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53"/>
  </p:notesMasterIdLst>
  <p:handoutMasterIdLst>
    <p:handoutMasterId r:id="rId54"/>
  </p:handoutMasterIdLst>
  <p:sldIdLst>
    <p:sldId id="278" r:id="rId2"/>
    <p:sldId id="279" r:id="rId3"/>
    <p:sldId id="32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2" r:id="rId12"/>
    <p:sldId id="288" r:id="rId13"/>
    <p:sldId id="289" r:id="rId14"/>
    <p:sldId id="290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3" r:id="rId30"/>
    <p:sldId id="314" r:id="rId31"/>
    <p:sldId id="315" r:id="rId32"/>
    <p:sldId id="316" r:id="rId33"/>
    <p:sldId id="330" r:id="rId34"/>
    <p:sldId id="311" r:id="rId35"/>
    <p:sldId id="312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292" r:id="rId48"/>
    <p:sldId id="293" r:id="rId49"/>
    <p:sldId id="294" r:id="rId50"/>
    <p:sldId id="295" r:id="rId51"/>
    <p:sldId id="328" r:id="rId5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8023"/>
    <a:srgbClr val="480000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60"/>
  </p:normalViewPr>
  <p:slideViewPr>
    <p:cSldViewPr>
      <p:cViewPr varScale="1">
        <p:scale>
          <a:sx n="83" d="100"/>
          <a:sy n="83" d="100"/>
        </p:scale>
        <p:origin x="13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85B626-9074-40F9-8B9A-1D0844EF0C1D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5CAE87-8C1A-4519-A70D-D2E53F5297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C7031C-F503-4FB4-8641-F9F61C85912A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B57D10-5958-44B1-BF27-E0743AF1B5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7D10-5958-44B1-BF27-E0743AF1B5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F49DD-2817-4D3F-834F-6A85452CA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4227-2D90-40AD-A4A4-C590427A4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21BF747-0807-4032-BCAC-DE11C78B52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500">
                <a:latin typeface="Constantia" pitchFamily="18" charset="0"/>
              </a:defRPr>
            </a:lvl1pPr>
            <a:lvl2pPr>
              <a:defRPr sz="2300">
                <a:latin typeface="Constantia" pitchFamily="18" charset="0"/>
              </a:defRPr>
            </a:lvl2pPr>
            <a:lvl3pPr>
              <a:defRPr sz="2100">
                <a:latin typeface="Constantia" pitchFamily="18" charset="0"/>
              </a:defRPr>
            </a:lvl3pPr>
            <a:lvl4pPr>
              <a:defRPr>
                <a:latin typeface="Constantia" pitchFamily="18" charset="0"/>
              </a:defRPr>
            </a:lvl4pPr>
            <a:lvl5pPr>
              <a:defRPr>
                <a:latin typeface="Constantia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352800" y="6416481"/>
            <a:ext cx="5421083" cy="365125"/>
          </a:xfrm>
        </p:spPr>
        <p:txBody>
          <a:bodyPr/>
          <a:lstStyle>
            <a:lvl1pPr>
              <a:defRPr sz="1200" i="1">
                <a:latin typeface="Constantia" pitchFamily="18" charset="0"/>
              </a:defRPr>
            </a:lvl1pPr>
          </a:lstStyle>
          <a:p>
            <a:r>
              <a:rPr lang="en-US"/>
              <a:t>Nguyen Ha Giang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FC3643-12BF-46D9-B1FD-E97E022DD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Nguyen Ha Giang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964574-90D1-4441-B3F0-C45012D5DC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779F49-EC18-4411-A26B-F010C92DE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www.themegallery.com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E8D7F8-7310-46FF-9195-47D25F4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997C4-312A-4F62-B33F-025D9332E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5FB7A9-452B-4862-A64A-39861F03E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BFF2D2-05BA-4F27-B503-52DA60CCD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www.themegallery.com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Nguyen Ha Giang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315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00400"/>
            <a:ext cx="3133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ghtning Bolt 7"/>
          <p:cNvSpPr/>
          <p:nvPr/>
        </p:nvSpPr>
        <p:spPr>
          <a:xfrm>
            <a:off x="3581400" y="2286000"/>
            <a:ext cx="533400" cy="3048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6553200" y="3505200"/>
            <a:ext cx="533400" cy="3048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572000"/>
            <a:ext cx="3162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rved Down Arrow 10"/>
          <p:cNvSpPr/>
          <p:nvPr/>
        </p:nvSpPr>
        <p:spPr>
          <a:xfrm rot="1201430">
            <a:off x="4263598" y="2382600"/>
            <a:ext cx="1566955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2057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Constantia" pitchFamily="18" charset="0"/>
              </a:rPr>
              <a:t>Browse chọn file trong máy client</a:t>
            </a:r>
          </a:p>
        </p:txBody>
      </p:sp>
      <p:sp>
        <p:nvSpPr>
          <p:cNvPr id="13" name="Curved Down Arrow 12"/>
          <p:cNvSpPr/>
          <p:nvPr/>
        </p:nvSpPr>
        <p:spPr>
          <a:xfrm rot="7283988">
            <a:off x="4555545" y="4160200"/>
            <a:ext cx="1655546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3434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Constantia" pitchFamily="18" charset="0"/>
              </a:rPr>
              <a:t>Upload file lên 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control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"</a:t>
            </a:r>
            <a:r>
              <a:rPr lang="en-US" dirty="0" err="1">
                <a:solidFill>
                  <a:srgbClr val="00B0F0"/>
                </a:solidFill>
              </a:rPr>
              <a:t>năng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động</a:t>
            </a:r>
            <a:r>
              <a:rPr lang="en-US" dirty="0"/>
              <a:t>" </a:t>
            </a:r>
            <a:r>
              <a:rPr lang="en-US" dirty="0" err="1"/>
              <a:t>và</a:t>
            </a:r>
            <a:r>
              <a:rPr lang="en-US" dirty="0"/>
              <a:t> "</a:t>
            </a:r>
            <a:r>
              <a:rPr lang="en-US" dirty="0" err="1">
                <a:solidFill>
                  <a:srgbClr val="00B050"/>
                </a:solidFill>
              </a:rPr>
              <a:t>mạnh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mẽ</a:t>
            </a:r>
            <a:r>
              <a:rPr lang="en-US" dirty="0"/>
              <a:t>" </a:t>
            </a:r>
            <a:r>
              <a:rPr lang="en-US" dirty="0" err="1"/>
              <a:t>hơn</a:t>
            </a:r>
            <a:endParaRPr lang="en-US" dirty="0"/>
          </a:p>
          <a:p>
            <a:pPr lvl="2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style,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Windows control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UI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control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GridView</a:t>
            </a:r>
            <a:r>
              <a:rPr lang="en-US" dirty="0"/>
              <a:t>, Calendar  </a:t>
            </a:r>
            <a:r>
              <a:rPr lang="en-US" dirty="0" err="1"/>
              <a:t>và</a:t>
            </a:r>
            <a:r>
              <a:rPr lang="en-US" dirty="0"/>
              <a:t> validation.</a:t>
            </a:r>
          </a:p>
          <a:p>
            <a:pPr lvl="1"/>
            <a:r>
              <a:rPr lang="en-US" dirty="0"/>
              <a:t>Web control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tag HTML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18434" name="AutoShape 2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control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5300" y="16764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Label		&lt;span&gt;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Button		&lt;input type="submit"&gt; or &lt;input type="button"&gt;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TextBox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	&lt;input type="text"&gt;, &lt;input type="password"&gt;, or 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textarea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CheckBox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	&lt;input type="checkbox"&gt;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RadioButton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&lt;input type="radio"&gt;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Hyperlink		&lt;a&gt;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LinkButton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&lt;a&gt;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chứa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 tag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ImageButton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&lt;input type="image"&gt;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Image		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ListBox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	&lt;select size="X"&gt;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DropDownList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&lt;select&gt;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CheckBoxList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&lt;table&gt;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chứa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nhiều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&lt;input type="checkbox"&gt; tags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RadioButtonList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	&lt;table&gt;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chứa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nhiều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&lt;input type="radio"&gt; tags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BulletedList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 ordered list (numbered) or 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ul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 unordered list (bulleted).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Panel		&lt;div&gt;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Table		&lt;table&gt;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control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asp: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tag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/&gt;</a:t>
            </a:r>
          </a:p>
          <a:p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control</a:t>
            </a:r>
          </a:p>
          <a:p>
            <a:r>
              <a:rPr lang="en-US" dirty="0" err="1"/>
              <a:t>Khi</a:t>
            </a:r>
            <a:r>
              <a:rPr lang="en-US" dirty="0"/>
              <a:t> user request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aspx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code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code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2590800"/>
            <a:ext cx="6400800" cy="338554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99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Lucida Sans" pitchFamily="34" charset="0"/>
              </a:rPr>
              <a:t>asp:TextBox</a:t>
            </a: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 id="</a:t>
            </a:r>
            <a:r>
              <a:rPr lang="en-US" sz="1600" b="1" dirty="0">
                <a:solidFill>
                  <a:srgbClr val="00B0F0"/>
                </a:solidFill>
              </a:rPr>
              <a:t>TextBox1</a:t>
            </a: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" </a:t>
            </a:r>
            <a:r>
              <a:rPr lang="en-US" sz="1600" b="1" dirty="0" err="1">
                <a:solidFill>
                  <a:srgbClr val="00B0F0"/>
                </a:solidFill>
                <a:latin typeface="Lucida Sans" pitchFamily="34" charset="0"/>
              </a:rPr>
              <a:t>runat</a:t>
            </a: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="server" /&gt;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4953000"/>
            <a:ext cx="6400800" cy="338554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99"/>
              </a:buClr>
              <a:buSzPct val="80000"/>
              <a:buFont typeface="Wingdings" pitchFamily="2" charset="2"/>
              <a:buNone/>
            </a:pPr>
            <a:r>
              <a:rPr lang="en-US" sz="1600" b="1">
                <a:solidFill>
                  <a:srgbClr val="00B0F0"/>
                </a:solidFill>
              </a:rPr>
              <a:t>&lt;input name="TextBox1" type="text" id="TextBox1" /&gt; </a:t>
            </a:r>
            <a:endParaRPr lang="en-US" sz="1600" b="1">
              <a:solidFill>
                <a:srgbClr val="00B0F0"/>
              </a:solidFill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control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control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 do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WebControl</a:t>
            </a:r>
            <a:r>
              <a:rPr lang="en-US" dirty="0"/>
              <a:t>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HTML,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7086600" cy="584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asp</a:t>
            </a:r>
            <a:r>
              <a:rPr lang="en-US" sz="1600" dirty="0" err="1">
                <a:solidFill>
                  <a:srgbClr val="0000FF"/>
                </a:solidFill>
              </a:rPr>
              <a:t>:</a:t>
            </a:r>
            <a:r>
              <a:rPr lang="en-US" sz="1600" dirty="0" err="1">
                <a:solidFill>
                  <a:srgbClr val="A31515"/>
                </a:solidFill>
              </a:rPr>
              <a:t>TextBox</a:t>
            </a:r>
            <a:r>
              <a:rPr lang="en-US" sz="1600" dirty="0">
                <a:solidFill>
                  <a:srgbClr val="A31515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rgbClr val="0000FF"/>
                </a:solidFill>
              </a:rPr>
              <a:t>="txt" </a:t>
            </a:r>
            <a:r>
              <a:rPr lang="en-US" sz="1600" dirty="0" err="1">
                <a:solidFill>
                  <a:srgbClr val="FF0000"/>
                </a:solidFill>
              </a:rPr>
              <a:t>BackColor</a:t>
            </a:r>
            <a:r>
              <a:rPr lang="en-US" sz="1600" dirty="0">
                <a:solidFill>
                  <a:srgbClr val="0000FF"/>
                </a:solidFill>
              </a:rPr>
              <a:t>="Yellow" </a:t>
            </a:r>
            <a:r>
              <a:rPr lang="en-US" sz="1600" dirty="0">
                <a:solidFill>
                  <a:srgbClr val="FF0000"/>
                </a:solidFill>
              </a:rPr>
              <a:t>Text</a:t>
            </a:r>
            <a:r>
              <a:rPr lang="en-US" sz="1600" dirty="0">
                <a:solidFill>
                  <a:srgbClr val="0000FF"/>
                </a:solidFill>
              </a:rPr>
              <a:t>="Hello World"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</a:t>
            </a:r>
            <a:r>
              <a:rPr lang="en-US" sz="1600" dirty="0" err="1">
                <a:solidFill>
                  <a:srgbClr val="FF0000"/>
                </a:solidFill>
              </a:rPr>
              <a:t>ReadOnly</a:t>
            </a:r>
            <a:r>
              <a:rPr lang="en-US" sz="1600" dirty="0">
                <a:solidFill>
                  <a:srgbClr val="0000FF"/>
                </a:solidFill>
              </a:rPr>
              <a:t>="true" </a:t>
            </a:r>
            <a:r>
              <a:rPr lang="en-US" sz="1600" dirty="0" err="1">
                <a:solidFill>
                  <a:srgbClr val="FF0000"/>
                </a:solidFill>
              </a:rPr>
              <a:t>TextMode</a:t>
            </a:r>
            <a:r>
              <a:rPr lang="en-US" sz="1600" dirty="0">
                <a:solidFill>
                  <a:srgbClr val="0000FF"/>
                </a:solidFill>
              </a:rPr>
              <a:t>="</a:t>
            </a:r>
            <a:r>
              <a:rPr lang="en-US" sz="1600" dirty="0" err="1">
                <a:solidFill>
                  <a:srgbClr val="0000FF"/>
                </a:solidFill>
              </a:rPr>
              <a:t>MultiLine</a:t>
            </a:r>
            <a:r>
              <a:rPr lang="en-US" sz="1600" dirty="0">
                <a:solidFill>
                  <a:srgbClr val="0000FF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Rows</a:t>
            </a:r>
            <a:r>
              <a:rPr lang="en-US" sz="1600" dirty="0">
                <a:solidFill>
                  <a:srgbClr val="0000FF"/>
                </a:solidFill>
              </a:rPr>
              <a:t>="5" </a:t>
            </a:r>
            <a:r>
              <a:rPr lang="en-US" sz="1600" dirty="0" err="1">
                <a:solidFill>
                  <a:srgbClr val="FF0000"/>
                </a:solidFill>
              </a:rPr>
              <a:t>runat</a:t>
            </a:r>
            <a:r>
              <a:rPr lang="en-US" sz="1600" dirty="0">
                <a:solidFill>
                  <a:srgbClr val="0000FF"/>
                </a:solidFill>
              </a:rPr>
              <a:t>="server" /&gt;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029200"/>
            <a:ext cx="7239000" cy="584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="txt"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rows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="5"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="20"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="txt"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="background-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color:Yellow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;"&gt;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Hello World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control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85800" y="1676400"/>
          <a:ext cx="8153400" cy="46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1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tantia" pitchFamily="18" charset="0"/>
                        </a:rPr>
                        <a:t>Bảng</a:t>
                      </a:r>
                      <a:r>
                        <a:rPr lang="en-US" dirty="0">
                          <a:latin typeface="Constantia" pitchFamily="18" charset="0"/>
                        </a:rPr>
                        <a:t> </a:t>
                      </a:r>
                      <a:r>
                        <a:rPr lang="en-US" dirty="0" err="1">
                          <a:latin typeface="Constantia" pitchFamily="18" charset="0"/>
                        </a:rPr>
                        <a:t>liệt</a:t>
                      </a:r>
                      <a:r>
                        <a:rPr lang="en-US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Constantia" pitchFamily="18" charset="0"/>
                        </a:rPr>
                        <a:t>kê</a:t>
                      </a:r>
                      <a:r>
                        <a:rPr lang="en-US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Constantia" pitchFamily="18" charset="0"/>
                        </a:rPr>
                        <a:t>thuộc</a:t>
                      </a:r>
                      <a:r>
                        <a:rPr lang="en-US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Constantia" pitchFamily="18" charset="0"/>
                        </a:rPr>
                        <a:t>tính</a:t>
                      </a:r>
                      <a:r>
                        <a:rPr lang="en-US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Constantia" pitchFamily="18" charset="0"/>
                        </a:rPr>
                        <a:t>chung</a:t>
                      </a:r>
                      <a:r>
                        <a:rPr lang="en-US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Constantia" pitchFamily="18" charset="0"/>
                        </a:rPr>
                        <a:t>của</a:t>
                      </a:r>
                      <a:r>
                        <a:rPr lang="en-US" baseline="0" dirty="0">
                          <a:latin typeface="Constantia" pitchFamily="18" charset="0"/>
                        </a:rPr>
                        <a:t> web control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nstantia" pitchFamily="18" charset="0"/>
                        </a:rPr>
                        <a:t>Thuộc</a:t>
                      </a:r>
                      <a:r>
                        <a:rPr lang="en-US" sz="1400" b="1" baseline="0">
                          <a:latin typeface="Constantia" pitchFamily="18" charset="0"/>
                        </a:rPr>
                        <a:t> tính</a:t>
                      </a:r>
                      <a:endParaRPr lang="en-US" sz="1400" b="1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nstantia" pitchFamily="18" charset="0"/>
                        </a:rPr>
                        <a:t>Kiểu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nstantia" pitchFamily="18" charset="0"/>
                        </a:rPr>
                        <a:t>Ý</a:t>
                      </a:r>
                      <a:r>
                        <a:rPr lang="en-US" sz="1400" b="1" baseline="0">
                          <a:latin typeface="Constantia" pitchFamily="18" charset="0"/>
                        </a:rPr>
                        <a:t> nghĩa</a:t>
                      </a:r>
                      <a:endParaRPr lang="en-US" sz="1400" b="1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tantia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tantia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Quy</a:t>
                      </a:r>
                      <a:r>
                        <a:rPr lang="en-US" sz="140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dirty="0" err="1">
                          <a:latin typeface="Constantia" pitchFamily="18" charset="0"/>
                        </a:rPr>
                        <a:t>định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id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của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control,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là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duy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nhất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BackColor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Quy định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màu nền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BorderColor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Màu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đường viền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BorderStyle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BorderStyle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Kiểu đường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viền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BorderWidth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Độ rộng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viền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CssClass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Tên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của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CSS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được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dùng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cho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control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tantia" pitchFamily="18" charset="0"/>
                        </a:rPr>
                        <a:t>Quy </a:t>
                      </a:r>
                      <a:r>
                        <a:rPr lang="en-US" sz="1400" dirty="0" err="1">
                          <a:latin typeface="Constantia" pitchFamily="18" charset="0"/>
                        </a:rPr>
                        <a:t>định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điều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khiển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có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được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hiển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thị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hay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không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FontInfo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Font cho điều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khiển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ForeColor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Màu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chữ hiển thị trên control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Chiều 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ToolTip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Dòng</a:t>
                      </a:r>
                      <a:r>
                        <a:rPr lang="en-US" sz="1400" baseline="0">
                          <a:latin typeface="Constantia" pitchFamily="18" charset="0"/>
                        </a:rPr>
                        <a:t> chữ hiển thị khi di chuyển chuột vào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tantia" pitchFamily="18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Constantia" pitchFamily="18" charset="0"/>
                        </a:rPr>
                        <a:t>Độ</a:t>
                      </a:r>
                      <a:r>
                        <a:rPr lang="en-US" sz="140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dirty="0" err="1">
                          <a:latin typeface="Constantia" pitchFamily="18" charset="0"/>
                        </a:rPr>
                        <a:t>rộng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điều</a:t>
                      </a:r>
                      <a:r>
                        <a:rPr lang="en-US" sz="1400" baseline="0" dirty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onstantia" pitchFamily="18" charset="0"/>
                        </a:rPr>
                        <a:t>khiển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control -Label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hiển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trình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bày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qua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Text</a:t>
            </a:r>
          </a:p>
          <a:p>
            <a:r>
              <a:rPr lang="en-US" dirty="0"/>
              <a:t>Text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tag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505200"/>
            <a:ext cx="55626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&lt;</a:t>
            </a:r>
            <a:r>
              <a:rPr lang="en-US" sz="1400" dirty="0" err="1">
                <a:solidFill>
                  <a:srgbClr val="A31515"/>
                </a:solidFill>
              </a:rPr>
              <a:t>asp</a:t>
            </a:r>
            <a:r>
              <a:rPr lang="en-US" sz="1400" dirty="0" err="1">
                <a:solidFill>
                  <a:srgbClr val="0000FF"/>
                </a:solidFill>
              </a:rPr>
              <a:t>:</a:t>
            </a:r>
            <a:r>
              <a:rPr lang="en-US" sz="1400" dirty="0" err="1">
                <a:solidFill>
                  <a:srgbClr val="A31515"/>
                </a:solidFill>
              </a:rPr>
              <a:t>Label</a:t>
            </a:r>
            <a:r>
              <a:rPr lang="en-US" sz="1400" dirty="0">
                <a:solidFill>
                  <a:srgbClr val="A31515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ID</a:t>
            </a:r>
            <a:r>
              <a:rPr lang="en-US" sz="1400" dirty="0">
                <a:solidFill>
                  <a:srgbClr val="0000FF"/>
                </a:solidFill>
              </a:rPr>
              <a:t>="Label1" </a:t>
            </a:r>
            <a:r>
              <a:rPr lang="en-US" sz="1400" dirty="0" err="1">
                <a:solidFill>
                  <a:srgbClr val="FF0000"/>
                </a:solidFill>
              </a:rPr>
              <a:t>runat</a:t>
            </a:r>
            <a:r>
              <a:rPr lang="en-US" sz="1400" dirty="0">
                <a:solidFill>
                  <a:srgbClr val="0000FF"/>
                </a:solidFill>
              </a:rPr>
              <a:t>="server" </a:t>
            </a:r>
            <a:r>
              <a:rPr lang="en-US" sz="1400" dirty="0">
                <a:solidFill>
                  <a:srgbClr val="FF0000"/>
                </a:solidFill>
              </a:rPr>
              <a:t>Text</a:t>
            </a:r>
            <a:r>
              <a:rPr lang="en-US" sz="1400" dirty="0">
                <a:solidFill>
                  <a:srgbClr val="0000FF"/>
                </a:solidFill>
              </a:rPr>
              <a:t>="Label"&gt;&lt;/</a:t>
            </a:r>
            <a:r>
              <a:rPr lang="en-US" sz="1400" dirty="0" err="1">
                <a:solidFill>
                  <a:srgbClr val="A31515"/>
                </a:solidFill>
              </a:rPr>
              <a:t>asp</a:t>
            </a:r>
            <a:r>
              <a:rPr lang="en-US" sz="1400" dirty="0" err="1">
                <a:solidFill>
                  <a:srgbClr val="0000FF"/>
                </a:solidFill>
              </a:rPr>
              <a:t>:</a:t>
            </a:r>
            <a:r>
              <a:rPr lang="en-US" sz="1400" dirty="0" err="1">
                <a:solidFill>
                  <a:srgbClr val="A31515"/>
                </a:solidFill>
              </a:rPr>
              <a:t>Label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&lt;</a:t>
            </a:r>
            <a:r>
              <a:rPr lang="en-US" sz="1400" dirty="0" err="1">
                <a:solidFill>
                  <a:srgbClr val="A31515"/>
                </a:solidFill>
              </a:rPr>
              <a:t>br</a:t>
            </a:r>
            <a:r>
              <a:rPr lang="en-US" sz="1400" dirty="0">
                <a:solidFill>
                  <a:srgbClr val="A31515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&lt;</a:t>
            </a:r>
            <a:r>
              <a:rPr lang="en-US" sz="1400" dirty="0" err="1">
                <a:solidFill>
                  <a:srgbClr val="A31515"/>
                </a:solidFill>
              </a:rPr>
              <a:t>asp</a:t>
            </a:r>
            <a:r>
              <a:rPr lang="en-US" sz="1400" dirty="0" err="1">
                <a:solidFill>
                  <a:srgbClr val="0000FF"/>
                </a:solidFill>
              </a:rPr>
              <a:t>:</a:t>
            </a:r>
            <a:r>
              <a:rPr lang="en-US" sz="1400" dirty="0" err="1">
                <a:solidFill>
                  <a:srgbClr val="A31515"/>
                </a:solidFill>
              </a:rPr>
              <a:t>Label</a:t>
            </a:r>
            <a:r>
              <a:rPr lang="en-US" sz="1400" dirty="0">
                <a:solidFill>
                  <a:srgbClr val="A31515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ID</a:t>
            </a:r>
            <a:r>
              <a:rPr lang="en-US" sz="1400" dirty="0">
                <a:solidFill>
                  <a:srgbClr val="0000FF"/>
                </a:solidFill>
              </a:rPr>
              <a:t>="Label2" </a:t>
            </a:r>
            <a:r>
              <a:rPr lang="en-US" sz="1400" dirty="0" err="1">
                <a:solidFill>
                  <a:srgbClr val="FF0000"/>
                </a:solidFill>
              </a:rPr>
              <a:t>runat</a:t>
            </a:r>
            <a:r>
              <a:rPr lang="en-US" sz="1400" dirty="0">
                <a:solidFill>
                  <a:srgbClr val="0000FF"/>
                </a:solidFill>
              </a:rPr>
              <a:t>="server" </a:t>
            </a:r>
            <a:r>
              <a:rPr lang="en-US" sz="1400" dirty="0">
                <a:solidFill>
                  <a:srgbClr val="FF0000"/>
                </a:solidFill>
              </a:rPr>
              <a:t>Text</a:t>
            </a:r>
            <a:r>
              <a:rPr lang="en-US" sz="1400" dirty="0">
                <a:solidFill>
                  <a:srgbClr val="0000FF"/>
                </a:solidFill>
              </a:rPr>
              <a:t>="Label"&gt;&lt;/</a:t>
            </a:r>
            <a:r>
              <a:rPr lang="en-US" sz="1400" dirty="0" err="1">
                <a:solidFill>
                  <a:srgbClr val="A31515"/>
                </a:solidFill>
              </a:rPr>
              <a:t>asp</a:t>
            </a:r>
            <a:r>
              <a:rPr lang="en-US" sz="1400" dirty="0" err="1">
                <a:solidFill>
                  <a:srgbClr val="0000FF"/>
                </a:solidFill>
              </a:rPr>
              <a:t>:</a:t>
            </a:r>
            <a:r>
              <a:rPr lang="en-US" sz="1400" dirty="0" err="1">
                <a:solidFill>
                  <a:srgbClr val="A31515"/>
                </a:solidFill>
              </a:rPr>
              <a:t>Label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  <a:endParaRPr lang="en-US" sz="14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105400"/>
            <a:ext cx="234315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8" name="Curved Down Arrow 7"/>
          <p:cNvSpPr/>
          <p:nvPr/>
        </p:nvSpPr>
        <p:spPr>
          <a:xfrm rot="3122286">
            <a:off x="4483666" y="4319096"/>
            <a:ext cx="914400" cy="415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ImageUrl</a:t>
            </a:r>
            <a:r>
              <a:rPr lang="en-US" dirty="0"/>
              <a:t>: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/>
            <a:r>
              <a:rPr lang="en-US" dirty="0"/>
              <a:t>Text: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Text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ImageUrl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ImageUrl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NavigateUrl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/>
            <a:r>
              <a:rPr lang="en-US" dirty="0"/>
              <a:t>Target: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2"/>
            <a:r>
              <a:rPr lang="en-US" dirty="0"/>
              <a:t>_blank: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2"/>
            <a:r>
              <a:rPr lang="en-US" dirty="0"/>
              <a:t>_self: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2"/>
            <a:r>
              <a:rPr lang="en-US" dirty="0"/>
              <a:t>_parent: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ở frame 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Minh họa dùng hyperlink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2514600"/>
            <a:ext cx="62484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tantia" pitchFamily="18" charset="0"/>
              </a:rPr>
              <a:t>HyperLink1.Text = "Trang Web </a:t>
            </a:r>
            <a:r>
              <a:rPr lang="en-US" sz="1600" dirty="0" err="1">
                <a:latin typeface="Constantia" pitchFamily="18" charset="0"/>
              </a:rPr>
              <a:t>về</a:t>
            </a:r>
            <a:r>
              <a:rPr lang="en-US" sz="1600" dirty="0">
                <a:latin typeface="Constantia" pitchFamily="18" charset="0"/>
              </a:rPr>
              <a:t> ASP.NET";</a:t>
            </a:r>
          </a:p>
          <a:p>
            <a:r>
              <a:rPr lang="en-US" sz="1600" dirty="0">
                <a:latin typeface="Constantia" pitchFamily="18" charset="0"/>
              </a:rPr>
              <a:t>HyperLink1.</a:t>
            </a:r>
            <a:r>
              <a:rPr lang="en-US" sz="1600" b="1" dirty="0">
                <a:solidFill>
                  <a:srgbClr val="FF0000"/>
                </a:solidFill>
                <a:latin typeface="Constantia" pitchFamily="18" charset="0"/>
              </a:rPr>
              <a:t>ImageUrl </a:t>
            </a:r>
            <a:r>
              <a:rPr lang="en-US" sz="1600" dirty="0">
                <a:latin typeface="Constantia" pitchFamily="18" charset="0"/>
              </a:rPr>
              <a:t>= @"Image\asp_net.png";</a:t>
            </a:r>
          </a:p>
          <a:p>
            <a:r>
              <a:rPr lang="en-US" sz="1600" dirty="0">
                <a:latin typeface="Constantia" pitchFamily="18" charset="0"/>
              </a:rPr>
              <a:t>HyperLink1.NavigateUrl = "http://www.asp.net";</a:t>
            </a:r>
          </a:p>
          <a:p>
            <a:r>
              <a:rPr lang="en-US" sz="1600" dirty="0">
                <a:latin typeface="Constantia" pitchFamily="18" charset="0"/>
              </a:rPr>
              <a:t>HyperLink1.Target = "_blank";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572000"/>
            <a:ext cx="199072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9" name="Curved Down Arrow 8"/>
          <p:cNvSpPr/>
          <p:nvPr/>
        </p:nvSpPr>
        <p:spPr>
          <a:xfrm rot="3122286">
            <a:off x="4601299" y="3856917"/>
            <a:ext cx="1095067" cy="415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textbox </a:t>
            </a:r>
            <a:r>
              <a:rPr lang="en-US" dirty="0" err="1"/>
              <a:t>của</a:t>
            </a:r>
            <a:r>
              <a:rPr lang="en-US" dirty="0"/>
              <a:t> Window Form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Text</a:t>
            </a:r>
            <a:r>
              <a:rPr lang="en-US" dirty="0"/>
              <a:t>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text box</a:t>
            </a: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TextMode</a:t>
            </a:r>
            <a:r>
              <a:rPr lang="en-US" dirty="0"/>
              <a:t>: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textbox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SingleLine</a:t>
            </a:r>
            <a:r>
              <a:rPr lang="en-US" dirty="0"/>
              <a:t>: 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dòng</a:t>
            </a:r>
            <a:endParaRPr lang="en-US" dirty="0"/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MultiLine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Password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*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text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Rows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TextMode</a:t>
            </a:r>
            <a:r>
              <a:rPr lang="en-US" dirty="0"/>
              <a:t>=</a:t>
            </a:r>
            <a:r>
              <a:rPr lang="en-US" dirty="0" err="1"/>
              <a:t>MultiLine</a:t>
            </a:r>
            <a:r>
              <a:rPr lang="en-US" dirty="0"/>
              <a:t>, Rows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MaxLength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textbox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Wrap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Wrap = true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AutoPostBack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postback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server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server control</a:t>
            </a:r>
          </a:p>
          <a:p>
            <a:r>
              <a:rPr lang="en-US" dirty="0"/>
              <a:t>Web server control (ASP.NET Web Server Control)</a:t>
            </a:r>
          </a:p>
          <a:p>
            <a:r>
              <a:rPr lang="en-US" dirty="0"/>
              <a:t>Automatic post back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0FC3643-12BF-46D9-B1FD-E97E022DD7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7467600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form </a:t>
            </a:r>
            <a:r>
              <a:rPr lang="en-US" sz="1600" dirty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="form1" </a:t>
            </a:r>
            <a:r>
              <a:rPr lang="en-US" sz="1600" dirty="0" err="1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="server"&gt;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="TextBox1" </a:t>
            </a:r>
            <a:r>
              <a:rPr lang="en-US" sz="1600" dirty="0" err="1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="server"&gt;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Trên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1 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dòng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br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="TextBox2" </a:t>
            </a:r>
            <a:r>
              <a:rPr lang="en-US" sz="1600" dirty="0" err="1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600" dirty="0">
                <a:solidFill>
                  <a:srgbClr val="FF0000"/>
                </a:solidFill>
                <a:latin typeface="Constantia" pitchFamily="18" charset="0"/>
              </a:rPr>
              <a:t>Rows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="5" </a:t>
            </a:r>
            <a:r>
              <a:rPr lang="en-US" sz="1600" dirty="0" err="1">
                <a:solidFill>
                  <a:srgbClr val="FF0000"/>
                </a:solidFill>
                <a:latin typeface="Constantia" pitchFamily="18" charset="0"/>
              </a:rPr>
              <a:t>TextMode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MultiLine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"&gt; 		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Nhiều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dòng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br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="TextBox3" </a:t>
            </a:r>
            <a:r>
              <a:rPr lang="en-US" sz="1600" dirty="0" err="1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600" dirty="0" err="1">
                <a:solidFill>
                  <a:srgbClr val="FF0000"/>
                </a:solidFill>
                <a:latin typeface="Constantia" pitchFamily="18" charset="0"/>
              </a:rPr>
              <a:t>TextMode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="Password"&gt; 			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bc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tantia" pitchFamily="18" charset="0"/>
              </a:rPr>
              <a:t>form</a:t>
            </a:r>
            <a:r>
              <a:rPr lang="en-US" sz="1600" dirty="0">
                <a:solidFill>
                  <a:srgbClr val="0000FF"/>
                </a:solidFill>
                <a:latin typeface="Constantia" pitchFamily="18" charset="0"/>
              </a:rPr>
              <a:t>&gt;</a:t>
            </a:r>
            <a:endParaRPr lang="en-US" sz="1600" dirty="0">
              <a:latin typeface="Constantia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800600"/>
            <a:ext cx="1838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rved Down Arrow 7"/>
          <p:cNvSpPr/>
          <p:nvPr/>
        </p:nvSpPr>
        <p:spPr>
          <a:xfrm rot="3122286">
            <a:off x="4829899" y="4466517"/>
            <a:ext cx="1095067" cy="415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web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ImageUrl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 err="1"/>
              <a:t>AlternateText</a:t>
            </a:r>
            <a:r>
              <a:rPr lang="en-US" dirty="0"/>
              <a:t>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 err="1"/>
              <a:t>ImageAlign</a:t>
            </a:r>
            <a:r>
              <a:rPr lang="en-US" dirty="0"/>
              <a:t>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Left: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trái</a:t>
            </a:r>
          </a:p>
          <a:p>
            <a:pPr lvl="2"/>
            <a:r>
              <a:rPr lang="en-US" dirty="0"/>
              <a:t>Middle: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&amp; </a:t>
            </a:r>
            <a:r>
              <a:rPr lang="en-US" dirty="0" err="1"/>
              <a:t>ảnh</a:t>
            </a:r>
            <a:endParaRPr lang="en-US" dirty="0"/>
          </a:p>
          <a:p>
            <a:pPr lvl="2"/>
            <a:r>
              <a:rPr lang="en-US" dirty="0"/>
              <a:t>Right</a:t>
            </a:r>
          </a:p>
          <a:p>
            <a:pPr lvl="2"/>
            <a:r>
              <a:rPr lang="en-US" dirty="0" err="1"/>
              <a:t>TextTop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0799" y="5225898"/>
            <a:ext cx="35060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nstantia" pitchFamily="18" charset="0"/>
              </a:rPr>
              <a:t>Sinh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viên</a:t>
            </a:r>
            <a:r>
              <a:rPr lang="en-US" dirty="0">
                <a:latin typeface="Constantia" pitchFamily="18" charset="0"/>
              </a:rPr>
              <a:t> test </a:t>
            </a:r>
            <a:r>
              <a:rPr lang="en-US" dirty="0" err="1">
                <a:latin typeface="Constantia" pitchFamily="18" charset="0"/>
              </a:rPr>
              <a:t>các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thuộc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tính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này</a:t>
            </a:r>
            <a:endParaRPr lang="en-US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Button, </a:t>
            </a:r>
            <a:r>
              <a:rPr lang="en-US" dirty="0" err="1"/>
              <a:t>ImageButton</a:t>
            </a:r>
            <a:r>
              <a:rPr lang="en-US" dirty="0"/>
              <a:t>, </a:t>
            </a:r>
            <a:r>
              <a:rPr lang="en-US" dirty="0" err="1"/>
              <a:t>LinkButton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submit button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post back </a:t>
            </a:r>
            <a:r>
              <a:rPr lang="en-US" dirty="0" err="1"/>
              <a:t>về</a:t>
            </a:r>
            <a:r>
              <a:rPr lang="en-US" dirty="0"/>
              <a:t> server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1"/>
            <a:r>
              <a:rPr lang="en-US" dirty="0"/>
              <a:t>Text: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control</a:t>
            </a:r>
          </a:p>
          <a:p>
            <a:pPr lvl="1"/>
            <a:r>
              <a:rPr lang="en-US" dirty="0" err="1">
                <a:solidFill>
                  <a:srgbClr val="FF6600"/>
                </a:solidFill>
              </a:rPr>
              <a:t>OnClientClick</a:t>
            </a:r>
            <a:r>
              <a:rPr lang="en-US" dirty="0">
                <a:solidFill>
                  <a:srgbClr val="003366"/>
                </a:solidFill>
              </a:rPr>
              <a:t>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Client-side script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client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ImageButton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Image</a:t>
            </a:r>
          </a:p>
          <a:p>
            <a:pPr lvl="1"/>
            <a:r>
              <a:rPr lang="en-US" dirty="0" err="1"/>
              <a:t>ImageUrl</a:t>
            </a:r>
            <a:endParaRPr lang="en-US" dirty="0"/>
          </a:p>
          <a:p>
            <a:pPr lvl="1"/>
            <a:r>
              <a:rPr lang="en-US" dirty="0" err="1"/>
              <a:t>ImageAlign</a:t>
            </a:r>
            <a:endParaRPr lang="en-US" dirty="0"/>
          </a:p>
          <a:p>
            <a:pPr lvl="1"/>
            <a:r>
              <a:rPr lang="en-US" dirty="0" err="1"/>
              <a:t>AlternateText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572000"/>
            <a:ext cx="28575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&amp; </a:t>
            </a:r>
            <a:r>
              <a:rPr lang="en-US" dirty="0" err="1"/>
              <a:t>DropdownList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(</a:t>
            </a:r>
            <a:r>
              <a:rPr lang="en-US" dirty="0" err="1"/>
              <a:t>Listbox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ở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AutoPostBack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post back </a:t>
            </a:r>
            <a:r>
              <a:rPr lang="en-US" dirty="0" err="1"/>
              <a:t>không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Rows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item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SelectionMode</a:t>
            </a:r>
            <a:r>
              <a:rPr lang="en-US" dirty="0"/>
              <a:t>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2"/>
            <a:r>
              <a:rPr lang="en-US" dirty="0"/>
              <a:t>Single: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pPr lvl="2"/>
            <a:r>
              <a:rPr lang="en-US" dirty="0"/>
              <a:t>Multiple: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 &amp; DropdownList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15144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1600200"/>
            <a:ext cx="5486400" cy="4616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/>
              <a:t>&lt;form id="form1" runat="server"&gt;</a:t>
            </a:r>
          </a:p>
          <a:p>
            <a:r>
              <a:rPr lang="en-US" sz="1400"/>
              <a:t>    &lt;div&gt;</a:t>
            </a:r>
          </a:p>
          <a:p>
            <a:r>
              <a:rPr lang="en-US" sz="1400"/>
              <a:t>        Ngôn ngữ lập trình&lt;br /&gt;</a:t>
            </a:r>
          </a:p>
          <a:p>
            <a:r>
              <a:rPr lang="en-US" sz="1400"/>
              <a:t>        &lt;asp:ListBox ID="ListBox1" runat="server" Width="140x"&gt;</a:t>
            </a:r>
          </a:p>
          <a:p>
            <a:r>
              <a:rPr lang="en-US" sz="1400"/>
              <a:t>            &lt;asp:ListItem Value="Java"&gt;&lt;/asp:ListItem&gt;</a:t>
            </a:r>
          </a:p>
          <a:p>
            <a:r>
              <a:rPr lang="en-US" sz="1400"/>
              <a:t>            &lt;asp:ListItem Value="C#"&gt;&lt;/asp:ListItem&gt;</a:t>
            </a:r>
          </a:p>
          <a:p>
            <a:r>
              <a:rPr lang="en-US" sz="1400"/>
              <a:t>            &lt;asp:ListItem Value="VB.NET"&gt;&lt;/asp:ListItem&gt;</a:t>
            </a:r>
          </a:p>
          <a:p>
            <a:r>
              <a:rPr lang="en-US" sz="1400"/>
              <a:t>            &lt;asp:ListItem Value="VC++"&gt;&lt;/asp:ListItem&gt;</a:t>
            </a:r>
          </a:p>
          <a:p>
            <a:r>
              <a:rPr lang="en-US" sz="1400"/>
              <a:t>            &lt;asp:ListItem&gt;&lt;/asp:ListItem&gt;</a:t>
            </a:r>
          </a:p>
          <a:p>
            <a:r>
              <a:rPr lang="en-US" sz="1400"/>
              <a:t>        &lt;/asp:ListBox&gt;</a:t>
            </a:r>
          </a:p>
          <a:p>
            <a:r>
              <a:rPr lang="en-US" sz="1400"/>
              <a:t>        &lt;br /&gt;</a:t>
            </a:r>
          </a:p>
          <a:p>
            <a:r>
              <a:rPr lang="en-US" sz="1400"/>
              <a:t>        Chuyên ngành&lt;br /&gt;</a:t>
            </a:r>
          </a:p>
          <a:p>
            <a:r>
              <a:rPr lang="en-US" sz="1400"/>
              <a:t>        &lt;asp:DropDownList ID="DropDownList1" runat="server" Height="25px" Width="140px"&gt;</a:t>
            </a:r>
          </a:p>
          <a:p>
            <a:r>
              <a:rPr lang="en-US" sz="1400"/>
              <a:t>            &lt;asp:ListItem Value="Công nghệ phần mềm"&gt;&lt;/asp:ListItem&gt;</a:t>
            </a:r>
          </a:p>
          <a:p>
            <a:r>
              <a:rPr lang="en-US" sz="1400"/>
              <a:t>            &lt;asp:ListItem Value="Hệ thống thông tin"&gt;&lt;/asp:ListItem&gt;</a:t>
            </a:r>
          </a:p>
          <a:p>
            <a:r>
              <a:rPr lang="en-US" sz="1400"/>
              <a:t>            &lt;asp:ListItem Value="Mạng máy tính"&gt;&lt;/asp:ListItem&gt;</a:t>
            </a:r>
          </a:p>
          <a:p>
            <a:r>
              <a:rPr lang="en-US" sz="1400"/>
              <a:t>            &lt;asp:ListItem Value="Khoa học máy tính"&gt;&lt;/asp:ListItem&gt;</a:t>
            </a:r>
          </a:p>
          <a:p>
            <a:r>
              <a:rPr lang="en-US" sz="1400"/>
              <a:t>        &lt;/asp:DropDownList&gt;</a:t>
            </a:r>
          </a:p>
          <a:p>
            <a:r>
              <a:rPr lang="en-US" sz="1400"/>
              <a:t>    &lt;/div&gt;</a:t>
            </a:r>
          </a:p>
          <a:p>
            <a:r>
              <a:rPr lang="en-US" sz="1400"/>
              <a:t>    &lt;/form&gt;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 &amp; DropdownList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item vào listbox trong màn hình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3886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9169847">
            <a:off x="3451764" y="262376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0"/>
            <a:ext cx="405108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rved Down Arrow 8"/>
          <p:cNvSpPr/>
          <p:nvPr/>
        </p:nvSpPr>
        <p:spPr>
          <a:xfrm rot="1659237">
            <a:off x="4383941" y="2763556"/>
            <a:ext cx="8382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2895600"/>
            <a:ext cx="2438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Màn hình thêm item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810000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Cách khác chọn thuộc tính Items trong cửa sổ Properties, kích vào “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Collection</a:t>
            </a:r>
            <a:r>
              <a:rPr lang="en-US">
                <a:latin typeface="Constantia" pitchFamily="18" charset="0"/>
              </a:rPr>
              <a:t>”  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724400"/>
            <a:ext cx="2352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 rot="9169847">
            <a:off x="2918365" y="5443168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 &amp; DropdownList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item vào listbox trong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457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// thêm item vào listbox</a:t>
            </a:r>
          </a:p>
          <a:p>
            <a:r>
              <a:rPr lang="en-US">
                <a:latin typeface="Constantia" pitchFamily="18" charset="0"/>
              </a:rPr>
              <a:t>ListBox1.</a:t>
            </a:r>
            <a:r>
              <a:rPr lang="en-US">
                <a:solidFill>
                  <a:srgbClr val="FF0000"/>
                </a:solidFill>
                <a:latin typeface="Constantia" pitchFamily="18" charset="0"/>
              </a:rPr>
              <a:t>Items</a:t>
            </a:r>
            <a:r>
              <a:rPr lang="en-US">
                <a:latin typeface="Constantia" pitchFamily="18" charset="0"/>
              </a:rPr>
              <a:t>.Add("Java");</a:t>
            </a:r>
          </a:p>
          <a:p>
            <a:r>
              <a:rPr lang="en-US">
                <a:latin typeface="Constantia" pitchFamily="18" charset="0"/>
              </a:rPr>
              <a:t>ListBox1.</a:t>
            </a:r>
            <a:r>
              <a:rPr lang="en-US">
                <a:solidFill>
                  <a:srgbClr val="FF0000"/>
                </a:solidFill>
                <a:latin typeface="Constantia" pitchFamily="18" charset="0"/>
              </a:rPr>
              <a:t>Items</a:t>
            </a:r>
            <a:r>
              <a:rPr lang="en-US">
                <a:latin typeface="Constantia" pitchFamily="18" charset="0"/>
              </a:rPr>
              <a:t>.Add("C#");</a:t>
            </a:r>
          </a:p>
          <a:p>
            <a:r>
              <a:rPr lang="en-US">
                <a:latin typeface="Constantia" pitchFamily="18" charset="0"/>
              </a:rPr>
              <a:t>ListBox1.</a:t>
            </a:r>
            <a:r>
              <a:rPr lang="en-US">
                <a:solidFill>
                  <a:srgbClr val="FF0000"/>
                </a:solidFill>
                <a:latin typeface="Constantia" pitchFamily="18" charset="0"/>
              </a:rPr>
              <a:t>Items</a:t>
            </a:r>
            <a:r>
              <a:rPr lang="en-US">
                <a:latin typeface="Constantia" pitchFamily="18" charset="0"/>
              </a:rPr>
              <a:t>.Add("VC++");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// chọn item thứ 2 (C#) là mặc định</a:t>
            </a:r>
          </a:p>
          <a:p>
            <a:r>
              <a:rPr lang="en-US">
                <a:latin typeface="Constantia" pitchFamily="18" charset="0"/>
              </a:rPr>
              <a:t>ListBox1.</a:t>
            </a:r>
            <a:r>
              <a:rPr lang="en-US">
                <a:solidFill>
                  <a:srgbClr val="FF0000"/>
                </a:solidFill>
                <a:latin typeface="Constantia" pitchFamily="18" charset="0"/>
              </a:rPr>
              <a:t>SelectedIndex</a:t>
            </a:r>
            <a:r>
              <a:rPr lang="en-US">
                <a:latin typeface="Constantia" pitchFamily="18" charset="0"/>
              </a:rPr>
              <a:t> = 1;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953000"/>
            <a:ext cx="14763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urved Down Arrow 15"/>
          <p:cNvSpPr/>
          <p:nvPr/>
        </p:nvSpPr>
        <p:spPr>
          <a:xfrm rot="2250262">
            <a:off x="5913198" y="4325000"/>
            <a:ext cx="838200" cy="435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5257800"/>
            <a:ext cx="28488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Hiển thị mặc định item thứ 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44196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 &amp; DropdownList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Items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Selected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SelectedIndex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item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SelectedItem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item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SelectedValue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item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item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 &amp; DropdownList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Items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Add: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tin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  <a:r>
              <a:rPr lang="en-US" dirty="0" err="1"/>
              <a:t>Items.Add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Insert: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 err="1"/>
              <a:t>Items.Insert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Count: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  <a:r>
              <a:rPr lang="en-US" dirty="0" err="1"/>
              <a:t>Items.Count</a:t>
            </a:r>
            <a:endParaRPr lang="en-US" dirty="0"/>
          </a:p>
          <a:p>
            <a:pPr lvl="1"/>
            <a:r>
              <a:rPr lang="en-US" dirty="0"/>
              <a:t>Contains: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1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: </a:t>
            </a:r>
            <a:r>
              <a:rPr lang="en-US" dirty="0" err="1"/>
              <a:t>Items.Contains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Remove: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item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 err="1"/>
              <a:t>RemoveAt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item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/>
              <a:t>Clear: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Form đơn giản cho phép user nhập vào họ tên, rồi add vào listbox.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05000" y="2971800"/>
            <a:ext cx="5165259" cy="2838450"/>
            <a:chOff x="1524000" y="2743200"/>
            <a:chExt cx="5165259" cy="28384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3429000"/>
              <a:ext cx="2952750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286000" y="2743200"/>
              <a:ext cx="1608133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TextBox: txtName</a:t>
              </a:r>
            </a:p>
          </p:txBody>
        </p: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 rot="5400000">
              <a:off x="2613323" y="3333255"/>
              <a:ext cx="759023" cy="194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3200400"/>
              <a:ext cx="1608133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Button: btnAdd</a:t>
              </a: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 rot="5400000">
              <a:off x="4670724" y="3028456"/>
              <a:ext cx="378023" cy="1337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00600" y="4572000"/>
              <a:ext cx="1888659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ListBox: lblDanhSach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3886200" y="4724400"/>
              <a:ext cx="880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ASP page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16698"/>
            <a:ext cx="6705600" cy="48110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Trích phần code tag table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57400"/>
            <a:ext cx="71658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 </a:t>
            </a:r>
            <a:r>
              <a:rPr lang="en-US" sz="1200" b="1">
                <a:solidFill>
                  <a:srgbClr val="0000FF"/>
                </a:solidFill>
              </a:rPr>
              <a:t>&lt;</a:t>
            </a:r>
            <a:r>
              <a:rPr lang="en-US" sz="1200" b="1">
                <a:solidFill>
                  <a:srgbClr val="A31515"/>
                </a:solidFill>
              </a:rPr>
              <a:t>table </a:t>
            </a:r>
            <a:r>
              <a:rPr lang="en-US" sz="1200" b="1">
                <a:solidFill>
                  <a:srgbClr val="FF0000"/>
                </a:solidFill>
              </a:rPr>
              <a:t>class</a:t>
            </a:r>
            <a:r>
              <a:rPr lang="en-US" sz="1200" b="1">
                <a:solidFill>
                  <a:srgbClr val="0000FF"/>
                </a:solidFill>
              </a:rPr>
              <a:t>="style1"&gt;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&lt;</a:t>
            </a:r>
            <a:r>
              <a:rPr lang="en-US" sz="1200" b="1">
                <a:solidFill>
                  <a:srgbClr val="A31515"/>
                </a:solidFill>
              </a:rPr>
              <a:t>tr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</a:t>
            </a:r>
            <a:r>
              <a:rPr lang="en-US" sz="1200" b="1">
                <a:solidFill>
                  <a:srgbClr val="A31515"/>
                </a:solidFill>
              </a:rPr>
              <a:t>td </a:t>
            </a:r>
            <a:r>
              <a:rPr lang="en-US" sz="1200" b="1">
                <a:solidFill>
                  <a:srgbClr val="FF0000"/>
                </a:solidFill>
              </a:rPr>
              <a:t>class</a:t>
            </a:r>
            <a:r>
              <a:rPr lang="en-US" sz="1200" b="1">
                <a:solidFill>
                  <a:srgbClr val="0000FF"/>
                </a:solidFill>
              </a:rPr>
              <a:t>="style3" 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</a:t>
            </a:r>
            <a:r>
              <a:rPr lang="en-US" sz="1200" b="1">
                <a:solidFill>
                  <a:srgbClr val="FF0000"/>
                </a:solidFill>
              </a:rPr>
              <a:t>style</a:t>
            </a:r>
            <a:r>
              <a:rPr lang="en-US" sz="1200" b="1">
                <a:solidFill>
                  <a:srgbClr val="0000FF"/>
                </a:solidFill>
              </a:rPr>
              <a:t>="</a:t>
            </a:r>
            <a:r>
              <a:rPr lang="en-US" sz="1200" b="1">
                <a:solidFill>
                  <a:srgbClr val="FF0000"/>
                </a:solidFill>
              </a:rPr>
              <a:t>font-family: </a:t>
            </a:r>
            <a:r>
              <a:rPr lang="en-US" sz="1200" b="1">
                <a:solidFill>
                  <a:srgbClr val="0000FF"/>
                </a:solidFill>
              </a:rPr>
              <a:t>'Times New Roman', Times, serif; </a:t>
            </a:r>
            <a:r>
              <a:rPr lang="en-US" sz="1200" b="1">
                <a:solidFill>
                  <a:srgbClr val="FF0000"/>
                </a:solidFill>
              </a:rPr>
              <a:t>color: </a:t>
            </a:r>
            <a:r>
              <a:rPr lang="en-US" sz="1200" b="1">
                <a:solidFill>
                  <a:srgbClr val="0000FF"/>
                </a:solidFill>
              </a:rPr>
              <a:t>#0000FF; 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</a:t>
            </a:r>
            <a:r>
              <a:rPr lang="en-US" sz="1200" b="1">
                <a:solidFill>
                  <a:srgbClr val="FF0000"/>
                </a:solidFill>
              </a:rPr>
              <a:t>font-style: </a:t>
            </a:r>
            <a:r>
              <a:rPr lang="en-US" sz="1200" b="1">
                <a:solidFill>
                  <a:srgbClr val="0000FF"/>
                </a:solidFill>
              </a:rPr>
              <a:t>italic;"&gt; Nhập vào họ tên&lt;/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  <a:r>
              <a:rPr lang="en-US" sz="1200" b="1">
                <a:solidFill>
                  <a:srgbClr val="FF0000"/>
                </a:solidFill>
              </a:rPr>
              <a:t>&amp;nbsp;</a:t>
            </a:r>
            <a:r>
              <a:rPr lang="en-US" sz="1200" b="1">
                <a:solidFill>
                  <a:srgbClr val="0000FF"/>
                </a:solidFill>
              </a:rPr>
              <a:t>&lt;/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&lt;/</a:t>
            </a:r>
            <a:r>
              <a:rPr lang="en-US" sz="1200" b="1">
                <a:solidFill>
                  <a:srgbClr val="A31515"/>
                </a:solidFill>
              </a:rPr>
              <a:t>tr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&lt;</a:t>
            </a:r>
            <a:r>
              <a:rPr lang="en-US" sz="1200" b="1">
                <a:solidFill>
                  <a:srgbClr val="A31515"/>
                </a:solidFill>
              </a:rPr>
              <a:t>tr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</a:t>
            </a:r>
            <a:r>
              <a:rPr lang="en-US" sz="1200" b="1">
                <a:solidFill>
                  <a:srgbClr val="A31515"/>
                </a:solidFill>
              </a:rPr>
              <a:t>td </a:t>
            </a:r>
            <a:r>
              <a:rPr lang="en-US" sz="1200" b="1">
                <a:solidFill>
                  <a:srgbClr val="FF0000"/>
                </a:solidFill>
              </a:rPr>
              <a:t>class</a:t>
            </a:r>
            <a:r>
              <a:rPr lang="en-US" sz="1200" b="1">
                <a:solidFill>
                  <a:srgbClr val="0000FF"/>
                </a:solidFill>
              </a:rPr>
              <a:t>="style3"&gt;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&lt;</a:t>
            </a:r>
            <a:r>
              <a:rPr lang="en-US" sz="1200" b="1">
                <a:solidFill>
                  <a:srgbClr val="A31515"/>
                </a:solidFill>
              </a:rPr>
              <a:t>asp</a:t>
            </a:r>
            <a:r>
              <a:rPr lang="en-US" sz="1200" b="1">
                <a:solidFill>
                  <a:srgbClr val="0000FF"/>
                </a:solidFill>
              </a:rPr>
              <a:t>:</a:t>
            </a:r>
            <a:r>
              <a:rPr lang="en-US" sz="1200" b="1">
                <a:solidFill>
                  <a:srgbClr val="A31515"/>
                </a:solidFill>
              </a:rPr>
              <a:t>TextBox </a:t>
            </a:r>
            <a:r>
              <a:rPr lang="en-US" sz="1200" b="1">
                <a:solidFill>
                  <a:srgbClr val="FF0000"/>
                </a:solidFill>
              </a:rPr>
              <a:t>ID</a:t>
            </a:r>
            <a:r>
              <a:rPr lang="en-US" sz="1200" b="1">
                <a:solidFill>
                  <a:srgbClr val="0000FF"/>
                </a:solidFill>
              </a:rPr>
              <a:t>="txtName" </a:t>
            </a:r>
            <a:r>
              <a:rPr lang="en-US" sz="1200" b="1">
                <a:solidFill>
                  <a:srgbClr val="FF0000"/>
                </a:solidFill>
              </a:rPr>
              <a:t>runat</a:t>
            </a:r>
            <a:r>
              <a:rPr lang="en-US" sz="1200" b="1">
                <a:solidFill>
                  <a:srgbClr val="0000FF"/>
                </a:solidFill>
              </a:rPr>
              <a:t>="server" </a:t>
            </a:r>
            <a:r>
              <a:rPr lang="en-US" sz="1200" b="1">
                <a:solidFill>
                  <a:srgbClr val="FF0000"/>
                </a:solidFill>
              </a:rPr>
              <a:t>Width</a:t>
            </a:r>
            <a:r>
              <a:rPr lang="en-US" sz="1200" b="1">
                <a:solidFill>
                  <a:srgbClr val="0000FF"/>
                </a:solidFill>
              </a:rPr>
              <a:t>="180px" </a:t>
            </a:r>
            <a:r>
              <a:rPr lang="en-US" sz="1200" b="1">
                <a:solidFill>
                  <a:srgbClr val="FF0000"/>
                </a:solidFill>
              </a:rPr>
              <a:t>ForeColor</a:t>
            </a:r>
            <a:r>
              <a:rPr lang="en-US" sz="1200" b="1">
                <a:solidFill>
                  <a:srgbClr val="0000FF"/>
                </a:solidFill>
              </a:rPr>
              <a:t>="#FF3300“ /&gt;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&lt;/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&lt;</a:t>
            </a:r>
            <a:r>
              <a:rPr lang="en-US" sz="1200" b="1">
                <a:solidFill>
                  <a:srgbClr val="A31515"/>
                </a:solidFill>
              </a:rPr>
              <a:t>asp</a:t>
            </a:r>
            <a:r>
              <a:rPr lang="en-US" sz="1200" b="1">
                <a:solidFill>
                  <a:srgbClr val="0000FF"/>
                </a:solidFill>
              </a:rPr>
              <a:t>:</a:t>
            </a:r>
            <a:r>
              <a:rPr lang="en-US" sz="1200" b="1">
                <a:solidFill>
                  <a:srgbClr val="A31515"/>
                </a:solidFill>
              </a:rPr>
              <a:t>Button </a:t>
            </a:r>
            <a:r>
              <a:rPr lang="en-US" sz="1200" b="1">
                <a:solidFill>
                  <a:srgbClr val="FF0000"/>
                </a:solidFill>
              </a:rPr>
              <a:t>ID</a:t>
            </a:r>
            <a:r>
              <a:rPr lang="en-US" sz="1200" b="1">
                <a:solidFill>
                  <a:srgbClr val="0000FF"/>
                </a:solidFill>
              </a:rPr>
              <a:t>="btnAdd" </a:t>
            </a:r>
            <a:r>
              <a:rPr lang="en-US" sz="1200" b="1">
                <a:solidFill>
                  <a:srgbClr val="FF0000"/>
                </a:solidFill>
              </a:rPr>
              <a:t>runat</a:t>
            </a:r>
            <a:r>
              <a:rPr lang="en-US" sz="1200" b="1">
                <a:solidFill>
                  <a:srgbClr val="0000FF"/>
                </a:solidFill>
              </a:rPr>
              <a:t>="server" </a:t>
            </a:r>
            <a:r>
              <a:rPr lang="en-US" sz="1200" b="1">
                <a:solidFill>
                  <a:srgbClr val="FF0000"/>
                </a:solidFill>
              </a:rPr>
              <a:t>style</a:t>
            </a:r>
            <a:r>
              <a:rPr lang="en-US" sz="1200" b="1">
                <a:solidFill>
                  <a:srgbClr val="0000FF"/>
                </a:solidFill>
              </a:rPr>
              <a:t>="</a:t>
            </a:r>
            <a:r>
              <a:rPr lang="en-US" sz="1200" b="1">
                <a:solidFill>
                  <a:srgbClr val="FF0000"/>
                </a:solidFill>
              </a:rPr>
              <a:t>width: </a:t>
            </a:r>
            <a:r>
              <a:rPr lang="en-US" sz="1200" b="1">
                <a:solidFill>
                  <a:srgbClr val="0000FF"/>
                </a:solidFill>
              </a:rPr>
              <a:t>90px" </a:t>
            </a:r>
            <a:r>
              <a:rPr lang="en-US" sz="1200" b="1">
                <a:solidFill>
                  <a:srgbClr val="FF0000"/>
                </a:solidFill>
              </a:rPr>
              <a:t>Text</a:t>
            </a:r>
            <a:r>
              <a:rPr lang="en-US" sz="1200" b="1">
                <a:solidFill>
                  <a:srgbClr val="0000FF"/>
                </a:solidFill>
              </a:rPr>
              <a:t>="Thêm" 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    </a:t>
            </a:r>
            <a:r>
              <a:rPr lang="en-US" sz="1200" b="1">
                <a:solidFill>
                  <a:srgbClr val="FF0000"/>
                </a:solidFill>
              </a:rPr>
              <a:t>Width</a:t>
            </a:r>
            <a:r>
              <a:rPr lang="en-US" sz="1200" b="1">
                <a:solidFill>
                  <a:srgbClr val="0000FF"/>
                </a:solidFill>
              </a:rPr>
              <a:t>="75px" </a:t>
            </a:r>
            <a:r>
              <a:rPr lang="en-US" sz="1200" b="1">
                <a:solidFill>
                  <a:srgbClr val="FF0000"/>
                </a:solidFill>
              </a:rPr>
              <a:t>Height</a:t>
            </a:r>
            <a:r>
              <a:rPr lang="en-US" sz="1200" b="1">
                <a:solidFill>
                  <a:srgbClr val="0000FF"/>
                </a:solidFill>
              </a:rPr>
              <a:t>="25px" /&gt;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&lt;/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&lt;/</a:t>
            </a:r>
            <a:r>
              <a:rPr lang="en-US" sz="1200" b="1">
                <a:solidFill>
                  <a:srgbClr val="A31515"/>
                </a:solidFill>
              </a:rPr>
              <a:t>tr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&lt;</a:t>
            </a:r>
            <a:r>
              <a:rPr lang="en-US" sz="1200" b="1">
                <a:solidFill>
                  <a:srgbClr val="A31515"/>
                </a:solidFill>
              </a:rPr>
              <a:t>tr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</a:t>
            </a:r>
            <a:r>
              <a:rPr lang="en-US" sz="1200" b="1">
                <a:solidFill>
                  <a:srgbClr val="A31515"/>
                </a:solidFill>
              </a:rPr>
              <a:t>td </a:t>
            </a:r>
            <a:r>
              <a:rPr lang="en-US" sz="1200" b="1">
                <a:solidFill>
                  <a:srgbClr val="FF0000"/>
                </a:solidFill>
              </a:rPr>
              <a:t>class</a:t>
            </a:r>
            <a:r>
              <a:rPr lang="en-US" sz="1200" b="1">
                <a:solidFill>
                  <a:srgbClr val="0000FF"/>
                </a:solidFill>
              </a:rPr>
              <a:t>="style2" </a:t>
            </a:r>
            <a:r>
              <a:rPr lang="en-US" sz="1200" b="1">
                <a:solidFill>
                  <a:srgbClr val="FF0000"/>
                </a:solidFill>
              </a:rPr>
              <a:t>colspan</a:t>
            </a:r>
            <a:r>
              <a:rPr lang="en-US" sz="1200" b="1">
                <a:solidFill>
                  <a:srgbClr val="0000FF"/>
                </a:solidFill>
              </a:rPr>
              <a:t>="2"&gt;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&lt;</a:t>
            </a:r>
            <a:r>
              <a:rPr lang="en-US" sz="1200" b="1">
                <a:solidFill>
                  <a:srgbClr val="A31515"/>
                </a:solidFill>
              </a:rPr>
              <a:t>asp</a:t>
            </a:r>
            <a:r>
              <a:rPr lang="en-US" sz="1200" b="1">
                <a:solidFill>
                  <a:srgbClr val="0000FF"/>
                </a:solidFill>
              </a:rPr>
              <a:t>:</a:t>
            </a:r>
            <a:r>
              <a:rPr lang="en-US" sz="1200" b="1">
                <a:solidFill>
                  <a:srgbClr val="A31515"/>
                </a:solidFill>
              </a:rPr>
              <a:t>ListBox </a:t>
            </a:r>
            <a:r>
              <a:rPr lang="en-US" sz="1200" b="1">
                <a:solidFill>
                  <a:srgbClr val="FF0000"/>
                </a:solidFill>
              </a:rPr>
              <a:t>ID</a:t>
            </a:r>
            <a:r>
              <a:rPr lang="en-US" sz="1200" b="1">
                <a:solidFill>
                  <a:srgbClr val="0000FF"/>
                </a:solidFill>
              </a:rPr>
              <a:t>="lblDanhSach" </a:t>
            </a:r>
            <a:r>
              <a:rPr lang="en-US" sz="1200" b="1">
                <a:solidFill>
                  <a:srgbClr val="FF0000"/>
                </a:solidFill>
              </a:rPr>
              <a:t>runat</a:t>
            </a:r>
            <a:r>
              <a:rPr lang="en-US" sz="1200" b="1">
                <a:solidFill>
                  <a:srgbClr val="0000FF"/>
                </a:solidFill>
              </a:rPr>
              <a:t>="server" </a:t>
            </a:r>
            <a:r>
              <a:rPr lang="en-US" sz="1200" b="1">
                <a:solidFill>
                  <a:srgbClr val="FF0000"/>
                </a:solidFill>
              </a:rPr>
              <a:t>BackColor</a:t>
            </a:r>
            <a:r>
              <a:rPr lang="en-US" sz="1200" b="1">
                <a:solidFill>
                  <a:srgbClr val="0000FF"/>
                </a:solidFill>
              </a:rPr>
              <a:t>="#0066CC" 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    </a:t>
            </a:r>
            <a:r>
              <a:rPr lang="en-US" sz="1200" b="1">
                <a:solidFill>
                  <a:srgbClr val="FF0000"/>
                </a:solidFill>
              </a:rPr>
              <a:t>Font-Bold</a:t>
            </a:r>
            <a:r>
              <a:rPr lang="en-US" sz="1200" b="1">
                <a:solidFill>
                  <a:srgbClr val="0000FF"/>
                </a:solidFill>
              </a:rPr>
              <a:t>="True" </a:t>
            </a:r>
            <a:r>
              <a:rPr lang="en-US" sz="1200" b="1">
                <a:solidFill>
                  <a:srgbClr val="FF0000"/>
                </a:solidFill>
              </a:rPr>
              <a:t>ForeColor</a:t>
            </a:r>
            <a:r>
              <a:rPr lang="en-US" sz="1200" b="1">
                <a:solidFill>
                  <a:srgbClr val="0000FF"/>
                </a:solidFill>
              </a:rPr>
              <a:t>="White" </a:t>
            </a:r>
            <a:r>
              <a:rPr lang="en-US" sz="1200" b="1">
                <a:solidFill>
                  <a:srgbClr val="FF0000"/>
                </a:solidFill>
              </a:rPr>
              <a:t>Height</a:t>
            </a:r>
            <a:r>
              <a:rPr lang="en-US" sz="1200" b="1">
                <a:solidFill>
                  <a:srgbClr val="0000FF"/>
                </a:solidFill>
              </a:rPr>
              <a:t>="155px" </a:t>
            </a:r>
            <a:r>
              <a:rPr lang="en-US" sz="1200" b="1">
                <a:solidFill>
                  <a:srgbClr val="FF0000"/>
                </a:solidFill>
              </a:rPr>
              <a:t>Width</a:t>
            </a:r>
            <a:r>
              <a:rPr lang="en-US" sz="1200" b="1">
                <a:solidFill>
                  <a:srgbClr val="0000FF"/>
                </a:solidFill>
              </a:rPr>
              <a:t>="275px"&gt;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    &lt;/</a:t>
            </a:r>
            <a:r>
              <a:rPr lang="en-US" sz="1200" b="1">
                <a:solidFill>
                  <a:srgbClr val="A31515"/>
                </a:solidFill>
              </a:rPr>
              <a:t>asp</a:t>
            </a:r>
            <a:r>
              <a:rPr lang="en-US" sz="1200" b="1">
                <a:solidFill>
                  <a:srgbClr val="0000FF"/>
                </a:solidFill>
              </a:rPr>
              <a:t>:</a:t>
            </a:r>
            <a:r>
              <a:rPr lang="en-US" sz="1200" b="1">
                <a:solidFill>
                  <a:srgbClr val="A31515"/>
                </a:solidFill>
              </a:rPr>
              <a:t>ListBox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    &lt;/</a:t>
            </a:r>
            <a:r>
              <a:rPr lang="en-US" sz="1200" b="1">
                <a:solidFill>
                  <a:srgbClr val="A31515"/>
                </a:solidFill>
              </a:rPr>
              <a:t>td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            &lt;/</a:t>
            </a:r>
            <a:r>
              <a:rPr lang="en-US" sz="1200" b="1">
                <a:solidFill>
                  <a:srgbClr val="A31515"/>
                </a:solidFill>
              </a:rPr>
              <a:t>tr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</a:rPr>
              <a:t>&lt;/</a:t>
            </a:r>
            <a:r>
              <a:rPr lang="en-US" sz="1200" b="1">
                <a:solidFill>
                  <a:srgbClr val="A31515"/>
                </a:solidFill>
              </a:rPr>
              <a:t>table</a:t>
            </a:r>
            <a:r>
              <a:rPr lang="en-US" sz="1200" b="1">
                <a:solidFill>
                  <a:srgbClr val="0000FF"/>
                </a:solidFill>
              </a:rPr>
              <a:t>&gt;</a:t>
            </a:r>
            <a:endParaRPr lang="en-US" sz="12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Phần xử lý button “Thêm” trong file .cs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438400"/>
            <a:ext cx="7176965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protected void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btnAdd_Click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(object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sender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EventArgs</a:t>
            </a:r>
            <a:r>
              <a:rPr lang="en-US" sz="2000" dirty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e)</a:t>
            </a: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2000" i="1" dirty="0">
                <a:solidFill>
                  <a:srgbClr val="2B91AF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            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lấy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nội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dung user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nhập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trong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textbox</a:t>
            </a:r>
          </a:p>
          <a:p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string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 =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txtName.Text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tạo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listitem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có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thông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tin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là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họ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tên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mới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này</a:t>
            </a:r>
            <a:endParaRPr lang="en-US" sz="2000" i="1" dirty="0">
              <a:solidFill>
                <a:srgbClr val="008000"/>
              </a:solidFill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ListItem</a:t>
            </a:r>
            <a:r>
              <a:rPr lang="en-US" sz="2000" dirty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newItem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</a:t>
            </a:r>
            <a:r>
              <a:rPr lang="en-US" sz="2000" dirty="0" err="1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ListItem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(Name);</a:t>
            </a:r>
          </a:p>
          <a:p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            //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kiểm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tra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nếu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item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không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có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trong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listbox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thì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add</a:t>
            </a:r>
          </a:p>
          <a:p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            //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Items.Contains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()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trả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về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true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nếu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tồn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tại</a:t>
            </a:r>
            <a:r>
              <a:rPr lang="en-US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r>
              <a:rPr lang="en-US" sz="2000" dirty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(!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lblDanhSach.Items.Contains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newItem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))</a:t>
            </a:r>
          </a:p>
          <a:p>
            <a:r>
              <a:rPr lang="vi-VN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</a:t>
            </a:r>
            <a:r>
              <a:rPr lang="vi-V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lblDanhSach.Items.Add(newItem);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vi-VN" sz="2000" i="1" dirty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</a:t>
            </a:r>
            <a:r>
              <a:rPr lang="vi-VN" sz="2000" i="1" dirty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chưa có thêm vào</a:t>
            </a:r>
          </a:p>
          <a:p>
            <a:endParaRPr lang="en-US" sz="2000" dirty="0">
              <a:solidFill>
                <a:srgbClr val="008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Chạy trong browser: F5 (debug) hoặc Ctrl + F5 (without debug)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505200"/>
            <a:ext cx="2733675" cy="2085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Lightning Bolt 6"/>
          <p:cNvSpPr/>
          <p:nvPr/>
        </p:nvSpPr>
        <p:spPr>
          <a:xfrm rot="4765077">
            <a:off x="4800600" y="3200400"/>
            <a:ext cx="533400" cy="3810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3581400"/>
            <a:ext cx="27975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Calisto MT" pitchFamily="18" charset="0"/>
                <a:ea typeface="Arial Unicode MS" pitchFamily="34" charset="-128"/>
                <a:cs typeface="Arial Unicode MS" pitchFamily="34" charset="-128"/>
              </a:rPr>
              <a:t>Chỉ thêm những item mới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056" y="1676400"/>
            <a:ext cx="8510588" cy="3908762"/>
          </a:xfrm>
        </p:spPr>
        <p:txBody>
          <a:bodyPr/>
          <a:lstStyle/>
          <a:p>
            <a:pPr lvl="1" eaLnBrk="1" hangingPunct="1"/>
            <a:r>
              <a:rPr lang="en-US"/>
              <a:t>Dùng để upload tập tin về server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Thuộc tính: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0">
                <a:solidFill>
                  <a:srgbClr val="FF6600"/>
                </a:solidFill>
              </a:rPr>
              <a:t>HasFile</a:t>
            </a:r>
            <a:r>
              <a:rPr lang="en-US" b="0"/>
              <a:t> (True/False): điều khiển có khai báo tập tin chưa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0">
                <a:solidFill>
                  <a:srgbClr val="FF6600"/>
                </a:solidFill>
              </a:rPr>
              <a:t>FileName</a:t>
            </a:r>
            <a:r>
              <a:rPr lang="en-US" b="0"/>
              <a:t>: trả về tên tập tin được upload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Phương thức: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0">
                <a:solidFill>
                  <a:srgbClr val="FF6600"/>
                </a:solidFill>
              </a:rPr>
              <a:t>SaveAs</a:t>
            </a:r>
            <a:r>
              <a:rPr lang="en-US" b="0"/>
              <a:t>: upload tập tin lên Server</a:t>
            </a:r>
          </a:p>
        </p:txBody>
      </p:sp>
      <p:sp>
        <p:nvSpPr>
          <p:cNvPr id="440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9959" name="AutoShape 7"/>
          <p:cNvSpPr>
            <a:spLocks noChangeArrowheads="1"/>
          </p:cNvSpPr>
          <p:nvPr/>
        </p:nvSpPr>
        <p:spPr bwMode="auto">
          <a:xfrm>
            <a:off x="7945438" y="6253163"/>
            <a:ext cx="1198562" cy="376237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FileUpload</a:t>
            </a:r>
          </a:p>
        </p:txBody>
      </p:sp>
    </p:spTree>
    <p:extLst>
      <p:ext uri="{BB962C8B-B14F-4D97-AF65-F5344CB8AC3E}">
        <p14:creationId xmlns:p14="http://schemas.microsoft.com/office/powerpoint/2010/main" val="21658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9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&amp; </a:t>
            </a:r>
            <a:r>
              <a:rPr lang="en-US" dirty="0" err="1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Thuộc tính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Checked</a:t>
            </a:r>
            <a:r>
              <a:rPr lang="en-US"/>
              <a:t>: cho biết trạng thái được chọn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TextAlign</a:t>
            </a:r>
            <a:r>
              <a:rPr lang="en-US"/>
              <a:t>: quy định vị trí hiển thị văn bản với điều khiển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AutoPostBack</a:t>
            </a:r>
            <a:r>
              <a:rPr lang="en-US"/>
              <a:t>: quy định xem control có post back khi mục chọn thay đổi, mặc định là không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GroupName</a:t>
            </a:r>
            <a:r>
              <a:rPr lang="en-US"/>
              <a:t>: (RadioButton), nhóm các điều khiển radiobutton lại thành một nhóm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&amp; RadioButton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Minh họa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057400"/>
            <a:ext cx="38481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95600" y="3200400"/>
            <a:ext cx="4953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1200">
                <a:solidFill>
                  <a:srgbClr val="0000FF"/>
                </a:solidFill>
              </a:rPr>
              <a:t>&lt;</a:t>
            </a:r>
            <a:r>
              <a:rPr lang="vi-VN" sz="1200">
                <a:solidFill>
                  <a:srgbClr val="A31515"/>
                </a:solidFill>
              </a:rPr>
              <a:t>asp</a:t>
            </a:r>
            <a:r>
              <a:rPr lang="vi-VN" sz="1200">
                <a:solidFill>
                  <a:srgbClr val="0000FF"/>
                </a:solidFill>
              </a:rPr>
              <a:t>:</a:t>
            </a:r>
            <a:r>
              <a:rPr lang="vi-VN" sz="1200">
                <a:solidFill>
                  <a:srgbClr val="A31515"/>
                </a:solidFill>
              </a:rPr>
              <a:t>CheckBox </a:t>
            </a:r>
            <a:r>
              <a:rPr lang="vi-VN" sz="1200">
                <a:solidFill>
                  <a:srgbClr val="FF0000"/>
                </a:solidFill>
              </a:rPr>
              <a:t>ID</a:t>
            </a:r>
            <a:r>
              <a:rPr lang="vi-VN" sz="1200">
                <a:solidFill>
                  <a:srgbClr val="0000FF"/>
                </a:solidFill>
              </a:rPr>
              <a:t>="CheckBox1" </a:t>
            </a:r>
            <a:r>
              <a:rPr lang="vi-VN" sz="1200">
                <a:solidFill>
                  <a:srgbClr val="FF0000"/>
                </a:solidFill>
              </a:rPr>
              <a:t>runat</a:t>
            </a:r>
            <a:r>
              <a:rPr lang="vi-VN" sz="1200">
                <a:solidFill>
                  <a:srgbClr val="0000FF"/>
                </a:solidFill>
              </a:rPr>
              <a:t>="server" </a:t>
            </a:r>
            <a:r>
              <a:rPr lang="vi-VN" sz="1200">
                <a:solidFill>
                  <a:srgbClr val="FF0000"/>
                </a:solidFill>
              </a:rPr>
              <a:t>Text</a:t>
            </a:r>
            <a:r>
              <a:rPr lang="vi-VN" sz="1200">
                <a:solidFill>
                  <a:srgbClr val="0000FF"/>
                </a:solidFill>
              </a:rPr>
              <a:t>="Anh văn" /&gt;</a:t>
            </a:r>
          </a:p>
          <a:p>
            <a:r>
              <a:rPr lang="vi-VN" sz="1200">
                <a:solidFill>
                  <a:srgbClr val="0000FF"/>
                </a:solidFill>
              </a:rPr>
              <a:t>&lt;</a:t>
            </a:r>
            <a:r>
              <a:rPr lang="vi-VN" sz="1200">
                <a:solidFill>
                  <a:srgbClr val="A31515"/>
                </a:solidFill>
              </a:rPr>
              <a:t>asp</a:t>
            </a:r>
            <a:r>
              <a:rPr lang="vi-VN" sz="1200">
                <a:solidFill>
                  <a:srgbClr val="0000FF"/>
                </a:solidFill>
              </a:rPr>
              <a:t>:</a:t>
            </a:r>
            <a:r>
              <a:rPr lang="vi-VN" sz="1200">
                <a:solidFill>
                  <a:srgbClr val="A31515"/>
                </a:solidFill>
              </a:rPr>
              <a:t>CheckBox </a:t>
            </a:r>
            <a:r>
              <a:rPr lang="vi-VN" sz="1200">
                <a:solidFill>
                  <a:srgbClr val="FF0000"/>
                </a:solidFill>
              </a:rPr>
              <a:t>ID</a:t>
            </a:r>
            <a:r>
              <a:rPr lang="vi-VN" sz="1200">
                <a:solidFill>
                  <a:srgbClr val="0000FF"/>
                </a:solidFill>
              </a:rPr>
              <a:t>="CheckBox2" </a:t>
            </a:r>
            <a:r>
              <a:rPr lang="vi-VN" sz="1200">
                <a:solidFill>
                  <a:srgbClr val="FF0000"/>
                </a:solidFill>
              </a:rPr>
              <a:t>runat</a:t>
            </a:r>
            <a:r>
              <a:rPr lang="vi-VN" sz="1200">
                <a:solidFill>
                  <a:srgbClr val="0000FF"/>
                </a:solidFill>
              </a:rPr>
              <a:t>="server" </a:t>
            </a:r>
            <a:r>
              <a:rPr lang="vi-VN" sz="1200">
                <a:solidFill>
                  <a:srgbClr val="FF0000"/>
                </a:solidFill>
              </a:rPr>
              <a:t>Text</a:t>
            </a:r>
            <a:r>
              <a:rPr lang="vi-VN" sz="1200">
                <a:solidFill>
                  <a:srgbClr val="0000FF"/>
                </a:solidFill>
              </a:rPr>
              <a:t>="Pháp văn" /&gt;</a:t>
            </a:r>
            <a:endParaRPr lang="en-US" sz="1200">
              <a:latin typeface="Constant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733800"/>
            <a:ext cx="6096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asp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RadioButton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ID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="RadioButton1"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runat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="server"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Text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="Nam"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GroupName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="GT" /&gt;</a:t>
            </a:r>
          </a:p>
          <a:p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asp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RadioButton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ID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="RadioButton2"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runat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="server"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Text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="Nữ"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GroupName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="GT" /&gt;</a:t>
            </a:r>
            <a:endParaRPr lang="en-US" sz="1200">
              <a:latin typeface="Constantia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4267200"/>
            <a:ext cx="51816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1200">
                <a:solidFill>
                  <a:srgbClr val="0000FF"/>
                </a:solidFill>
              </a:rPr>
              <a:t>&lt;</a:t>
            </a:r>
            <a:r>
              <a:rPr lang="vi-VN" sz="1200">
                <a:solidFill>
                  <a:srgbClr val="A31515"/>
                </a:solidFill>
              </a:rPr>
              <a:t>asp</a:t>
            </a:r>
            <a:r>
              <a:rPr lang="vi-VN" sz="1200">
                <a:solidFill>
                  <a:srgbClr val="0000FF"/>
                </a:solidFill>
              </a:rPr>
              <a:t>:</a:t>
            </a:r>
            <a:r>
              <a:rPr lang="vi-VN" sz="1200">
                <a:solidFill>
                  <a:srgbClr val="A31515"/>
                </a:solidFill>
              </a:rPr>
              <a:t>RadioButton </a:t>
            </a:r>
            <a:r>
              <a:rPr lang="vi-VN" sz="1200">
                <a:solidFill>
                  <a:srgbClr val="FF0000"/>
                </a:solidFill>
              </a:rPr>
              <a:t>ID</a:t>
            </a:r>
            <a:r>
              <a:rPr lang="vi-VN" sz="1200">
                <a:solidFill>
                  <a:srgbClr val="0000FF"/>
                </a:solidFill>
              </a:rPr>
              <a:t>="RadioButton3" </a:t>
            </a:r>
            <a:r>
              <a:rPr lang="vi-VN" sz="1200">
                <a:solidFill>
                  <a:srgbClr val="FF0000"/>
                </a:solidFill>
              </a:rPr>
              <a:t>runat</a:t>
            </a:r>
            <a:r>
              <a:rPr lang="vi-VN" sz="1200">
                <a:solidFill>
                  <a:srgbClr val="0000FF"/>
                </a:solidFill>
              </a:rPr>
              <a:t>="server" </a:t>
            </a:r>
            <a:r>
              <a:rPr lang="vi-VN" sz="1200">
                <a:solidFill>
                  <a:srgbClr val="FF0000"/>
                </a:solidFill>
              </a:rPr>
              <a:t>Text</a:t>
            </a:r>
            <a:r>
              <a:rPr lang="vi-VN" sz="1200">
                <a:solidFill>
                  <a:srgbClr val="0000FF"/>
                </a:solidFill>
              </a:rPr>
              <a:t>="Dưới 1tr" </a:t>
            </a:r>
          </a:p>
          <a:p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                       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GroupName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="TN" /&gt;</a:t>
            </a:r>
          </a:p>
          <a:p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&lt;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</a:rPr>
              <a:t>RadioButton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="RadioButton4"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Text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="Từ 1tr - 3tr" </a:t>
            </a:r>
          </a:p>
          <a:p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                       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GroupName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="TN" /&gt;</a:t>
            </a:r>
          </a:p>
          <a:p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&lt;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200">
                <a:solidFill>
                  <a:srgbClr val="A31515"/>
                </a:solidFill>
                <a:latin typeface="Constantia" pitchFamily="18" charset="0"/>
              </a:rPr>
              <a:t>RadioButton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="RadioButton5"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Text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="Trên 3tr" </a:t>
            </a:r>
          </a:p>
          <a:p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                        </a:t>
            </a:r>
            <a:r>
              <a:rPr lang="en-US" sz="1200">
                <a:solidFill>
                  <a:srgbClr val="FF0000"/>
                </a:solidFill>
                <a:latin typeface="Constantia" pitchFamily="18" charset="0"/>
              </a:rPr>
              <a:t>GroupName</a:t>
            </a:r>
            <a:r>
              <a:rPr lang="en-US" sz="1200">
                <a:solidFill>
                  <a:srgbClr val="0000FF"/>
                </a:solidFill>
                <a:latin typeface="Constantia" pitchFamily="18" charset="0"/>
              </a:rPr>
              <a:t>="TN" /&gt;</a:t>
            </a:r>
            <a:endParaRPr lang="en-US" sz="1200">
              <a:latin typeface="Constantia" pitchFamily="18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867400"/>
            <a:ext cx="3362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81200" y="2286000"/>
            <a:ext cx="1531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>
                <a:latin typeface="Constantia" pitchFamily="18" charset="0"/>
              </a:rPr>
              <a:t>Thiết kế form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733800" y="2362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4114800"/>
            <a:ext cx="13733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>
                <a:latin typeface="Constantia" pitchFamily="18" charset="0"/>
              </a:rPr>
              <a:t>Layout code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209800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6019800"/>
            <a:ext cx="12182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>
                <a:latin typeface="Constantia" pitchFamily="18" charset="0"/>
              </a:rPr>
              <a:t>In browser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4800600" y="6096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CheckBoxList - RadioButtonList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Dùng để tạo ra nhóm các CheckBox/ListBox</a:t>
            </a:r>
          </a:p>
          <a:p>
            <a:r>
              <a:rPr lang="en-US"/>
              <a:t>Đây là điều khiển danh sách nên nó cũng có thuộc tính </a:t>
            </a:r>
            <a:r>
              <a:rPr lang="en-US" b="1">
                <a:solidFill>
                  <a:srgbClr val="FF0000"/>
                </a:solidFill>
              </a:rPr>
              <a:t>items</a:t>
            </a:r>
            <a:r>
              <a:rPr lang="en-US"/>
              <a:t> chứa tập hợp các mục chọn</a:t>
            </a:r>
          </a:p>
          <a:p>
            <a:r>
              <a:rPr lang="en-US"/>
              <a:t>Các thuộc tính</a:t>
            </a:r>
          </a:p>
          <a:p>
            <a:pPr lvl="1"/>
            <a:r>
              <a:rPr lang="en-US"/>
              <a:t>RepeatColumns: số cột hiển thị</a:t>
            </a:r>
          </a:p>
          <a:p>
            <a:pPr lvl="1"/>
            <a:r>
              <a:rPr lang="en-US"/>
              <a:t>RepeatDirection: hình thức hiển thị</a:t>
            </a:r>
          </a:p>
          <a:p>
            <a:pPr lvl="2"/>
            <a:r>
              <a:rPr lang="en-US"/>
              <a:t>Vertical: chiều dọc</a:t>
            </a:r>
          </a:p>
          <a:p>
            <a:pPr lvl="2"/>
            <a:r>
              <a:rPr lang="en-US"/>
              <a:t>Horizontal: chiều ngang</a:t>
            </a:r>
          </a:p>
          <a:p>
            <a:pPr lvl="1"/>
            <a:r>
              <a:rPr lang="en-US"/>
              <a:t>AutoPostBack: quy định điều khiển tự động postback về server, mặc định là ko được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CBL/RBL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Thêm các item vào radiobuttonlist checkboxlist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3676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 flipV="1">
            <a:off x="3581400" y="2609166"/>
            <a:ext cx="1752600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0" y="2286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</a:t>
            </a:r>
            <a:r>
              <a:rPr lang="en-US" b="1">
                <a:solidFill>
                  <a:srgbClr val="FF0000"/>
                </a:solidFill>
              </a:rPr>
              <a:t>edit item </a:t>
            </a:r>
            <a:r>
              <a:rPr lang="en-US"/>
              <a:t>trong cửa sổ RadioButtonList Tasks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429000"/>
            <a:ext cx="4084403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15" idx="3"/>
          </p:cNvCxnSpPr>
          <p:nvPr/>
        </p:nvCxnSpPr>
        <p:spPr>
          <a:xfrm flipV="1">
            <a:off x="3048000" y="4876800"/>
            <a:ext cx="2743200" cy="61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50292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các item vào, mỗi item là 1 radiobutton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CBL/RBL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Với CheckBoxList cũng làm tương tự: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36957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405313" cy="314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29200" y="2133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chức năng CheckBoxList ở bên phải của CheckBoxList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2819400" y="2456766"/>
            <a:ext cx="2209800" cy="112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48006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Chọc chức năng Edit Items…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5400000" flipH="1" flipV="1">
            <a:off x="2285478" y="4190478"/>
            <a:ext cx="685800" cy="534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5715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các item, mỗi item khi thêm vào là 1 checkbox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3505200" y="4953000"/>
            <a:ext cx="1600200" cy="122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CBL/RBL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Tạo web form cuối cùng có dạng sau</a:t>
            </a:r>
          </a:p>
          <a:p>
            <a:r>
              <a:rPr lang="en-US"/>
              <a:t>Phần xử lý:</a:t>
            </a:r>
          </a:p>
          <a:p>
            <a:pPr lvl="1"/>
            <a:r>
              <a:rPr lang="en-US"/>
              <a:t>Khi Submit thì thông tin chuyên ngành và các kỹ năng user chọn sẽ được hiển trị ở Label bên dưới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81400"/>
            <a:ext cx="3657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control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server control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runat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"server"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side,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HTML server control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ID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87683" y="4600154"/>
            <a:ext cx="38100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&lt;input type="text" size="40"&gt;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5334000"/>
            <a:ext cx="76962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&lt;input type="text" size="40“ 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runat=“server”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id =“UserName” 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&gt; </a:t>
            </a:r>
          </a:p>
        </p:txBody>
      </p:sp>
      <p:sp>
        <p:nvSpPr>
          <p:cNvPr id="11" name="Curved Left Arrow 10"/>
          <p:cNvSpPr/>
          <p:nvPr/>
        </p:nvSpPr>
        <p:spPr>
          <a:xfrm rot="18679756">
            <a:off x="4865571" y="4255318"/>
            <a:ext cx="838200" cy="1066800"/>
          </a:xfrm>
          <a:prstGeom prst="curvedLeftArrow">
            <a:avLst>
              <a:gd name="adj1" fmla="val 20145"/>
              <a:gd name="adj2" fmla="val 378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396240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rostile" pitchFamily="34" charset="0"/>
              </a:rPr>
              <a:t>Server control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CBL/RBL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Hàm xử lý sự kiện click của button Submit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5146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protected void </a:t>
            </a:r>
            <a:r>
              <a:rPr lang="en-US" sz="1400"/>
              <a:t>Submit_Click(</a:t>
            </a:r>
            <a:r>
              <a:rPr lang="en-US" sz="1400">
                <a:solidFill>
                  <a:srgbClr val="0000FF"/>
                </a:solidFill>
              </a:rPr>
              <a:t>object </a:t>
            </a:r>
            <a:r>
              <a:rPr lang="en-US" sz="1400"/>
              <a:t>sender,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2B91AF"/>
                </a:solidFill>
              </a:rPr>
              <a:t>EventArgs </a:t>
            </a:r>
            <a:r>
              <a:rPr lang="en-US" sz="1400"/>
              <a:t>e)</a:t>
            </a:r>
          </a:p>
          <a:p>
            <a:r>
              <a:rPr lang="en-US" sz="1400"/>
              <a:t>{</a:t>
            </a:r>
          </a:p>
          <a:p>
            <a:r>
              <a:rPr lang="en-US" sz="1400">
                <a:solidFill>
                  <a:srgbClr val="2B91AF"/>
                </a:solidFill>
              </a:rPr>
              <a:t>            </a:t>
            </a:r>
            <a:r>
              <a:rPr lang="en-US" sz="1400">
                <a:solidFill>
                  <a:srgbClr val="0000FF"/>
                </a:solidFill>
              </a:rPr>
              <a:t>string </a:t>
            </a:r>
            <a:r>
              <a:rPr lang="en-US" sz="1400"/>
              <a:t>chuyennganh;</a:t>
            </a:r>
          </a:p>
          <a:p>
            <a:r>
              <a:rPr lang="vi-VN" sz="1400">
                <a:solidFill>
                  <a:srgbClr val="0000FF"/>
                </a:solidFill>
              </a:rPr>
              <a:t>            </a:t>
            </a:r>
            <a:r>
              <a:rPr lang="vi-VN" sz="1400">
                <a:solidFill>
                  <a:srgbClr val="008000"/>
                </a:solidFill>
              </a:rPr>
              <a:t>// lấy item được chọn trong radiobuttonlist</a:t>
            </a:r>
          </a:p>
          <a:p>
            <a:r>
              <a:rPr lang="en-US" sz="1400">
                <a:solidFill>
                  <a:srgbClr val="008000"/>
                </a:solidFill>
              </a:rPr>
              <a:t>            </a:t>
            </a:r>
            <a:r>
              <a:rPr lang="en-US" sz="1400"/>
              <a:t>chuyennganh</a:t>
            </a:r>
            <a:r>
              <a:rPr lang="en-US" sz="1400">
                <a:solidFill>
                  <a:srgbClr val="008000"/>
                </a:solidFill>
              </a:rPr>
              <a:t> </a:t>
            </a:r>
            <a:r>
              <a:rPr lang="en-US" sz="1400"/>
              <a:t>= RadioButtonList1.SelectedItem.ToString();</a:t>
            </a:r>
          </a:p>
          <a:p>
            <a:r>
              <a:rPr lang="en-US" sz="1400">
                <a:solidFill>
                  <a:srgbClr val="008000"/>
                </a:solidFill>
              </a:rPr>
              <a:t>            // xuất thông tin chuyên ngành ra label</a:t>
            </a:r>
          </a:p>
          <a:p>
            <a:r>
              <a:rPr lang="vi-VN" sz="1400">
                <a:solidFill>
                  <a:srgbClr val="008000"/>
                </a:solidFill>
              </a:rPr>
              <a:t>            </a:t>
            </a:r>
            <a:r>
              <a:rPr lang="vi-VN" sz="1400"/>
              <a:t>Label1.Text</a:t>
            </a:r>
            <a:r>
              <a:rPr lang="vi-VN" sz="1400">
                <a:solidFill>
                  <a:srgbClr val="008000"/>
                </a:solidFill>
              </a:rPr>
              <a:t> = </a:t>
            </a:r>
            <a:r>
              <a:rPr lang="vi-VN" sz="1400">
                <a:solidFill>
                  <a:srgbClr val="0000FF"/>
                </a:solidFill>
              </a:rPr>
              <a:t>string.</a:t>
            </a:r>
            <a:r>
              <a:rPr lang="vi-VN" sz="1400"/>
              <a:t>Format(</a:t>
            </a:r>
            <a:r>
              <a:rPr lang="vi-VN" sz="1400">
                <a:solidFill>
                  <a:srgbClr val="A31515"/>
                </a:solidFill>
              </a:rPr>
              <a:t>"Chuyên ngành&lt;br/&gt;{0} &lt;br/&gt;Kỹ năng", chuyennganh</a:t>
            </a:r>
            <a:r>
              <a:rPr lang="vi-VN" sz="1400"/>
              <a:t>);</a:t>
            </a:r>
          </a:p>
          <a:p>
            <a:r>
              <a:rPr lang="vi-VN" sz="1400">
                <a:solidFill>
                  <a:srgbClr val="A31515"/>
                </a:solidFill>
              </a:rPr>
              <a:t>            </a:t>
            </a:r>
            <a:r>
              <a:rPr lang="vi-VN" sz="1400">
                <a:solidFill>
                  <a:srgbClr val="008000"/>
                </a:solidFill>
              </a:rPr>
              <a:t>// xác định các item được check trong CheckBoxList</a:t>
            </a:r>
          </a:p>
          <a:p>
            <a:r>
              <a:rPr lang="en-US" sz="1400">
                <a:solidFill>
                  <a:srgbClr val="008000"/>
                </a:solidFill>
              </a:rPr>
              <a:t>            </a:t>
            </a:r>
            <a:r>
              <a:rPr lang="en-US" sz="1400">
                <a:solidFill>
                  <a:srgbClr val="0000FF"/>
                </a:solidFill>
              </a:rPr>
              <a:t>foreach</a:t>
            </a:r>
            <a:r>
              <a:rPr lang="en-US" sz="1400"/>
              <a:t>(</a:t>
            </a:r>
            <a:r>
              <a:rPr lang="en-US" sz="1400">
                <a:solidFill>
                  <a:srgbClr val="2B91AF"/>
                </a:solidFill>
              </a:rPr>
              <a:t>ListItem </a:t>
            </a:r>
            <a:r>
              <a:rPr lang="en-US" sz="1400"/>
              <a:t>item</a:t>
            </a:r>
            <a:r>
              <a:rPr lang="en-US" sz="1400">
                <a:solidFill>
                  <a:srgbClr val="2B91AF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in </a:t>
            </a:r>
            <a:r>
              <a:rPr lang="en-US" sz="1400"/>
              <a:t>CheckBoxList1.Items) </a:t>
            </a:r>
            <a:r>
              <a:rPr lang="en-US" sz="1400">
                <a:solidFill>
                  <a:srgbClr val="008000"/>
                </a:solidFill>
              </a:rPr>
              <a:t>// duyệt qua từng item</a:t>
            </a:r>
          </a:p>
          <a:p>
            <a:r>
              <a:rPr lang="vi-VN" sz="1400">
                <a:solidFill>
                  <a:srgbClr val="008000"/>
                </a:solidFill>
              </a:rPr>
              <a:t>                </a:t>
            </a:r>
            <a:r>
              <a:rPr lang="vi-VN" sz="1400">
                <a:solidFill>
                  <a:srgbClr val="0000FF"/>
                </a:solidFill>
              </a:rPr>
              <a:t>if </a:t>
            </a:r>
            <a:r>
              <a:rPr lang="vi-VN" sz="1400"/>
              <a:t>(</a:t>
            </a:r>
            <a:r>
              <a:rPr lang="vi-VN" sz="1400" b="1"/>
              <a:t>item.Selected</a:t>
            </a:r>
            <a:r>
              <a:rPr lang="vi-VN" sz="1400"/>
              <a:t>) </a:t>
            </a:r>
            <a:r>
              <a:rPr lang="vi-VN" sz="1400">
                <a:solidFill>
                  <a:srgbClr val="008000"/>
                </a:solidFill>
              </a:rPr>
              <a:t>// kiểm tra xem item nào được check</a:t>
            </a:r>
          </a:p>
          <a:p>
            <a:r>
              <a:rPr lang="vi-VN" sz="1400"/>
              <a:t>                {</a:t>
            </a:r>
            <a:r>
              <a:rPr lang="vi-VN" sz="1400">
                <a:solidFill>
                  <a:srgbClr val="008000"/>
                </a:solidFill>
              </a:rPr>
              <a:t>   // thêm item được chọn vào label</a:t>
            </a:r>
          </a:p>
          <a:p>
            <a:r>
              <a:rPr lang="en-US" sz="1400"/>
              <a:t>                    Label1.Text +=</a:t>
            </a:r>
            <a:r>
              <a:rPr lang="en-US" sz="1400">
                <a:solidFill>
                  <a:srgbClr val="008000"/>
                </a:solidFill>
              </a:rPr>
              <a:t> </a:t>
            </a:r>
            <a:r>
              <a:rPr lang="en-US" sz="1400">
                <a:solidFill>
                  <a:srgbClr val="A31515"/>
                </a:solidFill>
              </a:rPr>
              <a:t>"&lt;br/&gt;"</a:t>
            </a:r>
            <a:r>
              <a:rPr lang="en-US" sz="1400"/>
              <a:t>+item.ToString();</a:t>
            </a:r>
          </a:p>
          <a:p>
            <a:r>
              <a:rPr lang="en-US" sz="1400"/>
              <a:t>                }</a:t>
            </a:r>
          </a:p>
          <a:p>
            <a:r>
              <a:rPr lang="en-US" sz="140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 CBL/RBL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41873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76600"/>
            <a:ext cx="4495800" cy="27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rved Down Arrow 8"/>
          <p:cNvSpPr/>
          <p:nvPr/>
        </p:nvSpPr>
        <p:spPr>
          <a:xfrm rot="876996">
            <a:off x="4599110" y="2748082"/>
            <a:ext cx="1295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 DL với control dạng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SortedList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/>
              <a:t>SortedList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item,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SortedList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DataSource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&gt;.</a:t>
            </a:r>
            <a:r>
              <a:rPr lang="en-US" b="1" dirty="0" err="1"/>
              <a:t>DataSource</a:t>
            </a:r>
            <a:r>
              <a:rPr lang="en-US" b="1" dirty="0"/>
              <a:t> = &lt;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&gt;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DataTextField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dl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DataValueField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SelectedValue</a:t>
            </a:r>
            <a:r>
              <a:rPr lang="en-US" dirty="0"/>
              <a:t> hay </a:t>
            </a:r>
            <a:r>
              <a:rPr lang="en-US" dirty="0" err="1"/>
              <a:t>SelectedItem.Value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DataBind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 DL với control dạng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Minh họa tạo web form cho phép user chọn cầu thủ bóng đá ưa thích nhất.</a:t>
            </a:r>
          </a:p>
          <a:p>
            <a:r>
              <a:rPr lang="en-US"/>
              <a:t>Form như sau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733800"/>
            <a:ext cx="45053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95400" y="5181600"/>
            <a:ext cx="5029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RadioButtonList: chứa danh sách cầu thủ, sẽ được liên kết với đối tượng SortedList 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16200000" flipV="1">
            <a:off x="2628900" y="4000500"/>
            <a:ext cx="9906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819400"/>
            <a:ext cx="269496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Hiển thị cầu thủ được chọn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5773309" y="3435224"/>
            <a:ext cx="1230868" cy="737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 DL với control dạng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2057400"/>
            <a:ext cx="67935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protected</a:t>
            </a:r>
            <a:r>
              <a:rPr lang="en-US" sz="1400" b="1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void</a:t>
            </a:r>
            <a:r>
              <a:rPr lang="en-US" sz="1400" b="1" dirty="0"/>
              <a:t> </a:t>
            </a:r>
            <a:r>
              <a:rPr lang="en-US" sz="1400" b="1" dirty="0" err="1"/>
              <a:t>Page_Load</a:t>
            </a:r>
            <a:r>
              <a:rPr lang="en-US" sz="1400" b="1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object </a:t>
            </a:r>
            <a:r>
              <a:rPr lang="en-US" sz="1400" b="1" dirty="0"/>
              <a:t>sender, </a:t>
            </a:r>
            <a:r>
              <a:rPr lang="en-US" sz="1400" b="1" dirty="0" err="1"/>
              <a:t>EventArgs</a:t>
            </a:r>
            <a:r>
              <a:rPr lang="en-US" sz="1400" b="1" dirty="0"/>
              <a:t> e) </a:t>
            </a:r>
          </a:p>
          <a:p>
            <a:r>
              <a:rPr lang="en-US" sz="1400" b="1" dirty="0"/>
              <a:t>{</a:t>
            </a:r>
            <a:r>
              <a:rPr lang="vi-VN" sz="1400" b="1" dirty="0"/>
              <a:t>            </a:t>
            </a:r>
          </a:p>
          <a:p>
            <a:r>
              <a:rPr lang="en-US" sz="1400" b="1" dirty="0"/>
              <a:t>    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b="1" dirty="0"/>
              <a:t> (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IsPostBack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vi-VN" sz="1400" b="1" dirty="0">
                <a:solidFill>
                  <a:srgbClr val="00B050"/>
                </a:solidFill>
              </a:rPr>
              <a:t>// chỉ khởi tạo lần đầu tiên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/>
              <a:t>            {  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        // </a:t>
            </a:r>
            <a:r>
              <a:rPr lang="en-US" sz="1400" b="1" dirty="0" err="1">
                <a:solidFill>
                  <a:srgbClr val="00B050"/>
                </a:solidFill>
              </a:rPr>
              <a:t>tạo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danh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sách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các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cấu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thủ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SortedList</a:t>
            </a:r>
            <a:r>
              <a:rPr lang="en-US" sz="1400" b="1" dirty="0"/>
              <a:t> list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</a:t>
            </a:r>
            <a:r>
              <a:rPr lang="en-US" sz="1400" b="1" dirty="0" err="1"/>
              <a:t>SortedList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list.Add</a:t>
            </a:r>
            <a:r>
              <a:rPr lang="en-US" sz="1400" b="1" dirty="0"/>
              <a:t>(1, 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 err="1">
                <a:solidFill>
                  <a:srgbClr val="A31515"/>
                </a:solidFill>
              </a:rPr>
              <a:t>Cristiano</a:t>
            </a:r>
            <a:r>
              <a:rPr lang="en-US" sz="1400" dirty="0">
                <a:solidFill>
                  <a:srgbClr val="A31515"/>
                </a:solidFill>
              </a:rPr>
              <a:t> </a:t>
            </a:r>
            <a:r>
              <a:rPr lang="en-US" sz="1400" dirty="0" err="1">
                <a:solidFill>
                  <a:srgbClr val="A31515"/>
                </a:solidFill>
              </a:rPr>
              <a:t>Ronaldo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/>
              <a:t>);</a:t>
            </a:r>
            <a:r>
              <a:rPr lang="en-US" sz="1400" b="1" dirty="0"/>
              <a:t>      </a:t>
            </a:r>
            <a:r>
              <a:rPr lang="en-US" sz="1400" b="1" dirty="0" err="1"/>
              <a:t>list.Add</a:t>
            </a:r>
            <a:r>
              <a:rPr lang="en-US" sz="1400" b="1" dirty="0"/>
              <a:t>(2, </a:t>
            </a:r>
            <a:r>
              <a:rPr lang="en-US" sz="1400" dirty="0">
                <a:solidFill>
                  <a:srgbClr val="A31515"/>
                </a:solidFill>
              </a:rPr>
              <a:t>"Lionel </a:t>
            </a:r>
            <a:r>
              <a:rPr lang="en-US" sz="1400" dirty="0" err="1">
                <a:solidFill>
                  <a:srgbClr val="A31515"/>
                </a:solidFill>
              </a:rPr>
              <a:t>Messi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/>
              <a:t>);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list.Add</a:t>
            </a:r>
            <a:r>
              <a:rPr lang="en-US" sz="1400" b="1" dirty="0"/>
              <a:t>(3, </a:t>
            </a:r>
            <a:r>
              <a:rPr lang="en-US" sz="1400" dirty="0">
                <a:solidFill>
                  <a:srgbClr val="A31515"/>
                </a:solidFill>
              </a:rPr>
              <a:t>"Kaka"</a:t>
            </a:r>
            <a:r>
              <a:rPr lang="en-US" sz="1400" dirty="0"/>
              <a:t>); </a:t>
            </a:r>
            <a:r>
              <a:rPr lang="en-US" sz="1400" b="1" dirty="0"/>
              <a:t>       		</a:t>
            </a:r>
            <a:r>
              <a:rPr lang="en-US" sz="1400" b="1" dirty="0" err="1"/>
              <a:t>list.Add</a:t>
            </a:r>
            <a:r>
              <a:rPr lang="en-US" sz="1400" b="1" dirty="0"/>
              <a:t>(4, 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 err="1">
                <a:solidFill>
                  <a:srgbClr val="A31515"/>
                </a:solidFill>
              </a:rPr>
              <a:t>Ibrahimovic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/>
              <a:t>);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list.Add</a:t>
            </a:r>
            <a:r>
              <a:rPr lang="en-US" sz="1400" b="1" dirty="0"/>
              <a:t>(5, </a:t>
            </a:r>
            <a:r>
              <a:rPr lang="en-US" sz="1400" dirty="0">
                <a:solidFill>
                  <a:srgbClr val="A31515"/>
                </a:solidFill>
              </a:rPr>
              <a:t>"Franck </a:t>
            </a:r>
            <a:r>
              <a:rPr lang="en-US" sz="1400" dirty="0" err="1">
                <a:solidFill>
                  <a:srgbClr val="A31515"/>
                </a:solidFill>
              </a:rPr>
              <a:t>Ribéry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/>
              <a:t>);	</a:t>
            </a:r>
            <a:r>
              <a:rPr lang="en-US" sz="1400" b="1" dirty="0" err="1"/>
              <a:t>list.Add</a:t>
            </a:r>
            <a:r>
              <a:rPr lang="en-US" sz="1400" b="1" dirty="0"/>
              <a:t>(6, </a:t>
            </a:r>
            <a:r>
              <a:rPr lang="en-US" sz="1400" dirty="0">
                <a:solidFill>
                  <a:srgbClr val="A31515"/>
                </a:solidFill>
              </a:rPr>
              <a:t>"Wayne Rooney"</a:t>
            </a:r>
            <a:r>
              <a:rPr lang="en-US" sz="1400" dirty="0"/>
              <a:t>);</a:t>
            </a:r>
            <a:r>
              <a:rPr lang="en-US" sz="1400" b="1" dirty="0"/>
              <a:t>           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list.Add</a:t>
            </a:r>
            <a:r>
              <a:rPr lang="en-US" sz="1400" b="1" dirty="0"/>
              <a:t>(7, </a:t>
            </a:r>
            <a:r>
              <a:rPr lang="en-US" sz="1400" dirty="0">
                <a:solidFill>
                  <a:srgbClr val="A31515"/>
                </a:solidFill>
              </a:rPr>
              <a:t>"Didier </a:t>
            </a:r>
            <a:r>
              <a:rPr lang="en-US" sz="1400" dirty="0" err="1">
                <a:solidFill>
                  <a:srgbClr val="A31515"/>
                </a:solidFill>
              </a:rPr>
              <a:t>Drogba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/>
              <a:t>); </a:t>
            </a:r>
            <a:r>
              <a:rPr lang="en-US" sz="1400" b="1" dirty="0"/>
              <a:t>            </a:t>
            </a:r>
            <a:r>
              <a:rPr lang="en-US" sz="1400" b="1" dirty="0" err="1"/>
              <a:t>list.Add</a:t>
            </a:r>
            <a:r>
              <a:rPr lang="en-US" sz="1400" b="1" dirty="0"/>
              <a:t>(8, </a:t>
            </a:r>
            <a:r>
              <a:rPr lang="en-US" sz="1400" dirty="0">
                <a:solidFill>
                  <a:srgbClr val="A31515"/>
                </a:solidFill>
              </a:rPr>
              <a:t>"Emmanuel </a:t>
            </a:r>
            <a:r>
              <a:rPr lang="en-US" sz="1400" dirty="0" err="1">
                <a:solidFill>
                  <a:srgbClr val="A31515"/>
                </a:solidFill>
              </a:rPr>
              <a:t>Adebayor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/>
              <a:t>);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list.Add</a:t>
            </a:r>
            <a:r>
              <a:rPr lang="en-US" sz="1400" b="1" dirty="0"/>
              <a:t>(9, </a:t>
            </a:r>
            <a:r>
              <a:rPr lang="en-US" sz="1400" dirty="0">
                <a:solidFill>
                  <a:srgbClr val="A31515"/>
                </a:solidFill>
              </a:rPr>
              <a:t>"Samuel </a:t>
            </a:r>
            <a:r>
              <a:rPr lang="en-US" sz="1400" dirty="0" err="1">
                <a:solidFill>
                  <a:srgbClr val="A31515"/>
                </a:solidFill>
              </a:rPr>
              <a:t>Eto</a:t>
            </a:r>
            <a:r>
              <a:rPr lang="en-US" sz="1400" dirty="0">
                <a:solidFill>
                  <a:srgbClr val="A31515"/>
                </a:solidFill>
              </a:rPr>
              <a:t>\’o"</a:t>
            </a:r>
            <a:r>
              <a:rPr lang="en-US" sz="1400" dirty="0"/>
              <a:t>);</a:t>
            </a:r>
          </a:p>
          <a:p>
            <a:endParaRPr lang="en-US" sz="1400" b="1" dirty="0"/>
          </a:p>
          <a:p>
            <a:r>
              <a:rPr lang="vi-VN" sz="1400" b="1" dirty="0"/>
              <a:t>                </a:t>
            </a:r>
            <a:r>
              <a:rPr lang="vi-VN" sz="1400" b="1" dirty="0">
                <a:solidFill>
                  <a:srgbClr val="00B050"/>
                </a:solidFill>
              </a:rPr>
              <a:t>// đưa danh sách vào RadioButtonList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rblDSCauThu.</a:t>
            </a:r>
            <a:r>
              <a:rPr lang="en-US" sz="1400" b="1" dirty="0" err="1">
                <a:solidFill>
                  <a:srgbClr val="FF0000"/>
                </a:solidFill>
              </a:rPr>
              <a:t>DataSource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= list;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rblDSCauThu.DataTextField</a:t>
            </a:r>
            <a:r>
              <a:rPr lang="en-US" sz="1400" b="1" dirty="0"/>
              <a:t> = </a:t>
            </a:r>
            <a:r>
              <a:rPr lang="en-US" sz="1400" dirty="0">
                <a:solidFill>
                  <a:srgbClr val="A31515"/>
                </a:solidFill>
              </a:rPr>
              <a:t>"Value"</a:t>
            </a:r>
            <a:r>
              <a:rPr lang="en-US" sz="1400" b="1" dirty="0"/>
              <a:t>; </a:t>
            </a:r>
            <a:r>
              <a:rPr lang="en-US" sz="1400" b="1" dirty="0">
                <a:solidFill>
                  <a:srgbClr val="00B050"/>
                </a:solidFill>
              </a:rPr>
              <a:t>// </a:t>
            </a:r>
            <a:r>
              <a:rPr lang="en-US" sz="1400" b="1" dirty="0" err="1">
                <a:solidFill>
                  <a:srgbClr val="00B050"/>
                </a:solidFill>
              </a:rPr>
              <a:t>hiển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thị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giá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trị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rblDSCauThu.DataValueField</a:t>
            </a:r>
            <a:r>
              <a:rPr lang="en-US" sz="1400" b="1" dirty="0"/>
              <a:t> = </a:t>
            </a:r>
            <a:r>
              <a:rPr lang="en-US" sz="1400" dirty="0">
                <a:solidFill>
                  <a:srgbClr val="A31515"/>
                </a:solidFill>
              </a:rPr>
              <a:t>"Key"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rblDSCauThu.</a:t>
            </a:r>
            <a:r>
              <a:rPr lang="en-US" sz="1400" b="1" dirty="0" err="1">
                <a:solidFill>
                  <a:srgbClr val="FF0000"/>
                </a:solidFill>
              </a:rPr>
              <a:t>DataBind</a:t>
            </a:r>
            <a:r>
              <a:rPr lang="en-US" sz="1400" b="1" dirty="0"/>
              <a:t>(); </a:t>
            </a:r>
            <a:r>
              <a:rPr lang="en-US" sz="1400" b="1" dirty="0">
                <a:solidFill>
                  <a:srgbClr val="00B050"/>
                </a:solidFill>
              </a:rPr>
              <a:t>// </a:t>
            </a:r>
            <a:r>
              <a:rPr lang="en-US" sz="1400" b="1" dirty="0" err="1">
                <a:solidFill>
                  <a:srgbClr val="00B050"/>
                </a:solidFill>
              </a:rPr>
              <a:t>hiển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thị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danh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sách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lên</a:t>
            </a:r>
            <a:r>
              <a:rPr lang="en-US" sz="1400" b="1" dirty="0">
                <a:solidFill>
                  <a:srgbClr val="00B050"/>
                </a:solidFill>
              </a:rPr>
              <a:t> control</a:t>
            </a:r>
          </a:p>
          <a:p>
            <a:r>
              <a:rPr lang="en-US" sz="1400" b="1" dirty="0"/>
              <a:t>            }</a:t>
            </a:r>
          </a:p>
          <a:p>
            <a:r>
              <a:rPr lang="en-US" sz="1400" b="1"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 DL với control dạng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/>
              <a:t>Xử lý: mỗi khi user chọn một cầu thủ thì thông tin sẽ được hiển thị trên label</a:t>
            </a:r>
          </a:p>
          <a:p>
            <a:r>
              <a:rPr lang="en-US"/>
              <a:t>Xử lý sự kiện </a:t>
            </a:r>
            <a:r>
              <a:rPr lang="en-US">
                <a:solidFill>
                  <a:srgbClr val="FF0000"/>
                </a:solidFill>
              </a:rPr>
              <a:t>SelectedIndexChanged</a:t>
            </a:r>
            <a:r>
              <a:rPr lang="en-US"/>
              <a:t> của RadioButtonList</a:t>
            </a:r>
          </a:p>
          <a:p>
            <a:pPr lvl="1"/>
            <a:r>
              <a:rPr lang="en-US"/>
              <a:t>Để sự kiện này gởi về server tức thì: </a:t>
            </a:r>
            <a:r>
              <a:rPr lang="en-US">
                <a:solidFill>
                  <a:srgbClr val="FF0000"/>
                </a:solidFill>
              </a:rPr>
              <a:t>AutoPostBack =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3886200"/>
            <a:ext cx="73152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rblDSCauThu_SelectedIndexChanged(</a:t>
            </a:r>
            <a:r>
              <a:rPr 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 sender, </a:t>
            </a:r>
            <a:r>
              <a:rPr lang="en-US" sz="1600">
                <a:solidFill>
                  <a:srgbClr val="2B91AF"/>
                </a:solidFill>
                <a:latin typeface="Times New Roman" pitchFamily="18" charset="0"/>
                <a:cs typeface="Times New Roman" pitchFamily="18" charset="0"/>
              </a:rPr>
              <a:t>EventArgs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e)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cauthu</a:t>
            </a:r>
            <a:r>
              <a:rPr 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= rblDSCauThu.</a:t>
            </a:r>
            <a:r>
              <a:rPr 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SelectedItem.Text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lblBinhChon.Text = </a:t>
            </a:r>
            <a:r>
              <a:rPr 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string.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Format(</a:t>
            </a:r>
            <a:r>
              <a:rPr lang="en-US" sz="160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"Bạn bình chọn cầu thủ {0}",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cauthu);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 DL với control dạng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Kết quả khi chạy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5648325" cy="1400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29000" y="2590800"/>
            <a:ext cx="14157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Chọn cầu thủ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3319909" y="2840623"/>
            <a:ext cx="697468" cy="9364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5867400"/>
            <a:ext cx="2573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Hiển thị cầu thủ vừa chọn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4529485" y="5215285"/>
            <a:ext cx="1295400" cy="8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Postback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HTML server control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ServerClick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ServerChange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Web control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(Button, </a:t>
            </a:r>
            <a:r>
              <a:rPr lang="en-US" dirty="0" err="1"/>
              <a:t>ImageButton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TextChanged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CheckChanged</a:t>
            </a:r>
            <a:r>
              <a:rPr lang="en-US" dirty="0"/>
              <a:t> (</a:t>
            </a:r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SelectedIndexChanged</a:t>
            </a:r>
            <a:r>
              <a:rPr lang="en-US" dirty="0"/>
              <a:t> (</a:t>
            </a:r>
            <a:r>
              <a:rPr lang="en-US" dirty="0" err="1"/>
              <a:t>DropDownList</a:t>
            </a:r>
            <a:r>
              <a:rPr lang="en-US" dirty="0"/>
              <a:t>, </a:t>
            </a:r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CheckBoxList</a:t>
            </a:r>
            <a:r>
              <a:rPr lang="en-US" dirty="0"/>
              <a:t>, </a:t>
            </a:r>
            <a:r>
              <a:rPr lang="en-US" dirty="0" err="1"/>
              <a:t>RadioButtonList</a:t>
            </a:r>
            <a:r>
              <a:rPr lang="en-US" dirty="0"/>
              <a:t>)</a:t>
            </a:r>
          </a:p>
          <a:p>
            <a:r>
              <a:rPr lang="en-US" dirty="0"/>
              <a:t>HTML server control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postback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.</a:t>
            </a:r>
          </a:p>
          <a:p>
            <a:r>
              <a:rPr lang="en-US" dirty="0"/>
              <a:t>Web control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change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postback</a:t>
            </a:r>
            <a:r>
              <a:rPr lang="en-US" dirty="0"/>
              <a:t>.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Automatic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Postback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Để bắt sự kiện change cho Web control, thiết lập thuộc tính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AutoPostBack = true</a:t>
            </a:r>
          </a:p>
          <a:p>
            <a:r>
              <a:rPr lang="en-US"/>
              <a:t>Control sẽ submit page khi nó dò ra hành động đặc biệt của user (chọn một item khác trong listbox).</a:t>
            </a:r>
          </a:p>
          <a:p>
            <a:r>
              <a:rPr lang="en-US"/>
              <a:t>Đặc tính này dùng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0"/>
            <a:ext cx="8458200" cy="2551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Postback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82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828800"/>
            <a:ext cx="53340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&lt;</a:t>
            </a:r>
            <a:r>
              <a:rPr lang="en-US" sz="1400" dirty="0">
                <a:solidFill>
                  <a:srgbClr val="A31515"/>
                </a:solidFill>
              </a:rPr>
              <a:t>form </a:t>
            </a:r>
            <a:r>
              <a:rPr lang="en-US" sz="1400" dirty="0">
                <a:solidFill>
                  <a:srgbClr val="FF0000"/>
                </a:solidFill>
              </a:rPr>
              <a:t>id</a:t>
            </a:r>
            <a:r>
              <a:rPr lang="en-US" sz="1400" dirty="0">
                <a:solidFill>
                  <a:srgbClr val="0000FF"/>
                </a:solidFill>
              </a:rPr>
              <a:t>="form1" </a:t>
            </a:r>
            <a:r>
              <a:rPr lang="en-US" sz="1400" dirty="0" err="1">
                <a:solidFill>
                  <a:srgbClr val="FF0000"/>
                </a:solidFill>
              </a:rPr>
              <a:t>runat</a:t>
            </a:r>
            <a:r>
              <a:rPr lang="en-US" sz="1400" dirty="0">
                <a:solidFill>
                  <a:srgbClr val="0000FF"/>
                </a:solidFill>
              </a:rPr>
              <a:t>="server"&gt;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&lt;</a:t>
            </a:r>
            <a:r>
              <a:rPr lang="en-US" sz="1400" dirty="0">
                <a:solidFill>
                  <a:srgbClr val="A31515"/>
                </a:solidFill>
              </a:rPr>
              <a:t>div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&lt;</a:t>
            </a:r>
            <a:r>
              <a:rPr lang="en-US" sz="1400" dirty="0" err="1">
                <a:solidFill>
                  <a:srgbClr val="A31515"/>
                </a:solidFill>
              </a:rPr>
              <a:t>asp</a:t>
            </a:r>
            <a:r>
              <a:rPr lang="en-US" sz="1400" dirty="0" err="1">
                <a:solidFill>
                  <a:srgbClr val="0000FF"/>
                </a:solidFill>
              </a:rPr>
              <a:t>:</a:t>
            </a:r>
            <a:r>
              <a:rPr lang="en-US" sz="1400" dirty="0" err="1">
                <a:solidFill>
                  <a:srgbClr val="A31515"/>
                </a:solidFill>
              </a:rPr>
              <a:t>TextBox</a:t>
            </a:r>
            <a:r>
              <a:rPr lang="en-US" sz="1400" dirty="0">
                <a:solidFill>
                  <a:srgbClr val="A31515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id</a:t>
            </a:r>
            <a:r>
              <a:rPr lang="en-US" sz="1400" dirty="0">
                <a:solidFill>
                  <a:srgbClr val="0000FF"/>
                </a:solidFill>
              </a:rPr>
              <a:t>="txt" </a:t>
            </a:r>
            <a:r>
              <a:rPr lang="en-US" sz="1400" dirty="0" err="1">
                <a:solidFill>
                  <a:srgbClr val="FF0000"/>
                </a:solidFill>
              </a:rPr>
              <a:t>BackColor</a:t>
            </a:r>
            <a:r>
              <a:rPr lang="en-US" sz="1400" dirty="0">
                <a:solidFill>
                  <a:srgbClr val="0000FF"/>
                </a:solidFill>
              </a:rPr>
              <a:t>="Yellow" </a:t>
            </a:r>
            <a:r>
              <a:rPr lang="en-US" sz="1400" dirty="0">
                <a:solidFill>
                  <a:srgbClr val="FF0000"/>
                </a:solidFill>
              </a:rPr>
              <a:t>Text</a:t>
            </a:r>
            <a:r>
              <a:rPr lang="en-US" sz="1400" dirty="0">
                <a:solidFill>
                  <a:srgbClr val="0000FF"/>
                </a:solidFill>
              </a:rPr>
              <a:t>="Hello World"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ReadOnly</a:t>
            </a:r>
            <a:r>
              <a:rPr lang="en-US" sz="1400" dirty="0">
                <a:solidFill>
                  <a:srgbClr val="0000FF"/>
                </a:solidFill>
              </a:rPr>
              <a:t>="true" </a:t>
            </a:r>
            <a:r>
              <a:rPr lang="en-US" sz="1400" dirty="0" err="1">
                <a:solidFill>
                  <a:srgbClr val="FF0000"/>
                </a:solidFill>
              </a:rPr>
              <a:t>TextMode</a:t>
            </a:r>
            <a:r>
              <a:rPr lang="en-US" sz="1400" dirty="0">
                <a:solidFill>
                  <a:srgbClr val="0000FF"/>
                </a:solidFill>
              </a:rPr>
              <a:t>="</a:t>
            </a:r>
            <a:r>
              <a:rPr lang="en-US" sz="1400" dirty="0" err="1">
                <a:solidFill>
                  <a:srgbClr val="0000FF"/>
                </a:solidFill>
              </a:rPr>
              <a:t>MultiLine</a:t>
            </a:r>
            <a:r>
              <a:rPr lang="en-US" sz="1400" dirty="0">
                <a:solidFill>
                  <a:srgbClr val="0000FF"/>
                </a:solidFill>
              </a:rPr>
              <a:t>" </a:t>
            </a:r>
            <a:r>
              <a:rPr lang="en-US" sz="1400" dirty="0">
                <a:solidFill>
                  <a:srgbClr val="FF0000"/>
                </a:solidFill>
              </a:rPr>
              <a:t>Rows</a:t>
            </a:r>
            <a:r>
              <a:rPr lang="en-US" sz="1400" dirty="0">
                <a:solidFill>
                  <a:srgbClr val="0000FF"/>
                </a:solidFill>
              </a:rPr>
              <a:t>="5" </a:t>
            </a:r>
            <a:r>
              <a:rPr lang="en-US" sz="1400" dirty="0" err="1">
                <a:solidFill>
                  <a:srgbClr val="FF0000"/>
                </a:solidFill>
              </a:rPr>
              <a:t>runat</a:t>
            </a:r>
            <a:r>
              <a:rPr lang="en-US" sz="1400" dirty="0">
                <a:solidFill>
                  <a:srgbClr val="0000FF"/>
                </a:solidFill>
              </a:rPr>
              <a:t>="server"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</a:rPr>
              <a:t>ontextchanged</a:t>
            </a:r>
            <a:r>
              <a:rPr lang="en-US" sz="1400" dirty="0">
                <a:solidFill>
                  <a:srgbClr val="0000FF"/>
                </a:solidFill>
              </a:rPr>
              <a:t>="</a:t>
            </a:r>
            <a:r>
              <a:rPr lang="en-US" sz="1400" dirty="0" err="1">
                <a:solidFill>
                  <a:srgbClr val="0000FF"/>
                </a:solidFill>
              </a:rPr>
              <a:t>txt_TextChanged</a:t>
            </a:r>
            <a:r>
              <a:rPr lang="en-US" sz="1400" dirty="0">
                <a:solidFill>
                  <a:srgbClr val="0000FF"/>
                </a:solidFill>
              </a:rPr>
              <a:t>" /&gt;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&lt;/</a:t>
            </a:r>
            <a:r>
              <a:rPr lang="en-US" sz="1400" dirty="0">
                <a:solidFill>
                  <a:srgbClr val="A31515"/>
                </a:solidFill>
              </a:rPr>
              <a:t>div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&lt;/</a:t>
            </a:r>
            <a:r>
              <a:rPr lang="en-US" sz="1400" dirty="0">
                <a:solidFill>
                  <a:srgbClr val="A31515"/>
                </a:solidFill>
              </a:rPr>
              <a:t>form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124200" y="4191000"/>
            <a:ext cx="54102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/>
              <a:t>&lt;body&gt;</a:t>
            </a:r>
          </a:p>
          <a:p>
            <a:r>
              <a:rPr lang="en-US" sz="1400"/>
              <a:t>    &lt;form name="form1" method="post" action="WebForm2.aspx" 	id="form1"&gt;</a:t>
            </a:r>
          </a:p>
          <a:p>
            <a:r>
              <a:rPr lang="en-US" sz="1400"/>
              <a:t>    &lt;div&gt;</a:t>
            </a:r>
          </a:p>
          <a:p>
            <a:r>
              <a:rPr lang="en-US" sz="1400"/>
              <a:t>       &lt;textarea name="txt" rows="5" cols="20" readonly="readonly" </a:t>
            </a:r>
          </a:p>
          <a:p>
            <a:r>
              <a:rPr lang="en-US" sz="1400"/>
              <a:t>	id="txt" style="background-color:Yellow;"&gt;Hello 			World&lt;/textarea&gt;</a:t>
            </a:r>
          </a:p>
          <a:p>
            <a:r>
              <a:rPr lang="en-US" sz="1400"/>
              <a:t>     &lt;/div&gt;</a:t>
            </a:r>
          </a:p>
          <a:p>
            <a:r>
              <a:rPr lang="en-US" sz="1400"/>
              <a:t>    &lt;/form&gt;</a:t>
            </a:r>
          </a:p>
          <a:p>
            <a:r>
              <a:rPr lang="en-US" sz="1400"/>
              <a:t>&lt;/body&gt;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400" y="1676400"/>
            <a:ext cx="1898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Webform2.aspx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962400"/>
            <a:ext cx="13963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render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5638800" y="35814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14600" y="1981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3200400"/>
            <a:ext cx="2667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nstantia" pitchFamily="18" charset="0"/>
              </a:rPr>
              <a:t>TextBox này có xử lý sự kiện txt_TextChanged nhưng không tự động Postback</a:t>
            </a:r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200"/>
            <a:ext cx="1685925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control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HTML control sang HTML server control</a:t>
            </a:r>
          </a:p>
          <a:p>
            <a:pPr lvl="1"/>
            <a:r>
              <a:rPr lang="en-US" dirty="0"/>
              <a:t>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control </a:t>
            </a:r>
            <a:r>
              <a:rPr lang="en-US" dirty="0" err="1"/>
              <a:t>này</a:t>
            </a:r>
            <a:endParaRPr lang="en-US" dirty="0"/>
          </a:p>
          <a:p>
            <a:pPr lvl="1"/>
            <a:r>
              <a:rPr lang="en-US" dirty="0"/>
              <a:t>Server control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state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round trip </a:t>
            </a:r>
            <a:r>
              <a:rPr lang="en-US" dirty="0" err="1"/>
              <a:t>đến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Server control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ASP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19458" name="AutoShape 2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Postback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82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438400"/>
            <a:ext cx="1666875" cy="542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124200" y="1859340"/>
            <a:ext cx="54102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A31515"/>
                </a:solidFill>
              </a:rPr>
              <a:t>form </a:t>
            </a:r>
            <a:r>
              <a:rPr lang="en-US" sz="1400">
                <a:solidFill>
                  <a:srgbClr val="FF0000"/>
                </a:solidFill>
              </a:rPr>
              <a:t>id</a:t>
            </a:r>
            <a:r>
              <a:rPr lang="en-US" sz="1400">
                <a:solidFill>
                  <a:srgbClr val="0000FF"/>
                </a:solidFill>
              </a:rPr>
              <a:t>="form1" </a:t>
            </a:r>
            <a:r>
              <a:rPr lang="en-US" sz="1400">
                <a:solidFill>
                  <a:srgbClr val="FF0000"/>
                </a:solidFill>
              </a:rPr>
              <a:t>runat</a:t>
            </a:r>
            <a:r>
              <a:rPr lang="en-US" sz="1400">
                <a:solidFill>
                  <a:srgbClr val="0000FF"/>
                </a:solidFill>
              </a:rPr>
              <a:t>="server"&gt;</a:t>
            </a:r>
          </a:p>
          <a:p>
            <a:r>
              <a:rPr lang="en-US" sz="1400">
                <a:solidFill>
                  <a:srgbClr val="0000FF"/>
                </a:solidFill>
              </a:rPr>
              <a:t>    &lt;</a:t>
            </a:r>
            <a:r>
              <a:rPr lang="en-US" sz="1400">
                <a:solidFill>
                  <a:srgbClr val="A31515"/>
                </a:solidFill>
              </a:rPr>
              <a:t>div</a:t>
            </a:r>
            <a:r>
              <a:rPr lang="en-US" sz="1400">
                <a:solidFill>
                  <a:srgbClr val="0000FF"/>
                </a:solidFill>
              </a:rPr>
              <a:t>&gt;</a:t>
            </a:r>
          </a:p>
          <a:p>
            <a:r>
              <a:rPr lang="en-US" sz="1400">
                <a:solidFill>
                  <a:srgbClr val="0000FF"/>
                </a:solidFill>
              </a:rPr>
              <a:t>       &lt;</a:t>
            </a:r>
            <a:r>
              <a:rPr lang="en-US" sz="1400">
                <a:solidFill>
                  <a:srgbClr val="A31515"/>
                </a:solidFill>
              </a:rPr>
              <a:t>asp</a:t>
            </a:r>
            <a:r>
              <a:rPr lang="en-US" sz="1400">
                <a:solidFill>
                  <a:srgbClr val="0000FF"/>
                </a:solidFill>
              </a:rPr>
              <a:t>:</a:t>
            </a:r>
            <a:r>
              <a:rPr lang="en-US" sz="1400">
                <a:solidFill>
                  <a:srgbClr val="A31515"/>
                </a:solidFill>
              </a:rPr>
              <a:t>TextBox </a:t>
            </a:r>
            <a:r>
              <a:rPr lang="en-US" sz="1400">
                <a:solidFill>
                  <a:srgbClr val="FF0000"/>
                </a:solidFill>
              </a:rPr>
              <a:t>id</a:t>
            </a:r>
            <a:r>
              <a:rPr lang="en-US" sz="1400">
                <a:solidFill>
                  <a:srgbClr val="0000FF"/>
                </a:solidFill>
              </a:rPr>
              <a:t>="txt" </a:t>
            </a:r>
            <a:r>
              <a:rPr lang="en-US" sz="1400">
                <a:solidFill>
                  <a:srgbClr val="FF0000"/>
                </a:solidFill>
              </a:rPr>
              <a:t>BackColor</a:t>
            </a:r>
            <a:r>
              <a:rPr lang="en-US" sz="1400">
                <a:solidFill>
                  <a:srgbClr val="0000FF"/>
                </a:solidFill>
              </a:rPr>
              <a:t>="Yellow" </a:t>
            </a:r>
            <a:r>
              <a:rPr lang="en-US" sz="1400">
                <a:solidFill>
                  <a:srgbClr val="FF0000"/>
                </a:solidFill>
              </a:rPr>
              <a:t>Text</a:t>
            </a:r>
            <a:r>
              <a:rPr lang="en-US" sz="1400">
                <a:solidFill>
                  <a:srgbClr val="0000FF"/>
                </a:solidFill>
              </a:rPr>
              <a:t>="Hello World" </a:t>
            </a:r>
          </a:p>
          <a:p>
            <a:r>
              <a:rPr lang="en-US" sz="1400">
                <a:solidFill>
                  <a:srgbClr val="0000FF"/>
                </a:solidFill>
              </a:rPr>
              <a:t>       </a:t>
            </a:r>
            <a:r>
              <a:rPr lang="en-US" sz="1400">
                <a:solidFill>
                  <a:srgbClr val="FF0000"/>
                </a:solidFill>
              </a:rPr>
              <a:t>ReadOnly</a:t>
            </a:r>
            <a:r>
              <a:rPr lang="en-US" sz="1400">
                <a:solidFill>
                  <a:srgbClr val="0000FF"/>
                </a:solidFill>
              </a:rPr>
              <a:t>="true" </a:t>
            </a:r>
            <a:r>
              <a:rPr lang="en-US" sz="1400">
                <a:solidFill>
                  <a:srgbClr val="FF0000"/>
                </a:solidFill>
              </a:rPr>
              <a:t>TextMode</a:t>
            </a:r>
            <a:r>
              <a:rPr lang="en-US" sz="1400">
                <a:solidFill>
                  <a:srgbClr val="0000FF"/>
                </a:solidFill>
              </a:rPr>
              <a:t>="MultiLine" </a:t>
            </a:r>
            <a:r>
              <a:rPr lang="en-US" sz="1400">
                <a:solidFill>
                  <a:srgbClr val="FF0000"/>
                </a:solidFill>
              </a:rPr>
              <a:t>Rows</a:t>
            </a:r>
            <a:r>
              <a:rPr lang="en-US" sz="1400">
                <a:solidFill>
                  <a:srgbClr val="0000FF"/>
                </a:solidFill>
              </a:rPr>
              <a:t>="5" 	</a:t>
            </a:r>
            <a:r>
              <a:rPr lang="en-US" sz="1400">
                <a:solidFill>
                  <a:srgbClr val="FF0000"/>
                </a:solidFill>
              </a:rPr>
              <a:t>runat</a:t>
            </a:r>
            <a:r>
              <a:rPr lang="en-US" sz="1400">
                <a:solidFill>
                  <a:srgbClr val="0000FF"/>
                </a:solidFill>
              </a:rPr>
              <a:t>="server“   </a:t>
            </a:r>
            <a:r>
              <a:rPr lang="en-US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AutoPostBack</a:t>
            </a:r>
            <a:r>
              <a:rPr lang="en-US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="True" </a:t>
            </a:r>
            <a:r>
              <a:rPr lang="en-US" sz="1400">
                <a:solidFill>
                  <a:srgbClr val="0000FF"/>
                </a:solidFill>
              </a:rPr>
              <a:t>		</a:t>
            </a:r>
            <a:r>
              <a:rPr lang="en-US" sz="1400">
                <a:solidFill>
                  <a:srgbClr val="FF0000"/>
                </a:solidFill>
              </a:rPr>
              <a:t>ontextchanged</a:t>
            </a:r>
            <a:r>
              <a:rPr lang="en-US" sz="1400">
                <a:solidFill>
                  <a:srgbClr val="0000FF"/>
                </a:solidFill>
              </a:rPr>
              <a:t>="txt_TextChanged" /&gt;</a:t>
            </a:r>
          </a:p>
          <a:p>
            <a:r>
              <a:rPr lang="en-US" sz="1400">
                <a:solidFill>
                  <a:srgbClr val="0000FF"/>
                </a:solidFill>
              </a:rPr>
              <a:t>    &lt;/</a:t>
            </a:r>
            <a:r>
              <a:rPr lang="en-US" sz="1400">
                <a:solidFill>
                  <a:srgbClr val="A31515"/>
                </a:solidFill>
              </a:rPr>
              <a:t>div</a:t>
            </a:r>
            <a:r>
              <a:rPr lang="en-US" sz="1400">
                <a:solidFill>
                  <a:srgbClr val="0000FF"/>
                </a:solidFill>
              </a:rPr>
              <a:t>&gt;</a:t>
            </a:r>
          </a:p>
          <a:p>
            <a:r>
              <a:rPr lang="en-US" sz="1400">
                <a:solidFill>
                  <a:srgbClr val="0000FF"/>
                </a:solidFill>
              </a:rPr>
              <a:t>    &lt;/</a:t>
            </a:r>
            <a:r>
              <a:rPr lang="en-US" sz="1400">
                <a:solidFill>
                  <a:srgbClr val="A31515"/>
                </a:solidFill>
              </a:rPr>
              <a:t>form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2590800" y="1981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0400" y="1676400"/>
            <a:ext cx="1898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Webform2.aspx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3810000"/>
            <a:ext cx="541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…</a:t>
            </a:r>
          </a:p>
          <a:p>
            <a:r>
              <a:rPr lang="en-US" sz="1200"/>
              <a:t>&lt;script type="text/javascript"&gt; </a:t>
            </a:r>
          </a:p>
          <a:p>
            <a:r>
              <a:rPr lang="en-US" sz="1200"/>
              <a:t>//&lt;![CDATA[</a:t>
            </a:r>
          </a:p>
          <a:p>
            <a:r>
              <a:rPr lang="en-US" sz="1200"/>
              <a:t>var theForm = document.forms['form1'];</a:t>
            </a:r>
          </a:p>
          <a:p>
            <a:r>
              <a:rPr lang="en-US" sz="1200"/>
              <a:t>if (!theForm) {</a:t>
            </a:r>
          </a:p>
          <a:p>
            <a:r>
              <a:rPr lang="en-US" sz="1200"/>
              <a:t>    theForm = document.form1;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function __doPostBack(eventTarget, eventArgument) {</a:t>
            </a:r>
          </a:p>
          <a:p>
            <a:r>
              <a:rPr lang="en-US" sz="1200"/>
              <a:t>    if (!theForm.onsubmit || (theForm.onsubmit() != false)) {</a:t>
            </a:r>
          </a:p>
          <a:p>
            <a:r>
              <a:rPr lang="en-US" sz="1200"/>
              <a:t>        theForm.__EVENTTARGET.value = eventTarget;</a:t>
            </a:r>
          </a:p>
          <a:p>
            <a:r>
              <a:rPr lang="en-US" sz="1200"/>
              <a:t>        theForm.__EVENTARGUMENT.value = eventArgument;</a:t>
            </a:r>
          </a:p>
          <a:p>
            <a:r>
              <a:rPr lang="en-US" sz="1200"/>
              <a:t>        theForm.submit();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00266">
            <a:off x="5418710" y="4211066"/>
            <a:ext cx="34565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Trích một đoạn JS từ HTML output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600" y="38100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tantia" pitchFamily="18" charset="0"/>
              </a:rPr>
              <a:t>TextBox tự động postback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HTML control</a:t>
            </a:r>
          </a:p>
          <a:p>
            <a:pPr lvl="1"/>
            <a:r>
              <a:rPr lang="en-US"/>
              <a:t>Sử dụng </a:t>
            </a:r>
            <a:r>
              <a:rPr lang="vi-VN"/>
              <a:t>đơ</a:t>
            </a:r>
            <a:r>
              <a:rPr lang="en-US"/>
              <a:t>n giản, bổ sung thuộc tính runat = server, cho phép chạy trên server</a:t>
            </a:r>
          </a:p>
          <a:p>
            <a:pPr lvl="1"/>
            <a:r>
              <a:rPr lang="en-US"/>
              <a:t>Tính n</a:t>
            </a:r>
            <a:r>
              <a:rPr lang="vi-VN"/>
              <a:t>ă</a:t>
            </a:r>
            <a:r>
              <a:rPr lang="en-US"/>
              <a:t>ng không mạnh, chỉ cung cấp một số loại control c</a:t>
            </a:r>
            <a:r>
              <a:rPr lang="vi-VN"/>
              <a:t>ơ</a:t>
            </a:r>
            <a:r>
              <a:rPr lang="en-US"/>
              <a:t> bản</a:t>
            </a:r>
          </a:p>
          <a:p>
            <a:r>
              <a:rPr lang="en-US"/>
              <a:t>Web control</a:t>
            </a:r>
          </a:p>
          <a:p>
            <a:pPr lvl="1"/>
            <a:r>
              <a:rPr lang="en-US"/>
              <a:t>Thiết kế </a:t>
            </a:r>
            <a:r>
              <a:rPr lang="vi-VN"/>
              <a:t>để</a:t>
            </a:r>
            <a:r>
              <a:rPr lang="en-US"/>
              <a:t> chạy trên server</a:t>
            </a:r>
          </a:p>
          <a:p>
            <a:pPr lvl="1"/>
            <a:r>
              <a:rPr lang="en-US"/>
              <a:t>Hỗ trợ </a:t>
            </a:r>
            <a:r>
              <a:rPr lang="vi-VN"/>
              <a:t>đầ</a:t>
            </a:r>
            <a:r>
              <a:rPr lang="en-US"/>
              <a:t>y </a:t>
            </a:r>
            <a:r>
              <a:rPr lang="vi-VN"/>
              <a:t>đủ</a:t>
            </a:r>
            <a:r>
              <a:rPr lang="en-US"/>
              <a:t> tính n</a:t>
            </a:r>
            <a:r>
              <a:rPr lang="vi-VN"/>
              <a:t>ă</a:t>
            </a:r>
            <a:r>
              <a:rPr lang="en-US"/>
              <a:t>ng của control, </a:t>
            </a:r>
            <a:r>
              <a:rPr lang="vi-VN"/>
              <a:t>đượ</a:t>
            </a:r>
            <a:r>
              <a:rPr lang="en-US"/>
              <a:t>c viết trên .NET</a:t>
            </a:r>
          </a:p>
          <a:p>
            <a:pPr lvl="1"/>
            <a:r>
              <a:rPr lang="en-US"/>
              <a:t>Hỗ trợ nhiều dạng control chuyên biệt: validation, data…</a:t>
            </a:r>
          </a:p>
          <a:p>
            <a:r>
              <a:rPr lang="en-US"/>
              <a:t>Auto Postback</a:t>
            </a:r>
          </a:p>
          <a:p>
            <a:pPr lvl="1"/>
            <a:r>
              <a:rPr lang="en-US"/>
              <a:t>Cho phép control tự </a:t>
            </a:r>
            <a:r>
              <a:rPr lang="vi-VN"/>
              <a:t>độ</a:t>
            </a:r>
            <a:r>
              <a:rPr lang="en-US"/>
              <a:t>ng post back về 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2057400"/>
            <a:ext cx="1590675" cy="32099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952755" y="5334000"/>
            <a:ext cx="308584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Điều khiển HTML trên thanh công cụ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2514600"/>
            <a:ext cx="3733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334000" y="2362200"/>
            <a:ext cx="2409825" cy="1162050"/>
            <a:chOff x="5334000" y="2362200"/>
            <a:chExt cx="2409825" cy="11620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0" y="2362200"/>
              <a:ext cx="2409825" cy="11620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11" name="Lightning Bolt 10"/>
            <p:cNvSpPr/>
            <p:nvPr/>
          </p:nvSpPr>
          <p:spPr>
            <a:xfrm>
              <a:off x="6629400" y="3048000"/>
              <a:ext cx="533400" cy="304800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267200"/>
            <a:ext cx="5905500" cy="676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grpSp>
        <p:nvGrpSpPr>
          <p:cNvPr id="21" name="Group 20"/>
          <p:cNvGrpSpPr/>
          <p:nvPr/>
        </p:nvGrpSpPr>
        <p:grpSpPr>
          <a:xfrm>
            <a:off x="4670810" y="4763037"/>
            <a:ext cx="2415790" cy="1107340"/>
            <a:chOff x="4670810" y="4763037"/>
            <a:chExt cx="2415790" cy="1107340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 flipH="1">
              <a:off x="5410737" y="5105937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70810" y="5562600"/>
              <a:ext cx="2415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Times New Roman" pitchFamily="18" charset="0"/>
                  <a:cs typeface="Times New Roman" pitchFamily="18" charset="0"/>
                </a:rPr>
                <a:t>Truy xuất nội dung của textbox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5400000">
            <a:off x="6058694" y="3771900"/>
            <a:ext cx="989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Minh họa dùng HTML control upload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3067050" cy="819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 flipV="1">
            <a:off x="3886200" y="3048000"/>
            <a:ext cx="1219200" cy="3810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5105400" y="2895600"/>
            <a:ext cx="246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tantia" pitchFamily="18" charset="0"/>
              </a:rPr>
              <a:t>HTML control: input file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200400" y="4191000"/>
            <a:ext cx="762000" cy="3048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276600" y="47244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tantia" pitchFamily="18" charset="0"/>
              </a:rPr>
              <a:t>HTML span: hiển thị tình trạng upload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3733800"/>
            <a:ext cx="1295400" cy="762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5257800" y="36576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tantia" pitchFamily="18" charset="0"/>
              </a:rPr>
              <a:t>HTML control: input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&lt;form id="form1"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r>
              <a:rPr lang="en-US" sz="1400" dirty="0"/>
              <a:t>    &lt;div&gt;</a:t>
            </a:r>
          </a:p>
          <a:p>
            <a:r>
              <a:rPr lang="en-US" sz="1400" dirty="0"/>
              <a:t>            &lt;table class="style1" align="center"&gt;</a:t>
            </a:r>
          </a:p>
          <a:p>
            <a:r>
              <a:rPr lang="en-US" sz="1400" dirty="0"/>
              <a:t>            &lt;tr&gt;</a:t>
            </a:r>
          </a:p>
          <a:p>
            <a:r>
              <a:rPr lang="en-US" sz="1400" dirty="0"/>
              <a:t>                &lt;td&gt; </a:t>
            </a:r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tin&lt;/td&gt;</a:t>
            </a:r>
          </a:p>
          <a:p>
            <a:r>
              <a:rPr lang="en-US" sz="1400" dirty="0"/>
              <a:t>                &lt;td&gt;</a:t>
            </a:r>
          </a:p>
          <a:p>
            <a:r>
              <a:rPr lang="en-US" sz="1400" dirty="0"/>
              <a:t>                    &lt;input id="File1" type="file" </a:t>
            </a:r>
            <a:r>
              <a:rPr lang="en-US" sz="1400" dirty="0" err="1"/>
              <a:t>runat</a:t>
            </a:r>
            <a:r>
              <a:rPr lang="en-US" sz="1400" dirty="0"/>
              <a:t>="server“ /&gt;&lt;/td&gt;&lt;/tr&gt;</a:t>
            </a:r>
          </a:p>
          <a:p>
            <a:r>
              <a:rPr lang="en-US" sz="1400" dirty="0"/>
              <a:t>            &lt;tr&gt;</a:t>
            </a:r>
          </a:p>
          <a:p>
            <a:r>
              <a:rPr lang="en-US" sz="1400" dirty="0"/>
              <a:t>                &lt;td align="center“ </a:t>
            </a:r>
            <a:r>
              <a:rPr lang="en-US" sz="1400" dirty="0" err="1"/>
              <a:t>colspan</a:t>
            </a:r>
            <a:r>
              <a:rPr lang="en-US" sz="1400" dirty="0"/>
              <a:t>="2"&gt;</a:t>
            </a:r>
          </a:p>
          <a:p>
            <a:r>
              <a:rPr lang="en-US" sz="1400" dirty="0"/>
              <a:t>                    &lt;input id="</a:t>
            </a:r>
            <a:r>
              <a:rPr lang="en-US" sz="1400" dirty="0" err="1"/>
              <a:t>btnUpload</a:t>
            </a:r>
            <a:r>
              <a:rPr lang="en-US" sz="1400" dirty="0"/>
              <a:t>" align="middle" type="button" value="Upload" 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runat</a:t>
            </a:r>
            <a:r>
              <a:rPr lang="en-US" sz="1400" dirty="0"/>
              <a:t>="server" </a:t>
            </a:r>
            <a:r>
              <a:rPr lang="en-US" sz="1400" b="1" dirty="0" err="1">
                <a:solidFill>
                  <a:srgbClr val="FF0000"/>
                </a:solidFill>
              </a:rPr>
              <a:t>onServerClick</a:t>
            </a:r>
            <a:r>
              <a:rPr lang="en-US" sz="1400" b="1" dirty="0">
                <a:solidFill>
                  <a:srgbClr val="FF0000"/>
                </a:solidFill>
              </a:rPr>
              <a:t>="</a:t>
            </a:r>
            <a:r>
              <a:rPr lang="en-US" sz="1400" b="1" dirty="0" err="1">
                <a:solidFill>
                  <a:srgbClr val="FF0000"/>
                </a:solidFill>
              </a:rPr>
              <a:t>btnUpload_Click</a:t>
            </a:r>
            <a:r>
              <a:rPr lang="en-US" sz="1400" b="1" dirty="0">
                <a:solidFill>
                  <a:srgbClr val="FF0000"/>
                </a:solidFill>
              </a:rPr>
              <a:t>"</a:t>
            </a:r>
            <a:r>
              <a:rPr lang="en-US" sz="1400" dirty="0"/>
              <a:t>/&gt;&lt;/td&gt; &lt;/tr&gt;</a:t>
            </a:r>
          </a:p>
          <a:p>
            <a:r>
              <a:rPr lang="en-US" sz="1400" dirty="0"/>
              <a:t>            &lt;tr&gt;</a:t>
            </a:r>
          </a:p>
          <a:p>
            <a:r>
              <a:rPr lang="en-US" sz="1400" dirty="0"/>
              <a:t>                &lt;td align="center“ </a:t>
            </a:r>
            <a:r>
              <a:rPr lang="en-US" sz="1400" dirty="0" err="1"/>
              <a:t>colspan</a:t>
            </a:r>
            <a:r>
              <a:rPr lang="en-US" sz="1400" dirty="0"/>
              <a:t>="2"&gt;</a:t>
            </a:r>
          </a:p>
          <a:p>
            <a:r>
              <a:rPr lang="sv-SE" sz="1400" dirty="0"/>
              <a:t>                    &lt;span id="lblThongBao" runat="server"&gt;&lt;/span&gt;</a:t>
            </a:r>
            <a:r>
              <a:rPr lang="en-US" sz="1400" dirty="0"/>
              <a:t> &lt;/td&gt;</a:t>
            </a:r>
          </a:p>
          <a:p>
            <a:r>
              <a:rPr lang="en-US" sz="1400" dirty="0"/>
              <a:t>            &lt;/tr&gt;</a:t>
            </a:r>
          </a:p>
          <a:p>
            <a:r>
              <a:rPr lang="en-US" sz="1400" dirty="0"/>
              <a:t>        &lt;/table&gt;</a:t>
            </a:r>
          </a:p>
          <a:p>
            <a:r>
              <a:rPr lang="en-US" sz="1400" dirty="0"/>
              <a:t>        &lt;/div&gt;</a:t>
            </a:r>
          </a:p>
          <a:p>
            <a:r>
              <a:rPr lang="en-US" sz="1400" dirty="0"/>
              <a:t>    &lt;/form&gt;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038600" y="4724400"/>
            <a:ext cx="990600" cy="5334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352800" y="54864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>
                <a:latin typeface="Constantia" pitchFamily="18" charset="0"/>
              </a:rPr>
              <a:t>Sự kiện Click chạy trên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Nguyen Ha Giang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209800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protected void </a:t>
            </a:r>
            <a:r>
              <a:rPr lang="en-US" sz="2000" dirty="0" err="1"/>
              <a:t>btnUpload_Click</a:t>
            </a:r>
            <a:r>
              <a:rPr lang="en-US" sz="2000" dirty="0"/>
              <a:t>(object sender, </a:t>
            </a:r>
            <a:r>
              <a:rPr lang="en-US" sz="2000" dirty="0" err="1">
                <a:solidFill>
                  <a:srgbClr val="00B0F0"/>
                </a:solidFill>
              </a:rPr>
              <a:t>EventArgs</a:t>
            </a:r>
            <a:r>
              <a:rPr lang="en-US" sz="2000" dirty="0"/>
              <a:t> e)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accent4"/>
                </a:solidFill>
              </a:rPr>
              <a:t>string</a:t>
            </a:r>
            <a:r>
              <a:rPr lang="en-US" sz="2000" dirty="0"/>
              <a:t> file = File1.PostedFile.FileName;</a:t>
            </a:r>
          </a:p>
          <a:p>
            <a:endParaRPr lang="en-US" sz="2000" dirty="0"/>
          </a:p>
          <a:p>
            <a:r>
              <a:rPr lang="vi-VN" sz="2000" dirty="0"/>
              <a:t>            </a:t>
            </a:r>
            <a:r>
              <a:rPr lang="vi-VN" sz="2000" dirty="0">
                <a:solidFill>
                  <a:srgbClr val="00B050"/>
                </a:solidFill>
              </a:rPr>
              <a:t>//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vi-VN" sz="2000" dirty="0">
                <a:solidFill>
                  <a:srgbClr val="00B050"/>
                </a:solidFill>
              </a:rPr>
              <a:t>trích tên file trong chuỗi đường dẫn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chemeClr val="accent4"/>
                </a:solidFill>
              </a:rPr>
              <a:t>string</a:t>
            </a:r>
            <a:r>
              <a:rPr lang="en-US" sz="2000" dirty="0"/>
              <a:t> filename = </a:t>
            </a:r>
            <a:r>
              <a:rPr lang="en-US" sz="2000" dirty="0" err="1"/>
              <a:t>System.IO.</a:t>
            </a:r>
            <a:r>
              <a:rPr lang="en-US" sz="2000" dirty="0" err="1">
                <a:solidFill>
                  <a:srgbClr val="00B0F0"/>
                </a:solidFill>
              </a:rPr>
              <a:t>Path</a:t>
            </a:r>
            <a:r>
              <a:rPr lang="en-US" sz="2000" dirty="0" err="1"/>
              <a:t>.GetFileName</a:t>
            </a:r>
            <a:r>
              <a:rPr lang="en-US" sz="2000" dirty="0"/>
              <a:t>(file);</a:t>
            </a:r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 err="1">
                <a:solidFill>
                  <a:srgbClr val="00B050"/>
                </a:solidFill>
              </a:rPr>
              <a:t>chep</a:t>
            </a:r>
            <a:r>
              <a:rPr lang="en-US" sz="2000" dirty="0">
                <a:solidFill>
                  <a:srgbClr val="00B050"/>
                </a:solidFill>
              </a:rPr>
              <a:t> tap tin </a:t>
            </a:r>
            <a:r>
              <a:rPr lang="en-US" sz="2000" dirty="0" err="1">
                <a:solidFill>
                  <a:srgbClr val="00B050"/>
                </a:solidFill>
              </a:rPr>
              <a:t>len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thu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muc</a:t>
            </a:r>
            <a:r>
              <a:rPr lang="en-US" sz="2000" dirty="0">
                <a:solidFill>
                  <a:srgbClr val="00B050"/>
                </a:solidFill>
              </a:rPr>
              <a:t> "upload"</a:t>
            </a:r>
          </a:p>
          <a:p>
            <a:r>
              <a:rPr lang="en-US" sz="2000" dirty="0"/>
              <a:t>            File1.PostedFile.SaveAs(</a:t>
            </a:r>
            <a:r>
              <a:rPr lang="en-US" sz="2000" dirty="0" err="1"/>
              <a:t>Server.MapPath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Upload\\</a:t>
            </a:r>
            <a:r>
              <a:rPr lang="en-US" sz="2000" dirty="0"/>
              <a:t>") +</a:t>
            </a:r>
          </a:p>
          <a:p>
            <a:r>
              <a:rPr lang="en-US" sz="2000" dirty="0"/>
              <a:t>					 filename);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 err="1">
                <a:solidFill>
                  <a:srgbClr val="00B050"/>
                </a:solidFill>
              </a:rPr>
              <a:t>hiển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thị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thông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báo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cho</a:t>
            </a:r>
            <a:r>
              <a:rPr lang="en-US" sz="2000" dirty="0">
                <a:solidFill>
                  <a:srgbClr val="00B050"/>
                </a:solidFill>
              </a:rPr>
              <a:t> user </a:t>
            </a:r>
            <a:r>
              <a:rPr lang="en-US" sz="2000" dirty="0" err="1">
                <a:solidFill>
                  <a:srgbClr val="00B050"/>
                </a:solidFill>
              </a:rPr>
              <a:t>biết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          </a:t>
            </a:r>
            <a:r>
              <a:rPr lang="en-US" sz="2000" dirty="0" err="1"/>
              <a:t>lblThongBao.InnerHtml</a:t>
            </a:r>
            <a:r>
              <a:rPr lang="en-US" sz="2000" dirty="0"/>
              <a:t> = "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&gt;Upload completed! &lt;/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";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t Diagra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List Diagram</Template>
  <TotalTime>4389</TotalTime>
  <Words>4408</Words>
  <Application>Microsoft Office PowerPoint</Application>
  <PresentationFormat>On-screen Show (4:3)</PresentationFormat>
  <Paragraphs>601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Arial Unicode MS</vt:lpstr>
      <vt:lpstr>Book Antiqua</vt:lpstr>
      <vt:lpstr>Calibri</vt:lpstr>
      <vt:lpstr>Calisto MT</vt:lpstr>
      <vt:lpstr>Cambria</vt:lpstr>
      <vt:lpstr>Constantia</vt:lpstr>
      <vt:lpstr>Eurostile</vt:lpstr>
      <vt:lpstr>Lucida Sans</vt:lpstr>
      <vt:lpstr>Tahoma</vt:lpstr>
      <vt:lpstr>Times New Roman</vt:lpstr>
      <vt:lpstr>Tw Cen MT</vt:lpstr>
      <vt:lpstr>Wingdings</vt:lpstr>
      <vt:lpstr>Wingdings 2</vt:lpstr>
      <vt:lpstr>List Diagram</vt:lpstr>
      <vt:lpstr>Web Server Control</vt:lpstr>
      <vt:lpstr>Nội dung</vt:lpstr>
      <vt:lpstr>Mô hình ASP page tương tác</vt:lpstr>
      <vt:lpstr>HTML control</vt:lpstr>
      <vt:lpstr>HTML control </vt:lpstr>
      <vt:lpstr>HTML control</vt:lpstr>
      <vt:lpstr>HTML control</vt:lpstr>
      <vt:lpstr>HTML control</vt:lpstr>
      <vt:lpstr>HTML control</vt:lpstr>
      <vt:lpstr>HTML control</vt:lpstr>
      <vt:lpstr>Web control</vt:lpstr>
      <vt:lpstr>Web control cơ bản</vt:lpstr>
      <vt:lpstr>Web control cơ bản</vt:lpstr>
      <vt:lpstr>Web control cơ bản</vt:lpstr>
      <vt:lpstr>Web control</vt:lpstr>
      <vt:lpstr>Web control -Label</vt:lpstr>
      <vt:lpstr>Hyperlink </vt:lpstr>
      <vt:lpstr>Hyperlink </vt:lpstr>
      <vt:lpstr>Textbox</vt:lpstr>
      <vt:lpstr>Textbox</vt:lpstr>
      <vt:lpstr>Image</vt:lpstr>
      <vt:lpstr>Button, ImageButton, LinkButton</vt:lpstr>
      <vt:lpstr>Listbox &amp; DropdownList</vt:lpstr>
      <vt:lpstr>Listbox &amp; DropdownList</vt:lpstr>
      <vt:lpstr>Listbox &amp; DropdownList</vt:lpstr>
      <vt:lpstr>Listbox &amp; DropdownList</vt:lpstr>
      <vt:lpstr>Listbox &amp; DropdownList</vt:lpstr>
      <vt:lpstr>Listbox &amp; DropdownList</vt:lpstr>
      <vt:lpstr>Minh họa tổng hợp</vt:lpstr>
      <vt:lpstr>Minh họa tổng hợp</vt:lpstr>
      <vt:lpstr>Minh họa tổng hợp</vt:lpstr>
      <vt:lpstr>Minh họa tổng hợp</vt:lpstr>
      <vt:lpstr>FileUpload</vt:lpstr>
      <vt:lpstr>Checkbox &amp; RadioButton</vt:lpstr>
      <vt:lpstr>Checkbox &amp; RadioButton</vt:lpstr>
      <vt:lpstr>CheckBoxList - RadioButtonList</vt:lpstr>
      <vt:lpstr>Minh họa CBL/RBL</vt:lpstr>
      <vt:lpstr>Minh họa CBL/RBL</vt:lpstr>
      <vt:lpstr>Minh họa CBL/RBL</vt:lpstr>
      <vt:lpstr>Minh họa CBL/RBL</vt:lpstr>
      <vt:lpstr>Minh họa CBL/RBL</vt:lpstr>
      <vt:lpstr>Liên kết DL với control dạng list</vt:lpstr>
      <vt:lpstr>Liên kết DL với control dạng list</vt:lpstr>
      <vt:lpstr>Liên kết DL với control dạng list</vt:lpstr>
      <vt:lpstr>Liên kết DL với control dạng list</vt:lpstr>
      <vt:lpstr>Liên kết DL với control dạng list</vt:lpstr>
      <vt:lpstr>Automatic Postback</vt:lpstr>
      <vt:lpstr>Automatic Postback</vt:lpstr>
      <vt:lpstr>Automatic Postback</vt:lpstr>
      <vt:lpstr>Automatic Postback</vt:lpstr>
      <vt:lpstr>Tóm tắt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Control</dc:title>
  <dc:creator>Ha Giang</dc:creator>
  <cp:lastModifiedBy>Huynh Chuong</cp:lastModifiedBy>
  <cp:revision>115</cp:revision>
  <dcterms:created xsi:type="dcterms:W3CDTF">2009-09-23T13:00:15Z</dcterms:created>
  <dcterms:modified xsi:type="dcterms:W3CDTF">2023-03-14T03:29:58Z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TC300006221033</vt:lpwstr>
  </property>
</Properties>
</file>