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129680" y="262008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300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45456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77908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12968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45456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577908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29680" y="446400"/>
            <a:ext cx="6875640" cy="41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687564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892800" y="4723920"/>
            <a:ext cx="7357680" cy="463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129680" y="446400"/>
            <a:ext cx="6875640" cy="416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5300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129680" y="262008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5300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5456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779080" y="44640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12968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45456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5779080" y="2620080"/>
            <a:ext cx="2213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687564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892800" y="4723920"/>
            <a:ext cx="7357680" cy="463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416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3000" y="262008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2968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3000" y="446400"/>
            <a:ext cx="335520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129680" y="2620080"/>
            <a:ext cx="6875640" cy="198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FE81657-1FED-45BD-8118-2DC44B28CE36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7/26/24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5078D59-B999-493E-8740-09E66C385218}" type="slidenum">
              <a:rPr b="0" lang="en-US" sz="1600" spc="-1" strike="noStrike">
                <a:solidFill>
                  <a:srgbClr val="6d8687"/>
                </a:solidFill>
                <a:latin typeface="Georgia"/>
              </a:rPr>
              <a:t>3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body"/>
          </p:nvPr>
        </p:nvSpPr>
        <p:spPr>
          <a:xfrm>
            <a:off x="1129680" y="446400"/>
            <a:ext cx="6875640" cy="41608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18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892800" y="4723920"/>
            <a:ext cx="7357680" cy="999720"/>
          </a:xfrm>
          <a:prstGeom prst="rect">
            <a:avLst/>
          </a:prstGeom>
        </p:spPr>
        <p:txBody>
          <a:bodyPr lIns="35640" rIns="35640" tIns="35640" bIns="35640" anchor="b">
            <a:norm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Georgia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892800" y="5759640"/>
            <a:ext cx="7357680" cy="794520"/>
          </a:xfrm>
          <a:prstGeom prst="rect">
            <a:avLst/>
          </a:prstGeom>
        </p:spPr>
        <p:txBody>
          <a:bodyPr lIns="35640" rIns="35640" tIns="35640" bIns="356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2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438080" y="6500880"/>
            <a:ext cx="258840" cy="4048920"/>
          </a:xfrm>
          <a:prstGeom prst="rect">
            <a:avLst/>
          </a:prstGeom>
        </p:spPr>
        <p:txBody>
          <a:bodyPr lIns="35640" rIns="35640" tIns="35640" bIns="35640"/>
          <a:p>
            <a:pPr algn="ctr">
              <a:lnSpc>
                <a:spcPct val="100000"/>
              </a:lnSpc>
            </a:pPr>
            <a:fld id="{7D7A2726-5335-4740-B3D1-CB51F80D5F18}" type="slidenum">
              <a:rPr b="0" lang="en-US" sz="13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cuonghd7@.fe.edu.vn" TargetMode="External"/><Relationship Id="rId2" Type="http://schemas.openxmlformats.org/officeDocument/2006/relationships/hyperlink" Target="https://hoangcuongbk80.github.io/?fbclid=IwAR3ctEjFY39wOFz4Iu7M3djJoEkpZt4qorhYkAi-C5_sioU_jQOSU92Kyj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905440" y="5334120"/>
            <a:ext cx="3161880" cy="1066320"/>
          </a:xfrm>
          <a:prstGeom prst="rect">
            <a:avLst/>
          </a:prstGeom>
          <a:noFill/>
          <a:ln>
            <a:noFill/>
          </a:ln>
        </p:spPr>
        <p:txBody>
          <a:bodyPr lIns="35640" rIns="35640" tIns="35640" bIns="35640"/>
          <a:p>
            <a:pPr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 Neue Light"/>
              </a:rPr>
              <a:t>Presenter: Hoàng Đình Cường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 Neue Light"/>
              </a:rPr>
              <a:t>Email: </a:t>
            </a:r>
            <a:r>
              <a:rPr b="0" lang="en-US" sz="1800" spc="-1" strike="noStrike" u="sng">
                <a:solidFill>
                  <a:srgbClr val="00a3d6"/>
                </a:solidFill>
                <a:uFillTx/>
                <a:latin typeface="Times New Roman"/>
                <a:ea typeface="Helvetica Neue Light"/>
                <a:hlinkClick r:id="rId1"/>
              </a:rPr>
              <a:t>cuonghd12@.fe.edu.vn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 Neue Light"/>
              </a:rPr>
              <a:t>Web: </a:t>
            </a:r>
            <a:r>
              <a:rPr b="0" lang="en-US" sz="1800" spc="-1" strike="noStrike" u="sng">
                <a:solidFill>
                  <a:srgbClr val="00a3d6"/>
                </a:solidFill>
                <a:uFillTx/>
                <a:latin typeface="Times New Roman"/>
                <a:ea typeface="Helvetica Neue Light"/>
                <a:hlinkClick r:id="rId2"/>
              </a:rPr>
              <a:t>hoangcuongbk80.github.io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09" name="Picture 1" descr=""/>
          <p:cNvPicPr/>
          <p:nvPr/>
        </p:nvPicPr>
        <p:blipFill>
          <a:blip r:embed="rId3"/>
          <a:srcRect l="5413" t="10870" r="9762" b="15214"/>
          <a:stretch/>
        </p:blipFill>
        <p:spPr>
          <a:xfrm>
            <a:off x="6335280" y="175320"/>
            <a:ext cx="2534040" cy="1104480"/>
          </a:xfrm>
          <a:prstGeom prst="rect">
            <a:avLst/>
          </a:prstGeom>
          <a:ln>
            <a:noFill/>
          </a:ln>
        </p:spPr>
      </p:pic>
      <p:pic>
        <p:nvPicPr>
          <p:cNvPr id="110" name="Picture 11" descr=""/>
          <p:cNvPicPr/>
          <p:nvPr/>
        </p:nvPicPr>
        <p:blipFill>
          <a:blip r:embed="rId4"/>
          <a:stretch/>
        </p:blipFill>
        <p:spPr>
          <a:xfrm>
            <a:off x="6019920" y="2438280"/>
            <a:ext cx="3123720" cy="17964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52280" y="2743200"/>
            <a:ext cx="69339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Collision-free grasp detection from color and depth images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Grasp generation with depth estimation from color images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Text-guided RGBD grasp generation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Efficient multimodal fusion for hand pose estimation with hourglass network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A unified framework for depth-assisted monocular object pose estimation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ahoma"/>
              </a:rPr>
              <a:t>Hand pose estimation from color and depth images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Picture 6" descr=""/>
          <p:cNvPicPr/>
          <p:nvPr/>
        </p:nvPicPr>
        <p:blipFill>
          <a:blip r:embed="rId5"/>
          <a:stretch/>
        </p:blipFill>
        <p:spPr>
          <a:xfrm>
            <a:off x="380880" y="158040"/>
            <a:ext cx="3182760" cy="106056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32760" y="1219320"/>
            <a:ext cx="8958600" cy="9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a96d2b"/>
                </a:solidFill>
                <a:latin typeface="Times New Roman"/>
              </a:rPr>
              <a:t>Progress Report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EC3A8F62-25C3-481E-8F87-74C984CF909B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07/26/2024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70;p3" descr=""/>
          <p:cNvPicPr/>
          <p:nvPr/>
        </p:nvPicPr>
        <p:blipFill>
          <a:blip r:embed="rId1"/>
          <a:stretch/>
        </p:blipFill>
        <p:spPr>
          <a:xfrm>
            <a:off x="-233640" y="-176040"/>
            <a:ext cx="4945320" cy="152964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rcRect l="7645" t="10573" r="7645" b="11874"/>
          <a:stretch/>
        </p:blipFill>
        <p:spPr>
          <a:xfrm>
            <a:off x="6172200" y="251640"/>
            <a:ext cx="2194200" cy="10054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85800" y="5867280"/>
            <a:ext cx="80769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228600" y="329040"/>
            <a:ext cx="426672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RELATED WORK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3"/>
          <a:stretch/>
        </p:blipFill>
        <p:spPr>
          <a:xfrm>
            <a:off x="1295280" y="1523880"/>
            <a:ext cx="6552720" cy="38491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304920" y="5729040"/>
            <a:ext cx="86864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Fang, Hao-Shu, et al. "Graspnet-1billion: A large-scale benchmark for general object grasping." </a:t>
            </a:r>
            <a:r>
              <a:rPr b="0" i="1" lang="en-US" sz="1400" spc="-1" strike="noStrike">
                <a:solidFill>
                  <a:srgbClr val="000000"/>
                </a:solidFill>
                <a:latin typeface="Georgia"/>
              </a:rPr>
              <a:t>Proceedings of the IEEE/CVF conference on computer vision and pattern recognition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. 2020.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2880" y="489240"/>
            <a:ext cx="5714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96d2b"/>
                </a:solidFill>
                <a:latin typeface="Brush Script MT"/>
              </a:rPr>
              <a:t>Thank you for your attention!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rcRect l="7645" t="10573" r="7645" b="11874"/>
          <a:stretch/>
        </p:blipFill>
        <p:spPr>
          <a:xfrm>
            <a:off x="6172200" y="251640"/>
            <a:ext cx="2194200" cy="1005480"/>
          </a:xfrm>
          <a:prstGeom prst="rect">
            <a:avLst/>
          </a:prstGeom>
          <a:ln>
            <a:noFill/>
          </a:ln>
        </p:spPr>
      </p:pic>
      <p:pic>
        <p:nvPicPr>
          <p:cNvPr id="123" name="Picture 9" descr=""/>
          <p:cNvPicPr/>
          <p:nvPr/>
        </p:nvPicPr>
        <p:blipFill>
          <a:blip r:embed="rId2"/>
          <a:srcRect l="2907" t="3044" r="805" b="7547"/>
          <a:stretch/>
        </p:blipFill>
        <p:spPr>
          <a:xfrm>
            <a:off x="2560320" y="1737360"/>
            <a:ext cx="411444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2182</TotalTime>
  <Application>LibreOffice/6.0.7.3$Linux_X86_64 LibreOffice_project/00m0$Build-3</Application>
  <Words>419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2023-05-12T04:50:26Z</dcterms:created>
  <dc:creator>Cuong Hoang</dc:creator>
  <dc:description/>
  <dc:language>en-US</dc:language>
  <cp:lastModifiedBy/>
  <dcterms:modified xsi:type="dcterms:W3CDTF">2024-07-26T14:15:54Z</dcterms:modified>
  <cp:revision>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