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85" r:id="rId5"/>
    <p:sldId id="281" r:id="rId6"/>
    <p:sldId id="286" r:id="rId7"/>
    <p:sldId id="259" r:id="rId8"/>
    <p:sldId id="260" r:id="rId9"/>
    <p:sldId id="262" r:id="rId10"/>
    <p:sldId id="261" r:id="rId11"/>
    <p:sldId id="282" r:id="rId12"/>
    <p:sldId id="283" r:id="rId13"/>
    <p:sldId id="270" r:id="rId14"/>
    <p:sldId id="284" r:id="rId15"/>
    <p:sldId id="287" r:id="rId16"/>
    <p:sldId id="280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32" y="19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9FC035-2C31-4CFA-AAA1-7A82F7125454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707D76-DBC2-4BB9-8439-973EF3E91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91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07D76-DBC2-4BB9-8439-973EF3E91B6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616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Some note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07D76-DBC2-4BB9-8439-973EF3E91B6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46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51474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51474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92504" y="1280769"/>
            <a:ext cx="5277485" cy="45383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51474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51474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04138" y="1219961"/>
            <a:ext cx="9985375" cy="0"/>
          </a:xfrm>
          <a:custGeom>
            <a:avLst/>
            <a:gdLst/>
            <a:ahLst/>
            <a:cxnLst/>
            <a:rect l="l" t="t" r="r" b="b"/>
            <a:pathLst>
              <a:path w="9985375">
                <a:moveTo>
                  <a:pt x="9985248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5147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03375" y="1303019"/>
            <a:ext cx="9985375" cy="0"/>
          </a:xfrm>
          <a:custGeom>
            <a:avLst/>
            <a:gdLst/>
            <a:ahLst/>
            <a:cxnLst/>
            <a:rect l="l" t="t" r="r" b="b"/>
            <a:pathLst>
              <a:path w="9985375">
                <a:moveTo>
                  <a:pt x="9985248" y="0"/>
                </a:moveTo>
                <a:lnTo>
                  <a:pt x="0" y="0"/>
                </a:lnTo>
              </a:path>
            </a:pathLst>
          </a:custGeom>
          <a:ln w="12192">
            <a:solidFill>
              <a:srgbClr val="5147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15459" y="1290065"/>
            <a:ext cx="3561080" cy="513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51474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6797" y="2330322"/>
            <a:ext cx="10198404" cy="2891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80516"/>
            <a:ext cx="12192000" cy="4697095"/>
          </a:xfrm>
          <a:custGeom>
            <a:avLst/>
            <a:gdLst/>
            <a:ahLst/>
            <a:cxnLst/>
            <a:rect l="l" t="t" r="r" b="b"/>
            <a:pathLst>
              <a:path w="12192000" h="4697095">
                <a:moveTo>
                  <a:pt x="0" y="4696968"/>
                </a:moveTo>
                <a:lnTo>
                  <a:pt x="12192000" y="4696968"/>
                </a:lnTo>
                <a:lnTo>
                  <a:pt x="12192000" y="0"/>
                </a:lnTo>
                <a:lnTo>
                  <a:pt x="0" y="0"/>
                </a:lnTo>
                <a:lnTo>
                  <a:pt x="0" y="4696968"/>
                </a:lnTo>
                <a:close/>
              </a:path>
            </a:pathLst>
          </a:custGeom>
          <a:solidFill>
            <a:srgbClr val="FFFFF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5626608"/>
            <a:ext cx="12193270" cy="88900"/>
            <a:chOff x="0" y="5626608"/>
            <a:chExt cx="12193270" cy="88900"/>
          </a:xfrm>
        </p:grpSpPr>
        <p:sp>
          <p:nvSpPr>
            <p:cNvPr id="4" name="object 4"/>
            <p:cNvSpPr/>
            <p:nvPr/>
          </p:nvSpPr>
          <p:spPr>
            <a:xfrm>
              <a:off x="761" y="5645658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>
                  <a:moveTo>
                    <a:pt x="1219200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5147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708904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>
                  <a:moveTo>
                    <a:pt x="12192000" y="0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5147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0" y="1136903"/>
            <a:ext cx="12193270" cy="88900"/>
            <a:chOff x="0" y="1136903"/>
            <a:chExt cx="12193270" cy="88900"/>
          </a:xfrm>
        </p:grpSpPr>
        <p:sp>
          <p:nvSpPr>
            <p:cNvPr id="7" name="object 7"/>
            <p:cNvSpPr/>
            <p:nvPr/>
          </p:nvSpPr>
          <p:spPr>
            <a:xfrm>
              <a:off x="761" y="1206245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ln w="38100">
              <a:solidFill>
                <a:srgbClr val="5147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1142999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ln w="12192">
              <a:solidFill>
                <a:srgbClr val="5147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0" y="5777484"/>
            <a:ext cx="12192000" cy="1080770"/>
          </a:xfrm>
          <a:custGeom>
            <a:avLst/>
            <a:gdLst/>
            <a:ahLst/>
            <a:cxnLst/>
            <a:rect l="l" t="t" r="r" b="b"/>
            <a:pathLst>
              <a:path w="12192000" h="1080770">
                <a:moveTo>
                  <a:pt x="12192000" y="0"/>
                </a:moveTo>
                <a:lnTo>
                  <a:pt x="0" y="0"/>
                </a:lnTo>
                <a:lnTo>
                  <a:pt x="0" y="1080515"/>
                </a:lnTo>
                <a:lnTo>
                  <a:pt x="12192000" y="1080515"/>
                </a:lnTo>
                <a:lnTo>
                  <a:pt x="12192000" y="0"/>
                </a:lnTo>
                <a:close/>
              </a:path>
            </a:pathLst>
          </a:custGeom>
          <a:solidFill>
            <a:srgbClr val="51474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0" y="-24602"/>
            <a:ext cx="12192000" cy="2292350"/>
            <a:chOff x="0" y="0"/>
            <a:chExt cx="12192000" cy="2292350"/>
          </a:xfrm>
        </p:grpSpPr>
        <p:sp>
          <p:nvSpPr>
            <p:cNvPr id="11" name="object 11"/>
            <p:cNvSpPr/>
            <p:nvPr/>
          </p:nvSpPr>
          <p:spPr>
            <a:xfrm>
              <a:off x="0" y="0"/>
              <a:ext cx="12192000" cy="1080770"/>
            </a:xfrm>
            <a:custGeom>
              <a:avLst/>
              <a:gdLst/>
              <a:ahLst/>
              <a:cxnLst/>
              <a:rect l="l" t="t" r="r" b="b"/>
              <a:pathLst>
                <a:path w="12192000" h="1080770">
                  <a:moveTo>
                    <a:pt x="12192000" y="0"/>
                  </a:moveTo>
                  <a:lnTo>
                    <a:pt x="0" y="0"/>
                  </a:lnTo>
                  <a:lnTo>
                    <a:pt x="0" y="1080515"/>
                  </a:lnTo>
                  <a:lnTo>
                    <a:pt x="12192000" y="108051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5147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25880" y="0"/>
              <a:ext cx="1748027" cy="22920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688948" y="2220213"/>
            <a:ext cx="5788051" cy="96244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3650"/>
              </a:lnSpc>
              <a:spcBef>
                <a:spcPts val="105"/>
              </a:spcBef>
            </a:pPr>
            <a:r>
              <a:rPr b="0" dirty="0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b="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0" dirty="0"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</a:p>
          <a:p>
            <a:pPr algn="ctr">
              <a:lnSpc>
                <a:spcPts val="3650"/>
              </a:lnSpc>
            </a:pPr>
            <a:r>
              <a:rPr b="0" dirty="0">
                <a:latin typeface="Arial" panose="020B0604020202020204" pitchFamily="34" charset="0"/>
                <a:cs typeface="Arial" panose="020B0604020202020204" pitchFamily="34" charset="0"/>
              </a:rPr>
              <a:t>ĐỒ ÁN TỐT </a:t>
            </a:r>
            <a:r>
              <a:rPr b="0" spc="-5">
                <a:latin typeface="Arial" panose="020B0604020202020204" pitchFamily="34" charset="0"/>
                <a:cs typeface="Arial" panose="020B0604020202020204" pitchFamily="34" charset="0"/>
              </a:rPr>
              <a:t>NGHIỆP </a:t>
            </a:r>
            <a:r>
              <a:rPr b="0" spc="-5" smtClean="0">
                <a:latin typeface="Arial" panose="020B0604020202020204" pitchFamily="34" charset="0"/>
                <a:cs typeface="Arial" panose="020B0604020202020204" pitchFamily="34" charset="0"/>
              </a:rPr>
              <a:t>ĐẠI</a:t>
            </a:r>
            <a:r>
              <a:rPr lang="en-US" b="0" spc="-5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0" spc="-35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0" spc="-5" dirty="0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</a:p>
        </p:txBody>
      </p:sp>
      <p:sp>
        <p:nvSpPr>
          <p:cNvPr id="14" name="object 14"/>
          <p:cNvSpPr/>
          <p:nvPr/>
        </p:nvSpPr>
        <p:spPr>
          <a:xfrm>
            <a:off x="6981825" y="1273886"/>
            <a:ext cx="5210556" cy="42092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299148" y="153013"/>
            <a:ext cx="6540247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z="200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ĐẠI HỌC BÁCH KHOA HÀ NỘI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sz="2000" b="1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VIỆN CÔNG NGHỆ THÔNG TIN VÀ TRUYÊN THÔNG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1691" y="3378530"/>
            <a:ext cx="6395720" cy="12381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1790" algn="ctr">
              <a:lnSpc>
                <a:spcPct val="100000"/>
              </a:lnSpc>
              <a:spcBef>
                <a:spcPts val="95"/>
              </a:spcBef>
            </a:pPr>
            <a:r>
              <a:rPr lang="en-US" sz="2200" spc="-5" smtClean="0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 thống thi trắc nghiệm</a:t>
            </a:r>
            <a:endParaRPr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sz="24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  <a:tabLst>
                <a:tab pos="4953635" algn="l"/>
              </a:tabLst>
            </a:pPr>
            <a:r>
              <a:rPr sz="2200" spc="-25" smtClean="0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Giáo </a:t>
            </a:r>
            <a:r>
              <a:rPr sz="2200" spc="-10" dirty="0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 </a:t>
            </a:r>
            <a:r>
              <a:rPr sz="2200" spc="-65" dirty="0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 </a:t>
            </a:r>
            <a:r>
              <a:rPr sz="2200" spc="-35" dirty="0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sz="2200" spc="-35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200" spc="-35" smtClean="0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2200" spc="-95" smtClean="0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</a:t>
            </a:r>
            <a:r>
              <a:rPr lang="en-US" sz="2200" spc="-95" smtClean="0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.Nguyễn Bá Ngọc</a:t>
            </a:r>
            <a:endParaRPr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1691" y="4575175"/>
            <a:ext cx="249110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30" dirty="0">
                <a:solidFill>
                  <a:srgbClr val="514743"/>
                </a:solidFill>
                <a:latin typeface="Arial"/>
                <a:cs typeface="Arial"/>
              </a:rPr>
              <a:t>Sinh </a:t>
            </a:r>
            <a:r>
              <a:rPr sz="2200" spc="-10" dirty="0">
                <a:solidFill>
                  <a:srgbClr val="514743"/>
                </a:solidFill>
                <a:latin typeface="Arial"/>
                <a:cs typeface="Arial"/>
              </a:rPr>
              <a:t>viên </a:t>
            </a:r>
            <a:r>
              <a:rPr sz="2200" spc="10" dirty="0">
                <a:solidFill>
                  <a:srgbClr val="514743"/>
                </a:solidFill>
                <a:latin typeface="Arial"/>
                <a:cs typeface="Arial"/>
              </a:rPr>
              <a:t>thực</a:t>
            </a:r>
            <a:r>
              <a:rPr sz="2200" spc="130" dirty="0">
                <a:solidFill>
                  <a:srgbClr val="514743"/>
                </a:solidFill>
                <a:latin typeface="Arial"/>
                <a:cs typeface="Arial"/>
              </a:rPr>
              <a:t> </a:t>
            </a:r>
            <a:r>
              <a:rPr sz="2200" spc="-30" dirty="0">
                <a:solidFill>
                  <a:srgbClr val="514743"/>
                </a:solidFill>
                <a:latin typeface="Arial"/>
                <a:cs typeface="Arial"/>
              </a:rPr>
              <a:t>hiện: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spc="-75" dirty="0">
                <a:solidFill>
                  <a:srgbClr val="514743"/>
                </a:solidFill>
                <a:latin typeface="Arial"/>
                <a:cs typeface="Arial"/>
              </a:rPr>
              <a:t>Lớp:</a:t>
            </a:r>
            <a:endParaRPr sz="2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55111" y="4575175"/>
            <a:ext cx="3421889" cy="702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200" spc="-25" smtClean="0">
                <a:solidFill>
                  <a:srgbClr val="514743"/>
                </a:solidFill>
                <a:latin typeface="Arial"/>
                <a:cs typeface="Arial"/>
              </a:rPr>
              <a:t>Lê Chu Hoàng Đại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200" spc="-25" smtClean="0">
                <a:solidFill>
                  <a:srgbClr val="514743"/>
                </a:solidFill>
                <a:latin typeface="Arial"/>
                <a:cs typeface="Arial"/>
              </a:rPr>
              <a:t>ĐTLT.CNTT01-K3</a:t>
            </a:r>
            <a:endParaRPr sz="2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526919" y="5837021"/>
            <a:ext cx="144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Hà Nội</a:t>
            </a:r>
            <a:r>
              <a:rPr sz="1800" spc="-5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sz="1800" spc="-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r>
              <a:rPr sz="1800" smtClean="0">
                <a:solidFill>
                  <a:srgbClr val="FFFFFF"/>
                </a:solidFill>
                <a:latin typeface="Times New Roman"/>
                <a:cs typeface="Times New Roman"/>
              </a:rPr>
              <a:t>/20</a:t>
            </a:r>
            <a:r>
              <a:rPr lang="en-US" sz="1800" smtClean="0">
                <a:solidFill>
                  <a:srgbClr val="FFFFFF"/>
                </a:solidFill>
                <a:latin typeface="Times New Roman"/>
                <a:cs typeface="Times New Roman"/>
              </a:rPr>
              <a:t>21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381000"/>
            <a:ext cx="9956496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800" b="0" spc="-5" smtClean="0">
                <a:latin typeface="Arial" panose="020B0604020202020204" pitchFamily="34" charset="0"/>
                <a:cs typeface="Arial" panose="020B0604020202020204" pitchFamily="34" charset="0"/>
              </a:rPr>
              <a:t>Cơ sở dữ liệu</a:t>
            </a:r>
            <a:endParaRPr sz="4800" b="0" spc="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468538"/>
            <a:ext cx="6858001" cy="51131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9982200" cy="838200"/>
          </a:xfrm>
        </p:spPr>
        <p:txBody>
          <a:bodyPr/>
          <a:lstStyle/>
          <a:p>
            <a:r>
              <a:rPr lang="en-US" sz="4800" b="0" smtClean="0">
                <a:latin typeface="Arial" panose="020B0604020202020204" pitchFamily="34" charset="0"/>
                <a:cs typeface="Arial" panose="020B0604020202020204" pitchFamily="34" charset="0"/>
              </a:rPr>
              <a:t>Thiết kế giao diện</a:t>
            </a:r>
            <a:endParaRPr lang="en-US" sz="4800" b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846" y="1524000"/>
            <a:ext cx="9850107" cy="433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55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86" y="457200"/>
            <a:ext cx="9982200" cy="1477328"/>
          </a:xfrm>
        </p:spPr>
        <p:txBody>
          <a:bodyPr/>
          <a:lstStyle/>
          <a:p>
            <a:r>
              <a:rPr lang="en-US" sz="4800">
                <a:latin typeface="Arial" panose="020B0604020202020204" pitchFamily="34" charset="0"/>
                <a:cs typeface="Arial" panose="020B0604020202020204" pitchFamily="34" charset="0"/>
              </a:rPr>
              <a:t>Thiết kế giao diện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86" y="1524000"/>
            <a:ext cx="9931314" cy="487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96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504" y="457200"/>
            <a:ext cx="10032696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800" b="0" spc="175" smtClean="0">
                <a:latin typeface="Arial"/>
                <a:cs typeface="Arial"/>
              </a:rPr>
              <a:t>Công cụ lập trình</a:t>
            </a:r>
            <a:endParaRPr sz="4800" b="0" spc="5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92504" y="2334005"/>
            <a:ext cx="4012896" cy="3205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527685" algn="l"/>
                <a:tab pos="528320" algn="l"/>
              </a:tabLst>
            </a:pPr>
            <a:endParaRPr lang="en-US" sz="2000" spc="-5" smtClean="0">
              <a:solidFill>
                <a:srgbClr val="5147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27685" indent="-51562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527685" algn="l"/>
                <a:tab pos="528320" algn="l"/>
              </a:tabLst>
            </a:pPr>
            <a:r>
              <a:rPr lang="en-US" sz="2000" spc="-5" smtClean="0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 </a:t>
            </a:r>
            <a:r>
              <a:rPr lang="en-US" sz="2000" spc="-5" smtClean="0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Server(MERN </a:t>
            </a:r>
            <a:r>
              <a:rPr lang="en-US" sz="2000" spc="-5" smtClean="0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stack)</a:t>
            </a:r>
          </a:p>
          <a:p>
            <a:pPr marL="527685" indent="-51562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527685" algn="l"/>
                <a:tab pos="528320" algn="l"/>
              </a:tabLst>
            </a:pPr>
            <a:r>
              <a:rPr lang="en-US" sz="2000" spc="-5" smtClean="0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ReactJs 16.13</a:t>
            </a:r>
          </a:p>
          <a:p>
            <a:pPr marL="527685" indent="-51562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527685" algn="l"/>
                <a:tab pos="528320" algn="l"/>
              </a:tabLst>
            </a:pPr>
            <a:r>
              <a:rPr lang="en-US" sz="2000" spc="-5" smtClean="0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NodeJs, ExpressJs 4.17.1</a:t>
            </a:r>
          </a:p>
          <a:p>
            <a:pPr marL="527685" indent="-51562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527685" algn="l"/>
                <a:tab pos="528320" algn="l"/>
              </a:tabLst>
            </a:pPr>
            <a:r>
              <a:rPr lang="en-US" sz="2000" spc="-5" smtClean="0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MongoDb – Mongoose</a:t>
            </a:r>
          </a:p>
          <a:p>
            <a:pPr marL="527685" indent="-51562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527685" algn="l"/>
                <a:tab pos="528320" algn="l"/>
              </a:tabLst>
            </a:pPr>
            <a:endParaRPr lang="en-US" sz="2000" spc="-5" smtClean="0">
              <a:solidFill>
                <a:srgbClr val="5147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27685" indent="-51562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527685" algn="l"/>
                <a:tab pos="528320" algn="l"/>
              </a:tabLst>
            </a:pPr>
            <a:r>
              <a:rPr lang="en-US" sz="2000" spc="-5" smtClean="0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 Studio Code</a:t>
            </a:r>
            <a:endParaRPr lang="en-US" sz="2000" spc="-5" smtClean="0">
              <a:solidFill>
                <a:srgbClr val="5147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27685" indent="-51562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527685" algn="l"/>
                <a:tab pos="528320" algn="l"/>
              </a:tabLst>
            </a:pPr>
            <a:r>
              <a:rPr lang="en-US" sz="2000" spc="-5" smtClean="0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Postman v8.7.0</a:t>
            </a:r>
          </a:p>
          <a:p>
            <a:pPr marL="527685" indent="-51562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527685" algn="l"/>
                <a:tab pos="528320" algn="l"/>
              </a:tabLst>
            </a:pPr>
            <a:r>
              <a:rPr lang="en-US" sz="2000" spc="-5" smtClean="0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</a:p>
          <a:p>
            <a:pPr marL="527685" indent="-51562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527685" algn="l"/>
                <a:tab pos="528320" algn="l"/>
              </a:tabLst>
            </a:pP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745" y="2057400"/>
            <a:ext cx="4519996" cy="19148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533400"/>
            <a:ext cx="3561080" cy="738664"/>
          </a:xfrm>
        </p:spPr>
        <p:txBody>
          <a:bodyPr/>
          <a:lstStyle/>
          <a:p>
            <a:r>
              <a:rPr lang="en-US" sz="4800" b="0" smtClean="0">
                <a:latin typeface="Arial" panose="020B0604020202020204" pitchFamily="34" charset="0"/>
                <a:cs typeface="Arial" panose="020B0604020202020204" pitchFamily="34" charset="0"/>
              </a:rPr>
              <a:t>Kết luận</a:t>
            </a:r>
            <a:endParaRPr lang="en-US" sz="4800" b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600200"/>
            <a:ext cx="10198404" cy="5601533"/>
          </a:xfrm>
        </p:spPr>
        <p:txBody>
          <a:bodyPr/>
          <a:lstStyle/>
          <a:p>
            <a:r>
              <a:rPr lang="en-US" sz="2800" b="1" spc="-5" smtClean="0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 quả đạt được</a:t>
            </a:r>
            <a:r>
              <a:rPr lang="en-US" sz="2800" b="1" smtClean="0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smtClean="0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 dựng thành công trang web thi trắc nghiệm online với đầy đủ các tính năng đề 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smtClean="0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Hiểu và lập trình thành công ngôn ngữ Javascript cũng như cơ sở dữ liệu mongoDB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spc="-5" smtClean="0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Hạn chế</a:t>
            </a:r>
            <a:r>
              <a:rPr lang="en-US" sz="2800" b="1" smtClean="0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smtClean="0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Chưa có chức năng tìm </a:t>
            </a:r>
            <a:r>
              <a:rPr lang="en-US" sz="2800" smtClean="0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endParaRPr lang="en-US" sz="2800" smtClean="0">
              <a:solidFill>
                <a:srgbClr val="5147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smtClean="0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Chưa đa dạng các loại câu hỏi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smtClean="0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trang web vẫn hạn chế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>
              <a:solidFill>
                <a:srgbClr val="5147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>
              <a:solidFill>
                <a:srgbClr val="5147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3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797" y="533400"/>
            <a:ext cx="3561080" cy="738664"/>
          </a:xfrm>
        </p:spPr>
        <p:txBody>
          <a:bodyPr/>
          <a:lstStyle/>
          <a:p>
            <a:r>
              <a:rPr lang="en-US" sz="4800" b="0" smtClean="0">
                <a:latin typeface="Arial" panose="020B0604020202020204" pitchFamily="34" charset="0"/>
                <a:cs typeface="Arial" panose="020B0604020202020204" pitchFamily="34" charset="0"/>
              </a:rPr>
              <a:t>Kết luận</a:t>
            </a:r>
            <a:endParaRPr lang="en-US" sz="4800" b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6797" y="1524000"/>
            <a:ext cx="10198404" cy="2585323"/>
          </a:xfrm>
        </p:spPr>
        <p:txBody>
          <a:bodyPr/>
          <a:lstStyle/>
          <a:p>
            <a:r>
              <a:rPr lang="en-US" sz="2800" b="1" spc="-5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 phát triển</a:t>
            </a:r>
            <a:r>
              <a:rPr lang="en-US" sz="2800" b="1" smtClean="0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800" b="1">
              <a:solidFill>
                <a:srgbClr val="5147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Bổ sung them các tính năng hỗ trợ như tìm kiếm, tự động tạo đề thi</a:t>
            </a:r>
            <a:r>
              <a:rPr lang="en-US" sz="2800" smtClean="0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,…</a:t>
            </a:r>
            <a:endParaRPr lang="en-US" sz="2800">
              <a:solidFill>
                <a:srgbClr val="5147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Tăng thêm số lượng các đáp án lựa </a:t>
            </a:r>
            <a:r>
              <a:rPr lang="en-US" sz="2800" smtClean="0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endParaRPr lang="en-US" sz="2800">
              <a:solidFill>
                <a:srgbClr val="5147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Đa dạng các loại câu hỏi</a:t>
            </a:r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793347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" y="1080580"/>
            <a:ext cx="12192000" cy="4697095"/>
          </a:xfrm>
          <a:custGeom>
            <a:avLst/>
            <a:gdLst/>
            <a:ahLst/>
            <a:cxnLst/>
            <a:rect l="l" t="t" r="r" b="b"/>
            <a:pathLst>
              <a:path w="12192000" h="4697095">
                <a:moveTo>
                  <a:pt x="0" y="4696968"/>
                </a:moveTo>
                <a:lnTo>
                  <a:pt x="12192000" y="4696968"/>
                </a:lnTo>
                <a:lnTo>
                  <a:pt x="12192000" y="0"/>
                </a:lnTo>
                <a:lnTo>
                  <a:pt x="0" y="0"/>
                </a:lnTo>
                <a:lnTo>
                  <a:pt x="0" y="4696968"/>
                </a:lnTo>
                <a:close/>
              </a:path>
            </a:pathLst>
          </a:custGeom>
          <a:solidFill>
            <a:srgbClr val="FFFF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777484"/>
            <a:ext cx="12192000" cy="1080770"/>
          </a:xfrm>
          <a:custGeom>
            <a:avLst/>
            <a:gdLst/>
            <a:ahLst/>
            <a:cxnLst/>
            <a:rect l="l" t="t" r="r" b="b"/>
            <a:pathLst>
              <a:path w="12192000" h="1080770">
                <a:moveTo>
                  <a:pt x="12192000" y="0"/>
                </a:moveTo>
                <a:lnTo>
                  <a:pt x="0" y="0"/>
                </a:lnTo>
                <a:lnTo>
                  <a:pt x="0" y="1080515"/>
                </a:lnTo>
                <a:lnTo>
                  <a:pt x="12192000" y="1080515"/>
                </a:lnTo>
                <a:lnTo>
                  <a:pt x="12192000" y="0"/>
                </a:lnTo>
                <a:close/>
              </a:path>
            </a:pathLst>
          </a:custGeom>
          <a:solidFill>
            <a:srgbClr val="51474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2192000" cy="2292350"/>
            <a:chOff x="0" y="0"/>
            <a:chExt cx="12192000" cy="229235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12192000" cy="1080770"/>
            </a:xfrm>
            <a:custGeom>
              <a:avLst/>
              <a:gdLst/>
              <a:ahLst/>
              <a:cxnLst/>
              <a:rect l="l" t="t" r="r" b="b"/>
              <a:pathLst>
                <a:path w="12192000" h="1080770">
                  <a:moveTo>
                    <a:pt x="12192000" y="0"/>
                  </a:moveTo>
                  <a:lnTo>
                    <a:pt x="0" y="0"/>
                  </a:lnTo>
                  <a:lnTo>
                    <a:pt x="0" y="1080515"/>
                  </a:lnTo>
                  <a:lnTo>
                    <a:pt x="12192000" y="108051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5147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24355" y="0"/>
              <a:ext cx="1748027" cy="22920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315459" y="1290065"/>
            <a:ext cx="25577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996797" y="2330322"/>
            <a:ext cx="10099040" cy="151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1445" algn="ctr">
              <a:lnSpc>
                <a:spcPct val="100000"/>
              </a:lnSpc>
              <a:spcBef>
                <a:spcPts val="100"/>
              </a:spcBef>
            </a:pPr>
            <a:endParaRPr lang="en-US" sz="3200" spc="-5" smtClean="0">
              <a:solidFill>
                <a:srgbClr val="5147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131445" algn="ctr">
              <a:lnSpc>
                <a:spcPct val="100000"/>
              </a:lnSpc>
              <a:spcBef>
                <a:spcPts val="100"/>
              </a:spcBef>
            </a:pPr>
            <a:endParaRPr lang="en-US" sz="3200" spc="-5">
              <a:solidFill>
                <a:srgbClr val="5147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131445" algn="ctr">
              <a:lnSpc>
                <a:spcPct val="100000"/>
              </a:lnSpc>
              <a:spcBef>
                <a:spcPts val="100"/>
              </a:spcBef>
            </a:pPr>
            <a:r>
              <a:rPr lang="vi-VN" sz="3200" spc="-5" smtClean="0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CÁM ƠN THẦY CÔ VÀ CÁC BẠN ĐÃ LẮNG NGHE</a:t>
            </a:r>
            <a:endParaRPr lang="vi-VN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504" y="362203"/>
            <a:ext cx="9956496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13100" algn="l"/>
              </a:tabLst>
            </a:pPr>
            <a:r>
              <a:rPr sz="4800" b="0" spc="-5" dirty="0">
                <a:latin typeface="Arial" panose="020B0604020202020204" pitchFamily="34" charset="0"/>
                <a:cs typeface="Arial" panose="020B0604020202020204" pitchFamily="34" charset="0"/>
              </a:rPr>
              <a:t>Nộ</a:t>
            </a:r>
            <a:r>
              <a:rPr sz="4800" b="0" dirty="0">
                <a:latin typeface="Arial" panose="020B0604020202020204" pitchFamily="34" charset="0"/>
                <a:cs typeface="Arial" panose="020B0604020202020204" pitchFamily="34" charset="0"/>
              </a:rPr>
              <a:t>i dung đồ	</a:t>
            </a:r>
            <a:r>
              <a:rPr sz="4800" b="0" spc="5" dirty="0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endParaRPr sz="4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92504" y="1447800"/>
            <a:ext cx="8594725" cy="3375283"/>
          </a:xfrm>
          <a:prstGeom prst="rect">
            <a:avLst/>
          </a:prstGeom>
        </p:spPr>
        <p:txBody>
          <a:bodyPr vert="horz" wrap="square" lIns="0" tIns="193040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152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smtClean="0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 do chọn đề tài, mục đích của đồ</a:t>
            </a:r>
            <a:r>
              <a:rPr sz="3200" spc="-155" smtClean="0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mtClean="0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endParaRPr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27685" indent="-515620">
              <a:lnSpc>
                <a:spcPct val="100000"/>
              </a:lnSpc>
              <a:spcBef>
                <a:spcPts val="142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lang="en-US" sz="3200" smtClean="0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 quan về chương trình</a:t>
            </a:r>
          </a:p>
          <a:p>
            <a:pPr marL="527685" indent="-515620">
              <a:lnSpc>
                <a:spcPct val="100000"/>
              </a:lnSpc>
              <a:spcBef>
                <a:spcPts val="141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lang="en-US" sz="3200" smtClean="0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 </a:t>
            </a:r>
            <a:r>
              <a:rPr lang="en-US" sz="3200" smtClean="0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 thiết kế hệ </a:t>
            </a:r>
            <a:r>
              <a:rPr lang="en-US" sz="3200" smtClean="0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</a:p>
          <a:p>
            <a:pPr marL="527685" indent="-515620">
              <a:spcBef>
                <a:spcPts val="1415"/>
              </a:spcBef>
              <a:buFontTx/>
              <a:buAutoNum type="arabicPeriod"/>
              <a:tabLst>
                <a:tab pos="527685" algn="l"/>
                <a:tab pos="528320" algn="l"/>
              </a:tabLst>
            </a:pPr>
            <a:r>
              <a:rPr lang="en-US" sz="3200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 cụ </a:t>
            </a:r>
            <a:r>
              <a:rPr lang="en-US" sz="3200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 </a:t>
            </a:r>
            <a:r>
              <a:rPr lang="en-US" sz="3200" smtClean="0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endParaRPr lang="en-US" sz="3200" smtClean="0">
              <a:solidFill>
                <a:srgbClr val="5147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27685" indent="-515620">
              <a:lnSpc>
                <a:spcPct val="100000"/>
              </a:lnSpc>
              <a:spcBef>
                <a:spcPts val="142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spc="-5" smtClean="0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 </a:t>
            </a:r>
            <a:r>
              <a:rPr lang="en-US" sz="3200" spc="5" smtClean="0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endParaRPr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457200"/>
            <a:ext cx="675767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0" spc="-5" smtClean="0">
                <a:latin typeface="Arial" panose="020B0604020202020204" pitchFamily="34" charset="0"/>
                <a:cs typeface="Arial" panose="020B0604020202020204" pitchFamily="34" charset="0"/>
              </a:rPr>
              <a:t>Lý </a:t>
            </a:r>
            <a:r>
              <a:rPr sz="4800" b="0" dirty="0">
                <a:latin typeface="Arial" panose="020B0604020202020204" pitchFamily="34" charset="0"/>
                <a:cs typeface="Arial" panose="020B0604020202020204" pitchFamily="34" charset="0"/>
              </a:rPr>
              <a:t>do </a:t>
            </a:r>
            <a:r>
              <a:rPr sz="4800" b="0" spc="5" dirty="0">
                <a:latin typeface="Arial" panose="020B0604020202020204" pitchFamily="34" charset="0"/>
                <a:cs typeface="Arial" panose="020B0604020202020204" pitchFamily="34" charset="0"/>
              </a:rPr>
              <a:t>chọn </a:t>
            </a:r>
            <a:r>
              <a:rPr sz="4800" b="0">
                <a:latin typeface="Arial" panose="020B0604020202020204" pitchFamily="34" charset="0"/>
                <a:cs typeface="Arial" panose="020B0604020202020204" pitchFamily="34" charset="0"/>
              </a:rPr>
              <a:t>đề </a:t>
            </a:r>
            <a:r>
              <a:rPr sz="4800" b="0" smtClean="0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endParaRPr sz="4800" b="0" spc="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0832" y="1450086"/>
            <a:ext cx="10018167" cy="26359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endParaRPr lang="en-US" sz="2800" b="1" smtClean="0">
              <a:solidFill>
                <a:srgbClr val="514743"/>
              </a:solidFill>
              <a:latin typeface="Times New Roman"/>
              <a:cs typeface="Times New Roman"/>
            </a:endParaRPr>
          </a:p>
          <a:p>
            <a:pPr marL="495300" indent="-457200">
              <a:lnSpc>
                <a:spcPct val="150000"/>
              </a:lnSpc>
              <a:spcBef>
                <a:spcPts val="95"/>
              </a:spcBef>
              <a:buFont typeface="Wingdings" panose="05000000000000000000" pitchFamily="2" charset="2"/>
              <a:buChar char="ü"/>
            </a:pP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Việc đổi mới giáo dục trong những năm qua chuyển từ hình thức học và thi </a:t>
            </a:r>
            <a:r>
              <a:rPr lang="en-US" sz="2000" b="1" smtClean="0">
                <a:latin typeface="Arial" panose="020B0604020202020204" pitchFamily="34" charset="0"/>
                <a:cs typeface="Arial" panose="020B0604020202020204" pitchFamily="34" charset="0"/>
              </a:rPr>
              <a:t>tự luận 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sang học và thi </a:t>
            </a:r>
            <a:r>
              <a:rPr lang="en-US" sz="2000" b="1" smtClean="0">
                <a:latin typeface="Arial" panose="020B0604020202020204" pitchFamily="34" charset="0"/>
                <a:cs typeface="Arial" panose="020B0604020202020204" pitchFamily="34" charset="0"/>
              </a:rPr>
              <a:t>trắc </a:t>
            </a:r>
            <a:r>
              <a:rPr lang="en-US" sz="2000" b="1" smtClean="0"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endParaRPr lang="en-US" sz="28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95300" indent="-457200">
              <a:lnSpc>
                <a:spcPct val="150000"/>
              </a:lnSpc>
              <a:spcBef>
                <a:spcPts val="95"/>
              </a:spcBef>
              <a:buFont typeface="Wingdings" panose="05000000000000000000" pitchFamily="2" charset="2"/>
              <a:buChar char="ü"/>
            </a:pP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Ứng dụng CNTT vào việc dạy và học với việc tổ chức các kỳ thi online cho 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ngân 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hàng, trường đại 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học, cơ quan …</a:t>
            </a:r>
            <a:endParaRPr lang="en-US" sz="20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100">
              <a:lnSpc>
                <a:spcPct val="100000"/>
              </a:lnSpc>
              <a:spcBef>
                <a:spcPts val="95"/>
              </a:spcBef>
            </a:pPr>
            <a:endParaRPr lang="en-US" sz="2000" smtClean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799" y="533400"/>
            <a:ext cx="6990080" cy="738664"/>
          </a:xfrm>
        </p:spPr>
        <p:txBody>
          <a:bodyPr/>
          <a:lstStyle/>
          <a:p>
            <a:r>
              <a:rPr lang="en-US" sz="4800" b="0" spc="-5" smtClean="0">
                <a:latin typeface="Arial" panose="020B0604020202020204" pitchFamily="34" charset="0"/>
                <a:cs typeface="Arial" panose="020B0604020202020204" pitchFamily="34" charset="0"/>
              </a:rPr>
              <a:t>Mục </a:t>
            </a:r>
            <a:r>
              <a:rPr lang="en-US" sz="4800" b="0" smtClean="0">
                <a:latin typeface="Arial" panose="020B0604020202020204" pitchFamily="34" charset="0"/>
                <a:cs typeface="Arial" panose="020B0604020202020204" pitchFamily="34" charset="0"/>
              </a:rPr>
              <a:t>đích </a:t>
            </a:r>
            <a:r>
              <a:rPr lang="en-US" sz="4800" b="0">
                <a:latin typeface="Arial" panose="020B0604020202020204" pitchFamily="34" charset="0"/>
                <a:cs typeface="Arial" panose="020B0604020202020204" pitchFamily="34" charset="0"/>
              </a:rPr>
              <a:t>của đồ án</a:t>
            </a:r>
            <a:endParaRPr lang="en-US" sz="4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799" y="1447800"/>
            <a:ext cx="10128401" cy="3170099"/>
          </a:xfrm>
        </p:spPr>
        <p:txBody>
          <a:bodyPr/>
          <a:lstStyle/>
          <a:p>
            <a:pPr marL="3810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800" smtClean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3810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vi-VN" sz="200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Giúp </a:t>
            </a:r>
            <a:r>
              <a:rPr lang="vi-VN" sz="200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thầy/cô giảng viên </a:t>
            </a:r>
            <a:r>
              <a:rPr lang="vi-VN" sz="200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có </a:t>
            </a:r>
            <a:r>
              <a:rPr lang="vi-VN" sz="200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thể tạo bài thi trắc nghiệm để sinh viên có thể dễ dàng tham gia</a:t>
            </a:r>
            <a:r>
              <a:rPr lang="vi-VN" sz="200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.</a:t>
            </a:r>
            <a:endParaRPr lang="vi-VN" sz="200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3810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vi-VN" sz="200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Quản lý kết quả làm bài của sinh viên. </a:t>
            </a:r>
          </a:p>
          <a:p>
            <a:pPr marL="3810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vi-VN" sz="200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Phân </a:t>
            </a:r>
            <a:r>
              <a:rPr lang="vi-VN" sz="200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quyền quản lý các hoạt động trên website phù hợp với đối tượng sử dụng (quản trị, người dùng).</a:t>
            </a:r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74073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10058400" cy="1371600"/>
          </a:xfrm>
        </p:spPr>
        <p:txBody>
          <a:bodyPr/>
          <a:lstStyle/>
          <a:p>
            <a:r>
              <a:rPr lang="en-US" sz="4800" b="0" spc="-5" smtClean="0">
                <a:latin typeface="Arial" panose="020B0604020202020204" pitchFamily="34" charset="0"/>
                <a:cs typeface="Arial" panose="020B0604020202020204" pitchFamily="34" charset="0"/>
              </a:rPr>
              <a:t>Tổng quan về chương trình</a:t>
            </a:r>
            <a:endParaRPr lang="en-US" sz="4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1447800"/>
            <a:ext cx="10204600" cy="4991110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lang="en-US" sz="2400" b="1" spc="-5" smtClean="0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Yêu cầu chức năng</a:t>
            </a:r>
            <a:r>
              <a:rPr lang="en-US" sz="2400" b="1" smtClean="0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8100">
              <a:lnSpc>
                <a:spcPct val="100000"/>
              </a:lnSpc>
              <a:spcBef>
                <a:spcPts val="95"/>
              </a:spcBef>
            </a:pPr>
            <a:endParaRPr lang="en-US" sz="2400" b="1" smtClean="0">
              <a:solidFill>
                <a:srgbClr val="5147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1000" indent="-342900">
              <a:lnSpc>
                <a:spcPct val="150000"/>
              </a:lnSpc>
              <a:spcBef>
                <a:spcPts val="95"/>
              </a:spcBef>
              <a:buFont typeface="Wingdings" panose="05000000000000000000" pitchFamily="2" charset="2"/>
              <a:buChar char="ü"/>
            </a:pPr>
            <a:r>
              <a:rPr lang="en-US" sz="2000" b="1" smtClean="0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lý </a:t>
            </a:r>
            <a:r>
              <a:rPr lang="en-US" sz="2000" b="1" smtClean="0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 viên: </a:t>
            </a:r>
            <a:r>
              <a:rPr lang="en-US" sz="2000" smtClean="0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Đăng ký, đăng nhập, sửa thông tin, phân quyền</a:t>
            </a:r>
            <a:endParaRPr lang="en-US" sz="2000" smtClean="0">
              <a:solidFill>
                <a:srgbClr val="5147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1000" indent="-342900">
              <a:lnSpc>
                <a:spcPct val="150000"/>
              </a:lnSpc>
              <a:spcBef>
                <a:spcPts val="95"/>
              </a:spcBef>
              <a:buFont typeface="Wingdings" panose="05000000000000000000" pitchFamily="2" charset="2"/>
              <a:buChar char="ü"/>
            </a:pPr>
            <a:r>
              <a:rPr lang="en-US" sz="2000" b="1" smtClean="0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lý </a:t>
            </a:r>
            <a:r>
              <a:rPr lang="en-US" sz="2000" b="1" smtClean="0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 hỏi và bài thi: </a:t>
            </a:r>
            <a:r>
              <a:rPr lang="en-US" sz="2000" smtClean="0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Thêm mới, sửa, xóa</a:t>
            </a:r>
            <a:r>
              <a:rPr lang="en-US" sz="2000" b="1" smtClean="0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b="1" smtClean="0">
              <a:solidFill>
                <a:srgbClr val="5147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1000" indent="-342900">
              <a:lnSpc>
                <a:spcPct val="150000"/>
              </a:lnSpc>
              <a:spcBef>
                <a:spcPts val="95"/>
              </a:spcBef>
              <a:buFont typeface="Wingdings" panose="05000000000000000000" pitchFamily="2" charset="2"/>
              <a:buChar char="ü"/>
            </a:pPr>
            <a:r>
              <a:rPr lang="en-US" sz="2000" b="1" smtClean="0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 kê và báo cáo: </a:t>
            </a:r>
            <a:r>
              <a:rPr lang="en-US" sz="2000" smtClean="0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 kê kết quả</a:t>
            </a:r>
            <a:endParaRPr lang="en-US" sz="2000" b="1" smtClean="0">
              <a:solidFill>
                <a:srgbClr val="5147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1000" indent="-342900">
              <a:lnSpc>
                <a:spcPct val="150000"/>
              </a:lnSpc>
              <a:spcBef>
                <a:spcPts val="95"/>
              </a:spcBef>
              <a:buFont typeface="Wingdings" panose="05000000000000000000" pitchFamily="2" charset="2"/>
              <a:buChar char="ü"/>
            </a:pPr>
            <a:r>
              <a:rPr lang="en-US" sz="2000" b="1" smtClean="0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 hiện thi online:</a:t>
            </a:r>
          </a:p>
          <a:p>
            <a:pPr marL="38100">
              <a:lnSpc>
                <a:spcPct val="150000"/>
              </a:lnSpc>
              <a:spcBef>
                <a:spcPts val="95"/>
              </a:spcBef>
            </a:pPr>
            <a:endParaRPr lang="en-US" sz="2000" b="1">
              <a:solidFill>
                <a:srgbClr val="5147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100">
              <a:lnSpc>
                <a:spcPct val="150000"/>
              </a:lnSpc>
              <a:spcBef>
                <a:spcPts val="95"/>
              </a:spcBef>
            </a:pPr>
            <a:r>
              <a:rPr lang="en-US" sz="2000" b="1" spc="-5" smtClean="0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tác nhân của hệ thống</a:t>
            </a:r>
            <a:r>
              <a:rPr lang="en-US" sz="2000" b="1" smtClean="0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b="1">
              <a:solidFill>
                <a:srgbClr val="5147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1000" indent="-342900">
              <a:lnSpc>
                <a:spcPct val="150000"/>
              </a:lnSpc>
              <a:spcBef>
                <a:spcPts val="95"/>
              </a:spcBef>
              <a:buFont typeface="Wingdings" panose="05000000000000000000" pitchFamily="2" charset="2"/>
              <a:buChar char="ü"/>
            </a:pPr>
            <a:r>
              <a:rPr lang="en-US" sz="2000" b="1" smtClean="0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Admin: </a:t>
            </a:r>
            <a:r>
              <a:rPr lang="en-US" sz="2000" smtClean="0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 trực tiếp thao tác, quản lý các tính năng của website</a:t>
            </a:r>
          </a:p>
          <a:p>
            <a:pPr marL="381000" indent="-342900">
              <a:lnSpc>
                <a:spcPct val="150000"/>
              </a:lnSpc>
              <a:spcBef>
                <a:spcPts val="95"/>
              </a:spcBef>
              <a:buFont typeface="Wingdings" panose="05000000000000000000" pitchFamily="2" charset="2"/>
              <a:buChar char="ü"/>
            </a:pPr>
            <a:r>
              <a:rPr lang="en-US" sz="2000" b="1" smtClean="0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User: </a:t>
            </a:r>
            <a:r>
              <a:rPr lang="en-US" sz="2000" smtClean="0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 trực tiếp sử dụng các tính năng của hệ website</a:t>
            </a:r>
            <a:endParaRPr lang="en-US" sz="2000" b="1" smtClean="0">
              <a:solidFill>
                <a:srgbClr val="5147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100">
              <a:lnSpc>
                <a:spcPct val="100000"/>
              </a:lnSpc>
              <a:spcBef>
                <a:spcPts val="95"/>
              </a:spcBef>
            </a:pPr>
            <a:endParaRPr lang="en-US" sz="2800" smtClean="0">
              <a:solidFill>
                <a:srgbClr val="5147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1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457200"/>
            <a:ext cx="9982200" cy="738664"/>
          </a:xfrm>
        </p:spPr>
        <p:txBody>
          <a:bodyPr/>
          <a:lstStyle/>
          <a:p>
            <a:r>
              <a:rPr lang="en-US" sz="4800" b="0" smtClean="0">
                <a:latin typeface="Arial" panose="020B0604020202020204" pitchFamily="34" charset="0"/>
                <a:cs typeface="Arial" panose="020B0604020202020204" pitchFamily="34" charset="0"/>
              </a:rPr>
              <a:t>Tổng quan về chương trình</a:t>
            </a:r>
            <a:endParaRPr lang="en-US" sz="4800" b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6797" y="1676400"/>
            <a:ext cx="10198404" cy="3585597"/>
          </a:xfrm>
        </p:spPr>
        <p:txBody>
          <a:bodyPr/>
          <a:lstStyle/>
          <a:p>
            <a:pPr marL="38100">
              <a:spcBef>
                <a:spcPts val="95"/>
              </a:spcBef>
            </a:pPr>
            <a:r>
              <a:rPr lang="en-US" sz="2400" b="1" spc="-5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Yêu cầu phi chức năng</a:t>
            </a:r>
            <a:r>
              <a:rPr lang="en-US" sz="2400" b="1" smtClean="0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8100">
              <a:spcBef>
                <a:spcPts val="95"/>
              </a:spcBef>
            </a:pPr>
            <a:endParaRPr lang="en-US" sz="2800" b="1">
              <a:solidFill>
                <a:srgbClr val="5147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1000" indent="-342900">
              <a:lnSpc>
                <a:spcPct val="150000"/>
              </a:lnSpc>
              <a:spcBef>
                <a:spcPts val="95"/>
              </a:spcBef>
              <a:buFont typeface="Wingdings" panose="05000000000000000000" pitchFamily="2" charset="2"/>
              <a:buChar char="ü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Giao diện dễ 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sử 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1000" indent="-342900">
              <a:lnSpc>
                <a:spcPct val="150000"/>
              </a:lnSpc>
              <a:spcBef>
                <a:spcPts val="95"/>
              </a:spcBef>
              <a:buFont typeface="Wingdings" panose="05000000000000000000" pitchFamily="2" charset="2"/>
              <a:buChar char="ü"/>
            </a:pPr>
            <a:r>
              <a:rPr lang="en-US" sz="2000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Khả năng vận hành </a:t>
            </a:r>
            <a:r>
              <a:rPr lang="en-US" sz="2000" smtClean="0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24/24</a:t>
            </a:r>
            <a:endParaRPr lang="en-US" sz="2000">
              <a:solidFill>
                <a:srgbClr val="5147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1000" indent="-342900">
              <a:lnSpc>
                <a:spcPct val="150000"/>
              </a:lnSpc>
              <a:spcBef>
                <a:spcPts val="95"/>
              </a:spcBef>
              <a:buFont typeface="Wingdings" panose="05000000000000000000" pitchFamily="2" charset="2"/>
              <a:buChar char="ü"/>
            </a:pPr>
            <a:r>
              <a:rPr lang="en-US" sz="2000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 thống phải xứ lý </a:t>
            </a:r>
            <a:r>
              <a:rPr lang="en-US" sz="2000" smtClean="0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nhanh</a:t>
            </a:r>
            <a:endParaRPr lang="en-US" sz="2000">
              <a:solidFill>
                <a:srgbClr val="5147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1000" indent="-342900">
              <a:lnSpc>
                <a:spcPct val="150000"/>
              </a:lnSpc>
              <a:spcBef>
                <a:spcPts val="95"/>
              </a:spcBef>
              <a:buFont typeface="Wingdings" panose="05000000000000000000" pitchFamily="2" charset="2"/>
              <a:buChar char="ü"/>
            </a:pPr>
            <a:r>
              <a:rPr lang="en-US" sz="2000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 bảo mật và độ an toàn cao</a:t>
            </a:r>
          </a:p>
          <a:p>
            <a:pPr marL="38100">
              <a:lnSpc>
                <a:spcPct val="100000"/>
              </a:lnSpc>
              <a:spcBef>
                <a:spcPts val="95"/>
              </a:spcBef>
            </a:pPr>
            <a:endParaRPr lang="en-US" sz="2800">
              <a:solidFill>
                <a:srgbClr val="5147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09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504" y="533400"/>
            <a:ext cx="9956496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0" smtClean="0">
                <a:latin typeface="Arial" panose="020B0604020202020204" pitchFamily="34" charset="0"/>
                <a:cs typeface="Arial" panose="020B0604020202020204" pitchFamily="34" charset="0"/>
              </a:rPr>
              <a:t>Phân </a:t>
            </a:r>
            <a:r>
              <a:rPr sz="4800" b="0" dirty="0">
                <a:latin typeface="Arial" panose="020B0604020202020204" pitchFamily="34" charset="0"/>
                <a:cs typeface="Arial" panose="020B0604020202020204" pitchFamily="34" charset="0"/>
              </a:rPr>
              <a:t>tích và thiết kế hệ</a:t>
            </a:r>
            <a:r>
              <a:rPr sz="4800" b="0" spc="-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800" b="0" dirty="0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2504" y="1391287"/>
            <a:ext cx="4048760" cy="2022348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570"/>
              </a:spcBef>
              <a:buFont typeface="Wingdings"/>
              <a:buChar char=""/>
              <a:tabLst>
                <a:tab pos="241300" algn="l"/>
              </a:tabLst>
            </a:pPr>
            <a:r>
              <a:rPr lang="en-US" sz="2000" spc="-5" smtClean="0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Sơ đồ chức năng của hệ thống</a:t>
            </a:r>
          </a:p>
          <a:p>
            <a:pPr marL="240665" indent="-228600">
              <a:lnSpc>
                <a:spcPct val="100000"/>
              </a:lnSpc>
              <a:spcBef>
                <a:spcPts val="1570"/>
              </a:spcBef>
              <a:buFont typeface="Wingdings"/>
              <a:buChar char=""/>
              <a:tabLst>
                <a:tab pos="241300" algn="l"/>
              </a:tabLst>
            </a:pPr>
            <a:r>
              <a:rPr lang="en-US" sz="2000" spc="-5" smtClean="0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 thống các biểu đồ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0665" indent="-228600">
              <a:lnSpc>
                <a:spcPct val="100000"/>
              </a:lnSpc>
              <a:spcBef>
                <a:spcPts val="1465"/>
              </a:spcBef>
              <a:buFont typeface="Wingdings"/>
              <a:buChar char=""/>
              <a:tabLst>
                <a:tab pos="241300" algn="l"/>
              </a:tabLst>
            </a:pPr>
            <a:r>
              <a:rPr lang="vi-VN" sz="2000" smtClean="0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 </a:t>
            </a:r>
            <a:r>
              <a:rPr lang="vi-VN" sz="2000" smtClean="0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sở dữ liệ</a:t>
            </a:r>
            <a:r>
              <a:rPr lang="en-US" sz="2000" smtClean="0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</a:p>
          <a:p>
            <a:pPr marL="240665" indent="-228600">
              <a:lnSpc>
                <a:spcPct val="100000"/>
              </a:lnSpc>
              <a:spcBef>
                <a:spcPts val="1465"/>
              </a:spcBef>
              <a:buFont typeface="Wingdings"/>
              <a:buChar char=""/>
              <a:tabLst>
                <a:tab pos="241300" algn="l"/>
              </a:tabLst>
            </a:pPr>
            <a:r>
              <a:rPr lang="en-US" sz="2000" smtClean="0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 kế giao diện</a:t>
            </a:r>
            <a:endParaRPr lang="vi-VN" sz="2000" smtClean="0">
              <a:solidFill>
                <a:srgbClr val="5147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457200"/>
            <a:ext cx="493712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800" b="0" spc="-5" smtClean="0">
                <a:latin typeface="Arial" panose="020B0604020202020204" pitchFamily="34" charset="0"/>
                <a:cs typeface="Arial" panose="020B0604020202020204" pitchFamily="34" charset="0"/>
              </a:rPr>
              <a:t>Biểu đồ Use Case</a:t>
            </a:r>
            <a:endParaRPr sz="4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371600"/>
            <a:ext cx="6567625" cy="52897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381000"/>
            <a:ext cx="1005840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800" b="0" spc="-5" smtClean="0">
                <a:latin typeface="Arial" panose="020B0604020202020204" pitchFamily="34" charset="0"/>
                <a:cs typeface="Arial" panose="020B0604020202020204" pitchFamily="34" charset="0"/>
              </a:rPr>
              <a:t>Biểu đồ </a:t>
            </a:r>
            <a:r>
              <a:rPr lang="en-US" sz="4800" b="0" spc="-5" smtClean="0">
                <a:latin typeface="Arial" panose="020B0604020202020204" pitchFamily="34" charset="0"/>
                <a:cs typeface="Arial" panose="020B0604020202020204" pitchFamily="34" charset="0"/>
              </a:rPr>
              <a:t>Use Case</a:t>
            </a:r>
            <a:endParaRPr sz="4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1447800"/>
            <a:ext cx="7230143" cy="52824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1563</TotalTime>
  <Words>515</Words>
  <Application>Microsoft Office PowerPoint</Application>
  <PresentationFormat>Widescreen</PresentationFormat>
  <Paragraphs>86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Tahoma</vt:lpstr>
      <vt:lpstr>Times New Roman</vt:lpstr>
      <vt:lpstr>Wingdings</vt:lpstr>
      <vt:lpstr>Office Theme</vt:lpstr>
      <vt:lpstr>BÁO CÁO ĐỒ ÁN TỐT NGHIỆP ĐẠI  HỌC</vt:lpstr>
      <vt:lpstr>Nội dung đồ án</vt:lpstr>
      <vt:lpstr>Lý do chọn đề tài</vt:lpstr>
      <vt:lpstr>Mục đích của đồ án</vt:lpstr>
      <vt:lpstr>Tổng quan về chương trình</vt:lpstr>
      <vt:lpstr>Tổng quan về chương trình</vt:lpstr>
      <vt:lpstr>Phân tích và thiết kế hệ thống</vt:lpstr>
      <vt:lpstr>Biểu đồ Use Case</vt:lpstr>
      <vt:lpstr>Biểu đồ Use Case</vt:lpstr>
      <vt:lpstr>Cơ sở dữ liệu</vt:lpstr>
      <vt:lpstr>Thiết kế giao diện</vt:lpstr>
      <vt:lpstr>Thiết kế giao diện</vt:lpstr>
      <vt:lpstr>Công cụ lập trình</vt:lpstr>
      <vt:lpstr>Kết luận</vt:lpstr>
      <vt:lpstr>Kết luận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 TỐT NGHIỆP ĐẠI  HỌC</dc:title>
  <dc:creator>EasyD</dc:creator>
  <cp:lastModifiedBy>Microsoft account</cp:lastModifiedBy>
  <cp:revision>36</cp:revision>
  <dcterms:created xsi:type="dcterms:W3CDTF">2021-07-20T07:40:01Z</dcterms:created>
  <dcterms:modified xsi:type="dcterms:W3CDTF">2021-07-22T13:53:44Z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2015-05-29T00:00:00Z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2021-07-20T00:00:00Z</vt:filetime>
  </property>
</Properties>
</file>