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5" r:id="rId5"/>
    <p:sldId id="281" r:id="rId6"/>
    <p:sldId id="286" r:id="rId7"/>
    <p:sldId id="288" r:id="rId8"/>
    <p:sldId id="260" r:id="rId9"/>
    <p:sldId id="262" r:id="rId10"/>
    <p:sldId id="289" r:id="rId11"/>
    <p:sldId id="261" r:id="rId12"/>
    <p:sldId id="282" r:id="rId13"/>
    <p:sldId id="283" r:id="rId14"/>
    <p:sldId id="270" r:id="rId15"/>
    <p:sldId id="284" r:id="rId16"/>
    <p:sldId id="287" r:id="rId17"/>
    <p:sldId id="280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32" y="19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FC035-2C31-4CFA-AAA1-7A82F712545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07D76-DBC2-4BB9-8439-973EF3E9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07D76-DBC2-4BB9-8439-973EF3E91B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note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07D76-DBC2-4BB9-8439-973EF3E91B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2504" y="1280769"/>
            <a:ext cx="5277485" cy="453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04138" y="1219961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03375" y="1303019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5459" y="1290065"/>
            <a:ext cx="356108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797" y="2330322"/>
            <a:ext cx="10198404" cy="289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2192000" cy="4697095"/>
          </a:xfrm>
          <a:custGeom>
            <a:avLst/>
            <a:gdLst/>
            <a:ahLst/>
            <a:cxnLst/>
            <a:rect l="l" t="t" r="r" b="b"/>
            <a:pathLst>
              <a:path w="12192000" h="4697095">
                <a:moveTo>
                  <a:pt x="0" y="4696968"/>
                </a:moveTo>
                <a:lnTo>
                  <a:pt x="12192000" y="4696968"/>
                </a:lnTo>
                <a:lnTo>
                  <a:pt x="12192000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626608"/>
            <a:ext cx="12193270" cy="88900"/>
            <a:chOff x="0" y="5626608"/>
            <a:chExt cx="12193270" cy="88900"/>
          </a:xfrm>
        </p:grpSpPr>
        <p:sp>
          <p:nvSpPr>
            <p:cNvPr id="4" name="object 4"/>
            <p:cNvSpPr/>
            <p:nvPr/>
          </p:nvSpPr>
          <p:spPr>
            <a:xfrm>
              <a:off x="761" y="564565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0890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136903"/>
            <a:ext cx="12193270" cy="88900"/>
            <a:chOff x="0" y="1136903"/>
            <a:chExt cx="12193270" cy="88900"/>
          </a:xfrm>
        </p:grpSpPr>
        <p:sp>
          <p:nvSpPr>
            <p:cNvPr id="7" name="object 7"/>
            <p:cNvSpPr/>
            <p:nvPr/>
          </p:nvSpPr>
          <p:spPr>
            <a:xfrm>
              <a:off x="761" y="120624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38100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42999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5777484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12192000" y="0"/>
                </a:moveTo>
                <a:lnTo>
                  <a:pt x="0" y="0"/>
                </a:lnTo>
                <a:lnTo>
                  <a:pt x="0" y="1080515"/>
                </a:lnTo>
                <a:lnTo>
                  <a:pt x="12192000" y="10805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-24602"/>
            <a:ext cx="12192000" cy="2304506"/>
            <a:chOff x="0" y="0"/>
            <a:chExt cx="12192000" cy="2304506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2192000" cy="1080770"/>
            </a:xfrm>
            <a:custGeom>
              <a:avLst/>
              <a:gdLst/>
              <a:ahLst/>
              <a:cxnLst/>
              <a:rect l="l" t="t" r="r" b="b"/>
              <a:pathLst>
                <a:path w="12192000" h="1080770">
                  <a:moveTo>
                    <a:pt x="12192000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2192000" y="10805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" y="12410"/>
              <a:ext cx="1748027" cy="2292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948" y="2220213"/>
            <a:ext cx="5788051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105"/>
              </a:spcBef>
            </a:pP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b="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</a:p>
          <a:p>
            <a:pPr algn="ctr">
              <a:lnSpc>
                <a:spcPts val="3650"/>
              </a:lnSpc>
            </a:pP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ĐỒ ÁN TỐT </a:t>
            </a:r>
            <a:r>
              <a:rPr b="0" spc="-5">
                <a:latin typeface="Arial" panose="020B0604020202020204" pitchFamily="34" charset="0"/>
                <a:cs typeface="Arial" panose="020B0604020202020204" pitchFamily="34" charset="0"/>
              </a:rPr>
              <a:t>NGHIỆP </a:t>
            </a:r>
            <a:r>
              <a:rPr b="0" spc="-5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0" spc="-5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35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</a:p>
        </p:txBody>
      </p:sp>
      <p:sp>
        <p:nvSpPr>
          <p:cNvPr id="14" name="object 14"/>
          <p:cNvSpPr/>
          <p:nvPr/>
        </p:nvSpPr>
        <p:spPr>
          <a:xfrm>
            <a:off x="6981825" y="1273886"/>
            <a:ext cx="5210556" cy="420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99148" y="153013"/>
            <a:ext cx="65402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0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BÁCH KHOA HÀ NỘI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CÔNG NGHỆ THÔNG TIN VÀ TRUYÊN THÔNG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691" y="3378530"/>
            <a:ext cx="6395720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790" algn="ctr">
              <a:lnSpc>
                <a:spcPct val="100000"/>
              </a:lnSpc>
              <a:spcBef>
                <a:spcPts val="95"/>
              </a:spcBef>
            </a:pPr>
            <a:r>
              <a:rPr lang="en-US" sz="22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thi trắc nghiệm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4953635" algn="l"/>
              </a:tabLst>
            </a:pPr>
            <a:r>
              <a:rPr sz="2200" spc="-2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</a:t>
            </a:r>
            <a:r>
              <a:rPr sz="2200" spc="-10" dirty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 </a:t>
            </a:r>
            <a:r>
              <a:rPr sz="2200" spc="-65" dirty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</a:t>
            </a:r>
            <a:r>
              <a:rPr sz="2200" spc="-35" dirty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sz="2200" spc="-35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spc="-3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200" spc="-9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2200" spc="-9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.Nguyễn Bá Ngọc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691" y="4575175"/>
            <a:ext cx="2491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514743"/>
                </a:solidFill>
                <a:latin typeface="Arial"/>
                <a:cs typeface="Arial"/>
              </a:rPr>
              <a:t>Sinh </a:t>
            </a:r>
            <a:r>
              <a:rPr sz="2200" spc="-10" dirty="0">
                <a:solidFill>
                  <a:srgbClr val="514743"/>
                </a:solidFill>
                <a:latin typeface="Arial"/>
                <a:cs typeface="Arial"/>
              </a:rPr>
              <a:t>viên </a:t>
            </a:r>
            <a:r>
              <a:rPr sz="2200" spc="10" dirty="0">
                <a:solidFill>
                  <a:srgbClr val="514743"/>
                </a:solidFill>
                <a:latin typeface="Arial"/>
                <a:cs typeface="Arial"/>
              </a:rPr>
              <a:t>thực</a:t>
            </a:r>
            <a:r>
              <a:rPr sz="2200" spc="13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514743"/>
                </a:solidFill>
                <a:latin typeface="Arial"/>
                <a:cs typeface="Arial"/>
              </a:rPr>
              <a:t>hiện: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75" dirty="0">
                <a:solidFill>
                  <a:srgbClr val="514743"/>
                </a:solidFill>
                <a:latin typeface="Arial"/>
                <a:cs typeface="Arial"/>
              </a:rPr>
              <a:t>Lớp: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5111" y="4575175"/>
            <a:ext cx="3421889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25" smtClean="0">
                <a:solidFill>
                  <a:srgbClr val="514743"/>
                </a:solidFill>
                <a:latin typeface="Arial"/>
                <a:cs typeface="Arial"/>
              </a:rPr>
              <a:t>Lê Chu Hoàng Đại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25" smtClean="0">
                <a:solidFill>
                  <a:srgbClr val="514743"/>
                </a:solidFill>
                <a:latin typeface="Arial"/>
                <a:cs typeface="Arial"/>
              </a:rPr>
              <a:t>ĐTLT.CNTT01-K3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6919" y="5837021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Hà Nội</a:t>
            </a:r>
            <a:r>
              <a:rPr sz="1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800" smtClean="0">
                <a:solidFill>
                  <a:srgbClr val="FFFFFF"/>
                </a:solidFill>
                <a:latin typeface="Times New Roman"/>
                <a:cs typeface="Times New Roman"/>
              </a:rPr>
              <a:t>/20</a:t>
            </a:r>
            <a:r>
              <a:rPr lang="en-US" sz="1800" smtClean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38341" cy="492443"/>
          </a:xfrm>
        </p:spPr>
        <p:txBody>
          <a:bodyPr/>
          <a:lstStyle/>
          <a:p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thông</a:t>
            </a:r>
            <a:endParaRPr 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7268376" cy="53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799" y="533400"/>
            <a:ext cx="99564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b="0" spc="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47" y="1447800"/>
            <a:ext cx="6858001" cy="511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609600"/>
            <a:ext cx="9982200" cy="492443"/>
          </a:xfrm>
        </p:spPr>
        <p:txBody>
          <a:bodyPr/>
          <a:lstStyle/>
          <a:p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  <a:endParaRPr 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6" y="1524000"/>
            <a:ext cx="9850107" cy="4331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93" y="1752600"/>
            <a:ext cx="9963150" cy="43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43" y="609600"/>
            <a:ext cx="9982200" cy="49244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Thiết kế giao diện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00" y="1600200"/>
            <a:ext cx="10102523" cy="47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152" y="609600"/>
            <a:ext cx="10032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175" smtClean="0">
                <a:latin typeface="Arial"/>
                <a:cs typeface="Arial"/>
              </a:rPr>
              <a:t>Công cụ lập trình</a:t>
            </a:r>
            <a:endParaRPr b="0" spc="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1447801"/>
            <a:ext cx="4012896" cy="3205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spc="-5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– Server (MERN stack)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 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NodeJs, ExpressJs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– Mongoose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endParaRPr lang="en-US" sz="2000" spc="-5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0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47801"/>
            <a:ext cx="4879738" cy="20672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874489"/>
            <a:ext cx="2998955" cy="2648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3561080" cy="492443"/>
          </a:xfrm>
        </p:spPr>
        <p:txBody>
          <a:bodyPr/>
          <a:lstStyle/>
          <a:p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00200"/>
            <a:ext cx="10198404" cy="6278642"/>
          </a:xfrm>
        </p:spPr>
        <p:txBody>
          <a:bodyPr/>
          <a:lstStyle/>
          <a:p>
            <a:r>
              <a:rPr lang="en-US" sz="2400" b="1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r>
              <a:rPr lang="en-US" sz="24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thành công trang web thi trắc nghiệm online với đầy đủ các tính năng đề 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 và lập trình thành công ngôn ngữ Javascript cũng như cơ sở dữ liệu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 chế</a:t>
            </a:r>
            <a:r>
              <a:rPr lang="en-US" sz="24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có chức năng tìm kiếm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đa dạng các loại câu hỏi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trang web vẫn hạn chế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3561080" cy="492443"/>
          </a:xfrm>
        </p:spPr>
        <p:txBody>
          <a:bodyPr/>
          <a:lstStyle/>
          <a:p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797" y="1524000"/>
            <a:ext cx="10198404" cy="2585323"/>
          </a:xfrm>
        </p:spPr>
        <p:txBody>
          <a:bodyPr/>
          <a:lstStyle/>
          <a:p>
            <a:r>
              <a:rPr lang="en-US" sz="2800" b="1" spc="-5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r>
              <a:rPr lang="en-US" sz="28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 sung </a:t>
            </a: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</a:t>
            </a:r>
            <a:r>
              <a:rPr lang="en-US" sz="28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tính năng hỗ trợ như tìm kiếm, tự động tạo đề thi</a:t>
            </a: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 thêm số lượng các đáp án lựa </a:t>
            </a: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app trên nền tảng android và ios</a:t>
            </a: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933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777484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12192000" y="0"/>
                </a:moveTo>
                <a:lnTo>
                  <a:pt x="0" y="0"/>
                </a:lnTo>
                <a:lnTo>
                  <a:pt x="0" y="1080515"/>
                </a:lnTo>
                <a:lnTo>
                  <a:pt x="12192000" y="10805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2292350"/>
            <a:chOff x="0" y="0"/>
            <a:chExt cx="12192000" cy="229235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1080770"/>
            </a:xfrm>
            <a:custGeom>
              <a:avLst/>
              <a:gdLst/>
              <a:ahLst/>
              <a:cxnLst/>
              <a:rect l="l" t="t" r="r" b="b"/>
              <a:pathLst>
                <a:path w="12192000" h="1080770">
                  <a:moveTo>
                    <a:pt x="12192000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2192000" y="10805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4355" y="0"/>
              <a:ext cx="1748027" cy="2292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15459" y="1290065"/>
            <a:ext cx="2557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96797" y="2330322"/>
            <a:ext cx="1009904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 algn="ctr">
              <a:lnSpc>
                <a:spcPct val="100000"/>
              </a:lnSpc>
              <a:spcBef>
                <a:spcPts val="100"/>
              </a:spcBef>
            </a:pPr>
            <a:endParaRPr lang="en-US" sz="3200" spc="-5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31445" algn="ctr">
              <a:lnSpc>
                <a:spcPct val="100000"/>
              </a:lnSpc>
              <a:spcBef>
                <a:spcPts val="100"/>
              </a:spcBef>
            </a:pPr>
            <a:endParaRPr lang="en-US" sz="3200" spc="-5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31445" algn="ctr">
              <a:lnSpc>
                <a:spcPct val="100000"/>
              </a:lnSpc>
              <a:spcBef>
                <a:spcPts val="100"/>
              </a:spcBef>
            </a:pPr>
            <a:r>
              <a:rPr lang="vi-VN" sz="32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 ƠN THẦY CÔ VÀ CÁC BẠN ĐÃ LẮNG NGHE</a:t>
            </a:r>
            <a:endParaRPr lang="vi-V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533400"/>
            <a:ext cx="99564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3100" algn="l"/>
              </a:tabLst>
            </a:pPr>
            <a:r>
              <a:rPr b="0" spc="-5" dirty="0">
                <a:latin typeface="Arial" panose="020B0604020202020204" pitchFamily="34" charset="0"/>
                <a:cs typeface="Arial" panose="020B0604020202020204" pitchFamily="34" charset="0"/>
              </a:rPr>
              <a:t>Nộ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b="0"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b="0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0" spc="5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1447800"/>
            <a:ext cx="8594725" cy="2703304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chọn đề tài, mục đích của </a:t>
            </a:r>
            <a:r>
              <a:rPr lang="en-US"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chương trình</a:t>
            </a:r>
          </a:p>
          <a:p>
            <a:pPr marL="527685" indent="-515620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32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trình xây dựng hệ thống</a:t>
            </a:r>
          </a:p>
          <a:p>
            <a:pPr marL="527685" indent="-51562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en-US" sz="3200" spc="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 và hướng phát triển của đề tài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832" y="533400"/>
            <a:ext cx="67576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b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b="0" spc="5" smtClean="0"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b="0" smtClean="0"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endParaRPr b="0" spc="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832" y="1450086"/>
            <a:ext cx="10018167" cy="2635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800" b="1" smtClean="0">
              <a:solidFill>
                <a:srgbClr val="514743"/>
              </a:solidFill>
              <a:latin typeface="Times New Roman"/>
              <a:cs typeface="Times New Roman"/>
            </a:endParaRPr>
          </a:p>
          <a:p>
            <a:pPr marL="495300" indent="-4572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Việc đổi mới giáo dục trong những năm qua chuyển từ hình thức học và thi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tự luận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sang học và thi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trắc nghiệm</a:t>
            </a:r>
            <a:endParaRPr lang="en-US" sz="28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indent="-4572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Ứng dụng CNTT vào việc dạy và học với việc tổ chức các kỳ thi online cho ngân hàng, trường đại học, cơ quan …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00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609600"/>
            <a:ext cx="6990080" cy="492443"/>
          </a:xfrm>
        </p:spPr>
        <p:txBody>
          <a:bodyPr/>
          <a:lstStyle/>
          <a:p>
            <a:r>
              <a:rPr lang="en-US" b="0" spc="-5" smtClean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đích </a:t>
            </a:r>
            <a:r>
              <a:rPr lang="en-US" b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1447800"/>
            <a:ext cx="10128401" cy="3170099"/>
          </a:xfrm>
        </p:spPr>
        <p:txBody>
          <a:bodyPr/>
          <a:lstStyle/>
          <a:p>
            <a:pPr marL="38100">
              <a:lnSpc>
                <a:spcPct val="100000"/>
              </a:lnSpc>
            </a:pPr>
            <a:r>
              <a:rPr lang="en-US" sz="2400" b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Xây dựng trang web soạn bài thi và thi online:</a:t>
            </a:r>
          </a:p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Giúp </a:t>
            </a:r>
            <a:r>
              <a:rPr lang="vi-VN" sz="20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thầy/cô giảng viên </a:t>
            </a:r>
            <a:r>
              <a:rPr lang="vi-VN" sz="2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có </a:t>
            </a:r>
            <a:r>
              <a:rPr lang="vi-VN" sz="20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thể tạo bài thi trắc nghiệm để sinh viên có thể dễ dàng tham gia</a:t>
            </a:r>
            <a:r>
              <a:rPr lang="vi-VN" sz="2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vi-VN" sz="20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 lý kết quả làm bài của sinh viên. </a:t>
            </a:r>
          </a:p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</a:t>
            </a:r>
            <a:r>
              <a:rPr lang="vi-VN" sz="20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 quản lý các hoạt động trên website phù hợp với đối tượng sử dụng (quản trị, người dùng).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407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804" y="609600"/>
            <a:ext cx="10058400" cy="492443"/>
          </a:xfrm>
        </p:spPr>
        <p:txBody>
          <a:bodyPr/>
          <a:lstStyle/>
          <a:p>
            <a:r>
              <a:rPr lang="en-US" b="0" spc="-5" smtClean="0">
                <a:latin typeface="Arial" panose="020B0604020202020204" pitchFamily="34" charset="0"/>
                <a:cs typeface="Arial" panose="020B0604020202020204" pitchFamily="34" charset="0"/>
              </a:rPr>
              <a:t>Tổng quan về chương trình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447800"/>
            <a:ext cx="10204600" cy="5465599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400" b="1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chức năng</a:t>
            </a:r>
            <a:r>
              <a:rPr lang="en-US" sz="24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400" b="1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thành viên: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ký, đăng nhập, sửa thông tin, phân quyền</a:t>
            </a: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câu hỏi và bài thi: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mới, sửa, xóa</a:t>
            </a: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lớp học: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mới, sửa, xóa</a:t>
            </a:r>
            <a:endParaRPr lang="en-US" sz="2000" b="1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 kê và báo cáo: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 kê kết quả</a:t>
            </a:r>
            <a:endParaRPr lang="en-US" sz="2000" b="1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thi online:</a:t>
            </a:r>
          </a:p>
          <a:p>
            <a:pPr marL="38100">
              <a:lnSpc>
                <a:spcPct val="150000"/>
              </a:lnSpc>
              <a:spcBef>
                <a:spcPts val="95"/>
              </a:spcBef>
            </a:pPr>
            <a:endParaRPr lang="en-US" sz="2000" b="1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50000"/>
              </a:lnSpc>
              <a:spcBef>
                <a:spcPts val="95"/>
              </a:spcBef>
            </a:pPr>
            <a:r>
              <a:rPr lang="en-US" sz="2000" b="1" spc="-5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tác nhân của hệ thống</a:t>
            </a: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Admin, Giáo viên: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 trực tiếp thao tác, quản lý các tính năng của website</a:t>
            </a: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User(Thí sinh):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 trực tiếp sử dụng các tính năng của hệ website</a:t>
            </a:r>
            <a:endParaRPr lang="en-US" sz="2000" b="1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800" smtClean="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685800"/>
            <a:ext cx="9982200" cy="492443"/>
          </a:xfrm>
        </p:spPr>
        <p:txBody>
          <a:bodyPr/>
          <a:lstStyle/>
          <a:p>
            <a:r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t>Tổng quan về chương trình</a:t>
            </a:r>
            <a:endParaRPr lang="en-US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797" y="1676400"/>
            <a:ext cx="10198404" cy="3585597"/>
          </a:xfrm>
        </p:spPr>
        <p:txBody>
          <a:bodyPr/>
          <a:lstStyle/>
          <a:p>
            <a:pPr marL="38100">
              <a:spcBef>
                <a:spcPts val="95"/>
              </a:spcBef>
            </a:pPr>
            <a:r>
              <a:rPr lang="en-US" sz="2400" b="1" spc="-5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phi chức năng</a:t>
            </a:r>
            <a:r>
              <a:rPr lang="en-US" sz="2400" b="1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8100">
              <a:spcBef>
                <a:spcPts val="95"/>
              </a:spcBef>
            </a:pPr>
            <a:endParaRPr lang="en-US" sz="2800" b="1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Giao diện dễ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sử dụng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 năng vận hành </a:t>
            </a: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24/24</a:t>
            </a:r>
            <a:endParaRPr lang="en-US" sz="20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 thích trên các trình duyệt và thiết bị</a:t>
            </a:r>
            <a:endParaRPr lang="en-US" sz="20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429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51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bảo mật và độ an toàn cao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2800">
              <a:solidFill>
                <a:srgbClr val="5147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879742" cy="984885"/>
          </a:xfrm>
        </p:spPr>
        <p:txBody>
          <a:bodyPr/>
          <a:lstStyle/>
          <a:p>
            <a:r>
              <a:rPr lang="en-US" b="0">
                <a:latin typeface="Arial" panose="020B0604020202020204" pitchFamily="34" charset="0"/>
                <a:cs typeface="Arial" panose="020B0604020202020204" pitchFamily="34" charset="0"/>
              </a:rPr>
              <a:t>Quy trình xây dựng hệ thống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1594485"/>
            <a:ext cx="10052201" cy="289456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/>
              <a:t>Phân tích thiết kế hệ thống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/>
              <a:t>Thiết kế giao diện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/>
              <a:t>Lập trình (Javascript)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/>
              <a:t>Kiểm thử chương trình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25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9982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smtClean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71600"/>
            <a:ext cx="6567625" cy="5289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10058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</a:t>
            </a: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71600"/>
            <a:ext cx="7230143" cy="528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559</Words>
  <Application>Microsoft Office PowerPoint</Application>
  <PresentationFormat>Widescreen</PresentationFormat>
  <Paragraphs>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Wingdings</vt:lpstr>
      <vt:lpstr>Office Theme</vt:lpstr>
      <vt:lpstr>BÁO CÁO ĐỒ ÁN TỐT NGHIỆP ĐẠI  HỌC</vt:lpstr>
      <vt:lpstr>Nội dung đồ án</vt:lpstr>
      <vt:lpstr>Lý do chọn đề tài</vt:lpstr>
      <vt:lpstr>Mục đích của đề tài</vt:lpstr>
      <vt:lpstr>Tổng quan về chương trình</vt:lpstr>
      <vt:lpstr>Tổng quan về chương trình</vt:lpstr>
      <vt:lpstr>Quy trình xây dựng hệ thống</vt:lpstr>
      <vt:lpstr>Phân tích thiết kế hệ thống</vt:lpstr>
      <vt:lpstr>Phân tích thiết kế hệ thống</vt:lpstr>
      <vt:lpstr>Phân tích thiết kế hệ thông</vt:lpstr>
      <vt:lpstr>Phân tích thiết kế hệ thống</vt:lpstr>
      <vt:lpstr>Thiết kế giao diện</vt:lpstr>
      <vt:lpstr>Thiết kế giao diện</vt:lpstr>
      <vt:lpstr>Công cụ lập trình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 HỌC</dc:title>
  <dc:creator>EasyD</dc:creator>
  <cp:lastModifiedBy>Microsoft account</cp:lastModifiedBy>
  <cp:revision>54</cp:revision>
  <dcterms:created xsi:type="dcterms:W3CDTF">2021-07-20T07:40:01Z</dcterms:created>
  <dcterms:modified xsi:type="dcterms:W3CDTF">2021-07-23T21:12:59Z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2021-07-20T00:00:00Z</vt:filetime>
  </property>
</Properties>
</file>