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Lst>
  <p:sldSz cx="21396325" cy="30267275"/>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4" userDrawn="1">
          <p15:clr>
            <a:srgbClr val="A4A3A4"/>
          </p15:clr>
        </p15:guide>
        <p15:guide id="2" pos="842" userDrawn="1">
          <p15:clr>
            <a:srgbClr val="A4A3A4"/>
          </p15:clr>
        </p15:guide>
        <p15:guide id="3" pos="12613" userDrawn="1">
          <p15:clr>
            <a:srgbClr val="A4A3A4"/>
          </p15:clr>
        </p15:guide>
        <p15:guide id="4" orient="horz" pos="18272" userDrawn="1">
          <p15:clr>
            <a:srgbClr val="A4A3A4"/>
          </p15:clr>
        </p15:guide>
        <p15:guide id="5" pos="4377" userDrawn="1">
          <p15:clr>
            <a:srgbClr val="A4A3A4"/>
          </p15:clr>
        </p15:guide>
        <p15:guide id="6" pos="4961" userDrawn="1">
          <p15:clr>
            <a:srgbClr val="A4A3A4"/>
          </p15:clr>
        </p15:guide>
        <p15:guide id="7" pos="7020" userDrawn="1">
          <p15:clr>
            <a:srgbClr val="A4A3A4"/>
          </p15:clr>
        </p15:guide>
        <p15:guide id="8" pos="6458" userDrawn="1">
          <p15:clr>
            <a:srgbClr val="A4A3A4"/>
          </p15:clr>
        </p15:guide>
        <p15:guide id="9" pos="8517" userDrawn="1">
          <p15:clr>
            <a:srgbClr val="A4A3A4"/>
          </p15:clr>
        </p15:guide>
        <p15:guide id="10" pos="90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483"/>
    <a:srgbClr val="33006F"/>
    <a:srgbClr val="E3C88D"/>
    <a:srgbClr val="DBBA6F"/>
    <a:srgbClr val="DFC17D"/>
    <a:srgbClr val="E8D3A2"/>
    <a:srgbClr val="000000"/>
    <a:srgbClr val="FFFFFF"/>
    <a:srgbClr val="ECE5C7"/>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4682"/>
  </p:normalViewPr>
  <p:slideViewPr>
    <p:cSldViewPr snapToGrid="0" snapToObjects="1" showGuides="1">
      <p:cViewPr>
        <p:scale>
          <a:sx n="50" d="100"/>
          <a:sy n="50" d="100"/>
        </p:scale>
        <p:origin x="1714" y="-2894"/>
      </p:cViewPr>
      <p:guideLst>
        <p:guide orient="horz" pos="794"/>
        <p:guide pos="842"/>
        <p:guide pos="12613"/>
        <p:guide orient="horz" pos="18272"/>
        <p:guide pos="4377"/>
        <p:guide pos="4961"/>
        <p:guide pos="7020"/>
        <p:guide pos="6458"/>
        <p:guide pos="8517"/>
        <p:guide pos="90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164286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331761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143606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140363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E1444-C34C-AD43-8DDF-A21EF4E7181D}"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69904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190884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Click to 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246483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25840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198684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110500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extLst>
      <p:ext uri="{BB962C8B-B14F-4D97-AF65-F5344CB8AC3E}">
        <p14:creationId xmlns:p14="http://schemas.microsoft.com/office/powerpoint/2010/main" val="26984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BDFE1444-C34C-AD43-8DDF-A21EF4E7181D}" type="datetimeFigureOut">
              <a:rPr lang="en-US" smtClean="0"/>
              <a:t>7/23/2022</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90840C05-6F4A-EE41-87D7-FF4C0A1384A5}" type="slidenum">
              <a:rPr lang="en-US" smtClean="0"/>
              <a:t>‹#›</a:t>
            </a:fld>
            <a:endParaRPr lang="en-US"/>
          </a:p>
        </p:txBody>
      </p:sp>
      <p:sp>
        <p:nvSpPr>
          <p:cNvPr id="7" name="9Slide.vn - 2019">
            <a:extLst>
              <a:ext uri="{FF2B5EF4-FFF2-40B4-BE49-F238E27FC236}">
                <a16:creationId xmlns:a16="http://schemas.microsoft.com/office/drawing/2014/main" id="{CEAAD205-CD8F-FFD8-5DA0-4DA8C3BED8A3}"/>
              </a:ext>
            </a:extLst>
          </p:cNvPr>
          <p:cNvSpPr txBox="1"/>
          <p:nvPr userDrawn="1"/>
        </p:nvSpPr>
        <p:spPr>
          <a:xfrm>
            <a:off x="0" y="-2052729"/>
            <a:ext cx="21396325" cy="1089529"/>
          </a:xfrm>
          <a:prstGeom prst="rect">
            <a:avLst/>
          </a:prstGeom>
          <a:noFill/>
        </p:spPr>
        <p:txBody>
          <a:bodyPr vert="horz" rtlCol="0">
            <a:spAutoFit/>
          </a:bodyPr>
          <a:lstStyle/>
          <a:p>
            <a:pPr algn="ctr"/>
            <a:r>
              <a:rPr lang="en-US" sz="6480">
                <a:solidFill>
                  <a:srgbClr val="CFCFCF"/>
                </a:solidFill>
              </a:rPr>
              <a:t>www.9slide.vn</a:t>
            </a:r>
          </a:p>
        </p:txBody>
      </p:sp>
    </p:spTree>
    <p:extLst>
      <p:ext uri="{BB962C8B-B14F-4D97-AF65-F5344CB8AC3E}">
        <p14:creationId xmlns:p14="http://schemas.microsoft.com/office/powerpoint/2010/main" val="1083425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descr="Purple Header Bar"/>
          <p:cNvSpPr/>
          <p:nvPr/>
        </p:nvSpPr>
        <p:spPr>
          <a:xfrm>
            <a:off x="0" y="-71863"/>
            <a:ext cx="21396325" cy="4914991"/>
          </a:xfrm>
          <a:prstGeom prst="rect">
            <a:avLst/>
          </a:prstGeom>
          <a:solidFill>
            <a:srgbClr val="3300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755337A-1A17-44D9-8A82-9B06C9ECAF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893" l="4167" r="95920">
                        <a14:foregroundMark x1="7205" y1="56641" x2="7726" y2="70410"/>
                        <a14:foregroundMark x1="7726" y1="70410" x2="6641" y2="51844"/>
                        <a14:foregroundMark x1="93490" y1="54297" x2="90365" y2="64746"/>
                        <a14:foregroundMark x1="90365" y1="64746" x2="90538" y2="64941"/>
                        <a14:foregroundMark x1="92448" y1="53223" x2="93142" y2="53809"/>
                        <a14:foregroundMark x1="95920" y1="54199" x2="95920" y2="54199"/>
                        <a14:foregroundMark x1="88628" y1="50586" x2="88628" y2="50586"/>
                        <a14:foregroundMark x1="87760" y1="50488" x2="87760" y2="50488"/>
                        <a14:foregroundMark x1="17965" y1="79345" x2="24586" y2="81207"/>
                        <a14:foregroundMark x1="78299" y1="80176" x2="90712" y2="77393"/>
                        <a14:foregroundMark x1="90712" y1="77393" x2="91319" y2="76318"/>
                        <a14:foregroundMark x1="76736" y1="81348" x2="81771" y2="80615"/>
                        <a14:foregroundMark x1="81771" y1="80615" x2="85764" y2="79053"/>
                        <a14:foregroundMark x1="85764" y1="79053" x2="85851" y2="79053"/>
                        <a14:backgroundMark x1="7031" y1="48242" x2="7031" y2="48242"/>
                        <a14:backgroundMark x1="86198" y1="47852" x2="86198" y2="47852"/>
                        <a14:backgroundMark x1="27517" y1="46484" x2="27517" y2="46484"/>
                        <a14:backgroundMark x1="2865" y1="50488" x2="2865" y2="50488"/>
                        <a14:backgroundMark x1="2517" y1="63965" x2="2517" y2="63965"/>
                        <a14:backgroundMark x1="3038" y1="65820" x2="2865" y2="52441"/>
                        <a14:backgroundMark x1="5469" y1="48730" x2="5469" y2="48730"/>
                        <a14:backgroundMark x1="4080" y1="47363" x2="24740" y2="46582"/>
                        <a14:backgroundMark x1="24740" y1="46582" x2="39670" y2="46582"/>
                        <a14:backgroundMark x1="39670" y1="46582" x2="65885" y2="45313"/>
                        <a14:backgroundMark x1="65885" y1="45313" x2="87760" y2="46680"/>
                        <a14:backgroundMark x1="87760" y1="46680" x2="91840" y2="47754"/>
                        <a14:backgroundMark x1="91840" y1="47754" x2="94878" y2="49902"/>
                        <a14:backgroundMark x1="94878" y1="49902" x2="96615" y2="48535"/>
                        <a14:backgroundMark x1="90885" y1="50000" x2="93663" y2="50684"/>
                        <a14:backgroundMark x1="4601" y1="62891" x2="5816" y2="68555"/>
                        <a14:backgroundMark x1="5469" y1="51758" x2="10851" y2="49756"/>
                        <a14:backgroundMark x1="10851" y1="49756" x2="12240" y2="49707"/>
                        <a14:backgroundMark x1="10156" y1="49023" x2="6337" y2="51953"/>
                        <a14:backgroundMark x1="6337" y1="50000" x2="6163" y2="50488"/>
                        <a14:backgroundMark x1="6337" y1="49658" x2="6771" y2="50049"/>
                        <a14:backgroundMark x1="4427" y1="55029" x2="5122" y2="57959"/>
                        <a14:backgroundMark x1="5122" y1="57959" x2="5295" y2="58057"/>
                        <a14:backgroundMark x1="7552" y1="76563" x2="28733" y2="84180"/>
                        <a14:backgroundMark x1="28733" y1="84180" x2="58681" y2="85742"/>
                        <a14:backgroundMark x1="58681" y1="85742" x2="68229" y2="85547"/>
                        <a14:backgroundMark x1="68229" y1="85547" x2="92274" y2="79297"/>
                        <a14:backgroundMark x1="17882" y1="80859" x2="22569" y2="83838"/>
                        <a14:backgroundMark x1="22569" y1="83838" x2="23264" y2="83887"/>
                        <a14:backgroundMark x1="19184" y1="81201" x2="23177" y2="83154"/>
                        <a14:backgroundMark x1="7292" y1="75098" x2="9028" y2="76611"/>
                        <a14:backgroundMark x1="29427" y1="83203" x2="50347" y2="84619"/>
                        <a14:backgroundMark x1="50347" y1="84619" x2="57986" y2="84033"/>
                        <a14:backgroundMark x1="38802" y1="85596" x2="58247" y2="85986"/>
                        <a14:backgroundMark x1="39670" y1="85693" x2="55035" y2="85742"/>
                        <a14:backgroundMark x1="45833" y1="85986" x2="57813" y2="86475"/>
                        <a14:backgroundMark x1="57813" y1="86475" x2="54688" y2="86426"/>
                        <a14:backgroundMark x1="47743" y1="85889" x2="58247" y2="86133"/>
                        <a14:backgroundMark x1="37847" y1="85449" x2="40104" y2="86279"/>
                        <a14:backgroundMark x1="24740" y1="81982" x2="30469" y2="82715"/>
                        <a14:backgroundMark x1="60851" y1="84717" x2="67622" y2="84473"/>
                        <a14:backgroundMark x1="67622" y1="84473" x2="78733" y2="81592"/>
                        <a14:backgroundMark x1="86545" y1="82178" x2="91580" y2="81006"/>
                        <a14:backgroundMark x1="91580" y1="81006" x2="92708" y2="80029"/>
                        <a14:backgroundMark x1="93576" y1="76514" x2="90591" y2="77478"/>
                        <a14:backgroundMark x1="76301" y1="81794" x2="55903" y2="84424"/>
                        <a14:backgroundMark x1="55903" y1="84424" x2="60243" y2="83887"/>
                        <a14:backgroundMark x1="60243" y1="83887" x2="55816" y2="85059"/>
                        <a14:backgroundMark x1="55816" y1="85059" x2="61372" y2="85156"/>
                        <a14:backgroundMark x1="61372" y1="85156" x2="61632" y2="85010"/>
                        <a14:backgroundMark x1="81250" y1="82617" x2="86285" y2="82275"/>
                        <a14:backgroundMark x1="89323" y1="81055" x2="92188" y2="79590"/>
                        <a14:backgroundMark x1="84809" y1="80322" x2="85243" y2="80420"/>
                        <a14:backgroundMark x1="95226" y1="78711" x2="93056" y2="79053"/>
                        <a14:backgroundMark x1="78212" y1="81836" x2="78472" y2="82422"/>
                        <a14:backgroundMark x1="53038" y1="85156" x2="54427" y2="85107"/>
                        <a14:backgroundMark x1="54167" y1="84619" x2="57552" y2="85840"/>
                        <a14:backgroundMark x1="24132" y1="81592" x2="25521" y2="81641"/>
                        <a14:backgroundMark x1="81337" y1="81641" x2="86892" y2="80566"/>
                        <a14:backgroundMark x1="82031" y1="80859" x2="86545" y2="80469"/>
                        <a14:backgroundMark x1="86545" y1="80469" x2="86545" y2="80469"/>
                        <a14:backgroundMark x1="90799" y1="80322" x2="92188" y2="79785"/>
                        <a14:backgroundMark x1="94878" y1="79004" x2="91146" y2="81201"/>
                      </a14:backgroundRemoval>
                    </a14:imgEffect>
                  </a14:imgLayer>
                </a14:imgProps>
              </a:ext>
            </a:extLst>
          </a:blip>
          <a:stretch>
            <a:fillRect/>
          </a:stretch>
        </p:blipFill>
        <p:spPr>
          <a:xfrm>
            <a:off x="16077660" y="-1998073"/>
            <a:ext cx="4372977" cy="7873968"/>
          </a:xfrm>
          <a:prstGeom prst="rect">
            <a:avLst/>
          </a:prstGeom>
        </p:spPr>
      </p:pic>
      <p:pic>
        <p:nvPicPr>
          <p:cNvPr id="5" name="Picture 4"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00" y="4000500"/>
            <a:ext cx="4545994" cy="520608"/>
          </a:xfrm>
          <a:prstGeom prst="rect">
            <a:avLst/>
          </a:prstGeom>
        </p:spPr>
      </p:pic>
      <p:sp>
        <p:nvSpPr>
          <p:cNvPr id="6" name="Title 1"/>
          <p:cNvSpPr>
            <a:spLocks noGrp="1"/>
          </p:cNvSpPr>
          <p:nvPr>
            <p:ph type="ctrTitle"/>
          </p:nvPr>
        </p:nvSpPr>
        <p:spPr>
          <a:xfrm>
            <a:off x="485243" y="2740325"/>
            <a:ext cx="14309936" cy="1597968"/>
          </a:xfrm>
        </p:spPr>
        <p:txBody>
          <a:bodyPr anchor="b">
            <a:noAutofit/>
          </a:bodyPr>
          <a:lstStyle/>
          <a:p>
            <a:pPr algn="l"/>
            <a:r>
              <a:rPr lang="en-US" sz="6600" b="1">
                <a:solidFill>
                  <a:srgbClr val="FFFFFF"/>
                </a:solidFill>
                <a:latin typeface="#9Slide03 Roboto Condensed Bold" panose="02000000000000000000" pitchFamily="2" charset="0"/>
                <a:ea typeface="#9Slide03 Roboto Condensed Bold" panose="02000000000000000000" pitchFamily="2" charset="0"/>
                <a:cs typeface="+mn-cs"/>
              </a:rPr>
              <a:t>NGHIÊN CỨU THUẬT TOÁN DI CHUYỂN CHO MOBILE ROBOT</a:t>
            </a:r>
          </a:p>
        </p:txBody>
      </p:sp>
      <p:grpSp>
        <p:nvGrpSpPr>
          <p:cNvPr id="27" name="Group 26" descr="Section Header Place holder and gold boundless bar"/>
          <p:cNvGrpSpPr/>
          <p:nvPr/>
        </p:nvGrpSpPr>
        <p:grpSpPr>
          <a:xfrm>
            <a:off x="7189388" y="19963730"/>
            <a:ext cx="5753101" cy="904357"/>
            <a:chOff x="1371600" y="15619145"/>
            <a:chExt cx="5753101" cy="904357"/>
          </a:xfrm>
        </p:grpSpPr>
        <p:sp>
          <p:nvSpPr>
            <p:cNvPr id="24" name="TextBox 23"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a:solidFill>
                    <a:srgbClr val="33006F"/>
                  </a:solidFill>
                  <a:latin typeface="#9Slide03 Roboto Condensed Bold" panose="02000000000000000000" pitchFamily="2" charset="0"/>
                  <a:ea typeface="#9Slide03 Roboto Condensed Bold" panose="02000000000000000000" pitchFamily="2" charset="0"/>
                </a:rPr>
                <a:t>QUÁ TRÌNH THỰC HIỆN</a:t>
              </a:r>
            </a:p>
          </p:txBody>
        </p:sp>
        <p:pic>
          <p:nvPicPr>
            <p:cNvPr id="25" name="Picture 24"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53" name="Rectangle 52" descr="Purple box for quick facts"/>
          <p:cNvSpPr/>
          <p:nvPr/>
        </p:nvSpPr>
        <p:spPr>
          <a:xfrm>
            <a:off x="14377625" y="5080000"/>
            <a:ext cx="6308340" cy="9105812"/>
          </a:xfrm>
          <a:prstGeom prst="rect">
            <a:avLst/>
          </a:prstGeom>
          <a:solidFill>
            <a:srgbClr val="E1C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4" name="TextBox 53"/>
          <p:cNvSpPr txBox="1"/>
          <p:nvPr/>
        </p:nvSpPr>
        <p:spPr>
          <a:xfrm>
            <a:off x="14683098" y="5323014"/>
            <a:ext cx="5690044" cy="8463855"/>
          </a:xfrm>
          <a:prstGeom prst="rect">
            <a:avLst/>
          </a:prstGeom>
          <a:noFill/>
        </p:spPr>
        <p:txBody>
          <a:bodyPr wrap="square" rtlCol="0">
            <a:spAutoFit/>
          </a:bodyPr>
          <a:lstStyle/>
          <a:p>
            <a:pPr algn="ctr">
              <a:spcAft>
                <a:spcPts val="1200"/>
              </a:spcAft>
            </a:pPr>
            <a:r>
              <a:rPr lang="en-US" sz="4000" b="1">
                <a:solidFill>
                  <a:srgbClr val="33006F"/>
                </a:solidFill>
                <a:latin typeface="#9Slide03 Roboto Condensed Bold" panose="02000000000000000000" pitchFamily="2" charset="0"/>
                <a:ea typeface="#9Slide03 Roboto Condensed Bold" panose="02000000000000000000" pitchFamily="2" charset="0"/>
              </a:rPr>
              <a:t>THÔNG SỐ KỸ THUẬT</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Kích thước:</a:t>
            </a:r>
            <a:r>
              <a:rPr lang="en-US" sz="2400" b="1">
                <a:solidFill>
                  <a:srgbClr val="D1D1D1"/>
                </a:solidFill>
                <a:latin typeface="Open Sans" panose="020B0606030504020204" pitchFamily="34" charset="0"/>
                <a:ea typeface="Open Sans" panose="020B0606030504020204" pitchFamily="34" charset="0"/>
                <a:cs typeface="Open Sans" panose="020B0606030504020204" pitchFamily="34" charset="0"/>
              </a:rPr>
              <a:t> </a:t>
            </a:r>
          </a:p>
          <a:p>
            <a:pPr>
              <a:spcAft>
                <a:spcPts val="1200"/>
              </a:spcAft>
              <a:tabLst>
                <a:tab pos="396875" algn="l"/>
              </a:tabLs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&gt;&gt; Đường kính: 400 mm </a:t>
            </a:r>
          </a:p>
          <a:p>
            <a:pPr>
              <a:spcAft>
                <a:spcPts val="1200"/>
              </a:spcAft>
              <a:tabLst>
                <a:tab pos="396875" algn="l"/>
              </a:tabLs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&gt;&gt; Chiều cao: 175 mm</a:t>
            </a:r>
          </a:p>
          <a:p>
            <a:pPr>
              <a:spcAft>
                <a:spcPts val="1200"/>
              </a:spcAft>
              <a:tabLst>
                <a:tab pos="396875" algn="l"/>
              </a:tabLs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&gt;&gt; Độ cao gầm: 25 mm</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Khối lượng: 10.3 kg</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Dung lượng pin: 2200 mAh</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Tốc độ di chuyển trung bình: 50mm/s</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Động cơ truyền động: DC Servo JGB37-520 Geared Motor</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Nhận dạng môi trường: cảm biến siêu âm US015</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Nhận dạng góc quay: cảm biến MPU9250</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Vi điều khiển trung tâm: STM32F103C8T6, ESP8266</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Driver: aSMD300 – Automative 300W Single Motor Driver</a:t>
            </a:r>
          </a:p>
        </p:txBody>
      </p:sp>
      <p:grpSp>
        <p:nvGrpSpPr>
          <p:cNvPr id="55" name="Group 54" descr="Section Header Place holder and gold boundless bar"/>
          <p:cNvGrpSpPr/>
          <p:nvPr/>
        </p:nvGrpSpPr>
        <p:grpSpPr>
          <a:xfrm>
            <a:off x="7189747" y="5263814"/>
            <a:ext cx="5852257" cy="904357"/>
            <a:chOff x="1371600" y="15619145"/>
            <a:chExt cx="5753101" cy="904357"/>
          </a:xfrm>
        </p:grpSpPr>
        <p:sp>
          <p:nvSpPr>
            <p:cNvPr id="56" name="TextBox 55" descr="Section Header and gold boundless bar"/>
            <p:cNvSpPr txBox="1"/>
            <p:nvPr/>
          </p:nvSpPr>
          <p:spPr>
            <a:xfrm>
              <a:off x="1371600" y="15619145"/>
              <a:ext cx="5753101" cy="707886"/>
            </a:xfrm>
            <a:prstGeom prst="rect">
              <a:avLst/>
            </a:prstGeom>
            <a:noFill/>
          </p:spPr>
          <p:txBody>
            <a:bodyPr wrap="square" rtlCol="0">
              <a:spAutoFit/>
            </a:bodyPr>
            <a:lstStyle/>
            <a:p>
              <a:pPr algn="just"/>
              <a:r>
                <a:rPr lang="en-US" sz="4000" b="1">
                  <a:solidFill>
                    <a:srgbClr val="33006F"/>
                  </a:solidFill>
                  <a:latin typeface="#9Slide03 Roboto Condensed Bold" panose="02000000000000000000" pitchFamily="2" charset="0"/>
                  <a:ea typeface="#9Slide03 Roboto Condensed Bold" panose="02000000000000000000" pitchFamily="2" charset="0"/>
                </a:rPr>
                <a:t>MỤC TIÊU</a:t>
              </a:r>
            </a:p>
          </p:txBody>
        </p:sp>
        <p:pic>
          <p:nvPicPr>
            <p:cNvPr id="57" name="Picture 56"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58" name="TextBox 57"/>
          <p:cNvSpPr txBox="1"/>
          <p:nvPr/>
        </p:nvSpPr>
        <p:spPr>
          <a:xfrm>
            <a:off x="7194276" y="6388563"/>
            <a:ext cx="3946727" cy="872034"/>
          </a:xfrm>
          <a:prstGeom prst="rect">
            <a:avLst/>
          </a:prstGeom>
          <a:noFill/>
        </p:spPr>
        <p:txBody>
          <a:bodyPr wrap="square" rtlCol="0">
            <a:spAutoFit/>
          </a:bodyPr>
          <a:lstStyle/>
          <a:p>
            <a:pPr algn="just">
              <a:spcBef>
                <a:spcPts val="130"/>
              </a:spcBef>
              <a:spcAft>
                <a:spcPts val="130"/>
              </a:spcAft>
            </a:pPr>
            <a:r>
              <a:rPr lang="en-US" sz="2400" b="1">
                <a:solidFill>
                  <a:srgbClr val="33006F"/>
                </a:solidFill>
                <a:latin typeface="#9Slide03 Roboto Condensed Bold" panose="02000000000000000000" pitchFamily="2" charset="0"/>
                <a:ea typeface="#9Slide03 Roboto Condensed Bold" panose="02000000000000000000" pitchFamily="2" charset="0"/>
              </a:rPr>
              <a:t>MỤC TIÊU 1:</a:t>
            </a:r>
          </a:p>
          <a:p>
            <a:pPr algn="just">
              <a:spcBef>
                <a:spcPts val="130"/>
              </a:spcBef>
              <a:spcAft>
                <a:spcPts val="130"/>
              </a:spcAft>
            </a:pPr>
            <a:r>
              <a:rPr lang="en-US" sz="2500" b="1">
                <a:solidFill>
                  <a:srgbClr val="33006F"/>
                </a:solidFill>
                <a:latin typeface="#9Slide03 Roboto Condensed" panose="02000000000000000000" pitchFamily="2" charset="0"/>
                <a:ea typeface="#9Slide03 Roboto Condensed" panose="02000000000000000000" pitchFamily="2" charset="0"/>
                <a:cs typeface="Open Sans" panose="020B0606030504020204" pitchFamily="34" charset="0"/>
              </a:rPr>
              <a:t>Điều khiển chỉ định hướng</a:t>
            </a:r>
          </a:p>
        </p:txBody>
      </p:sp>
      <p:grpSp>
        <p:nvGrpSpPr>
          <p:cNvPr id="59" name="Group 58" descr="Section Header Place holder and gold boundless bar"/>
          <p:cNvGrpSpPr/>
          <p:nvPr/>
        </p:nvGrpSpPr>
        <p:grpSpPr>
          <a:xfrm>
            <a:off x="617013" y="5301914"/>
            <a:ext cx="5753101" cy="873877"/>
            <a:chOff x="1371600" y="15649625"/>
            <a:chExt cx="5753101" cy="873877"/>
          </a:xfrm>
        </p:grpSpPr>
        <p:sp>
          <p:nvSpPr>
            <p:cNvPr id="60" name="TextBox 59" descr="Section Header and gold boundless bar"/>
            <p:cNvSpPr txBox="1"/>
            <p:nvPr/>
          </p:nvSpPr>
          <p:spPr>
            <a:xfrm>
              <a:off x="1371600" y="15649625"/>
              <a:ext cx="5753101" cy="707886"/>
            </a:xfrm>
            <a:prstGeom prst="rect">
              <a:avLst/>
            </a:prstGeom>
            <a:noFill/>
          </p:spPr>
          <p:txBody>
            <a:bodyPr wrap="square" rtlCol="0">
              <a:spAutoFit/>
            </a:bodyPr>
            <a:lstStyle/>
            <a:p>
              <a:pPr algn="just"/>
              <a:r>
                <a:rPr lang="en-US" sz="4000" b="1">
                  <a:solidFill>
                    <a:srgbClr val="33006F"/>
                  </a:solidFill>
                  <a:latin typeface="#9Slide03 Roboto Condensed Bold" panose="02000000000000000000" pitchFamily="2" charset="0"/>
                  <a:ea typeface="#9Slide03 Roboto Condensed Bold" panose="02000000000000000000" pitchFamily="2" charset="0"/>
                </a:rPr>
                <a:t>GIỚI THIỆU </a:t>
              </a:r>
            </a:p>
          </p:txBody>
        </p:sp>
        <p:pic>
          <p:nvPicPr>
            <p:cNvPr id="61" name="Picture 60"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62" name="TextBox 61"/>
          <p:cNvSpPr txBox="1"/>
          <p:nvPr/>
        </p:nvSpPr>
        <p:spPr>
          <a:xfrm>
            <a:off x="574114" y="6361384"/>
            <a:ext cx="5859254" cy="2654573"/>
          </a:xfrm>
          <a:prstGeom prst="rect">
            <a:avLst/>
          </a:prstGeom>
          <a:noFill/>
        </p:spPr>
        <p:txBody>
          <a:bodyPr wrap="square" rtlCol="0">
            <a:spAutoFit/>
          </a:bodyPr>
          <a:lstStyle/>
          <a:p>
            <a:pPr algn="just">
              <a:spcBef>
                <a:spcPts val="130"/>
              </a:spcBef>
              <a:spcAft>
                <a:spcPts val="130"/>
              </a:spcAft>
            </a:pPr>
            <a:r>
              <a:rPr lang="en-US" sz="2800">
                <a:latin typeface="#9Slide03 Roboto Condensed" panose="02000000000000000000" pitchFamily="2" charset="0"/>
                <a:ea typeface="#9Slide03 Roboto Condensed" panose="02000000000000000000" pitchFamily="2" charset="0"/>
                <a:cs typeface="Open Sans" panose="020B0606030504020204" pitchFamily="34" charset="0"/>
              </a:rPr>
              <a:t>AUTONOMOUS MOBILE ROBOT (AMR) – ROBOT TỰ HÀNH ĐÃ VÀ ĐANG TRỞ THÀNH MỘT TRONG NHỮNG LOẠI ROBOT THỊNH HÀNH NHẤT THẾ GIỚI.</a:t>
            </a:r>
          </a:p>
          <a:p>
            <a:pPr algn="just">
              <a:spcBef>
                <a:spcPts val="130"/>
              </a:spcBef>
              <a:spcAft>
                <a:spcPts val="130"/>
              </a:spcAft>
            </a:pPr>
            <a:endParaRPr lang="en-US" sz="2800">
              <a:latin typeface="#9Slide03 Roboto Condensed" panose="02000000000000000000" pitchFamily="2" charset="0"/>
              <a:ea typeface="#9Slide03 Roboto Condensed" panose="02000000000000000000" pitchFamily="2" charset="0"/>
              <a:cs typeface="Open Sans" panose="020B0606030504020204" pitchFamily="34" charset="0"/>
            </a:endParaRPr>
          </a:p>
          <a:p>
            <a:pPr algn="just"/>
            <a:endParaRPr lang="en-US" sz="240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7" name="Group 66" descr="Section Header Place holder and gold boundless bar"/>
          <p:cNvGrpSpPr/>
          <p:nvPr/>
        </p:nvGrpSpPr>
        <p:grpSpPr>
          <a:xfrm>
            <a:off x="566836" y="12726290"/>
            <a:ext cx="5753101" cy="843397"/>
            <a:chOff x="1371600" y="15680105"/>
            <a:chExt cx="5753101" cy="843397"/>
          </a:xfrm>
        </p:grpSpPr>
        <p:sp>
          <p:nvSpPr>
            <p:cNvPr id="68" name="TextBox 67" descr="Section Header and gold boundless bar"/>
            <p:cNvSpPr txBox="1"/>
            <p:nvPr/>
          </p:nvSpPr>
          <p:spPr>
            <a:xfrm>
              <a:off x="1371600" y="15680105"/>
              <a:ext cx="5753101" cy="707886"/>
            </a:xfrm>
            <a:prstGeom prst="rect">
              <a:avLst/>
            </a:prstGeom>
            <a:noFill/>
          </p:spPr>
          <p:txBody>
            <a:bodyPr wrap="square" rtlCol="0">
              <a:spAutoFit/>
            </a:bodyPr>
            <a:lstStyle/>
            <a:p>
              <a:pPr algn="just"/>
              <a:r>
                <a:rPr lang="en-US" sz="4000" b="1">
                  <a:solidFill>
                    <a:srgbClr val="33006F"/>
                  </a:solidFill>
                  <a:latin typeface="#9Slide03 Roboto Condensed Bold" panose="02000000000000000000" pitchFamily="2" charset="0"/>
                  <a:ea typeface="#9Slide03 Roboto Condensed Bold" panose="02000000000000000000" pitchFamily="2" charset="0"/>
                </a:rPr>
                <a:t>THIẾT KẾ</a:t>
              </a:r>
            </a:p>
          </p:txBody>
        </p:sp>
        <p:pic>
          <p:nvPicPr>
            <p:cNvPr id="69" name="Picture 68"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70" name="TextBox 69"/>
          <p:cNvSpPr txBox="1"/>
          <p:nvPr/>
        </p:nvSpPr>
        <p:spPr>
          <a:xfrm>
            <a:off x="566836" y="13753244"/>
            <a:ext cx="5668328" cy="1938992"/>
          </a:xfrm>
          <a:prstGeom prst="rect">
            <a:avLst/>
          </a:prstGeom>
          <a:noFill/>
        </p:spPr>
        <p:txBody>
          <a:bodyPr wrap="square" rtlCol="0">
            <a:spAutoFit/>
          </a:bodyPr>
          <a:lstStyle/>
          <a:p>
            <a:pPr algn="just">
              <a:spcBef>
                <a:spcPts val="130"/>
              </a:spcBef>
              <a:spcAft>
                <a:spcPts val="130"/>
              </a:spcAf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Được thiết kế theo hình trụ đứng với các cảm biến được bố trí xung quanh mặt ngoài của phần thân, giúp Mobile Robot có góc quét rộng, bao quát được môi trường xung quanh.</a:t>
            </a:r>
          </a:p>
        </p:txBody>
      </p:sp>
      <p:sp>
        <p:nvSpPr>
          <p:cNvPr id="3" name="TextBox 2">
            <a:extLst>
              <a:ext uri="{FF2B5EF4-FFF2-40B4-BE49-F238E27FC236}">
                <a16:creationId xmlns:a16="http://schemas.microsoft.com/office/drawing/2014/main" id="{829295C3-D3EA-E94D-3656-0895AEB6A8CA}"/>
              </a:ext>
            </a:extLst>
          </p:cNvPr>
          <p:cNvSpPr txBox="1"/>
          <p:nvPr/>
        </p:nvSpPr>
        <p:spPr>
          <a:xfrm>
            <a:off x="450072" y="207271"/>
            <a:ext cx="14309935" cy="2092881"/>
          </a:xfrm>
          <a:prstGeom prst="rect">
            <a:avLst/>
          </a:prstGeom>
          <a:noFill/>
        </p:spPr>
        <p:txBody>
          <a:bodyPr wrap="square" rtlCol="0">
            <a:spAutoFit/>
          </a:bodyPr>
          <a:lstStyle/>
          <a:p>
            <a:r>
              <a:rPr lang="en-US" sz="5000" b="1">
                <a:solidFill>
                  <a:srgbClr val="FFFFFF"/>
                </a:solidFill>
                <a:latin typeface="#9Slide03 Roboto Condensed Bold" panose="02000000000000000000" pitchFamily="2" charset="0"/>
                <a:ea typeface="#9Slide03 Roboto Condensed Bold" panose="02000000000000000000" pitchFamily="2" charset="0"/>
              </a:rPr>
              <a:t>TRƯỜNG ĐẠI HỌC SƯ PHẠM KỸ THUẬT TPHCM</a:t>
            </a:r>
          </a:p>
          <a:p>
            <a:r>
              <a:rPr lang="en-US" sz="4000" b="1">
                <a:solidFill>
                  <a:srgbClr val="FFFFFF"/>
                </a:solidFill>
                <a:latin typeface="#9Slide03 Roboto Condensed Bold" panose="02000000000000000000" pitchFamily="2" charset="0"/>
                <a:ea typeface="#9Slide03 Roboto Condensed Bold" panose="02000000000000000000" pitchFamily="2" charset="0"/>
              </a:rPr>
              <a:t>KHOA ĐÀO TẠO CHẤT LƯỢNG CAO</a:t>
            </a:r>
          </a:p>
          <a:p>
            <a:r>
              <a:rPr lang="en-US" sz="4000" b="1">
                <a:solidFill>
                  <a:srgbClr val="FFFFFF"/>
                </a:solidFill>
                <a:latin typeface="#9Slide03 Roboto Condensed Bold" panose="02000000000000000000" pitchFamily="2" charset="0"/>
                <a:ea typeface="#9Slide03 Roboto Condensed Bold" panose="02000000000000000000" pitchFamily="2" charset="0"/>
              </a:rPr>
              <a:t>BỘ MÔN CƠ ĐIỆN TỬ</a:t>
            </a:r>
          </a:p>
        </p:txBody>
      </p:sp>
      <p:pic>
        <p:nvPicPr>
          <p:cNvPr id="15" name="Picture 14">
            <a:extLst>
              <a:ext uri="{FF2B5EF4-FFF2-40B4-BE49-F238E27FC236}">
                <a16:creationId xmlns:a16="http://schemas.microsoft.com/office/drawing/2014/main" id="{29B8F807-5E9F-3DF7-BBDC-1ABE407CC259}"/>
              </a:ext>
            </a:extLst>
          </p:cNvPr>
          <p:cNvPicPr>
            <a:picLocks noChangeAspect="1"/>
          </p:cNvPicPr>
          <p:nvPr/>
        </p:nvPicPr>
        <p:blipFill>
          <a:blip r:embed="rId6"/>
          <a:stretch>
            <a:fillRect/>
          </a:stretch>
        </p:blipFill>
        <p:spPr>
          <a:xfrm>
            <a:off x="18444211" y="155667"/>
            <a:ext cx="933956" cy="1198197"/>
          </a:xfrm>
          <a:prstGeom prst="rect">
            <a:avLst/>
          </a:prstGeom>
        </p:spPr>
      </p:pic>
      <p:pic>
        <p:nvPicPr>
          <p:cNvPr id="17" name="Picture 16">
            <a:extLst>
              <a:ext uri="{FF2B5EF4-FFF2-40B4-BE49-F238E27FC236}">
                <a16:creationId xmlns:a16="http://schemas.microsoft.com/office/drawing/2014/main" id="{BD286DC0-9D30-1737-3AF6-3403C6327E56}"/>
              </a:ext>
            </a:extLst>
          </p:cNvPr>
          <p:cNvPicPr>
            <a:picLocks noChangeAspect="1"/>
          </p:cNvPicPr>
          <p:nvPr/>
        </p:nvPicPr>
        <p:blipFill>
          <a:blip r:embed="rId7"/>
          <a:stretch>
            <a:fillRect/>
          </a:stretch>
        </p:blipFill>
        <p:spPr>
          <a:xfrm>
            <a:off x="19776452" y="121275"/>
            <a:ext cx="1147029" cy="1161752"/>
          </a:xfrm>
          <a:prstGeom prst="rect">
            <a:avLst/>
          </a:prstGeom>
        </p:spPr>
      </p:pic>
      <p:sp>
        <p:nvSpPr>
          <p:cNvPr id="83" name="TextBox 82">
            <a:extLst>
              <a:ext uri="{FF2B5EF4-FFF2-40B4-BE49-F238E27FC236}">
                <a16:creationId xmlns:a16="http://schemas.microsoft.com/office/drawing/2014/main" id="{0F080044-E879-7B78-C52F-661875131A73}"/>
              </a:ext>
            </a:extLst>
          </p:cNvPr>
          <p:cNvSpPr txBox="1"/>
          <p:nvPr/>
        </p:nvSpPr>
        <p:spPr>
          <a:xfrm>
            <a:off x="9584735" y="10631764"/>
            <a:ext cx="3657343" cy="1169551"/>
          </a:xfrm>
          <a:prstGeom prst="rect">
            <a:avLst/>
          </a:prstGeom>
          <a:noFill/>
        </p:spPr>
        <p:txBody>
          <a:bodyPr wrap="square" rtlCol="0">
            <a:spAutoFit/>
          </a:bodyPr>
          <a:lstStyle/>
          <a:p>
            <a:pPr algn="just"/>
            <a:r>
              <a:rPr lang="en-US" sz="2400" b="1">
                <a:solidFill>
                  <a:srgbClr val="33006F"/>
                </a:solidFill>
                <a:latin typeface="#9Slide03 Roboto Condensed Bold" panose="02000000000000000000" pitchFamily="2" charset="0"/>
                <a:ea typeface="#9Slide03 Roboto Condensed Bold" panose="02000000000000000000" pitchFamily="2" charset="0"/>
              </a:rPr>
              <a:t>MỤC TIÊU 2:</a:t>
            </a:r>
            <a:r>
              <a:rPr lang="en-US" sz="2400" b="1">
                <a:solidFill>
                  <a:srgbClr val="000000"/>
                </a:solidFill>
                <a:latin typeface="Open Sans" charset="0"/>
                <a:ea typeface="Open Sans" charset="0"/>
                <a:cs typeface="Open Sans" charset="0"/>
              </a:rPr>
              <a:t> </a:t>
            </a:r>
          </a:p>
          <a:p>
            <a:pPr algn="just"/>
            <a:r>
              <a:rPr lang="en-US" sz="2400" b="1">
                <a:solidFill>
                  <a:srgbClr val="33006F"/>
                </a:solidFill>
                <a:latin typeface="#9Slide03 Roboto Condensed" panose="02000000000000000000" pitchFamily="2" charset="0"/>
                <a:ea typeface="#9Slide03 Roboto Condensed" panose="02000000000000000000" pitchFamily="2" charset="0"/>
                <a:cs typeface="Open Sans" panose="020B0606030504020204" pitchFamily="34" charset="0"/>
              </a:rPr>
              <a:t>Điều khiển chỉ định vị trí</a:t>
            </a:r>
          </a:p>
          <a:p>
            <a:pPr algn="just"/>
            <a:endParaRPr lang="en-US" sz="2200">
              <a:solidFill>
                <a:srgbClr val="000000"/>
              </a:solidFill>
              <a:latin typeface="Open Sans" charset="0"/>
              <a:ea typeface="Open Sans" charset="0"/>
              <a:cs typeface="Open Sans" charset="0"/>
            </a:endParaRPr>
          </a:p>
        </p:txBody>
      </p:sp>
      <p:grpSp>
        <p:nvGrpSpPr>
          <p:cNvPr id="84" name="Group 83" descr="Section Header Place holder and gold boundless bar">
            <a:extLst>
              <a:ext uri="{FF2B5EF4-FFF2-40B4-BE49-F238E27FC236}">
                <a16:creationId xmlns:a16="http://schemas.microsoft.com/office/drawing/2014/main" id="{30D82E17-0882-645C-5F19-EB8A6C937918}"/>
              </a:ext>
            </a:extLst>
          </p:cNvPr>
          <p:cNvGrpSpPr/>
          <p:nvPr/>
        </p:nvGrpSpPr>
        <p:grpSpPr>
          <a:xfrm>
            <a:off x="14233926" y="14620309"/>
            <a:ext cx="5753101" cy="880911"/>
            <a:chOff x="1310640" y="15689483"/>
            <a:chExt cx="5753101" cy="880911"/>
          </a:xfrm>
        </p:grpSpPr>
        <p:sp>
          <p:nvSpPr>
            <p:cNvPr id="85" name="TextBox 84" descr="Section Header and gold boundless bar">
              <a:extLst>
                <a:ext uri="{FF2B5EF4-FFF2-40B4-BE49-F238E27FC236}">
                  <a16:creationId xmlns:a16="http://schemas.microsoft.com/office/drawing/2014/main" id="{75EB4EF6-B4EB-6186-A54E-E032592CC2E3}"/>
                </a:ext>
              </a:extLst>
            </p:cNvPr>
            <p:cNvSpPr txBox="1"/>
            <p:nvPr/>
          </p:nvSpPr>
          <p:spPr>
            <a:xfrm>
              <a:off x="1310640" y="15689483"/>
              <a:ext cx="5753101" cy="707886"/>
            </a:xfrm>
            <a:prstGeom prst="rect">
              <a:avLst/>
            </a:prstGeom>
            <a:noFill/>
          </p:spPr>
          <p:txBody>
            <a:bodyPr wrap="square" rtlCol="0">
              <a:spAutoFit/>
            </a:bodyPr>
            <a:lstStyle/>
            <a:p>
              <a:r>
                <a:rPr lang="en-US" sz="4000" b="1">
                  <a:solidFill>
                    <a:srgbClr val="33006F"/>
                  </a:solidFill>
                  <a:latin typeface="#9Slide03 Roboto Condensed Bold" panose="02000000000000000000" pitchFamily="2" charset="0"/>
                  <a:ea typeface="#9Slide03 Roboto Condensed Bold" panose="02000000000000000000" pitchFamily="2" charset="0"/>
                </a:rPr>
                <a:t>KẾT QUẢ</a:t>
              </a:r>
            </a:p>
          </p:txBody>
        </p:sp>
        <p:pic>
          <p:nvPicPr>
            <p:cNvPr id="86" name="Picture 85" descr="Gold boundless bar">
              <a:extLst>
                <a:ext uri="{FF2B5EF4-FFF2-40B4-BE49-F238E27FC236}">
                  <a16:creationId xmlns:a16="http://schemas.microsoft.com/office/drawing/2014/main" id="{0C487572-93AF-5EA8-F448-0E336D174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57618"/>
              <a:ext cx="1399032" cy="112776"/>
            </a:xfrm>
            <a:prstGeom prst="rect">
              <a:avLst/>
            </a:prstGeom>
          </p:spPr>
        </p:pic>
      </p:grpSp>
      <p:pic>
        <p:nvPicPr>
          <p:cNvPr id="7" name="Picture 6">
            <a:extLst>
              <a:ext uri="{FF2B5EF4-FFF2-40B4-BE49-F238E27FC236}">
                <a16:creationId xmlns:a16="http://schemas.microsoft.com/office/drawing/2014/main" id="{27F4030B-45BE-27C5-9140-747E625DA7CD}"/>
              </a:ext>
            </a:extLst>
          </p:cNvPr>
          <p:cNvPicPr>
            <a:picLocks noChangeAspect="1"/>
          </p:cNvPicPr>
          <p:nvPr/>
        </p:nvPicPr>
        <p:blipFill>
          <a:blip r:embed="rId8"/>
          <a:stretch>
            <a:fillRect/>
          </a:stretch>
        </p:blipFill>
        <p:spPr>
          <a:xfrm>
            <a:off x="545949" y="22877227"/>
            <a:ext cx="5517111" cy="4509167"/>
          </a:xfrm>
          <a:prstGeom prst="rect">
            <a:avLst/>
          </a:prstGeom>
        </p:spPr>
      </p:pic>
      <p:pic>
        <p:nvPicPr>
          <p:cNvPr id="9" name="Picture 8">
            <a:extLst>
              <a:ext uri="{FF2B5EF4-FFF2-40B4-BE49-F238E27FC236}">
                <a16:creationId xmlns:a16="http://schemas.microsoft.com/office/drawing/2014/main" id="{774ACCA3-CE37-67DB-0DCE-9326D0996266}"/>
              </a:ext>
            </a:extLst>
          </p:cNvPr>
          <p:cNvPicPr>
            <a:picLocks noChangeAspect="1"/>
          </p:cNvPicPr>
          <p:nvPr/>
        </p:nvPicPr>
        <p:blipFill>
          <a:blip r:embed="rId9"/>
          <a:stretch>
            <a:fillRect/>
          </a:stretch>
        </p:blipFill>
        <p:spPr>
          <a:xfrm>
            <a:off x="543435" y="18185480"/>
            <a:ext cx="5519624" cy="4347661"/>
          </a:xfrm>
          <a:prstGeom prst="rect">
            <a:avLst/>
          </a:prstGeom>
        </p:spPr>
      </p:pic>
      <p:sp>
        <p:nvSpPr>
          <p:cNvPr id="16" name="Flowchart: Connector 15">
            <a:extLst>
              <a:ext uri="{FF2B5EF4-FFF2-40B4-BE49-F238E27FC236}">
                <a16:creationId xmlns:a16="http://schemas.microsoft.com/office/drawing/2014/main" id="{B57BE44A-72BF-DED3-5342-2DC74CF25DEE}"/>
              </a:ext>
            </a:extLst>
          </p:cNvPr>
          <p:cNvSpPr/>
          <p:nvPr/>
        </p:nvSpPr>
        <p:spPr>
          <a:xfrm>
            <a:off x="7198754" y="21178168"/>
            <a:ext cx="776682" cy="767727"/>
          </a:xfrm>
          <a:prstGeom prst="flowChartConnector">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E1C483"/>
                </a:solidFill>
                <a:latin typeface="#9Slide03 Roboto Condensed Bold" panose="02000000000000000000" pitchFamily="2" charset="0"/>
                <a:ea typeface="#9Slide03 Roboto Condensed Bold" panose="02000000000000000000" pitchFamily="2" charset="0"/>
              </a:rPr>
              <a:t>1</a:t>
            </a:r>
          </a:p>
        </p:txBody>
      </p:sp>
      <p:sp>
        <p:nvSpPr>
          <p:cNvPr id="82" name="Arrow: Pentagon 81">
            <a:extLst>
              <a:ext uri="{FF2B5EF4-FFF2-40B4-BE49-F238E27FC236}">
                <a16:creationId xmlns:a16="http://schemas.microsoft.com/office/drawing/2014/main" id="{E4B676B8-EB71-6ADC-DB2B-32B9F9099BEF}"/>
              </a:ext>
            </a:extLst>
          </p:cNvPr>
          <p:cNvSpPr/>
          <p:nvPr/>
        </p:nvSpPr>
        <p:spPr>
          <a:xfrm>
            <a:off x="9210333" y="21170325"/>
            <a:ext cx="4361242" cy="763378"/>
          </a:xfrm>
          <a:prstGeom prst="homePlate">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a:latin typeface="+mj-lt"/>
            </a:endParaRPr>
          </a:p>
        </p:txBody>
      </p:sp>
      <p:sp>
        <p:nvSpPr>
          <p:cNvPr id="18" name="Arrow: Pentagon 17">
            <a:extLst>
              <a:ext uri="{FF2B5EF4-FFF2-40B4-BE49-F238E27FC236}">
                <a16:creationId xmlns:a16="http://schemas.microsoft.com/office/drawing/2014/main" id="{085604E8-9133-8FFA-F90C-0B20BB462857}"/>
              </a:ext>
            </a:extLst>
          </p:cNvPr>
          <p:cNvSpPr/>
          <p:nvPr/>
        </p:nvSpPr>
        <p:spPr>
          <a:xfrm>
            <a:off x="8114736" y="21170324"/>
            <a:ext cx="5174716" cy="763378"/>
          </a:xfrm>
          <a:prstGeom prst="homePlate">
            <a:avLst/>
          </a:prstGeom>
          <a:solidFill>
            <a:srgbClr val="E1C483"/>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solidFill>
                  <a:srgbClr val="33006F"/>
                </a:solidFill>
                <a:latin typeface="#9Slide03 Roboto Condensed Bold" panose="02000000000000000000" pitchFamily="2" charset="0"/>
                <a:ea typeface="#9Slide03 Roboto Condensed Bold" panose="02000000000000000000" pitchFamily="2" charset="0"/>
              </a:rPr>
              <a:t>PHÂN TÍCH ĐỀ TÀI</a:t>
            </a:r>
          </a:p>
        </p:txBody>
      </p:sp>
      <p:sp>
        <p:nvSpPr>
          <p:cNvPr id="87" name="Flowchart: Connector 86">
            <a:extLst>
              <a:ext uri="{FF2B5EF4-FFF2-40B4-BE49-F238E27FC236}">
                <a16:creationId xmlns:a16="http://schemas.microsoft.com/office/drawing/2014/main" id="{A33FF321-9631-0F83-38DD-B128366C7C27}"/>
              </a:ext>
            </a:extLst>
          </p:cNvPr>
          <p:cNvSpPr/>
          <p:nvPr/>
        </p:nvSpPr>
        <p:spPr>
          <a:xfrm>
            <a:off x="7152176" y="22489632"/>
            <a:ext cx="776682" cy="767727"/>
          </a:xfrm>
          <a:prstGeom prst="flowChartConnector">
            <a:avLst/>
          </a:prstGeom>
          <a:solidFill>
            <a:srgbClr val="E1C483"/>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a:solidFill>
                  <a:srgbClr val="33006F"/>
                </a:solidFill>
                <a:latin typeface="#9Slide03 Roboto Condensed Bold" panose="02000000000000000000" pitchFamily="2" charset="0"/>
                <a:ea typeface="#9Slide03 Roboto Condensed Bold" panose="02000000000000000000" pitchFamily="2" charset="0"/>
              </a:rPr>
              <a:t>2</a:t>
            </a:r>
          </a:p>
        </p:txBody>
      </p:sp>
      <p:sp>
        <p:nvSpPr>
          <p:cNvPr id="88" name="Arrow: Pentagon 87">
            <a:extLst>
              <a:ext uri="{FF2B5EF4-FFF2-40B4-BE49-F238E27FC236}">
                <a16:creationId xmlns:a16="http://schemas.microsoft.com/office/drawing/2014/main" id="{BDFDF8C0-A959-6E93-44BF-283E05D3986B}"/>
              </a:ext>
            </a:extLst>
          </p:cNvPr>
          <p:cNvSpPr/>
          <p:nvPr/>
        </p:nvSpPr>
        <p:spPr>
          <a:xfrm>
            <a:off x="9155075" y="22481263"/>
            <a:ext cx="4416499" cy="763378"/>
          </a:xfrm>
          <a:prstGeom prst="homePlate">
            <a:avLst/>
          </a:prstGeom>
          <a:solidFill>
            <a:srgbClr val="E1C48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500" b="1">
              <a:latin typeface="+mj-lt"/>
            </a:endParaRPr>
          </a:p>
        </p:txBody>
      </p:sp>
      <p:sp>
        <p:nvSpPr>
          <p:cNvPr id="89" name="Arrow: Pentagon 88">
            <a:extLst>
              <a:ext uri="{FF2B5EF4-FFF2-40B4-BE49-F238E27FC236}">
                <a16:creationId xmlns:a16="http://schemas.microsoft.com/office/drawing/2014/main" id="{B516D908-5114-7A10-0D8B-3A54F0693276}"/>
              </a:ext>
            </a:extLst>
          </p:cNvPr>
          <p:cNvSpPr/>
          <p:nvPr/>
        </p:nvSpPr>
        <p:spPr>
          <a:xfrm>
            <a:off x="8068158" y="22481788"/>
            <a:ext cx="5240280" cy="763378"/>
          </a:xfrm>
          <a:prstGeom prst="homePlate">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E8D3A2"/>
                </a:solidFill>
                <a:latin typeface="#9Slide03 Roboto Condensed Bold" panose="02000000000000000000" pitchFamily="2" charset="0"/>
                <a:ea typeface="#9Slide03 Roboto Condensed Bold" panose="02000000000000000000" pitchFamily="2" charset="0"/>
              </a:rPr>
              <a:t>TÍNH TOÁN, THIẾT KẾ CƠ KHÍ VÀ HỆ THỐNG ĐIỆN ĐIỀU KHIỂN</a:t>
            </a:r>
          </a:p>
        </p:txBody>
      </p:sp>
      <p:sp>
        <p:nvSpPr>
          <p:cNvPr id="90" name="Flowchart: Connector 89">
            <a:extLst>
              <a:ext uri="{FF2B5EF4-FFF2-40B4-BE49-F238E27FC236}">
                <a16:creationId xmlns:a16="http://schemas.microsoft.com/office/drawing/2014/main" id="{0EBA321D-3376-8E80-F8C0-A2E9DD222529}"/>
              </a:ext>
            </a:extLst>
          </p:cNvPr>
          <p:cNvSpPr/>
          <p:nvPr/>
        </p:nvSpPr>
        <p:spPr>
          <a:xfrm>
            <a:off x="7174988" y="23796312"/>
            <a:ext cx="776682" cy="767727"/>
          </a:xfrm>
          <a:prstGeom prst="flowChartConnector">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E1C483"/>
                </a:solidFill>
                <a:latin typeface="#9Slide03 Roboto Condensed Bold" panose="02000000000000000000" pitchFamily="2" charset="0"/>
                <a:ea typeface="#9Slide03 Roboto Condensed Bold" panose="02000000000000000000" pitchFamily="2" charset="0"/>
              </a:rPr>
              <a:t>3</a:t>
            </a:r>
          </a:p>
        </p:txBody>
      </p:sp>
      <p:sp>
        <p:nvSpPr>
          <p:cNvPr id="91" name="Arrow: Pentagon 90">
            <a:extLst>
              <a:ext uri="{FF2B5EF4-FFF2-40B4-BE49-F238E27FC236}">
                <a16:creationId xmlns:a16="http://schemas.microsoft.com/office/drawing/2014/main" id="{C3F1F61B-F6A2-EDCA-3662-E8767BAD0B52}"/>
              </a:ext>
            </a:extLst>
          </p:cNvPr>
          <p:cNvSpPr/>
          <p:nvPr/>
        </p:nvSpPr>
        <p:spPr>
          <a:xfrm>
            <a:off x="9177887" y="23788466"/>
            <a:ext cx="4432925" cy="751278"/>
          </a:xfrm>
          <a:prstGeom prst="homePlate">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a:latin typeface="+mj-lt"/>
            </a:endParaRPr>
          </a:p>
        </p:txBody>
      </p:sp>
      <p:sp>
        <p:nvSpPr>
          <p:cNvPr id="92" name="Arrow: Pentagon 91">
            <a:extLst>
              <a:ext uri="{FF2B5EF4-FFF2-40B4-BE49-F238E27FC236}">
                <a16:creationId xmlns:a16="http://schemas.microsoft.com/office/drawing/2014/main" id="{F322390A-BD1F-72F0-4DC2-4AC22CB2E92B}"/>
              </a:ext>
            </a:extLst>
          </p:cNvPr>
          <p:cNvSpPr/>
          <p:nvPr/>
        </p:nvSpPr>
        <p:spPr>
          <a:xfrm>
            <a:off x="8090970" y="23788466"/>
            <a:ext cx="5259770" cy="763378"/>
          </a:xfrm>
          <a:prstGeom prst="homePlate">
            <a:avLst/>
          </a:prstGeom>
          <a:solidFill>
            <a:srgbClr val="E1C483"/>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solidFill>
                  <a:srgbClr val="33006F"/>
                </a:solidFill>
                <a:latin typeface="#9Slide03 Roboto Condensed Bold" panose="02000000000000000000" pitchFamily="2" charset="0"/>
                <a:ea typeface="#9Slide03 Roboto Condensed Bold" panose="02000000000000000000" pitchFamily="2" charset="0"/>
              </a:rPr>
              <a:t>THI CÔNG, LẮP GHÉP MÔ HÌNH</a:t>
            </a:r>
          </a:p>
        </p:txBody>
      </p:sp>
      <p:sp>
        <p:nvSpPr>
          <p:cNvPr id="93" name="Flowchart: Connector 92">
            <a:extLst>
              <a:ext uri="{FF2B5EF4-FFF2-40B4-BE49-F238E27FC236}">
                <a16:creationId xmlns:a16="http://schemas.microsoft.com/office/drawing/2014/main" id="{E54AE53F-9E4C-8048-11B3-29083D280AD4}"/>
              </a:ext>
            </a:extLst>
          </p:cNvPr>
          <p:cNvSpPr/>
          <p:nvPr/>
        </p:nvSpPr>
        <p:spPr>
          <a:xfrm>
            <a:off x="7192968" y="25094576"/>
            <a:ext cx="776682" cy="767727"/>
          </a:xfrm>
          <a:prstGeom prst="flowChartConnector">
            <a:avLst/>
          </a:prstGeom>
          <a:solidFill>
            <a:srgbClr val="E1C483"/>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a:solidFill>
                  <a:srgbClr val="33006F"/>
                </a:solidFill>
                <a:latin typeface="#9Slide03 Roboto Condensed Bold" panose="02000000000000000000" pitchFamily="2" charset="0"/>
                <a:ea typeface="#9Slide03 Roboto Condensed Bold" panose="02000000000000000000" pitchFamily="2" charset="0"/>
              </a:rPr>
              <a:t>4</a:t>
            </a:r>
          </a:p>
        </p:txBody>
      </p:sp>
      <p:sp>
        <p:nvSpPr>
          <p:cNvPr id="94" name="Arrow: Pentagon 93">
            <a:extLst>
              <a:ext uri="{FF2B5EF4-FFF2-40B4-BE49-F238E27FC236}">
                <a16:creationId xmlns:a16="http://schemas.microsoft.com/office/drawing/2014/main" id="{9CE4E333-1452-084A-F554-17595EB27125}"/>
              </a:ext>
            </a:extLst>
          </p:cNvPr>
          <p:cNvSpPr/>
          <p:nvPr/>
        </p:nvSpPr>
        <p:spPr>
          <a:xfrm>
            <a:off x="9195867" y="25086205"/>
            <a:ext cx="4432925" cy="763378"/>
          </a:xfrm>
          <a:prstGeom prst="homePlate">
            <a:avLst/>
          </a:prstGeom>
          <a:solidFill>
            <a:srgbClr val="E1C48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500" b="1">
              <a:latin typeface="+mj-lt"/>
            </a:endParaRPr>
          </a:p>
        </p:txBody>
      </p:sp>
      <p:sp>
        <p:nvSpPr>
          <p:cNvPr id="95" name="Arrow: Pentagon 94">
            <a:extLst>
              <a:ext uri="{FF2B5EF4-FFF2-40B4-BE49-F238E27FC236}">
                <a16:creationId xmlns:a16="http://schemas.microsoft.com/office/drawing/2014/main" id="{43738B5B-6D31-2B35-4DD7-DB6FCE07096C}"/>
              </a:ext>
            </a:extLst>
          </p:cNvPr>
          <p:cNvSpPr/>
          <p:nvPr/>
        </p:nvSpPr>
        <p:spPr>
          <a:xfrm>
            <a:off x="8114736" y="25086730"/>
            <a:ext cx="5259770" cy="763378"/>
          </a:xfrm>
          <a:prstGeom prst="homePlate">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E8D3A2"/>
                </a:solidFill>
                <a:latin typeface="#9Slide03 Roboto Condensed Bold" panose="02000000000000000000" pitchFamily="2" charset="0"/>
                <a:ea typeface="#9Slide03 Roboto Condensed Bold" panose="02000000000000000000" pitchFamily="2" charset="0"/>
              </a:rPr>
              <a:t>LẬP TRÌNH ĐIỀU KHIỂN</a:t>
            </a:r>
          </a:p>
        </p:txBody>
      </p:sp>
      <p:sp>
        <p:nvSpPr>
          <p:cNvPr id="96" name="Flowchart: Connector 95">
            <a:extLst>
              <a:ext uri="{FF2B5EF4-FFF2-40B4-BE49-F238E27FC236}">
                <a16:creationId xmlns:a16="http://schemas.microsoft.com/office/drawing/2014/main" id="{50C34EDA-2DE7-D277-0883-2FBF634EA5A7}"/>
              </a:ext>
            </a:extLst>
          </p:cNvPr>
          <p:cNvSpPr/>
          <p:nvPr/>
        </p:nvSpPr>
        <p:spPr>
          <a:xfrm>
            <a:off x="7187436" y="26401194"/>
            <a:ext cx="776682" cy="767727"/>
          </a:xfrm>
          <a:prstGeom prst="flowChartConnector">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E1C483"/>
                </a:solidFill>
                <a:latin typeface="#9Slide03 Roboto Condensed Bold" panose="02000000000000000000" pitchFamily="2" charset="0"/>
                <a:ea typeface="#9Slide03 Roboto Condensed Bold" panose="02000000000000000000" pitchFamily="2" charset="0"/>
              </a:rPr>
              <a:t>5</a:t>
            </a:r>
          </a:p>
        </p:txBody>
      </p:sp>
      <p:sp>
        <p:nvSpPr>
          <p:cNvPr id="97" name="Arrow: Pentagon 96">
            <a:extLst>
              <a:ext uri="{FF2B5EF4-FFF2-40B4-BE49-F238E27FC236}">
                <a16:creationId xmlns:a16="http://schemas.microsoft.com/office/drawing/2014/main" id="{B3AAC7C4-F623-6337-0859-09B2C0957AC9}"/>
              </a:ext>
            </a:extLst>
          </p:cNvPr>
          <p:cNvSpPr/>
          <p:nvPr/>
        </p:nvSpPr>
        <p:spPr>
          <a:xfrm>
            <a:off x="9190335" y="26393347"/>
            <a:ext cx="4381239" cy="762853"/>
          </a:xfrm>
          <a:prstGeom prst="homePlate">
            <a:avLst/>
          </a:prstGeom>
          <a:solidFill>
            <a:srgbClr val="330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a:latin typeface="+mj-lt"/>
            </a:endParaRPr>
          </a:p>
        </p:txBody>
      </p:sp>
      <p:sp>
        <p:nvSpPr>
          <p:cNvPr id="98" name="Arrow: Pentagon 97">
            <a:extLst>
              <a:ext uri="{FF2B5EF4-FFF2-40B4-BE49-F238E27FC236}">
                <a16:creationId xmlns:a16="http://schemas.microsoft.com/office/drawing/2014/main" id="{5AEE9C0E-A895-FC95-816A-DB961B882C1B}"/>
              </a:ext>
            </a:extLst>
          </p:cNvPr>
          <p:cNvSpPr/>
          <p:nvPr/>
        </p:nvSpPr>
        <p:spPr>
          <a:xfrm>
            <a:off x="8109485" y="26393348"/>
            <a:ext cx="5198443" cy="763378"/>
          </a:xfrm>
          <a:prstGeom prst="homePlate">
            <a:avLst/>
          </a:prstGeom>
          <a:solidFill>
            <a:srgbClr val="E1C483"/>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solidFill>
                  <a:srgbClr val="33006F"/>
                </a:solidFill>
                <a:latin typeface="#9Slide03 Roboto Condensed Bold" panose="02000000000000000000" pitchFamily="2" charset="0"/>
                <a:ea typeface="#9Slide03 Roboto Condensed Bold" panose="02000000000000000000" pitchFamily="2" charset="0"/>
              </a:rPr>
              <a:t>CHẠY THỬ, HOÀN THIỆN VÀ ĐÁNH GIÁ</a:t>
            </a:r>
          </a:p>
        </p:txBody>
      </p:sp>
      <p:sp>
        <p:nvSpPr>
          <p:cNvPr id="20" name="TextBox 19">
            <a:extLst>
              <a:ext uri="{FF2B5EF4-FFF2-40B4-BE49-F238E27FC236}">
                <a16:creationId xmlns:a16="http://schemas.microsoft.com/office/drawing/2014/main" id="{D07D3DE3-465C-AE34-D6D3-3EDE5B1BACDC}"/>
              </a:ext>
            </a:extLst>
          </p:cNvPr>
          <p:cNvSpPr txBox="1"/>
          <p:nvPr/>
        </p:nvSpPr>
        <p:spPr>
          <a:xfrm>
            <a:off x="14377625" y="15722640"/>
            <a:ext cx="6149210" cy="6217087"/>
          </a:xfrm>
          <a:prstGeom prst="rect">
            <a:avLst/>
          </a:prstGeom>
          <a:noFill/>
        </p:spPr>
        <p:txBody>
          <a:bodyPr wrap="square" rtlCol="0">
            <a:spAutoFit/>
          </a:bodyPr>
          <a:lstStyle/>
          <a:p>
            <a:pPr marL="342900" indent="-342900">
              <a:buFont typeface="Wingdings" panose="05000000000000000000" pitchFamily="2" charset="2"/>
              <a:buChar char="v"/>
            </a:pPr>
            <a:r>
              <a:rPr lang="en-US" sz="2000" b="1">
                <a:solidFill>
                  <a:srgbClr val="33006F"/>
                </a:solidFill>
                <a:latin typeface="#9Slide03 Roboto Condensed Bold" panose="02000000000000000000" pitchFamily="2" charset="0"/>
                <a:ea typeface="#9Slide03 Roboto Condensed Bold" panose="02000000000000000000" pitchFamily="2" charset="0"/>
              </a:rPr>
              <a:t>LÝ THUYẾT</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Hoàn thành việc lựa chọn cấu hình robot, cơ cấu truyền động, cơ cấu tác động. </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Giải được bài toán động học của robot. </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Viết được code điều khiển chuyển động robot, đọc các cảm biến hoạt động trên Robot.</a:t>
            </a:r>
          </a:p>
          <a:p>
            <a:pPr marL="342900" indent="-342900">
              <a:buFont typeface="Wingdings" panose="05000000000000000000" pitchFamily="2" charset="2"/>
              <a:buChar char="v"/>
            </a:pPr>
            <a:r>
              <a:rPr lang="en-US" sz="2000" b="1">
                <a:solidFill>
                  <a:srgbClr val="33006F"/>
                </a:solidFill>
                <a:latin typeface="#9Slide03 Roboto Condensed Bold" panose="02000000000000000000" pitchFamily="2" charset="0"/>
                <a:ea typeface="#9Slide03 Roboto Condensed Bold" panose="02000000000000000000" pitchFamily="2" charset="0"/>
              </a:rPr>
              <a:t>THỰC NGHIỆM</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Hoàn thành việc gia công các chi tiết và lắp ghép hoàn thiện robot. </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Ngoại quan Robot ưa nhìn, thanh thoát và gọn gàng.</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Thu được các giá trị mong muốn từ các ngoại vi. </a:t>
            </a:r>
          </a:p>
          <a:p>
            <a:pPr marL="342900" indent="-342900">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Robot hoạt động tốt theo mong muốn điều khiển (chỉ định hướng, chỉ định vị trí)</a:t>
            </a:r>
          </a:p>
          <a:p>
            <a:endParaRPr lang="en-US" sz="2200">
              <a:latin typeface="Open Sans" panose="020B0606030504020204" pitchFamily="34" charset="0"/>
              <a:ea typeface="Open Sans" panose="020B0606030504020204" pitchFamily="34" charset="0"/>
              <a:cs typeface="Open Sans" panose="020B0606030504020204" pitchFamily="34" charset="0"/>
            </a:endParaRPr>
          </a:p>
        </p:txBody>
      </p:sp>
      <p:cxnSp>
        <p:nvCxnSpPr>
          <p:cNvPr id="102" name="Straight Connector 101" descr="Gold column divider rule line">
            <a:extLst>
              <a:ext uri="{FF2B5EF4-FFF2-40B4-BE49-F238E27FC236}">
                <a16:creationId xmlns:a16="http://schemas.microsoft.com/office/drawing/2014/main" id="{B055277E-024F-5105-B869-7F3B78F893DB}"/>
              </a:ext>
            </a:extLst>
          </p:cNvPr>
          <p:cNvCxnSpPr>
            <a:cxnSpLocks/>
          </p:cNvCxnSpPr>
          <p:nvPr/>
        </p:nvCxnSpPr>
        <p:spPr>
          <a:xfrm>
            <a:off x="6752417" y="5426631"/>
            <a:ext cx="0" cy="239227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F03BCC1-6474-9206-0D67-B91E8F283E15}"/>
              </a:ext>
            </a:extLst>
          </p:cNvPr>
          <p:cNvPicPr>
            <a:picLocks noChangeAspect="1"/>
          </p:cNvPicPr>
          <p:nvPr/>
        </p:nvPicPr>
        <p:blipFill>
          <a:blip r:embed="rId10"/>
          <a:stretch>
            <a:fillRect/>
          </a:stretch>
        </p:blipFill>
        <p:spPr>
          <a:xfrm>
            <a:off x="11286369" y="6498043"/>
            <a:ext cx="2061436" cy="3430122"/>
          </a:xfrm>
          <a:prstGeom prst="rect">
            <a:avLst/>
          </a:prstGeom>
        </p:spPr>
      </p:pic>
      <p:pic>
        <p:nvPicPr>
          <p:cNvPr id="13" name="Picture 12">
            <a:extLst>
              <a:ext uri="{FF2B5EF4-FFF2-40B4-BE49-F238E27FC236}">
                <a16:creationId xmlns:a16="http://schemas.microsoft.com/office/drawing/2014/main" id="{06C62C68-730B-6CD3-967A-F49381697492}"/>
              </a:ext>
            </a:extLst>
          </p:cNvPr>
          <p:cNvPicPr>
            <a:picLocks noChangeAspect="1"/>
          </p:cNvPicPr>
          <p:nvPr/>
        </p:nvPicPr>
        <p:blipFill>
          <a:blip r:embed="rId11"/>
          <a:stretch>
            <a:fillRect/>
          </a:stretch>
        </p:blipFill>
        <p:spPr>
          <a:xfrm>
            <a:off x="7370711" y="10892406"/>
            <a:ext cx="2048979" cy="3551947"/>
          </a:xfrm>
          <a:prstGeom prst="rect">
            <a:avLst/>
          </a:prstGeom>
        </p:spPr>
      </p:pic>
      <p:sp>
        <p:nvSpPr>
          <p:cNvPr id="38" name="TextBox 37">
            <a:extLst>
              <a:ext uri="{FF2B5EF4-FFF2-40B4-BE49-F238E27FC236}">
                <a16:creationId xmlns:a16="http://schemas.microsoft.com/office/drawing/2014/main" id="{90A78307-77D7-83F4-0F66-55F877683D9F}"/>
              </a:ext>
            </a:extLst>
          </p:cNvPr>
          <p:cNvSpPr txBox="1"/>
          <p:nvPr/>
        </p:nvSpPr>
        <p:spPr>
          <a:xfrm>
            <a:off x="7067212" y="15272784"/>
            <a:ext cx="4713308" cy="830997"/>
          </a:xfrm>
          <a:prstGeom prst="rect">
            <a:avLst/>
          </a:prstGeom>
          <a:noFill/>
        </p:spPr>
        <p:txBody>
          <a:bodyPr wrap="square" rtlCol="0">
            <a:spAutoFit/>
          </a:bodyPr>
          <a:lstStyle/>
          <a:p>
            <a:pPr algn="just"/>
            <a:r>
              <a:rPr lang="en-US" sz="2400" b="1">
                <a:solidFill>
                  <a:srgbClr val="33006F"/>
                </a:solidFill>
                <a:latin typeface="#9Slide03 Roboto Condensed Bold" panose="02000000000000000000" pitchFamily="2" charset="0"/>
                <a:ea typeface="#9Slide03 Roboto Condensed Bold" panose="02000000000000000000" pitchFamily="2" charset="0"/>
              </a:rPr>
              <a:t>MỤC TIÊU 3:</a:t>
            </a:r>
          </a:p>
          <a:p>
            <a:pPr algn="just"/>
            <a:r>
              <a:rPr lang="en-US" sz="2400" b="1">
                <a:latin typeface="#9Slide03 Roboto Condensed" panose="02000000000000000000" pitchFamily="2" charset="0"/>
                <a:ea typeface="#9Slide03 Roboto Condensed" panose="02000000000000000000" pitchFamily="2" charset="0"/>
                <a:cs typeface="Open Sans" panose="020B0606030504020204" pitchFamily="34" charset="0"/>
              </a:rPr>
              <a:t>Tự hành, tránh vật cản tự động</a:t>
            </a:r>
          </a:p>
        </p:txBody>
      </p:sp>
      <p:pic>
        <p:nvPicPr>
          <p:cNvPr id="42" name="Picture 41">
            <a:extLst>
              <a:ext uri="{FF2B5EF4-FFF2-40B4-BE49-F238E27FC236}">
                <a16:creationId xmlns:a16="http://schemas.microsoft.com/office/drawing/2014/main" id="{0148CAB8-A79E-D774-C927-5E44D3DCB6D7}"/>
              </a:ext>
            </a:extLst>
          </p:cNvPr>
          <p:cNvPicPr>
            <a:picLocks noChangeAspect="1"/>
          </p:cNvPicPr>
          <p:nvPr/>
        </p:nvPicPr>
        <p:blipFill>
          <a:blip r:embed="rId12"/>
          <a:stretch>
            <a:fillRect/>
          </a:stretch>
        </p:blipFill>
        <p:spPr>
          <a:xfrm>
            <a:off x="11233630" y="15481344"/>
            <a:ext cx="2008448" cy="3462269"/>
          </a:xfrm>
          <a:prstGeom prst="rect">
            <a:avLst/>
          </a:prstGeom>
        </p:spPr>
      </p:pic>
      <p:grpSp>
        <p:nvGrpSpPr>
          <p:cNvPr id="43" name="Group 42" descr="Section Header Place holder and gold boundless bar">
            <a:extLst>
              <a:ext uri="{FF2B5EF4-FFF2-40B4-BE49-F238E27FC236}">
                <a16:creationId xmlns:a16="http://schemas.microsoft.com/office/drawing/2014/main" id="{F93CFC10-9772-A694-BE73-8A2FB5C25690}"/>
              </a:ext>
            </a:extLst>
          </p:cNvPr>
          <p:cNvGrpSpPr/>
          <p:nvPr/>
        </p:nvGrpSpPr>
        <p:grpSpPr>
          <a:xfrm>
            <a:off x="14483840" y="21979453"/>
            <a:ext cx="5753101" cy="904357"/>
            <a:chOff x="1169964" y="15619145"/>
            <a:chExt cx="5753101" cy="904357"/>
          </a:xfrm>
        </p:grpSpPr>
        <p:sp>
          <p:nvSpPr>
            <p:cNvPr id="63" name="TextBox 62" descr="Section Header and gold boundless bar">
              <a:extLst>
                <a:ext uri="{FF2B5EF4-FFF2-40B4-BE49-F238E27FC236}">
                  <a16:creationId xmlns:a16="http://schemas.microsoft.com/office/drawing/2014/main" id="{BB0EA6C1-AEEF-DA2A-D5A6-28FB8DC8108E}"/>
                </a:ext>
              </a:extLst>
            </p:cNvPr>
            <p:cNvSpPr txBox="1"/>
            <p:nvPr/>
          </p:nvSpPr>
          <p:spPr>
            <a:xfrm>
              <a:off x="1169964" y="15619145"/>
              <a:ext cx="5753101" cy="707886"/>
            </a:xfrm>
            <a:prstGeom prst="rect">
              <a:avLst/>
            </a:prstGeom>
            <a:noFill/>
          </p:spPr>
          <p:txBody>
            <a:bodyPr wrap="square" rtlCol="0">
              <a:spAutoFit/>
            </a:bodyPr>
            <a:lstStyle/>
            <a:p>
              <a:r>
                <a:rPr lang="en-US" sz="4000" b="1">
                  <a:solidFill>
                    <a:srgbClr val="33006F"/>
                  </a:solidFill>
                  <a:latin typeface="#9Slide03 Roboto Condensed Bold" panose="02000000000000000000" pitchFamily="2" charset="0"/>
                  <a:ea typeface="#9Slide03 Roboto Condensed Bold" panose="02000000000000000000" pitchFamily="2" charset="0"/>
                </a:rPr>
                <a:t>HƯỚNG PHÁT TRIỂN</a:t>
              </a:r>
            </a:p>
          </p:txBody>
        </p:sp>
        <p:pic>
          <p:nvPicPr>
            <p:cNvPr id="64" name="Picture 63" descr="Gold boundless bar">
              <a:extLst>
                <a:ext uri="{FF2B5EF4-FFF2-40B4-BE49-F238E27FC236}">
                  <a16:creationId xmlns:a16="http://schemas.microsoft.com/office/drawing/2014/main" id="{4A44D9AB-5B64-65B7-DA6A-84AE8B3CB0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4271" y="16410726"/>
              <a:ext cx="1399032" cy="112776"/>
            </a:xfrm>
            <a:prstGeom prst="rect">
              <a:avLst/>
            </a:prstGeom>
          </p:spPr>
        </p:pic>
      </p:grpSp>
      <p:sp>
        <p:nvSpPr>
          <p:cNvPr id="74" name="TextBox 73">
            <a:extLst>
              <a:ext uri="{FF2B5EF4-FFF2-40B4-BE49-F238E27FC236}">
                <a16:creationId xmlns:a16="http://schemas.microsoft.com/office/drawing/2014/main" id="{9260779A-B09F-4A50-B7BC-A61EC61606C1}"/>
              </a:ext>
            </a:extLst>
          </p:cNvPr>
          <p:cNvSpPr txBox="1"/>
          <p:nvPr/>
        </p:nvSpPr>
        <p:spPr>
          <a:xfrm>
            <a:off x="7067211" y="16153479"/>
            <a:ext cx="4073792" cy="3046988"/>
          </a:xfrm>
          <a:prstGeom prst="rect">
            <a:avLst/>
          </a:prstGeom>
          <a:noFill/>
        </p:spPr>
        <p:txBody>
          <a:bodyPr wrap="square">
            <a:spAutoFit/>
          </a:bodyPr>
          <a:lstStyle/>
          <a:p>
            <a:pPr algn="just"/>
            <a:r>
              <a:rPr lang="en-US" sz="2400">
                <a:solidFill>
                  <a:srgbClr val="E1C483"/>
                </a:solidFill>
                <a:latin typeface="#9Slide03 Roboto Light" panose="02000000000000000000" pitchFamily="2" charset="0"/>
                <a:ea typeface="#9Slide03 Roboto Light" panose="02000000000000000000" pitchFamily="2" charset="0"/>
                <a:cs typeface="Open Sans" panose="020B0606030504020204" pitchFamily="34" charset="0"/>
              </a:rPr>
              <a:t>&gt;</a:t>
            </a: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Chỉ cần bật mode này, Mobile Robot sẽ di chuyển tự do trong không gian mà không chịu bất kỳ chỉ định nào từ người dùng. Đồng thời, khi gặp vật cản ở gần, Mobile Robot sẽ di chuyển một hướng khác để tránh vật cản đó.</a:t>
            </a:r>
          </a:p>
        </p:txBody>
      </p:sp>
      <p:sp>
        <p:nvSpPr>
          <p:cNvPr id="78" name="TextBox 77">
            <a:extLst>
              <a:ext uri="{FF2B5EF4-FFF2-40B4-BE49-F238E27FC236}">
                <a16:creationId xmlns:a16="http://schemas.microsoft.com/office/drawing/2014/main" id="{1A2E0DB4-4762-4BB9-A515-D1D706591266}"/>
              </a:ext>
            </a:extLst>
          </p:cNvPr>
          <p:cNvSpPr txBox="1"/>
          <p:nvPr/>
        </p:nvSpPr>
        <p:spPr>
          <a:xfrm>
            <a:off x="14624516" y="23126295"/>
            <a:ext cx="5921009" cy="4154984"/>
          </a:xfrm>
          <a:prstGeom prst="rect">
            <a:avLst/>
          </a:prstGeom>
          <a:noFill/>
        </p:spPr>
        <p:txBody>
          <a:bodyPr wrap="square">
            <a:spAutoFit/>
          </a:bodyPr>
          <a:lstStyle/>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1. Dùng bộ lọc nhiễu tốt hơn cho động cơ và các sensor.</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2. Thay wifi bằng một chuẩn Wireless có độ đáp ứng cao hơn.</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3. Thiết kế chế tạo các module nhằm mục đích kết hợp với di chuyển của Mobile Robot tạo ra giá trị lợi ích cao nhất.</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4. Thiết kế gọn nhưng đảm bảo được tải trọng của Mobile Robot.</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5. Tạo ra được môi trường thân thiện hơn giữa Mobile Robot và con người.</a:t>
            </a:r>
          </a:p>
        </p:txBody>
      </p:sp>
      <p:sp>
        <p:nvSpPr>
          <p:cNvPr id="22" name="Rectangle 21">
            <a:extLst>
              <a:ext uri="{FF2B5EF4-FFF2-40B4-BE49-F238E27FC236}">
                <a16:creationId xmlns:a16="http://schemas.microsoft.com/office/drawing/2014/main" id="{2E9ABA9A-E075-0030-55ED-380A3B21538B}"/>
              </a:ext>
            </a:extLst>
          </p:cNvPr>
          <p:cNvSpPr/>
          <p:nvPr/>
        </p:nvSpPr>
        <p:spPr>
          <a:xfrm>
            <a:off x="6871" y="28082256"/>
            <a:ext cx="21389454" cy="2181889"/>
          </a:xfrm>
          <a:prstGeom prst="rect">
            <a:avLst/>
          </a:prstGeom>
          <a:solidFill>
            <a:srgbClr val="33006F"/>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3173BB5-FC6F-41C1-977D-54696B6B5095}"/>
              </a:ext>
            </a:extLst>
          </p:cNvPr>
          <p:cNvSpPr txBox="1"/>
          <p:nvPr/>
        </p:nvSpPr>
        <p:spPr>
          <a:xfrm>
            <a:off x="2592839" y="28140871"/>
            <a:ext cx="4440511" cy="2000548"/>
          </a:xfrm>
          <a:prstGeom prst="rect">
            <a:avLst/>
          </a:prstGeom>
          <a:noFill/>
        </p:spPr>
        <p:txBody>
          <a:bodyPr wrap="squar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ThS. Trần Thanh Lam</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0918 444 262</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lamtt@hcmute.edu.vn</a:t>
            </a:r>
          </a:p>
        </p:txBody>
      </p:sp>
      <p:sp>
        <p:nvSpPr>
          <p:cNvPr id="79" name="TextBox 78">
            <a:extLst>
              <a:ext uri="{FF2B5EF4-FFF2-40B4-BE49-F238E27FC236}">
                <a16:creationId xmlns:a16="http://schemas.microsoft.com/office/drawing/2014/main" id="{6BFD6664-5BD6-4392-92BB-91A6DF5ED2A3}"/>
              </a:ext>
            </a:extLst>
          </p:cNvPr>
          <p:cNvSpPr txBox="1"/>
          <p:nvPr/>
        </p:nvSpPr>
        <p:spPr>
          <a:xfrm>
            <a:off x="7294236" y="28190513"/>
            <a:ext cx="3602519" cy="523220"/>
          </a:xfrm>
          <a:prstGeom prst="rect">
            <a:avLst/>
          </a:prstGeom>
          <a:noFill/>
        </p:spPr>
        <p:txBody>
          <a:bodyPr wrap="square" rtlCol="0">
            <a:spAutoFit/>
          </a:bodyPr>
          <a:lstStyle/>
          <a:p>
            <a:r>
              <a:rPr lang="en-US" sz="2800" b="1">
                <a:solidFill>
                  <a:srgbClr val="FFFFFF"/>
                </a:solidFill>
                <a:latin typeface="#9Slide03 Roboto Condensed Bold" panose="02000000000000000000" pitchFamily="2" charset="0"/>
                <a:ea typeface="#9Slide03 Roboto Condensed Bold" panose="02000000000000000000" pitchFamily="2" charset="0"/>
              </a:rPr>
              <a:t>SINH VIÊN THỰC HIỆN:</a:t>
            </a:r>
          </a:p>
        </p:txBody>
      </p:sp>
      <p:sp>
        <p:nvSpPr>
          <p:cNvPr id="80" name="TextBox 79">
            <a:extLst>
              <a:ext uri="{FF2B5EF4-FFF2-40B4-BE49-F238E27FC236}">
                <a16:creationId xmlns:a16="http://schemas.microsoft.com/office/drawing/2014/main" id="{684520B1-ED3E-4A20-BB53-60700A06993A}"/>
              </a:ext>
            </a:extLst>
          </p:cNvPr>
          <p:cNvSpPr txBox="1"/>
          <p:nvPr/>
        </p:nvSpPr>
        <p:spPr>
          <a:xfrm>
            <a:off x="7284859" y="28451993"/>
            <a:ext cx="5008230" cy="1692771"/>
          </a:xfrm>
          <a:prstGeom prst="rect">
            <a:avLst/>
          </a:prstGeom>
          <a:noFill/>
        </p:spPr>
        <p:txBody>
          <a:bodyPr wrap="squar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SVTH: Nguyễn Hoàng Danh</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0396571965</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hoangdanhpo@gmail.com</a:t>
            </a:r>
          </a:p>
        </p:txBody>
      </p:sp>
      <p:sp>
        <p:nvSpPr>
          <p:cNvPr id="81" name="TextBox 80">
            <a:extLst>
              <a:ext uri="{FF2B5EF4-FFF2-40B4-BE49-F238E27FC236}">
                <a16:creationId xmlns:a16="http://schemas.microsoft.com/office/drawing/2014/main" id="{668594BB-C0B2-43E7-90E3-ABB01ED639E2}"/>
              </a:ext>
            </a:extLst>
          </p:cNvPr>
          <p:cNvSpPr txBox="1"/>
          <p:nvPr/>
        </p:nvSpPr>
        <p:spPr>
          <a:xfrm>
            <a:off x="12384359" y="28451993"/>
            <a:ext cx="4374339" cy="1692771"/>
          </a:xfrm>
          <a:prstGeom prst="rect">
            <a:avLst/>
          </a:prstGeom>
          <a:noFill/>
        </p:spPr>
        <p:txBody>
          <a:bodyPr wrap="squar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SVTH: Nguyễn Tấn Duy</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0868611732</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tduy1712@gmail.com</a:t>
            </a:r>
          </a:p>
        </p:txBody>
      </p:sp>
      <p:sp>
        <p:nvSpPr>
          <p:cNvPr id="99" name="TextBox 98">
            <a:extLst>
              <a:ext uri="{FF2B5EF4-FFF2-40B4-BE49-F238E27FC236}">
                <a16:creationId xmlns:a16="http://schemas.microsoft.com/office/drawing/2014/main" id="{3AA17744-0AD3-43DD-B9D4-F07F23190D7E}"/>
              </a:ext>
            </a:extLst>
          </p:cNvPr>
          <p:cNvSpPr txBox="1"/>
          <p:nvPr/>
        </p:nvSpPr>
        <p:spPr>
          <a:xfrm>
            <a:off x="16876320" y="28451993"/>
            <a:ext cx="4826962" cy="1692771"/>
          </a:xfrm>
          <a:prstGeom prst="rect">
            <a:avLst/>
          </a:prstGeom>
          <a:noFill/>
        </p:spPr>
        <p:txBody>
          <a:bodyPr wrap="squar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SVTH: Đỗ Đình Long</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0816747440</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olong3408@gmail.com</a:t>
            </a:r>
          </a:p>
        </p:txBody>
      </p:sp>
      <p:sp>
        <p:nvSpPr>
          <p:cNvPr id="23" name="Rectangle 22">
            <a:extLst>
              <a:ext uri="{FF2B5EF4-FFF2-40B4-BE49-F238E27FC236}">
                <a16:creationId xmlns:a16="http://schemas.microsoft.com/office/drawing/2014/main" id="{30AF8CC9-3297-45A0-8175-4F731C9CC7C6}"/>
              </a:ext>
            </a:extLst>
          </p:cNvPr>
          <p:cNvSpPr/>
          <p:nvPr/>
        </p:nvSpPr>
        <p:spPr>
          <a:xfrm>
            <a:off x="281193" y="28665425"/>
            <a:ext cx="2150723" cy="915402"/>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33006F"/>
                </a:solidFill>
                <a:latin typeface="#9Slide03 Roboto Light" panose="02000000000000000000" pitchFamily="2" charset="0"/>
                <a:ea typeface="#9Slide03 Roboto Light" panose="02000000000000000000" pitchFamily="2" charset="0"/>
                <a:cs typeface="Open Sans" panose="020B0606030504020204" pitchFamily="34" charset="0"/>
              </a:rPr>
              <a:t>HD1-</a:t>
            </a:r>
            <a:r>
              <a:rPr lang="en-US" sz="2400">
                <a:solidFill>
                  <a:srgbClr val="33006F"/>
                </a:solidFill>
              </a:rPr>
              <a:t> </a:t>
            </a:r>
            <a:r>
              <a:rPr lang="en-US" sz="2400">
                <a:solidFill>
                  <a:srgbClr val="33006F"/>
                </a:solidFill>
                <a:latin typeface="#9Slide03 Roboto Light" panose="02000000000000000000" pitchFamily="2" charset="0"/>
                <a:ea typeface="#9Slide03 Roboto Light" panose="02000000000000000000" pitchFamily="2" charset="0"/>
                <a:cs typeface="Open Sans" panose="020B0606030504020204" pitchFamily="34" charset="0"/>
              </a:rPr>
              <a:t>ST08</a:t>
            </a:r>
          </a:p>
          <a:p>
            <a:pPr algn="ctr"/>
            <a:r>
              <a:rPr lang="en-US" sz="2400">
                <a:solidFill>
                  <a:srgbClr val="33006F"/>
                </a:solidFill>
                <a:latin typeface="#9Slide03 Roboto Light" panose="02000000000000000000" pitchFamily="2" charset="0"/>
                <a:ea typeface="#9Slide03 Roboto Light" panose="02000000000000000000" pitchFamily="2" charset="0"/>
                <a:cs typeface="Open Sans" panose="020B0606030504020204" pitchFamily="34" charset="0"/>
              </a:rPr>
              <a:t>222DT195</a:t>
            </a:r>
          </a:p>
        </p:txBody>
      </p:sp>
      <p:sp>
        <p:nvSpPr>
          <p:cNvPr id="26" name="TextBox 25">
            <a:extLst>
              <a:ext uri="{FF2B5EF4-FFF2-40B4-BE49-F238E27FC236}">
                <a16:creationId xmlns:a16="http://schemas.microsoft.com/office/drawing/2014/main" id="{118225CE-1A92-CD7E-E4D0-030EA7A6EFAF}"/>
              </a:ext>
            </a:extLst>
          </p:cNvPr>
          <p:cNvSpPr txBox="1"/>
          <p:nvPr/>
        </p:nvSpPr>
        <p:spPr>
          <a:xfrm>
            <a:off x="2572991" y="28203234"/>
            <a:ext cx="4028813" cy="523220"/>
          </a:xfrm>
          <a:prstGeom prst="rect">
            <a:avLst/>
          </a:prstGeom>
          <a:noFill/>
        </p:spPr>
        <p:txBody>
          <a:bodyPr wrap="square" rtlCol="0">
            <a:spAutoFit/>
          </a:bodyPr>
          <a:lstStyle/>
          <a:p>
            <a:r>
              <a:rPr lang="en-US" sz="2800" b="1">
                <a:solidFill>
                  <a:srgbClr val="FFFFFF"/>
                </a:solidFill>
                <a:latin typeface="#9Slide03 Roboto Condensed Bold" panose="02000000000000000000" pitchFamily="2" charset="0"/>
                <a:ea typeface="#9Slide03 Roboto Condensed Bold" panose="02000000000000000000" pitchFamily="2" charset="0"/>
              </a:rPr>
              <a:t>GIẢNG VIÊN HƯỚNG DẪN</a:t>
            </a:r>
          </a:p>
        </p:txBody>
      </p:sp>
      <p:sp>
        <p:nvSpPr>
          <p:cNvPr id="29" name="TextBox 28">
            <a:extLst>
              <a:ext uri="{FF2B5EF4-FFF2-40B4-BE49-F238E27FC236}">
                <a16:creationId xmlns:a16="http://schemas.microsoft.com/office/drawing/2014/main" id="{5D270FEC-00D6-0494-8AF2-BB868F5431D1}"/>
              </a:ext>
            </a:extLst>
          </p:cNvPr>
          <p:cNvSpPr txBox="1"/>
          <p:nvPr/>
        </p:nvSpPr>
        <p:spPr>
          <a:xfrm>
            <a:off x="7294236" y="7251629"/>
            <a:ext cx="3602519" cy="2677656"/>
          </a:xfrm>
          <a:prstGeom prst="rect">
            <a:avLst/>
          </a:prstGeom>
          <a:noFill/>
        </p:spPr>
        <p:txBody>
          <a:bodyPr wrap="square" rtlCol="0">
            <a:spAutoFit/>
          </a:bodyPr>
          <a:lstStyle/>
          <a:p>
            <a:pPr algn="just">
              <a:spcBef>
                <a:spcPts val="130"/>
              </a:spcBef>
              <a:spcAft>
                <a:spcPts val="130"/>
              </a:spcAft>
            </a:pPr>
            <a:r>
              <a:rPr lang="en-US" sz="2400" b="1">
                <a:solidFill>
                  <a:srgbClr val="E1C483"/>
                </a:solidFill>
                <a:latin typeface="#9Slide03 Roboto Light" panose="02000000000000000000" pitchFamily="2" charset="0"/>
                <a:ea typeface="#9Slide03 Roboto Light" panose="02000000000000000000" pitchFamily="2" charset="0"/>
                <a:cs typeface="Open Sans" panose="020B0606030504020204" pitchFamily="34" charset="0"/>
              </a:rPr>
              <a:t>&gt;</a:t>
            </a: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Trên màn hình sẽ hiển thị các hướng di chuyển mà Mobile Robot có thể thực hiện được theo chỉ định của người dùng: tiến, lùi, trái, phải, quay thuận, quay nghịch,… </a:t>
            </a:r>
          </a:p>
        </p:txBody>
      </p:sp>
      <p:sp>
        <p:nvSpPr>
          <p:cNvPr id="32" name="TextBox 31">
            <a:extLst>
              <a:ext uri="{FF2B5EF4-FFF2-40B4-BE49-F238E27FC236}">
                <a16:creationId xmlns:a16="http://schemas.microsoft.com/office/drawing/2014/main" id="{F6E2B50D-A2A7-7D61-6C3C-5B4BDACE0B54}"/>
              </a:ext>
            </a:extLst>
          </p:cNvPr>
          <p:cNvSpPr txBox="1"/>
          <p:nvPr/>
        </p:nvSpPr>
        <p:spPr>
          <a:xfrm>
            <a:off x="9673526" y="11471840"/>
            <a:ext cx="3602519" cy="3046988"/>
          </a:xfrm>
          <a:prstGeom prst="rect">
            <a:avLst/>
          </a:prstGeom>
          <a:noFill/>
        </p:spPr>
        <p:txBody>
          <a:bodyPr wrap="square" rtlCol="0">
            <a:spAutoFit/>
          </a:bodyPr>
          <a:lstStyle/>
          <a:p>
            <a:pPr algn="just"/>
            <a:r>
              <a:rPr lang="en-US" sz="2400">
                <a:solidFill>
                  <a:srgbClr val="E1C483"/>
                </a:solidFill>
                <a:latin typeface="#9Slide03 Roboto Light" panose="02000000000000000000" pitchFamily="2" charset="0"/>
                <a:ea typeface="#9Slide03 Roboto Light" panose="02000000000000000000" pitchFamily="2" charset="0"/>
                <a:cs typeface="Open Sans" panose="020B0606030504020204" pitchFamily="34" charset="0"/>
              </a:rPr>
              <a:t>&gt;</a:t>
            </a: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Các vị trí trên bản đồ mà người sử dụng có thể tùy ý lựa chọn để Mobile Robot di chuyển đến. Khi gặp vật cản, nó sẽ tính toán một đường khác để đến được với vị trí mong muốn của người sử dụng.</a:t>
            </a:r>
          </a:p>
        </p:txBody>
      </p:sp>
      <p:sp>
        <p:nvSpPr>
          <p:cNvPr id="33" name="TextBox 32">
            <a:extLst>
              <a:ext uri="{FF2B5EF4-FFF2-40B4-BE49-F238E27FC236}">
                <a16:creationId xmlns:a16="http://schemas.microsoft.com/office/drawing/2014/main" id="{79AECB91-6319-13FF-D4C3-BB3D0F81406E}"/>
              </a:ext>
            </a:extLst>
          </p:cNvPr>
          <p:cNvSpPr txBox="1"/>
          <p:nvPr/>
        </p:nvSpPr>
        <p:spPr>
          <a:xfrm>
            <a:off x="614499" y="8280905"/>
            <a:ext cx="5620665" cy="4444807"/>
          </a:xfrm>
          <a:prstGeom prst="rect">
            <a:avLst/>
          </a:prstGeom>
          <a:noFill/>
        </p:spPr>
        <p:txBody>
          <a:bodyPr wrap="square" rtlCol="0">
            <a:spAutoFit/>
          </a:bodyPr>
          <a:lstStyle/>
          <a:p>
            <a:pPr algn="just">
              <a:spcBef>
                <a:spcPts val="130"/>
              </a:spcBef>
              <a:spcAft>
                <a:spcPts val="130"/>
              </a:spcAf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Mobile Robot, là robot có khả năng di chuyển trong môi trường xung quanh (vận động). Chúng có khả năng điều hướng trong môi trường không được kiểm soát mà không cần đến các thiết bị hướng dẫn vật lý hoặc cơ điện. Ngoài ra, Mobile Robot có thể dựa vào các thiết bị hướng dẫn cho phép chúng đi theo một lộ trình điều hướng được xác định trước trong không gian được kiểm soát tương đối (AGV - xe dẫn đường tự hành).</a:t>
            </a:r>
          </a:p>
          <a:p>
            <a:endParaRPr lang="en-US"/>
          </a:p>
        </p:txBody>
      </p:sp>
      <p:sp>
        <p:nvSpPr>
          <p:cNvPr id="34" name="TextBox 33">
            <a:extLst>
              <a:ext uri="{FF2B5EF4-FFF2-40B4-BE49-F238E27FC236}">
                <a16:creationId xmlns:a16="http://schemas.microsoft.com/office/drawing/2014/main" id="{05943035-1D2B-5081-5A92-AC438B371E30}"/>
              </a:ext>
            </a:extLst>
          </p:cNvPr>
          <p:cNvSpPr txBox="1"/>
          <p:nvPr/>
        </p:nvSpPr>
        <p:spPr>
          <a:xfrm>
            <a:off x="-7502769" y="9929285"/>
            <a:ext cx="2039815" cy="4311437"/>
          </a:xfrm>
          <a:prstGeom prst="rect">
            <a:avLst/>
          </a:prstGeom>
          <a:noFill/>
        </p:spPr>
        <p:txBody>
          <a:bodyPr wrap="square" rtlCol="0">
            <a:spAutoFit/>
          </a:bodyPr>
          <a:lstStyle/>
          <a:p>
            <a:pPr algn="just">
              <a:spcBef>
                <a:spcPts val="130"/>
              </a:spcBef>
              <a:spcAft>
                <a:spcPts val="130"/>
              </a:spcAft>
            </a:pPr>
            <a:r>
              <a:rPr lang="en-US" sz="18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Sử dụng 3 bánh xe Omni Wheel giúp Mobile Robot có khả năng di chuyển đa hướng (tịnh tiến, xoay) một cách linh hoạt và dễ dàng.</a:t>
            </a:r>
          </a:p>
          <a:p>
            <a:pPr algn="just">
              <a:spcBef>
                <a:spcPts val="130"/>
              </a:spcBef>
              <a:spcAft>
                <a:spcPts val="130"/>
              </a:spcAft>
            </a:pPr>
            <a:endParaRPr lang="en-US" sz="18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endParaRPr>
          </a:p>
          <a:p>
            <a:pPr algn="just">
              <a:spcBef>
                <a:spcPts val="130"/>
              </a:spcBef>
              <a:spcAft>
                <a:spcPts val="130"/>
              </a:spcAft>
            </a:pPr>
            <a:r>
              <a:rPr lang="en-US" sz="18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Tone màu trắng chủ đạo tạo vẻ thanh thoát, nhẹ nhàng và thân thiện với người sử dụng.</a:t>
            </a:r>
          </a:p>
          <a:p>
            <a:endParaRPr lang="en-US"/>
          </a:p>
        </p:txBody>
      </p:sp>
      <p:sp>
        <p:nvSpPr>
          <p:cNvPr id="36" name="TextBox 35">
            <a:extLst>
              <a:ext uri="{FF2B5EF4-FFF2-40B4-BE49-F238E27FC236}">
                <a16:creationId xmlns:a16="http://schemas.microsoft.com/office/drawing/2014/main" id="{3CC813D9-FFB2-3015-EF4C-A1AF2F53103C}"/>
              </a:ext>
            </a:extLst>
          </p:cNvPr>
          <p:cNvSpPr txBox="1"/>
          <p:nvPr/>
        </p:nvSpPr>
        <p:spPr>
          <a:xfrm>
            <a:off x="529000" y="15670179"/>
            <a:ext cx="5668328" cy="1200329"/>
          </a:xfrm>
          <a:prstGeom prst="rect">
            <a:avLst/>
          </a:prstGeom>
          <a:noFill/>
        </p:spPr>
        <p:txBody>
          <a:bodyPr wrap="square" rtlCol="0">
            <a:spAutoFit/>
          </a:bodyPr>
          <a:lstStyle/>
          <a:p>
            <a:pPr algn="just">
              <a:spcBef>
                <a:spcPts val="130"/>
              </a:spcBef>
              <a:spcAft>
                <a:spcPts val="130"/>
              </a:spcAf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Sử dụng 3 bánh xe Omni Wheel giúp Mobile Robot có khả năng di chuyển đa hướng (tịnh tiến, xoay) một cách linh hoạt và dễ dàng.</a:t>
            </a:r>
          </a:p>
        </p:txBody>
      </p:sp>
      <p:sp>
        <p:nvSpPr>
          <p:cNvPr id="41" name="TextBox 40">
            <a:extLst>
              <a:ext uri="{FF2B5EF4-FFF2-40B4-BE49-F238E27FC236}">
                <a16:creationId xmlns:a16="http://schemas.microsoft.com/office/drawing/2014/main" id="{4D94BA41-5DA3-9908-6CE6-2EF8521C0C9D}"/>
              </a:ext>
            </a:extLst>
          </p:cNvPr>
          <p:cNvSpPr txBox="1"/>
          <p:nvPr/>
        </p:nvSpPr>
        <p:spPr>
          <a:xfrm>
            <a:off x="540003" y="16952393"/>
            <a:ext cx="5668328" cy="830997"/>
          </a:xfrm>
          <a:prstGeom prst="rect">
            <a:avLst/>
          </a:prstGeom>
          <a:noFill/>
        </p:spPr>
        <p:txBody>
          <a:bodyPr wrap="square" rtlCol="0">
            <a:spAutoFit/>
          </a:bodyPr>
          <a:lstStyle/>
          <a:p>
            <a:pPr algn="just">
              <a:spcBef>
                <a:spcPts val="130"/>
              </a:spcBef>
              <a:spcAft>
                <a:spcPts val="130"/>
              </a:spcAf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Tone màu trắng chủ đạo tạo vẻ thanh thoát, nhẹ nhàng và thân thiện với người sử dụng.</a:t>
            </a:r>
          </a:p>
        </p:txBody>
      </p:sp>
    </p:spTree>
    <p:extLst>
      <p:ext uri="{BB962C8B-B14F-4D97-AF65-F5344CB8AC3E}">
        <p14:creationId xmlns:p14="http://schemas.microsoft.com/office/powerpoint/2010/main" val="1293170980"/>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8997</TotalTime>
  <Words>894</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#9Slide03 Roboto Condensed</vt:lpstr>
      <vt:lpstr>#9Slide03 Roboto Condensed Bold</vt:lpstr>
      <vt:lpstr>#9Slide03 Roboto Light</vt:lpstr>
      <vt:lpstr>Arial</vt:lpstr>
      <vt:lpstr>Calibri</vt:lpstr>
      <vt:lpstr>Calibri Light</vt:lpstr>
      <vt:lpstr>Open Sans</vt:lpstr>
      <vt:lpstr>Wingdings</vt:lpstr>
      <vt:lpstr>Office Theme</vt:lpstr>
      <vt:lpstr>NGHIÊN CỨU THUẬT TOÁN DI CHUYỂN CHO MOBILE ROBOT</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Admin</dc:creator>
  <dc:description>9Slide.vn</dc:description>
  <cp:lastModifiedBy>Đỗ Đình Long</cp:lastModifiedBy>
  <cp:revision>41</cp:revision>
  <dcterms:created xsi:type="dcterms:W3CDTF">2018-02-07T04:27:03Z</dcterms:created>
  <dcterms:modified xsi:type="dcterms:W3CDTF">2022-07-23T03:15:10Z</dcterms:modified>
  <cp:category>9Slide.vn</cp:category>
</cp:coreProperties>
</file>