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21945600" cy="32918400"/>
  <p:notesSz cx="6858000" cy="9144000"/>
  <p:defaultTextStyle>
    <a:defPPr>
      <a:defRPr lang="en-US"/>
    </a:defPPr>
    <a:lvl1pPr marL="0" algn="l" defTabSz="2633172" rtl="0" eaLnBrk="1" latinLnBrk="0" hangingPunct="1">
      <a:defRPr sz="5184" kern="1200">
        <a:solidFill>
          <a:schemeClr val="tx1"/>
        </a:solidFill>
        <a:latin typeface="+mn-lt"/>
        <a:ea typeface="+mn-ea"/>
        <a:cs typeface="+mn-cs"/>
      </a:defRPr>
    </a:lvl1pPr>
    <a:lvl2pPr marL="1316585" algn="l" defTabSz="2633172" rtl="0" eaLnBrk="1" latinLnBrk="0" hangingPunct="1">
      <a:defRPr sz="5184" kern="1200">
        <a:solidFill>
          <a:schemeClr val="tx1"/>
        </a:solidFill>
        <a:latin typeface="+mn-lt"/>
        <a:ea typeface="+mn-ea"/>
        <a:cs typeface="+mn-cs"/>
      </a:defRPr>
    </a:lvl2pPr>
    <a:lvl3pPr marL="2633172" algn="l" defTabSz="2633172" rtl="0" eaLnBrk="1" latinLnBrk="0" hangingPunct="1">
      <a:defRPr sz="5184" kern="1200">
        <a:solidFill>
          <a:schemeClr val="tx1"/>
        </a:solidFill>
        <a:latin typeface="+mn-lt"/>
        <a:ea typeface="+mn-ea"/>
        <a:cs typeface="+mn-cs"/>
      </a:defRPr>
    </a:lvl3pPr>
    <a:lvl4pPr marL="3949757" algn="l" defTabSz="2633172" rtl="0" eaLnBrk="1" latinLnBrk="0" hangingPunct="1">
      <a:defRPr sz="5184" kern="1200">
        <a:solidFill>
          <a:schemeClr val="tx1"/>
        </a:solidFill>
        <a:latin typeface="+mn-lt"/>
        <a:ea typeface="+mn-ea"/>
        <a:cs typeface="+mn-cs"/>
      </a:defRPr>
    </a:lvl4pPr>
    <a:lvl5pPr marL="5266342" algn="l" defTabSz="2633172" rtl="0" eaLnBrk="1" latinLnBrk="0" hangingPunct="1">
      <a:defRPr sz="5184" kern="1200">
        <a:solidFill>
          <a:schemeClr val="tx1"/>
        </a:solidFill>
        <a:latin typeface="+mn-lt"/>
        <a:ea typeface="+mn-ea"/>
        <a:cs typeface="+mn-cs"/>
      </a:defRPr>
    </a:lvl5pPr>
    <a:lvl6pPr marL="6582930" algn="l" defTabSz="2633172" rtl="0" eaLnBrk="1" latinLnBrk="0" hangingPunct="1">
      <a:defRPr sz="5184" kern="1200">
        <a:solidFill>
          <a:schemeClr val="tx1"/>
        </a:solidFill>
        <a:latin typeface="+mn-lt"/>
        <a:ea typeface="+mn-ea"/>
        <a:cs typeface="+mn-cs"/>
      </a:defRPr>
    </a:lvl6pPr>
    <a:lvl7pPr marL="7899515" algn="l" defTabSz="2633172" rtl="0" eaLnBrk="1" latinLnBrk="0" hangingPunct="1">
      <a:defRPr sz="5184" kern="1200">
        <a:solidFill>
          <a:schemeClr val="tx1"/>
        </a:solidFill>
        <a:latin typeface="+mn-lt"/>
        <a:ea typeface="+mn-ea"/>
        <a:cs typeface="+mn-cs"/>
      </a:defRPr>
    </a:lvl7pPr>
    <a:lvl8pPr marL="9216100" algn="l" defTabSz="2633172" rtl="0" eaLnBrk="1" latinLnBrk="0" hangingPunct="1">
      <a:defRPr sz="5184" kern="1200">
        <a:solidFill>
          <a:schemeClr val="tx1"/>
        </a:solidFill>
        <a:latin typeface="+mn-lt"/>
        <a:ea typeface="+mn-ea"/>
        <a:cs typeface="+mn-cs"/>
      </a:defRPr>
    </a:lvl8pPr>
    <a:lvl9pPr marL="10532685" algn="l" defTabSz="26331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864" userDrawn="1">
          <p15:clr>
            <a:srgbClr val="A4A3A4"/>
          </p15:clr>
        </p15:guide>
        <p15:guide id="3" pos="12937" userDrawn="1">
          <p15:clr>
            <a:srgbClr val="A4A3A4"/>
          </p15:clr>
        </p15:guide>
        <p15:guide id="4" orient="horz" pos="19872" userDrawn="1">
          <p15:clr>
            <a:srgbClr val="A4A3A4"/>
          </p15:clr>
        </p15:guide>
        <p15:guide id="5" pos="4489" userDrawn="1">
          <p15:clr>
            <a:srgbClr val="A4A3A4"/>
          </p15:clr>
        </p15:guide>
        <p15:guide id="6" pos="5088" userDrawn="1">
          <p15:clr>
            <a:srgbClr val="A4A3A4"/>
          </p15:clr>
        </p15:guide>
        <p15:guide id="7" pos="7200" userDrawn="1">
          <p15:clr>
            <a:srgbClr val="A4A3A4"/>
          </p15:clr>
        </p15:guide>
        <p15:guide id="8" pos="6624" userDrawn="1">
          <p15:clr>
            <a:srgbClr val="A4A3A4"/>
          </p15:clr>
        </p15:guide>
        <p15:guide id="9" pos="8736" userDrawn="1">
          <p15:clr>
            <a:srgbClr val="A4A3A4"/>
          </p15:clr>
        </p15:guide>
        <p15:guide id="10" pos="9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a:srgbClr val="FFFFFF"/>
    <a:srgbClr val="E8D3A2"/>
    <a:srgbClr val="ECE5C7"/>
    <a:srgbClr val="D1D1D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0"/>
    <p:restoredTop sz="94682"/>
  </p:normalViewPr>
  <p:slideViewPr>
    <p:cSldViewPr snapToGrid="0" snapToObjects="1" showGuides="1">
      <p:cViewPr>
        <p:scale>
          <a:sx n="33" d="100"/>
          <a:sy n="33" d="100"/>
        </p:scale>
        <p:origin x="24" y="-3948"/>
      </p:cViewPr>
      <p:guideLst>
        <p:guide orient="horz" pos="864"/>
        <p:guide pos="864"/>
        <p:guide pos="12937"/>
        <p:guide orient="horz" pos="19872"/>
        <p:guide pos="4489"/>
        <p:guide pos="5088"/>
        <p:guide pos="7200"/>
        <p:guide pos="6624"/>
        <p:guide pos="8736"/>
        <p:guide pos="9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A01-4744-B72A-EBEA92670837}"/>
              </c:ext>
            </c:extLst>
          </c:dPt>
          <c:dPt>
            <c:idx val="1"/>
            <c:bubble3D val="0"/>
            <c:spPr>
              <a:solidFill>
                <a:schemeClr val="accent2"/>
              </a:solidFill>
              <a:ln w="19050">
                <a:noFill/>
              </a:ln>
              <a:effectLst/>
            </c:spPr>
            <c:extLst>
              <c:ext xmlns:c16="http://schemas.microsoft.com/office/drawing/2014/chart" uri="{C3380CC4-5D6E-409C-BE32-E72D297353CC}">
                <c16:uniqueId val="{00000003-6A01-4744-B72A-EBEA92670837}"/>
              </c:ext>
            </c:extLst>
          </c:dPt>
          <c:dPt>
            <c:idx val="2"/>
            <c:bubble3D val="0"/>
            <c:spPr>
              <a:solidFill>
                <a:schemeClr val="accent3"/>
              </a:solidFill>
              <a:ln w="19050">
                <a:noFill/>
              </a:ln>
              <a:effectLst/>
            </c:spPr>
            <c:extLst>
              <c:ext xmlns:c16="http://schemas.microsoft.com/office/drawing/2014/chart" uri="{C3380CC4-5D6E-409C-BE32-E72D297353CC}">
                <c16:uniqueId val="{00000005-6A01-4744-B72A-EBEA92670837}"/>
              </c:ext>
            </c:extLst>
          </c:dPt>
          <c:dPt>
            <c:idx val="3"/>
            <c:bubble3D val="0"/>
            <c:spPr>
              <a:solidFill>
                <a:schemeClr val="accent4"/>
              </a:solidFill>
              <a:ln w="19050">
                <a:noFill/>
              </a:ln>
              <a:effectLst/>
            </c:spPr>
            <c:extLst>
              <c:ext xmlns:c16="http://schemas.microsoft.com/office/drawing/2014/chart" uri="{C3380CC4-5D6E-409C-BE32-E72D297353CC}">
                <c16:uniqueId val="{00000007-6A01-4744-B72A-EBEA92670837}"/>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6A01-4744-B72A-EBEA9267083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807-4108-8497-1309FFEE24AB}"/>
              </c:ext>
            </c:extLst>
          </c:dPt>
          <c:dPt>
            <c:idx val="1"/>
            <c:bubble3D val="0"/>
            <c:spPr>
              <a:solidFill>
                <a:schemeClr val="accent2"/>
              </a:solidFill>
              <a:ln w="19050">
                <a:noFill/>
              </a:ln>
              <a:effectLst/>
            </c:spPr>
            <c:extLst>
              <c:ext xmlns:c16="http://schemas.microsoft.com/office/drawing/2014/chart" uri="{C3380CC4-5D6E-409C-BE32-E72D297353CC}">
                <c16:uniqueId val="{00000003-A807-4108-8497-1309FFEE24AB}"/>
              </c:ext>
            </c:extLst>
          </c:dPt>
          <c:dPt>
            <c:idx val="2"/>
            <c:bubble3D val="0"/>
            <c:spPr>
              <a:solidFill>
                <a:schemeClr val="accent3"/>
              </a:solidFill>
              <a:ln w="19050">
                <a:noFill/>
              </a:ln>
              <a:effectLst/>
            </c:spPr>
            <c:extLst>
              <c:ext xmlns:c16="http://schemas.microsoft.com/office/drawing/2014/chart" uri="{C3380CC4-5D6E-409C-BE32-E72D297353CC}">
                <c16:uniqueId val="{00000005-A807-4108-8497-1309FFEE24AB}"/>
              </c:ext>
            </c:extLst>
          </c:dPt>
          <c:dPt>
            <c:idx val="3"/>
            <c:bubble3D val="0"/>
            <c:spPr>
              <a:solidFill>
                <a:schemeClr val="accent4"/>
              </a:solidFill>
              <a:ln w="19050">
                <a:noFill/>
              </a:ln>
              <a:effectLst/>
            </c:spPr>
            <c:extLst>
              <c:ext xmlns:c16="http://schemas.microsoft.com/office/drawing/2014/chart" uri="{C3380CC4-5D6E-409C-BE32-E72D297353CC}">
                <c16:uniqueId val="{00000007-A807-4108-8497-1309FFEE24AB}"/>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A807-4108-8497-1309FFEE24AB}"/>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542-4441-8115-716E457CA201}"/>
              </c:ext>
            </c:extLst>
          </c:dPt>
          <c:dPt>
            <c:idx val="1"/>
            <c:bubble3D val="0"/>
            <c:spPr>
              <a:solidFill>
                <a:schemeClr val="accent2"/>
              </a:solidFill>
              <a:ln w="19050">
                <a:noFill/>
              </a:ln>
              <a:effectLst/>
            </c:spPr>
            <c:extLst>
              <c:ext xmlns:c16="http://schemas.microsoft.com/office/drawing/2014/chart" uri="{C3380CC4-5D6E-409C-BE32-E72D297353CC}">
                <c16:uniqueId val="{00000003-6542-4441-8115-716E457CA201}"/>
              </c:ext>
            </c:extLst>
          </c:dPt>
          <c:dPt>
            <c:idx val="2"/>
            <c:bubble3D val="0"/>
            <c:spPr>
              <a:solidFill>
                <a:schemeClr val="accent3"/>
              </a:solidFill>
              <a:ln w="19050">
                <a:noFill/>
              </a:ln>
              <a:effectLst/>
            </c:spPr>
            <c:extLst>
              <c:ext xmlns:c16="http://schemas.microsoft.com/office/drawing/2014/chart" uri="{C3380CC4-5D6E-409C-BE32-E72D297353CC}">
                <c16:uniqueId val="{00000005-6542-4441-8115-716E457CA201}"/>
              </c:ext>
            </c:extLst>
          </c:dPt>
          <c:dPt>
            <c:idx val="3"/>
            <c:bubble3D val="0"/>
            <c:spPr>
              <a:solidFill>
                <a:schemeClr val="accent4"/>
              </a:solidFill>
              <a:ln w="19050">
                <a:noFill/>
              </a:ln>
              <a:effectLst/>
            </c:spPr>
            <c:extLst>
              <c:ext xmlns:c16="http://schemas.microsoft.com/office/drawing/2014/chart" uri="{C3380CC4-5D6E-409C-BE32-E72D297353CC}">
                <c16:uniqueId val="{00000007-6542-4441-8115-716E457CA201}"/>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6542-4441-8115-716E457CA201}"/>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EB0-4B4B-8C05-341B8ED8E605}"/>
              </c:ext>
            </c:extLst>
          </c:dPt>
          <c:dPt>
            <c:idx val="1"/>
            <c:bubble3D val="0"/>
            <c:spPr>
              <a:solidFill>
                <a:schemeClr val="accent2"/>
              </a:solidFill>
              <a:ln w="19050">
                <a:noFill/>
              </a:ln>
              <a:effectLst/>
            </c:spPr>
            <c:extLst>
              <c:ext xmlns:c16="http://schemas.microsoft.com/office/drawing/2014/chart" uri="{C3380CC4-5D6E-409C-BE32-E72D297353CC}">
                <c16:uniqueId val="{00000003-DEB0-4B4B-8C05-341B8ED8E605}"/>
              </c:ext>
            </c:extLst>
          </c:dPt>
          <c:dPt>
            <c:idx val="2"/>
            <c:bubble3D val="0"/>
            <c:spPr>
              <a:solidFill>
                <a:schemeClr val="accent3"/>
              </a:solidFill>
              <a:ln w="19050">
                <a:noFill/>
              </a:ln>
              <a:effectLst/>
            </c:spPr>
            <c:extLst>
              <c:ext xmlns:c16="http://schemas.microsoft.com/office/drawing/2014/chart" uri="{C3380CC4-5D6E-409C-BE32-E72D297353CC}">
                <c16:uniqueId val="{00000005-DEB0-4B4B-8C05-341B8ED8E605}"/>
              </c:ext>
            </c:extLst>
          </c:dPt>
          <c:dPt>
            <c:idx val="3"/>
            <c:bubble3D val="0"/>
            <c:spPr>
              <a:solidFill>
                <a:schemeClr val="accent4"/>
              </a:solidFill>
              <a:ln w="19050">
                <a:noFill/>
              </a:ln>
              <a:effectLst/>
            </c:spPr>
            <c:extLst>
              <c:ext xmlns:c16="http://schemas.microsoft.com/office/drawing/2014/chart" uri="{C3380CC4-5D6E-409C-BE32-E72D297353CC}">
                <c16:uniqueId val="{00000007-DEB0-4B4B-8C05-341B8ED8E605}"/>
              </c:ext>
            </c:extLst>
          </c:dPt>
          <c:cat>
            <c:strRef>
              <c:f>Sheet1!$A$2:$A$5</c:f>
              <c:strCache>
                <c:ptCount val="3"/>
                <c:pt idx="0">
                  <c:v>1st Qtr</c:v>
                </c:pt>
                <c:pt idx="1">
                  <c:v>2nd Qtr</c:v>
                </c:pt>
                <c:pt idx="2">
                  <c:v>3rd Qtr</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8-DEB0-4B4B-8C05-341B8ED8E605}"/>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5"/>
            <a:ext cx="18653760" cy="11460479"/>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2" y="1752601"/>
            <a:ext cx="4732021"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3" y="1752601"/>
            <a:ext cx="13921739"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52"/>
            <a:ext cx="18928080" cy="13693137"/>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30"/>
            <a:ext cx="18928080" cy="7200897"/>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1" y="8763003"/>
            <a:ext cx="9326880" cy="20886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1" y="8763003"/>
            <a:ext cx="9326880" cy="20886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752606"/>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2" y="8069584"/>
            <a:ext cx="9284016" cy="3954777"/>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2" y="12024361"/>
            <a:ext cx="9284016" cy="176860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4"/>
            <a:ext cx="9329737" cy="3954777"/>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1"/>
            <a:ext cx="9329737" cy="176860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20"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7" y="4739648"/>
            <a:ext cx="11109961" cy="23393399"/>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20"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20"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7" y="4739648"/>
            <a:ext cx="11109961" cy="23393399"/>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Drag picture to placeholder or click icon to add</a:t>
            </a:r>
          </a:p>
        </p:txBody>
      </p:sp>
      <p:sp>
        <p:nvSpPr>
          <p:cNvPr id="4" name="Text Placeholder 3"/>
          <p:cNvSpPr>
            <a:spLocks noGrp="1"/>
          </p:cNvSpPr>
          <p:nvPr>
            <p:ph type="body" sz="half" idx="2"/>
          </p:nvPr>
        </p:nvSpPr>
        <p:spPr>
          <a:xfrm>
            <a:off x="1511620"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9Slide.vn - 2019">
            <a:extLst>
              <a:ext uri="{FF2B5EF4-FFF2-40B4-BE49-F238E27FC236}">
                <a16:creationId xmlns:a16="http://schemas.microsoft.com/office/drawing/2014/main" id="{81AAE0FC-E023-4F9F-9F4C-0CFECB263BF2}"/>
              </a:ext>
            </a:extLst>
          </p:cNvPr>
          <p:cNvSpPr txBox="1"/>
          <p:nvPr userDrawn="1"/>
        </p:nvSpPr>
        <p:spPr>
          <a:xfrm>
            <a:off x="0" y="-2232529"/>
            <a:ext cx="21945600" cy="1089529"/>
          </a:xfrm>
          <a:prstGeom prst="rect">
            <a:avLst/>
          </a:prstGeom>
          <a:noFill/>
        </p:spPr>
        <p:txBody>
          <a:bodyPr vert="horz" rtlCol="0">
            <a:spAutoFit/>
          </a:bodyPr>
          <a:lstStyle/>
          <a:p>
            <a:pPr algn="ctr"/>
            <a:r>
              <a:rPr lang="en-US" sz="6480">
                <a:solidFill>
                  <a:srgbClr val="CFCFCF"/>
                </a:solidFill>
              </a:rPr>
              <a:t>www.9slide.vn</a:t>
            </a:r>
          </a:p>
        </p:txBody>
      </p:sp>
      <p:sp>
        <p:nvSpPr>
          <p:cNvPr id="2" name="Title Placeholder 1"/>
          <p:cNvSpPr>
            <a:spLocks noGrp="1"/>
          </p:cNvSpPr>
          <p:nvPr>
            <p:ph type="title"/>
          </p:nvPr>
        </p:nvSpPr>
        <p:spPr>
          <a:xfrm>
            <a:off x="1508762" y="1752606"/>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2" y="8763003"/>
            <a:ext cx="18928080" cy="208864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1" y="30510487"/>
            <a:ext cx="4937760" cy="1752601"/>
          </a:xfrm>
          <a:prstGeom prst="rect">
            <a:avLst/>
          </a:prstGeom>
        </p:spPr>
        <p:txBody>
          <a:bodyPr vert="horz" lIns="91440" tIns="45720" rIns="91440" bIns="45720" rtlCol="0" anchor="ctr"/>
          <a:lstStyle>
            <a:lvl1pPr algn="l">
              <a:defRPr sz="2880">
                <a:solidFill>
                  <a:schemeClr val="tx1">
                    <a:tint val="75000"/>
                  </a:schemeClr>
                </a:solidFill>
              </a:defRPr>
            </a:lvl1pPr>
          </a:lstStyle>
          <a:p>
            <a:fld id="{BDFE1444-C34C-AD43-8DDF-A21EF4E7181D}" type="datetimeFigureOut">
              <a:rPr lang="en-US" smtClean="0"/>
              <a:t>21/7/2022</a:t>
            </a:fld>
            <a:endParaRPr lang="en-US"/>
          </a:p>
        </p:txBody>
      </p:sp>
      <p:sp>
        <p:nvSpPr>
          <p:cNvPr id="5" name="Footer Placeholder 4"/>
          <p:cNvSpPr>
            <a:spLocks noGrp="1"/>
          </p:cNvSpPr>
          <p:nvPr>
            <p:ph type="ftr" sz="quarter" idx="3"/>
          </p:nvPr>
        </p:nvSpPr>
        <p:spPr>
          <a:xfrm>
            <a:off x="7269482" y="30510487"/>
            <a:ext cx="7406640" cy="1752601"/>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1" y="30510487"/>
            <a:ext cx="4937760" cy="1752601"/>
          </a:xfrm>
          <a:prstGeom prst="rect">
            <a:avLst/>
          </a:prstGeom>
        </p:spPr>
        <p:txBody>
          <a:bodyPr vert="horz" lIns="91440" tIns="45720" rIns="91440" bIns="45720" rtlCol="0" anchor="ctr"/>
          <a:lstStyle>
            <a:lvl1pPr algn="r">
              <a:defRPr sz="2880">
                <a:solidFill>
                  <a:schemeClr val="tx1">
                    <a:tint val="75000"/>
                  </a:schemeClr>
                </a:solidFill>
              </a:defRPr>
            </a:lvl1pPr>
          </a:lstStyle>
          <a:p>
            <a:fld id="{90840C05-6F4A-EE41-87D7-FF4C0A1384A5}" type="slidenum">
              <a:rPr lang="en-US" smtClean="0"/>
              <a:t>‹#›</a:t>
            </a:fld>
            <a:endParaRPr lang="en-US"/>
          </a:p>
        </p:txBody>
      </p:sp>
    </p:spTree>
    <p:extLst>
      <p:ext uri="{BB962C8B-B14F-4D97-AF65-F5344CB8AC3E}">
        <p14:creationId xmlns:p14="http://schemas.microsoft.com/office/powerpoint/2010/main" val="769109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7.png"/><Relationship Id="rId3" Type="http://schemas.microsoft.com/office/2007/relationships/hdphoto" Target="../media/hdphoto1.wdp"/><Relationship Id="rId7" Type="http://schemas.openxmlformats.org/officeDocument/2006/relationships/chart" Target="../charts/chart2.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chart" Target="../charts/chart4.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0" y="0"/>
            <a:ext cx="21945600" cy="6168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755337A-1A17-44D9-8A82-9B06C9ECAF4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93" l="4167" r="95920">
                        <a14:foregroundMark x1="7205" y1="56641" x2="7726" y2="70410"/>
                        <a14:foregroundMark x1="7726" y1="70410" x2="6641" y2="51844"/>
                        <a14:foregroundMark x1="93490" y1="54297" x2="90365" y2="64746"/>
                        <a14:foregroundMark x1="90365" y1="64746" x2="90538" y2="64941"/>
                        <a14:foregroundMark x1="92448" y1="53223" x2="93142" y2="53809"/>
                        <a14:foregroundMark x1="95920" y1="54199" x2="95920" y2="54199"/>
                        <a14:foregroundMark x1="88628" y1="50586" x2="88628" y2="50586"/>
                        <a14:foregroundMark x1="87760" y1="50488" x2="87760" y2="50488"/>
                        <a14:foregroundMark x1="17965" y1="79345" x2="24586" y2="81207"/>
                        <a14:foregroundMark x1="78299" y1="80176" x2="90712" y2="77393"/>
                        <a14:foregroundMark x1="90712" y1="77393" x2="91319" y2="76318"/>
                        <a14:foregroundMark x1="76736" y1="81348" x2="81771" y2="80615"/>
                        <a14:foregroundMark x1="81771" y1="80615" x2="85764" y2="79053"/>
                        <a14:foregroundMark x1="85764" y1="79053" x2="85851" y2="79053"/>
                        <a14:backgroundMark x1="7031" y1="48242" x2="7031" y2="48242"/>
                        <a14:backgroundMark x1="86198" y1="47852" x2="86198" y2="47852"/>
                        <a14:backgroundMark x1="27517" y1="46484" x2="27517" y2="46484"/>
                        <a14:backgroundMark x1="2865" y1="50488" x2="2865" y2="50488"/>
                        <a14:backgroundMark x1="2517" y1="63965" x2="2517" y2="63965"/>
                        <a14:backgroundMark x1="3038" y1="65820" x2="2865" y2="52441"/>
                        <a14:backgroundMark x1="5469" y1="48730" x2="5469" y2="48730"/>
                        <a14:backgroundMark x1="4080" y1="47363" x2="24740" y2="46582"/>
                        <a14:backgroundMark x1="24740" y1="46582" x2="39670" y2="46582"/>
                        <a14:backgroundMark x1="39670" y1="46582" x2="65885" y2="45313"/>
                        <a14:backgroundMark x1="65885" y1="45313" x2="87760" y2="46680"/>
                        <a14:backgroundMark x1="87760" y1="46680" x2="91840" y2="47754"/>
                        <a14:backgroundMark x1="91840" y1="47754" x2="94878" y2="49902"/>
                        <a14:backgroundMark x1="94878" y1="49902" x2="96615" y2="48535"/>
                        <a14:backgroundMark x1="90885" y1="50000" x2="93663" y2="50684"/>
                        <a14:backgroundMark x1="4601" y1="62891" x2="5816" y2="68555"/>
                        <a14:backgroundMark x1="5469" y1="51758" x2="10851" y2="49756"/>
                        <a14:backgroundMark x1="10851" y1="49756" x2="12240" y2="49707"/>
                        <a14:backgroundMark x1="10156" y1="49023" x2="6337" y2="51953"/>
                        <a14:backgroundMark x1="6337" y1="50000" x2="6163" y2="50488"/>
                        <a14:backgroundMark x1="6337" y1="49658" x2="6771" y2="50049"/>
                        <a14:backgroundMark x1="4427" y1="55029" x2="5122" y2="57959"/>
                        <a14:backgroundMark x1="5122" y1="57959" x2="5295" y2="58057"/>
                        <a14:backgroundMark x1="7552" y1="76563" x2="28733" y2="84180"/>
                        <a14:backgroundMark x1="28733" y1="84180" x2="58681" y2="85742"/>
                        <a14:backgroundMark x1="58681" y1="85742" x2="68229" y2="85547"/>
                        <a14:backgroundMark x1="68229" y1="85547" x2="92274" y2="79297"/>
                        <a14:backgroundMark x1="17882" y1="80859" x2="22569" y2="83838"/>
                        <a14:backgroundMark x1="22569" y1="83838" x2="23264" y2="83887"/>
                        <a14:backgroundMark x1="19184" y1="81201" x2="23177" y2="83154"/>
                        <a14:backgroundMark x1="7292" y1="75098" x2="9028" y2="76611"/>
                        <a14:backgroundMark x1="29427" y1="83203" x2="50347" y2="84619"/>
                        <a14:backgroundMark x1="50347" y1="84619" x2="57986" y2="84033"/>
                        <a14:backgroundMark x1="38802" y1="85596" x2="58247" y2="85986"/>
                        <a14:backgroundMark x1="39670" y1="85693" x2="55035" y2="85742"/>
                        <a14:backgroundMark x1="45833" y1="85986" x2="57813" y2="86475"/>
                        <a14:backgroundMark x1="57813" y1="86475" x2="54688" y2="86426"/>
                        <a14:backgroundMark x1="47743" y1="85889" x2="58247" y2="86133"/>
                        <a14:backgroundMark x1="37847" y1="85449" x2="40104" y2="86279"/>
                        <a14:backgroundMark x1="24740" y1="81982" x2="30469" y2="82715"/>
                        <a14:backgroundMark x1="60851" y1="84717" x2="67622" y2="84473"/>
                        <a14:backgroundMark x1="67622" y1="84473" x2="78733" y2="81592"/>
                        <a14:backgroundMark x1="86545" y1="82178" x2="91580" y2="81006"/>
                        <a14:backgroundMark x1="91580" y1="81006" x2="92708" y2="80029"/>
                        <a14:backgroundMark x1="93576" y1="76514" x2="90591" y2="77478"/>
                        <a14:backgroundMark x1="76301" y1="81794" x2="55903" y2="84424"/>
                        <a14:backgroundMark x1="55903" y1="84424" x2="60243" y2="83887"/>
                        <a14:backgroundMark x1="60243" y1="83887" x2="55816" y2="85059"/>
                        <a14:backgroundMark x1="55816" y1="85059" x2="61372" y2="85156"/>
                        <a14:backgroundMark x1="61372" y1="85156" x2="61632" y2="85010"/>
                        <a14:backgroundMark x1="81250" y1="82617" x2="86285" y2="82275"/>
                        <a14:backgroundMark x1="89323" y1="81055" x2="92188" y2="79590"/>
                        <a14:backgroundMark x1="84809" y1="80322" x2="85243" y2="80420"/>
                        <a14:backgroundMark x1="95226" y1="78711" x2="93056" y2="79053"/>
                        <a14:backgroundMark x1="78212" y1="81836" x2="78472" y2="82422"/>
                        <a14:backgroundMark x1="53038" y1="85156" x2="54427" y2="85107"/>
                        <a14:backgroundMark x1="54167" y1="84619" x2="57552" y2="85840"/>
                        <a14:backgroundMark x1="24132" y1="81592" x2="25521" y2="81641"/>
                        <a14:backgroundMark x1="81337" y1="81641" x2="86892" y2="80566"/>
                        <a14:backgroundMark x1="82031" y1="80859" x2="86545" y2="80469"/>
                        <a14:backgroundMark x1="86545" y1="80469" x2="86545" y2="80469"/>
                        <a14:backgroundMark x1="90799" y1="80322" x2="92188" y2="79785"/>
                        <a14:backgroundMark x1="94878" y1="79004" x2="91146" y2="81201"/>
                      </a14:backgroundRemoval>
                    </a14:imgEffect>
                  </a14:imgLayer>
                </a14:imgProps>
              </a:ext>
            </a:extLst>
          </a:blip>
          <a:stretch>
            <a:fillRect/>
          </a:stretch>
        </p:blipFill>
        <p:spPr>
          <a:xfrm>
            <a:off x="15173436" y="-3714676"/>
            <a:ext cx="6542868" cy="11631764"/>
          </a:xfrm>
          <a:prstGeom prst="rect">
            <a:avLst/>
          </a:prstGeom>
        </p:spPr>
      </p:pic>
      <p:pic>
        <p:nvPicPr>
          <p:cNvPr id="5" name="Picture 4"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777" y="4390486"/>
            <a:ext cx="4662696" cy="877023"/>
          </a:xfrm>
          <a:prstGeom prst="rect">
            <a:avLst/>
          </a:prstGeom>
        </p:spPr>
      </p:pic>
      <p:sp>
        <p:nvSpPr>
          <p:cNvPr id="6" name="Title 1"/>
          <p:cNvSpPr>
            <a:spLocks noGrp="1"/>
          </p:cNvSpPr>
          <p:nvPr>
            <p:ph type="ctrTitle"/>
          </p:nvPr>
        </p:nvSpPr>
        <p:spPr>
          <a:xfrm>
            <a:off x="1184031" y="2926723"/>
            <a:ext cx="14677293" cy="2005572"/>
          </a:xfrm>
        </p:spPr>
        <p:txBody>
          <a:bodyPr anchor="b">
            <a:normAutofit/>
          </a:bodyPr>
          <a:lstStyle/>
          <a:p>
            <a:pPr algn="l"/>
            <a:r>
              <a:rPr lang="en-US" sz="6600" b="1">
                <a:solidFill>
                  <a:srgbClr val="FFFFFF"/>
                </a:solidFill>
                <a:latin typeface="#9Slide03 Roboto Condensed Bold" panose="02000000000000000000" pitchFamily="2" charset="0"/>
                <a:ea typeface="#9Slide03 Roboto Condensed Bold" panose="02000000000000000000" pitchFamily="2" charset="0"/>
                <a:cs typeface="+mn-cs"/>
              </a:rPr>
              <a:t>NGHIÊN CỨU GIẢI THUẬT ĐIỀU KHIỂN MOBILE ROBOT</a:t>
            </a:r>
          </a:p>
        </p:txBody>
      </p:sp>
      <p:cxnSp>
        <p:nvCxnSpPr>
          <p:cNvPr id="12" name="Straight Connector 11" descr="Gold column divider rule line"/>
          <p:cNvCxnSpPr>
            <a:cxnSpLocks/>
          </p:cNvCxnSpPr>
          <p:nvPr/>
        </p:nvCxnSpPr>
        <p:spPr>
          <a:xfrm>
            <a:off x="13861615" y="6810807"/>
            <a:ext cx="0" cy="23864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descr="Section Header Place holder and gold boundless bar"/>
          <p:cNvGrpSpPr/>
          <p:nvPr/>
        </p:nvGrpSpPr>
        <p:grpSpPr>
          <a:xfrm>
            <a:off x="14339016" y="6627476"/>
            <a:ext cx="5753101" cy="904357"/>
            <a:chOff x="1371600" y="15619145"/>
            <a:chExt cx="5753101" cy="904357"/>
          </a:xfrm>
        </p:grpSpPr>
        <p:sp>
          <p:nvSpPr>
            <p:cNvPr id="24" name="TextBox 23"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QUÁ TRÌNH THỰC HIỆN</a:t>
              </a:r>
            </a:p>
          </p:txBody>
        </p:sp>
        <p:pic>
          <p:nvPicPr>
            <p:cNvPr id="25" name="Picture 24"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graphicFrame>
        <p:nvGraphicFramePr>
          <p:cNvPr id="48" name="Chart 47" descr="ring chart place holder"/>
          <p:cNvGraphicFramePr/>
          <p:nvPr>
            <p:extLst>
              <p:ext uri="{D42A27DB-BD31-4B8C-83A1-F6EECF244321}">
                <p14:modId xmlns:p14="http://schemas.microsoft.com/office/powerpoint/2010/main" val="4104647504"/>
              </p:ext>
            </p:extLst>
          </p:nvPr>
        </p:nvGraphicFramePr>
        <p:xfrm>
          <a:off x="27412569" y="23287345"/>
          <a:ext cx="2996835" cy="33037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9" name="Chart 48" descr="placeholder ring chart"/>
          <p:cNvGraphicFramePr/>
          <p:nvPr>
            <p:extLst>
              <p:ext uri="{D42A27DB-BD31-4B8C-83A1-F6EECF244321}">
                <p14:modId xmlns:p14="http://schemas.microsoft.com/office/powerpoint/2010/main" val="3594862929"/>
              </p:ext>
            </p:extLst>
          </p:nvPr>
        </p:nvGraphicFramePr>
        <p:xfrm>
          <a:off x="30495190" y="23287345"/>
          <a:ext cx="2996835" cy="3303715"/>
        </p:xfrm>
        <a:graphic>
          <a:graphicData uri="http://schemas.openxmlformats.org/drawingml/2006/chart">
            <c:chart xmlns:c="http://schemas.openxmlformats.org/drawingml/2006/chart" xmlns:r="http://schemas.openxmlformats.org/officeDocument/2006/relationships" r:id="rId7"/>
          </a:graphicData>
        </a:graphic>
      </p:graphicFrame>
      <p:sp>
        <p:nvSpPr>
          <p:cNvPr id="50" name="TextBox 49"/>
          <p:cNvSpPr txBox="1"/>
          <p:nvPr/>
        </p:nvSpPr>
        <p:spPr>
          <a:xfrm>
            <a:off x="27620470" y="26517913"/>
            <a:ext cx="2319418" cy="369332"/>
          </a:xfrm>
          <a:prstGeom prst="rect">
            <a:avLst/>
          </a:prstGeom>
          <a:noFill/>
        </p:spPr>
        <p:txBody>
          <a:bodyPr vert="horz" wrap="square" rtlCol="0">
            <a:spAutoFit/>
          </a:bodyPr>
          <a:lstStyle/>
          <a:p>
            <a:pPr algn="ctr"/>
            <a:r>
              <a:rPr lang="en-US" sz="1800">
                <a:latin typeface="Uni Sans Book" charset="0"/>
                <a:ea typeface="Uni Sans Book" charset="0"/>
                <a:cs typeface="Uni Sans Book" charset="0"/>
              </a:rPr>
              <a:t>CHART LABEL</a:t>
            </a:r>
          </a:p>
        </p:txBody>
      </p:sp>
      <p:sp>
        <p:nvSpPr>
          <p:cNvPr id="51" name="TextBox 50"/>
          <p:cNvSpPr txBox="1"/>
          <p:nvPr/>
        </p:nvSpPr>
        <p:spPr>
          <a:xfrm>
            <a:off x="30827288" y="26552119"/>
            <a:ext cx="2319418" cy="369332"/>
          </a:xfrm>
          <a:prstGeom prst="rect">
            <a:avLst/>
          </a:prstGeom>
          <a:noFill/>
        </p:spPr>
        <p:txBody>
          <a:bodyPr vert="horz" wrap="square" rtlCol="0">
            <a:spAutoFit/>
          </a:bodyPr>
          <a:lstStyle/>
          <a:p>
            <a:pPr algn="ctr"/>
            <a:r>
              <a:rPr lang="en-US" sz="1800">
                <a:latin typeface="Uni Sans Book" charset="0"/>
                <a:ea typeface="Uni Sans Book" charset="0"/>
                <a:cs typeface="Uni Sans Book" charset="0"/>
              </a:rPr>
              <a:t>CHART LABEL</a:t>
            </a:r>
          </a:p>
        </p:txBody>
      </p:sp>
      <p:sp>
        <p:nvSpPr>
          <p:cNvPr id="52" name="TextBox 51"/>
          <p:cNvSpPr txBox="1"/>
          <p:nvPr/>
        </p:nvSpPr>
        <p:spPr>
          <a:xfrm>
            <a:off x="27547286" y="22635832"/>
            <a:ext cx="5810019" cy="553998"/>
          </a:xfrm>
          <a:prstGeom prst="rect">
            <a:avLst/>
          </a:prstGeom>
          <a:noFill/>
        </p:spPr>
        <p:txBody>
          <a:bodyPr wrap="square" rtlCol="0">
            <a:spAutoFit/>
          </a:bodyPr>
          <a:lstStyle/>
          <a:p>
            <a:pPr algn="ctr"/>
            <a:r>
              <a:rPr lang="en-US" sz="3000">
                <a:latin typeface="Uni Sans Book" charset="0"/>
                <a:ea typeface="Uni Sans Book" charset="0"/>
                <a:cs typeface="Uni Sans Book" charset="0"/>
              </a:rPr>
              <a:t>CHART TITLE</a:t>
            </a:r>
          </a:p>
        </p:txBody>
      </p:sp>
      <p:sp>
        <p:nvSpPr>
          <p:cNvPr id="53" name="Rectangle 52" descr="Purple box for quick facts"/>
          <p:cNvSpPr/>
          <p:nvPr/>
        </p:nvSpPr>
        <p:spPr>
          <a:xfrm>
            <a:off x="7578370" y="20921965"/>
            <a:ext cx="5810019" cy="9499878"/>
          </a:xfrm>
          <a:prstGeom prst="rect">
            <a:avLst/>
          </a:prstGeom>
          <a:solidFill>
            <a:srgbClr val="ECE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863097" y="21255311"/>
            <a:ext cx="5240564" cy="8833187"/>
          </a:xfrm>
          <a:prstGeom prst="rect">
            <a:avLst/>
          </a:prstGeom>
          <a:noFill/>
        </p:spPr>
        <p:txBody>
          <a:bodyPr wrap="square" rtlCol="0">
            <a:spAutoFit/>
          </a:bodyPr>
          <a:lstStyle/>
          <a:p>
            <a:pPr algn="ctr">
              <a:spcAft>
                <a:spcPts val="1200"/>
              </a:spcAft>
            </a:pPr>
            <a:r>
              <a:rPr lang="en-US" sz="4000" b="1">
                <a:solidFill>
                  <a:srgbClr val="33006F"/>
                </a:solidFill>
                <a:latin typeface="#9Slide03 Roboto Condensed Bold" panose="02000000000000000000" pitchFamily="2" charset="0"/>
                <a:ea typeface="#9Slide03 Roboto Condensed Bold" panose="02000000000000000000" pitchFamily="2" charset="0"/>
              </a:rPr>
              <a:t>THÔNG SỐ KỸ THUẬT</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Kích thước:</a:t>
            </a:r>
            <a:r>
              <a:rPr lang="en-US" sz="2400" b="1">
                <a:solidFill>
                  <a:srgbClr val="D1D1D1"/>
                </a:solidFill>
                <a:latin typeface="Open Sans" panose="020B0606030504020204" pitchFamily="34" charset="0"/>
                <a:ea typeface="Open Sans" panose="020B0606030504020204" pitchFamily="34" charset="0"/>
                <a:cs typeface="Open Sans" panose="020B0606030504020204" pitchFamily="34" charset="0"/>
              </a:rPr>
              <a:t> </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Đường kính: 400 mm </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Chiều cao: 175 mm</a:t>
            </a:r>
          </a:p>
          <a:p>
            <a:pPr>
              <a:spcAft>
                <a:spcPts val="1200"/>
              </a:spcAft>
              <a:tabLst>
                <a:tab pos="396875" algn="l"/>
              </a:tabLst>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	&gt;&gt; Độ cao gầm: 25 mm</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Khối lượng: 10.3 kg</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Dung lượng pin: 2200 mAh</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Tốc độ di chuyển trung bình: 50mm/s</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Động cơ truyền động: DC Servo JGB37-520 Geared Motor</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Nhận dạng môi trường: cảm biến siêu âm US015</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Nhận dạng góc quay: cảm biến MPU9250</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Vi điều khiển trung tâm: STM32F103C8T6, ESP8266</a:t>
            </a:r>
          </a:p>
          <a:p>
            <a:pPr>
              <a:spcAft>
                <a:spcPts val="1200"/>
              </a:spcAft>
            </a:pPr>
            <a:r>
              <a:rPr lang="en-US" sz="2400">
                <a:latin typeface="#9Slide03 Roboto Condensed" panose="02000000000000000000" pitchFamily="2" charset="0"/>
                <a:ea typeface="#9Slide03 Roboto Condensed" panose="02000000000000000000" pitchFamily="2" charset="0"/>
                <a:cs typeface="Open Sans" panose="020B0606030504020204" pitchFamily="34" charset="0"/>
              </a:rPr>
              <a:t>&gt;  Driver: aSMD300 – Automative 300W Single Motor Driver</a:t>
            </a:r>
          </a:p>
        </p:txBody>
      </p:sp>
      <p:grpSp>
        <p:nvGrpSpPr>
          <p:cNvPr id="55" name="Group 54" descr="Section Header Place holder and gold boundless bar"/>
          <p:cNvGrpSpPr/>
          <p:nvPr/>
        </p:nvGrpSpPr>
        <p:grpSpPr>
          <a:xfrm>
            <a:off x="7464384" y="6627476"/>
            <a:ext cx="5852257" cy="904357"/>
            <a:chOff x="1371600" y="15619145"/>
            <a:chExt cx="5753101" cy="904357"/>
          </a:xfrm>
        </p:grpSpPr>
        <p:sp>
          <p:nvSpPr>
            <p:cNvPr id="56" name="TextBox 55" descr="Section Header and gold boundless bar"/>
            <p:cNvSpPr txBox="1"/>
            <p:nvPr/>
          </p:nvSpPr>
          <p:spPr>
            <a:xfrm>
              <a:off x="1371600" y="1561914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MỤC TIÊU</a:t>
              </a:r>
            </a:p>
          </p:txBody>
        </p:sp>
        <p:pic>
          <p:nvPicPr>
            <p:cNvPr id="57" name="Picture 56"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8" name="TextBox 57"/>
          <p:cNvSpPr txBox="1"/>
          <p:nvPr/>
        </p:nvSpPr>
        <p:spPr>
          <a:xfrm>
            <a:off x="7468913" y="7501353"/>
            <a:ext cx="3946727" cy="3385542"/>
          </a:xfrm>
          <a:prstGeom prst="rect">
            <a:avLst/>
          </a:prstGeom>
          <a:noFill/>
        </p:spPr>
        <p:txBody>
          <a:bodyPr wrap="square" rtlCol="0">
            <a:spAutoFit/>
          </a:bodyPr>
          <a:lstStyle/>
          <a:p>
            <a:pPr algn="just">
              <a:lnSpc>
                <a:spcPct val="150000"/>
              </a:lnSpc>
            </a:pPr>
            <a:r>
              <a:rPr lang="en-US" sz="2000" b="1">
                <a:solidFill>
                  <a:srgbClr val="33006F"/>
                </a:solidFill>
                <a:latin typeface="#9Slide03 Roboto Condensed Bold" panose="02000000000000000000" pitchFamily="2" charset="0"/>
                <a:ea typeface="#9Slide03 Roboto Condensed Bold" panose="02000000000000000000" pitchFamily="2" charset="0"/>
              </a:rPr>
              <a:t>MỤC TIÊU 1:</a:t>
            </a:r>
          </a:p>
          <a:p>
            <a:pPr algn="just">
              <a:lnSpc>
                <a:spcPct val="150000"/>
              </a:lnSpc>
            </a:pPr>
            <a:r>
              <a:rPr lang="en-US" sz="2800">
                <a:latin typeface="#9Slide03 Roboto Condensed" panose="02000000000000000000" pitchFamily="2" charset="0"/>
                <a:ea typeface="#9Slide03 Roboto Condensed" panose="02000000000000000000" pitchFamily="2" charset="0"/>
                <a:cs typeface="Open Sans" panose="020B0606030504020204" pitchFamily="34" charset="0"/>
              </a:rPr>
              <a:t>Điều khiển chỉ định hướng</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&gt; Trên màn hình sẽ hiển thị các hướng di chuyển mà Mobile Robot có thể thực hiện được: tiến, lùi, trái, phải, quay thuận, quay nghịch,… </a:t>
            </a:r>
          </a:p>
          <a:p>
            <a:pPr algn="just"/>
            <a:endParaRPr lang="en-US" sz="2200">
              <a:solidFill>
                <a:srgbClr val="000000"/>
              </a:solidFill>
              <a:latin typeface="Open Sans" charset="0"/>
              <a:ea typeface="Open Sans" charset="0"/>
              <a:cs typeface="Open Sans" charset="0"/>
            </a:endParaRPr>
          </a:p>
        </p:txBody>
      </p:sp>
      <p:grpSp>
        <p:nvGrpSpPr>
          <p:cNvPr id="59" name="Group 58" descr="Section Header Place holder and gold boundless bar"/>
          <p:cNvGrpSpPr/>
          <p:nvPr/>
        </p:nvGrpSpPr>
        <p:grpSpPr>
          <a:xfrm>
            <a:off x="891650" y="6627476"/>
            <a:ext cx="5753101" cy="873877"/>
            <a:chOff x="1371600" y="15649625"/>
            <a:chExt cx="5753101" cy="873877"/>
          </a:xfrm>
        </p:grpSpPr>
        <p:sp>
          <p:nvSpPr>
            <p:cNvPr id="60" name="TextBox 59" descr="Section Header and gold boundless bar"/>
            <p:cNvSpPr txBox="1"/>
            <p:nvPr/>
          </p:nvSpPr>
          <p:spPr>
            <a:xfrm>
              <a:off x="1371600" y="1564962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GIỚI THIỆU </a:t>
              </a:r>
            </a:p>
          </p:txBody>
        </p:sp>
        <p:pic>
          <p:nvPicPr>
            <p:cNvPr id="61" name="Picture 60"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62" name="TextBox 61"/>
          <p:cNvSpPr txBox="1"/>
          <p:nvPr/>
        </p:nvSpPr>
        <p:spPr>
          <a:xfrm>
            <a:off x="848752" y="7686947"/>
            <a:ext cx="5859254" cy="7694414"/>
          </a:xfrm>
          <a:prstGeom prst="rect">
            <a:avLst/>
          </a:prstGeom>
          <a:noFill/>
        </p:spPr>
        <p:txBody>
          <a:bodyPr wrap="square" rtlCol="0">
            <a:spAutoFit/>
          </a:bodyPr>
          <a:lstStyle/>
          <a:p>
            <a:pPr algn="just"/>
            <a:r>
              <a:rPr lang="en-US" sz="2800">
                <a:latin typeface="#9Slide03 Roboto Condensed" panose="02000000000000000000" pitchFamily="2" charset="0"/>
                <a:ea typeface="#9Slide03 Roboto Condensed" panose="02000000000000000000" pitchFamily="2" charset="0"/>
                <a:cs typeface="Open Sans" panose="020B0606030504020204" pitchFamily="34" charset="0"/>
              </a:rPr>
              <a:t>AUTONOMOUS MOBILE ROBOT (AMR) – ROBOT TỰ HÀNH ĐÃ VÀ ĐANG TRỞ THÀNH MỘT TRONG NHỮNG LOẠI ROBOT THỊNH HÀNH NHẤT THẾ GIỚI.</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Mobile Robot hội tụ đầy đủ những yếu tố đặc trưng của kỷ nguyên máy tính – tự động hóa với hệ thống liên kết thế giới thực và ảo. </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Mobile Robot, là robot có khả năng di chuyển trong môi trường xung quanh (vận động). Chúng có khả năng điều hướng trong môi trường không được kiểm soát mà không cần đến các thiết bị hướng dẫn vật lý hoặc cơ điện. Ngoài ra, Mobile Robot có thể dựa vào các thiết bị hướng dẫn cho phép chúng đi theo một lộ trình điều hướng được xác định trước trong không gian được kiểm soát tương đối (AGV - xe dẫn đường tự hành).</a:t>
            </a:r>
          </a:p>
          <a:p>
            <a:pPr algn="just"/>
            <a:endParaRPr lang="en-US" sz="240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7" name="Group 66" descr="Section Header Place holder and gold boundless bar"/>
          <p:cNvGrpSpPr/>
          <p:nvPr/>
        </p:nvGrpSpPr>
        <p:grpSpPr>
          <a:xfrm>
            <a:off x="841473" y="15124512"/>
            <a:ext cx="5753101" cy="843397"/>
            <a:chOff x="1371600" y="15680105"/>
            <a:chExt cx="5753101" cy="843397"/>
          </a:xfrm>
        </p:grpSpPr>
        <p:sp>
          <p:nvSpPr>
            <p:cNvPr id="68" name="TextBox 67" descr="Section Header and gold boundless bar"/>
            <p:cNvSpPr txBox="1"/>
            <p:nvPr/>
          </p:nvSpPr>
          <p:spPr>
            <a:xfrm>
              <a:off x="1371600" y="15680105"/>
              <a:ext cx="5753101" cy="707886"/>
            </a:xfrm>
            <a:prstGeom prst="rect">
              <a:avLst/>
            </a:prstGeom>
            <a:noFill/>
          </p:spPr>
          <p:txBody>
            <a:bodyPr wrap="square" rtlCol="0">
              <a:spAutoFit/>
            </a:bodyPr>
            <a:lstStyle/>
            <a:p>
              <a:pPr algn="just"/>
              <a:r>
                <a:rPr lang="en-US" sz="4000" b="1">
                  <a:solidFill>
                    <a:srgbClr val="33006F"/>
                  </a:solidFill>
                  <a:latin typeface="#9Slide03 Roboto Condensed Bold" panose="02000000000000000000" pitchFamily="2" charset="0"/>
                  <a:ea typeface="#9Slide03 Roboto Condensed Bold" panose="02000000000000000000" pitchFamily="2" charset="0"/>
                </a:rPr>
                <a:t>THIẾT KẾ</a:t>
              </a:r>
            </a:p>
          </p:txBody>
        </p:sp>
        <p:pic>
          <p:nvPicPr>
            <p:cNvPr id="69" name="Picture 68" descr="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70" name="TextBox 69"/>
          <p:cNvSpPr txBox="1"/>
          <p:nvPr/>
        </p:nvSpPr>
        <p:spPr>
          <a:xfrm>
            <a:off x="841474" y="16397650"/>
            <a:ext cx="5594678" cy="4524315"/>
          </a:xfrm>
          <a:prstGeom prst="rect">
            <a:avLst/>
          </a:prstGeom>
          <a:noFill/>
        </p:spPr>
        <p:txBody>
          <a:bodyPr wrap="square" rtlCol="0">
            <a:spAutoFit/>
          </a:bodyPr>
          <a:lstStyle/>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Được thiết kế theo hình trụ đứng với các cảm biến được bố trí xung quanh mặt ngoài của phần thân, giúp Mobile Robot có góc quét rộng, bao quát được môi trường xung quanh.</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Sử dụng 3 bánh xe Omni Wheel giúp Mobile Robot có khả năng di chuyển đa hướng (tịnh tiến, xoay) một cách linh hoạt và dễ dàng.</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Tone màu trắng chủ đạo tạo vẻ thanh thoát, nhẹ nhàng và thân thiện với người sử dụng.</a:t>
            </a:r>
          </a:p>
        </p:txBody>
      </p:sp>
      <p:graphicFrame>
        <p:nvGraphicFramePr>
          <p:cNvPr id="75" name="Chart 74" descr="ring chart place holder"/>
          <p:cNvGraphicFramePr/>
          <p:nvPr>
            <p:extLst>
              <p:ext uri="{D42A27DB-BD31-4B8C-83A1-F6EECF244321}">
                <p14:modId xmlns:p14="http://schemas.microsoft.com/office/powerpoint/2010/main" val="3599073108"/>
              </p:ext>
            </p:extLst>
          </p:nvPr>
        </p:nvGraphicFramePr>
        <p:xfrm>
          <a:off x="27412569" y="26921451"/>
          <a:ext cx="2996835" cy="330371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6" name="Chart 75" descr="placeholder ring chart"/>
          <p:cNvGraphicFramePr/>
          <p:nvPr>
            <p:extLst>
              <p:ext uri="{D42A27DB-BD31-4B8C-83A1-F6EECF244321}">
                <p14:modId xmlns:p14="http://schemas.microsoft.com/office/powerpoint/2010/main" val="4281548600"/>
              </p:ext>
            </p:extLst>
          </p:nvPr>
        </p:nvGraphicFramePr>
        <p:xfrm>
          <a:off x="30495190" y="26921451"/>
          <a:ext cx="2996835" cy="3303715"/>
        </p:xfrm>
        <a:graphic>
          <a:graphicData uri="http://schemas.openxmlformats.org/drawingml/2006/chart">
            <c:chart xmlns:c="http://schemas.openxmlformats.org/drawingml/2006/chart" xmlns:r="http://schemas.openxmlformats.org/officeDocument/2006/relationships" r:id="rId9"/>
          </a:graphicData>
        </a:graphic>
      </p:graphicFrame>
      <p:sp>
        <p:nvSpPr>
          <p:cNvPr id="77" name="TextBox 76"/>
          <p:cNvSpPr txBox="1"/>
          <p:nvPr/>
        </p:nvSpPr>
        <p:spPr>
          <a:xfrm>
            <a:off x="27620470" y="30152019"/>
            <a:ext cx="2319418" cy="369332"/>
          </a:xfrm>
          <a:prstGeom prst="rect">
            <a:avLst/>
          </a:prstGeom>
          <a:noFill/>
        </p:spPr>
        <p:txBody>
          <a:bodyPr vert="horz" wrap="square" rtlCol="0">
            <a:spAutoFit/>
          </a:bodyPr>
          <a:lstStyle/>
          <a:p>
            <a:pPr algn="ctr"/>
            <a:r>
              <a:rPr lang="en-US" sz="1800">
                <a:latin typeface="Uni Sans Book" charset="0"/>
                <a:ea typeface="Uni Sans Book" charset="0"/>
                <a:cs typeface="Uni Sans Book" charset="0"/>
              </a:rPr>
              <a:t>CHART LABEL</a:t>
            </a:r>
          </a:p>
        </p:txBody>
      </p:sp>
      <p:sp>
        <p:nvSpPr>
          <p:cNvPr id="3" name="TextBox 2">
            <a:extLst>
              <a:ext uri="{FF2B5EF4-FFF2-40B4-BE49-F238E27FC236}">
                <a16:creationId xmlns:a16="http://schemas.microsoft.com/office/drawing/2014/main" id="{829295C3-D3EA-E94D-3656-0895AEB6A8CA}"/>
              </a:ext>
            </a:extLst>
          </p:cNvPr>
          <p:cNvSpPr txBox="1"/>
          <p:nvPr/>
        </p:nvSpPr>
        <p:spPr>
          <a:xfrm>
            <a:off x="1148862" y="515815"/>
            <a:ext cx="14677292" cy="2154436"/>
          </a:xfrm>
          <a:prstGeom prst="rect">
            <a:avLst/>
          </a:prstGeom>
          <a:noFill/>
        </p:spPr>
        <p:txBody>
          <a:bodyPr wrap="square" rtlCol="0">
            <a:spAutoFit/>
          </a:bodyPr>
          <a:lstStyle/>
          <a:p>
            <a:r>
              <a:rPr lang="en-US" sz="5400" b="1">
                <a:solidFill>
                  <a:srgbClr val="FFFFFF"/>
                </a:solidFill>
                <a:latin typeface="#9Slide03 Roboto Condensed Bold" panose="02000000000000000000" pitchFamily="2" charset="0"/>
                <a:ea typeface="#9Slide03 Roboto Condensed Bold" panose="02000000000000000000" pitchFamily="2" charset="0"/>
              </a:rPr>
              <a:t>TRƯỜNG ĐẠI HỌC SƯ PHẠM KỸ THUẬT TPHCM</a:t>
            </a:r>
          </a:p>
          <a:p>
            <a:r>
              <a:rPr lang="en-US" sz="4000" b="1">
                <a:solidFill>
                  <a:srgbClr val="FFFFFF"/>
                </a:solidFill>
                <a:latin typeface="#9Slide03 Roboto Condensed Bold" panose="02000000000000000000" pitchFamily="2" charset="0"/>
                <a:ea typeface="#9Slide03 Roboto Condensed Bold" panose="02000000000000000000" pitchFamily="2" charset="0"/>
              </a:rPr>
              <a:t>KHOA ĐÀO TẠO CHẤT LƯỢNG CAO</a:t>
            </a:r>
          </a:p>
          <a:p>
            <a:r>
              <a:rPr lang="en-US" sz="4000" b="1">
                <a:solidFill>
                  <a:srgbClr val="FFFFFF"/>
                </a:solidFill>
                <a:latin typeface="#9Slide03 Roboto Condensed Bold" panose="02000000000000000000" pitchFamily="2" charset="0"/>
                <a:ea typeface="#9Slide03 Roboto Condensed Bold" panose="02000000000000000000" pitchFamily="2" charset="0"/>
              </a:rPr>
              <a:t>BỘ MÔN CƠ ĐIỆN TỬ</a:t>
            </a:r>
          </a:p>
        </p:txBody>
      </p:sp>
      <p:pic>
        <p:nvPicPr>
          <p:cNvPr id="15" name="Picture 14">
            <a:extLst>
              <a:ext uri="{FF2B5EF4-FFF2-40B4-BE49-F238E27FC236}">
                <a16:creationId xmlns:a16="http://schemas.microsoft.com/office/drawing/2014/main" id="{29B8F807-5E9F-3DF7-BBDC-1ABE407CC259}"/>
              </a:ext>
            </a:extLst>
          </p:cNvPr>
          <p:cNvPicPr>
            <a:picLocks noChangeAspect="1"/>
          </p:cNvPicPr>
          <p:nvPr/>
        </p:nvPicPr>
        <p:blipFill>
          <a:blip r:embed="rId10"/>
          <a:stretch>
            <a:fillRect/>
          </a:stretch>
        </p:blipFill>
        <p:spPr>
          <a:xfrm>
            <a:off x="17269373" y="373032"/>
            <a:ext cx="919089" cy="1164180"/>
          </a:xfrm>
          <a:prstGeom prst="rect">
            <a:avLst/>
          </a:prstGeom>
        </p:spPr>
      </p:pic>
      <p:pic>
        <p:nvPicPr>
          <p:cNvPr id="17" name="Picture 16">
            <a:extLst>
              <a:ext uri="{FF2B5EF4-FFF2-40B4-BE49-F238E27FC236}">
                <a16:creationId xmlns:a16="http://schemas.microsoft.com/office/drawing/2014/main" id="{BD286DC0-9D30-1737-3AF6-3403C6327E56}"/>
              </a:ext>
            </a:extLst>
          </p:cNvPr>
          <p:cNvPicPr>
            <a:picLocks noChangeAspect="1"/>
          </p:cNvPicPr>
          <p:nvPr/>
        </p:nvPicPr>
        <p:blipFill>
          <a:blip r:embed="rId11"/>
          <a:stretch>
            <a:fillRect/>
          </a:stretch>
        </p:blipFill>
        <p:spPr>
          <a:xfrm>
            <a:off x="18757666" y="360737"/>
            <a:ext cx="1176475" cy="1176475"/>
          </a:xfrm>
          <a:prstGeom prst="rect">
            <a:avLst/>
          </a:prstGeom>
        </p:spPr>
      </p:pic>
      <p:sp>
        <p:nvSpPr>
          <p:cNvPr id="83" name="TextBox 82">
            <a:extLst>
              <a:ext uri="{FF2B5EF4-FFF2-40B4-BE49-F238E27FC236}">
                <a16:creationId xmlns:a16="http://schemas.microsoft.com/office/drawing/2014/main" id="{0F080044-E879-7B78-C52F-661875131A73}"/>
              </a:ext>
            </a:extLst>
          </p:cNvPr>
          <p:cNvSpPr txBox="1"/>
          <p:nvPr/>
        </p:nvSpPr>
        <p:spPr>
          <a:xfrm>
            <a:off x="9859372" y="11204115"/>
            <a:ext cx="3657343" cy="4539704"/>
          </a:xfrm>
          <a:prstGeom prst="rect">
            <a:avLst/>
          </a:prstGeom>
          <a:noFill/>
        </p:spPr>
        <p:txBody>
          <a:bodyPr wrap="square" rtlCol="0">
            <a:spAutoFit/>
          </a:bodyPr>
          <a:lstStyle/>
          <a:p>
            <a:pPr algn="just">
              <a:lnSpc>
                <a:spcPct val="150000"/>
              </a:lnSpc>
            </a:pPr>
            <a:r>
              <a:rPr lang="en-US" sz="2000" b="1">
                <a:solidFill>
                  <a:srgbClr val="33006F"/>
                </a:solidFill>
                <a:latin typeface="#9Slide03 Roboto Condensed Bold" panose="02000000000000000000" pitchFamily="2" charset="0"/>
                <a:ea typeface="#9Slide03 Roboto Condensed Bold" panose="02000000000000000000" pitchFamily="2" charset="0"/>
              </a:rPr>
              <a:t>MỤC TIÊU 2:</a:t>
            </a:r>
            <a:r>
              <a:rPr lang="en-US" sz="2200" b="1">
                <a:solidFill>
                  <a:srgbClr val="000000"/>
                </a:solidFill>
                <a:latin typeface="Open Sans" charset="0"/>
                <a:ea typeface="Open Sans" charset="0"/>
                <a:cs typeface="Open Sans" charset="0"/>
              </a:rPr>
              <a:t> </a:t>
            </a:r>
          </a:p>
          <a:p>
            <a:pPr algn="just">
              <a:lnSpc>
                <a:spcPct val="150000"/>
              </a:lnSpc>
            </a:pPr>
            <a:r>
              <a:rPr lang="en-US" sz="2800">
                <a:latin typeface="#9Slide03 Roboto Condensed" panose="02000000000000000000" pitchFamily="2" charset="0"/>
                <a:ea typeface="#9Slide03 Roboto Condensed" panose="02000000000000000000" pitchFamily="2" charset="0"/>
                <a:cs typeface="Open Sans" panose="020B0606030504020204" pitchFamily="34" charset="0"/>
              </a:rPr>
              <a:t>Điều khiển chỉ định vị trí</a:t>
            </a: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&gt; Các vị trí trên bản đồ mà người sử dụng có thể tùy ý lựa chọn để Mobile Robot di chuyển đến. Khi gặp vật cản, nó sẽ tính toán một đường khác để đến được với vị trí mong muốn của người sử dụng.</a:t>
            </a:r>
          </a:p>
          <a:p>
            <a:pPr algn="just"/>
            <a:endParaRPr lang="en-US" sz="2200">
              <a:solidFill>
                <a:srgbClr val="000000"/>
              </a:solidFill>
              <a:latin typeface="Open Sans" charset="0"/>
              <a:ea typeface="Open Sans" charset="0"/>
              <a:cs typeface="Open Sans" charset="0"/>
            </a:endParaRPr>
          </a:p>
        </p:txBody>
      </p:sp>
      <p:grpSp>
        <p:nvGrpSpPr>
          <p:cNvPr id="84" name="Group 83" descr="Section Header Place holder and gold boundless bar">
            <a:extLst>
              <a:ext uri="{FF2B5EF4-FFF2-40B4-BE49-F238E27FC236}">
                <a16:creationId xmlns:a16="http://schemas.microsoft.com/office/drawing/2014/main" id="{30D82E17-0882-645C-5F19-EB8A6C937918}"/>
              </a:ext>
            </a:extLst>
          </p:cNvPr>
          <p:cNvGrpSpPr/>
          <p:nvPr/>
        </p:nvGrpSpPr>
        <p:grpSpPr>
          <a:xfrm>
            <a:off x="14409793" y="14537432"/>
            <a:ext cx="5753101" cy="904357"/>
            <a:chOff x="1310640" y="15619145"/>
            <a:chExt cx="5753101" cy="904357"/>
          </a:xfrm>
        </p:grpSpPr>
        <p:sp>
          <p:nvSpPr>
            <p:cNvPr id="85" name="TextBox 84" descr="Section Header and gold boundless bar">
              <a:extLst>
                <a:ext uri="{FF2B5EF4-FFF2-40B4-BE49-F238E27FC236}">
                  <a16:creationId xmlns:a16="http://schemas.microsoft.com/office/drawing/2014/main" id="{75EB4EF6-B4EB-6186-A54E-E032592CC2E3}"/>
                </a:ext>
              </a:extLst>
            </p:cNvPr>
            <p:cNvSpPr txBox="1"/>
            <p:nvPr/>
          </p:nvSpPr>
          <p:spPr>
            <a:xfrm>
              <a:off x="1310640" y="15619145"/>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KẾT QUẢ</a:t>
              </a:r>
            </a:p>
          </p:txBody>
        </p:sp>
        <p:pic>
          <p:nvPicPr>
            <p:cNvPr id="86" name="Picture 85" descr="Gold boundless bar">
              <a:extLst>
                <a:ext uri="{FF2B5EF4-FFF2-40B4-BE49-F238E27FC236}">
                  <a16:creationId xmlns:a16="http://schemas.microsoft.com/office/drawing/2014/main" id="{0C487572-93AF-5EA8-F448-0E336D174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pic>
        <p:nvPicPr>
          <p:cNvPr id="7" name="Picture 6">
            <a:extLst>
              <a:ext uri="{FF2B5EF4-FFF2-40B4-BE49-F238E27FC236}">
                <a16:creationId xmlns:a16="http://schemas.microsoft.com/office/drawing/2014/main" id="{27F4030B-45BE-27C5-9140-747E625DA7CD}"/>
              </a:ext>
            </a:extLst>
          </p:cNvPr>
          <p:cNvPicPr>
            <a:picLocks noChangeAspect="1"/>
          </p:cNvPicPr>
          <p:nvPr/>
        </p:nvPicPr>
        <p:blipFill>
          <a:blip r:embed="rId12"/>
          <a:stretch>
            <a:fillRect/>
          </a:stretch>
        </p:blipFill>
        <p:spPr>
          <a:xfrm>
            <a:off x="891650" y="26004615"/>
            <a:ext cx="5517111" cy="4509167"/>
          </a:xfrm>
          <a:prstGeom prst="rect">
            <a:avLst/>
          </a:prstGeom>
        </p:spPr>
      </p:pic>
      <p:pic>
        <p:nvPicPr>
          <p:cNvPr id="9" name="Picture 8">
            <a:extLst>
              <a:ext uri="{FF2B5EF4-FFF2-40B4-BE49-F238E27FC236}">
                <a16:creationId xmlns:a16="http://schemas.microsoft.com/office/drawing/2014/main" id="{774ACCA3-CE37-67DB-0DCE-9326D0996266}"/>
              </a:ext>
            </a:extLst>
          </p:cNvPr>
          <p:cNvPicPr>
            <a:picLocks noChangeAspect="1"/>
          </p:cNvPicPr>
          <p:nvPr/>
        </p:nvPicPr>
        <p:blipFill>
          <a:blip r:embed="rId13"/>
          <a:stretch>
            <a:fillRect/>
          </a:stretch>
        </p:blipFill>
        <p:spPr>
          <a:xfrm>
            <a:off x="889137" y="21495748"/>
            <a:ext cx="5519624" cy="4347661"/>
          </a:xfrm>
          <a:prstGeom prst="rect">
            <a:avLst/>
          </a:prstGeom>
        </p:spPr>
      </p:pic>
      <p:sp>
        <p:nvSpPr>
          <p:cNvPr id="16" name="Flowchart: Connector 15">
            <a:extLst>
              <a:ext uri="{FF2B5EF4-FFF2-40B4-BE49-F238E27FC236}">
                <a16:creationId xmlns:a16="http://schemas.microsoft.com/office/drawing/2014/main" id="{B57BE44A-72BF-DED3-5342-2DC74CF25DEE}"/>
              </a:ext>
            </a:extLst>
          </p:cNvPr>
          <p:cNvSpPr/>
          <p:nvPr/>
        </p:nvSpPr>
        <p:spPr>
          <a:xfrm>
            <a:off x="14568211" y="8097710"/>
            <a:ext cx="776682" cy="7677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8D3A2"/>
                </a:solidFill>
                <a:latin typeface="#9Slide03 Roboto Condensed Bold" panose="02000000000000000000" pitchFamily="2" charset="0"/>
                <a:ea typeface="#9Slide03 Roboto Condensed Bold" panose="02000000000000000000" pitchFamily="2" charset="0"/>
              </a:rPr>
              <a:t>1</a:t>
            </a:r>
          </a:p>
        </p:txBody>
      </p:sp>
      <p:sp>
        <p:nvSpPr>
          <p:cNvPr id="82" name="Arrow: Pentagon 81">
            <a:extLst>
              <a:ext uri="{FF2B5EF4-FFF2-40B4-BE49-F238E27FC236}">
                <a16:creationId xmlns:a16="http://schemas.microsoft.com/office/drawing/2014/main" id="{E4B676B8-EB71-6ADC-DB2B-32B9F9099BEF}"/>
              </a:ext>
            </a:extLst>
          </p:cNvPr>
          <p:cNvSpPr/>
          <p:nvPr/>
        </p:nvSpPr>
        <p:spPr>
          <a:xfrm>
            <a:off x="16571109" y="8089342"/>
            <a:ext cx="4432925" cy="76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18" name="Arrow: Pentagon 17">
            <a:extLst>
              <a:ext uri="{FF2B5EF4-FFF2-40B4-BE49-F238E27FC236}">
                <a16:creationId xmlns:a16="http://schemas.microsoft.com/office/drawing/2014/main" id="{085604E8-9133-8FFA-F90C-0B20BB462857}"/>
              </a:ext>
            </a:extLst>
          </p:cNvPr>
          <p:cNvSpPr/>
          <p:nvPr/>
        </p:nvSpPr>
        <p:spPr>
          <a:xfrm>
            <a:off x="15484193" y="8089867"/>
            <a:ext cx="5259770" cy="763378"/>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PHÂN TÍCH ĐỀ TÀI</a:t>
            </a:r>
          </a:p>
        </p:txBody>
      </p:sp>
      <p:sp>
        <p:nvSpPr>
          <p:cNvPr id="87" name="Flowchart: Connector 86">
            <a:extLst>
              <a:ext uri="{FF2B5EF4-FFF2-40B4-BE49-F238E27FC236}">
                <a16:creationId xmlns:a16="http://schemas.microsoft.com/office/drawing/2014/main" id="{A33FF321-9631-0F83-38DD-B128366C7C27}"/>
              </a:ext>
            </a:extLst>
          </p:cNvPr>
          <p:cNvSpPr/>
          <p:nvPr/>
        </p:nvSpPr>
        <p:spPr>
          <a:xfrm>
            <a:off x="14568211" y="9257593"/>
            <a:ext cx="776682" cy="767727"/>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a:solidFill>
                  <a:srgbClr val="33006F"/>
                </a:solidFill>
                <a:latin typeface="#9Slide03 Roboto Condensed Bold" panose="02000000000000000000" pitchFamily="2" charset="0"/>
                <a:ea typeface="#9Slide03 Roboto Condensed Bold" panose="02000000000000000000" pitchFamily="2" charset="0"/>
              </a:rPr>
              <a:t>2</a:t>
            </a:r>
          </a:p>
        </p:txBody>
      </p:sp>
      <p:sp>
        <p:nvSpPr>
          <p:cNvPr id="88" name="Arrow: Pentagon 87">
            <a:extLst>
              <a:ext uri="{FF2B5EF4-FFF2-40B4-BE49-F238E27FC236}">
                <a16:creationId xmlns:a16="http://schemas.microsoft.com/office/drawing/2014/main" id="{BDFDF8C0-A959-6E93-44BF-283E05D3986B}"/>
              </a:ext>
            </a:extLst>
          </p:cNvPr>
          <p:cNvSpPr/>
          <p:nvPr/>
        </p:nvSpPr>
        <p:spPr>
          <a:xfrm>
            <a:off x="16571109" y="9249225"/>
            <a:ext cx="4432925" cy="763378"/>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500" b="1">
              <a:latin typeface="+mj-lt"/>
            </a:endParaRPr>
          </a:p>
        </p:txBody>
      </p:sp>
      <p:sp>
        <p:nvSpPr>
          <p:cNvPr id="89" name="Arrow: Pentagon 88">
            <a:extLst>
              <a:ext uri="{FF2B5EF4-FFF2-40B4-BE49-F238E27FC236}">
                <a16:creationId xmlns:a16="http://schemas.microsoft.com/office/drawing/2014/main" id="{B516D908-5114-7A10-0D8B-3A54F0693276}"/>
              </a:ext>
            </a:extLst>
          </p:cNvPr>
          <p:cNvSpPr/>
          <p:nvPr/>
        </p:nvSpPr>
        <p:spPr>
          <a:xfrm>
            <a:off x="15484193" y="9249750"/>
            <a:ext cx="5259770" cy="76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E8D3A2"/>
                </a:solidFill>
                <a:latin typeface="#9Slide03 Roboto Condensed Bold" panose="02000000000000000000" pitchFamily="2" charset="0"/>
                <a:ea typeface="#9Slide03 Roboto Condensed Bold" panose="02000000000000000000" pitchFamily="2" charset="0"/>
              </a:rPr>
              <a:t>TÍNH TOÁN, THIẾT KẾ CƠ KHÍ VÀ HỆ THỐNG ĐIỆN ĐIỀU KHIỂN</a:t>
            </a:r>
          </a:p>
        </p:txBody>
      </p:sp>
      <p:sp>
        <p:nvSpPr>
          <p:cNvPr id="90" name="Flowchart: Connector 89">
            <a:extLst>
              <a:ext uri="{FF2B5EF4-FFF2-40B4-BE49-F238E27FC236}">
                <a16:creationId xmlns:a16="http://schemas.microsoft.com/office/drawing/2014/main" id="{0EBA321D-3376-8E80-F8C0-A2E9DD222529}"/>
              </a:ext>
            </a:extLst>
          </p:cNvPr>
          <p:cNvSpPr/>
          <p:nvPr/>
        </p:nvSpPr>
        <p:spPr>
          <a:xfrm>
            <a:off x="14568211" y="10413934"/>
            <a:ext cx="776682" cy="7677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8D3A2"/>
                </a:solidFill>
                <a:latin typeface="#9Slide03 Roboto Condensed Bold" panose="02000000000000000000" pitchFamily="2" charset="0"/>
                <a:ea typeface="#9Slide03 Roboto Condensed Bold" panose="02000000000000000000" pitchFamily="2" charset="0"/>
              </a:rPr>
              <a:t>3</a:t>
            </a:r>
          </a:p>
        </p:txBody>
      </p:sp>
      <p:sp>
        <p:nvSpPr>
          <p:cNvPr id="91" name="Arrow: Pentagon 90">
            <a:extLst>
              <a:ext uri="{FF2B5EF4-FFF2-40B4-BE49-F238E27FC236}">
                <a16:creationId xmlns:a16="http://schemas.microsoft.com/office/drawing/2014/main" id="{C3F1F61B-F6A2-EDCA-3662-E8767BAD0B52}"/>
              </a:ext>
            </a:extLst>
          </p:cNvPr>
          <p:cNvSpPr/>
          <p:nvPr/>
        </p:nvSpPr>
        <p:spPr>
          <a:xfrm>
            <a:off x="16571109" y="10405564"/>
            <a:ext cx="4432925" cy="76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92" name="Arrow: Pentagon 91">
            <a:extLst>
              <a:ext uri="{FF2B5EF4-FFF2-40B4-BE49-F238E27FC236}">
                <a16:creationId xmlns:a16="http://schemas.microsoft.com/office/drawing/2014/main" id="{F322390A-BD1F-72F0-4DC2-4AC22CB2E92B}"/>
              </a:ext>
            </a:extLst>
          </p:cNvPr>
          <p:cNvSpPr/>
          <p:nvPr/>
        </p:nvSpPr>
        <p:spPr>
          <a:xfrm>
            <a:off x="15484193" y="10406089"/>
            <a:ext cx="5259770" cy="763378"/>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THI CÔNG, LẮP GHÉP MÔ HÌNH</a:t>
            </a:r>
          </a:p>
        </p:txBody>
      </p:sp>
      <p:sp>
        <p:nvSpPr>
          <p:cNvPr id="93" name="Flowchart: Connector 92">
            <a:extLst>
              <a:ext uri="{FF2B5EF4-FFF2-40B4-BE49-F238E27FC236}">
                <a16:creationId xmlns:a16="http://schemas.microsoft.com/office/drawing/2014/main" id="{E54AE53F-9E4C-8048-11B3-29083D280AD4}"/>
              </a:ext>
            </a:extLst>
          </p:cNvPr>
          <p:cNvSpPr/>
          <p:nvPr/>
        </p:nvSpPr>
        <p:spPr>
          <a:xfrm>
            <a:off x="14562425" y="11585189"/>
            <a:ext cx="776682" cy="767727"/>
          </a:xfrm>
          <a:prstGeom prst="flowChartConnec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b="1">
                <a:solidFill>
                  <a:srgbClr val="33006F"/>
                </a:solidFill>
                <a:latin typeface="#9Slide03 Roboto Condensed Bold" panose="02000000000000000000" pitchFamily="2" charset="0"/>
                <a:ea typeface="#9Slide03 Roboto Condensed Bold" panose="02000000000000000000" pitchFamily="2" charset="0"/>
              </a:rPr>
              <a:t>4</a:t>
            </a:r>
          </a:p>
        </p:txBody>
      </p:sp>
      <p:sp>
        <p:nvSpPr>
          <p:cNvPr id="94" name="Arrow: Pentagon 93">
            <a:extLst>
              <a:ext uri="{FF2B5EF4-FFF2-40B4-BE49-F238E27FC236}">
                <a16:creationId xmlns:a16="http://schemas.microsoft.com/office/drawing/2014/main" id="{9CE4E333-1452-084A-F554-17595EB27125}"/>
              </a:ext>
            </a:extLst>
          </p:cNvPr>
          <p:cNvSpPr/>
          <p:nvPr/>
        </p:nvSpPr>
        <p:spPr>
          <a:xfrm>
            <a:off x="16565323" y="11576819"/>
            <a:ext cx="4432925" cy="763378"/>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500" b="1">
              <a:latin typeface="+mj-lt"/>
            </a:endParaRPr>
          </a:p>
        </p:txBody>
      </p:sp>
      <p:sp>
        <p:nvSpPr>
          <p:cNvPr id="95" name="Arrow: Pentagon 94">
            <a:extLst>
              <a:ext uri="{FF2B5EF4-FFF2-40B4-BE49-F238E27FC236}">
                <a16:creationId xmlns:a16="http://schemas.microsoft.com/office/drawing/2014/main" id="{43738B5B-6D31-2B35-4DD7-DB6FCE07096C}"/>
              </a:ext>
            </a:extLst>
          </p:cNvPr>
          <p:cNvSpPr/>
          <p:nvPr/>
        </p:nvSpPr>
        <p:spPr>
          <a:xfrm>
            <a:off x="15484193" y="11577344"/>
            <a:ext cx="5259770" cy="76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E8D3A2"/>
                </a:solidFill>
                <a:latin typeface="#9Slide03 Roboto Condensed Bold" panose="02000000000000000000" pitchFamily="2" charset="0"/>
                <a:ea typeface="#9Slide03 Roboto Condensed Bold" panose="02000000000000000000" pitchFamily="2" charset="0"/>
              </a:rPr>
              <a:t>LẬP TRÌNH ĐIỀU KHIỂN</a:t>
            </a:r>
          </a:p>
        </p:txBody>
      </p:sp>
      <p:sp>
        <p:nvSpPr>
          <p:cNvPr id="96" name="Flowchart: Connector 95">
            <a:extLst>
              <a:ext uri="{FF2B5EF4-FFF2-40B4-BE49-F238E27FC236}">
                <a16:creationId xmlns:a16="http://schemas.microsoft.com/office/drawing/2014/main" id="{50C34EDA-2DE7-D277-0883-2FBF634EA5A7}"/>
              </a:ext>
            </a:extLst>
          </p:cNvPr>
          <p:cNvSpPr/>
          <p:nvPr/>
        </p:nvSpPr>
        <p:spPr>
          <a:xfrm>
            <a:off x="14562144" y="12773151"/>
            <a:ext cx="776682" cy="7677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E8D3A2"/>
                </a:solidFill>
                <a:latin typeface="#9Slide03 Roboto Condensed Bold" panose="02000000000000000000" pitchFamily="2" charset="0"/>
                <a:ea typeface="#9Slide03 Roboto Condensed Bold" panose="02000000000000000000" pitchFamily="2" charset="0"/>
              </a:rPr>
              <a:t>5</a:t>
            </a:r>
          </a:p>
        </p:txBody>
      </p:sp>
      <p:sp>
        <p:nvSpPr>
          <p:cNvPr id="97" name="Arrow: Pentagon 96">
            <a:extLst>
              <a:ext uri="{FF2B5EF4-FFF2-40B4-BE49-F238E27FC236}">
                <a16:creationId xmlns:a16="http://schemas.microsoft.com/office/drawing/2014/main" id="{B3AAC7C4-F623-6337-0859-09B2C0957AC9}"/>
              </a:ext>
            </a:extLst>
          </p:cNvPr>
          <p:cNvSpPr/>
          <p:nvPr/>
        </p:nvSpPr>
        <p:spPr>
          <a:xfrm>
            <a:off x="16565042" y="12764781"/>
            <a:ext cx="4432925" cy="76337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a:latin typeface="+mj-lt"/>
            </a:endParaRPr>
          </a:p>
        </p:txBody>
      </p:sp>
      <p:sp>
        <p:nvSpPr>
          <p:cNvPr id="98" name="Arrow: Pentagon 97">
            <a:extLst>
              <a:ext uri="{FF2B5EF4-FFF2-40B4-BE49-F238E27FC236}">
                <a16:creationId xmlns:a16="http://schemas.microsoft.com/office/drawing/2014/main" id="{5AEE9C0E-A895-FC95-816A-DB961B882C1B}"/>
              </a:ext>
            </a:extLst>
          </p:cNvPr>
          <p:cNvSpPr/>
          <p:nvPr/>
        </p:nvSpPr>
        <p:spPr>
          <a:xfrm>
            <a:off x="15484193" y="12765306"/>
            <a:ext cx="5259770" cy="763378"/>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solidFill>
                  <a:srgbClr val="33006F"/>
                </a:solidFill>
                <a:latin typeface="#9Slide03 Roboto Condensed Bold" panose="02000000000000000000" pitchFamily="2" charset="0"/>
                <a:ea typeface="#9Slide03 Roboto Condensed Bold" panose="02000000000000000000" pitchFamily="2" charset="0"/>
              </a:rPr>
              <a:t>CHẠY THỬ, HOÀN THIỆN VÀ ĐÁNH GIÁ</a:t>
            </a:r>
          </a:p>
        </p:txBody>
      </p:sp>
      <p:sp>
        <p:nvSpPr>
          <p:cNvPr id="20" name="TextBox 19">
            <a:extLst>
              <a:ext uri="{FF2B5EF4-FFF2-40B4-BE49-F238E27FC236}">
                <a16:creationId xmlns:a16="http://schemas.microsoft.com/office/drawing/2014/main" id="{D07D3DE3-465C-AE34-D6D3-3EDE5B1BACDC}"/>
              </a:ext>
            </a:extLst>
          </p:cNvPr>
          <p:cNvSpPr txBox="1"/>
          <p:nvPr/>
        </p:nvSpPr>
        <p:spPr>
          <a:xfrm>
            <a:off x="14553493" y="15850778"/>
            <a:ext cx="6444474" cy="7201972"/>
          </a:xfrm>
          <a:prstGeom prst="rect">
            <a:avLst/>
          </a:prstGeom>
          <a:noFill/>
        </p:spPr>
        <p:txBody>
          <a:bodyPr wrap="square" rtlCol="0">
            <a:spAutoFit/>
          </a:bodyPr>
          <a:lstStyle/>
          <a:p>
            <a:pPr marL="342900" indent="-342900">
              <a:buFont typeface="Wingdings" panose="05000000000000000000" pitchFamily="2" charset="2"/>
              <a:buChar char="v"/>
            </a:pPr>
            <a:r>
              <a:rPr lang="en-US" sz="2000" b="1">
                <a:solidFill>
                  <a:srgbClr val="33006F"/>
                </a:solidFill>
                <a:latin typeface="#9Slide03 Roboto Condensed Bold" panose="02000000000000000000" pitchFamily="2" charset="0"/>
                <a:ea typeface="#9Slide03 Roboto Condensed Bold" panose="02000000000000000000" pitchFamily="2" charset="0"/>
              </a:rPr>
              <a:t>LÝ THUYẾT</a:t>
            </a:r>
          </a:p>
          <a:p>
            <a:pPr marL="342900" indent="-342900">
              <a:buFont typeface="Wingdings" panose="05000000000000000000" pitchFamily="2" charset="2"/>
              <a:buChar char="v"/>
            </a:pPr>
            <a:endParaRPr lang="en-US" sz="2000" b="1">
              <a:solidFill>
                <a:srgbClr val="33006F"/>
              </a:solidFill>
              <a:latin typeface="#9Slide03 Roboto Condensed Bold" panose="02000000000000000000" pitchFamily="2" charset="0"/>
              <a:ea typeface="#9Slide03 Roboto Condensed Bold" panose="02000000000000000000" pitchFamily="2" charset="0"/>
            </a:endParaRP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Hoàn thành việc lựa chọn cấu hình robot, cơ cấu truyền động, cơ cấu tác động.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Giải được bài toán động học của robot.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Viết được code điều khiển chuyển động robot, đọc các cảm biến hoạt động trên Robot.</a:t>
            </a:r>
          </a:p>
          <a:p>
            <a:pPr marL="285750" indent="-285750" algn="just">
              <a:buFont typeface="Arial" panose="020B0604020202020204" pitchFamily="34" charset="0"/>
              <a:buChar char="•"/>
            </a:pPr>
            <a:endPar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marL="342900" indent="-342900">
              <a:buFont typeface="Wingdings" panose="05000000000000000000" pitchFamily="2" charset="2"/>
              <a:buChar char="v"/>
            </a:pPr>
            <a:r>
              <a:rPr lang="en-US" sz="2000" b="1">
                <a:solidFill>
                  <a:srgbClr val="33006F"/>
                </a:solidFill>
                <a:latin typeface="#9Slide03 Roboto Condensed Bold" panose="02000000000000000000" pitchFamily="2" charset="0"/>
                <a:ea typeface="#9Slide03 Roboto Condensed Bold" panose="02000000000000000000" pitchFamily="2" charset="0"/>
              </a:rPr>
              <a:t>THỰC NGHIỆM</a:t>
            </a:r>
          </a:p>
          <a:p>
            <a:pPr marL="342900" indent="-342900">
              <a:buFont typeface="Wingdings" panose="05000000000000000000" pitchFamily="2" charset="2"/>
              <a:buChar char="v"/>
            </a:pPr>
            <a:endParaRPr lang="en-US" sz="2000" b="1">
              <a:solidFill>
                <a:srgbClr val="33006F"/>
              </a:solidFill>
              <a:latin typeface="#9Slide03 Roboto Condensed Bold" panose="02000000000000000000" pitchFamily="2" charset="0"/>
              <a:ea typeface="#9Slide03 Roboto Condensed Bold" panose="02000000000000000000" pitchFamily="2" charset="0"/>
            </a:endParaRP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Hoàn thành việc gia công các chi tiết và lắp ghép hoàn thiện robot. </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Ngoại quan Robot ưa nhìn, thanh thoát và gọn gàng.</a:t>
            </a:r>
          </a:p>
          <a:p>
            <a:pPr marL="285750" indent="-285750" algn="just">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Thu được các giá trị mong muốn từ các ngoại vi. </a:t>
            </a:r>
          </a:p>
          <a:p>
            <a:pPr marL="342900" indent="-342900">
              <a:buFont typeface="Arial" panose="020B0604020202020204" pitchFamily="34" charset="0"/>
              <a:buChar char="•"/>
            </a:pPr>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Robot hoạt động tốt theo mong muốn điều khiển (chỉ định hướng, chỉ định vị trí)</a:t>
            </a:r>
          </a:p>
          <a:p>
            <a:endParaRPr lang="en-US" sz="2200">
              <a:latin typeface="Open Sans" panose="020B0606030504020204" pitchFamily="34" charset="0"/>
              <a:ea typeface="Open Sans" panose="020B0606030504020204" pitchFamily="34" charset="0"/>
              <a:cs typeface="Open Sans" panose="020B0606030504020204" pitchFamily="34" charset="0"/>
            </a:endParaRPr>
          </a:p>
        </p:txBody>
      </p:sp>
      <p:cxnSp>
        <p:nvCxnSpPr>
          <p:cNvPr id="102" name="Straight Connector 101" descr="Gold column divider rule line">
            <a:extLst>
              <a:ext uri="{FF2B5EF4-FFF2-40B4-BE49-F238E27FC236}">
                <a16:creationId xmlns:a16="http://schemas.microsoft.com/office/drawing/2014/main" id="{B055277E-024F-5105-B869-7F3B78F893DB}"/>
              </a:ext>
            </a:extLst>
          </p:cNvPr>
          <p:cNvCxnSpPr>
            <a:cxnSpLocks/>
          </p:cNvCxnSpPr>
          <p:nvPr/>
        </p:nvCxnSpPr>
        <p:spPr>
          <a:xfrm>
            <a:off x="7027055" y="6752193"/>
            <a:ext cx="0" cy="2392279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E9ABA9A-E075-0030-55ED-380A3B21538B}"/>
              </a:ext>
            </a:extLst>
          </p:cNvPr>
          <p:cNvSpPr/>
          <p:nvPr/>
        </p:nvSpPr>
        <p:spPr>
          <a:xfrm>
            <a:off x="0" y="30836194"/>
            <a:ext cx="21945598" cy="2181889"/>
          </a:xfrm>
          <a:prstGeom prst="rect">
            <a:avLst/>
          </a:prstGeom>
          <a:solidFill>
            <a:srgbClr val="33006F"/>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626F16B-C13E-535C-C174-C5A71D17E993}"/>
              </a:ext>
            </a:extLst>
          </p:cNvPr>
          <p:cNvPicPr>
            <a:picLocks noChangeAspect="1"/>
          </p:cNvPicPr>
          <p:nvPr/>
        </p:nvPicPr>
        <p:blipFill>
          <a:blip r:embed="rId14"/>
          <a:stretch>
            <a:fillRect/>
          </a:stretch>
        </p:blipFill>
        <p:spPr>
          <a:xfrm>
            <a:off x="25824291" y="-808877"/>
            <a:ext cx="5639289" cy="451143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 name="Picture 9">
            <a:extLst>
              <a:ext uri="{FF2B5EF4-FFF2-40B4-BE49-F238E27FC236}">
                <a16:creationId xmlns:a16="http://schemas.microsoft.com/office/drawing/2014/main" id="{EF03BCC1-6474-9206-0D67-B91E8F283E15}"/>
              </a:ext>
            </a:extLst>
          </p:cNvPr>
          <p:cNvPicPr>
            <a:picLocks noChangeAspect="1"/>
          </p:cNvPicPr>
          <p:nvPr/>
        </p:nvPicPr>
        <p:blipFill>
          <a:blip r:embed="rId15"/>
          <a:stretch>
            <a:fillRect/>
          </a:stretch>
        </p:blipFill>
        <p:spPr>
          <a:xfrm>
            <a:off x="11561007" y="7610834"/>
            <a:ext cx="2061436" cy="3430122"/>
          </a:xfrm>
          <a:prstGeom prst="rect">
            <a:avLst/>
          </a:prstGeom>
        </p:spPr>
      </p:pic>
      <p:pic>
        <p:nvPicPr>
          <p:cNvPr id="13" name="Picture 12">
            <a:extLst>
              <a:ext uri="{FF2B5EF4-FFF2-40B4-BE49-F238E27FC236}">
                <a16:creationId xmlns:a16="http://schemas.microsoft.com/office/drawing/2014/main" id="{06C62C68-730B-6CD3-967A-F49381697492}"/>
              </a:ext>
            </a:extLst>
          </p:cNvPr>
          <p:cNvPicPr>
            <a:picLocks noChangeAspect="1"/>
          </p:cNvPicPr>
          <p:nvPr/>
        </p:nvPicPr>
        <p:blipFill>
          <a:blip r:embed="rId16"/>
          <a:stretch>
            <a:fillRect/>
          </a:stretch>
        </p:blipFill>
        <p:spPr>
          <a:xfrm>
            <a:off x="7418870" y="11417734"/>
            <a:ext cx="2318601" cy="4162288"/>
          </a:xfrm>
          <a:prstGeom prst="rect">
            <a:avLst/>
          </a:prstGeom>
        </p:spPr>
      </p:pic>
      <p:sp>
        <p:nvSpPr>
          <p:cNvPr id="38" name="TextBox 37">
            <a:extLst>
              <a:ext uri="{FF2B5EF4-FFF2-40B4-BE49-F238E27FC236}">
                <a16:creationId xmlns:a16="http://schemas.microsoft.com/office/drawing/2014/main" id="{90A78307-77D7-83F4-0F66-55F877683D9F}"/>
              </a:ext>
            </a:extLst>
          </p:cNvPr>
          <p:cNvSpPr txBox="1"/>
          <p:nvPr/>
        </p:nvSpPr>
        <p:spPr>
          <a:xfrm>
            <a:off x="7341850" y="15809965"/>
            <a:ext cx="5083008" cy="1538883"/>
          </a:xfrm>
          <a:prstGeom prst="rect">
            <a:avLst/>
          </a:prstGeom>
          <a:noFill/>
        </p:spPr>
        <p:txBody>
          <a:bodyPr wrap="square" rtlCol="0">
            <a:spAutoFit/>
          </a:bodyPr>
          <a:lstStyle/>
          <a:p>
            <a:pPr algn="just">
              <a:lnSpc>
                <a:spcPct val="150000"/>
              </a:lnSpc>
            </a:pPr>
            <a:r>
              <a:rPr lang="en-US" sz="2000" b="1">
                <a:solidFill>
                  <a:srgbClr val="33006F"/>
                </a:solidFill>
                <a:latin typeface="#9Slide03 Roboto Condensed Bold" panose="02000000000000000000" pitchFamily="2" charset="0"/>
                <a:ea typeface="#9Slide03 Roboto Condensed Bold" panose="02000000000000000000" pitchFamily="2" charset="0"/>
              </a:rPr>
              <a:t>MỤC TIÊU 3:</a:t>
            </a:r>
          </a:p>
          <a:p>
            <a:pPr algn="just">
              <a:lnSpc>
                <a:spcPct val="150000"/>
              </a:lnSpc>
            </a:pPr>
            <a:r>
              <a:rPr lang="en-US" sz="2800">
                <a:latin typeface="#9Slide03 Roboto Condensed" panose="02000000000000000000" pitchFamily="2" charset="0"/>
                <a:ea typeface="#9Slide03 Roboto Condensed" panose="02000000000000000000" pitchFamily="2" charset="0"/>
                <a:cs typeface="Open Sans" panose="020B0606030504020204" pitchFamily="34" charset="0"/>
              </a:rPr>
              <a:t>Di chuyển và tránh vật cản tự động</a:t>
            </a:r>
          </a:p>
          <a:p>
            <a:pPr algn="just"/>
            <a:endParaRPr lang="en-US" sz="2200">
              <a:solidFill>
                <a:srgbClr val="000000"/>
              </a:solidFill>
              <a:latin typeface="Open Sans" charset="0"/>
              <a:ea typeface="Open Sans" charset="0"/>
              <a:cs typeface="Open Sans" charset="0"/>
            </a:endParaRPr>
          </a:p>
        </p:txBody>
      </p:sp>
      <p:pic>
        <p:nvPicPr>
          <p:cNvPr id="42" name="Picture 41">
            <a:extLst>
              <a:ext uri="{FF2B5EF4-FFF2-40B4-BE49-F238E27FC236}">
                <a16:creationId xmlns:a16="http://schemas.microsoft.com/office/drawing/2014/main" id="{0148CAB8-A79E-D774-C927-5E44D3DCB6D7}"/>
              </a:ext>
            </a:extLst>
          </p:cNvPr>
          <p:cNvPicPr>
            <a:picLocks noChangeAspect="1"/>
          </p:cNvPicPr>
          <p:nvPr/>
        </p:nvPicPr>
        <p:blipFill>
          <a:blip r:embed="rId17"/>
          <a:stretch>
            <a:fillRect/>
          </a:stretch>
        </p:blipFill>
        <p:spPr>
          <a:xfrm>
            <a:off x="11545571" y="17072817"/>
            <a:ext cx="2008448" cy="3462269"/>
          </a:xfrm>
          <a:prstGeom prst="rect">
            <a:avLst/>
          </a:prstGeom>
        </p:spPr>
      </p:pic>
      <p:grpSp>
        <p:nvGrpSpPr>
          <p:cNvPr id="43" name="Group 42" descr="Section Header Place holder and gold boundless bar">
            <a:extLst>
              <a:ext uri="{FF2B5EF4-FFF2-40B4-BE49-F238E27FC236}">
                <a16:creationId xmlns:a16="http://schemas.microsoft.com/office/drawing/2014/main" id="{F93CFC10-9772-A694-BE73-8A2FB5C25690}"/>
              </a:ext>
            </a:extLst>
          </p:cNvPr>
          <p:cNvGrpSpPr/>
          <p:nvPr/>
        </p:nvGrpSpPr>
        <p:grpSpPr>
          <a:xfrm>
            <a:off x="14623045" y="23263514"/>
            <a:ext cx="5753101" cy="904357"/>
            <a:chOff x="1310640" y="15619145"/>
            <a:chExt cx="5753101" cy="904357"/>
          </a:xfrm>
        </p:grpSpPr>
        <p:sp>
          <p:nvSpPr>
            <p:cNvPr id="63" name="TextBox 62" descr="Section Header and gold boundless bar">
              <a:extLst>
                <a:ext uri="{FF2B5EF4-FFF2-40B4-BE49-F238E27FC236}">
                  <a16:creationId xmlns:a16="http://schemas.microsoft.com/office/drawing/2014/main" id="{BB0EA6C1-AEEF-DA2A-D5A6-28FB8DC8108E}"/>
                </a:ext>
              </a:extLst>
            </p:cNvPr>
            <p:cNvSpPr txBox="1"/>
            <p:nvPr/>
          </p:nvSpPr>
          <p:spPr>
            <a:xfrm>
              <a:off x="1310640" y="15619145"/>
              <a:ext cx="5753101" cy="707886"/>
            </a:xfrm>
            <a:prstGeom prst="rect">
              <a:avLst/>
            </a:prstGeom>
            <a:noFill/>
          </p:spPr>
          <p:txBody>
            <a:bodyPr wrap="square" rtlCol="0">
              <a:spAutoFit/>
            </a:bodyPr>
            <a:lstStyle/>
            <a:p>
              <a:r>
                <a:rPr lang="en-US" sz="4000" b="1">
                  <a:solidFill>
                    <a:srgbClr val="33006F"/>
                  </a:solidFill>
                  <a:latin typeface="#9Slide03 Roboto Condensed Bold" panose="02000000000000000000" pitchFamily="2" charset="0"/>
                  <a:ea typeface="#9Slide03 Roboto Condensed Bold" panose="02000000000000000000" pitchFamily="2" charset="0"/>
                </a:rPr>
                <a:t>HƯỚNG PHÁT TRIỂN</a:t>
              </a:r>
            </a:p>
          </p:txBody>
        </p:sp>
        <p:pic>
          <p:nvPicPr>
            <p:cNvPr id="64" name="Picture 63" descr="Gold boundless bar">
              <a:extLst>
                <a:ext uri="{FF2B5EF4-FFF2-40B4-BE49-F238E27FC236}">
                  <a16:creationId xmlns:a16="http://schemas.microsoft.com/office/drawing/2014/main" id="{4A44D9AB-5B64-65B7-DA6A-84AE8B3CB0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74" name="TextBox 73">
            <a:extLst>
              <a:ext uri="{FF2B5EF4-FFF2-40B4-BE49-F238E27FC236}">
                <a16:creationId xmlns:a16="http://schemas.microsoft.com/office/drawing/2014/main" id="{9260779A-B09F-4A50-B7BC-A61EC61606C1}"/>
              </a:ext>
            </a:extLst>
          </p:cNvPr>
          <p:cNvSpPr txBox="1"/>
          <p:nvPr/>
        </p:nvSpPr>
        <p:spPr>
          <a:xfrm>
            <a:off x="7341849" y="17088385"/>
            <a:ext cx="3896126" cy="3416320"/>
          </a:xfrm>
          <a:prstGeom prst="rect">
            <a:avLst/>
          </a:prstGeom>
          <a:noFill/>
        </p:spPr>
        <p:txBody>
          <a:bodyPr wrap="square">
            <a:spAutoFit/>
          </a:bodyPr>
          <a:lstStyle/>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&gt;  Chỉ cần bật mode này, Mobile Robot sẽ di chuyển tự do trong không gian mà không chịu bất kỳ chỉ định nào từ người dùng. Đồng thời, khi gặp vật cản ở gần, Mobile Robot sẽ di chuyển một hướng khác để tránh vật cản đó.</a:t>
            </a:r>
          </a:p>
        </p:txBody>
      </p:sp>
      <p:sp>
        <p:nvSpPr>
          <p:cNvPr id="78" name="TextBox 77">
            <a:extLst>
              <a:ext uri="{FF2B5EF4-FFF2-40B4-BE49-F238E27FC236}">
                <a16:creationId xmlns:a16="http://schemas.microsoft.com/office/drawing/2014/main" id="{1A2E0DB4-4762-4BB9-A515-D1D706591266}"/>
              </a:ext>
            </a:extLst>
          </p:cNvPr>
          <p:cNvSpPr txBox="1"/>
          <p:nvPr/>
        </p:nvSpPr>
        <p:spPr>
          <a:xfrm>
            <a:off x="14623045" y="24410356"/>
            <a:ext cx="6542867" cy="5632311"/>
          </a:xfrm>
          <a:prstGeom prst="rect">
            <a:avLst/>
          </a:prstGeom>
          <a:noFill/>
        </p:spPr>
        <p:txBody>
          <a:bodyPr wrap="square">
            <a:spAutoFit/>
          </a:bodyPr>
          <a:lstStyle/>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1. Dùng bộ lọc nhiễu tốt hơn cho động cơ và các sensor.</a:t>
            </a:r>
          </a:p>
          <a:p>
            <a:pPr algn="just"/>
            <a:endPar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2. Thay wifi bằng một chuẩn Wireless có độ đáp ứng cao hơn.</a:t>
            </a:r>
          </a:p>
          <a:p>
            <a:pPr algn="just"/>
            <a:endPar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3. Thiết kế chế tạo các module nhằm mục đích kết hợp với di chuyển của Mobile Robot tạo ra giá trị lợi ích cao nhất.</a:t>
            </a:r>
          </a:p>
          <a:p>
            <a:pPr algn="just"/>
            <a:endPar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4. Thiết kế gọn nhưng đảm bảo được tải trọng của Mobile Robot.</a:t>
            </a:r>
          </a:p>
          <a:p>
            <a:pPr algn="just"/>
            <a:endPar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endParaRPr>
          </a:p>
          <a:p>
            <a:pPr algn="just"/>
            <a:r>
              <a:rPr lang="en-US" sz="2400">
                <a:solidFill>
                  <a:srgbClr val="000000"/>
                </a:solidFill>
                <a:latin typeface="#9Slide03 Roboto Light" panose="02000000000000000000" pitchFamily="2" charset="0"/>
                <a:ea typeface="#9Slide03 Roboto Light" panose="02000000000000000000" pitchFamily="2" charset="0"/>
                <a:cs typeface="Open Sans" panose="020B0606030504020204" pitchFamily="34" charset="0"/>
              </a:rPr>
              <a:t>5. Tạo ra được môi trường thân thiện hơn giữa Mobile Robot và con người.</a:t>
            </a:r>
          </a:p>
        </p:txBody>
      </p:sp>
      <p:sp>
        <p:nvSpPr>
          <p:cNvPr id="21" name="TextBox 20">
            <a:extLst>
              <a:ext uri="{FF2B5EF4-FFF2-40B4-BE49-F238E27FC236}">
                <a16:creationId xmlns:a16="http://schemas.microsoft.com/office/drawing/2014/main" id="{43173BB5-FC6F-41C1-977D-54696B6B5095}"/>
              </a:ext>
            </a:extLst>
          </p:cNvPr>
          <p:cNvSpPr txBox="1"/>
          <p:nvPr/>
        </p:nvSpPr>
        <p:spPr>
          <a:xfrm>
            <a:off x="2527922" y="30897559"/>
            <a:ext cx="4237057" cy="2062103"/>
          </a:xfrm>
          <a:prstGeom prst="rect">
            <a:avLst/>
          </a:prstGeom>
          <a:noFill/>
        </p:spPr>
        <p:txBody>
          <a:bodyPr wrap="none" rtlCol="0">
            <a:spAutoFit/>
          </a:bodyPr>
          <a:lstStyle/>
          <a:p>
            <a:r>
              <a:rPr lang="en-US" sz="2400" b="1">
                <a:solidFill>
                  <a:srgbClr val="FFFFFF"/>
                </a:solidFill>
                <a:latin typeface="#9Slide03 Roboto Condensed Bold" panose="02000000000000000000" pitchFamily="2" charset="0"/>
                <a:ea typeface="#9Slide03 Roboto Condensed Bold" panose="02000000000000000000" pitchFamily="2" charset="0"/>
              </a:rPr>
              <a:t>GIÁO VIÊN HƯỚNG DẪN</a:t>
            </a:r>
            <a:r>
              <a:rPr lang="en-US" sz="2000" b="1">
                <a:solidFill>
                  <a:srgbClr val="FFFFFF"/>
                </a:solidFill>
                <a:latin typeface="#9Slide03 Roboto Condensed Bold" panose="02000000000000000000" pitchFamily="2" charset="0"/>
                <a:ea typeface="#9Slide03 Roboto Condensed Bold" panose="02000000000000000000" pitchFamily="2" charset="0"/>
              </a:rPr>
              <a:t>:</a:t>
            </a:r>
          </a:p>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ThS. Trần Thanh Lam</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0918 444 262</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lamtt@hcmute.edu.vn</a:t>
            </a:r>
          </a:p>
        </p:txBody>
      </p:sp>
      <p:sp>
        <p:nvSpPr>
          <p:cNvPr id="79" name="TextBox 78">
            <a:extLst>
              <a:ext uri="{FF2B5EF4-FFF2-40B4-BE49-F238E27FC236}">
                <a16:creationId xmlns:a16="http://schemas.microsoft.com/office/drawing/2014/main" id="{6BFD6664-5BD6-4392-92BB-91A6DF5ED2A3}"/>
              </a:ext>
            </a:extLst>
          </p:cNvPr>
          <p:cNvSpPr txBox="1"/>
          <p:nvPr/>
        </p:nvSpPr>
        <p:spPr>
          <a:xfrm>
            <a:off x="7559340" y="30897559"/>
            <a:ext cx="3047629" cy="461665"/>
          </a:xfrm>
          <a:prstGeom prst="rect">
            <a:avLst/>
          </a:prstGeom>
          <a:noFill/>
        </p:spPr>
        <p:txBody>
          <a:bodyPr wrap="none" rtlCol="0">
            <a:spAutoFit/>
          </a:bodyPr>
          <a:lstStyle/>
          <a:p>
            <a:r>
              <a:rPr lang="en-US" sz="2400" b="1">
                <a:solidFill>
                  <a:srgbClr val="FFFFFF"/>
                </a:solidFill>
                <a:latin typeface="#9Slide03 Roboto Condensed Bold" panose="02000000000000000000" pitchFamily="2" charset="0"/>
                <a:ea typeface="#9Slide03 Roboto Condensed Bold" panose="02000000000000000000" pitchFamily="2" charset="0"/>
              </a:rPr>
              <a:t>SINH VIÊN THỰC HIỆN:</a:t>
            </a:r>
            <a:endParaRPr lang="en-US" sz="2000" b="1">
              <a:solidFill>
                <a:srgbClr val="FFFFFF"/>
              </a:solidFill>
              <a:latin typeface="#9Slide03 Roboto Condensed Bold" panose="02000000000000000000" pitchFamily="2" charset="0"/>
              <a:ea typeface="#9Slide03 Roboto Condensed Bold" panose="02000000000000000000" pitchFamily="2" charset="0"/>
            </a:endParaRPr>
          </a:p>
        </p:txBody>
      </p:sp>
      <p:sp>
        <p:nvSpPr>
          <p:cNvPr id="80" name="TextBox 79">
            <a:extLst>
              <a:ext uri="{FF2B5EF4-FFF2-40B4-BE49-F238E27FC236}">
                <a16:creationId xmlns:a16="http://schemas.microsoft.com/office/drawing/2014/main" id="{684520B1-ED3E-4A20-BB53-60700A06993A}"/>
              </a:ext>
            </a:extLst>
          </p:cNvPr>
          <p:cNvSpPr txBox="1"/>
          <p:nvPr/>
        </p:nvSpPr>
        <p:spPr>
          <a:xfrm>
            <a:off x="7559340" y="31266891"/>
            <a:ext cx="4826962" cy="1692771"/>
          </a:xfrm>
          <a:prstGeom prst="rect">
            <a:avLst/>
          </a:prstGeom>
          <a:noFill/>
        </p:spPr>
        <p:txBody>
          <a:bodyPr wrap="non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Nguyễn Hoàng Danh</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0396571965</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hoangdanhpo@gmail.com</a:t>
            </a:r>
          </a:p>
        </p:txBody>
      </p:sp>
      <p:sp>
        <p:nvSpPr>
          <p:cNvPr id="81" name="TextBox 80">
            <a:extLst>
              <a:ext uri="{FF2B5EF4-FFF2-40B4-BE49-F238E27FC236}">
                <a16:creationId xmlns:a16="http://schemas.microsoft.com/office/drawing/2014/main" id="{668594BB-C0B2-43E7-90E3-ABB01ED639E2}"/>
              </a:ext>
            </a:extLst>
          </p:cNvPr>
          <p:cNvSpPr txBox="1"/>
          <p:nvPr/>
        </p:nvSpPr>
        <p:spPr>
          <a:xfrm>
            <a:off x="12658839" y="31266891"/>
            <a:ext cx="4219425" cy="1692771"/>
          </a:xfrm>
          <a:prstGeom prst="rect">
            <a:avLst/>
          </a:prstGeom>
          <a:noFill/>
        </p:spPr>
        <p:txBody>
          <a:bodyPr wrap="non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Nguyễn Tấn Duy</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0868611732</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tduy1712@gmail.com</a:t>
            </a:r>
          </a:p>
        </p:txBody>
      </p:sp>
      <p:sp>
        <p:nvSpPr>
          <p:cNvPr id="99" name="TextBox 98">
            <a:extLst>
              <a:ext uri="{FF2B5EF4-FFF2-40B4-BE49-F238E27FC236}">
                <a16:creationId xmlns:a16="http://schemas.microsoft.com/office/drawing/2014/main" id="{3AA17744-0AD3-43DD-B9D4-F07F23190D7E}"/>
              </a:ext>
            </a:extLst>
          </p:cNvPr>
          <p:cNvSpPr txBox="1"/>
          <p:nvPr/>
        </p:nvSpPr>
        <p:spPr>
          <a:xfrm>
            <a:off x="17150801" y="31266891"/>
            <a:ext cx="4826962" cy="1692771"/>
          </a:xfrm>
          <a:prstGeom prst="rect">
            <a:avLst/>
          </a:prstGeom>
          <a:noFill/>
        </p:spPr>
        <p:txBody>
          <a:bodyPr wrap="square" rtlCol="0">
            <a:spAutoFit/>
          </a:bodyPr>
          <a:lstStyle/>
          <a:p>
            <a:endParaRPr lang="en-US" sz="2000" b="1">
              <a:solidFill>
                <a:srgbClr val="FFFFFF"/>
              </a:solidFill>
              <a:latin typeface="#9Slide03 Roboto Condensed Bold" panose="02000000000000000000" pitchFamily="2" charset="0"/>
              <a:ea typeface="#9Slide03 Roboto Condensed Bold" panose="02000000000000000000" pitchFamily="2" charset="0"/>
            </a:endParaRP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SVTH: Đỗ Đình Long</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SĐT: 0816747440</a:t>
            </a:r>
          </a:p>
          <a:p>
            <a:r>
              <a:rPr lang="en-US" sz="2800">
                <a:solidFill>
                  <a:srgbClr val="FFFFFF"/>
                </a:solidFill>
                <a:latin typeface="#9Slide03 Roboto Condensed" panose="02000000000000000000" pitchFamily="2" charset="0"/>
                <a:ea typeface="#9Slide03 Roboto Condensed" panose="02000000000000000000" pitchFamily="2" charset="0"/>
                <a:cs typeface="Open Sans" panose="020B0606030504020204" pitchFamily="34" charset="0"/>
              </a:rPr>
              <a:t>Email: olong3408@gmail.com</a:t>
            </a:r>
          </a:p>
        </p:txBody>
      </p:sp>
      <p:sp>
        <p:nvSpPr>
          <p:cNvPr id="23" name="Rectangle 22">
            <a:extLst>
              <a:ext uri="{FF2B5EF4-FFF2-40B4-BE49-F238E27FC236}">
                <a16:creationId xmlns:a16="http://schemas.microsoft.com/office/drawing/2014/main" id="{30AF8CC9-3297-45A0-8175-4F731C9CC7C6}"/>
              </a:ext>
            </a:extLst>
          </p:cNvPr>
          <p:cNvSpPr/>
          <p:nvPr/>
        </p:nvSpPr>
        <p:spPr>
          <a:xfrm>
            <a:off x="183129" y="31926476"/>
            <a:ext cx="2150723" cy="915402"/>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HD1-</a:t>
            </a:r>
            <a:r>
              <a:rPr lang="en-US" sz="2400">
                <a:solidFill>
                  <a:srgbClr val="33006F"/>
                </a:solidFill>
              </a:rPr>
              <a:t> </a:t>
            </a: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ST08</a:t>
            </a:r>
          </a:p>
          <a:p>
            <a:pPr algn="ctr"/>
            <a:r>
              <a:rPr lang="en-US" sz="2400">
                <a:solidFill>
                  <a:srgbClr val="33006F"/>
                </a:solidFill>
                <a:latin typeface="#9Slide03 Roboto Light" panose="02000000000000000000" pitchFamily="2" charset="0"/>
                <a:ea typeface="#9Slide03 Roboto Light" panose="02000000000000000000" pitchFamily="2" charset="0"/>
                <a:cs typeface="Open Sans" panose="020B0606030504020204" pitchFamily="34" charset="0"/>
              </a:rPr>
              <a:t>222DT195</a:t>
            </a:r>
          </a:p>
        </p:txBody>
      </p:sp>
    </p:spTree>
    <p:extLst>
      <p:ext uri="{BB962C8B-B14F-4D97-AF65-F5344CB8AC3E}">
        <p14:creationId xmlns:p14="http://schemas.microsoft.com/office/powerpoint/2010/main" val="1293170980"/>
      </p:ext>
    </p:extLst>
  </p:cSld>
  <p:clrMapOvr>
    <a:masterClrMapping/>
  </p:clrMapOvr>
  <p:transition>
    <p:fade/>
  </p:transition>
</p:sld>
</file>

<file path=ppt/theme/theme1.xml><?xml version="1.0" encoding="utf-8"?>
<a:theme xmlns:a="http://schemas.openxmlformats.org/drawingml/2006/main" name="Office Theme">
  <a:themeElements>
    <a:clrScheme name="Custom 14">
      <a:dk1>
        <a:srgbClr val="33006F"/>
      </a:dk1>
      <a:lt1>
        <a:srgbClr val="E8D3A2"/>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8832</TotalTime>
  <Words>876</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#9Slide03 Roboto Condensed</vt:lpstr>
      <vt:lpstr>#9Slide03 Roboto Condensed Bold</vt:lpstr>
      <vt:lpstr>#9Slide03 Roboto Light</vt:lpstr>
      <vt:lpstr>Arial</vt:lpstr>
      <vt:lpstr>Calibri</vt:lpstr>
      <vt:lpstr>Calibri Light</vt:lpstr>
      <vt:lpstr>Open Sans</vt:lpstr>
      <vt:lpstr>Uni Sans Book</vt:lpstr>
      <vt:lpstr>Wingdings</vt:lpstr>
      <vt:lpstr>Office Theme</vt:lpstr>
      <vt:lpstr>NGHIÊN CỨU GIẢI THUẬT ĐIỀU KHIỂN MOBILE ROBOT</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Admin</dc:creator>
  <dc:description>9Slide.vn</dc:description>
  <cp:lastModifiedBy>Nguyen Hoang Danh (GAM.AIS)</cp:lastModifiedBy>
  <cp:revision>37</cp:revision>
  <dcterms:created xsi:type="dcterms:W3CDTF">2018-02-07T04:27:03Z</dcterms:created>
  <dcterms:modified xsi:type="dcterms:W3CDTF">2022-07-21T16:55:53Z</dcterms:modified>
  <cp:category>9Slide.vn</cp:category>
</cp:coreProperties>
</file>