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71" r:id="rId3"/>
    <p:sldId id="343" r:id="rId4"/>
    <p:sldId id="415" r:id="rId5"/>
    <p:sldId id="411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45" r:id="rId14"/>
    <p:sldId id="446" r:id="rId15"/>
    <p:sldId id="447" r:id="rId16"/>
    <p:sldId id="448" r:id="rId17"/>
    <p:sldId id="449" r:id="rId18"/>
    <p:sldId id="452" r:id="rId19"/>
    <p:sldId id="450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7DB"/>
    <a:srgbClr val="FFFFFF"/>
    <a:srgbClr val="2B398F"/>
    <a:srgbClr val="118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4579776" y="0"/>
            <a:ext cx="7013473" cy="6858000"/>
          </a:xfrm>
          <a:custGeom>
            <a:avLst/>
            <a:gdLst>
              <a:gd name="connsiteX0" fmla="*/ 6604205 w 7013473"/>
              <a:gd name="connsiteY0" fmla="*/ 3576483 h 6858000"/>
              <a:gd name="connsiteX1" fmla="*/ 7013473 w 7013473"/>
              <a:gd name="connsiteY1" fmla="*/ 3985751 h 6858000"/>
              <a:gd name="connsiteX2" fmla="*/ 7013472 w 7013473"/>
              <a:gd name="connsiteY2" fmla="*/ 4988642 h 6858000"/>
              <a:gd name="connsiteX3" fmla="*/ 6604204 w 7013473"/>
              <a:gd name="connsiteY3" fmla="*/ 5397910 h 6858000"/>
              <a:gd name="connsiteX4" fmla="*/ 6604205 w 7013473"/>
              <a:gd name="connsiteY4" fmla="*/ 5397909 h 6858000"/>
              <a:gd name="connsiteX5" fmla="*/ 6194937 w 7013473"/>
              <a:gd name="connsiteY5" fmla="*/ 4988641 h 6858000"/>
              <a:gd name="connsiteX6" fmla="*/ 6194937 w 7013473"/>
              <a:gd name="connsiteY6" fmla="*/ 3985751 h 6858000"/>
              <a:gd name="connsiteX7" fmla="*/ 6604205 w 7013473"/>
              <a:gd name="connsiteY7" fmla="*/ 3576483 h 6858000"/>
              <a:gd name="connsiteX8" fmla="*/ 409268 w 7013473"/>
              <a:gd name="connsiteY8" fmla="*/ 3060290 h 6858000"/>
              <a:gd name="connsiteX9" fmla="*/ 818536 w 7013473"/>
              <a:gd name="connsiteY9" fmla="*/ 3469558 h 6858000"/>
              <a:gd name="connsiteX10" fmla="*/ 818535 w 7013473"/>
              <a:gd name="connsiteY10" fmla="*/ 5504836 h 6858000"/>
              <a:gd name="connsiteX11" fmla="*/ 409267 w 7013473"/>
              <a:gd name="connsiteY11" fmla="*/ 5914104 h 6858000"/>
              <a:gd name="connsiteX12" fmla="*/ 409268 w 7013473"/>
              <a:gd name="connsiteY12" fmla="*/ 5914103 h 6858000"/>
              <a:gd name="connsiteX13" fmla="*/ 0 w 7013473"/>
              <a:gd name="connsiteY13" fmla="*/ 5504835 h 6858000"/>
              <a:gd name="connsiteX14" fmla="*/ 0 w 7013473"/>
              <a:gd name="connsiteY14" fmla="*/ 3469558 h 6858000"/>
              <a:gd name="connsiteX15" fmla="*/ 409268 w 7013473"/>
              <a:gd name="connsiteY15" fmla="*/ 3060290 h 6858000"/>
              <a:gd name="connsiteX16" fmla="*/ 1441757 w 7013473"/>
              <a:gd name="connsiteY16" fmla="*/ 2566219 h 6858000"/>
              <a:gd name="connsiteX17" fmla="*/ 1851025 w 7013473"/>
              <a:gd name="connsiteY17" fmla="*/ 2975487 h 6858000"/>
              <a:gd name="connsiteX18" fmla="*/ 1851024 w 7013473"/>
              <a:gd name="connsiteY18" fmla="*/ 6858000 h 6858000"/>
              <a:gd name="connsiteX19" fmla="*/ 1032489 w 7013473"/>
              <a:gd name="connsiteY19" fmla="*/ 6858000 h 6858000"/>
              <a:gd name="connsiteX20" fmla="*/ 1032489 w 7013473"/>
              <a:gd name="connsiteY20" fmla="*/ 2975487 h 6858000"/>
              <a:gd name="connsiteX21" fmla="*/ 1441757 w 7013473"/>
              <a:gd name="connsiteY21" fmla="*/ 2566219 h 6858000"/>
              <a:gd name="connsiteX22" fmla="*/ 5571713 w 7013473"/>
              <a:gd name="connsiteY22" fmla="*/ 1836175 h 6858000"/>
              <a:gd name="connsiteX23" fmla="*/ 5980981 w 7013473"/>
              <a:gd name="connsiteY23" fmla="*/ 2245443 h 6858000"/>
              <a:gd name="connsiteX24" fmla="*/ 5980980 w 7013473"/>
              <a:gd name="connsiteY24" fmla="*/ 4214354 h 6858000"/>
              <a:gd name="connsiteX25" fmla="*/ 5571712 w 7013473"/>
              <a:gd name="connsiteY25" fmla="*/ 4623622 h 6858000"/>
              <a:gd name="connsiteX26" fmla="*/ 5571713 w 7013473"/>
              <a:gd name="connsiteY26" fmla="*/ 4623621 h 6858000"/>
              <a:gd name="connsiteX27" fmla="*/ 5162445 w 7013473"/>
              <a:gd name="connsiteY27" fmla="*/ 4214353 h 6858000"/>
              <a:gd name="connsiteX28" fmla="*/ 5162445 w 7013473"/>
              <a:gd name="connsiteY28" fmla="*/ 2245443 h 6858000"/>
              <a:gd name="connsiteX29" fmla="*/ 5571713 w 7013473"/>
              <a:gd name="connsiteY29" fmla="*/ 1836175 h 6858000"/>
              <a:gd name="connsiteX30" fmla="*/ 4539224 w 7013473"/>
              <a:gd name="connsiteY30" fmla="*/ 1091380 h 6858000"/>
              <a:gd name="connsiteX31" fmla="*/ 4948492 w 7013473"/>
              <a:gd name="connsiteY31" fmla="*/ 1500648 h 6858000"/>
              <a:gd name="connsiteX32" fmla="*/ 4948491 w 7013473"/>
              <a:gd name="connsiteY32" fmla="*/ 5110384 h 6858000"/>
              <a:gd name="connsiteX33" fmla="*/ 4539223 w 7013473"/>
              <a:gd name="connsiteY33" fmla="*/ 5519652 h 6858000"/>
              <a:gd name="connsiteX34" fmla="*/ 4539224 w 7013473"/>
              <a:gd name="connsiteY34" fmla="*/ 5519651 h 6858000"/>
              <a:gd name="connsiteX35" fmla="*/ 4129956 w 7013473"/>
              <a:gd name="connsiteY35" fmla="*/ 5110383 h 6858000"/>
              <a:gd name="connsiteX36" fmla="*/ 4129956 w 7013473"/>
              <a:gd name="connsiteY36" fmla="*/ 1500648 h 6858000"/>
              <a:gd name="connsiteX37" fmla="*/ 4539224 w 7013473"/>
              <a:gd name="connsiteY37" fmla="*/ 1091380 h 6858000"/>
              <a:gd name="connsiteX38" fmla="*/ 2474246 w 7013473"/>
              <a:gd name="connsiteY38" fmla="*/ 774290 h 6858000"/>
              <a:gd name="connsiteX39" fmla="*/ 2883514 w 7013473"/>
              <a:gd name="connsiteY39" fmla="*/ 1183558 h 6858000"/>
              <a:gd name="connsiteX40" fmla="*/ 2883513 w 7013473"/>
              <a:gd name="connsiteY40" fmla="*/ 5334828 h 6858000"/>
              <a:gd name="connsiteX41" fmla="*/ 2474245 w 7013473"/>
              <a:gd name="connsiteY41" fmla="*/ 5744096 h 6858000"/>
              <a:gd name="connsiteX42" fmla="*/ 2474246 w 7013473"/>
              <a:gd name="connsiteY42" fmla="*/ 5744095 h 6858000"/>
              <a:gd name="connsiteX43" fmla="*/ 2064978 w 7013473"/>
              <a:gd name="connsiteY43" fmla="*/ 5334827 h 6858000"/>
              <a:gd name="connsiteX44" fmla="*/ 2064978 w 7013473"/>
              <a:gd name="connsiteY44" fmla="*/ 1183558 h 6858000"/>
              <a:gd name="connsiteX45" fmla="*/ 2474246 w 7013473"/>
              <a:gd name="connsiteY45" fmla="*/ 774290 h 6858000"/>
              <a:gd name="connsiteX46" fmla="*/ 3097467 w 7013473"/>
              <a:gd name="connsiteY46" fmla="*/ 0 h 6858000"/>
              <a:gd name="connsiteX47" fmla="*/ 3916003 w 7013473"/>
              <a:gd name="connsiteY47" fmla="*/ 0 h 6858000"/>
              <a:gd name="connsiteX48" fmla="*/ 3916002 w 7013473"/>
              <a:gd name="connsiteY48" fmla="*/ 5711314 h 6858000"/>
              <a:gd name="connsiteX49" fmla="*/ 3506734 w 7013473"/>
              <a:gd name="connsiteY49" fmla="*/ 6120582 h 6858000"/>
              <a:gd name="connsiteX50" fmla="*/ 3506735 w 7013473"/>
              <a:gd name="connsiteY50" fmla="*/ 6120581 h 6858000"/>
              <a:gd name="connsiteX51" fmla="*/ 3097467 w 7013473"/>
              <a:gd name="connsiteY51" fmla="*/ 5711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013473" h="6858000">
                <a:moveTo>
                  <a:pt x="6604205" y="3576483"/>
                </a:moveTo>
                <a:cubicBezTo>
                  <a:pt x="6830237" y="3576483"/>
                  <a:pt x="7013473" y="3759719"/>
                  <a:pt x="7013473" y="3985751"/>
                </a:cubicBezTo>
                <a:cubicBezTo>
                  <a:pt x="7013473" y="4320048"/>
                  <a:pt x="7013472" y="4654345"/>
                  <a:pt x="7013472" y="4988642"/>
                </a:cubicBezTo>
                <a:cubicBezTo>
                  <a:pt x="7013472" y="5214674"/>
                  <a:pt x="6830236" y="5397910"/>
                  <a:pt x="6604204" y="5397910"/>
                </a:cubicBezTo>
                <a:lnTo>
                  <a:pt x="6604205" y="5397909"/>
                </a:lnTo>
                <a:cubicBezTo>
                  <a:pt x="6378173" y="5397909"/>
                  <a:pt x="6194937" y="5214673"/>
                  <a:pt x="6194937" y="4988641"/>
                </a:cubicBezTo>
                <a:lnTo>
                  <a:pt x="6194937" y="3985751"/>
                </a:lnTo>
                <a:cubicBezTo>
                  <a:pt x="6194937" y="3759719"/>
                  <a:pt x="6378173" y="3576483"/>
                  <a:pt x="6604205" y="3576483"/>
                </a:cubicBezTo>
                <a:close/>
                <a:moveTo>
                  <a:pt x="409268" y="3060290"/>
                </a:moveTo>
                <a:cubicBezTo>
                  <a:pt x="635300" y="3060290"/>
                  <a:pt x="818536" y="3243526"/>
                  <a:pt x="818536" y="3469558"/>
                </a:cubicBezTo>
                <a:cubicBezTo>
                  <a:pt x="818536" y="4147984"/>
                  <a:pt x="818535" y="4826410"/>
                  <a:pt x="818535" y="5504836"/>
                </a:cubicBezTo>
                <a:cubicBezTo>
                  <a:pt x="818535" y="5730868"/>
                  <a:pt x="635299" y="5914104"/>
                  <a:pt x="409267" y="5914104"/>
                </a:cubicBezTo>
                <a:lnTo>
                  <a:pt x="409268" y="5914103"/>
                </a:lnTo>
                <a:cubicBezTo>
                  <a:pt x="183236" y="5914103"/>
                  <a:pt x="0" y="5730867"/>
                  <a:pt x="0" y="5504835"/>
                </a:cubicBezTo>
                <a:lnTo>
                  <a:pt x="0" y="3469558"/>
                </a:lnTo>
                <a:cubicBezTo>
                  <a:pt x="0" y="3243526"/>
                  <a:pt x="183236" y="3060290"/>
                  <a:pt x="409268" y="3060290"/>
                </a:cubicBezTo>
                <a:close/>
                <a:moveTo>
                  <a:pt x="1441757" y="2566219"/>
                </a:moveTo>
                <a:cubicBezTo>
                  <a:pt x="1667789" y="2566219"/>
                  <a:pt x="1851025" y="2749455"/>
                  <a:pt x="1851025" y="2975487"/>
                </a:cubicBezTo>
                <a:lnTo>
                  <a:pt x="1851024" y="6858000"/>
                </a:lnTo>
                <a:lnTo>
                  <a:pt x="1032489" y="6858000"/>
                </a:lnTo>
                <a:lnTo>
                  <a:pt x="1032489" y="2975487"/>
                </a:lnTo>
                <a:cubicBezTo>
                  <a:pt x="1032489" y="2749455"/>
                  <a:pt x="1215725" y="2566219"/>
                  <a:pt x="1441757" y="2566219"/>
                </a:cubicBezTo>
                <a:close/>
                <a:moveTo>
                  <a:pt x="5571713" y="1836175"/>
                </a:moveTo>
                <a:cubicBezTo>
                  <a:pt x="5797745" y="1836175"/>
                  <a:pt x="5980981" y="2019412"/>
                  <a:pt x="5980981" y="2245443"/>
                </a:cubicBezTo>
                <a:cubicBezTo>
                  <a:pt x="5980981" y="2901747"/>
                  <a:pt x="5980980" y="3558050"/>
                  <a:pt x="5980980" y="4214354"/>
                </a:cubicBezTo>
                <a:cubicBezTo>
                  <a:pt x="5980980" y="4440386"/>
                  <a:pt x="5797744" y="4623622"/>
                  <a:pt x="5571712" y="4623622"/>
                </a:cubicBezTo>
                <a:lnTo>
                  <a:pt x="5571713" y="4623621"/>
                </a:lnTo>
                <a:cubicBezTo>
                  <a:pt x="5345681" y="4623621"/>
                  <a:pt x="5162445" y="4440385"/>
                  <a:pt x="5162445" y="4214353"/>
                </a:cubicBezTo>
                <a:lnTo>
                  <a:pt x="5162445" y="2245443"/>
                </a:lnTo>
                <a:cubicBezTo>
                  <a:pt x="5162445" y="2019412"/>
                  <a:pt x="5345681" y="1836175"/>
                  <a:pt x="5571713" y="1836175"/>
                </a:cubicBezTo>
                <a:close/>
                <a:moveTo>
                  <a:pt x="4539224" y="1091380"/>
                </a:moveTo>
                <a:cubicBezTo>
                  <a:pt x="4765256" y="1091380"/>
                  <a:pt x="4948492" y="1274616"/>
                  <a:pt x="4948492" y="1500648"/>
                </a:cubicBezTo>
                <a:cubicBezTo>
                  <a:pt x="4948492" y="2703893"/>
                  <a:pt x="4948491" y="3907139"/>
                  <a:pt x="4948491" y="5110384"/>
                </a:cubicBezTo>
                <a:cubicBezTo>
                  <a:pt x="4948491" y="5336416"/>
                  <a:pt x="4765255" y="5519652"/>
                  <a:pt x="4539223" y="5519652"/>
                </a:cubicBezTo>
                <a:lnTo>
                  <a:pt x="4539224" y="5519651"/>
                </a:lnTo>
                <a:cubicBezTo>
                  <a:pt x="4313192" y="5519651"/>
                  <a:pt x="4129956" y="5336415"/>
                  <a:pt x="4129956" y="5110383"/>
                </a:cubicBezTo>
                <a:lnTo>
                  <a:pt x="4129956" y="1500648"/>
                </a:lnTo>
                <a:cubicBezTo>
                  <a:pt x="4129956" y="1274616"/>
                  <a:pt x="4313192" y="1091380"/>
                  <a:pt x="4539224" y="1091380"/>
                </a:cubicBezTo>
                <a:close/>
                <a:moveTo>
                  <a:pt x="2474246" y="774290"/>
                </a:moveTo>
                <a:cubicBezTo>
                  <a:pt x="2700278" y="774290"/>
                  <a:pt x="2883514" y="957526"/>
                  <a:pt x="2883514" y="1183558"/>
                </a:cubicBezTo>
                <a:cubicBezTo>
                  <a:pt x="2883514" y="2567315"/>
                  <a:pt x="2883513" y="3951071"/>
                  <a:pt x="2883513" y="5334828"/>
                </a:cubicBezTo>
                <a:cubicBezTo>
                  <a:pt x="2883513" y="5560860"/>
                  <a:pt x="2700277" y="5744096"/>
                  <a:pt x="2474245" y="5744096"/>
                </a:cubicBezTo>
                <a:lnTo>
                  <a:pt x="2474246" y="5744095"/>
                </a:lnTo>
                <a:cubicBezTo>
                  <a:pt x="2248214" y="5744095"/>
                  <a:pt x="2064978" y="5560859"/>
                  <a:pt x="2064978" y="5334827"/>
                </a:cubicBezTo>
                <a:lnTo>
                  <a:pt x="2064978" y="1183558"/>
                </a:lnTo>
                <a:cubicBezTo>
                  <a:pt x="2064978" y="957526"/>
                  <a:pt x="2248214" y="774290"/>
                  <a:pt x="2474246" y="774290"/>
                </a:cubicBezTo>
                <a:close/>
                <a:moveTo>
                  <a:pt x="3097467" y="0"/>
                </a:moveTo>
                <a:lnTo>
                  <a:pt x="3916003" y="0"/>
                </a:lnTo>
                <a:lnTo>
                  <a:pt x="3916002" y="5711314"/>
                </a:lnTo>
                <a:cubicBezTo>
                  <a:pt x="3916002" y="5937346"/>
                  <a:pt x="3732766" y="6120582"/>
                  <a:pt x="3506734" y="6120582"/>
                </a:cubicBezTo>
                <a:lnTo>
                  <a:pt x="3506735" y="6120581"/>
                </a:lnTo>
                <a:cubicBezTo>
                  <a:pt x="3280703" y="6120581"/>
                  <a:pt x="3097467" y="5937345"/>
                  <a:pt x="3097467" y="571131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41300" dist="38100" dir="5400000" algn="t" rotWithShape="0">
              <a:prstClr val="black">
                <a:alpha val="17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E9D75-7377-4CBC-BF93-28CDEBE9C993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57"/>
          <a:stretch>
            <a:fillRect/>
          </a:stretch>
        </p:blipFill>
        <p:spPr>
          <a:xfrm flipV="1">
            <a:off x="7459345" y="0"/>
            <a:ext cx="4617720" cy="6858000"/>
          </a:xfrm>
          <a:custGeom>
            <a:avLst/>
            <a:gdLst>
              <a:gd name="connsiteX0" fmla="*/ 0 w 1059764"/>
              <a:gd name="connsiteY0" fmla="*/ 6857999 h 6857999"/>
              <a:gd name="connsiteX1" fmla="*/ 1059764 w 1059764"/>
              <a:gd name="connsiteY1" fmla="*/ 6857999 h 6857999"/>
              <a:gd name="connsiteX2" fmla="*/ 1059764 w 1059764"/>
              <a:gd name="connsiteY2" fmla="*/ 0 h 6857999"/>
              <a:gd name="connsiteX3" fmla="*/ 0 w 1059764"/>
              <a:gd name="connsiteY3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9764" h="6857999">
                <a:moveTo>
                  <a:pt x="0" y="6857999"/>
                </a:moveTo>
                <a:lnTo>
                  <a:pt x="1059764" y="6857999"/>
                </a:lnTo>
                <a:lnTo>
                  <a:pt x="1059764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 flipV="1">
            <a:off x="-233045" y="0"/>
            <a:ext cx="7804150" cy="6858000"/>
          </a:xfrm>
          <a:custGeom>
            <a:avLst/>
            <a:gdLst>
              <a:gd name="connsiteX0" fmla="*/ 0 w 10552389"/>
              <a:gd name="connsiteY0" fmla="*/ 0 h 6857999"/>
              <a:gd name="connsiteX1" fmla="*/ 10552389 w 10552389"/>
              <a:gd name="connsiteY1" fmla="*/ 0 h 6857999"/>
              <a:gd name="connsiteX2" fmla="*/ 10552389 w 10552389"/>
              <a:gd name="connsiteY2" fmla="*/ 36650 h 6857999"/>
              <a:gd name="connsiteX3" fmla="*/ 4298459 w 10552389"/>
              <a:gd name="connsiteY3" fmla="*/ 6857999 h 6857999"/>
              <a:gd name="connsiteX4" fmla="*/ 0 w 1055238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2389" h="6857999">
                <a:moveTo>
                  <a:pt x="0" y="0"/>
                </a:moveTo>
                <a:lnTo>
                  <a:pt x="10552389" y="0"/>
                </a:lnTo>
                <a:lnTo>
                  <a:pt x="10552389" y="36650"/>
                </a:lnTo>
                <a:lnTo>
                  <a:pt x="429845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8" name="文本框 7"/>
          <p:cNvSpPr txBox="1"/>
          <p:nvPr/>
        </p:nvSpPr>
        <p:spPr>
          <a:xfrm>
            <a:off x="5320029" y="3191510"/>
            <a:ext cx="615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Nguyễn </a:t>
            </a:r>
            <a:r>
              <a:rPr lang="vi-VN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Quốc Bảo - 20280006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45041" y="3192828"/>
            <a:ext cx="77335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01.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67885" y="4654550"/>
            <a:ext cx="722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Nguyễn Minh </a:t>
            </a:r>
            <a:r>
              <a:rPr lang="vi-VN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Hoàng Đạt - 20280014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671455" y="4654717"/>
            <a:ext cx="77335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02.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1679672" y="5845440"/>
            <a:ext cx="4952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L</a:t>
            </a:r>
            <a:r>
              <a:rPr lang="vi-VN" alt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ớp: </a:t>
            </a:r>
            <a:r>
              <a:rPr lang="en-US" alt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20TTH_KHDL</a:t>
            </a:r>
          </a:p>
        </p:txBody>
      </p:sp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153670" y="1104265"/>
            <a:ext cx="2438400" cy="243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4">
            <a:extLst>
              <a:ext uri="{FF2B5EF4-FFF2-40B4-BE49-F238E27FC236}">
                <a16:creationId xmlns:a16="http://schemas.microsoft.com/office/drawing/2014/main" id="{36855386-4A17-CD21-14E2-0E0AEB0A94C5}"/>
              </a:ext>
            </a:extLst>
          </p:cNvPr>
          <p:cNvSpPr txBox="1"/>
          <p:nvPr/>
        </p:nvSpPr>
        <p:spPr>
          <a:xfrm>
            <a:off x="5804439" y="849561"/>
            <a:ext cx="4952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800" b="1" dirty="0" err="1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Lập</a:t>
            </a:r>
            <a:r>
              <a:rPr lang="en-US" alt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 </a:t>
            </a:r>
            <a:r>
              <a:rPr lang="en-US" altLang="en-US" sz="4800" b="1" dirty="0" err="1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trình</a:t>
            </a:r>
            <a:r>
              <a:rPr lang="en-US" alt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 </a:t>
            </a:r>
            <a:r>
              <a:rPr lang="en-US" altLang="en-US" sz="4800" b="1" dirty="0" err="1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hướng</a:t>
            </a:r>
            <a:r>
              <a:rPr lang="en-US" alt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 </a:t>
            </a:r>
            <a:r>
              <a:rPr lang="en-US" altLang="en-US" sz="4800" b="1" dirty="0" err="1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đối</a:t>
            </a:r>
            <a:r>
              <a:rPr lang="en-US" alt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 </a:t>
            </a:r>
            <a:r>
              <a:rPr lang="en-US" altLang="en-US" sz="4800" b="1" dirty="0" err="1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tượng</a:t>
            </a:r>
            <a:endParaRPr lang="en-US" altLang="en-US" sz="4800" b="1" dirty="0">
              <a:solidFill>
                <a:schemeClr val="bg1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F466DEEF-6467-8D06-1E17-A5BD6A3B8A9D}"/>
              </a:ext>
            </a:extLst>
          </p:cNvPr>
          <p:cNvSpPr txBox="1"/>
          <p:nvPr/>
        </p:nvSpPr>
        <p:spPr>
          <a:xfrm>
            <a:off x="6524432" y="5845440"/>
            <a:ext cx="4952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GV: Nguyễn </a:t>
            </a:r>
            <a:r>
              <a:rPr lang="en-US" altLang="en-US" sz="3200" b="1" dirty="0" err="1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Ngọc</a:t>
            </a:r>
            <a:r>
              <a:rPr lang="en-US" alt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 Long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12" grpId="0"/>
      <p:bldP spid="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58390" y="346710"/>
            <a:ext cx="66802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Phương thức và</a:t>
            </a:r>
            <a:r>
              <a:rPr lang="vi-VN" altLang="en-US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 </a:t>
            </a:r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thuộc tính.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924623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Oval 19"/>
          <p:cNvSpPr/>
          <p:nvPr/>
        </p:nvSpPr>
        <p:spPr>
          <a:xfrm flipH="1">
            <a:off x="218788" y="166614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vi-VN" alt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47750" y="1666240"/>
            <a:ext cx="3981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 Tròn (Circle).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05" y="256540"/>
            <a:ext cx="1264920" cy="1409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445" y="2472690"/>
            <a:ext cx="3155315" cy="309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0" y="2787650"/>
            <a:ext cx="6156325" cy="219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58390" y="346710"/>
            <a:ext cx="66802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Phương thức và</a:t>
            </a:r>
            <a:r>
              <a:rPr lang="vi-VN" altLang="en-US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 </a:t>
            </a:r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thuộc tính.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924623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Oval 19"/>
          <p:cNvSpPr/>
          <p:nvPr/>
        </p:nvSpPr>
        <p:spPr>
          <a:xfrm flipH="1">
            <a:off x="218788" y="166614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vi-VN" alt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47750" y="1666240"/>
            <a:ext cx="3981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 Bán nguyệt (Crescent 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05" y="256540"/>
            <a:ext cx="1264920" cy="14097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585" y="2934335"/>
            <a:ext cx="4014470" cy="2764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90" y="2809240"/>
            <a:ext cx="6149340" cy="3014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58390" y="346710"/>
            <a:ext cx="66802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Phương thức và</a:t>
            </a:r>
            <a:r>
              <a:rPr lang="vi-VN" altLang="en-US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 </a:t>
            </a:r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thuộc tính.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924623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Oval 19"/>
          <p:cNvSpPr/>
          <p:nvPr/>
        </p:nvSpPr>
        <p:spPr>
          <a:xfrm flipH="1">
            <a:off x="218788" y="166614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vi-VN" alt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47750" y="1666240"/>
            <a:ext cx="3981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Đa giác lồi (ConvexPolygon).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05" y="256540"/>
            <a:ext cx="1264920" cy="1409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20" y="2480310"/>
            <a:ext cx="4932045" cy="3401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2616200"/>
            <a:ext cx="5323840" cy="3443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58390" y="346710"/>
            <a:ext cx="74199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Th</a:t>
            </a:r>
            <a:r>
              <a:rPr lang="vi-VN" altLang="en-US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uật toán kiểm tra giao nhau</a:t>
            </a:r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999680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Oval 19"/>
          <p:cNvSpPr/>
          <p:nvPr/>
        </p:nvSpPr>
        <p:spPr>
          <a:xfrm flipH="1">
            <a:off x="218788" y="166614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vi-VN" alt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47750" y="1666240"/>
            <a:ext cx="62636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 chữ nhật và hình vuông, tam giác, đa giác lồi.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05" y="256540"/>
            <a:ext cx="1264920" cy="14097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337310" y="2372360"/>
            <a:ext cx="46145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GB"/>
              <a:t>+ Bước 1: Ta có hình chữ nhật ABCD và đường thẳng NM: ax + by = c (giả thuyết).</a:t>
            </a:r>
          </a:p>
          <a:p>
            <a:endParaRPr lang="vi-VN" altLang="en-GB"/>
          </a:p>
          <a:p>
            <a:r>
              <a:rPr lang="vi-VN" altLang="en-GB"/>
              <a:t>+ Bước 2: Tính khoảng cách d từ các đỉnh  đến đường thẳng NM và tìm khoảng cách ngắn nhất.</a:t>
            </a:r>
          </a:p>
          <a:p>
            <a:endParaRPr lang="vi-VN" altLang="en-GB"/>
          </a:p>
          <a:p>
            <a:pPr marL="243840"/>
            <a:r>
              <a:rPr lang="vi-VN" altLang="en-GB"/>
              <a:t>- TH1: d = 0 =&gt; return true; và tô đỏ hình chữ nhật.</a:t>
            </a:r>
          </a:p>
          <a:p>
            <a:pPr marL="243840"/>
            <a:endParaRPr lang="vi-VN" altLang="en-GB"/>
          </a:p>
          <a:p>
            <a:pPr marL="243840"/>
            <a:r>
              <a:rPr lang="vi-VN" altLang="en-GB"/>
              <a:t>- TH2: giả sử đỉnh đó là B =&gt; Bước 3.</a:t>
            </a:r>
          </a:p>
          <a:p>
            <a:endParaRPr lang="vi-VN" alt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315" y="2153285"/>
            <a:ext cx="4723765" cy="4057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285" y="2372360"/>
            <a:ext cx="5812790" cy="3575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585" y="2472055"/>
            <a:ext cx="5484495" cy="3698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1715" y="2471420"/>
            <a:ext cx="5840730" cy="3544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6CD5CEE-6976-E350-04C5-AC5FEE2BD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35" y="3637810"/>
            <a:ext cx="5118102" cy="3220190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58390" y="346710"/>
            <a:ext cx="74199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Th</a:t>
            </a:r>
            <a:r>
              <a:rPr lang="vi-VN" altLang="en-US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uật toán kiểm tra giao nhau</a:t>
            </a:r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999680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Oval 19"/>
          <p:cNvSpPr/>
          <p:nvPr/>
        </p:nvSpPr>
        <p:spPr>
          <a:xfrm flipH="1">
            <a:off x="218788" y="166614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vi-VN" alt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47750" y="1666240"/>
            <a:ext cx="8489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Hình chữ nhật và hình vuông, tam giác, đa giác lồi.</a:t>
            </a:r>
            <a:endParaRPr lang="vi-VN" alt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005" y="256540"/>
            <a:ext cx="1264920" cy="14097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327150" y="2065020"/>
            <a:ext cx="46145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GB" dirty="0"/>
              <a:t>+ Bước 3: Bằng định lý Cramer, tìm tọa độ giao điểm của 2 đường thẳng lân cận của đỉnh ngắn nhất với đường thẳng NM, hay giao điểm I của BA với NM, và giao điểm J của BC với NM.</a:t>
            </a:r>
          </a:p>
          <a:p>
            <a:endParaRPr lang="vi-VN" altLang="en-GB" dirty="0"/>
          </a:p>
          <a:p>
            <a:r>
              <a:rPr lang="vi-VN" altLang="en-GB" dirty="0"/>
              <a:t>+ Bước 4: Kiểm tra I, J có thuộc các cạnh AB hoặc BC hay không?</a:t>
            </a:r>
          </a:p>
          <a:p>
            <a:endParaRPr lang="vi-VN" altLang="en-GB" dirty="0"/>
          </a:p>
          <a:p>
            <a:r>
              <a:rPr lang="vi-VN" altLang="en-GB" dirty="0"/>
              <a:t>- TH1: Nếu I</a:t>
            </a:r>
            <a:r>
              <a:rPr lang="en-US" altLang="en-GB" dirty="0"/>
              <a:t> </a:t>
            </a:r>
            <a:r>
              <a:rPr lang="vi-VN" altLang="en-GB" dirty="0"/>
              <a:t>thuộc AB hoặc</a:t>
            </a:r>
            <a:r>
              <a:rPr lang="en-US" altLang="en-GB" dirty="0"/>
              <a:t> </a:t>
            </a:r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altLang="en-GB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vi-VN" altLang="en-GB" dirty="0"/>
              <a:t> BC =&gt; return true; đường thẳng giao với hình chữ nhật.</a:t>
            </a:r>
          </a:p>
          <a:p>
            <a:endParaRPr lang="vi-VN" altLang="en-GB" dirty="0"/>
          </a:p>
          <a:p>
            <a:r>
              <a:rPr lang="vi-VN" altLang="en-GB" dirty="0"/>
              <a:t>- TH2: Ngược lại, cả I và J không nằm trên BA và BC =&gt; return false; đường thẳng không giao với hình chữ nhật. Kết thúc thuận toán.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435" y="2153285"/>
            <a:ext cx="5006340" cy="3032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945" y="2153285"/>
            <a:ext cx="5036185" cy="39058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7941FE-4658-1C50-6563-4C64B4CB16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0"/>
          <a:stretch/>
        </p:blipFill>
        <p:spPr>
          <a:xfrm>
            <a:off x="7628525" y="3828097"/>
            <a:ext cx="4206605" cy="27578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14A1A7-BA26-F5F7-ED7C-07417B8B0C7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41"/>
          <a:stretch/>
        </p:blipFill>
        <p:spPr>
          <a:xfrm>
            <a:off x="7518217" y="1515502"/>
            <a:ext cx="4206605" cy="25315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4445" y="2167741"/>
            <a:ext cx="5608320" cy="4060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58390" y="346710"/>
            <a:ext cx="74199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Th</a:t>
            </a:r>
            <a:r>
              <a:rPr lang="vi-VN" altLang="en-US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uật toán kiểm tra giao nhau</a:t>
            </a:r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999680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Oval 19"/>
          <p:cNvSpPr/>
          <p:nvPr/>
        </p:nvSpPr>
        <p:spPr>
          <a:xfrm flipH="1">
            <a:off x="218788" y="166614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vi-VN" alt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47750" y="1666240"/>
            <a:ext cx="8729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 chữ nhật và hình vuông, tam giác, đa giác lồi.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05" y="256540"/>
            <a:ext cx="1264920" cy="14097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327150" y="2065020"/>
            <a:ext cx="903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GB"/>
              <a:t>+ Ta áp dụng tương tự các thuật toán trên cho hình vuông, tam giác và đa giác lồi.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340" y="2616200"/>
            <a:ext cx="6061710" cy="410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58390" y="346710"/>
            <a:ext cx="74199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Th</a:t>
            </a:r>
            <a:r>
              <a:rPr lang="vi-VN" altLang="en-US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uật toán kiểm tra giao nhau</a:t>
            </a:r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999680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Oval 19"/>
          <p:cNvSpPr/>
          <p:nvPr/>
        </p:nvSpPr>
        <p:spPr>
          <a:xfrm flipH="1">
            <a:off x="218788" y="166614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vi-VN" alt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47750" y="1666240"/>
            <a:ext cx="8729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 Elip, hình tròn.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05" y="256540"/>
            <a:ext cx="1264920" cy="1409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9"/>
              <p:cNvSpPr txBox="1"/>
              <p:nvPr/>
            </p:nvSpPr>
            <p:spPr>
              <a:xfrm>
                <a:off x="1033145" y="2319020"/>
                <a:ext cx="10588220" cy="4109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altLang="en-GB" dirty="0"/>
                  <a:t>- Giả thuyết ta có hình elip có tâm là A(h, k), độ dài trục lớn là </a:t>
                </a:r>
                <a:r>
                  <a:rPr lang="en-US" altLang="en-GB" dirty="0"/>
                  <a:t>a</a:t>
                </a:r>
                <a:r>
                  <a:rPr lang="en-US" altLang="en-GB" baseline="-25000" dirty="0"/>
                  <a:t>0</a:t>
                </a:r>
                <a:r>
                  <a:rPr lang="vi-VN" altLang="en-GB" dirty="0"/>
                  <a:t>, độ dài trục nhỏ là b</a:t>
                </a:r>
                <a:r>
                  <a:rPr lang="en-US" altLang="en-GB" baseline="-25000" dirty="0"/>
                  <a:t>0</a:t>
                </a:r>
                <a:r>
                  <a:rPr lang="vi-VN" altLang="en-GB" dirty="0"/>
                  <a:t> và đường thẳng</a:t>
                </a:r>
              </a:p>
              <a:p>
                <a:r>
                  <a:rPr lang="vi-VN" altLang="en-GB" dirty="0"/>
                  <a:t>NM: ax + by = c</a:t>
                </a:r>
                <a:r>
                  <a:rPr lang="en-US" altLang="en-GB" dirty="0"/>
                  <a:t> =&gt; </a:t>
                </a:r>
                <a14:m>
                  <m:oMath xmlns:m="http://schemas.openxmlformats.org/officeDocument/2006/math">
                    <m:r>
                      <a:rPr lang="vi-VN" altLang="en-GB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altLang="en-GB" sz="22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altLang="en-GB" sz="2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altLang="en-GB" sz="2200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vi-VN" altLang="en-GB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vi-VN" altLang="en-GB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vi-VN" altLang="en-GB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altLang="en-GB" sz="2200" i="0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vi-VN" altLang="en-GB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altLang="en-GB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vi-VN" altLang="en-GB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vi-VN" altLang="en-GB" sz="2200" dirty="0"/>
              </a:p>
              <a:p>
                <a:pPr marL="285750" indent="-285750">
                  <a:buFontTx/>
                  <a:buChar char="-"/>
                </a:pPr>
                <a:r>
                  <a:rPr lang="vi-VN" altLang="en-GB" dirty="0"/>
                  <a:t>Phương trình Ellipse: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GB" sz="2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GB" sz="2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en-GB" sz="22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GB" sz="22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en-GB" sz="220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GB" sz="220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altLang="en-GB" sz="22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en-GB" sz="2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GB" sz="22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GB" sz="220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en-GB" sz="22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en-GB" sz="2200" i="0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GB" sz="2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GB" sz="2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en-GB" sz="22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GB" sz="22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en-GB" sz="220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GB" sz="22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altLang="en-GB" sz="22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en-GB" sz="2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GB" sz="22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GB" sz="220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en-GB" sz="22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en-GB" sz="220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en-GB" sz="2200" dirty="0"/>
              </a:p>
              <a:p>
                <a:pPr marL="285750" indent="-285750">
                  <a:buFontTx/>
                  <a:buChar char="-"/>
                </a:pPr>
                <a:endParaRPr lang="en-US" altLang="en-GB" sz="2200" dirty="0"/>
              </a:p>
              <a:p>
                <a:r>
                  <a:rPr lang="en-US" altLang="en-GB" sz="2200" dirty="0">
                    <a:solidFill>
                      <a:srgbClr val="836967"/>
                    </a:solidFill>
                  </a:rPr>
                  <a:t>=&gt;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altLang="en-GB" sz="2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vi-VN" altLang="en-GB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altLang="en-GB" sz="22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altLang="en-GB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vi-VN" altLang="en-GB" sz="2200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vi-VN" altLang="en-GB" sz="2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vi-VN" altLang="en-GB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vi-VN" altLang="en-GB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altLang="en-GB" sz="22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vi-VN" altLang="en-GB" sz="220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vi-VN" altLang="en-GB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vi-VN" altLang="en-GB" sz="2200" i="0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vi-VN" altLang="en-GB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vi-VN" altLang="en-GB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altLang="en-GB" sz="22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altLang="en-GB" sz="2200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vi-VN" altLang="en-GB" sz="2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altLang="en-GB" sz="2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vi-VN" altLang="en-GB" sz="22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vi-VN" altLang="en-GB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vi-VN" altLang="en-GB" sz="2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vi-VN" altLang="en-GB" sz="2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altLang="en-GB" sz="22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vi-VN" altLang="en-GB" sz="22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vi-VN" altLang="en-GB" sz="2200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vi-VN" altLang="en-GB" sz="22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vi-VN" altLang="en-GB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vi-VN" altLang="en-GB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altLang="en-GB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vi-VN" altLang="en-GB" sz="220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vi-VN" altLang="en-GB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vi-VN" altLang="en-GB" sz="2200" i="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GB" sz="2200" dirty="0"/>
                  <a:t> </a:t>
                </a:r>
                <a:r>
                  <a:rPr lang="en-US" altLang="en-GB" sz="2200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altLang="en-GB" sz="2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vi-VN" altLang="en-GB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altLang="en-GB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altLang="en-GB" sz="2200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altLang="en-GB" sz="22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vi-VN" altLang="en-GB" sz="2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altLang="en-GB" sz="2200" i="0" dirty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vi-VN" altLang="en-GB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altLang="en-GB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vi-VN" altLang="en-GB" sz="22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vi-VN" altLang="en-GB" sz="2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vi-VN" altLang="en-GB" sz="2200" i="0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vi-VN" altLang="en-GB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altLang="en-GB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altLang="en-GB" sz="22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vi-VN" altLang="en-GB" sz="2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vi-VN" altLang="en-GB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vi-VN" altLang="en-GB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altLang="en-GB" sz="2200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vi-VN" altLang="en-GB" sz="22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altLang="en-GB" sz="22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vi-VN" altLang="en-GB" sz="22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vi-VN" altLang="en-GB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altLang="en-GB" sz="2200" i="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vi-VN" altLang="en-GB" sz="22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altLang="en-GB" sz="2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altLang="en-GB" sz="22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vi-VN" altLang="en-GB" sz="22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vi-VN" altLang="en-GB" sz="2200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vi-VN" altLang="en-GB" sz="22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vi-VN" altLang="en-GB" sz="2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altLang="en-GB" sz="2200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altLang="en-GB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vi-VN" altLang="en-GB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altLang="en-GB" sz="22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altLang="en-GB" sz="22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vi-VN" altLang="en-GB" sz="2200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vi-VN" altLang="en-GB" sz="2200" i="0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vi-VN" altLang="en-GB" sz="22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altLang="en-GB" sz="22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vi-VN" altLang="en-GB" sz="2200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vi-VN" altLang="en-GB" sz="2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en-GB" sz="2200" dirty="0"/>
              </a:p>
              <a:p>
                <a:r>
                  <a:rPr lang="en-US" altLang="en-GB" sz="2200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altLang="en-GB" sz="2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altLang="en-GB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vi-VN" altLang="en-GB" sz="2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vi-VN" altLang="en-GB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vi-VN" altLang="en-GB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altLang="en-GB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vi-VN" altLang="en-GB" sz="220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vi-VN" altLang="en-GB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vi-VN" altLang="en-GB" sz="2200" i="0" dirty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vi-VN" altLang="en-GB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altLang="en-GB" sz="22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vi-VN" altLang="en-GB" sz="220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vi-VN" altLang="en-GB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vi-VN" altLang="en-GB" sz="2200" i="0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vi-VN" altLang="en-GB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vi-VN" altLang="en-GB" sz="22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altLang="en-GB" sz="22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vi-VN" altLang="en-GB" sz="22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vi-VN" altLang="en-GB" sz="22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altLang="en-GB" sz="22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vi-VN" altLang="en-GB" sz="22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vi-VN" altLang="en-GB" sz="2200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altLang="en-GB" sz="22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vi-VN" altLang="en-GB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altLang="en-GB" sz="2200" i="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altLang="en-GB" sz="2200" i="1" dirty="0">
                            <a:latin typeface="Cambria Math" panose="02040503050406030204" pitchFamily="18" charset="0"/>
                          </a:rPr>
                          <m:t>𝑥h</m:t>
                        </m:r>
                        <m:r>
                          <a:rPr lang="vi-VN" altLang="en-GB" sz="2200" i="0" dirty="0">
                            <a:latin typeface="Cambria Math" panose="02040503050406030204" pitchFamily="18" charset="0"/>
                          </a:rPr>
                          <m:t>−2⋅</m:t>
                        </m:r>
                        <m:f>
                          <m:fPr>
                            <m:ctrlPr>
                              <a:rPr lang="vi-VN" altLang="en-GB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vi-VN" altLang="en-GB" sz="22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vi-VN" altLang="en-GB" sz="22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vi-VN" altLang="en-GB" sz="2200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vi-VN" altLang="en-GB" sz="22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vi-VN" altLang="en-GB" sz="22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vi-VN" altLang="en-GB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d>
                          <m:dPr>
                            <m:ctrlPr>
                              <a:rPr lang="vi-VN" altLang="en-GB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altLang="en-GB" sz="22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altLang="en-GB" sz="22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vi-VN" altLang="en-GB" sz="22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vi-VN" altLang="en-GB" sz="2200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GB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GB" sz="22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altLang="en-GB" sz="2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altLang="en-GB" sz="22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vi-VN" altLang="en-GB" sz="2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vi-VN" altLang="en-GB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altLang="en-GB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vi-VN" altLang="en-GB" sz="22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vi-VN" altLang="en-GB" sz="2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vi-VN" altLang="en-GB" sz="2200" i="0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vi-VN" altLang="en-GB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altLang="en-GB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altLang="en-GB" sz="22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vi-VN" altLang="en-GB" sz="2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vi-VN" altLang="en-GB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vi-VN" altLang="en-GB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altLang="en-GB" sz="22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altLang="en-GB" sz="22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vi-VN" altLang="en-GB" sz="22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vi-VN" altLang="en-GB" sz="2200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altLang="en-GB" sz="22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vi-VN" altLang="en-GB" sz="2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altLang="en-GB" sz="2200" i="0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vi-VN" altLang="en-GB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vi-VN" altLang="en-GB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altLang="en-GB" sz="22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altLang="en-GB" sz="22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vi-VN" altLang="en-GB" sz="2200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vi-VN" altLang="en-GB" sz="22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altLang="en-GB" sz="22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vi-VN" altLang="en-GB" sz="2200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vi-VN" altLang="en-GB" sz="2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altLang="en-GB" sz="2200" i="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en-GB" sz="2200" dirty="0"/>
              </a:p>
              <a:p>
                <a:pPr marL="285750" indent="-285750">
                  <a:buFontTx/>
                  <a:buChar char="-"/>
                </a:pP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Phương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dạng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Ax</a:t>
                </a:r>
                <a:r>
                  <a:rPr lang="en-US" altLang="en-GB" sz="22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+ Bx + C = 0 </a:t>
                </a: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nghiệm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B</a:t>
                </a:r>
                <a:r>
                  <a:rPr lang="en-US" altLang="en-GB" sz="22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+ 4AC &gt;= 0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phương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nghiệm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thẳng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giao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hình</a:t>
                </a:r>
                <a:endParaRPr lang="en-US" altLang="en-GB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Ngược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lại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giao</a:t>
                </a:r>
                <a:r>
                  <a:rPr lang="en-US" alt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GB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nhau</a:t>
                </a:r>
                <a:endParaRPr lang="vi-VN" altLang="en-GB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45" y="2319020"/>
                <a:ext cx="10588220" cy="4109202"/>
              </a:xfrm>
              <a:prstGeom prst="rect">
                <a:avLst/>
              </a:prstGeom>
              <a:blipFill>
                <a:blip r:embed="rId3"/>
                <a:stretch>
                  <a:fillRect l="-748" t="-890" b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58390" y="346710"/>
            <a:ext cx="74199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Th</a:t>
            </a:r>
            <a:r>
              <a:rPr lang="vi-VN" altLang="en-US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uật toán kiểm tra giao nhau</a:t>
            </a:r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999680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Oval 19"/>
          <p:cNvSpPr/>
          <p:nvPr/>
        </p:nvSpPr>
        <p:spPr>
          <a:xfrm flipH="1">
            <a:off x="218788" y="166614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vi-VN" alt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47750" y="1666240"/>
            <a:ext cx="8729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 Elip, hình tròn.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05" y="256540"/>
            <a:ext cx="1264920" cy="1409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0" y="2758440"/>
            <a:ext cx="3978910" cy="263969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053465" y="2227580"/>
            <a:ext cx="268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en-US"/>
              <a:t>- Kết quả của thuật toán.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345" y="2904490"/>
            <a:ext cx="4138295" cy="23571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00" y="2758440"/>
            <a:ext cx="3900170" cy="27279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205" y="2065020"/>
            <a:ext cx="4241800" cy="3863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  <p:bldP spid="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58390" y="346710"/>
            <a:ext cx="74199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Th</a:t>
            </a:r>
            <a:r>
              <a:rPr lang="vi-VN" altLang="en-US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uật toán kiểm tra giao nhau</a:t>
            </a:r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999680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Oval 19"/>
          <p:cNvSpPr/>
          <p:nvPr/>
        </p:nvSpPr>
        <p:spPr>
          <a:xfrm flipH="1">
            <a:off x="218788" y="166614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vi-VN" alt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47750" y="1666240"/>
            <a:ext cx="8729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</a:t>
            </a:r>
            <a:r>
              <a:rPr lang="en-US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en-US" sz="20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bán</a:t>
            </a:r>
            <a:r>
              <a:rPr lang="en-US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en-US" sz="20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nguyệt</a:t>
            </a:r>
            <a:r>
              <a:rPr lang="en-US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vi-VN" alt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05" y="256540"/>
            <a:ext cx="1264920" cy="14097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053466" y="2227580"/>
            <a:ext cx="10062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vi-VN" altLang="en-GB" dirty="0">
                <a:latin typeface="Arial" panose="020B0604020202020204" pitchFamily="34" charset="0"/>
                <a:cs typeface="Arial" panose="020B0604020202020204" pitchFamily="34" charset="0"/>
              </a:rPr>
              <a:t>Bằng định lý Cramer, tìm tọa độ giao điểm </a:t>
            </a:r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en-GB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 NM </a:t>
            </a:r>
            <a:r>
              <a:rPr lang="en-US" altLang="en-GB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GB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GB" dirty="0" err="1"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endParaRPr lang="en-US" alt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nguyệt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nửa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tròn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tròn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tròn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endParaRPr lang="vi-V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FA85E7-435E-1F10-BC10-EFAA0454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258" y="3704908"/>
            <a:ext cx="3830161" cy="3073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E17285-7834-08EC-F3FF-3B2319B5B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157" y="4069050"/>
            <a:ext cx="3830160" cy="23456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9C7DC4-F29A-4E54-BDBE-E54C9581F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202" y="4069050"/>
            <a:ext cx="5139474" cy="234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6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58390" y="346710"/>
            <a:ext cx="74199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Th</a:t>
            </a:r>
            <a:r>
              <a:rPr lang="vi-VN" altLang="en-US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uật toán kiểm tra giao nhau</a:t>
            </a:r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999680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Oval 19"/>
          <p:cNvSpPr/>
          <p:nvPr/>
        </p:nvSpPr>
        <p:spPr>
          <a:xfrm flipH="1">
            <a:off x="218788" y="166614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vi-VN" alt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47750" y="1666240"/>
            <a:ext cx="8729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Đếm số điểm giao nhau.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05" y="256540"/>
            <a:ext cx="1264920" cy="1409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" y="3531870"/>
            <a:ext cx="5554345" cy="20739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348740" y="2278380"/>
            <a:ext cx="10645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GB"/>
              <a:t>+ Duyệt qua tình đối tượng kế thừa từ đối tượng Point. Nếu đối tượng nào thỏa tính cắt nhau với đường thẳng thì biến count cộng thêm 1.</a:t>
            </a:r>
          </a:p>
          <a:p>
            <a:r>
              <a:rPr lang="vi-VN" altLang="en-GB"/>
              <a:t>+ Hàm trả vế số lượng hình giao với đường thẳng cho trước NM.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055" y="3413760"/>
            <a:ext cx="5382260" cy="3068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77185" y="178435"/>
            <a:ext cx="30086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sz="60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Mục lục.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6261100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"/>
          <p:cNvSpPr/>
          <p:nvPr/>
        </p:nvSpPr>
        <p:spPr>
          <a:xfrm>
            <a:off x="7467103" y="2791305"/>
            <a:ext cx="3060181" cy="3060182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grpSp>
        <p:nvGrpSpPr>
          <p:cNvPr id="15" name="Group 2"/>
          <p:cNvGrpSpPr/>
          <p:nvPr/>
        </p:nvGrpSpPr>
        <p:grpSpPr>
          <a:xfrm rot="5400000">
            <a:off x="8183452" y="2822518"/>
            <a:ext cx="1892584" cy="1123688"/>
            <a:chOff x="1371600" y="1272983"/>
            <a:chExt cx="1603567" cy="952089"/>
          </a:xfr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</p:grpSpPr>
        <p:sp>
          <p:nvSpPr>
            <p:cNvPr id="16" name="Rectangle: Rounded Corners 3"/>
            <p:cNvSpPr/>
            <p:nvPr/>
          </p:nvSpPr>
          <p:spPr>
            <a:xfrm>
              <a:off x="1371600" y="1733550"/>
              <a:ext cx="1524000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7" name="Rectangle: Rounded Corners 4"/>
            <p:cNvSpPr/>
            <p:nvPr/>
          </p:nvSpPr>
          <p:spPr>
            <a:xfrm rot="2700000">
              <a:off x="2132204" y="1542065"/>
              <a:ext cx="842963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8" name="Rectangle: Rounded Corners 5"/>
            <p:cNvSpPr/>
            <p:nvPr/>
          </p:nvSpPr>
          <p:spPr>
            <a:xfrm rot="18900000" flipV="1">
              <a:off x="2132204" y="1920272"/>
              <a:ext cx="842963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19" name="Group 6"/>
          <p:cNvGrpSpPr/>
          <p:nvPr/>
        </p:nvGrpSpPr>
        <p:grpSpPr>
          <a:xfrm rot="10800000">
            <a:off x="9181980" y="3927693"/>
            <a:ext cx="1892584" cy="1123688"/>
            <a:chOff x="1371600" y="1272983"/>
            <a:chExt cx="1603567" cy="952089"/>
          </a:xfr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</p:grpSpPr>
        <p:sp>
          <p:nvSpPr>
            <p:cNvPr id="20" name="Rectangle: Rounded Corners 7"/>
            <p:cNvSpPr/>
            <p:nvPr/>
          </p:nvSpPr>
          <p:spPr>
            <a:xfrm>
              <a:off x="1371600" y="1733550"/>
              <a:ext cx="1524000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1" name="Rectangle: Rounded Corners 8"/>
            <p:cNvSpPr/>
            <p:nvPr/>
          </p:nvSpPr>
          <p:spPr>
            <a:xfrm rot="2700000">
              <a:off x="2132204" y="1542065"/>
              <a:ext cx="842963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2" name="Rectangle: Rounded Corners 9"/>
            <p:cNvSpPr/>
            <p:nvPr/>
          </p:nvSpPr>
          <p:spPr>
            <a:xfrm rot="18900000" flipV="1">
              <a:off x="2132204" y="1920272"/>
              <a:ext cx="842963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23" name="Group 10"/>
          <p:cNvGrpSpPr/>
          <p:nvPr/>
        </p:nvGrpSpPr>
        <p:grpSpPr>
          <a:xfrm>
            <a:off x="6919826" y="3586222"/>
            <a:ext cx="1892584" cy="1123688"/>
            <a:chOff x="1371600" y="1272983"/>
            <a:chExt cx="1603567" cy="952089"/>
          </a:xfr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</p:grpSpPr>
        <p:sp>
          <p:nvSpPr>
            <p:cNvPr id="24" name="Rectangle: Rounded Corners 11"/>
            <p:cNvSpPr/>
            <p:nvPr/>
          </p:nvSpPr>
          <p:spPr>
            <a:xfrm>
              <a:off x="1371600" y="1733550"/>
              <a:ext cx="1524000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5" name="Rectangle: Rounded Corners 12"/>
            <p:cNvSpPr/>
            <p:nvPr/>
          </p:nvSpPr>
          <p:spPr>
            <a:xfrm rot="2700000">
              <a:off x="2132204" y="1542065"/>
              <a:ext cx="842963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6" name="Rectangle: Rounded Corners 13"/>
            <p:cNvSpPr/>
            <p:nvPr/>
          </p:nvSpPr>
          <p:spPr>
            <a:xfrm rot="18900000" flipV="1">
              <a:off x="2132204" y="1920272"/>
              <a:ext cx="842963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27" name="Group 30"/>
          <p:cNvGrpSpPr/>
          <p:nvPr/>
        </p:nvGrpSpPr>
        <p:grpSpPr>
          <a:xfrm>
            <a:off x="8268834" y="4312139"/>
            <a:ext cx="1123688" cy="1892586"/>
            <a:chOff x="5513615" y="3097307"/>
            <a:chExt cx="952089" cy="1603568"/>
          </a:xfr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</p:grpSpPr>
        <p:sp>
          <p:nvSpPr>
            <p:cNvPr id="28" name="Rectangle: Rounded Corners 31"/>
            <p:cNvSpPr/>
            <p:nvPr/>
          </p:nvSpPr>
          <p:spPr>
            <a:xfrm rot="16200000">
              <a:off x="5364581" y="3786475"/>
              <a:ext cx="1524000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9" name="Rectangle: Rounded Corners 32"/>
            <p:cNvSpPr/>
            <p:nvPr/>
          </p:nvSpPr>
          <p:spPr>
            <a:xfrm rot="18900000">
              <a:off x="5513615" y="3366389"/>
              <a:ext cx="842963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30" name="Rectangle: Rounded Corners 33"/>
            <p:cNvSpPr/>
            <p:nvPr/>
          </p:nvSpPr>
          <p:spPr>
            <a:xfrm rot="13500000" flipV="1">
              <a:off x="5891822" y="3366389"/>
              <a:ext cx="842963" cy="304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</p:grpSp>
      <p:sp>
        <p:nvSpPr>
          <p:cNvPr id="31" name="Oval 15"/>
          <p:cNvSpPr/>
          <p:nvPr/>
        </p:nvSpPr>
        <p:spPr>
          <a:xfrm>
            <a:off x="1571338" y="2560970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Oval 19"/>
          <p:cNvSpPr/>
          <p:nvPr/>
        </p:nvSpPr>
        <p:spPr>
          <a:xfrm flipH="1">
            <a:off x="1540858" y="170678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Oval 27"/>
          <p:cNvSpPr/>
          <p:nvPr/>
        </p:nvSpPr>
        <p:spPr>
          <a:xfrm flipH="1">
            <a:off x="1531968" y="5601738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Freeform: Shape 28"/>
          <p:cNvSpPr/>
          <p:nvPr/>
        </p:nvSpPr>
        <p:spPr bwMode="auto">
          <a:xfrm>
            <a:off x="1592815" y="5736675"/>
            <a:ext cx="358523" cy="240287"/>
          </a:xfrm>
          <a:custGeom>
            <a:avLst/>
            <a:gdLst/>
            <a:ahLst/>
            <a:cxnLst>
              <a:cxn ang="0">
                <a:pos x="86" y="15"/>
              </a:cxn>
              <a:cxn ang="0">
                <a:pos x="44" y="29"/>
              </a:cxn>
              <a:cxn ang="0">
                <a:pos x="43" y="29"/>
              </a:cxn>
              <a:cxn ang="0">
                <a:pos x="43" y="29"/>
              </a:cxn>
              <a:cxn ang="0">
                <a:pos x="18" y="21"/>
              </a:cxn>
              <a:cxn ang="0">
                <a:pos x="14" y="32"/>
              </a:cxn>
              <a:cxn ang="0">
                <a:pos x="17" y="36"/>
              </a:cxn>
              <a:cxn ang="0">
                <a:pos x="15" y="40"/>
              </a:cxn>
              <a:cxn ang="0">
                <a:pos x="17" y="56"/>
              </a:cxn>
              <a:cxn ang="0">
                <a:pos x="16" y="57"/>
              </a:cxn>
              <a:cxn ang="0">
                <a:pos x="16" y="58"/>
              </a:cxn>
              <a:cxn ang="0">
                <a:pos x="8" y="58"/>
              </a:cxn>
              <a:cxn ang="0">
                <a:pos x="7" y="57"/>
              </a:cxn>
              <a:cxn ang="0">
                <a:pos x="7" y="56"/>
              </a:cxn>
              <a:cxn ang="0">
                <a:pos x="9" y="40"/>
              </a:cxn>
              <a:cxn ang="0">
                <a:pos x="7" y="36"/>
              </a:cxn>
              <a:cxn ang="0">
                <a:pos x="10" y="32"/>
              </a:cxn>
              <a:cxn ang="0">
                <a:pos x="13" y="19"/>
              </a:cxn>
              <a:cxn ang="0">
                <a:pos x="1" y="15"/>
              </a:cxn>
              <a:cxn ang="0">
                <a:pos x="0" y="14"/>
              </a:cxn>
              <a:cxn ang="0">
                <a:pos x="1" y="13"/>
              </a:cxn>
              <a:cxn ang="0">
                <a:pos x="43" y="0"/>
              </a:cxn>
              <a:cxn ang="0">
                <a:pos x="43" y="0"/>
              </a:cxn>
              <a:cxn ang="0">
                <a:pos x="44" y="0"/>
              </a:cxn>
              <a:cxn ang="0">
                <a:pos x="86" y="13"/>
              </a:cxn>
              <a:cxn ang="0">
                <a:pos x="87" y="14"/>
              </a:cxn>
              <a:cxn ang="0">
                <a:pos x="86" y="15"/>
              </a:cxn>
              <a:cxn ang="0">
                <a:pos x="68" y="38"/>
              </a:cxn>
              <a:cxn ang="0">
                <a:pos x="43" y="48"/>
              </a:cxn>
              <a:cxn ang="0">
                <a:pos x="19" y="38"/>
              </a:cxn>
              <a:cxn ang="0">
                <a:pos x="20" y="26"/>
              </a:cxn>
              <a:cxn ang="0">
                <a:pos x="42" y="33"/>
              </a:cxn>
              <a:cxn ang="0">
                <a:pos x="43" y="34"/>
              </a:cxn>
              <a:cxn ang="0">
                <a:pos x="45" y="33"/>
              </a:cxn>
              <a:cxn ang="0">
                <a:pos x="67" y="26"/>
              </a:cxn>
              <a:cxn ang="0">
                <a:pos x="68" y="38"/>
              </a:cxn>
            </a:cxnLst>
            <a:rect l="0" t="0" r="r" b="b"/>
            <a:pathLst>
              <a:path w="87" h="58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397760" y="1695158"/>
            <a:ext cx="4504080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vi-V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Giới thiệu đề tài.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475497" y="4553933"/>
            <a:ext cx="4911090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vi-V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Thuật toán</a:t>
            </a:r>
            <a:r>
              <a:rPr lang="en-US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 </a:t>
            </a:r>
            <a:r>
              <a:rPr lang="vi-V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kiểm tra giao nhau.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485257" y="5594531"/>
            <a:ext cx="4504080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vi-V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Đếm số điểm cắt nhau.</a:t>
            </a:r>
          </a:p>
        </p:txBody>
      </p:sp>
      <p:sp>
        <p:nvSpPr>
          <p:cNvPr id="44" name="Freeform: Shape 28"/>
          <p:cNvSpPr/>
          <p:nvPr/>
        </p:nvSpPr>
        <p:spPr bwMode="auto">
          <a:xfrm>
            <a:off x="1614405" y="2683959"/>
            <a:ext cx="358523" cy="240287"/>
          </a:xfrm>
          <a:custGeom>
            <a:avLst/>
            <a:gdLst/>
            <a:ahLst/>
            <a:cxnLst>
              <a:cxn ang="0">
                <a:pos x="86" y="15"/>
              </a:cxn>
              <a:cxn ang="0">
                <a:pos x="44" y="29"/>
              </a:cxn>
              <a:cxn ang="0">
                <a:pos x="43" y="29"/>
              </a:cxn>
              <a:cxn ang="0">
                <a:pos x="43" y="29"/>
              </a:cxn>
              <a:cxn ang="0">
                <a:pos x="18" y="21"/>
              </a:cxn>
              <a:cxn ang="0">
                <a:pos x="14" y="32"/>
              </a:cxn>
              <a:cxn ang="0">
                <a:pos x="17" y="36"/>
              </a:cxn>
              <a:cxn ang="0">
                <a:pos x="15" y="40"/>
              </a:cxn>
              <a:cxn ang="0">
                <a:pos x="17" y="56"/>
              </a:cxn>
              <a:cxn ang="0">
                <a:pos x="16" y="57"/>
              </a:cxn>
              <a:cxn ang="0">
                <a:pos x="16" y="58"/>
              </a:cxn>
              <a:cxn ang="0">
                <a:pos x="8" y="58"/>
              </a:cxn>
              <a:cxn ang="0">
                <a:pos x="7" y="57"/>
              </a:cxn>
              <a:cxn ang="0">
                <a:pos x="7" y="56"/>
              </a:cxn>
              <a:cxn ang="0">
                <a:pos x="9" y="40"/>
              </a:cxn>
              <a:cxn ang="0">
                <a:pos x="7" y="36"/>
              </a:cxn>
              <a:cxn ang="0">
                <a:pos x="10" y="32"/>
              </a:cxn>
              <a:cxn ang="0">
                <a:pos x="13" y="19"/>
              </a:cxn>
              <a:cxn ang="0">
                <a:pos x="1" y="15"/>
              </a:cxn>
              <a:cxn ang="0">
                <a:pos x="0" y="14"/>
              </a:cxn>
              <a:cxn ang="0">
                <a:pos x="1" y="13"/>
              </a:cxn>
              <a:cxn ang="0">
                <a:pos x="43" y="0"/>
              </a:cxn>
              <a:cxn ang="0">
                <a:pos x="43" y="0"/>
              </a:cxn>
              <a:cxn ang="0">
                <a:pos x="44" y="0"/>
              </a:cxn>
              <a:cxn ang="0">
                <a:pos x="86" y="13"/>
              </a:cxn>
              <a:cxn ang="0">
                <a:pos x="87" y="14"/>
              </a:cxn>
              <a:cxn ang="0">
                <a:pos x="86" y="15"/>
              </a:cxn>
              <a:cxn ang="0">
                <a:pos x="68" y="38"/>
              </a:cxn>
              <a:cxn ang="0">
                <a:pos x="43" y="48"/>
              </a:cxn>
              <a:cxn ang="0">
                <a:pos x="19" y="38"/>
              </a:cxn>
              <a:cxn ang="0">
                <a:pos x="20" y="26"/>
              </a:cxn>
              <a:cxn ang="0">
                <a:pos x="42" y="33"/>
              </a:cxn>
              <a:cxn ang="0">
                <a:pos x="43" y="34"/>
              </a:cxn>
              <a:cxn ang="0">
                <a:pos x="45" y="33"/>
              </a:cxn>
              <a:cxn ang="0">
                <a:pos x="67" y="26"/>
              </a:cxn>
              <a:cxn ang="0">
                <a:pos x="68" y="38"/>
              </a:cxn>
            </a:cxnLst>
            <a:rect l="0" t="0" r="r" b="b"/>
            <a:pathLst>
              <a:path w="87" h="58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Freeform: Shape 28"/>
          <p:cNvSpPr/>
          <p:nvPr/>
        </p:nvSpPr>
        <p:spPr bwMode="auto">
          <a:xfrm>
            <a:off x="1608433" y="4747550"/>
            <a:ext cx="358523" cy="240287"/>
          </a:xfrm>
          <a:custGeom>
            <a:avLst/>
            <a:gdLst/>
            <a:ahLst/>
            <a:cxnLst>
              <a:cxn ang="0">
                <a:pos x="86" y="15"/>
              </a:cxn>
              <a:cxn ang="0">
                <a:pos x="44" y="29"/>
              </a:cxn>
              <a:cxn ang="0">
                <a:pos x="43" y="29"/>
              </a:cxn>
              <a:cxn ang="0">
                <a:pos x="43" y="29"/>
              </a:cxn>
              <a:cxn ang="0">
                <a:pos x="18" y="21"/>
              </a:cxn>
              <a:cxn ang="0">
                <a:pos x="14" y="32"/>
              </a:cxn>
              <a:cxn ang="0">
                <a:pos x="17" y="36"/>
              </a:cxn>
              <a:cxn ang="0">
                <a:pos x="15" y="40"/>
              </a:cxn>
              <a:cxn ang="0">
                <a:pos x="17" y="56"/>
              </a:cxn>
              <a:cxn ang="0">
                <a:pos x="16" y="57"/>
              </a:cxn>
              <a:cxn ang="0">
                <a:pos x="16" y="58"/>
              </a:cxn>
              <a:cxn ang="0">
                <a:pos x="8" y="58"/>
              </a:cxn>
              <a:cxn ang="0">
                <a:pos x="7" y="57"/>
              </a:cxn>
              <a:cxn ang="0">
                <a:pos x="7" y="56"/>
              </a:cxn>
              <a:cxn ang="0">
                <a:pos x="9" y="40"/>
              </a:cxn>
              <a:cxn ang="0">
                <a:pos x="7" y="36"/>
              </a:cxn>
              <a:cxn ang="0">
                <a:pos x="10" y="32"/>
              </a:cxn>
              <a:cxn ang="0">
                <a:pos x="13" y="19"/>
              </a:cxn>
              <a:cxn ang="0">
                <a:pos x="1" y="15"/>
              </a:cxn>
              <a:cxn ang="0">
                <a:pos x="0" y="14"/>
              </a:cxn>
              <a:cxn ang="0">
                <a:pos x="1" y="13"/>
              </a:cxn>
              <a:cxn ang="0">
                <a:pos x="43" y="0"/>
              </a:cxn>
              <a:cxn ang="0">
                <a:pos x="43" y="0"/>
              </a:cxn>
              <a:cxn ang="0">
                <a:pos x="44" y="0"/>
              </a:cxn>
              <a:cxn ang="0">
                <a:pos x="86" y="13"/>
              </a:cxn>
              <a:cxn ang="0">
                <a:pos x="87" y="14"/>
              </a:cxn>
              <a:cxn ang="0">
                <a:pos x="86" y="15"/>
              </a:cxn>
              <a:cxn ang="0">
                <a:pos x="68" y="38"/>
              </a:cxn>
              <a:cxn ang="0">
                <a:pos x="43" y="48"/>
              </a:cxn>
              <a:cxn ang="0">
                <a:pos x="19" y="38"/>
              </a:cxn>
              <a:cxn ang="0">
                <a:pos x="20" y="26"/>
              </a:cxn>
              <a:cxn ang="0">
                <a:pos x="42" y="33"/>
              </a:cxn>
              <a:cxn ang="0">
                <a:pos x="43" y="34"/>
              </a:cxn>
              <a:cxn ang="0">
                <a:pos x="45" y="33"/>
              </a:cxn>
              <a:cxn ang="0">
                <a:pos x="67" y="26"/>
              </a:cxn>
              <a:cxn ang="0">
                <a:pos x="68" y="38"/>
              </a:cxn>
            </a:cxnLst>
            <a:rect l="0" t="0" r="r" b="b"/>
            <a:pathLst>
              <a:path w="87" h="58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Oval 15"/>
          <p:cNvSpPr/>
          <p:nvPr/>
        </p:nvSpPr>
        <p:spPr>
          <a:xfrm>
            <a:off x="1545681" y="4600431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Freeform: Shape 28"/>
          <p:cNvSpPr/>
          <p:nvPr/>
        </p:nvSpPr>
        <p:spPr bwMode="auto">
          <a:xfrm>
            <a:off x="1622607" y="4723732"/>
            <a:ext cx="358523" cy="240287"/>
          </a:xfrm>
          <a:custGeom>
            <a:avLst/>
            <a:gdLst/>
            <a:ahLst/>
            <a:cxnLst>
              <a:cxn ang="0">
                <a:pos x="86" y="15"/>
              </a:cxn>
              <a:cxn ang="0">
                <a:pos x="44" y="29"/>
              </a:cxn>
              <a:cxn ang="0">
                <a:pos x="43" y="29"/>
              </a:cxn>
              <a:cxn ang="0">
                <a:pos x="43" y="29"/>
              </a:cxn>
              <a:cxn ang="0">
                <a:pos x="18" y="21"/>
              </a:cxn>
              <a:cxn ang="0">
                <a:pos x="14" y="32"/>
              </a:cxn>
              <a:cxn ang="0">
                <a:pos x="17" y="36"/>
              </a:cxn>
              <a:cxn ang="0">
                <a:pos x="15" y="40"/>
              </a:cxn>
              <a:cxn ang="0">
                <a:pos x="17" y="56"/>
              </a:cxn>
              <a:cxn ang="0">
                <a:pos x="16" y="57"/>
              </a:cxn>
              <a:cxn ang="0">
                <a:pos x="16" y="58"/>
              </a:cxn>
              <a:cxn ang="0">
                <a:pos x="8" y="58"/>
              </a:cxn>
              <a:cxn ang="0">
                <a:pos x="7" y="57"/>
              </a:cxn>
              <a:cxn ang="0">
                <a:pos x="7" y="56"/>
              </a:cxn>
              <a:cxn ang="0">
                <a:pos x="9" y="40"/>
              </a:cxn>
              <a:cxn ang="0">
                <a:pos x="7" y="36"/>
              </a:cxn>
              <a:cxn ang="0">
                <a:pos x="10" y="32"/>
              </a:cxn>
              <a:cxn ang="0">
                <a:pos x="13" y="19"/>
              </a:cxn>
              <a:cxn ang="0">
                <a:pos x="1" y="15"/>
              </a:cxn>
              <a:cxn ang="0">
                <a:pos x="0" y="14"/>
              </a:cxn>
              <a:cxn ang="0">
                <a:pos x="1" y="13"/>
              </a:cxn>
              <a:cxn ang="0">
                <a:pos x="43" y="0"/>
              </a:cxn>
              <a:cxn ang="0">
                <a:pos x="43" y="0"/>
              </a:cxn>
              <a:cxn ang="0">
                <a:pos x="44" y="0"/>
              </a:cxn>
              <a:cxn ang="0">
                <a:pos x="86" y="13"/>
              </a:cxn>
              <a:cxn ang="0">
                <a:pos x="87" y="14"/>
              </a:cxn>
              <a:cxn ang="0">
                <a:pos x="86" y="15"/>
              </a:cxn>
              <a:cxn ang="0">
                <a:pos x="68" y="38"/>
              </a:cxn>
              <a:cxn ang="0">
                <a:pos x="43" y="48"/>
              </a:cxn>
              <a:cxn ang="0">
                <a:pos x="19" y="38"/>
              </a:cxn>
              <a:cxn ang="0">
                <a:pos x="20" y="26"/>
              </a:cxn>
              <a:cxn ang="0">
                <a:pos x="42" y="33"/>
              </a:cxn>
              <a:cxn ang="0">
                <a:pos x="43" y="34"/>
              </a:cxn>
              <a:cxn ang="0">
                <a:pos x="45" y="33"/>
              </a:cxn>
              <a:cxn ang="0">
                <a:pos x="67" y="26"/>
              </a:cxn>
              <a:cxn ang="0">
                <a:pos x="68" y="38"/>
              </a:cxn>
            </a:cxnLst>
            <a:rect l="0" t="0" r="r" b="b"/>
            <a:pathLst>
              <a:path w="87" h="58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Freeform: Shape 28"/>
          <p:cNvSpPr/>
          <p:nvPr/>
        </p:nvSpPr>
        <p:spPr bwMode="auto">
          <a:xfrm>
            <a:off x="1614405" y="1816185"/>
            <a:ext cx="358523" cy="240287"/>
          </a:xfrm>
          <a:custGeom>
            <a:avLst/>
            <a:gdLst/>
            <a:ahLst/>
            <a:cxnLst>
              <a:cxn ang="0">
                <a:pos x="86" y="15"/>
              </a:cxn>
              <a:cxn ang="0">
                <a:pos x="44" y="29"/>
              </a:cxn>
              <a:cxn ang="0">
                <a:pos x="43" y="29"/>
              </a:cxn>
              <a:cxn ang="0">
                <a:pos x="43" y="29"/>
              </a:cxn>
              <a:cxn ang="0">
                <a:pos x="18" y="21"/>
              </a:cxn>
              <a:cxn ang="0">
                <a:pos x="14" y="32"/>
              </a:cxn>
              <a:cxn ang="0">
                <a:pos x="17" y="36"/>
              </a:cxn>
              <a:cxn ang="0">
                <a:pos x="15" y="40"/>
              </a:cxn>
              <a:cxn ang="0">
                <a:pos x="17" y="56"/>
              </a:cxn>
              <a:cxn ang="0">
                <a:pos x="16" y="57"/>
              </a:cxn>
              <a:cxn ang="0">
                <a:pos x="16" y="58"/>
              </a:cxn>
              <a:cxn ang="0">
                <a:pos x="8" y="58"/>
              </a:cxn>
              <a:cxn ang="0">
                <a:pos x="7" y="57"/>
              </a:cxn>
              <a:cxn ang="0">
                <a:pos x="7" y="56"/>
              </a:cxn>
              <a:cxn ang="0">
                <a:pos x="9" y="40"/>
              </a:cxn>
              <a:cxn ang="0">
                <a:pos x="7" y="36"/>
              </a:cxn>
              <a:cxn ang="0">
                <a:pos x="10" y="32"/>
              </a:cxn>
              <a:cxn ang="0">
                <a:pos x="13" y="19"/>
              </a:cxn>
              <a:cxn ang="0">
                <a:pos x="1" y="15"/>
              </a:cxn>
              <a:cxn ang="0">
                <a:pos x="0" y="14"/>
              </a:cxn>
              <a:cxn ang="0">
                <a:pos x="1" y="13"/>
              </a:cxn>
              <a:cxn ang="0">
                <a:pos x="43" y="0"/>
              </a:cxn>
              <a:cxn ang="0">
                <a:pos x="43" y="0"/>
              </a:cxn>
              <a:cxn ang="0">
                <a:pos x="44" y="0"/>
              </a:cxn>
              <a:cxn ang="0">
                <a:pos x="86" y="13"/>
              </a:cxn>
              <a:cxn ang="0">
                <a:pos x="87" y="14"/>
              </a:cxn>
              <a:cxn ang="0">
                <a:pos x="86" y="15"/>
              </a:cxn>
              <a:cxn ang="0">
                <a:pos x="68" y="38"/>
              </a:cxn>
              <a:cxn ang="0">
                <a:pos x="43" y="48"/>
              </a:cxn>
              <a:cxn ang="0">
                <a:pos x="19" y="38"/>
              </a:cxn>
              <a:cxn ang="0">
                <a:pos x="20" y="26"/>
              </a:cxn>
              <a:cxn ang="0">
                <a:pos x="42" y="33"/>
              </a:cxn>
              <a:cxn ang="0">
                <a:pos x="43" y="34"/>
              </a:cxn>
              <a:cxn ang="0">
                <a:pos x="45" y="33"/>
              </a:cxn>
              <a:cxn ang="0">
                <a:pos x="67" y="26"/>
              </a:cxn>
              <a:cxn ang="0">
                <a:pos x="68" y="38"/>
              </a:cxn>
            </a:cxnLst>
            <a:rect l="0" t="0" r="r" b="b"/>
            <a:pathLst>
              <a:path w="87" h="58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462530" y="2582545"/>
            <a:ext cx="5101590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vi-V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Lớp cơ sở.</a:t>
            </a:r>
          </a:p>
        </p:txBody>
      </p:sp>
      <p:sp>
        <p:nvSpPr>
          <p:cNvPr id="36" name="Oval 15"/>
          <p:cNvSpPr/>
          <p:nvPr/>
        </p:nvSpPr>
        <p:spPr>
          <a:xfrm>
            <a:off x="1561860" y="3604735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Freeform: Shape 28"/>
          <p:cNvSpPr/>
          <p:nvPr/>
        </p:nvSpPr>
        <p:spPr bwMode="auto">
          <a:xfrm>
            <a:off x="1604927" y="3727724"/>
            <a:ext cx="358523" cy="240287"/>
          </a:xfrm>
          <a:custGeom>
            <a:avLst/>
            <a:gdLst/>
            <a:ahLst/>
            <a:cxnLst>
              <a:cxn ang="0">
                <a:pos x="86" y="15"/>
              </a:cxn>
              <a:cxn ang="0">
                <a:pos x="44" y="29"/>
              </a:cxn>
              <a:cxn ang="0">
                <a:pos x="43" y="29"/>
              </a:cxn>
              <a:cxn ang="0">
                <a:pos x="43" y="29"/>
              </a:cxn>
              <a:cxn ang="0">
                <a:pos x="18" y="21"/>
              </a:cxn>
              <a:cxn ang="0">
                <a:pos x="14" y="32"/>
              </a:cxn>
              <a:cxn ang="0">
                <a:pos x="17" y="36"/>
              </a:cxn>
              <a:cxn ang="0">
                <a:pos x="15" y="40"/>
              </a:cxn>
              <a:cxn ang="0">
                <a:pos x="17" y="56"/>
              </a:cxn>
              <a:cxn ang="0">
                <a:pos x="16" y="57"/>
              </a:cxn>
              <a:cxn ang="0">
                <a:pos x="16" y="58"/>
              </a:cxn>
              <a:cxn ang="0">
                <a:pos x="8" y="58"/>
              </a:cxn>
              <a:cxn ang="0">
                <a:pos x="7" y="57"/>
              </a:cxn>
              <a:cxn ang="0">
                <a:pos x="7" y="56"/>
              </a:cxn>
              <a:cxn ang="0">
                <a:pos x="9" y="40"/>
              </a:cxn>
              <a:cxn ang="0">
                <a:pos x="7" y="36"/>
              </a:cxn>
              <a:cxn ang="0">
                <a:pos x="10" y="32"/>
              </a:cxn>
              <a:cxn ang="0">
                <a:pos x="13" y="19"/>
              </a:cxn>
              <a:cxn ang="0">
                <a:pos x="1" y="15"/>
              </a:cxn>
              <a:cxn ang="0">
                <a:pos x="0" y="14"/>
              </a:cxn>
              <a:cxn ang="0">
                <a:pos x="1" y="13"/>
              </a:cxn>
              <a:cxn ang="0">
                <a:pos x="43" y="0"/>
              </a:cxn>
              <a:cxn ang="0">
                <a:pos x="43" y="0"/>
              </a:cxn>
              <a:cxn ang="0">
                <a:pos x="44" y="0"/>
              </a:cxn>
              <a:cxn ang="0">
                <a:pos x="86" y="13"/>
              </a:cxn>
              <a:cxn ang="0">
                <a:pos x="87" y="14"/>
              </a:cxn>
              <a:cxn ang="0">
                <a:pos x="86" y="15"/>
              </a:cxn>
              <a:cxn ang="0">
                <a:pos x="68" y="38"/>
              </a:cxn>
              <a:cxn ang="0">
                <a:pos x="43" y="48"/>
              </a:cxn>
              <a:cxn ang="0">
                <a:pos x="19" y="38"/>
              </a:cxn>
              <a:cxn ang="0">
                <a:pos x="20" y="26"/>
              </a:cxn>
              <a:cxn ang="0">
                <a:pos x="42" y="33"/>
              </a:cxn>
              <a:cxn ang="0">
                <a:pos x="43" y="34"/>
              </a:cxn>
              <a:cxn ang="0">
                <a:pos x="45" y="33"/>
              </a:cxn>
              <a:cxn ang="0">
                <a:pos x="67" y="26"/>
              </a:cxn>
              <a:cxn ang="0">
                <a:pos x="68" y="38"/>
              </a:cxn>
            </a:cxnLst>
            <a:rect l="0" t="0" r="r" b="b"/>
            <a:pathLst>
              <a:path w="87" h="58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38"/>
          <p:cNvSpPr txBox="1"/>
          <p:nvPr/>
        </p:nvSpPr>
        <p:spPr>
          <a:xfrm>
            <a:off x="2480798" y="3588151"/>
            <a:ext cx="4504080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Phươn</a:t>
            </a:r>
            <a:r>
              <a:rPr lang="vi-VN" alt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g thức và thuộc tính.</a:t>
            </a:r>
          </a:p>
        </p:txBody>
      </p:sp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672955" y="17780"/>
            <a:ext cx="2438400" cy="2438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0" grpId="0"/>
      <p:bldP spid="40" grpId="1"/>
      <p:bldP spid="42" grpId="0"/>
      <p:bldP spid="42" grpId="1"/>
      <p:bldP spid="35" grpId="0"/>
      <p:bldP spid="35" grpId="1"/>
      <p:bldP spid="43" grpId="0"/>
      <p:bldP spid="4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90" t="46564"/>
          <a:stretch>
            <a:fillRect/>
          </a:stretch>
        </p:blipFill>
        <p:spPr>
          <a:xfrm>
            <a:off x="8349901" y="3193367"/>
            <a:ext cx="3842099" cy="3664632"/>
          </a:xfrm>
          <a:custGeom>
            <a:avLst/>
            <a:gdLst>
              <a:gd name="connsiteX0" fmla="*/ 3842099 w 3842099"/>
              <a:gd name="connsiteY0" fmla="*/ 0 h 3664632"/>
              <a:gd name="connsiteX1" fmla="*/ 3842099 w 3842099"/>
              <a:gd name="connsiteY1" fmla="*/ 3664632 h 3664632"/>
              <a:gd name="connsiteX2" fmla="*/ 0 w 3842099"/>
              <a:gd name="connsiteY2" fmla="*/ 3664632 h 366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099" h="3664632">
                <a:moveTo>
                  <a:pt x="3842099" y="0"/>
                </a:moveTo>
                <a:lnTo>
                  <a:pt x="3842099" y="3664632"/>
                </a:lnTo>
                <a:lnTo>
                  <a:pt x="0" y="3664632"/>
                </a:lnTo>
                <a:close/>
              </a:path>
            </a:pathLst>
          </a:cu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0325" y="0"/>
            <a:ext cx="11210925" cy="6858000"/>
          </a:xfrm>
          <a:custGeom>
            <a:avLst/>
            <a:gdLst>
              <a:gd name="connsiteX0" fmla="*/ 0 w 10552389"/>
              <a:gd name="connsiteY0" fmla="*/ 0 h 6857999"/>
              <a:gd name="connsiteX1" fmla="*/ 10552389 w 10552389"/>
              <a:gd name="connsiteY1" fmla="*/ 0 h 6857999"/>
              <a:gd name="connsiteX2" fmla="*/ 10552389 w 10552389"/>
              <a:gd name="connsiteY2" fmla="*/ 36650 h 6857999"/>
              <a:gd name="connsiteX3" fmla="*/ 4298459 w 10552389"/>
              <a:gd name="connsiteY3" fmla="*/ 6857999 h 6857999"/>
              <a:gd name="connsiteX4" fmla="*/ 0 w 1055238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2389" h="6857999">
                <a:moveTo>
                  <a:pt x="0" y="0"/>
                </a:moveTo>
                <a:lnTo>
                  <a:pt x="10552389" y="0"/>
                </a:lnTo>
                <a:lnTo>
                  <a:pt x="10552389" y="36650"/>
                </a:lnTo>
                <a:lnTo>
                  <a:pt x="429845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8" name="文本框 17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142240" y="713105"/>
            <a:ext cx="60991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600" b="1" dirty="0">
                <a:solidFill>
                  <a:srgbClr val="FFFFFF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Aharoni" panose="02010803020104030203" pitchFamily="2" charset="-79"/>
              </a:rPr>
              <a:t>THANK</a:t>
            </a:r>
            <a:r>
              <a:rPr lang="vi-VN" altLang="en-US" sz="6600" b="1" dirty="0">
                <a:solidFill>
                  <a:srgbClr val="FFFFFF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Aharoni" panose="02010803020104030203" pitchFamily="2" charset="-79"/>
              </a:rPr>
              <a:t> </a:t>
            </a:r>
            <a:r>
              <a:rPr lang="en-US" altLang="zh-CN" sz="6600" b="1" dirty="0">
                <a:solidFill>
                  <a:srgbClr val="FFFFFF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Aharoni" panose="02010803020104030203" pitchFamily="2" charset="-79"/>
              </a:rPr>
              <a:t>YOU FOR     FOLLOWING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94232" y="178735"/>
            <a:ext cx="553529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vi-VN" sz="60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Giới thiệu đề tài.</a:t>
            </a:r>
            <a:endParaRPr lang="en-US" altLang="vi-VN" sz="60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13200000" scaled="0"/>
              </a:gradFill>
              <a:latin typeface="Calibri" panose="020F0502020204030204" pitchFamily="34" charset="0"/>
              <a:ea typeface="张海山锐线体2.0" panose="02000000000000000000" pitchFamily="2" charset="-122"/>
            </a:endParaRPr>
          </a:p>
          <a:p>
            <a:endParaRPr lang="en-US" altLang="vi-VN" sz="60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13200000" scaled="0"/>
              </a:gra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840041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19"/>
          <p:cNvSpPr/>
          <p:nvPr/>
        </p:nvSpPr>
        <p:spPr>
          <a:xfrm flipH="1">
            <a:off x="218788" y="166614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vi-VN" alt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47750" y="1666240"/>
            <a:ext cx="310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/>
              <a:t>Đề tài:</a:t>
            </a:r>
            <a:r>
              <a:rPr lang="en-US" altLang="en-GB" sz="2000"/>
              <a:t> 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672955" y="109220"/>
            <a:ext cx="2438400" cy="2438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249805"/>
            <a:ext cx="9826625" cy="4215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8492" y="228900"/>
            <a:ext cx="25273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vi-VN" sz="40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Lớp cơ sở .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539051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19"/>
          <p:cNvSpPr/>
          <p:nvPr/>
        </p:nvSpPr>
        <p:spPr>
          <a:xfrm flipH="1">
            <a:off x="218788" y="166614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vi-VN" alt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47750" y="1666240"/>
            <a:ext cx="310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Lớp cơ: Point</a:t>
            </a:r>
            <a:endParaRPr lang="en-US" altLang="en-GB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0" y="256540"/>
            <a:ext cx="1589405" cy="1409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2411095"/>
            <a:ext cx="5061585" cy="371284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86410" y="2372360"/>
            <a:ext cx="53644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GB" b="1" dirty="0"/>
              <a:t>+ Thuộc tính:</a:t>
            </a:r>
            <a:r>
              <a:rPr lang="vi-VN" altLang="en-GB" dirty="0"/>
              <a:t> Tọa độ (x, y) với </a:t>
            </a:r>
            <a:r>
              <a:rPr lang="en-US" altLang="en-GB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GB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GB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vi-VN" alt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GB" dirty="0"/>
              <a:t>là double.</a:t>
            </a:r>
          </a:p>
          <a:p>
            <a:r>
              <a:rPr lang="vi-VN" altLang="en-GB" b="1" dirty="0"/>
              <a:t>+ Phương thức:</a:t>
            </a:r>
          </a:p>
          <a:p>
            <a:pPr marL="342900"/>
            <a:r>
              <a:rPr lang="vi-VN" altLang="en-GB" dirty="0"/>
              <a:t>- Khởi tạo mặc nhiên với điểm mặc định là (0, 0).</a:t>
            </a:r>
          </a:p>
          <a:p>
            <a:pPr marL="342900"/>
            <a:r>
              <a:rPr lang="vi-VN" altLang="en-GB" dirty="0"/>
              <a:t>- Copy sâu, phương thức setter, getter.</a:t>
            </a:r>
          </a:p>
          <a:p>
            <a:pPr marL="342900"/>
            <a:endParaRPr lang="vi-VN" altLang="en-GB" dirty="0"/>
          </a:p>
          <a:p>
            <a:pPr marL="342900"/>
            <a:r>
              <a:rPr lang="vi-VN" altLang="en-GB" dirty="0"/>
              <a:t>- Phương thức tính khoảng cách giữa 2 điểm, và phương thức tính trung điểm.</a:t>
            </a:r>
          </a:p>
          <a:p>
            <a:pPr marL="342900"/>
            <a:endParaRPr lang="vi-VN" altLang="en-GB" dirty="0"/>
          </a:p>
          <a:p>
            <a:pPr marL="342900"/>
            <a:r>
              <a:rPr lang="vi-VN" altLang="en-GB" dirty="0"/>
              <a:t>- Phương thức ảo khởi tạo các hàm print(), draw(), Move(), Scale().</a:t>
            </a:r>
          </a:p>
          <a:p>
            <a:pPr marL="342900"/>
            <a:endParaRPr lang="vi-VN" altLang="en-GB" dirty="0"/>
          </a:p>
          <a:p>
            <a:pPr marL="342900"/>
            <a:r>
              <a:rPr lang="vi-VN" altLang="en-GB" dirty="0"/>
              <a:t>- Phương thức ảo kiểm tra </a:t>
            </a:r>
            <a:r>
              <a:rPr lang="en-US" altLang="en-GB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GB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vi-VN" alt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GB" dirty="0"/>
              <a:t>giao nhau với đường thẳng.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58390" y="346710"/>
            <a:ext cx="66802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Phương thức và</a:t>
            </a:r>
            <a:r>
              <a:rPr lang="vi-VN" altLang="en-US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 </a:t>
            </a:r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thuộc tính.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924623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Oval 19"/>
          <p:cNvSpPr/>
          <p:nvPr/>
        </p:nvSpPr>
        <p:spPr>
          <a:xfrm flipH="1">
            <a:off x="218788" y="166614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vi-VN" alt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47750" y="1666240"/>
            <a:ext cx="3981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Đường thẳng (Linear 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05" y="256540"/>
            <a:ext cx="1264920" cy="1409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0" y="2460625"/>
            <a:ext cx="5981065" cy="36899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665" y="2460625"/>
            <a:ext cx="3749040" cy="3562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58390" y="346710"/>
            <a:ext cx="66802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Phương thức và</a:t>
            </a:r>
            <a:r>
              <a:rPr lang="vi-VN" altLang="en-US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 </a:t>
            </a:r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thuộc tính.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924623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Oval 19"/>
          <p:cNvSpPr/>
          <p:nvPr/>
        </p:nvSpPr>
        <p:spPr>
          <a:xfrm flipH="1">
            <a:off x="218788" y="166614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vi-VN" alt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47750" y="1666240"/>
            <a:ext cx="3981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 chữ nhật (Rectangle 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05" y="256540"/>
            <a:ext cx="1264920" cy="1409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5" y="2460625"/>
            <a:ext cx="5722620" cy="30689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325" y="2631440"/>
            <a:ext cx="5274310" cy="2898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58390" y="346710"/>
            <a:ext cx="66802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Phương thức và</a:t>
            </a:r>
            <a:r>
              <a:rPr lang="vi-VN" altLang="en-US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 </a:t>
            </a:r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thuộc tính.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924623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Oval 19"/>
          <p:cNvSpPr/>
          <p:nvPr/>
        </p:nvSpPr>
        <p:spPr>
          <a:xfrm flipH="1">
            <a:off x="218788" y="166614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vi-VN" alt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47750" y="1666240"/>
            <a:ext cx="3981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 vuông (Square).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05" y="256540"/>
            <a:ext cx="1264920" cy="1409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25" y="2537460"/>
            <a:ext cx="3212465" cy="3286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0" y="2882265"/>
            <a:ext cx="4404360" cy="2597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58390" y="346710"/>
            <a:ext cx="66802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Phương thức và</a:t>
            </a:r>
            <a:r>
              <a:rPr lang="vi-VN" altLang="en-US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 </a:t>
            </a:r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thuộc tính.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924623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Oval 19"/>
          <p:cNvSpPr/>
          <p:nvPr/>
        </p:nvSpPr>
        <p:spPr>
          <a:xfrm flipH="1">
            <a:off x="218788" y="166614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vi-VN" alt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47750" y="1666240"/>
            <a:ext cx="3981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Hình tam giác (Triangle).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05" y="256540"/>
            <a:ext cx="1264920" cy="1409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570" y="2425065"/>
            <a:ext cx="3797300" cy="3805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5" y="2655570"/>
            <a:ext cx="6434455" cy="3249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58390" y="346710"/>
            <a:ext cx="66802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Phương thức và</a:t>
            </a:r>
            <a:r>
              <a:rPr lang="vi-VN" altLang="en-US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 </a:t>
            </a:r>
            <a:r>
              <a:rPr lang="en-US" altLang="vi-VN" sz="44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thuộc tính.</a:t>
            </a:r>
          </a:p>
        </p:txBody>
      </p:sp>
      <p:sp>
        <p:nvSpPr>
          <p:cNvPr id="3" name="矩形 2"/>
          <p:cNvSpPr/>
          <p:nvPr/>
        </p:nvSpPr>
        <p:spPr>
          <a:xfrm>
            <a:off x="-375285" y="1115060"/>
            <a:ext cx="9246235" cy="243840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Oval 19"/>
          <p:cNvSpPr/>
          <p:nvPr/>
        </p:nvSpPr>
        <p:spPr>
          <a:xfrm flipH="1">
            <a:off x="218788" y="1666142"/>
            <a:ext cx="483443" cy="486891"/>
          </a:xfrm>
          <a:prstGeom prst="ellipse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127000" y="-17780"/>
            <a:ext cx="11747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vi-VN" alt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47750" y="1666240"/>
            <a:ext cx="3981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 Ellipse.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05" y="256540"/>
            <a:ext cx="1264920" cy="1409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30" y="2828290"/>
            <a:ext cx="4916805" cy="275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" y="2889250"/>
            <a:ext cx="5200015" cy="2776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878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Microsoft YaHei</vt:lpstr>
      <vt:lpstr>Arial</vt:lpstr>
      <vt:lpstr>Calibri</vt:lpstr>
      <vt:lpstr>Cambria Math</vt:lpstr>
      <vt:lpstr>Source Sans Pro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Nguyễn Đạt</cp:lastModifiedBy>
  <cp:revision>159</cp:revision>
  <dcterms:created xsi:type="dcterms:W3CDTF">2019-09-26T14:52:00Z</dcterms:created>
  <dcterms:modified xsi:type="dcterms:W3CDTF">2022-06-15T14:40:31Z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C223FE1857B54D98955DDD25C9A850A0</vt:lpwstr>
  </property>
  <property fmtid="{D5CDD505-2E9C-101B-9397-08002B2CF9AE}" pid="3" name="KSOProductBuildVer">
    <vt:lpwstr>2057-11.2.0.11156</vt:lpwstr>
  </property>
</Properties>
</file>