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71" r:id="rId3"/>
    <p:sldId id="343" r:id="rId4"/>
    <p:sldId id="415" r:id="rId5"/>
    <p:sldId id="411" r:id="rId6"/>
    <p:sldId id="413" r:id="rId7"/>
    <p:sldId id="364" r:id="rId8"/>
    <p:sldId id="365" r:id="rId9"/>
    <p:sldId id="386" r:id="rId10"/>
    <p:sldId id="387" r:id="rId11"/>
    <p:sldId id="388" r:id="rId12"/>
    <p:sldId id="412" r:id="rId13"/>
    <p:sldId id="266" r:id="rId14"/>
    <p:sldId id="409" r:id="rId15"/>
    <p:sldId id="28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77DB"/>
    <a:srgbClr val="FFFFFF"/>
    <a:srgbClr val="2B398F"/>
    <a:srgbClr val="1181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4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9D75-7377-4CBC-BF93-28CDEBE9C993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70EE-524A-45C3-93D8-E84E0C4390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9D75-7377-4CBC-BF93-28CDEBE9C993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70EE-524A-45C3-93D8-E84E0C4390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9D75-7377-4CBC-BF93-28CDEBE9C993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70EE-524A-45C3-93D8-E84E0C4390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1" hasCustomPrompt="1"/>
          </p:nvPr>
        </p:nvSpPr>
        <p:spPr>
          <a:xfrm>
            <a:off x="4579776" y="0"/>
            <a:ext cx="7013473" cy="6858000"/>
          </a:xfrm>
          <a:custGeom>
            <a:avLst/>
            <a:gdLst>
              <a:gd name="connsiteX0" fmla="*/ 6604205 w 7013473"/>
              <a:gd name="connsiteY0" fmla="*/ 3576483 h 6858000"/>
              <a:gd name="connsiteX1" fmla="*/ 7013473 w 7013473"/>
              <a:gd name="connsiteY1" fmla="*/ 3985751 h 6858000"/>
              <a:gd name="connsiteX2" fmla="*/ 7013472 w 7013473"/>
              <a:gd name="connsiteY2" fmla="*/ 4988642 h 6858000"/>
              <a:gd name="connsiteX3" fmla="*/ 6604204 w 7013473"/>
              <a:gd name="connsiteY3" fmla="*/ 5397910 h 6858000"/>
              <a:gd name="connsiteX4" fmla="*/ 6604205 w 7013473"/>
              <a:gd name="connsiteY4" fmla="*/ 5397909 h 6858000"/>
              <a:gd name="connsiteX5" fmla="*/ 6194937 w 7013473"/>
              <a:gd name="connsiteY5" fmla="*/ 4988641 h 6858000"/>
              <a:gd name="connsiteX6" fmla="*/ 6194937 w 7013473"/>
              <a:gd name="connsiteY6" fmla="*/ 3985751 h 6858000"/>
              <a:gd name="connsiteX7" fmla="*/ 6604205 w 7013473"/>
              <a:gd name="connsiteY7" fmla="*/ 3576483 h 6858000"/>
              <a:gd name="connsiteX8" fmla="*/ 409268 w 7013473"/>
              <a:gd name="connsiteY8" fmla="*/ 3060290 h 6858000"/>
              <a:gd name="connsiteX9" fmla="*/ 818536 w 7013473"/>
              <a:gd name="connsiteY9" fmla="*/ 3469558 h 6858000"/>
              <a:gd name="connsiteX10" fmla="*/ 818535 w 7013473"/>
              <a:gd name="connsiteY10" fmla="*/ 5504836 h 6858000"/>
              <a:gd name="connsiteX11" fmla="*/ 409267 w 7013473"/>
              <a:gd name="connsiteY11" fmla="*/ 5914104 h 6858000"/>
              <a:gd name="connsiteX12" fmla="*/ 409268 w 7013473"/>
              <a:gd name="connsiteY12" fmla="*/ 5914103 h 6858000"/>
              <a:gd name="connsiteX13" fmla="*/ 0 w 7013473"/>
              <a:gd name="connsiteY13" fmla="*/ 5504835 h 6858000"/>
              <a:gd name="connsiteX14" fmla="*/ 0 w 7013473"/>
              <a:gd name="connsiteY14" fmla="*/ 3469558 h 6858000"/>
              <a:gd name="connsiteX15" fmla="*/ 409268 w 7013473"/>
              <a:gd name="connsiteY15" fmla="*/ 3060290 h 6858000"/>
              <a:gd name="connsiteX16" fmla="*/ 1441757 w 7013473"/>
              <a:gd name="connsiteY16" fmla="*/ 2566219 h 6858000"/>
              <a:gd name="connsiteX17" fmla="*/ 1851025 w 7013473"/>
              <a:gd name="connsiteY17" fmla="*/ 2975487 h 6858000"/>
              <a:gd name="connsiteX18" fmla="*/ 1851024 w 7013473"/>
              <a:gd name="connsiteY18" fmla="*/ 6858000 h 6858000"/>
              <a:gd name="connsiteX19" fmla="*/ 1032489 w 7013473"/>
              <a:gd name="connsiteY19" fmla="*/ 6858000 h 6858000"/>
              <a:gd name="connsiteX20" fmla="*/ 1032489 w 7013473"/>
              <a:gd name="connsiteY20" fmla="*/ 2975487 h 6858000"/>
              <a:gd name="connsiteX21" fmla="*/ 1441757 w 7013473"/>
              <a:gd name="connsiteY21" fmla="*/ 2566219 h 6858000"/>
              <a:gd name="connsiteX22" fmla="*/ 5571713 w 7013473"/>
              <a:gd name="connsiteY22" fmla="*/ 1836175 h 6858000"/>
              <a:gd name="connsiteX23" fmla="*/ 5980981 w 7013473"/>
              <a:gd name="connsiteY23" fmla="*/ 2245443 h 6858000"/>
              <a:gd name="connsiteX24" fmla="*/ 5980980 w 7013473"/>
              <a:gd name="connsiteY24" fmla="*/ 4214354 h 6858000"/>
              <a:gd name="connsiteX25" fmla="*/ 5571712 w 7013473"/>
              <a:gd name="connsiteY25" fmla="*/ 4623622 h 6858000"/>
              <a:gd name="connsiteX26" fmla="*/ 5571713 w 7013473"/>
              <a:gd name="connsiteY26" fmla="*/ 4623621 h 6858000"/>
              <a:gd name="connsiteX27" fmla="*/ 5162445 w 7013473"/>
              <a:gd name="connsiteY27" fmla="*/ 4214353 h 6858000"/>
              <a:gd name="connsiteX28" fmla="*/ 5162445 w 7013473"/>
              <a:gd name="connsiteY28" fmla="*/ 2245443 h 6858000"/>
              <a:gd name="connsiteX29" fmla="*/ 5571713 w 7013473"/>
              <a:gd name="connsiteY29" fmla="*/ 1836175 h 6858000"/>
              <a:gd name="connsiteX30" fmla="*/ 4539224 w 7013473"/>
              <a:gd name="connsiteY30" fmla="*/ 1091380 h 6858000"/>
              <a:gd name="connsiteX31" fmla="*/ 4948492 w 7013473"/>
              <a:gd name="connsiteY31" fmla="*/ 1500648 h 6858000"/>
              <a:gd name="connsiteX32" fmla="*/ 4948491 w 7013473"/>
              <a:gd name="connsiteY32" fmla="*/ 5110384 h 6858000"/>
              <a:gd name="connsiteX33" fmla="*/ 4539223 w 7013473"/>
              <a:gd name="connsiteY33" fmla="*/ 5519652 h 6858000"/>
              <a:gd name="connsiteX34" fmla="*/ 4539224 w 7013473"/>
              <a:gd name="connsiteY34" fmla="*/ 5519651 h 6858000"/>
              <a:gd name="connsiteX35" fmla="*/ 4129956 w 7013473"/>
              <a:gd name="connsiteY35" fmla="*/ 5110383 h 6858000"/>
              <a:gd name="connsiteX36" fmla="*/ 4129956 w 7013473"/>
              <a:gd name="connsiteY36" fmla="*/ 1500648 h 6858000"/>
              <a:gd name="connsiteX37" fmla="*/ 4539224 w 7013473"/>
              <a:gd name="connsiteY37" fmla="*/ 1091380 h 6858000"/>
              <a:gd name="connsiteX38" fmla="*/ 2474246 w 7013473"/>
              <a:gd name="connsiteY38" fmla="*/ 774290 h 6858000"/>
              <a:gd name="connsiteX39" fmla="*/ 2883514 w 7013473"/>
              <a:gd name="connsiteY39" fmla="*/ 1183558 h 6858000"/>
              <a:gd name="connsiteX40" fmla="*/ 2883513 w 7013473"/>
              <a:gd name="connsiteY40" fmla="*/ 5334828 h 6858000"/>
              <a:gd name="connsiteX41" fmla="*/ 2474245 w 7013473"/>
              <a:gd name="connsiteY41" fmla="*/ 5744096 h 6858000"/>
              <a:gd name="connsiteX42" fmla="*/ 2474246 w 7013473"/>
              <a:gd name="connsiteY42" fmla="*/ 5744095 h 6858000"/>
              <a:gd name="connsiteX43" fmla="*/ 2064978 w 7013473"/>
              <a:gd name="connsiteY43" fmla="*/ 5334827 h 6858000"/>
              <a:gd name="connsiteX44" fmla="*/ 2064978 w 7013473"/>
              <a:gd name="connsiteY44" fmla="*/ 1183558 h 6858000"/>
              <a:gd name="connsiteX45" fmla="*/ 2474246 w 7013473"/>
              <a:gd name="connsiteY45" fmla="*/ 774290 h 6858000"/>
              <a:gd name="connsiteX46" fmla="*/ 3097467 w 7013473"/>
              <a:gd name="connsiteY46" fmla="*/ 0 h 6858000"/>
              <a:gd name="connsiteX47" fmla="*/ 3916003 w 7013473"/>
              <a:gd name="connsiteY47" fmla="*/ 0 h 6858000"/>
              <a:gd name="connsiteX48" fmla="*/ 3916002 w 7013473"/>
              <a:gd name="connsiteY48" fmla="*/ 5711314 h 6858000"/>
              <a:gd name="connsiteX49" fmla="*/ 3506734 w 7013473"/>
              <a:gd name="connsiteY49" fmla="*/ 6120582 h 6858000"/>
              <a:gd name="connsiteX50" fmla="*/ 3506735 w 7013473"/>
              <a:gd name="connsiteY50" fmla="*/ 6120581 h 6858000"/>
              <a:gd name="connsiteX51" fmla="*/ 3097467 w 7013473"/>
              <a:gd name="connsiteY51" fmla="*/ 57113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013473" h="6858000">
                <a:moveTo>
                  <a:pt x="6604205" y="3576483"/>
                </a:moveTo>
                <a:cubicBezTo>
                  <a:pt x="6830237" y="3576483"/>
                  <a:pt x="7013473" y="3759719"/>
                  <a:pt x="7013473" y="3985751"/>
                </a:cubicBezTo>
                <a:cubicBezTo>
                  <a:pt x="7013473" y="4320048"/>
                  <a:pt x="7013472" y="4654345"/>
                  <a:pt x="7013472" y="4988642"/>
                </a:cubicBezTo>
                <a:cubicBezTo>
                  <a:pt x="7013472" y="5214674"/>
                  <a:pt x="6830236" y="5397910"/>
                  <a:pt x="6604204" y="5397910"/>
                </a:cubicBezTo>
                <a:lnTo>
                  <a:pt x="6604205" y="5397909"/>
                </a:lnTo>
                <a:cubicBezTo>
                  <a:pt x="6378173" y="5397909"/>
                  <a:pt x="6194937" y="5214673"/>
                  <a:pt x="6194937" y="4988641"/>
                </a:cubicBezTo>
                <a:lnTo>
                  <a:pt x="6194937" y="3985751"/>
                </a:lnTo>
                <a:cubicBezTo>
                  <a:pt x="6194937" y="3759719"/>
                  <a:pt x="6378173" y="3576483"/>
                  <a:pt x="6604205" y="3576483"/>
                </a:cubicBezTo>
                <a:close/>
                <a:moveTo>
                  <a:pt x="409268" y="3060290"/>
                </a:moveTo>
                <a:cubicBezTo>
                  <a:pt x="635300" y="3060290"/>
                  <a:pt x="818536" y="3243526"/>
                  <a:pt x="818536" y="3469558"/>
                </a:cubicBezTo>
                <a:cubicBezTo>
                  <a:pt x="818536" y="4147984"/>
                  <a:pt x="818535" y="4826410"/>
                  <a:pt x="818535" y="5504836"/>
                </a:cubicBezTo>
                <a:cubicBezTo>
                  <a:pt x="818535" y="5730868"/>
                  <a:pt x="635299" y="5914104"/>
                  <a:pt x="409267" y="5914104"/>
                </a:cubicBezTo>
                <a:lnTo>
                  <a:pt x="409268" y="5914103"/>
                </a:lnTo>
                <a:cubicBezTo>
                  <a:pt x="183236" y="5914103"/>
                  <a:pt x="0" y="5730867"/>
                  <a:pt x="0" y="5504835"/>
                </a:cubicBezTo>
                <a:lnTo>
                  <a:pt x="0" y="3469558"/>
                </a:lnTo>
                <a:cubicBezTo>
                  <a:pt x="0" y="3243526"/>
                  <a:pt x="183236" y="3060290"/>
                  <a:pt x="409268" y="3060290"/>
                </a:cubicBezTo>
                <a:close/>
                <a:moveTo>
                  <a:pt x="1441757" y="2566219"/>
                </a:moveTo>
                <a:cubicBezTo>
                  <a:pt x="1667789" y="2566219"/>
                  <a:pt x="1851025" y="2749455"/>
                  <a:pt x="1851025" y="2975487"/>
                </a:cubicBezTo>
                <a:lnTo>
                  <a:pt x="1851024" y="6858000"/>
                </a:lnTo>
                <a:lnTo>
                  <a:pt x="1032489" y="6858000"/>
                </a:lnTo>
                <a:lnTo>
                  <a:pt x="1032489" y="2975487"/>
                </a:lnTo>
                <a:cubicBezTo>
                  <a:pt x="1032489" y="2749455"/>
                  <a:pt x="1215725" y="2566219"/>
                  <a:pt x="1441757" y="2566219"/>
                </a:cubicBezTo>
                <a:close/>
                <a:moveTo>
                  <a:pt x="5571713" y="1836175"/>
                </a:moveTo>
                <a:cubicBezTo>
                  <a:pt x="5797745" y="1836175"/>
                  <a:pt x="5980981" y="2019412"/>
                  <a:pt x="5980981" y="2245443"/>
                </a:cubicBezTo>
                <a:cubicBezTo>
                  <a:pt x="5980981" y="2901747"/>
                  <a:pt x="5980980" y="3558050"/>
                  <a:pt x="5980980" y="4214354"/>
                </a:cubicBezTo>
                <a:cubicBezTo>
                  <a:pt x="5980980" y="4440386"/>
                  <a:pt x="5797744" y="4623622"/>
                  <a:pt x="5571712" y="4623622"/>
                </a:cubicBezTo>
                <a:lnTo>
                  <a:pt x="5571713" y="4623621"/>
                </a:lnTo>
                <a:cubicBezTo>
                  <a:pt x="5345681" y="4623621"/>
                  <a:pt x="5162445" y="4440385"/>
                  <a:pt x="5162445" y="4214353"/>
                </a:cubicBezTo>
                <a:lnTo>
                  <a:pt x="5162445" y="2245443"/>
                </a:lnTo>
                <a:cubicBezTo>
                  <a:pt x="5162445" y="2019412"/>
                  <a:pt x="5345681" y="1836175"/>
                  <a:pt x="5571713" y="1836175"/>
                </a:cubicBezTo>
                <a:close/>
                <a:moveTo>
                  <a:pt x="4539224" y="1091380"/>
                </a:moveTo>
                <a:cubicBezTo>
                  <a:pt x="4765256" y="1091380"/>
                  <a:pt x="4948492" y="1274616"/>
                  <a:pt x="4948492" y="1500648"/>
                </a:cubicBezTo>
                <a:cubicBezTo>
                  <a:pt x="4948492" y="2703893"/>
                  <a:pt x="4948491" y="3907139"/>
                  <a:pt x="4948491" y="5110384"/>
                </a:cubicBezTo>
                <a:cubicBezTo>
                  <a:pt x="4948491" y="5336416"/>
                  <a:pt x="4765255" y="5519652"/>
                  <a:pt x="4539223" y="5519652"/>
                </a:cubicBezTo>
                <a:lnTo>
                  <a:pt x="4539224" y="5519651"/>
                </a:lnTo>
                <a:cubicBezTo>
                  <a:pt x="4313192" y="5519651"/>
                  <a:pt x="4129956" y="5336415"/>
                  <a:pt x="4129956" y="5110383"/>
                </a:cubicBezTo>
                <a:lnTo>
                  <a:pt x="4129956" y="1500648"/>
                </a:lnTo>
                <a:cubicBezTo>
                  <a:pt x="4129956" y="1274616"/>
                  <a:pt x="4313192" y="1091380"/>
                  <a:pt x="4539224" y="1091380"/>
                </a:cubicBezTo>
                <a:close/>
                <a:moveTo>
                  <a:pt x="2474246" y="774290"/>
                </a:moveTo>
                <a:cubicBezTo>
                  <a:pt x="2700278" y="774290"/>
                  <a:pt x="2883514" y="957526"/>
                  <a:pt x="2883514" y="1183558"/>
                </a:cubicBezTo>
                <a:cubicBezTo>
                  <a:pt x="2883514" y="2567315"/>
                  <a:pt x="2883513" y="3951071"/>
                  <a:pt x="2883513" y="5334828"/>
                </a:cubicBezTo>
                <a:cubicBezTo>
                  <a:pt x="2883513" y="5560860"/>
                  <a:pt x="2700277" y="5744096"/>
                  <a:pt x="2474245" y="5744096"/>
                </a:cubicBezTo>
                <a:lnTo>
                  <a:pt x="2474246" y="5744095"/>
                </a:lnTo>
                <a:cubicBezTo>
                  <a:pt x="2248214" y="5744095"/>
                  <a:pt x="2064978" y="5560859"/>
                  <a:pt x="2064978" y="5334827"/>
                </a:cubicBezTo>
                <a:lnTo>
                  <a:pt x="2064978" y="1183558"/>
                </a:lnTo>
                <a:cubicBezTo>
                  <a:pt x="2064978" y="957526"/>
                  <a:pt x="2248214" y="774290"/>
                  <a:pt x="2474246" y="774290"/>
                </a:cubicBezTo>
                <a:close/>
                <a:moveTo>
                  <a:pt x="3097467" y="0"/>
                </a:moveTo>
                <a:lnTo>
                  <a:pt x="3916003" y="0"/>
                </a:lnTo>
                <a:lnTo>
                  <a:pt x="3916002" y="5711314"/>
                </a:lnTo>
                <a:cubicBezTo>
                  <a:pt x="3916002" y="5937346"/>
                  <a:pt x="3732766" y="6120582"/>
                  <a:pt x="3506734" y="6120582"/>
                </a:cubicBezTo>
                <a:lnTo>
                  <a:pt x="3506735" y="6120581"/>
                </a:lnTo>
                <a:cubicBezTo>
                  <a:pt x="3280703" y="6120581"/>
                  <a:pt x="3097467" y="5937345"/>
                  <a:pt x="3097467" y="5711313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41300" dist="38100" dir="5400000" algn="t" rotWithShape="0">
              <a:prstClr val="black">
                <a:alpha val="17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9D75-7377-4CBC-BF93-28CDEBE9C993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70EE-524A-45C3-93D8-E84E0C4390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9D75-7377-4CBC-BF93-28CDEBE9C993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70EE-524A-45C3-93D8-E84E0C4390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9D75-7377-4CBC-BF93-28CDEBE9C993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70EE-524A-45C3-93D8-E84E0C4390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9D75-7377-4CBC-BF93-28CDEBE9C993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70EE-524A-45C3-93D8-E84E0C4390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9D75-7377-4CBC-BF93-28CDEBE9C993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70EE-524A-45C3-93D8-E84E0C4390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9D75-7377-4CBC-BF93-28CDEBE9C993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70EE-524A-45C3-93D8-E84E0C4390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9D75-7377-4CBC-BF93-28CDEBE9C993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70EE-524A-45C3-93D8-E84E0C4390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9D75-7377-4CBC-BF93-28CDEBE9C993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70EE-524A-45C3-93D8-E84E0C4390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E9D75-7377-4CBC-BF93-28CDEBE9C993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270EE-524A-45C3-93D8-E84E0C4390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957"/>
          <a:stretch>
            <a:fillRect/>
          </a:stretch>
        </p:blipFill>
        <p:spPr>
          <a:xfrm flipV="1">
            <a:off x="7571105" y="0"/>
            <a:ext cx="4617720" cy="6858000"/>
          </a:xfrm>
          <a:custGeom>
            <a:avLst/>
            <a:gdLst>
              <a:gd name="connsiteX0" fmla="*/ 0 w 1059764"/>
              <a:gd name="connsiteY0" fmla="*/ 6857999 h 6857999"/>
              <a:gd name="connsiteX1" fmla="*/ 1059764 w 1059764"/>
              <a:gd name="connsiteY1" fmla="*/ 6857999 h 6857999"/>
              <a:gd name="connsiteX2" fmla="*/ 1059764 w 1059764"/>
              <a:gd name="connsiteY2" fmla="*/ 0 h 6857999"/>
              <a:gd name="connsiteX3" fmla="*/ 0 w 1059764"/>
              <a:gd name="connsiteY3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9764" h="6857999">
                <a:moveTo>
                  <a:pt x="0" y="6857999"/>
                </a:moveTo>
                <a:lnTo>
                  <a:pt x="1059764" y="6857999"/>
                </a:lnTo>
                <a:lnTo>
                  <a:pt x="1059764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 flipV="1">
            <a:off x="-233045" y="0"/>
            <a:ext cx="7804150" cy="6858000"/>
          </a:xfrm>
          <a:custGeom>
            <a:avLst/>
            <a:gdLst>
              <a:gd name="connsiteX0" fmla="*/ 0 w 10552389"/>
              <a:gd name="connsiteY0" fmla="*/ 0 h 6857999"/>
              <a:gd name="connsiteX1" fmla="*/ 10552389 w 10552389"/>
              <a:gd name="connsiteY1" fmla="*/ 0 h 6857999"/>
              <a:gd name="connsiteX2" fmla="*/ 10552389 w 10552389"/>
              <a:gd name="connsiteY2" fmla="*/ 36650 h 6857999"/>
              <a:gd name="connsiteX3" fmla="*/ 4298459 w 10552389"/>
              <a:gd name="connsiteY3" fmla="*/ 6857999 h 6857999"/>
              <a:gd name="connsiteX4" fmla="*/ 0 w 10552389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52389" h="6857999">
                <a:moveTo>
                  <a:pt x="0" y="0"/>
                </a:moveTo>
                <a:lnTo>
                  <a:pt x="10552389" y="0"/>
                </a:lnTo>
                <a:lnTo>
                  <a:pt x="10552389" y="36650"/>
                </a:lnTo>
                <a:lnTo>
                  <a:pt x="4298459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文本框 4"/>
          <p:cNvSpPr txBox="1"/>
          <p:nvPr/>
        </p:nvSpPr>
        <p:spPr>
          <a:xfrm>
            <a:off x="5857239" y="2286635"/>
            <a:ext cx="5778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600" b="1" dirty="0">
                <a:solidFill>
                  <a:schemeClr val="bg1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 </a:t>
            </a:r>
            <a:r>
              <a:rPr lang="en-US" altLang="en-US" sz="3600" b="1" dirty="0" err="1">
                <a:solidFill>
                  <a:schemeClr val="bg1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Trần</a:t>
            </a:r>
            <a:r>
              <a:rPr lang="en-US" altLang="en-US" sz="3600" b="1" dirty="0">
                <a:solidFill>
                  <a:schemeClr val="bg1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 </a:t>
            </a:r>
            <a:r>
              <a:rPr lang="vi-VN" altLang="en-US" sz="3600" b="1" dirty="0">
                <a:solidFill>
                  <a:schemeClr val="bg1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Hoàng Anh - 20280004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043170" y="2279015"/>
            <a:ext cx="8140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01.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20029" y="3191510"/>
            <a:ext cx="6156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Nguyễn </a:t>
            </a:r>
            <a:r>
              <a:rPr lang="vi-VN" altLang="zh-CN" sz="3600" b="1" dirty="0">
                <a:solidFill>
                  <a:schemeClr val="bg1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Quốc Bảo - 20280006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445041" y="3192828"/>
            <a:ext cx="77335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02.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08525" y="4106545"/>
            <a:ext cx="7225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Nguyễn Minh </a:t>
            </a:r>
            <a:r>
              <a:rPr lang="vi-VN" altLang="zh-CN" sz="3600" b="1" dirty="0">
                <a:solidFill>
                  <a:schemeClr val="bg1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Hoàng Đạt - 20280014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874020" y="4106712"/>
            <a:ext cx="773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03.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19550" y="5021580"/>
            <a:ext cx="723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3600" b="1" dirty="0" err="1">
                <a:solidFill>
                  <a:schemeClr val="bg1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Hà</a:t>
            </a:r>
            <a:r>
              <a:rPr lang="en-US" altLang="en-US" sz="3600" b="1" dirty="0">
                <a:solidFill>
                  <a:schemeClr val="bg1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 </a:t>
            </a:r>
            <a:r>
              <a:rPr lang="vi-VN" altLang="en-US" sz="3600" b="1" dirty="0">
                <a:solidFill>
                  <a:schemeClr val="bg1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Thành Long - 20280061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113548" y="5021645"/>
            <a:ext cx="773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04.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356870" y="638175"/>
            <a:ext cx="3405505" cy="30772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文本框 4">
            <a:extLst>
              <a:ext uri="{FF2B5EF4-FFF2-40B4-BE49-F238E27FC236}">
                <a16:creationId xmlns:a16="http://schemas.microsoft.com/office/drawing/2014/main" id="{C30457F0-FEDF-47E9-AFB4-4207EFE82357}"/>
              </a:ext>
            </a:extLst>
          </p:cNvPr>
          <p:cNvSpPr txBox="1"/>
          <p:nvPr/>
        </p:nvSpPr>
        <p:spPr>
          <a:xfrm>
            <a:off x="5602943" y="866923"/>
            <a:ext cx="4618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en-US" sz="4000" b="1" dirty="0" err="1">
                <a:solidFill>
                  <a:schemeClr val="bg1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Nhóm</a:t>
            </a:r>
            <a:r>
              <a:rPr lang="en-US" altLang="en-US" sz="4000" b="1" dirty="0">
                <a:solidFill>
                  <a:schemeClr val="bg1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 22 – 20KDL1</a:t>
            </a:r>
            <a:endParaRPr lang="vi-VN" altLang="en-US" sz="4000" b="1" dirty="0">
              <a:solidFill>
                <a:schemeClr val="bg1"/>
              </a:soli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 flipV="1">
            <a:off x="-1359871" y="0"/>
            <a:ext cx="3825489" cy="1163779"/>
          </a:xfrm>
          <a:prstGeom prst="parallelogram">
            <a:avLst>
              <a:gd name="adj" fmla="val 80941"/>
            </a:avLst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77112" y="178735"/>
            <a:ext cx="62661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altLang="zh-CN" sz="4800" b="1" dirty="0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</a:rPr>
              <a:t>Thuật toán và Ứng dụng</a:t>
            </a:r>
          </a:p>
        </p:txBody>
      </p:sp>
      <p:sp>
        <p:nvSpPr>
          <p:cNvPr id="3" name="矩形 2"/>
          <p:cNvSpPr/>
          <p:nvPr/>
        </p:nvSpPr>
        <p:spPr>
          <a:xfrm>
            <a:off x="-375285" y="1115060"/>
            <a:ext cx="9396095" cy="243840"/>
          </a:xfrm>
          <a:prstGeom prst="rect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339725" y="60325"/>
            <a:ext cx="11049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vi-VN" altLang="en-US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  <a:endParaRPr lang="vi-VN" altLang="en-GB" sz="7200"/>
          </a:p>
        </p:txBody>
      </p:sp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9850755" y="178435"/>
            <a:ext cx="1934210" cy="16490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596265" y="2350770"/>
            <a:ext cx="6380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 b="1"/>
              <a:t>+ Video Detection (Nhận diện đối tượng trong video): </a:t>
            </a:r>
          </a:p>
        </p:txBody>
      </p:sp>
      <p:pic>
        <p:nvPicPr>
          <p:cNvPr id="101" name="Picture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834390" y="3184525"/>
            <a:ext cx="4590415" cy="29025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4"/>
          <a:stretch>
            <a:fillRect/>
          </a:stretch>
        </p:blipFill>
        <p:spPr>
          <a:xfrm>
            <a:off x="6135370" y="3184525"/>
            <a:ext cx="5113655" cy="29025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9">
            <a:extLst>
              <a:ext uri="{FF2B5EF4-FFF2-40B4-BE49-F238E27FC236}">
                <a16:creationId xmlns:a16="http://schemas.microsoft.com/office/drawing/2014/main" id="{C139A3B1-B852-4E64-875D-65373FD504B2}"/>
              </a:ext>
            </a:extLst>
          </p:cNvPr>
          <p:cNvSpPr txBox="1"/>
          <p:nvPr/>
        </p:nvSpPr>
        <p:spPr>
          <a:xfrm>
            <a:off x="892175" y="1448210"/>
            <a:ext cx="32410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altLang="en-US" sz="32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ea typeface="张海山锐线体2.0" panose="02000000000000000000" pitchFamily="2" charset="-122"/>
              </a:rPr>
              <a:t>Ứng dụng.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AF40E0-204E-4EA3-A790-794BF7FB9FA4}"/>
              </a:ext>
            </a:extLst>
          </p:cNvPr>
          <p:cNvSpPr/>
          <p:nvPr/>
        </p:nvSpPr>
        <p:spPr>
          <a:xfrm flipH="1">
            <a:off x="407035" y="1536233"/>
            <a:ext cx="387559" cy="407517"/>
          </a:xfrm>
          <a:prstGeom prst="ellipse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sz="1865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 flipV="1">
            <a:off x="-1359871" y="0"/>
            <a:ext cx="3825489" cy="1163779"/>
          </a:xfrm>
          <a:prstGeom prst="parallelogram">
            <a:avLst>
              <a:gd name="adj" fmla="val 80941"/>
            </a:avLst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77112" y="178735"/>
            <a:ext cx="62661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altLang="zh-CN" sz="4800" b="1" dirty="0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</a:rPr>
              <a:t>Thuật toán và Ứng dụng</a:t>
            </a:r>
          </a:p>
        </p:txBody>
      </p:sp>
      <p:sp>
        <p:nvSpPr>
          <p:cNvPr id="3" name="矩形 2"/>
          <p:cNvSpPr/>
          <p:nvPr/>
        </p:nvSpPr>
        <p:spPr>
          <a:xfrm>
            <a:off x="-375285" y="1115060"/>
            <a:ext cx="9396095" cy="243840"/>
          </a:xfrm>
          <a:prstGeom prst="rect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339725" y="60325"/>
            <a:ext cx="11049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vi-VN" altLang="en-US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  <a:endParaRPr lang="vi-VN" altLang="en-GB" sz="7200"/>
          </a:p>
        </p:txBody>
      </p:sp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9850755" y="178435"/>
            <a:ext cx="1934210" cy="16490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596265" y="2350770"/>
            <a:ext cx="8002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 b="1"/>
              <a:t>+ Text-based Applications (Các ứng dụng dựa trên văn bản):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25" y="3020695"/>
            <a:ext cx="5951220" cy="36849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945" y="3021330"/>
            <a:ext cx="5740400" cy="3308350"/>
          </a:xfrm>
          <a:prstGeom prst="rect">
            <a:avLst/>
          </a:prstGeom>
        </p:spPr>
      </p:pic>
      <p:sp>
        <p:nvSpPr>
          <p:cNvPr id="11" name="文本框 9">
            <a:extLst>
              <a:ext uri="{FF2B5EF4-FFF2-40B4-BE49-F238E27FC236}">
                <a16:creationId xmlns:a16="http://schemas.microsoft.com/office/drawing/2014/main" id="{1F4245AF-F8D7-4876-9B2E-4C86F3737CCA}"/>
              </a:ext>
            </a:extLst>
          </p:cNvPr>
          <p:cNvSpPr txBox="1"/>
          <p:nvPr/>
        </p:nvSpPr>
        <p:spPr>
          <a:xfrm>
            <a:off x="892175" y="1448210"/>
            <a:ext cx="32410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altLang="en-US" sz="32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ea typeface="张海山锐线体2.0" panose="02000000000000000000" pitchFamily="2" charset="-122"/>
              </a:rPr>
              <a:t>Ứng dụng.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2E045A-8E64-41A7-9BD9-8681A41CD54F}"/>
              </a:ext>
            </a:extLst>
          </p:cNvPr>
          <p:cNvSpPr/>
          <p:nvPr/>
        </p:nvSpPr>
        <p:spPr>
          <a:xfrm flipH="1">
            <a:off x="407035" y="1536233"/>
            <a:ext cx="387559" cy="407517"/>
          </a:xfrm>
          <a:prstGeom prst="ellipse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sz="1865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 flipV="1">
            <a:off x="-1359871" y="0"/>
            <a:ext cx="3825489" cy="1163779"/>
          </a:xfrm>
          <a:prstGeom prst="parallelogram">
            <a:avLst>
              <a:gd name="adj" fmla="val 80941"/>
            </a:avLst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77112" y="178735"/>
            <a:ext cx="62661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altLang="zh-CN" sz="4800" b="1" dirty="0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</a:rPr>
              <a:t>Thuật toán và Ứng dụng</a:t>
            </a:r>
          </a:p>
        </p:txBody>
      </p:sp>
      <p:sp>
        <p:nvSpPr>
          <p:cNvPr id="3" name="矩形 2"/>
          <p:cNvSpPr/>
          <p:nvPr/>
        </p:nvSpPr>
        <p:spPr>
          <a:xfrm>
            <a:off x="-375285" y="1115060"/>
            <a:ext cx="9396095" cy="243840"/>
          </a:xfrm>
          <a:prstGeom prst="rect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339725" y="60325"/>
            <a:ext cx="11049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vi-VN" altLang="en-US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  <a:endParaRPr lang="vi-VN" altLang="en-GB" sz="7200"/>
          </a:p>
        </p:txBody>
      </p:sp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9850755" y="178435"/>
            <a:ext cx="1934210" cy="16490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8" name="文本框 9"/>
          <p:cNvSpPr txBox="1"/>
          <p:nvPr/>
        </p:nvSpPr>
        <p:spPr>
          <a:xfrm>
            <a:off x="999417" y="1408040"/>
            <a:ext cx="3755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 err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ea typeface="张海山锐线体2.0" panose="02000000000000000000" pitchFamily="2" charset="-122"/>
              </a:rPr>
              <a:t>Các</a:t>
            </a:r>
            <a:r>
              <a:rPr lang="en-US" altLang="en-US" sz="32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ea typeface="张海山锐线体2.0" panose="02000000000000000000" pitchFamily="2" charset="-122"/>
              </a:rPr>
              <a:t> </a:t>
            </a:r>
            <a:r>
              <a:rPr lang="en-US" altLang="en-US" sz="3200" b="1" dirty="0" err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ea typeface="张海山锐线体2.0" panose="02000000000000000000" pitchFamily="2" charset="-122"/>
              </a:rPr>
              <a:t>dự</a:t>
            </a:r>
            <a:r>
              <a:rPr lang="en-US" altLang="en-US" sz="32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ea typeface="张海山锐线体2.0" panose="02000000000000000000" pitchFamily="2" charset="-122"/>
              </a:rPr>
              <a:t> </a:t>
            </a:r>
            <a:r>
              <a:rPr lang="en-US" altLang="en-US" sz="3200" b="1" dirty="0" err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ea typeface="张海山锐线体2.0" panose="02000000000000000000" pitchFamily="2" charset="-122"/>
              </a:rPr>
              <a:t>án</a:t>
            </a:r>
            <a:r>
              <a:rPr lang="en-US" altLang="en-US" sz="32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ea typeface="张海山锐线体2.0" panose="02000000000000000000" pitchFamily="2" charset="-122"/>
              </a:rPr>
              <a:t> </a:t>
            </a:r>
            <a:r>
              <a:rPr lang="en-US" altLang="en-US" sz="3200" b="1" dirty="0" err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ea typeface="张海山锐线体2.0" panose="02000000000000000000" pitchFamily="2" charset="-122"/>
              </a:rPr>
              <a:t>nổi</a:t>
            </a:r>
            <a:r>
              <a:rPr lang="en-US" altLang="en-US" sz="32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ea typeface="张海山锐线体2.0" panose="02000000000000000000" pitchFamily="2" charset="-122"/>
              </a:rPr>
              <a:t> </a:t>
            </a:r>
            <a:r>
              <a:rPr lang="en-US" altLang="en-US" sz="3200" b="1" dirty="0" err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ea typeface="张海山锐线体2.0" panose="02000000000000000000" pitchFamily="2" charset="-122"/>
              </a:rPr>
              <a:t>tiếng</a:t>
            </a:r>
            <a:endParaRPr lang="vi-VN" altLang="en-US" sz="3200" b="1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227FDF-8EA8-4654-BF57-3C4AEE0C741B}"/>
              </a:ext>
            </a:extLst>
          </p:cNvPr>
          <p:cNvSpPr txBox="1"/>
          <p:nvPr/>
        </p:nvSpPr>
        <p:spPr>
          <a:xfrm>
            <a:off x="892175" y="2187936"/>
            <a:ext cx="9918700" cy="2681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Phân</a:t>
            </a:r>
            <a:r>
              <a:rPr lang="en-US" sz="20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loại</a:t>
            </a:r>
            <a:r>
              <a:rPr lang="en-US" sz="20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ung</a:t>
            </a:r>
            <a:r>
              <a:rPr lang="en-US" sz="20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thư</a:t>
            </a:r>
            <a:r>
              <a:rPr lang="en-US" sz="20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 – Dermatologist-level classification of skin cancer with deep neural networks (</a:t>
            </a:r>
            <a:r>
              <a:rPr lang="en-US" sz="20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Esteva</a:t>
            </a:r>
            <a:r>
              <a:rPr lang="en-US" sz="20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et al., Nature 2017)</a:t>
            </a:r>
            <a:endParaRPr lang="en-US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WaveNet</a:t>
            </a:r>
            <a:r>
              <a:rPr lang="en-US" sz="20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Text to speech – </a:t>
            </a:r>
            <a:r>
              <a:rPr lang="en-US" sz="20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Wavenet</a:t>
            </a:r>
            <a:r>
              <a:rPr lang="en-US" sz="20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A generative model for raw audio (Oord et al., 2016)</a:t>
            </a:r>
            <a:endParaRPr lang="en-US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Vẽ</a:t>
            </a:r>
            <a:r>
              <a:rPr lang="en-US" sz="20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hình</a:t>
            </a:r>
            <a:r>
              <a:rPr lang="en-US" sz="20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– Draw Together with a Neural Network (Ha et al., 2017)</a:t>
            </a:r>
            <a:endParaRPr lang="en-US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Image Style Transfer Using Convolutional Neural Networks (</a:t>
            </a:r>
            <a:r>
              <a:rPr lang="en-US" sz="20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Gatys</a:t>
            </a:r>
            <a:r>
              <a:rPr lang="en-US" sz="20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et al., 2016) </a:t>
            </a:r>
            <a:r>
              <a:rPr lang="en-US" sz="20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Tensorflow</a:t>
            </a:r>
            <a:r>
              <a:rPr lang="en-US" sz="20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adaptation by Cameroon Smith (</a:t>
            </a:r>
            <a:r>
              <a:rPr lang="en-US" sz="20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cysmith@github</a:t>
            </a:r>
            <a:r>
              <a:rPr lang="en-US" sz="20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585BB9-E8F7-4CEF-9265-6315C0037BB3}"/>
              </a:ext>
            </a:extLst>
          </p:cNvPr>
          <p:cNvSpPr/>
          <p:nvPr/>
        </p:nvSpPr>
        <p:spPr>
          <a:xfrm flipH="1">
            <a:off x="504616" y="1496668"/>
            <a:ext cx="387559" cy="407517"/>
          </a:xfrm>
          <a:prstGeom prst="ellipse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sz="1865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530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 flipV="1">
            <a:off x="-1359871" y="0"/>
            <a:ext cx="3825489" cy="1163779"/>
          </a:xfrm>
          <a:prstGeom prst="parallelogram">
            <a:avLst>
              <a:gd name="adj" fmla="val 80941"/>
            </a:avLst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77112" y="178735"/>
            <a:ext cx="62661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altLang="zh-CN" sz="4800" b="1" dirty="0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</a:rPr>
              <a:t>Thuật toán và Ứng dụng</a:t>
            </a:r>
          </a:p>
        </p:txBody>
      </p:sp>
      <p:sp>
        <p:nvSpPr>
          <p:cNvPr id="3" name="矩形 2"/>
          <p:cNvSpPr/>
          <p:nvPr/>
        </p:nvSpPr>
        <p:spPr>
          <a:xfrm>
            <a:off x="-375285" y="1115060"/>
            <a:ext cx="9396095" cy="243840"/>
          </a:xfrm>
          <a:prstGeom prst="rect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Group 28"/>
          <p:cNvGrpSpPr/>
          <p:nvPr/>
        </p:nvGrpSpPr>
        <p:grpSpPr>
          <a:xfrm>
            <a:off x="5499735" y="3823652"/>
            <a:ext cx="2827337" cy="1410970"/>
            <a:chOff x="4905731" y="3794963"/>
            <a:chExt cx="3732450" cy="1410890"/>
          </a:xfr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</p:grpSpPr>
        <p:sp>
          <p:nvSpPr>
            <p:cNvPr id="15" name="Freeform 8"/>
            <p:cNvSpPr/>
            <p:nvPr/>
          </p:nvSpPr>
          <p:spPr bwMode="auto">
            <a:xfrm rot="5400000">
              <a:off x="7572694" y="4140366"/>
              <a:ext cx="1410890" cy="720084"/>
            </a:xfrm>
            <a:custGeom>
              <a:avLst/>
              <a:gdLst>
                <a:gd name="T0" fmla="*/ 263 w 527"/>
                <a:gd name="T1" fmla="*/ 0 h 227"/>
                <a:gd name="T2" fmla="*/ 527 w 527"/>
                <a:gd name="T3" fmla="*/ 227 h 227"/>
                <a:gd name="T4" fmla="*/ 263 w 527"/>
                <a:gd name="T5" fmla="*/ 227 h 227"/>
                <a:gd name="T6" fmla="*/ 0 w 527"/>
                <a:gd name="T7" fmla="*/ 227 h 227"/>
                <a:gd name="T8" fmla="*/ 263 w 527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7" h="227">
                  <a:moveTo>
                    <a:pt x="263" y="0"/>
                  </a:moveTo>
                  <a:lnTo>
                    <a:pt x="527" y="227"/>
                  </a:lnTo>
                  <a:lnTo>
                    <a:pt x="263" y="227"/>
                  </a:lnTo>
                  <a:lnTo>
                    <a:pt x="0" y="227"/>
                  </a:lnTo>
                  <a:lnTo>
                    <a:pt x="263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1"/>
            <p:cNvSpPr/>
            <p:nvPr/>
          </p:nvSpPr>
          <p:spPr bwMode="auto">
            <a:xfrm rot="5400000">
              <a:off x="6111814" y="2937234"/>
              <a:ext cx="712138" cy="3124304"/>
            </a:xfrm>
            <a:custGeom>
              <a:avLst/>
              <a:gdLst>
                <a:gd name="T0" fmla="*/ 266 w 266"/>
                <a:gd name="T1" fmla="*/ 0 h 1167"/>
                <a:gd name="T2" fmla="*/ 133 w 266"/>
                <a:gd name="T3" fmla="*/ 0 h 1167"/>
                <a:gd name="T4" fmla="*/ 0 w 266"/>
                <a:gd name="T5" fmla="*/ 0 h 1167"/>
                <a:gd name="T6" fmla="*/ 0 w 266"/>
                <a:gd name="T7" fmla="*/ 1167 h 1167"/>
                <a:gd name="T8" fmla="*/ 266 w 266"/>
                <a:gd name="T9" fmla="*/ 956 h 1167"/>
                <a:gd name="T10" fmla="*/ 266 w 266"/>
                <a:gd name="T11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6" h="1167">
                  <a:moveTo>
                    <a:pt x="266" y="0"/>
                  </a:moveTo>
                  <a:lnTo>
                    <a:pt x="133" y="0"/>
                  </a:lnTo>
                  <a:lnTo>
                    <a:pt x="0" y="0"/>
                  </a:lnTo>
                  <a:lnTo>
                    <a:pt x="0" y="1167"/>
                  </a:lnTo>
                  <a:lnTo>
                    <a:pt x="266" y="956"/>
                  </a:lnTo>
                  <a:lnTo>
                    <a:pt x="26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7" name="Group 20"/>
          <p:cNvGrpSpPr/>
          <p:nvPr/>
        </p:nvGrpSpPr>
        <p:grpSpPr>
          <a:xfrm>
            <a:off x="4465320" y="3103880"/>
            <a:ext cx="2860675" cy="1410970"/>
            <a:chOff x="3995481" y="3075110"/>
            <a:chExt cx="2910126" cy="1410890"/>
          </a:xfr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</p:grpSpPr>
        <p:sp>
          <p:nvSpPr>
            <p:cNvPr id="18" name="Freeform 17"/>
            <p:cNvSpPr/>
            <p:nvPr/>
          </p:nvSpPr>
          <p:spPr bwMode="auto">
            <a:xfrm rot="5400000">
              <a:off x="3595238" y="3475353"/>
              <a:ext cx="1410890" cy="610404"/>
            </a:xfrm>
            <a:custGeom>
              <a:avLst/>
              <a:gdLst>
                <a:gd name="T0" fmla="*/ 264 w 527"/>
                <a:gd name="T1" fmla="*/ 228 h 228"/>
                <a:gd name="T2" fmla="*/ 527 w 527"/>
                <a:gd name="T3" fmla="*/ 0 h 228"/>
                <a:gd name="T4" fmla="*/ 264 w 527"/>
                <a:gd name="T5" fmla="*/ 0 h 228"/>
                <a:gd name="T6" fmla="*/ 0 w 527"/>
                <a:gd name="T7" fmla="*/ 0 h 228"/>
                <a:gd name="T8" fmla="*/ 264 w 527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7" h="228">
                  <a:moveTo>
                    <a:pt x="264" y="228"/>
                  </a:moveTo>
                  <a:lnTo>
                    <a:pt x="527" y="0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264" y="22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9"/>
            <p:cNvSpPr/>
            <p:nvPr/>
          </p:nvSpPr>
          <p:spPr bwMode="auto">
            <a:xfrm rot="5400000">
              <a:off x="5396999" y="2634709"/>
              <a:ext cx="717492" cy="2299724"/>
            </a:xfrm>
            <a:custGeom>
              <a:avLst/>
              <a:gdLst>
                <a:gd name="T0" fmla="*/ 0 w 268"/>
                <a:gd name="T1" fmla="*/ 0 h 859"/>
                <a:gd name="T2" fmla="*/ 0 w 268"/>
                <a:gd name="T3" fmla="*/ 859 h 859"/>
                <a:gd name="T4" fmla="*/ 133 w 268"/>
                <a:gd name="T5" fmla="*/ 859 h 859"/>
                <a:gd name="T6" fmla="*/ 268 w 268"/>
                <a:gd name="T7" fmla="*/ 859 h 859"/>
                <a:gd name="T8" fmla="*/ 268 w 268"/>
                <a:gd name="T9" fmla="*/ 211 h 859"/>
                <a:gd name="T10" fmla="*/ 0 w 268"/>
                <a:gd name="T11" fmla="*/ 0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" h="859">
                  <a:moveTo>
                    <a:pt x="0" y="0"/>
                  </a:moveTo>
                  <a:lnTo>
                    <a:pt x="0" y="859"/>
                  </a:lnTo>
                  <a:lnTo>
                    <a:pt x="133" y="859"/>
                  </a:lnTo>
                  <a:lnTo>
                    <a:pt x="268" y="859"/>
                  </a:lnTo>
                  <a:lnTo>
                    <a:pt x="268" y="21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20" name="Group 12"/>
          <p:cNvGrpSpPr/>
          <p:nvPr/>
        </p:nvGrpSpPr>
        <p:grpSpPr>
          <a:xfrm>
            <a:off x="5667375" y="2395220"/>
            <a:ext cx="2654300" cy="1416050"/>
            <a:chOff x="5259123" y="2357618"/>
            <a:chExt cx="2998476" cy="1416245"/>
          </a:xfr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</p:grpSpPr>
        <p:sp>
          <p:nvSpPr>
            <p:cNvPr id="21" name="Freeform 25"/>
            <p:cNvSpPr/>
            <p:nvPr/>
          </p:nvSpPr>
          <p:spPr bwMode="auto">
            <a:xfrm rot="5400000">
              <a:off x="7244274" y="2760539"/>
              <a:ext cx="1416245" cy="610404"/>
            </a:xfrm>
            <a:custGeom>
              <a:avLst/>
              <a:gdLst>
                <a:gd name="T0" fmla="*/ 266 w 529"/>
                <a:gd name="T1" fmla="*/ 0 h 228"/>
                <a:gd name="T2" fmla="*/ 0 w 529"/>
                <a:gd name="T3" fmla="*/ 228 h 228"/>
                <a:gd name="T4" fmla="*/ 266 w 529"/>
                <a:gd name="T5" fmla="*/ 228 h 228"/>
                <a:gd name="T6" fmla="*/ 529 w 529"/>
                <a:gd name="T7" fmla="*/ 228 h 228"/>
                <a:gd name="T8" fmla="*/ 266 w 529"/>
                <a:gd name="T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228">
                  <a:moveTo>
                    <a:pt x="266" y="0"/>
                  </a:moveTo>
                  <a:lnTo>
                    <a:pt x="0" y="228"/>
                  </a:lnTo>
                  <a:lnTo>
                    <a:pt x="266" y="228"/>
                  </a:lnTo>
                  <a:lnTo>
                    <a:pt x="529" y="228"/>
                  </a:lnTo>
                  <a:lnTo>
                    <a:pt x="26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7"/>
            <p:cNvSpPr/>
            <p:nvPr/>
          </p:nvSpPr>
          <p:spPr bwMode="auto">
            <a:xfrm rot="5400000">
              <a:off x="6094413" y="1873044"/>
              <a:ext cx="717492" cy="2388071"/>
            </a:xfrm>
            <a:custGeom>
              <a:avLst/>
              <a:gdLst>
                <a:gd name="T0" fmla="*/ 268 w 268"/>
                <a:gd name="T1" fmla="*/ 0 h 892"/>
                <a:gd name="T2" fmla="*/ 135 w 268"/>
                <a:gd name="T3" fmla="*/ 0 h 892"/>
                <a:gd name="T4" fmla="*/ 0 w 268"/>
                <a:gd name="T5" fmla="*/ 0 h 892"/>
                <a:gd name="T6" fmla="*/ 0 w 268"/>
                <a:gd name="T7" fmla="*/ 310 h 892"/>
                <a:gd name="T8" fmla="*/ 0 w 268"/>
                <a:gd name="T9" fmla="*/ 310 h 892"/>
                <a:gd name="T10" fmla="*/ 0 w 268"/>
                <a:gd name="T11" fmla="*/ 680 h 892"/>
                <a:gd name="T12" fmla="*/ 268 w 268"/>
                <a:gd name="T13" fmla="*/ 892 h 892"/>
                <a:gd name="T14" fmla="*/ 268 w 268"/>
                <a:gd name="T1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8" h="892">
                  <a:moveTo>
                    <a:pt x="268" y="0"/>
                  </a:moveTo>
                  <a:lnTo>
                    <a:pt x="135" y="0"/>
                  </a:lnTo>
                  <a:lnTo>
                    <a:pt x="0" y="0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0" y="680"/>
                  </a:lnTo>
                  <a:lnTo>
                    <a:pt x="268" y="892"/>
                  </a:lnTo>
                  <a:lnTo>
                    <a:pt x="2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23" name="Group 3"/>
          <p:cNvGrpSpPr/>
          <p:nvPr/>
        </p:nvGrpSpPr>
        <p:grpSpPr>
          <a:xfrm>
            <a:off x="4552950" y="1685925"/>
            <a:ext cx="2668270" cy="1410970"/>
            <a:chOff x="3551064" y="1645480"/>
            <a:chExt cx="3266196" cy="1410890"/>
          </a:xfr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</p:grpSpPr>
        <p:sp>
          <p:nvSpPr>
            <p:cNvPr id="24" name="Freeform 35"/>
            <p:cNvSpPr/>
            <p:nvPr/>
          </p:nvSpPr>
          <p:spPr bwMode="auto">
            <a:xfrm rot="5400000">
              <a:off x="5133295" y="1024368"/>
              <a:ext cx="712138" cy="2655792"/>
            </a:xfrm>
            <a:custGeom>
              <a:avLst/>
              <a:gdLst>
                <a:gd name="T0" fmla="*/ 266 w 266"/>
                <a:gd name="T1" fmla="*/ 0 h 992"/>
                <a:gd name="T2" fmla="*/ 0 w 266"/>
                <a:gd name="T3" fmla="*/ 212 h 992"/>
                <a:gd name="T4" fmla="*/ 0 w 266"/>
                <a:gd name="T5" fmla="*/ 992 h 992"/>
                <a:gd name="T6" fmla="*/ 133 w 266"/>
                <a:gd name="T7" fmla="*/ 992 h 992"/>
                <a:gd name="T8" fmla="*/ 266 w 266"/>
                <a:gd name="T9" fmla="*/ 992 h 992"/>
                <a:gd name="T10" fmla="*/ 266 w 266"/>
                <a:gd name="T11" fmla="*/ 0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6" h="992">
                  <a:moveTo>
                    <a:pt x="266" y="0"/>
                  </a:moveTo>
                  <a:lnTo>
                    <a:pt x="0" y="212"/>
                  </a:lnTo>
                  <a:lnTo>
                    <a:pt x="0" y="992"/>
                  </a:lnTo>
                  <a:lnTo>
                    <a:pt x="133" y="992"/>
                  </a:lnTo>
                  <a:lnTo>
                    <a:pt x="266" y="992"/>
                  </a:lnTo>
                  <a:lnTo>
                    <a:pt x="26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37"/>
            <p:cNvSpPr/>
            <p:nvPr/>
          </p:nvSpPr>
          <p:spPr bwMode="auto">
            <a:xfrm rot="5400000">
              <a:off x="3150821" y="2045723"/>
              <a:ext cx="1410890" cy="610404"/>
            </a:xfrm>
            <a:custGeom>
              <a:avLst/>
              <a:gdLst>
                <a:gd name="T0" fmla="*/ 527 w 527"/>
                <a:gd name="T1" fmla="*/ 0 h 228"/>
                <a:gd name="T2" fmla="*/ 397 w 527"/>
                <a:gd name="T3" fmla="*/ 0 h 228"/>
                <a:gd name="T4" fmla="*/ 264 w 527"/>
                <a:gd name="T5" fmla="*/ 0 h 228"/>
                <a:gd name="T6" fmla="*/ 131 w 527"/>
                <a:gd name="T7" fmla="*/ 0 h 228"/>
                <a:gd name="T8" fmla="*/ 0 w 527"/>
                <a:gd name="T9" fmla="*/ 0 h 228"/>
                <a:gd name="T10" fmla="*/ 264 w 527"/>
                <a:gd name="T11" fmla="*/ 228 h 228"/>
                <a:gd name="T12" fmla="*/ 527 w 527"/>
                <a:gd name="T13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7" h="228">
                  <a:moveTo>
                    <a:pt x="527" y="0"/>
                  </a:moveTo>
                  <a:lnTo>
                    <a:pt x="397" y="0"/>
                  </a:lnTo>
                  <a:lnTo>
                    <a:pt x="264" y="0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264" y="228"/>
                  </a:lnTo>
                  <a:lnTo>
                    <a:pt x="527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26" name="Group 47"/>
          <p:cNvGrpSpPr/>
          <p:nvPr/>
        </p:nvGrpSpPr>
        <p:grpSpPr>
          <a:xfrm>
            <a:off x="4655820" y="4526915"/>
            <a:ext cx="2565400" cy="1410970"/>
            <a:chOff x="3995481" y="3075110"/>
            <a:chExt cx="2910126" cy="1410890"/>
          </a:xfr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</p:grpSpPr>
        <p:sp>
          <p:nvSpPr>
            <p:cNvPr id="27" name="Freeform 17"/>
            <p:cNvSpPr/>
            <p:nvPr/>
          </p:nvSpPr>
          <p:spPr bwMode="auto">
            <a:xfrm rot="5400000">
              <a:off x="3595238" y="3475353"/>
              <a:ext cx="1410890" cy="610404"/>
            </a:xfrm>
            <a:custGeom>
              <a:avLst/>
              <a:gdLst>
                <a:gd name="T0" fmla="*/ 264 w 527"/>
                <a:gd name="T1" fmla="*/ 228 h 228"/>
                <a:gd name="T2" fmla="*/ 527 w 527"/>
                <a:gd name="T3" fmla="*/ 0 h 228"/>
                <a:gd name="T4" fmla="*/ 264 w 527"/>
                <a:gd name="T5" fmla="*/ 0 h 228"/>
                <a:gd name="T6" fmla="*/ 0 w 527"/>
                <a:gd name="T7" fmla="*/ 0 h 228"/>
                <a:gd name="T8" fmla="*/ 264 w 527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7" h="228">
                  <a:moveTo>
                    <a:pt x="264" y="228"/>
                  </a:moveTo>
                  <a:lnTo>
                    <a:pt x="527" y="0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264" y="22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19"/>
            <p:cNvSpPr/>
            <p:nvPr/>
          </p:nvSpPr>
          <p:spPr bwMode="auto">
            <a:xfrm rot="5400000">
              <a:off x="5396999" y="2634709"/>
              <a:ext cx="717492" cy="2299724"/>
            </a:xfrm>
            <a:custGeom>
              <a:avLst/>
              <a:gdLst>
                <a:gd name="T0" fmla="*/ 0 w 268"/>
                <a:gd name="T1" fmla="*/ 0 h 859"/>
                <a:gd name="T2" fmla="*/ 0 w 268"/>
                <a:gd name="T3" fmla="*/ 859 h 859"/>
                <a:gd name="T4" fmla="*/ 133 w 268"/>
                <a:gd name="T5" fmla="*/ 859 h 859"/>
                <a:gd name="T6" fmla="*/ 268 w 268"/>
                <a:gd name="T7" fmla="*/ 859 h 859"/>
                <a:gd name="T8" fmla="*/ 268 w 268"/>
                <a:gd name="T9" fmla="*/ 211 h 859"/>
                <a:gd name="T10" fmla="*/ 0 w 268"/>
                <a:gd name="T11" fmla="*/ 0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" h="859">
                  <a:moveTo>
                    <a:pt x="0" y="0"/>
                  </a:moveTo>
                  <a:lnTo>
                    <a:pt x="0" y="859"/>
                  </a:lnTo>
                  <a:lnTo>
                    <a:pt x="133" y="859"/>
                  </a:lnTo>
                  <a:lnTo>
                    <a:pt x="268" y="859"/>
                  </a:lnTo>
                  <a:lnTo>
                    <a:pt x="268" y="21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1229995" y="2049145"/>
            <a:ext cx="2707005" cy="5118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24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+mj-ea"/>
              </a:rPr>
              <a:t>Linear regression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1074201" y="3565676"/>
            <a:ext cx="2446794" cy="5118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2400" b="1" dirty="0">
                <a:ln>
                  <a:solidFill>
                    <a:schemeClr val="tx1"/>
                  </a:solidFill>
                </a:ln>
                <a:latin typeface="Calibri" panose="020F0502020204030204" pitchFamily="34" charset="0"/>
                <a:ea typeface="+mj-ea"/>
              </a:rPr>
              <a:t>Classification</a:t>
            </a:r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+mj-ea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87350" y="5081270"/>
            <a:ext cx="3820160" cy="5118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2400" b="1" dirty="0">
                <a:ln>
                  <a:solidFill>
                    <a:schemeClr val="tx1"/>
                  </a:solidFill>
                </a:ln>
                <a:latin typeface="Calibri" panose="020F0502020204030204" pitchFamily="34" charset="0"/>
                <a:ea typeface="+mj-ea"/>
              </a:rPr>
              <a:t>Deep learning classification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+mj-ea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213090" y="2847340"/>
            <a:ext cx="3978910" cy="5118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2400" b="1" dirty="0">
                <a:ln>
                  <a:solidFill>
                    <a:schemeClr val="tx1"/>
                  </a:solidFill>
                </a:ln>
                <a:latin typeface="Calibri" panose="020F0502020204030204" pitchFamily="34" charset="0"/>
                <a:ea typeface="+mj-ea"/>
              </a:rPr>
              <a:t> Deep learning wipe and deep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8492490" y="4272915"/>
            <a:ext cx="3420110" cy="5118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2400" b="1" dirty="0">
                <a:ln>
                  <a:solidFill>
                    <a:schemeClr val="tx1"/>
                  </a:solidFill>
                </a:ln>
                <a:latin typeface="Calibri" panose="020F0502020204030204" pitchFamily="34" charset="0"/>
                <a:ea typeface="+mj-ea"/>
              </a:rPr>
              <a:t>Booster tree regression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339725" y="60325"/>
            <a:ext cx="11049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vi-VN" altLang="en-US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  <a:endParaRPr lang="vi-VN" altLang="en-GB" sz="7200"/>
          </a:p>
        </p:txBody>
      </p:sp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9850755" y="178435"/>
            <a:ext cx="1934210" cy="164909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65" name="Group 28"/>
          <p:cNvGrpSpPr/>
          <p:nvPr/>
        </p:nvGrpSpPr>
        <p:grpSpPr>
          <a:xfrm>
            <a:off x="5772150" y="5245100"/>
            <a:ext cx="2550160" cy="1410970"/>
            <a:chOff x="4790141" y="3795281"/>
            <a:chExt cx="3847621" cy="1410890"/>
          </a:xfr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</p:grpSpPr>
        <p:sp>
          <p:nvSpPr>
            <p:cNvPr id="66" name="Freeform 8"/>
            <p:cNvSpPr/>
            <p:nvPr/>
          </p:nvSpPr>
          <p:spPr bwMode="auto">
            <a:xfrm rot="5400000">
              <a:off x="7570248" y="4138657"/>
              <a:ext cx="1410890" cy="724138"/>
            </a:xfrm>
            <a:custGeom>
              <a:avLst/>
              <a:gdLst>
                <a:gd name="T0" fmla="*/ 263 w 527"/>
                <a:gd name="T1" fmla="*/ 0 h 227"/>
                <a:gd name="T2" fmla="*/ 527 w 527"/>
                <a:gd name="T3" fmla="*/ 227 h 227"/>
                <a:gd name="T4" fmla="*/ 263 w 527"/>
                <a:gd name="T5" fmla="*/ 227 h 227"/>
                <a:gd name="T6" fmla="*/ 0 w 527"/>
                <a:gd name="T7" fmla="*/ 227 h 227"/>
                <a:gd name="T8" fmla="*/ 263 w 527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7" h="227">
                  <a:moveTo>
                    <a:pt x="263" y="0"/>
                  </a:moveTo>
                  <a:lnTo>
                    <a:pt x="527" y="227"/>
                  </a:lnTo>
                  <a:lnTo>
                    <a:pt x="263" y="227"/>
                  </a:lnTo>
                  <a:lnTo>
                    <a:pt x="0" y="227"/>
                  </a:lnTo>
                  <a:lnTo>
                    <a:pt x="263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" name="Freeform 11"/>
            <p:cNvSpPr/>
            <p:nvPr/>
          </p:nvSpPr>
          <p:spPr bwMode="auto">
            <a:xfrm rot="5400000">
              <a:off x="5996224" y="2937234"/>
              <a:ext cx="712138" cy="3124304"/>
            </a:xfrm>
            <a:custGeom>
              <a:avLst/>
              <a:gdLst>
                <a:gd name="T0" fmla="*/ 266 w 266"/>
                <a:gd name="T1" fmla="*/ 0 h 1167"/>
                <a:gd name="T2" fmla="*/ 133 w 266"/>
                <a:gd name="T3" fmla="*/ 0 h 1167"/>
                <a:gd name="T4" fmla="*/ 0 w 266"/>
                <a:gd name="T5" fmla="*/ 0 h 1167"/>
                <a:gd name="T6" fmla="*/ 0 w 266"/>
                <a:gd name="T7" fmla="*/ 1167 h 1167"/>
                <a:gd name="T8" fmla="*/ 266 w 266"/>
                <a:gd name="T9" fmla="*/ 956 h 1167"/>
                <a:gd name="T10" fmla="*/ 266 w 266"/>
                <a:gd name="T11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6" h="1167">
                  <a:moveTo>
                    <a:pt x="266" y="0"/>
                  </a:moveTo>
                  <a:lnTo>
                    <a:pt x="133" y="0"/>
                  </a:lnTo>
                  <a:lnTo>
                    <a:pt x="0" y="0"/>
                  </a:lnTo>
                  <a:lnTo>
                    <a:pt x="0" y="1167"/>
                  </a:lnTo>
                  <a:lnTo>
                    <a:pt x="266" y="956"/>
                  </a:lnTo>
                  <a:lnTo>
                    <a:pt x="26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68" name="文本框 9"/>
          <p:cNvSpPr txBox="1"/>
          <p:nvPr/>
        </p:nvSpPr>
        <p:spPr>
          <a:xfrm>
            <a:off x="812287" y="1427694"/>
            <a:ext cx="32410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 sz="32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ea typeface="张海山锐线体2.0" panose="02000000000000000000" pitchFamily="2" charset="-122"/>
              </a:rPr>
              <a:t>Thuật toán</a:t>
            </a:r>
          </a:p>
        </p:txBody>
      </p:sp>
      <p:sp>
        <p:nvSpPr>
          <p:cNvPr id="69" name="文本框 61"/>
          <p:cNvSpPr txBox="1"/>
          <p:nvPr/>
        </p:nvSpPr>
        <p:spPr>
          <a:xfrm>
            <a:off x="8492490" y="5793740"/>
            <a:ext cx="3580130" cy="5118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  <a:buClrTx/>
              <a:buSzTx/>
              <a:buFontTx/>
            </a:pPr>
            <a:r>
              <a:rPr lang="en-US" altLang="zh-CN" sz="2400" b="1" dirty="0">
                <a:ln>
                  <a:solidFill>
                    <a:schemeClr val="tx1"/>
                  </a:solidFill>
                </a:ln>
                <a:latin typeface="Calibri" panose="020F0502020204030204" pitchFamily="34" charset="0"/>
                <a:ea typeface="+mj-ea"/>
              </a:rPr>
              <a:t>Boosted tree classification</a:t>
            </a:r>
          </a:p>
        </p:txBody>
      </p:sp>
      <p:sp>
        <p:nvSpPr>
          <p:cNvPr id="32" name="Oval 19">
            <a:extLst>
              <a:ext uri="{FF2B5EF4-FFF2-40B4-BE49-F238E27FC236}">
                <a16:creationId xmlns:a16="http://schemas.microsoft.com/office/drawing/2014/main" id="{6662D507-8035-43C8-B26D-3AD88ECB7161}"/>
              </a:ext>
            </a:extLst>
          </p:cNvPr>
          <p:cNvSpPr/>
          <p:nvPr/>
        </p:nvSpPr>
        <p:spPr>
          <a:xfrm flipH="1">
            <a:off x="407034" y="1516533"/>
            <a:ext cx="387559" cy="407517"/>
          </a:xfrm>
          <a:prstGeom prst="ellipse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865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8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" presetClass="entr" presetSubtype="2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500"/>
                            </p:stCondLst>
                            <p:childTnLst>
                              <p:par>
                                <p:cTn id="38" presetID="2" presetClass="entr" presetSubtype="8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000"/>
                            </p:stCondLst>
                            <p:childTnLst>
                              <p:par>
                                <p:cTn id="4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1000"/>
                            </p:stCondLst>
                            <p:childTnLst>
                              <p:par>
                                <p:cTn id="47" presetID="2" presetClass="entr" presetSubtype="2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1500"/>
                            </p:stCondLst>
                            <p:childTnLst>
                              <p:par>
                                <p:cTn id="5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3500"/>
                            </p:stCondLst>
                            <p:childTnLst>
                              <p:par>
                                <p:cTn id="56" presetID="2" presetClass="entr" presetSubtype="8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6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0" grpId="1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  <p:bldP spid="68" grpId="0"/>
      <p:bldP spid="69" grpId="0"/>
      <p:bldP spid="6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 flipV="1">
            <a:off x="-1359871" y="0"/>
            <a:ext cx="3825489" cy="1163779"/>
          </a:xfrm>
          <a:prstGeom prst="parallelogram">
            <a:avLst>
              <a:gd name="adj" fmla="val 80941"/>
            </a:avLst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77112" y="178735"/>
            <a:ext cx="64335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err="1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</a:rPr>
              <a:t>Ưu</a:t>
            </a:r>
            <a:r>
              <a:rPr lang="en-US" altLang="zh-CN" sz="4800" b="1" dirty="0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</a:rPr>
              <a:t> </a:t>
            </a:r>
            <a:r>
              <a:rPr lang="en-US" altLang="zh-CN" sz="4800" b="1" dirty="0" err="1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</a:rPr>
              <a:t>điểm</a:t>
            </a:r>
            <a:r>
              <a:rPr lang="en-US" altLang="zh-CN" sz="4800" b="1" dirty="0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</a:rPr>
              <a:t> </a:t>
            </a:r>
            <a:r>
              <a:rPr lang="en-US" altLang="zh-CN" sz="4800" b="1" dirty="0" err="1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</a:rPr>
              <a:t>và</a:t>
            </a:r>
            <a:r>
              <a:rPr lang="en-US" altLang="zh-CN" sz="4800" b="1" dirty="0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</a:rPr>
              <a:t> </a:t>
            </a:r>
            <a:r>
              <a:rPr lang="en-US" altLang="zh-CN" sz="4800" b="1" dirty="0" err="1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</a:rPr>
              <a:t>nhược</a:t>
            </a:r>
            <a:r>
              <a:rPr lang="en-US" altLang="zh-CN" sz="4800" b="1" dirty="0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</a:rPr>
              <a:t> </a:t>
            </a:r>
            <a:r>
              <a:rPr lang="en-US" altLang="zh-CN" sz="4800" b="1" dirty="0" err="1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</a:rPr>
              <a:t>điểm</a:t>
            </a:r>
            <a:endParaRPr lang="vi-VN" altLang="zh-CN" sz="4800" b="1" dirty="0">
              <a:gradFill>
                <a:gsLst>
                  <a:gs pos="0">
                    <a:srgbClr val="1181E7"/>
                  </a:gs>
                  <a:gs pos="100000">
                    <a:srgbClr val="2B398F"/>
                  </a:gs>
                </a:gsLst>
                <a:lin ang="13200000" scaled="0"/>
              </a:gra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75285" y="1115060"/>
            <a:ext cx="5592445" cy="243840"/>
          </a:xfrm>
          <a:prstGeom prst="rect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339725" y="60325"/>
            <a:ext cx="11049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vi-VN" altLang="en-US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5</a:t>
            </a:r>
          </a:p>
        </p:txBody>
      </p:sp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9850755" y="178435"/>
            <a:ext cx="1934210" cy="16490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任意多边形 13"/>
          <p:cNvSpPr/>
          <p:nvPr/>
        </p:nvSpPr>
        <p:spPr>
          <a:xfrm flipH="1">
            <a:off x="6159499" y="2044065"/>
            <a:ext cx="5664198" cy="4635200"/>
          </a:xfrm>
          <a:custGeom>
            <a:avLst/>
            <a:gdLst>
              <a:gd name="connsiteX0" fmla="*/ 2669636 w 2908473"/>
              <a:gd name="connsiteY0" fmla="*/ 2906974 h 3575714"/>
              <a:gd name="connsiteX1" fmla="*/ 2744699 w 2908473"/>
              <a:gd name="connsiteY1" fmla="*/ 2982037 h 3575714"/>
              <a:gd name="connsiteX2" fmla="*/ 2669636 w 2908473"/>
              <a:gd name="connsiteY2" fmla="*/ 3057100 h 3575714"/>
              <a:gd name="connsiteX3" fmla="*/ 2594573 w 2908473"/>
              <a:gd name="connsiteY3" fmla="*/ 2982037 h 3575714"/>
              <a:gd name="connsiteX4" fmla="*/ 2669636 w 2908473"/>
              <a:gd name="connsiteY4" fmla="*/ 2906974 h 3575714"/>
              <a:gd name="connsiteX5" fmla="*/ 2669636 w 2908473"/>
              <a:gd name="connsiteY5" fmla="*/ 2119953 h 3575714"/>
              <a:gd name="connsiteX6" fmla="*/ 2744699 w 2908473"/>
              <a:gd name="connsiteY6" fmla="*/ 2195016 h 3575714"/>
              <a:gd name="connsiteX7" fmla="*/ 2669636 w 2908473"/>
              <a:gd name="connsiteY7" fmla="*/ 2270079 h 3575714"/>
              <a:gd name="connsiteX8" fmla="*/ 2594573 w 2908473"/>
              <a:gd name="connsiteY8" fmla="*/ 2195016 h 3575714"/>
              <a:gd name="connsiteX9" fmla="*/ 2669636 w 2908473"/>
              <a:gd name="connsiteY9" fmla="*/ 2119953 h 3575714"/>
              <a:gd name="connsiteX10" fmla="*/ 2669636 w 2908473"/>
              <a:gd name="connsiteY10" fmla="*/ 1332932 h 3575714"/>
              <a:gd name="connsiteX11" fmla="*/ 2744699 w 2908473"/>
              <a:gd name="connsiteY11" fmla="*/ 1407995 h 3575714"/>
              <a:gd name="connsiteX12" fmla="*/ 2669636 w 2908473"/>
              <a:gd name="connsiteY12" fmla="*/ 1483058 h 3575714"/>
              <a:gd name="connsiteX13" fmla="*/ 2594573 w 2908473"/>
              <a:gd name="connsiteY13" fmla="*/ 1407995 h 3575714"/>
              <a:gd name="connsiteX14" fmla="*/ 2669636 w 2908473"/>
              <a:gd name="connsiteY14" fmla="*/ 1332932 h 3575714"/>
              <a:gd name="connsiteX15" fmla="*/ 2669636 w 2908473"/>
              <a:gd name="connsiteY15" fmla="*/ 545911 h 3575714"/>
              <a:gd name="connsiteX16" fmla="*/ 2744699 w 2908473"/>
              <a:gd name="connsiteY16" fmla="*/ 620974 h 3575714"/>
              <a:gd name="connsiteX17" fmla="*/ 2669636 w 2908473"/>
              <a:gd name="connsiteY17" fmla="*/ 696037 h 3575714"/>
              <a:gd name="connsiteX18" fmla="*/ 2594573 w 2908473"/>
              <a:gd name="connsiteY18" fmla="*/ 620974 h 3575714"/>
              <a:gd name="connsiteX19" fmla="*/ 2669636 w 2908473"/>
              <a:gd name="connsiteY19" fmla="*/ 545911 h 3575714"/>
              <a:gd name="connsiteX20" fmla="*/ 0 w 2908473"/>
              <a:gd name="connsiteY20" fmla="*/ 0 h 3575714"/>
              <a:gd name="connsiteX21" fmla="*/ 2908473 w 2908473"/>
              <a:gd name="connsiteY21" fmla="*/ 0 h 3575714"/>
              <a:gd name="connsiteX22" fmla="*/ 2908473 w 2908473"/>
              <a:gd name="connsiteY22" fmla="*/ 504968 h 3575714"/>
              <a:gd name="connsiteX23" fmla="*/ 2645900 w 2908473"/>
              <a:gd name="connsiteY23" fmla="*/ 504968 h 3575714"/>
              <a:gd name="connsiteX24" fmla="*/ 2539982 w 2908473"/>
              <a:gd name="connsiteY24" fmla="*/ 610886 h 3575714"/>
              <a:gd name="connsiteX25" fmla="*/ 2539982 w 2908473"/>
              <a:gd name="connsiteY25" fmla="*/ 631062 h 3575714"/>
              <a:gd name="connsiteX26" fmla="*/ 2645900 w 2908473"/>
              <a:gd name="connsiteY26" fmla="*/ 736980 h 3575714"/>
              <a:gd name="connsiteX27" fmla="*/ 2908473 w 2908473"/>
              <a:gd name="connsiteY27" fmla="*/ 736980 h 3575714"/>
              <a:gd name="connsiteX28" fmla="*/ 2908473 w 2908473"/>
              <a:gd name="connsiteY28" fmla="*/ 1291989 h 3575714"/>
              <a:gd name="connsiteX29" fmla="*/ 2645900 w 2908473"/>
              <a:gd name="connsiteY29" fmla="*/ 1291989 h 3575714"/>
              <a:gd name="connsiteX30" fmla="*/ 2539982 w 2908473"/>
              <a:gd name="connsiteY30" fmla="*/ 1397907 h 3575714"/>
              <a:gd name="connsiteX31" fmla="*/ 2539982 w 2908473"/>
              <a:gd name="connsiteY31" fmla="*/ 1418083 h 3575714"/>
              <a:gd name="connsiteX32" fmla="*/ 2645900 w 2908473"/>
              <a:gd name="connsiteY32" fmla="*/ 1524001 h 3575714"/>
              <a:gd name="connsiteX33" fmla="*/ 2908473 w 2908473"/>
              <a:gd name="connsiteY33" fmla="*/ 1524001 h 3575714"/>
              <a:gd name="connsiteX34" fmla="*/ 2908473 w 2908473"/>
              <a:gd name="connsiteY34" fmla="*/ 2079010 h 3575714"/>
              <a:gd name="connsiteX35" fmla="*/ 2645900 w 2908473"/>
              <a:gd name="connsiteY35" fmla="*/ 2079010 h 3575714"/>
              <a:gd name="connsiteX36" fmla="*/ 2539982 w 2908473"/>
              <a:gd name="connsiteY36" fmla="*/ 2184928 h 3575714"/>
              <a:gd name="connsiteX37" fmla="*/ 2539982 w 2908473"/>
              <a:gd name="connsiteY37" fmla="*/ 2205104 h 3575714"/>
              <a:gd name="connsiteX38" fmla="*/ 2645900 w 2908473"/>
              <a:gd name="connsiteY38" fmla="*/ 2311022 h 3575714"/>
              <a:gd name="connsiteX39" fmla="*/ 2908473 w 2908473"/>
              <a:gd name="connsiteY39" fmla="*/ 2311022 h 3575714"/>
              <a:gd name="connsiteX40" fmla="*/ 2908473 w 2908473"/>
              <a:gd name="connsiteY40" fmla="*/ 2866030 h 3575714"/>
              <a:gd name="connsiteX41" fmla="*/ 2645900 w 2908473"/>
              <a:gd name="connsiteY41" fmla="*/ 2866030 h 3575714"/>
              <a:gd name="connsiteX42" fmla="*/ 2539982 w 2908473"/>
              <a:gd name="connsiteY42" fmla="*/ 2971948 h 3575714"/>
              <a:gd name="connsiteX43" fmla="*/ 2539982 w 2908473"/>
              <a:gd name="connsiteY43" fmla="*/ 2992124 h 3575714"/>
              <a:gd name="connsiteX44" fmla="*/ 2645900 w 2908473"/>
              <a:gd name="connsiteY44" fmla="*/ 3098042 h 3575714"/>
              <a:gd name="connsiteX45" fmla="*/ 2908473 w 2908473"/>
              <a:gd name="connsiteY45" fmla="*/ 3098042 h 3575714"/>
              <a:gd name="connsiteX46" fmla="*/ 2908473 w 2908473"/>
              <a:gd name="connsiteY46" fmla="*/ 3575714 h 3575714"/>
              <a:gd name="connsiteX47" fmla="*/ 0 w 2908473"/>
              <a:gd name="connsiteY47" fmla="*/ 3575714 h 357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08473" h="3575714">
                <a:moveTo>
                  <a:pt x="2669636" y="2906974"/>
                </a:moveTo>
                <a:cubicBezTo>
                  <a:pt x="2711092" y="2906974"/>
                  <a:pt x="2744699" y="2940581"/>
                  <a:pt x="2744699" y="2982037"/>
                </a:cubicBezTo>
                <a:cubicBezTo>
                  <a:pt x="2744699" y="3023493"/>
                  <a:pt x="2711092" y="3057100"/>
                  <a:pt x="2669636" y="3057100"/>
                </a:cubicBezTo>
                <a:cubicBezTo>
                  <a:pt x="2628180" y="3057100"/>
                  <a:pt x="2594573" y="3023493"/>
                  <a:pt x="2594573" y="2982037"/>
                </a:cubicBezTo>
                <a:cubicBezTo>
                  <a:pt x="2594573" y="2940581"/>
                  <a:pt x="2628180" y="2906974"/>
                  <a:pt x="2669636" y="2906974"/>
                </a:cubicBezTo>
                <a:close/>
                <a:moveTo>
                  <a:pt x="2669636" y="2119953"/>
                </a:moveTo>
                <a:cubicBezTo>
                  <a:pt x="2711092" y="2119953"/>
                  <a:pt x="2744699" y="2153560"/>
                  <a:pt x="2744699" y="2195016"/>
                </a:cubicBezTo>
                <a:cubicBezTo>
                  <a:pt x="2744699" y="2236472"/>
                  <a:pt x="2711092" y="2270079"/>
                  <a:pt x="2669636" y="2270079"/>
                </a:cubicBezTo>
                <a:cubicBezTo>
                  <a:pt x="2628180" y="2270079"/>
                  <a:pt x="2594573" y="2236472"/>
                  <a:pt x="2594573" y="2195016"/>
                </a:cubicBezTo>
                <a:cubicBezTo>
                  <a:pt x="2594573" y="2153560"/>
                  <a:pt x="2628180" y="2119953"/>
                  <a:pt x="2669636" y="2119953"/>
                </a:cubicBezTo>
                <a:close/>
                <a:moveTo>
                  <a:pt x="2669636" y="1332932"/>
                </a:moveTo>
                <a:cubicBezTo>
                  <a:pt x="2711092" y="1332932"/>
                  <a:pt x="2744699" y="1366539"/>
                  <a:pt x="2744699" y="1407995"/>
                </a:cubicBezTo>
                <a:cubicBezTo>
                  <a:pt x="2744699" y="1449451"/>
                  <a:pt x="2711092" y="1483058"/>
                  <a:pt x="2669636" y="1483058"/>
                </a:cubicBezTo>
                <a:cubicBezTo>
                  <a:pt x="2628180" y="1483058"/>
                  <a:pt x="2594573" y="1449451"/>
                  <a:pt x="2594573" y="1407995"/>
                </a:cubicBezTo>
                <a:cubicBezTo>
                  <a:pt x="2594573" y="1366539"/>
                  <a:pt x="2628180" y="1332932"/>
                  <a:pt x="2669636" y="1332932"/>
                </a:cubicBezTo>
                <a:close/>
                <a:moveTo>
                  <a:pt x="2669636" y="545911"/>
                </a:moveTo>
                <a:cubicBezTo>
                  <a:pt x="2711092" y="545911"/>
                  <a:pt x="2744699" y="579518"/>
                  <a:pt x="2744699" y="620974"/>
                </a:cubicBezTo>
                <a:cubicBezTo>
                  <a:pt x="2744699" y="662430"/>
                  <a:pt x="2711092" y="696037"/>
                  <a:pt x="2669636" y="696037"/>
                </a:cubicBezTo>
                <a:cubicBezTo>
                  <a:pt x="2628180" y="696037"/>
                  <a:pt x="2594573" y="662430"/>
                  <a:pt x="2594573" y="620974"/>
                </a:cubicBezTo>
                <a:cubicBezTo>
                  <a:pt x="2594573" y="579518"/>
                  <a:pt x="2628180" y="545911"/>
                  <a:pt x="2669636" y="545911"/>
                </a:cubicBezTo>
                <a:close/>
                <a:moveTo>
                  <a:pt x="0" y="0"/>
                </a:moveTo>
                <a:lnTo>
                  <a:pt x="2908473" y="0"/>
                </a:lnTo>
                <a:lnTo>
                  <a:pt x="2908473" y="504968"/>
                </a:lnTo>
                <a:lnTo>
                  <a:pt x="2645900" y="504968"/>
                </a:lnTo>
                <a:cubicBezTo>
                  <a:pt x="2587403" y="504968"/>
                  <a:pt x="2539982" y="552389"/>
                  <a:pt x="2539982" y="610886"/>
                </a:cubicBezTo>
                <a:lnTo>
                  <a:pt x="2539982" y="631062"/>
                </a:lnTo>
                <a:cubicBezTo>
                  <a:pt x="2539982" y="689559"/>
                  <a:pt x="2587403" y="736980"/>
                  <a:pt x="2645900" y="736980"/>
                </a:cubicBezTo>
                <a:lnTo>
                  <a:pt x="2908473" y="736980"/>
                </a:lnTo>
                <a:lnTo>
                  <a:pt x="2908473" y="1291989"/>
                </a:lnTo>
                <a:lnTo>
                  <a:pt x="2645900" y="1291989"/>
                </a:lnTo>
                <a:cubicBezTo>
                  <a:pt x="2587403" y="1291989"/>
                  <a:pt x="2539982" y="1339410"/>
                  <a:pt x="2539982" y="1397907"/>
                </a:cubicBezTo>
                <a:lnTo>
                  <a:pt x="2539982" y="1418083"/>
                </a:lnTo>
                <a:cubicBezTo>
                  <a:pt x="2539982" y="1476580"/>
                  <a:pt x="2587403" y="1524001"/>
                  <a:pt x="2645900" y="1524001"/>
                </a:cubicBezTo>
                <a:lnTo>
                  <a:pt x="2908473" y="1524001"/>
                </a:lnTo>
                <a:lnTo>
                  <a:pt x="2908473" y="2079010"/>
                </a:lnTo>
                <a:lnTo>
                  <a:pt x="2645900" y="2079010"/>
                </a:lnTo>
                <a:cubicBezTo>
                  <a:pt x="2587403" y="2079010"/>
                  <a:pt x="2539982" y="2126431"/>
                  <a:pt x="2539982" y="2184928"/>
                </a:cubicBezTo>
                <a:lnTo>
                  <a:pt x="2539982" y="2205104"/>
                </a:lnTo>
                <a:cubicBezTo>
                  <a:pt x="2539982" y="2263601"/>
                  <a:pt x="2587403" y="2311022"/>
                  <a:pt x="2645900" y="2311022"/>
                </a:cubicBezTo>
                <a:lnTo>
                  <a:pt x="2908473" y="2311022"/>
                </a:lnTo>
                <a:lnTo>
                  <a:pt x="2908473" y="2866030"/>
                </a:lnTo>
                <a:lnTo>
                  <a:pt x="2645900" y="2866030"/>
                </a:lnTo>
                <a:cubicBezTo>
                  <a:pt x="2587403" y="2866030"/>
                  <a:pt x="2539982" y="2913451"/>
                  <a:pt x="2539982" y="2971948"/>
                </a:cubicBezTo>
                <a:lnTo>
                  <a:pt x="2539982" y="2992124"/>
                </a:lnTo>
                <a:cubicBezTo>
                  <a:pt x="2539982" y="3050621"/>
                  <a:pt x="2587403" y="3098042"/>
                  <a:pt x="2645900" y="3098042"/>
                </a:cubicBezTo>
                <a:lnTo>
                  <a:pt x="2908473" y="3098042"/>
                </a:lnTo>
                <a:lnTo>
                  <a:pt x="2908473" y="3575714"/>
                </a:lnTo>
                <a:lnTo>
                  <a:pt x="0" y="3575714"/>
                </a:lnTo>
                <a:close/>
              </a:path>
            </a:pathLst>
          </a:cu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400"/>
          </a:p>
        </p:txBody>
      </p:sp>
      <p:sp>
        <p:nvSpPr>
          <p:cNvPr id="15" name="任意多边形 14"/>
          <p:cNvSpPr/>
          <p:nvPr/>
        </p:nvSpPr>
        <p:spPr>
          <a:xfrm>
            <a:off x="368302" y="2044065"/>
            <a:ext cx="5592444" cy="4635200"/>
          </a:xfrm>
          <a:custGeom>
            <a:avLst/>
            <a:gdLst>
              <a:gd name="connsiteX0" fmla="*/ 2669636 w 2908473"/>
              <a:gd name="connsiteY0" fmla="*/ 2906974 h 3575714"/>
              <a:gd name="connsiteX1" fmla="*/ 2744699 w 2908473"/>
              <a:gd name="connsiteY1" fmla="*/ 2982037 h 3575714"/>
              <a:gd name="connsiteX2" fmla="*/ 2669636 w 2908473"/>
              <a:gd name="connsiteY2" fmla="*/ 3057100 h 3575714"/>
              <a:gd name="connsiteX3" fmla="*/ 2594573 w 2908473"/>
              <a:gd name="connsiteY3" fmla="*/ 2982037 h 3575714"/>
              <a:gd name="connsiteX4" fmla="*/ 2669636 w 2908473"/>
              <a:gd name="connsiteY4" fmla="*/ 2906974 h 3575714"/>
              <a:gd name="connsiteX5" fmla="*/ 2669636 w 2908473"/>
              <a:gd name="connsiteY5" fmla="*/ 2119953 h 3575714"/>
              <a:gd name="connsiteX6" fmla="*/ 2744699 w 2908473"/>
              <a:gd name="connsiteY6" fmla="*/ 2195016 h 3575714"/>
              <a:gd name="connsiteX7" fmla="*/ 2669636 w 2908473"/>
              <a:gd name="connsiteY7" fmla="*/ 2270079 h 3575714"/>
              <a:gd name="connsiteX8" fmla="*/ 2594573 w 2908473"/>
              <a:gd name="connsiteY8" fmla="*/ 2195016 h 3575714"/>
              <a:gd name="connsiteX9" fmla="*/ 2669636 w 2908473"/>
              <a:gd name="connsiteY9" fmla="*/ 2119953 h 3575714"/>
              <a:gd name="connsiteX10" fmla="*/ 2669636 w 2908473"/>
              <a:gd name="connsiteY10" fmla="*/ 1332932 h 3575714"/>
              <a:gd name="connsiteX11" fmla="*/ 2744699 w 2908473"/>
              <a:gd name="connsiteY11" fmla="*/ 1407995 h 3575714"/>
              <a:gd name="connsiteX12" fmla="*/ 2669636 w 2908473"/>
              <a:gd name="connsiteY12" fmla="*/ 1483058 h 3575714"/>
              <a:gd name="connsiteX13" fmla="*/ 2594573 w 2908473"/>
              <a:gd name="connsiteY13" fmla="*/ 1407995 h 3575714"/>
              <a:gd name="connsiteX14" fmla="*/ 2669636 w 2908473"/>
              <a:gd name="connsiteY14" fmla="*/ 1332932 h 3575714"/>
              <a:gd name="connsiteX15" fmla="*/ 2669636 w 2908473"/>
              <a:gd name="connsiteY15" fmla="*/ 545911 h 3575714"/>
              <a:gd name="connsiteX16" fmla="*/ 2744699 w 2908473"/>
              <a:gd name="connsiteY16" fmla="*/ 620974 h 3575714"/>
              <a:gd name="connsiteX17" fmla="*/ 2669636 w 2908473"/>
              <a:gd name="connsiteY17" fmla="*/ 696037 h 3575714"/>
              <a:gd name="connsiteX18" fmla="*/ 2594573 w 2908473"/>
              <a:gd name="connsiteY18" fmla="*/ 620974 h 3575714"/>
              <a:gd name="connsiteX19" fmla="*/ 2669636 w 2908473"/>
              <a:gd name="connsiteY19" fmla="*/ 545911 h 3575714"/>
              <a:gd name="connsiteX20" fmla="*/ 0 w 2908473"/>
              <a:gd name="connsiteY20" fmla="*/ 0 h 3575714"/>
              <a:gd name="connsiteX21" fmla="*/ 2908473 w 2908473"/>
              <a:gd name="connsiteY21" fmla="*/ 0 h 3575714"/>
              <a:gd name="connsiteX22" fmla="*/ 2908473 w 2908473"/>
              <a:gd name="connsiteY22" fmla="*/ 504968 h 3575714"/>
              <a:gd name="connsiteX23" fmla="*/ 2645900 w 2908473"/>
              <a:gd name="connsiteY23" fmla="*/ 504968 h 3575714"/>
              <a:gd name="connsiteX24" fmla="*/ 2539982 w 2908473"/>
              <a:gd name="connsiteY24" fmla="*/ 610886 h 3575714"/>
              <a:gd name="connsiteX25" fmla="*/ 2539982 w 2908473"/>
              <a:gd name="connsiteY25" fmla="*/ 631062 h 3575714"/>
              <a:gd name="connsiteX26" fmla="*/ 2645900 w 2908473"/>
              <a:gd name="connsiteY26" fmla="*/ 736980 h 3575714"/>
              <a:gd name="connsiteX27" fmla="*/ 2908473 w 2908473"/>
              <a:gd name="connsiteY27" fmla="*/ 736980 h 3575714"/>
              <a:gd name="connsiteX28" fmla="*/ 2908473 w 2908473"/>
              <a:gd name="connsiteY28" fmla="*/ 1291989 h 3575714"/>
              <a:gd name="connsiteX29" fmla="*/ 2645900 w 2908473"/>
              <a:gd name="connsiteY29" fmla="*/ 1291989 h 3575714"/>
              <a:gd name="connsiteX30" fmla="*/ 2539982 w 2908473"/>
              <a:gd name="connsiteY30" fmla="*/ 1397907 h 3575714"/>
              <a:gd name="connsiteX31" fmla="*/ 2539982 w 2908473"/>
              <a:gd name="connsiteY31" fmla="*/ 1418083 h 3575714"/>
              <a:gd name="connsiteX32" fmla="*/ 2645900 w 2908473"/>
              <a:gd name="connsiteY32" fmla="*/ 1524001 h 3575714"/>
              <a:gd name="connsiteX33" fmla="*/ 2908473 w 2908473"/>
              <a:gd name="connsiteY33" fmla="*/ 1524001 h 3575714"/>
              <a:gd name="connsiteX34" fmla="*/ 2908473 w 2908473"/>
              <a:gd name="connsiteY34" fmla="*/ 2079010 h 3575714"/>
              <a:gd name="connsiteX35" fmla="*/ 2645900 w 2908473"/>
              <a:gd name="connsiteY35" fmla="*/ 2079010 h 3575714"/>
              <a:gd name="connsiteX36" fmla="*/ 2539982 w 2908473"/>
              <a:gd name="connsiteY36" fmla="*/ 2184928 h 3575714"/>
              <a:gd name="connsiteX37" fmla="*/ 2539982 w 2908473"/>
              <a:gd name="connsiteY37" fmla="*/ 2205104 h 3575714"/>
              <a:gd name="connsiteX38" fmla="*/ 2645900 w 2908473"/>
              <a:gd name="connsiteY38" fmla="*/ 2311022 h 3575714"/>
              <a:gd name="connsiteX39" fmla="*/ 2908473 w 2908473"/>
              <a:gd name="connsiteY39" fmla="*/ 2311022 h 3575714"/>
              <a:gd name="connsiteX40" fmla="*/ 2908473 w 2908473"/>
              <a:gd name="connsiteY40" fmla="*/ 2866030 h 3575714"/>
              <a:gd name="connsiteX41" fmla="*/ 2645900 w 2908473"/>
              <a:gd name="connsiteY41" fmla="*/ 2866030 h 3575714"/>
              <a:gd name="connsiteX42" fmla="*/ 2539982 w 2908473"/>
              <a:gd name="connsiteY42" fmla="*/ 2971948 h 3575714"/>
              <a:gd name="connsiteX43" fmla="*/ 2539982 w 2908473"/>
              <a:gd name="connsiteY43" fmla="*/ 2992124 h 3575714"/>
              <a:gd name="connsiteX44" fmla="*/ 2645900 w 2908473"/>
              <a:gd name="connsiteY44" fmla="*/ 3098042 h 3575714"/>
              <a:gd name="connsiteX45" fmla="*/ 2908473 w 2908473"/>
              <a:gd name="connsiteY45" fmla="*/ 3098042 h 3575714"/>
              <a:gd name="connsiteX46" fmla="*/ 2908473 w 2908473"/>
              <a:gd name="connsiteY46" fmla="*/ 3575714 h 3575714"/>
              <a:gd name="connsiteX47" fmla="*/ 0 w 2908473"/>
              <a:gd name="connsiteY47" fmla="*/ 3575714 h 357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08473" h="3575714">
                <a:moveTo>
                  <a:pt x="2669636" y="2906974"/>
                </a:moveTo>
                <a:cubicBezTo>
                  <a:pt x="2711092" y="2906974"/>
                  <a:pt x="2744699" y="2940581"/>
                  <a:pt x="2744699" y="2982037"/>
                </a:cubicBezTo>
                <a:cubicBezTo>
                  <a:pt x="2744699" y="3023493"/>
                  <a:pt x="2711092" y="3057100"/>
                  <a:pt x="2669636" y="3057100"/>
                </a:cubicBezTo>
                <a:cubicBezTo>
                  <a:pt x="2628180" y="3057100"/>
                  <a:pt x="2594573" y="3023493"/>
                  <a:pt x="2594573" y="2982037"/>
                </a:cubicBezTo>
                <a:cubicBezTo>
                  <a:pt x="2594573" y="2940581"/>
                  <a:pt x="2628180" y="2906974"/>
                  <a:pt x="2669636" y="2906974"/>
                </a:cubicBezTo>
                <a:close/>
                <a:moveTo>
                  <a:pt x="2669636" y="2119953"/>
                </a:moveTo>
                <a:cubicBezTo>
                  <a:pt x="2711092" y="2119953"/>
                  <a:pt x="2744699" y="2153560"/>
                  <a:pt x="2744699" y="2195016"/>
                </a:cubicBezTo>
                <a:cubicBezTo>
                  <a:pt x="2744699" y="2236472"/>
                  <a:pt x="2711092" y="2270079"/>
                  <a:pt x="2669636" y="2270079"/>
                </a:cubicBezTo>
                <a:cubicBezTo>
                  <a:pt x="2628180" y="2270079"/>
                  <a:pt x="2594573" y="2236472"/>
                  <a:pt x="2594573" y="2195016"/>
                </a:cubicBezTo>
                <a:cubicBezTo>
                  <a:pt x="2594573" y="2153560"/>
                  <a:pt x="2628180" y="2119953"/>
                  <a:pt x="2669636" y="2119953"/>
                </a:cubicBezTo>
                <a:close/>
                <a:moveTo>
                  <a:pt x="2669636" y="1332932"/>
                </a:moveTo>
                <a:cubicBezTo>
                  <a:pt x="2711092" y="1332932"/>
                  <a:pt x="2744699" y="1366539"/>
                  <a:pt x="2744699" y="1407995"/>
                </a:cubicBezTo>
                <a:cubicBezTo>
                  <a:pt x="2744699" y="1449451"/>
                  <a:pt x="2711092" y="1483058"/>
                  <a:pt x="2669636" y="1483058"/>
                </a:cubicBezTo>
                <a:cubicBezTo>
                  <a:pt x="2628180" y="1483058"/>
                  <a:pt x="2594573" y="1449451"/>
                  <a:pt x="2594573" y="1407995"/>
                </a:cubicBezTo>
                <a:cubicBezTo>
                  <a:pt x="2594573" y="1366539"/>
                  <a:pt x="2628180" y="1332932"/>
                  <a:pt x="2669636" y="1332932"/>
                </a:cubicBezTo>
                <a:close/>
                <a:moveTo>
                  <a:pt x="2669636" y="545911"/>
                </a:moveTo>
                <a:cubicBezTo>
                  <a:pt x="2711092" y="545911"/>
                  <a:pt x="2744699" y="579518"/>
                  <a:pt x="2744699" y="620974"/>
                </a:cubicBezTo>
                <a:cubicBezTo>
                  <a:pt x="2744699" y="662430"/>
                  <a:pt x="2711092" y="696037"/>
                  <a:pt x="2669636" y="696037"/>
                </a:cubicBezTo>
                <a:cubicBezTo>
                  <a:pt x="2628180" y="696037"/>
                  <a:pt x="2594573" y="662430"/>
                  <a:pt x="2594573" y="620974"/>
                </a:cubicBezTo>
                <a:cubicBezTo>
                  <a:pt x="2594573" y="579518"/>
                  <a:pt x="2628180" y="545911"/>
                  <a:pt x="2669636" y="545911"/>
                </a:cubicBezTo>
                <a:close/>
                <a:moveTo>
                  <a:pt x="0" y="0"/>
                </a:moveTo>
                <a:lnTo>
                  <a:pt x="2908473" y="0"/>
                </a:lnTo>
                <a:lnTo>
                  <a:pt x="2908473" y="504968"/>
                </a:lnTo>
                <a:lnTo>
                  <a:pt x="2645900" y="504968"/>
                </a:lnTo>
                <a:cubicBezTo>
                  <a:pt x="2587403" y="504968"/>
                  <a:pt x="2539982" y="552389"/>
                  <a:pt x="2539982" y="610886"/>
                </a:cubicBezTo>
                <a:lnTo>
                  <a:pt x="2539982" y="631062"/>
                </a:lnTo>
                <a:cubicBezTo>
                  <a:pt x="2539982" y="689559"/>
                  <a:pt x="2587403" y="736980"/>
                  <a:pt x="2645900" y="736980"/>
                </a:cubicBezTo>
                <a:lnTo>
                  <a:pt x="2908473" y="736980"/>
                </a:lnTo>
                <a:lnTo>
                  <a:pt x="2908473" y="1291989"/>
                </a:lnTo>
                <a:lnTo>
                  <a:pt x="2645900" y="1291989"/>
                </a:lnTo>
                <a:cubicBezTo>
                  <a:pt x="2587403" y="1291989"/>
                  <a:pt x="2539982" y="1339410"/>
                  <a:pt x="2539982" y="1397907"/>
                </a:cubicBezTo>
                <a:lnTo>
                  <a:pt x="2539982" y="1418083"/>
                </a:lnTo>
                <a:cubicBezTo>
                  <a:pt x="2539982" y="1476580"/>
                  <a:pt x="2587403" y="1524001"/>
                  <a:pt x="2645900" y="1524001"/>
                </a:cubicBezTo>
                <a:lnTo>
                  <a:pt x="2908473" y="1524001"/>
                </a:lnTo>
                <a:lnTo>
                  <a:pt x="2908473" y="2079010"/>
                </a:lnTo>
                <a:lnTo>
                  <a:pt x="2645900" y="2079010"/>
                </a:lnTo>
                <a:cubicBezTo>
                  <a:pt x="2587403" y="2079010"/>
                  <a:pt x="2539982" y="2126431"/>
                  <a:pt x="2539982" y="2184928"/>
                </a:cubicBezTo>
                <a:lnTo>
                  <a:pt x="2539982" y="2205104"/>
                </a:lnTo>
                <a:cubicBezTo>
                  <a:pt x="2539982" y="2263601"/>
                  <a:pt x="2587403" y="2311022"/>
                  <a:pt x="2645900" y="2311022"/>
                </a:cubicBezTo>
                <a:lnTo>
                  <a:pt x="2908473" y="2311022"/>
                </a:lnTo>
                <a:lnTo>
                  <a:pt x="2908473" y="2866030"/>
                </a:lnTo>
                <a:lnTo>
                  <a:pt x="2645900" y="2866030"/>
                </a:lnTo>
                <a:cubicBezTo>
                  <a:pt x="2587403" y="2866030"/>
                  <a:pt x="2539982" y="2913451"/>
                  <a:pt x="2539982" y="2971948"/>
                </a:cubicBezTo>
                <a:lnTo>
                  <a:pt x="2539982" y="2992124"/>
                </a:lnTo>
                <a:cubicBezTo>
                  <a:pt x="2539982" y="3050621"/>
                  <a:pt x="2587403" y="3098042"/>
                  <a:pt x="2645900" y="3098042"/>
                </a:cubicBezTo>
                <a:lnTo>
                  <a:pt x="2908473" y="3098042"/>
                </a:lnTo>
                <a:lnTo>
                  <a:pt x="2908473" y="3575714"/>
                </a:lnTo>
                <a:lnTo>
                  <a:pt x="0" y="3575714"/>
                </a:lnTo>
                <a:close/>
              </a:path>
            </a:pathLst>
          </a:cu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73201" y="1528067"/>
            <a:ext cx="2382645" cy="4640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r>
              <a:rPr lang="vi-VN" altLang="en-US" sz="3600" b="1" dirty="0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</a:rPr>
              <a:t>Ưu điểm</a:t>
            </a:r>
          </a:p>
        </p:txBody>
      </p:sp>
      <p:sp>
        <p:nvSpPr>
          <p:cNvPr id="17" name="矩形 16"/>
          <p:cNvSpPr/>
          <p:nvPr/>
        </p:nvSpPr>
        <p:spPr>
          <a:xfrm>
            <a:off x="7442835" y="1460897"/>
            <a:ext cx="2382645" cy="4640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r>
              <a:rPr lang="en-US" altLang="zh-CN" sz="3200" b="1" dirty="0" err="1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</a:rPr>
              <a:t>Nhược</a:t>
            </a:r>
            <a:r>
              <a:rPr lang="en-US" altLang="zh-CN" sz="3200" b="1" dirty="0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</a:rPr>
              <a:t> </a:t>
            </a:r>
            <a:r>
              <a:rPr lang="en-US" altLang="zh-CN" sz="3200" b="1" dirty="0" err="1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</a:rPr>
              <a:t>điểm</a:t>
            </a:r>
            <a:endParaRPr lang="vi-VN" altLang="zh-CN" sz="3200" b="1" dirty="0">
              <a:gradFill>
                <a:gsLst>
                  <a:gs pos="0">
                    <a:srgbClr val="1181E7"/>
                  </a:gs>
                  <a:gs pos="100000">
                    <a:srgbClr val="2B398F"/>
                  </a:gs>
                </a:gsLst>
                <a:lin ang="13200000" scaled="0"/>
              </a:gradFill>
              <a:latin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52873" y="2244725"/>
            <a:ext cx="4448825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vi-VN" altLang="zh-CN" sz="2400" dirty="0">
                <a:solidFill>
                  <a:schemeClr val="bg1"/>
                </a:solidFill>
              </a:rPr>
              <a:t>+ Được Google hỗ trợ</a:t>
            </a:r>
          </a:p>
        </p:txBody>
      </p:sp>
      <p:sp>
        <p:nvSpPr>
          <p:cNvPr id="20" name="矩形 17">
            <a:extLst>
              <a:ext uri="{FF2B5EF4-FFF2-40B4-BE49-F238E27FC236}">
                <a16:creationId xmlns:a16="http://schemas.microsoft.com/office/drawing/2014/main" id="{3BF57833-E998-4BB9-AB00-5B22425B3EF1}"/>
              </a:ext>
            </a:extLst>
          </p:cNvPr>
          <p:cNvSpPr/>
          <p:nvPr/>
        </p:nvSpPr>
        <p:spPr bwMode="auto">
          <a:xfrm>
            <a:off x="552869" y="3859770"/>
            <a:ext cx="4448825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vi-VN" altLang="zh-CN" sz="2400" dirty="0">
                <a:solidFill>
                  <a:schemeClr val="bg1"/>
                </a:solidFill>
                <a:latin typeface="Arial (Body)"/>
              </a:rPr>
              <a:t>+ </a:t>
            </a:r>
            <a:r>
              <a:rPr lang="en-US" altLang="zh-CN" sz="2400" dirty="0" err="1">
                <a:solidFill>
                  <a:schemeClr val="bg1"/>
                </a:solidFill>
                <a:latin typeface="Arial (Body)"/>
              </a:rPr>
              <a:t>Mã</a:t>
            </a:r>
            <a:r>
              <a:rPr lang="en-US" altLang="zh-CN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Arial (Body)"/>
              </a:rPr>
              <a:t>nguồn</a:t>
            </a:r>
            <a:r>
              <a:rPr lang="en-US" altLang="zh-CN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Arial (Body)"/>
              </a:rPr>
              <a:t>mở</a:t>
            </a:r>
            <a:endParaRPr lang="vi-VN" altLang="zh-CN" sz="2400" dirty="0">
              <a:solidFill>
                <a:schemeClr val="bg1"/>
              </a:solidFill>
              <a:latin typeface="Arial (Body)"/>
            </a:endParaRPr>
          </a:p>
        </p:txBody>
      </p:sp>
      <p:sp>
        <p:nvSpPr>
          <p:cNvPr id="21" name="矩形 17">
            <a:extLst>
              <a:ext uri="{FF2B5EF4-FFF2-40B4-BE49-F238E27FC236}">
                <a16:creationId xmlns:a16="http://schemas.microsoft.com/office/drawing/2014/main" id="{570D77B5-33CE-494E-A01A-44EF1486071B}"/>
              </a:ext>
            </a:extLst>
          </p:cNvPr>
          <p:cNvSpPr/>
          <p:nvPr/>
        </p:nvSpPr>
        <p:spPr bwMode="auto">
          <a:xfrm>
            <a:off x="552868" y="3051349"/>
            <a:ext cx="4448825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vi-VN" altLang="zh-CN" sz="2400" dirty="0">
                <a:solidFill>
                  <a:schemeClr val="bg1"/>
                </a:solidFill>
                <a:latin typeface="Arial (Body)"/>
              </a:rPr>
              <a:t>+ </a:t>
            </a:r>
            <a:r>
              <a:rPr lang="en-US" altLang="zh-CN" sz="2400" dirty="0" err="1">
                <a:solidFill>
                  <a:schemeClr val="bg1"/>
                </a:solidFill>
                <a:latin typeface="Arial (Body)"/>
              </a:rPr>
              <a:t>Trực</a:t>
            </a:r>
            <a:r>
              <a:rPr lang="en-US" altLang="zh-CN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Arial (Body)"/>
              </a:rPr>
              <a:t>quan</a:t>
            </a:r>
            <a:r>
              <a:rPr lang="en-US" altLang="zh-CN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Arial (Body)"/>
              </a:rPr>
              <a:t>hóa</a:t>
            </a:r>
            <a:r>
              <a:rPr lang="en-US" altLang="zh-CN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Arial (Body)"/>
              </a:rPr>
              <a:t>đồ</a:t>
            </a:r>
            <a:r>
              <a:rPr lang="en-US" altLang="zh-CN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Arial (Body)"/>
              </a:rPr>
              <a:t>thị</a:t>
            </a:r>
            <a:endParaRPr lang="vi-VN" altLang="zh-CN" sz="2400" dirty="0">
              <a:solidFill>
                <a:schemeClr val="bg1"/>
              </a:solidFill>
              <a:latin typeface="Arial (Body)"/>
            </a:endParaRPr>
          </a:p>
        </p:txBody>
      </p:sp>
      <p:sp>
        <p:nvSpPr>
          <p:cNvPr id="22" name="矩形 17">
            <a:extLst>
              <a:ext uri="{FF2B5EF4-FFF2-40B4-BE49-F238E27FC236}">
                <a16:creationId xmlns:a16="http://schemas.microsoft.com/office/drawing/2014/main" id="{E2FCECB7-D5A4-4A4B-848C-5C5F3BCB32D5}"/>
              </a:ext>
            </a:extLst>
          </p:cNvPr>
          <p:cNvSpPr/>
          <p:nvPr/>
        </p:nvSpPr>
        <p:spPr bwMode="auto">
          <a:xfrm>
            <a:off x="552870" y="4730967"/>
            <a:ext cx="4448825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vi-VN" altLang="zh-CN" sz="2400" dirty="0">
                <a:solidFill>
                  <a:schemeClr val="bg1"/>
                </a:solidFill>
                <a:latin typeface="Arial (Body)"/>
              </a:rPr>
              <a:t>+ </a:t>
            </a:r>
            <a:r>
              <a:rPr lang="en-US" altLang="zh-CN" sz="2400" dirty="0" err="1">
                <a:solidFill>
                  <a:schemeClr val="bg1"/>
                </a:solidFill>
                <a:latin typeface="Arial (Body)"/>
              </a:rPr>
              <a:t>Tensorboard</a:t>
            </a:r>
            <a:endParaRPr lang="vi-VN" altLang="zh-CN" sz="2400" dirty="0">
              <a:solidFill>
                <a:schemeClr val="bg1"/>
              </a:solidFill>
              <a:latin typeface="Arial (Body)"/>
            </a:endParaRPr>
          </a:p>
        </p:txBody>
      </p:sp>
      <p:sp>
        <p:nvSpPr>
          <p:cNvPr id="23" name="矩形 17">
            <a:extLst>
              <a:ext uri="{FF2B5EF4-FFF2-40B4-BE49-F238E27FC236}">
                <a16:creationId xmlns:a16="http://schemas.microsoft.com/office/drawing/2014/main" id="{52E90856-3151-44E1-97AF-40E2BF728FBC}"/>
              </a:ext>
            </a:extLst>
          </p:cNvPr>
          <p:cNvSpPr/>
          <p:nvPr/>
        </p:nvSpPr>
        <p:spPr bwMode="auto">
          <a:xfrm>
            <a:off x="552870" y="5537591"/>
            <a:ext cx="4448825" cy="83099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vi-VN" altLang="zh-CN" sz="2400" dirty="0">
                <a:solidFill>
                  <a:schemeClr val="bg1"/>
                </a:solidFill>
                <a:latin typeface="Arial (Body)"/>
              </a:rPr>
              <a:t>+ </a:t>
            </a:r>
            <a:r>
              <a:rPr lang="en-US" altLang="zh-CN" sz="2400" dirty="0" err="1">
                <a:solidFill>
                  <a:schemeClr val="bg1"/>
                </a:solidFill>
                <a:latin typeface="Arial (Body)"/>
              </a:rPr>
              <a:t>Đa</a:t>
            </a:r>
            <a:r>
              <a:rPr lang="en-US" altLang="zh-CN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Arial (Body)"/>
              </a:rPr>
              <a:t>nền</a:t>
            </a:r>
            <a:r>
              <a:rPr lang="en-US" altLang="zh-CN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Arial (Body)"/>
              </a:rPr>
              <a:t>tảng</a:t>
            </a:r>
            <a:r>
              <a:rPr lang="en-US" altLang="zh-CN" sz="2400" dirty="0">
                <a:solidFill>
                  <a:schemeClr val="bg1"/>
                </a:solidFill>
                <a:latin typeface="Arial (Body)"/>
              </a:rPr>
              <a:t>, song </a:t>
            </a:r>
            <a:r>
              <a:rPr lang="en-US" altLang="zh-CN" sz="2400" dirty="0" err="1">
                <a:solidFill>
                  <a:schemeClr val="bg1"/>
                </a:solidFill>
                <a:latin typeface="Arial (Body)"/>
              </a:rPr>
              <a:t>song</a:t>
            </a:r>
            <a:r>
              <a:rPr lang="en-US" altLang="zh-CN" sz="2400" dirty="0">
                <a:solidFill>
                  <a:schemeClr val="bg1"/>
                </a:solidFill>
                <a:latin typeface="Arial (Body)"/>
              </a:rPr>
              <a:t> (CPU, GPU, TPU)</a:t>
            </a:r>
            <a:endParaRPr lang="vi-VN" altLang="zh-CN" sz="2400" dirty="0">
              <a:solidFill>
                <a:schemeClr val="bg1"/>
              </a:solidFill>
              <a:latin typeface="Arial (Body)"/>
            </a:endParaRPr>
          </a:p>
        </p:txBody>
      </p:sp>
      <p:sp>
        <p:nvSpPr>
          <p:cNvPr id="24" name="矩形 17">
            <a:extLst>
              <a:ext uri="{FF2B5EF4-FFF2-40B4-BE49-F238E27FC236}">
                <a16:creationId xmlns:a16="http://schemas.microsoft.com/office/drawing/2014/main" id="{220F4BD9-4C88-4E8D-B1D9-A5D12D606331}"/>
              </a:ext>
            </a:extLst>
          </p:cNvPr>
          <p:cNvSpPr/>
          <p:nvPr/>
        </p:nvSpPr>
        <p:spPr bwMode="auto">
          <a:xfrm>
            <a:off x="7190302" y="2358421"/>
            <a:ext cx="4448825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vi-VN" altLang="zh-CN" sz="2400" dirty="0">
                <a:solidFill>
                  <a:schemeClr val="bg1"/>
                </a:solidFill>
              </a:rPr>
              <a:t>+ </a:t>
            </a:r>
            <a:r>
              <a:rPr lang="en-US" altLang="zh-CN" sz="2400" dirty="0" err="1">
                <a:solidFill>
                  <a:schemeClr val="bg1"/>
                </a:solidFill>
                <a:latin typeface="Arial (Body)"/>
              </a:rPr>
              <a:t>Tốc</a:t>
            </a:r>
            <a:r>
              <a:rPr lang="en-US" altLang="zh-CN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Arial (Body)"/>
              </a:rPr>
              <a:t>độ</a:t>
            </a:r>
            <a:r>
              <a:rPr lang="en-US" altLang="zh-CN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Arial (Body)"/>
              </a:rPr>
              <a:t>chậm</a:t>
            </a:r>
            <a:endParaRPr lang="vi-VN" altLang="zh-CN" sz="2400" dirty="0">
              <a:solidFill>
                <a:schemeClr val="bg1"/>
              </a:solidFill>
              <a:latin typeface="Arial (Body)"/>
            </a:endParaRPr>
          </a:p>
        </p:txBody>
      </p:sp>
      <p:sp>
        <p:nvSpPr>
          <p:cNvPr id="27" name="矩形 17">
            <a:extLst>
              <a:ext uri="{FF2B5EF4-FFF2-40B4-BE49-F238E27FC236}">
                <a16:creationId xmlns:a16="http://schemas.microsoft.com/office/drawing/2014/main" id="{FB8DDE6A-7446-46B1-8569-5EF8C41B99D9}"/>
              </a:ext>
            </a:extLst>
          </p:cNvPr>
          <p:cNvSpPr/>
          <p:nvPr/>
        </p:nvSpPr>
        <p:spPr bwMode="auto">
          <a:xfrm>
            <a:off x="7190301" y="3150468"/>
            <a:ext cx="4448825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vi-VN" altLang="zh-CN" sz="2400" dirty="0">
                <a:solidFill>
                  <a:schemeClr val="bg1"/>
                </a:solidFill>
              </a:rPr>
              <a:t>+ </a:t>
            </a:r>
            <a:r>
              <a:rPr lang="en-US" altLang="zh-CN" sz="2400" dirty="0" err="1">
                <a:solidFill>
                  <a:schemeClr val="bg1"/>
                </a:solidFill>
                <a:latin typeface="Arial (Body)"/>
              </a:rPr>
              <a:t>Khó</a:t>
            </a:r>
            <a:r>
              <a:rPr lang="en-US" altLang="zh-CN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Arial (Body)"/>
              </a:rPr>
              <a:t>cho</a:t>
            </a:r>
            <a:r>
              <a:rPr lang="en-US" altLang="zh-CN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Arial (Body)"/>
              </a:rPr>
              <a:t>người</a:t>
            </a:r>
            <a:r>
              <a:rPr lang="en-US" altLang="zh-CN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Arial (Body)"/>
              </a:rPr>
              <a:t>mới</a:t>
            </a:r>
            <a:r>
              <a:rPr lang="en-US" altLang="zh-CN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Arial (Body)"/>
              </a:rPr>
              <a:t>sử</a:t>
            </a:r>
            <a:r>
              <a:rPr lang="en-US" altLang="zh-CN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Arial (Body)"/>
              </a:rPr>
              <a:t>dụng</a:t>
            </a:r>
            <a:endParaRPr lang="vi-VN" altLang="zh-CN" sz="2400" dirty="0">
              <a:solidFill>
                <a:schemeClr val="bg1"/>
              </a:solidFill>
              <a:latin typeface="Arial (Body)"/>
            </a:endParaRPr>
          </a:p>
        </p:txBody>
      </p:sp>
      <p:sp>
        <p:nvSpPr>
          <p:cNvPr id="28" name="矩形 17">
            <a:extLst>
              <a:ext uri="{FF2B5EF4-FFF2-40B4-BE49-F238E27FC236}">
                <a16:creationId xmlns:a16="http://schemas.microsoft.com/office/drawing/2014/main" id="{A2E879D9-9F7D-4D36-95B9-62DE19A862FE}"/>
              </a:ext>
            </a:extLst>
          </p:cNvPr>
          <p:cNvSpPr/>
          <p:nvPr/>
        </p:nvSpPr>
        <p:spPr bwMode="auto">
          <a:xfrm>
            <a:off x="7190301" y="5722256"/>
            <a:ext cx="4448825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vi-VN" altLang="zh-CN" sz="2400" dirty="0">
                <a:solidFill>
                  <a:schemeClr val="bg1"/>
                </a:solidFill>
              </a:rPr>
              <a:t>+ </a:t>
            </a:r>
            <a:r>
              <a:rPr lang="en-US" altLang="zh-CN" sz="2400" dirty="0">
                <a:solidFill>
                  <a:schemeClr val="bg1"/>
                </a:solidFill>
                <a:latin typeface="Arial (Body)"/>
              </a:rPr>
              <a:t>GPU </a:t>
            </a:r>
            <a:r>
              <a:rPr lang="en-US" altLang="zh-CN" sz="2400" dirty="0" err="1">
                <a:solidFill>
                  <a:schemeClr val="bg1"/>
                </a:solidFill>
                <a:latin typeface="Arial (Body)"/>
              </a:rPr>
              <a:t>chỉ</a:t>
            </a:r>
            <a:r>
              <a:rPr lang="en-US" altLang="zh-CN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Arial (Body)"/>
              </a:rPr>
              <a:t>hỗ</a:t>
            </a:r>
            <a:r>
              <a:rPr lang="en-US" altLang="zh-CN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Arial (Body)"/>
              </a:rPr>
              <a:t>trợ</a:t>
            </a:r>
            <a:r>
              <a:rPr lang="en-US" altLang="zh-CN" sz="2400" dirty="0">
                <a:solidFill>
                  <a:schemeClr val="bg1"/>
                </a:solidFill>
                <a:latin typeface="Arial (Body)"/>
              </a:rPr>
              <a:t> NVIDIA</a:t>
            </a:r>
            <a:endParaRPr lang="vi-VN" altLang="zh-CN" sz="2400" dirty="0">
              <a:solidFill>
                <a:schemeClr val="bg1"/>
              </a:solidFill>
              <a:latin typeface="Arial (Body)"/>
            </a:endParaRPr>
          </a:p>
        </p:txBody>
      </p:sp>
      <p:sp>
        <p:nvSpPr>
          <p:cNvPr id="31" name="矩形 17">
            <a:extLst>
              <a:ext uri="{FF2B5EF4-FFF2-40B4-BE49-F238E27FC236}">
                <a16:creationId xmlns:a16="http://schemas.microsoft.com/office/drawing/2014/main" id="{311CE4B5-0DAB-4E61-B1B7-B526E1DB254F}"/>
              </a:ext>
            </a:extLst>
          </p:cNvPr>
          <p:cNvSpPr/>
          <p:nvPr/>
        </p:nvSpPr>
        <p:spPr bwMode="auto">
          <a:xfrm>
            <a:off x="7190300" y="4205529"/>
            <a:ext cx="4448825" cy="120032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vi-VN" altLang="zh-CN" sz="2400" dirty="0">
                <a:solidFill>
                  <a:schemeClr val="bg1"/>
                </a:solidFill>
              </a:rPr>
              <a:t>+ </a:t>
            </a:r>
            <a:r>
              <a:rPr lang="en-US" altLang="zh-CN" sz="2400" dirty="0" err="1">
                <a:solidFill>
                  <a:schemeClr val="bg1"/>
                </a:solidFill>
                <a:latin typeface="Arial (Body)"/>
              </a:rPr>
              <a:t>Yêu</a:t>
            </a:r>
            <a:r>
              <a:rPr lang="en-US" altLang="zh-CN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Arial (Body)"/>
              </a:rPr>
              <a:t>cầu</a:t>
            </a:r>
            <a:r>
              <a:rPr lang="en-US" altLang="zh-CN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Arial (Body)"/>
              </a:rPr>
              <a:t>kiến</a:t>
            </a:r>
            <a:r>
              <a:rPr lang="en-US" altLang="zh-CN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Arial (Body)"/>
              </a:rPr>
              <a:t>thức</a:t>
            </a:r>
            <a:r>
              <a:rPr lang="en-US" altLang="zh-CN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Arial (Body)"/>
              </a:rPr>
              <a:t>tính</a:t>
            </a:r>
            <a:r>
              <a:rPr lang="en-US" altLang="zh-CN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Arial (Body)"/>
              </a:rPr>
              <a:t>toán</a:t>
            </a:r>
            <a:r>
              <a:rPr lang="en-US" altLang="zh-CN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Arial (Body)"/>
              </a:rPr>
              <a:t>nâng</a:t>
            </a:r>
            <a:r>
              <a:rPr lang="en-US" altLang="zh-CN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Arial (Body)"/>
              </a:rPr>
              <a:t>cao</a:t>
            </a:r>
            <a:r>
              <a:rPr lang="en-US" altLang="zh-CN" sz="2400" dirty="0">
                <a:solidFill>
                  <a:schemeClr val="bg1"/>
                </a:solidFill>
                <a:latin typeface="Arial (Body)"/>
              </a:rPr>
              <a:t>, </a:t>
            </a:r>
            <a:r>
              <a:rPr lang="en-US" altLang="zh-CN" sz="2400" dirty="0" err="1">
                <a:solidFill>
                  <a:schemeClr val="bg1"/>
                </a:solidFill>
                <a:latin typeface="Arial (Body)"/>
              </a:rPr>
              <a:t>đại</a:t>
            </a:r>
            <a:r>
              <a:rPr lang="en-US" altLang="zh-CN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Arial (Body)"/>
              </a:rPr>
              <a:t>số</a:t>
            </a:r>
            <a:r>
              <a:rPr lang="en-US" altLang="zh-CN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Arial (Body)"/>
              </a:rPr>
              <a:t>tuyến</a:t>
            </a:r>
            <a:r>
              <a:rPr lang="en-US" altLang="zh-CN" sz="2400" dirty="0">
                <a:solidFill>
                  <a:schemeClr val="bg1"/>
                </a:solidFill>
                <a:latin typeface="Arial (Body)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Arial (Body)"/>
              </a:rPr>
              <a:t>tính</a:t>
            </a:r>
            <a:r>
              <a:rPr lang="en-US" altLang="zh-CN" sz="2400" dirty="0">
                <a:solidFill>
                  <a:schemeClr val="bg1"/>
                </a:solidFill>
                <a:latin typeface="Arial (Body)"/>
              </a:rPr>
              <a:t>, Machine Learning</a:t>
            </a:r>
            <a:endParaRPr lang="vi-VN" altLang="zh-CN" sz="2400" dirty="0">
              <a:solidFill>
                <a:schemeClr val="bg1"/>
              </a:solidFill>
              <a:latin typeface="Arial (Body)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DBD64C-D72C-48DD-9349-6DF9B45D3E1D}"/>
              </a:ext>
            </a:extLst>
          </p:cNvPr>
          <p:cNvSpPr txBox="1"/>
          <p:nvPr/>
        </p:nvSpPr>
        <p:spPr>
          <a:xfrm>
            <a:off x="7190300" y="3596723"/>
            <a:ext cx="4334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 tf.nn.conv2d, tf.layers.conv2d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1" animBg="1"/>
      <p:bldP spid="15" grpId="1" animBg="1"/>
      <p:bldP spid="16" grpId="1" animBg="1"/>
      <p:bldP spid="17" grpId="1" animBg="1"/>
      <p:bldP spid="18" grpId="1"/>
      <p:bldP spid="18" grpId="2"/>
      <p:bldP spid="20" grpId="1"/>
      <p:bldP spid="20" grpId="2"/>
      <p:bldP spid="21" grpId="1"/>
      <p:bldP spid="21" grpId="2"/>
      <p:bldP spid="22" grpId="1"/>
      <p:bldP spid="22" grpId="2"/>
      <p:bldP spid="23" grpId="1"/>
      <p:bldP spid="24" grpId="1"/>
      <p:bldP spid="24" grpId="2"/>
      <p:bldP spid="27" grpId="1"/>
      <p:bldP spid="27" grpId="2"/>
      <p:bldP spid="28" grpId="1"/>
      <p:bldP spid="28" grpId="2"/>
      <p:bldP spid="31" grpId="1"/>
      <p:bldP spid="31" grpId="2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90" t="46564"/>
          <a:stretch>
            <a:fillRect/>
          </a:stretch>
        </p:blipFill>
        <p:spPr>
          <a:xfrm>
            <a:off x="8349901" y="3193367"/>
            <a:ext cx="3842099" cy="3664632"/>
          </a:xfrm>
          <a:custGeom>
            <a:avLst/>
            <a:gdLst>
              <a:gd name="connsiteX0" fmla="*/ 3842099 w 3842099"/>
              <a:gd name="connsiteY0" fmla="*/ 0 h 3664632"/>
              <a:gd name="connsiteX1" fmla="*/ 3842099 w 3842099"/>
              <a:gd name="connsiteY1" fmla="*/ 3664632 h 3664632"/>
              <a:gd name="connsiteX2" fmla="*/ 0 w 3842099"/>
              <a:gd name="connsiteY2" fmla="*/ 3664632 h 366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2099" h="3664632">
                <a:moveTo>
                  <a:pt x="3842099" y="0"/>
                </a:moveTo>
                <a:lnTo>
                  <a:pt x="3842099" y="3664632"/>
                </a:lnTo>
                <a:lnTo>
                  <a:pt x="0" y="3664632"/>
                </a:lnTo>
                <a:close/>
              </a:path>
            </a:pathLst>
          </a:cu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60325" y="0"/>
            <a:ext cx="11210925" cy="6858000"/>
          </a:xfrm>
          <a:custGeom>
            <a:avLst/>
            <a:gdLst>
              <a:gd name="connsiteX0" fmla="*/ 0 w 10552389"/>
              <a:gd name="connsiteY0" fmla="*/ 0 h 6857999"/>
              <a:gd name="connsiteX1" fmla="*/ 10552389 w 10552389"/>
              <a:gd name="connsiteY1" fmla="*/ 0 h 6857999"/>
              <a:gd name="connsiteX2" fmla="*/ 10552389 w 10552389"/>
              <a:gd name="connsiteY2" fmla="*/ 36650 h 6857999"/>
              <a:gd name="connsiteX3" fmla="*/ 4298459 w 10552389"/>
              <a:gd name="connsiteY3" fmla="*/ 6857999 h 6857999"/>
              <a:gd name="connsiteX4" fmla="*/ 0 w 10552389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52389" h="6857999">
                <a:moveTo>
                  <a:pt x="0" y="0"/>
                </a:moveTo>
                <a:lnTo>
                  <a:pt x="10552389" y="0"/>
                </a:lnTo>
                <a:lnTo>
                  <a:pt x="10552389" y="36650"/>
                </a:lnTo>
                <a:lnTo>
                  <a:pt x="4298459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8" name="文本框 17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142240" y="713105"/>
            <a:ext cx="609917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600" b="1" dirty="0">
                <a:solidFill>
                  <a:srgbClr val="FFFFFF"/>
                </a:solidFill>
                <a:latin typeface="Calibri" panose="020F0502020204030204" pitchFamily="34" charset="0"/>
                <a:ea typeface="方正兰亭超细黑简体" panose="02000000000000000000" pitchFamily="2" charset="-122"/>
                <a:cs typeface="Aharoni" panose="02010803020104030203" pitchFamily="2" charset="-79"/>
              </a:rPr>
              <a:t>THANK</a:t>
            </a:r>
            <a:r>
              <a:rPr lang="vi-VN" altLang="en-US" sz="6600" b="1" dirty="0">
                <a:solidFill>
                  <a:srgbClr val="FFFFFF"/>
                </a:solidFill>
                <a:latin typeface="Calibri" panose="020F0502020204030204" pitchFamily="34" charset="0"/>
                <a:ea typeface="方正兰亭超细黑简体" panose="02000000000000000000" pitchFamily="2" charset="-122"/>
                <a:cs typeface="Aharoni" panose="02010803020104030203" pitchFamily="2" charset="-79"/>
              </a:rPr>
              <a:t> </a:t>
            </a:r>
            <a:r>
              <a:rPr lang="en-US" altLang="zh-CN" sz="6600" b="1" dirty="0">
                <a:solidFill>
                  <a:srgbClr val="FFFFFF"/>
                </a:solidFill>
                <a:latin typeface="Calibri" panose="020F0502020204030204" pitchFamily="34" charset="0"/>
                <a:ea typeface="方正兰亭超细黑简体" panose="02000000000000000000" pitchFamily="2" charset="-122"/>
                <a:cs typeface="Aharoni" panose="02010803020104030203" pitchFamily="2" charset="-79"/>
              </a:rPr>
              <a:t>YOU FOR     FOLLOWING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 flipV="1">
            <a:off x="-1359871" y="0"/>
            <a:ext cx="3825489" cy="1163779"/>
          </a:xfrm>
          <a:prstGeom prst="parallelogram">
            <a:avLst>
              <a:gd name="adj" fmla="val 80941"/>
            </a:avLst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77185" y="178435"/>
            <a:ext cx="30086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CN" sz="6000" b="1" dirty="0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</a:rPr>
              <a:t>Mục lục.</a:t>
            </a:r>
          </a:p>
        </p:txBody>
      </p:sp>
      <p:sp>
        <p:nvSpPr>
          <p:cNvPr id="3" name="矩形 2"/>
          <p:cNvSpPr/>
          <p:nvPr/>
        </p:nvSpPr>
        <p:spPr>
          <a:xfrm>
            <a:off x="-375285" y="1115060"/>
            <a:ext cx="6261100" cy="243840"/>
          </a:xfrm>
          <a:prstGeom prst="rect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"/>
          <p:cNvSpPr/>
          <p:nvPr/>
        </p:nvSpPr>
        <p:spPr>
          <a:xfrm>
            <a:off x="7467103" y="2791305"/>
            <a:ext cx="3060181" cy="3060182"/>
          </a:xfrm>
          <a:prstGeom prst="ellips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400"/>
          </a:p>
        </p:txBody>
      </p:sp>
      <p:grpSp>
        <p:nvGrpSpPr>
          <p:cNvPr id="15" name="Group 2"/>
          <p:cNvGrpSpPr/>
          <p:nvPr/>
        </p:nvGrpSpPr>
        <p:grpSpPr>
          <a:xfrm rot="5400000">
            <a:off x="8183452" y="2822518"/>
            <a:ext cx="1892584" cy="1123688"/>
            <a:chOff x="1371600" y="1272983"/>
            <a:chExt cx="1603567" cy="952089"/>
          </a:xfr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</p:grpSpPr>
        <p:sp>
          <p:nvSpPr>
            <p:cNvPr id="16" name="Rectangle: Rounded Corners 3"/>
            <p:cNvSpPr/>
            <p:nvPr/>
          </p:nvSpPr>
          <p:spPr>
            <a:xfrm>
              <a:off x="1371600" y="1733550"/>
              <a:ext cx="1524000" cy="3048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17" name="Rectangle: Rounded Corners 4"/>
            <p:cNvSpPr/>
            <p:nvPr/>
          </p:nvSpPr>
          <p:spPr>
            <a:xfrm rot="2700000">
              <a:off x="2132204" y="1542065"/>
              <a:ext cx="842963" cy="3048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18" name="Rectangle: Rounded Corners 5"/>
            <p:cNvSpPr/>
            <p:nvPr/>
          </p:nvSpPr>
          <p:spPr>
            <a:xfrm rot="18900000" flipV="1">
              <a:off x="2132204" y="1920272"/>
              <a:ext cx="842963" cy="3048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</p:grpSp>
      <p:grpSp>
        <p:nvGrpSpPr>
          <p:cNvPr id="19" name="Group 6"/>
          <p:cNvGrpSpPr/>
          <p:nvPr/>
        </p:nvGrpSpPr>
        <p:grpSpPr>
          <a:xfrm rot="10800000">
            <a:off x="9181980" y="3927693"/>
            <a:ext cx="1892584" cy="1123688"/>
            <a:chOff x="1371600" y="1272983"/>
            <a:chExt cx="1603567" cy="952089"/>
          </a:xfr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</p:grpSpPr>
        <p:sp>
          <p:nvSpPr>
            <p:cNvPr id="20" name="Rectangle: Rounded Corners 7"/>
            <p:cNvSpPr/>
            <p:nvPr/>
          </p:nvSpPr>
          <p:spPr>
            <a:xfrm>
              <a:off x="1371600" y="1733550"/>
              <a:ext cx="1524000" cy="3048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21" name="Rectangle: Rounded Corners 8"/>
            <p:cNvSpPr/>
            <p:nvPr/>
          </p:nvSpPr>
          <p:spPr>
            <a:xfrm rot="2700000">
              <a:off x="2132204" y="1542065"/>
              <a:ext cx="842963" cy="3048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22" name="Rectangle: Rounded Corners 9"/>
            <p:cNvSpPr/>
            <p:nvPr/>
          </p:nvSpPr>
          <p:spPr>
            <a:xfrm rot="18900000" flipV="1">
              <a:off x="2132204" y="1920272"/>
              <a:ext cx="842963" cy="3048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</p:grpSp>
      <p:grpSp>
        <p:nvGrpSpPr>
          <p:cNvPr id="23" name="Group 10"/>
          <p:cNvGrpSpPr/>
          <p:nvPr/>
        </p:nvGrpSpPr>
        <p:grpSpPr>
          <a:xfrm>
            <a:off x="6919826" y="3586222"/>
            <a:ext cx="1892584" cy="1123688"/>
            <a:chOff x="1371600" y="1272983"/>
            <a:chExt cx="1603567" cy="952089"/>
          </a:xfr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</p:grpSpPr>
        <p:sp>
          <p:nvSpPr>
            <p:cNvPr id="24" name="Rectangle: Rounded Corners 11"/>
            <p:cNvSpPr/>
            <p:nvPr/>
          </p:nvSpPr>
          <p:spPr>
            <a:xfrm>
              <a:off x="1371600" y="1733550"/>
              <a:ext cx="1524000" cy="3048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25" name="Rectangle: Rounded Corners 12"/>
            <p:cNvSpPr/>
            <p:nvPr/>
          </p:nvSpPr>
          <p:spPr>
            <a:xfrm rot="2700000">
              <a:off x="2132204" y="1542065"/>
              <a:ext cx="842963" cy="3048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26" name="Rectangle: Rounded Corners 13"/>
            <p:cNvSpPr/>
            <p:nvPr/>
          </p:nvSpPr>
          <p:spPr>
            <a:xfrm rot="18900000" flipV="1">
              <a:off x="2132204" y="1920272"/>
              <a:ext cx="842963" cy="3048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</p:grpSp>
      <p:grpSp>
        <p:nvGrpSpPr>
          <p:cNvPr id="27" name="Group 30"/>
          <p:cNvGrpSpPr/>
          <p:nvPr/>
        </p:nvGrpSpPr>
        <p:grpSpPr>
          <a:xfrm>
            <a:off x="8268834" y="4312139"/>
            <a:ext cx="1123688" cy="1892586"/>
            <a:chOff x="5513615" y="3097307"/>
            <a:chExt cx="952089" cy="1603568"/>
          </a:xfr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</p:grpSpPr>
        <p:sp>
          <p:nvSpPr>
            <p:cNvPr id="28" name="Rectangle: Rounded Corners 31"/>
            <p:cNvSpPr/>
            <p:nvPr/>
          </p:nvSpPr>
          <p:spPr>
            <a:xfrm rot="16200000">
              <a:off x="5364581" y="3786475"/>
              <a:ext cx="1524000" cy="3048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29" name="Rectangle: Rounded Corners 32"/>
            <p:cNvSpPr/>
            <p:nvPr/>
          </p:nvSpPr>
          <p:spPr>
            <a:xfrm rot="18900000">
              <a:off x="5513615" y="3366389"/>
              <a:ext cx="842963" cy="3048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30" name="Rectangle: Rounded Corners 33"/>
            <p:cNvSpPr/>
            <p:nvPr/>
          </p:nvSpPr>
          <p:spPr>
            <a:xfrm rot="13500000" flipV="1">
              <a:off x="5891822" y="3366389"/>
              <a:ext cx="842963" cy="3048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</p:grpSp>
      <p:sp>
        <p:nvSpPr>
          <p:cNvPr id="31" name="Oval 15"/>
          <p:cNvSpPr/>
          <p:nvPr/>
        </p:nvSpPr>
        <p:spPr>
          <a:xfrm>
            <a:off x="1571338" y="2560970"/>
            <a:ext cx="483443" cy="486891"/>
          </a:xfrm>
          <a:prstGeom prst="ellipse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865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Oval 19"/>
          <p:cNvSpPr/>
          <p:nvPr/>
        </p:nvSpPr>
        <p:spPr>
          <a:xfrm flipH="1">
            <a:off x="1540858" y="1706782"/>
            <a:ext cx="483443" cy="486891"/>
          </a:xfrm>
          <a:prstGeom prst="ellipse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865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Oval 27"/>
          <p:cNvSpPr/>
          <p:nvPr/>
        </p:nvSpPr>
        <p:spPr>
          <a:xfrm flipH="1">
            <a:off x="1531968" y="5601738"/>
            <a:ext cx="483443" cy="486891"/>
          </a:xfrm>
          <a:prstGeom prst="ellipse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865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" name="Freeform: Shape 28"/>
          <p:cNvSpPr/>
          <p:nvPr/>
        </p:nvSpPr>
        <p:spPr bwMode="auto">
          <a:xfrm>
            <a:off x="1592815" y="5736675"/>
            <a:ext cx="358523" cy="240287"/>
          </a:xfrm>
          <a:custGeom>
            <a:avLst/>
            <a:gdLst/>
            <a:ahLst/>
            <a:cxnLst>
              <a:cxn ang="0">
                <a:pos x="86" y="15"/>
              </a:cxn>
              <a:cxn ang="0">
                <a:pos x="44" y="29"/>
              </a:cxn>
              <a:cxn ang="0">
                <a:pos x="43" y="29"/>
              </a:cxn>
              <a:cxn ang="0">
                <a:pos x="43" y="29"/>
              </a:cxn>
              <a:cxn ang="0">
                <a:pos x="18" y="21"/>
              </a:cxn>
              <a:cxn ang="0">
                <a:pos x="14" y="32"/>
              </a:cxn>
              <a:cxn ang="0">
                <a:pos x="17" y="36"/>
              </a:cxn>
              <a:cxn ang="0">
                <a:pos x="15" y="40"/>
              </a:cxn>
              <a:cxn ang="0">
                <a:pos x="17" y="56"/>
              </a:cxn>
              <a:cxn ang="0">
                <a:pos x="16" y="57"/>
              </a:cxn>
              <a:cxn ang="0">
                <a:pos x="16" y="58"/>
              </a:cxn>
              <a:cxn ang="0">
                <a:pos x="8" y="58"/>
              </a:cxn>
              <a:cxn ang="0">
                <a:pos x="7" y="57"/>
              </a:cxn>
              <a:cxn ang="0">
                <a:pos x="7" y="56"/>
              </a:cxn>
              <a:cxn ang="0">
                <a:pos x="9" y="40"/>
              </a:cxn>
              <a:cxn ang="0">
                <a:pos x="7" y="36"/>
              </a:cxn>
              <a:cxn ang="0">
                <a:pos x="10" y="32"/>
              </a:cxn>
              <a:cxn ang="0">
                <a:pos x="13" y="19"/>
              </a:cxn>
              <a:cxn ang="0">
                <a:pos x="1" y="15"/>
              </a:cxn>
              <a:cxn ang="0">
                <a:pos x="0" y="14"/>
              </a:cxn>
              <a:cxn ang="0">
                <a:pos x="1" y="13"/>
              </a:cxn>
              <a:cxn ang="0">
                <a:pos x="43" y="0"/>
              </a:cxn>
              <a:cxn ang="0">
                <a:pos x="43" y="0"/>
              </a:cxn>
              <a:cxn ang="0">
                <a:pos x="44" y="0"/>
              </a:cxn>
              <a:cxn ang="0">
                <a:pos x="86" y="13"/>
              </a:cxn>
              <a:cxn ang="0">
                <a:pos x="87" y="14"/>
              </a:cxn>
              <a:cxn ang="0">
                <a:pos x="86" y="15"/>
              </a:cxn>
              <a:cxn ang="0">
                <a:pos x="68" y="38"/>
              </a:cxn>
              <a:cxn ang="0">
                <a:pos x="43" y="48"/>
              </a:cxn>
              <a:cxn ang="0">
                <a:pos x="19" y="38"/>
              </a:cxn>
              <a:cxn ang="0">
                <a:pos x="20" y="26"/>
              </a:cxn>
              <a:cxn ang="0">
                <a:pos x="42" y="33"/>
              </a:cxn>
              <a:cxn ang="0">
                <a:pos x="43" y="34"/>
              </a:cxn>
              <a:cxn ang="0">
                <a:pos x="45" y="33"/>
              </a:cxn>
              <a:cxn ang="0">
                <a:pos x="67" y="26"/>
              </a:cxn>
              <a:cxn ang="0">
                <a:pos x="68" y="38"/>
              </a:cxn>
            </a:cxnLst>
            <a:rect l="0" t="0" r="r" b="b"/>
            <a:pathLst>
              <a:path w="87" h="58">
                <a:moveTo>
                  <a:pt x="86" y="15"/>
                </a:moveTo>
                <a:cubicBezTo>
                  <a:pt x="44" y="29"/>
                  <a:pt x="44" y="29"/>
                  <a:pt x="44" y="29"/>
                </a:cubicBezTo>
                <a:cubicBezTo>
                  <a:pt x="44" y="29"/>
                  <a:pt x="44" y="29"/>
                  <a:pt x="43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18" y="21"/>
                  <a:pt x="18" y="21"/>
                  <a:pt x="18" y="21"/>
                </a:cubicBezTo>
                <a:cubicBezTo>
                  <a:pt x="16" y="23"/>
                  <a:pt x="15" y="27"/>
                  <a:pt x="14" y="32"/>
                </a:cubicBezTo>
                <a:cubicBezTo>
                  <a:pt x="16" y="33"/>
                  <a:pt x="17" y="34"/>
                  <a:pt x="17" y="36"/>
                </a:cubicBezTo>
                <a:cubicBezTo>
                  <a:pt x="17" y="38"/>
                  <a:pt x="16" y="39"/>
                  <a:pt x="15" y="40"/>
                </a:cubicBezTo>
                <a:cubicBezTo>
                  <a:pt x="17" y="56"/>
                  <a:pt x="17" y="56"/>
                  <a:pt x="17" y="56"/>
                </a:cubicBezTo>
                <a:cubicBezTo>
                  <a:pt x="17" y="57"/>
                  <a:pt x="17" y="57"/>
                  <a:pt x="16" y="57"/>
                </a:cubicBezTo>
                <a:cubicBezTo>
                  <a:pt x="16" y="58"/>
                  <a:pt x="16" y="58"/>
                  <a:pt x="16" y="58"/>
                </a:cubicBez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8" y="58"/>
                  <a:pt x="7" y="57"/>
                </a:cubicBezTo>
                <a:cubicBezTo>
                  <a:pt x="7" y="57"/>
                  <a:pt x="7" y="57"/>
                  <a:pt x="7" y="56"/>
                </a:cubicBezTo>
                <a:cubicBezTo>
                  <a:pt x="9" y="40"/>
                  <a:pt x="9" y="40"/>
                  <a:pt x="9" y="40"/>
                </a:cubicBezTo>
                <a:cubicBezTo>
                  <a:pt x="8" y="39"/>
                  <a:pt x="7" y="38"/>
                  <a:pt x="7" y="36"/>
                </a:cubicBezTo>
                <a:cubicBezTo>
                  <a:pt x="7" y="34"/>
                  <a:pt x="8" y="33"/>
                  <a:pt x="10" y="32"/>
                </a:cubicBezTo>
                <a:cubicBezTo>
                  <a:pt x="10" y="27"/>
                  <a:pt x="11" y="23"/>
                  <a:pt x="13" y="19"/>
                </a:cubicBezTo>
                <a:cubicBezTo>
                  <a:pt x="1" y="15"/>
                  <a:pt x="1" y="15"/>
                  <a:pt x="1" y="15"/>
                </a:cubicBezTo>
                <a:cubicBezTo>
                  <a:pt x="0" y="15"/>
                  <a:pt x="0" y="15"/>
                  <a:pt x="0" y="14"/>
                </a:cubicBezTo>
                <a:cubicBezTo>
                  <a:pt x="0" y="14"/>
                  <a:pt x="0" y="13"/>
                  <a:pt x="1" y="13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86" y="13"/>
                  <a:pt x="86" y="13"/>
                  <a:pt x="86" y="13"/>
                </a:cubicBezTo>
                <a:cubicBezTo>
                  <a:pt x="87" y="13"/>
                  <a:pt x="87" y="14"/>
                  <a:pt x="87" y="14"/>
                </a:cubicBezTo>
                <a:cubicBezTo>
                  <a:pt x="87" y="15"/>
                  <a:pt x="87" y="15"/>
                  <a:pt x="86" y="15"/>
                </a:cubicBezTo>
                <a:close/>
                <a:moveTo>
                  <a:pt x="68" y="38"/>
                </a:moveTo>
                <a:cubicBezTo>
                  <a:pt x="68" y="44"/>
                  <a:pt x="57" y="48"/>
                  <a:pt x="43" y="48"/>
                </a:cubicBezTo>
                <a:cubicBezTo>
                  <a:pt x="30" y="48"/>
                  <a:pt x="19" y="44"/>
                  <a:pt x="19" y="38"/>
                </a:cubicBezTo>
                <a:cubicBezTo>
                  <a:pt x="20" y="26"/>
                  <a:pt x="20" y="26"/>
                  <a:pt x="20" y="26"/>
                </a:cubicBezTo>
                <a:cubicBezTo>
                  <a:pt x="42" y="33"/>
                  <a:pt x="42" y="33"/>
                  <a:pt x="42" y="33"/>
                </a:cubicBezTo>
                <a:cubicBezTo>
                  <a:pt x="42" y="33"/>
                  <a:pt x="43" y="34"/>
                  <a:pt x="43" y="34"/>
                </a:cubicBezTo>
                <a:cubicBezTo>
                  <a:pt x="44" y="34"/>
                  <a:pt x="45" y="33"/>
                  <a:pt x="45" y="33"/>
                </a:cubicBezTo>
                <a:cubicBezTo>
                  <a:pt x="67" y="26"/>
                  <a:pt x="67" y="26"/>
                  <a:pt x="67" y="26"/>
                </a:cubicBezTo>
                <a:lnTo>
                  <a:pt x="68" y="3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 sz="1865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397760" y="1695158"/>
            <a:ext cx="4504080" cy="582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vi-V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+mj-ea"/>
              </a:rPr>
              <a:t>TensorFlow là gì?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2475497" y="4553933"/>
            <a:ext cx="4911090" cy="555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vi-V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+mj-ea"/>
              </a:rPr>
              <a:t>Thuật toán</a:t>
            </a:r>
            <a:r>
              <a:rPr lang="en-US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+mj-ea"/>
              </a:rPr>
              <a:t> </a:t>
            </a:r>
            <a:r>
              <a:rPr lang="en-US" altLang="en-US" sz="28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+mj-ea"/>
              </a:rPr>
              <a:t>và</a:t>
            </a:r>
            <a:r>
              <a:rPr lang="en-US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+mj-ea"/>
              </a:rPr>
              <a:t> </a:t>
            </a:r>
            <a:r>
              <a:rPr lang="en-US" altLang="en-US" sz="28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+mj-ea"/>
              </a:rPr>
              <a:t>ứng</a:t>
            </a:r>
            <a:r>
              <a:rPr lang="en-US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+mj-ea"/>
              </a:rPr>
              <a:t> </a:t>
            </a:r>
            <a:r>
              <a:rPr lang="en-US" altLang="en-US" sz="28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+mj-ea"/>
              </a:rPr>
              <a:t>dụng</a:t>
            </a:r>
            <a:endParaRPr lang="vi-V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+mj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485257" y="5594531"/>
            <a:ext cx="4504080" cy="555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en-US" sz="28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+mj-ea"/>
              </a:rPr>
              <a:t>Ưu</a:t>
            </a:r>
            <a:r>
              <a:rPr lang="en-US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+mj-ea"/>
              </a:rPr>
              <a:t> </a:t>
            </a:r>
            <a:r>
              <a:rPr lang="en-US" altLang="en-US" sz="2800" b="1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+mj-ea"/>
              </a:rPr>
              <a:t>điểm</a:t>
            </a:r>
            <a:r>
              <a:rPr lang="en-US" altLang="en-US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+mj-ea"/>
              </a:rPr>
              <a:t> </a:t>
            </a:r>
            <a:r>
              <a:rPr lang="en-US" altLang="en-US" sz="2800" b="1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+mj-ea"/>
              </a:rPr>
              <a:t>và</a:t>
            </a:r>
            <a:r>
              <a:rPr lang="en-US" altLang="en-US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+mj-ea"/>
              </a:rPr>
              <a:t> </a:t>
            </a:r>
            <a:r>
              <a:rPr lang="en-US" altLang="en-US" sz="2800" b="1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+mj-ea"/>
              </a:rPr>
              <a:t>hạn</a:t>
            </a:r>
            <a:r>
              <a:rPr lang="en-US" altLang="en-US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+mj-ea"/>
              </a:rPr>
              <a:t> </a:t>
            </a:r>
            <a:r>
              <a:rPr lang="en-US" altLang="en-US" sz="2800" b="1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+mj-ea"/>
              </a:rPr>
              <a:t>chế</a:t>
            </a:r>
            <a:endParaRPr lang="vi-V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+mj-ea"/>
            </a:endParaRPr>
          </a:p>
        </p:txBody>
      </p:sp>
      <p:sp>
        <p:nvSpPr>
          <p:cNvPr id="44" name="Freeform: Shape 28"/>
          <p:cNvSpPr/>
          <p:nvPr/>
        </p:nvSpPr>
        <p:spPr bwMode="auto">
          <a:xfrm>
            <a:off x="1614405" y="2683959"/>
            <a:ext cx="358523" cy="240287"/>
          </a:xfrm>
          <a:custGeom>
            <a:avLst/>
            <a:gdLst/>
            <a:ahLst/>
            <a:cxnLst>
              <a:cxn ang="0">
                <a:pos x="86" y="15"/>
              </a:cxn>
              <a:cxn ang="0">
                <a:pos x="44" y="29"/>
              </a:cxn>
              <a:cxn ang="0">
                <a:pos x="43" y="29"/>
              </a:cxn>
              <a:cxn ang="0">
                <a:pos x="43" y="29"/>
              </a:cxn>
              <a:cxn ang="0">
                <a:pos x="18" y="21"/>
              </a:cxn>
              <a:cxn ang="0">
                <a:pos x="14" y="32"/>
              </a:cxn>
              <a:cxn ang="0">
                <a:pos x="17" y="36"/>
              </a:cxn>
              <a:cxn ang="0">
                <a:pos x="15" y="40"/>
              </a:cxn>
              <a:cxn ang="0">
                <a:pos x="17" y="56"/>
              </a:cxn>
              <a:cxn ang="0">
                <a:pos x="16" y="57"/>
              </a:cxn>
              <a:cxn ang="0">
                <a:pos x="16" y="58"/>
              </a:cxn>
              <a:cxn ang="0">
                <a:pos x="8" y="58"/>
              </a:cxn>
              <a:cxn ang="0">
                <a:pos x="7" y="57"/>
              </a:cxn>
              <a:cxn ang="0">
                <a:pos x="7" y="56"/>
              </a:cxn>
              <a:cxn ang="0">
                <a:pos x="9" y="40"/>
              </a:cxn>
              <a:cxn ang="0">
                <a:pos x="7" y="36"/>
              </a:cxn>
              <a:cxn ang="0">
                <a:pos x="10" y="32"/>
              </a:cxn>
              <a:cxn ang="0">
                <a:pos x="13" y="19"/>
              </a:cxn>
              <a:cxn ang="0">
                <a:pos x="1" y="15"/>
              </a:cxn>
              <a:cxn ang="0">
                <a:pos x="0" y="14"/>
              </a:cxn>
              <a:cxn ang="0">
                <a:pos x="1" y="13"/>
              </a:cxn>
              <a:cxn ang="0">
                <a:pos x="43" y="0"/>
              </a:cxn>
              <a:cxn ang="0">
                <a:pos x="43" y="0"/>
              </a:cxn>
              <a:cxn ang="0">
                <a:pos x="44" y="0"/>
              </a:cxn>
              <a:cxn ang="0">
                <a:pos x="86" y="13"/>
              </a:cxn>
              <a:cxn ang="0">
                <a:pos x="87" y="14"/>
              </a:cxn>
              <a:cxn ang="0">
                <a:pos x="86" y="15"/>
              </a:cxn>
              <a:cxn ang="0">
                <a:pos x="68" y="38"/>
              </a:cxn>
              <a:cxn ang="0">
                <a:pos x="43" y="48"/>
              </a:cxn>
              <a:cxn ang="0">
                <a:pos x="19" y="38"/>
              </a:cxn>
              <a:cxn ang="0">
                <a:pos x="20" y="26"/>
              </a:cxn>
              <a:cxn ang="0">
                <a:pos x="42" y="33"/>
              </a:cxn>
              <a:cxn ang="0">
                <a:pos x="43" y="34"/>
              </a:cxn>
              <a:cxn ang="0">
                <a:pos x="45" y="33"/>
              </a:cxn>
              <a:cxn ang="0">
                <a:pos x="67" y="26"/>
              </a:cxn>
              <a:cxn ang="0">
                <a:pos x="68" y="38"/>
              </a:cxn>
            </a:cxnLst>
            <a:rect l="0" t="0" r="r" b="b"/>
            <a:pathLst>
              <a:path w="87" h="58">
                <a:moveTo>
                  <a:pt x="86" y="15"/>
                </a:moveTo>
                <a:cubicBezTo>
                  <a:pt x="44" y="29"/>
                  <a:pt x="44" y="29"/>
                  <a:pt x="44" y="29"/>
                </a:cubicBezTo>
                <a:cubicBezTo>
                  <a:pt x="44" y="29"/>
                  <a:pt x="44" y="29"/>
                  <a:pt x="43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18" y="21"/>
                  <a:pt x="18" y="21"/>
                  <a:pt x="18" y="21"/>
                </a:cubicBezTo>
                <a:cubicBezTo>
                  <a:pt x="16" y="23"/>
                  <a:pt x="15" y="27"/>
                  <a:pt x="14" y="32"/>
                </a:cubicBezTo>
                <a:cubicBezTo>
                  <a:pt x="16" y="33"/>
                  <a:pt x="17" y="34"/>
                  <a:pt x="17" y="36"/>
                </a:cubicBezTo>
                <a:cubicBezTo>
                  <a:pt x="17" y="38"/>
                  <a:pt x="16" y="39"/>
                  <a:pt x="15" y="40"/>
                </a:cubicBezTo>
                <a:cubicBezTo>
                  <a:pt x="17" y="56"/>
                  <a:pt x="17" y="56"/>
                  <a:pt x="17" y="56"/>
                </a:cubicBezTo>
                <a:cubicBezTo>
                  <a:pt x="17" y="57"/>
                  <a:pt x="17" y="57"/>
                  <a:pt x="16" y="57"/>
                </a:cubicBezTo>
                <a:cubicBezTo>
                  <a:pt x="16" y="58"/>
                  <a:pt x="16" y="58"/>
                  <a:pt x="16" y="58"/>
                </a:cubicBez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8" y="58"/>
                  <a:pt x="7" y="57"/>
                </a:cubicBezTo>
                <a:cubicBezTo>
                  <a:pt x="7" y="57"/>
                  <a:pt x="7" y="57"/>
                  <a:pt x="7" y="56"/>
                </a:cubicBezTo>
                <a:cubicBezTo>
                  <a:pt x="9" y="40"/>
                  <a:pt x="9" y="40"/>
                  <a:pt x="9" y="40"/>
                </a:cubicBezTo>
                <a:cubicBezTo>
                  <a:pt x="8" y="39"/>
                  <a:pt x="7" y="38"/>
                  <a:pt x="7" y="36"/>
                </a:cubicBezTo>
                <a:cubicBezTo>
                  <a:pt x="7" y="34"/>
                  <a:pt x="8" y="33"/>
                  <a:pt x="10" y="32"/>
                </a:cubicBezTo>
                <a:cubicBezTo>
                  <a:pt x="10" y="27"/>
                  <a:pt x="11" y="23"/>
                  <a:pt x="13" y="19"/>
                </a:cubicBezTo>
                <a:cubicBezTo>
                  <a:pt x="1" y="15"/>
                  <a:pt x="1" y="15"/>
                  <a:pt x="1" y="15"/>
                </a:cubicBezTo>
                <a:cubicBezTo>
                  <a:pt x="0" y="15"/>
                  <a:pt x="0" y="15"/>
                  <a:pt x="0" y="14"/>
                </a:cubicBezTo>
                <a:cubicBezTo>
                  <a:pt x="0" y="14"/>
                  <a:pt x="0" y="13"/>
                  <a:pt x="1" y="13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86" y="13"/>
                  <a:pt x="86" y="13"/>
                  <a:pt x="86" y="13"/>
                </a:cubicBezTo>
                <a:cubicBezTo>
                  <a:pt x="87" y="13"/>
                  <a:pt x="87" y="14"/>
                  <a:pt x="87" y="14"/>
                </a:cubicBezTo>
                <a:cubicBezTo>
                  <a:pt x="87" y="15"/>
                  <a:pt x="87" y="15"/>
                  <a:pt x="86" y="15"/>
                </a:cubicBezTo>
                <a:close/>
                <a:moveTo>
                  <a:pt x="68" y="38"/>
                </a:moveTo>
                <a:cubicBezTo>
                  <a:pt x="68" y="44"/>
                  <a:pt x="57" y="48"/>
                  <a:pt x="43" y="48"/>
                </a:cubicBezTo>
                <a:cubicBezTo>
                  <a:pt x="30" y="48"/>
                  <a:pt x="19" y="44"/>
                  <a:pt x="19" y="38"/>
                </a:cubicBezTo>
                <a:cubicBezTo>
                  <a:pt x="20" y="26"/>
                  <a:pt x="20" y="26"/>
                  <a:pt x="20" y="26"/>
                </a:cubicBezTo>
                <a:cubicBezTo>
                  <a:pt x="42" y="33"/>
                  <a:pt x="42" y="33"/>
                  <a:pt x="42" y="33"/>
                </a:cubicBezTo>
                <a:cubicBezTo>
                  <a:pt x="42" y="33"/>
                  <a:pt x="43" y="34"/>
                  <a:pt x="43" y="34"/>
                </a:cubicBezTo>
                <a:cubicBezTo>
                  <a:pt x="44" y="34"/>
                  <a:pt x="45" y="33"/>
                  <a:pt x="45" y="33"/>
                </a:cubicBezTo>
                <a:cubicBezTo>
                  <a:pt x="67" y="26"/>
                  <a:pt x="67" y="26"/>
                  <a:pt x="67" y="26"/>
                </a:cubicBezTo>
                <a:lnTo>
                  <a:pt x="68" y="3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 sz="1865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Freeform: Shape 28"/>
          <p:cNvSpPr/>
          <p:nvPr/>
        </p:nvSpPr>
        <p:spPr bwMode="auto">
          <a:xfrm>
            <a:off x="1608433" y="4747550"/>
            <a:ext cx="358523" cy="240287"/>
          </a:xfrm>
          <a:custGeom>
            <a:avLst/>
            <a:gdLst/>
            <a:ahLst/>
            <a:cxnLst>
              <a:cxn ang="0">
                <a:pos x="86" y="15"/>
              </a:cxn>
              <a:cxn ang="0">
                <a:pos x="44" y="29"/>
              </a:cxn>
              <a:cxn ang="0">
                <a:pos x="43" y="29"/>
              </a:cxn>
              <a:cxn ang="0">
                <a:pos x="43" y="29"/>
              </a:cxn>
              <a:cxn ang="0">
                <a:pos x="18" y="21"/>
              </a:cxn>
              <a:cxn ang="0">
                <a:pos x="14" y="32"/>
              </a:cxn>
              <a:cxn ang="0">
                <a:pos x="17" y="36"/>
              </a:cxn>
              <a:cxn ang="0">
                <a:pos x="15" y="40"/>
              </a:cxn>
              <a:cxn ang="0">
                <a:pos x="17" y="56"/>
              </a:cxn>
              <a:cxn ang="0">
                <a:pos x="16" y="57"/>
              </a:cxn>
              <a:cxn ang="0">
                <a:pos x="16" y="58"/>
              </a:cxn>
              <a:cxn ang="0">
                <a:pos x="8" y="58"/>
              </a:cxn>
              <a:cxn ang="0">
                <a:pos x="7" y="57"/>
              </a:cxn>
              <a:cxn ang="0">
                <a:pos x="7" y="56"/>
              </a:cxn>
              <a:cxn ang="0">
                <a:pos x="9" y="40"/>
              </a:cxn>
              <a:cxn ang="0">
                <a:pos x="7" y="36"/>
              </a:cxn>
              <a:cxn ang="0">
                <a:pos x="10" y="32"/>
              </a:cxn>
              <a:cxn ang="0">
                <a:pos x="13" y="19"/>
              </a:cxn>
              <a:cxn ang="0">
                <a:pos x="1" y="15"/>
              </a:cxn>
              <a:cxn ang="0">
                <a:pos x="0" y="14"/>
              </a:cxn>
              <a:cxn ang="0">
                <a:pos x="1" y="13"/>
              </a:cxn>
              <a:cxn ang="0">
                <a:pos x="43" y="0"/>
              </a:cxn>
              <a:cxn ang="0">
                <a:pos x="43" y="0"/>
              </a:cxn>
              <a:cxn ang="0">
                <a:pos x="44" y="0"/>
              </a:cxn>
              <a:cxn ang="0">
                <a:pos x="86" y="13"/>
              </a:cxn>
              <a:cxn ang="0">
                <a:pos x="87" y="14"/>
              </a:cxn>
              <a:cxn ang="0">
                <a:pos x="86" y="15"/>
              </a:cxn>
              <a:cxn ang="0">
                <a:pos x="68" y="38"/>
              </a:cxn>
              <a:cxn ang="0">
                <a:pos x="43" y="48"/>
              </a:cxn>
              <a:cxn ang="0">
                <a:pos x="19" y="38"/>
              </a:cxn>
              <a:cxn ang="0">
                <a:pos x="20" y="26"/>
              </a:cxn>
              <a:cxn ang="0">
                <a:pos x="42" y="33"/>
              </a:cxn>
              <a:cxn ang="0">
                <a:pos x="43" y="34"/>
              </a:cxn>
              <a:cxn ang="0">
                <a:pos x="45" y="33"/>
              </a:cxn>
              <a:cxn ang="0">
                <a:pos x="67" y="26"/>
              </a:cxn>
              <a:cxn ang="0">
                <a:pos x="68" y="38"/>
              </a:cxn>
            </a:cxnLst>
            <a:rect l="0" t="0" r="r" b="b"/>
            <a:pathLst>
              <a:path w="87" h="58">
                <a:moveTo>
                  <a:pt x="86" y="15"/>
                </a:moveTo>
                <a:cubicBezTo>
                  <a:pt x="44" y="29"/>
                  <a:pt x="44" y="29"/>
                  <a:pt x="44" y="29"/>
                </a:cubicBezTo>
                <a:cubicBezTo>
                  <a:pt x="44" y="29"/>
                  <a:pt x="44" y="29"/>
                  <a:pt x="43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18" y="21"/>
                  <a:pt x="18" y="21"/>
                  <a:pt x="18" y="21"/>
                </a:cubicBezTo>
                <a:cubicBezTo>
                  <a:pt x="16" y="23"/>
                  <a:pt x="15" y="27"/>
                  <a:pt x="14" y="32"/>
                </a:cubicBezTo>
                <a:cubicBezTo>
                  <a:pt x="16" y="33"/>
                  <a:pt x="17" y="34"/>
                  <a:pt x="17" y="36"/>
                </a:cubicBezTo>
                <a:cubicBezTo>
                  <a:pt x="17" y="38"/>
                  <a:pt x="16" y="39"/>
                  <a:pt x="15" y="40"/>
                </a:cubicBezTo>
                <a:cubicBezTo>
                  <a:pt x="17" y="56"/>
                  <a:pt x="17" y="56"/>
                  <a:pt x="17" y="56"/>
                </a:cubicBezTo>
                <a:cubicBezTo>
                  <a:pt x="17" y="57"/>
                  <a:pt x="17" y="57"/>
                  <a:pt x="16" y="57"/>
                </a:cubicBezTo>
                <a:cubicBezTo>
                  <a:pt x="16" y="58"/>
                  <a:pt x="16" y="58"/>
                  <a:pt x="16" y="58"/>
                </a:cubicBez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8" y="58"/>
                  <a:pt x="7" y="57"/>
                </a:cubicBezTo>
                <a:cubicBezTo>
                  <a:pt x="7" y="57"/>
                  <a:pt x="7" y="57"/>
                  <a:pt x="7" y="56"/>
                </a:cubicBezTo>
                <a:cubicBezTo>
                  <a:pt x="9" y="40"/>
                  <a:pt x="9" y="40"/>
                  <a:pt x="9" y="40"/>
                </a:cubicBezTo>
                <a:cubicBezTo>
                  <a:pt x="8" y="39"/>
                  <a:pt x="7" y="38"/>
                  <a:pt x="7" y="36"/>
                </a:cubicBezTo>
                <a:cubicBezTo>
                  <a:pt x="7" y="34"/>
                  <a:pt x="8" y="33"/>
                  <a:pt x="10" y="32"/>
                </a:cubicBezTo>
                <a:cubicBezTo>
                  <a:pt x="10" y="27"/>
                  <a:pt x="11" y="23"/>
                  <a:pt x="13" y="19"/>
                </a:cubicBezTo>
                <a:cubicBezTo>
                  <a:pt x="1" y="15"/>
                  <a:pt x="1" y="15"/>
                  <a:pt x="1" y="15"/>
                </a:cubicBezTo>
                <a:cubicBezTo>
                  <a:pt x="0" y="15"/>
                  <a:pt x="0" y="15"/>
                  <a:pt x="0" y="14"/>
                </a:cubicBezTo>
                <a:cubicBezTo>
                  <a:pt x="0" y="14"/>
                  <a:pt x="0" y="13"/>
                  <a:pt x="1" y="13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86" y="13"/>
                  <a:pt x="86" y="13"/>
                  <a:pt x="86" y="13"/>
                </a:cubicBezTo>
                <a:cubicBezTo>
                  <a:pt x="87" y="13"/>
                  <a:pt x="87" y="14"/>
                  <a:pt x="87" y="14"/>
                </a:cubicBezTo>
                <a:cubicBezTo>
                  <a:pt x="87" y="15"/>
                  <a:pt x="87" y="15"/>
                  <a:pt x="86" y="15"/>
                </a:cubicBezTo>
                <a:close/>
                <a:moveTo>
                  <a:pt x="68" y="38"/>
                </a:moveTo>
                <a:cubicBezTo>
                  <a:pt x="68" y="44"/>
                  <a:pt x="57" y="48"/>
                  <a:pt x="43" y="48"/>
                </a:cubicBezTo>
                <a:cubicBezTo>
                  <a:pt x="30" y="48"/>
                  <a:pt x="19" y="44"/>
                  <a:pt x="19" y="38"/>
                </a:cubicBezTo>
                <a:cubicBezTo>
                  <a:pt x="20" y="26"/>
                  <a:pt x="20" y="26"/>
                  <a:pt x="20" y="26"/>
                </a:cubicBezTo>
                <a:cubicBezTo>
                  <a:pt x="42" y="33"/>
                  <a:pt x="42" y="33"/>
                  <a:pt x="42" y="33"/>
                </a:cubicBezTo>
                <a:cubicBezTo>
                  <a:pt x="42" y="33"/>
                  <a:pt x="43" y="34"/>
                  <a:pt x="43" y="34"/>
                </a:cubicBezTo>
                <a:cubicBezTo>
                  <a:pt x="44" y="34"/>
                  <a:pt x="45" y="33"/>
                  <a:pt x="45" y="33"/>
                </a:cubicBezTo>
                <a:cubicBezTo>
                  <a:pt x="67" y="26"/>
                  <a:pt x="67" y="26"/>
                  <a:pt x="67" y="26"/>
                </a:cubicBezTo>
                <a:lnTo>
                  <a:pt x="68" y="3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 sz="1865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" name="Oval 15"/>
          <p:cNvSpPr/>
          <p:nvPr/>
        </p:nvSpPr>
        <p:spPr>
          <a:xfrm>
            <a:off x="1545681" y="4600431"/>
            <a:ext cx="483443" cy="486891"/>
          </a:xfrm>
          <a:prstGeom prst="ellipse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865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0" name="Freeform: Shape 28"/>
          <p:cNvSpPr/>
          <p:nvPr/>
        </p:nvSpPr>
        <p:spPr bwMode="auto">
          <a:xfrm>
            <a:off x="1622607" y="4723732"/>
            <a:ext cx="358523" cy="240287"/>
          </a:xfrm>
          <a:custGeom>
            <a:avLst/>
            <a:gdLst/>
            <a:ahLst/>
            <a:cxnLst>
              <a:cxn ang="0">
                <a:pos x="86" y="15"/>
              </a:cxn>
              <a:cxn ang="0">
                <a:pos x="44" y="29"/>
              </a:cxn>
              <a:cxn ang="0">
                <a:pos x="43" y="29"/>
              </a:cxn>
              <a:cxn ang="0">
                <a:pos x="43" y="29"/>
              </a:cxn>
              <a:cxn ang="0">
                <a:pos x="18" y="21"/>
              </a:cxn>
              <a:cxn ang="0">
                <a:pos x="14" y="32"/>
              </a:cxn>
              <a:cxn ang="0">
                <a:pos x="17" y="36"/>
              </a:cxn>
              <a:cxn ang="0">
                <a:pos x="15" y="40"/>
              </a:cxn>
              <a:cxn ang="0">
                <a:pos x="17" y="56"/>
              </a:cxn>
              <a:cxn ang="0">
                <a:pos x="16" y="57"/>
              </a:cxn>
              <a:cxn ang="0">
                <a:pos x="16" y="58"/>
              </a:cxn>
              <a:cxn ang="0">
                <a:pos x="8" y="58"/>
              </a:cxn>
              <a:cxn ang="0">
                <a:pos x="7" y="57"/>
              </a:cxn>
              <a:cxn ang="0">
                <a:pos x="7" y="56"/>
              </a:cxn>
              <a:cxn ang="0">
                <a:pos x="9" y="40"/>
              </a:cxn>
              <a:cxn ang="0">
                <a:pos x="7" y="36"/>
              </a:cxn>
              <a:cxn ang="0">
                <a:pos x="10" y="32"/>
              </a:cxn>
              <a:cxn ang="0">
                <a:pos x="13" y="19"/>
              </a:cxn>
              <a:cxn ang="0">
                <a:pos x="1" y="15"/>
              </a:cxn>
              <a:cxn ang="0">
                <a:pos x="0" y="14"/>
              </a:cxn>
              <a:cxn ang="0">
                <a:pos x="1" y="13"/>
              </a:cxn>
              <a:cxn ang="0">
                <a:pos x="43" y="0"/>
              </a:cxn>
              <a:cxn ang="0">
                <a:pos x="43" y="0"/>
              </a:cxn>
              <a:cxn ang="0">
                <a:pos x="44" y="0"/>
              </a:cxn>
              <a:cxn ang="0">
                <a:pos x="86" y="13"/>
              </a:cxn>
              <a:cxn ang="0">
                <a:pos x="87" y="14"/>
              </a:cxn>
              <a:cxn ang="0">
                <a:pos x="86" y="15"/>
              </a:cxn>
              <a:cxn ang="0">
                <a:pos x="68" y="38"/>
              </a:cxn>
              <a:cxn ang="0">
                <a:pos x="43" y="48"/>
              </a:cxn>
              <a:cxn ang="0">
                <a:pos x="19" y="38"/>
              </a:cxn>
              <a:cxn ang="0">
                <a:pos x="20" y="26"/>
              </a:cxn>
              <a:cxn ang="0">
                <a:pos x="42" y="33"/>
              </a:cxn>
              <a:cxn ang="0">
                <a:pos x="43" y="34"/>
              </a:cxn>
              <a:cxn ang="0">
                <a:pos x="45" y="33"/>
              </a:cxn>
              <a:cxn ang="0">
                <a:pos x="67" y="26"/>
              </a:cxn>
              <a:cxn ang="0">
                <a:pos x="68" y="38"/>
              </a:cxn>
            </a:cxnLst>
            <a:rect l="0" t="0" r="r" b="b"/>
            <a:pathLst>
              <a:path w="87" h="58">
                <a:moveTo>
                  <a:pt x="86" y="15"/>
                </a:moveTo>
                <a:cubicBezTo>
                  <a:pt x="44" y="29"/>
                  <a:pt x="44" y="29"/>
                  <a:pt x="44" y="29"/>
                </a:cubicBezTo>
                <a:cubicBezTo>
                  <a:pt x="44" y="29"/>
                  <a:pt x="44" y="29"/>
                  <a:pt x="43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18" y="21"/>
                  <a:pt x="18" y="21"/>
                  <a:pt x="18" y="21"/>
                </a:cubicBezTo>
                <a:cubicBezTo>
                  <a:pt x="16" y="23"/>
                  <a:pt x="15" y="27"/>
                  <a:pt x="14" y="32"/>
                </a:cubicBezTo>
                <a:cubicBezTo>
                  <a:pt x="16" y="33"/>
                  <a:pt x="17" y="34"/>
                  <a:pt x="17" y="36"/>
                </a:cubicBezTo>
                <a:cubicBezTo>
                  <a:pt x="17" y="38"/>
                  <a:pt x="16" y="39"/>
                  <a:pt x="15" y="40"/>
                </a:cubicBezTo>
                <a:cubicBezTo>
                  <a:pt x="17" y="56"/>
                  <a:pt x="17" y="56"/>
                  <a:pt x="17" y="56"/>
                </a:cubicBezTo>
                <a:cubicBezTo>
                  <a:pt x="17" y="57"/>
                  <a:pt x="17" y="57"/>
                  <a:pt x="16" y="57"/>
                </a:cubicBezTo>
                <a:cubicBezTo>
                  <a:pt x="16" y="58"/>
                  <a:pt x="16" y="58"/>
                  <a:pt x="16" y="58"/>
                </a:cubicBez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8" y="58"/>
                  <a:pt x="7" y="57"/>
                </a:cubicBezTo>
                <a:cubicBezTo>
                  <a:pt x="7" y="57"/>
                  <a:pt x="7" y="57"/>
                  <a:pt x="7" y="56"/>
                </a:cubicBezTo>
                <a:cubicBezTo>
                  <a:pt x="9" y="40"/>
                  <a:pt x="9" y="40"/>
                  <a:pt x="9" y="40"/>
                </a:cubicBezTo>
                <a:cubicBezTo>
                  <a:pt x="8" y="39"/>
                  <a:pt x="7" y="38"/>
                  <a:pt x="7" y="36"/>
                </a:cubicBezTo>
                <a:cubicBezTo>
                  <a:pt x="7" y="34"/>
                  <a:pt x="8" y="33"/>
                  <a:pt x="10" y="32"/>
                </a:cubicBezTo>
                <a:cubicBezTo>
                  <a:pt x="10" y="27"/>
                  <a:pt x="11" y="23"/>
                  <a:pt x="13" y="19"/>
                </a:cubicBezTo>
                <a:cubicBezTo>
                  <a:pt x="1" y="15"/>
                  <a:pt x="1" y="15"/>
                  <a:pt x="1" y="15"/>
                </a:cubicBezTo>
                <a:cubicBezTo>
                  <a:pt x="0" y="15"/>
                  <a:pt x="0" y="15"/>
                  <a:pt x="0" y="14"/>
                </a:cubicBezTo>
                <a:cubicBezTo>
                  <a:pt x="0" y="14"/>
                  <a:pt x="0" y="13"/>
                  <a:pt x="1" y="13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86" y="13"/>
                  <a:pt x="86" y="13"/>
                  <a:pt x="86" y="13"/>
                </a:cubicBezTo>
                <a:cubicBezTo>
                  <a:pt x="87" y="13"/>
                  <a:pt x="87" y="14"/>
                  <a:pt x="87" y="14"/>
                </a:cubicBezTo>
                <a:cubicBezTo>
                  <a:pt x="87" y="15"/>
                  <a:pt x="87" y="15"/>
                  <a:pt x="86" y="15"/>
                </a:cubicBezTo>
                <a:close/>
                <a:moveTo>
                  <a:pt x="68" y="38"/>
                </a:moveTo>
                <a:cubicBezTo>
                  <a:pt x="68" y="44"/>
                  <a:pt x="57" y="48"/>
                  <a:pt x="43" y="48"/>
                </a:cubicBezTo>
                <a:cubicBezTo>
                  <a:pt x="30" y="48"/>
                  <a:pt x="19" y="44"/>
                  <a:pt x="19" y="38"/>
                </a:cubicBezTo>
                <a:cubicBezTo>
                  <a:pt x="20" y="26"/>
                  <a:pt x="20" y="26"/>
                  <a:pt x="20" y="26"/>
                </a:cubicBezTo>
                <a:cubicBezTo>
                  <a:pt x="42" y="33"/>
                  <a:pt x="42" y="33"/>
                  <a:pt x="42" y="33"/>
                </a:cubicBezTo>
                <a:cubicBezTo>
                  <a:pt x="42" y="33"/>
                  <a:pt x="43" y="34"/>
                  <a:pt x="43" y="34"/>
                </a:cubicBezTo>
                <a:cubicBezTo>
                  <a:pt x="44" y="34"/>
                  <a:pt x="45" y="33"/>
                  <a:pt x="45" y="33"/>
                </a:cubicBezTo>
                <a:cubicBezTo>
                  <a:pt x="67" y="26"/>
                  <a:pt x="67" y="26"/>
                  <a:pt x="67" y="26"/>
                </a:cubicBezTo>
                <a:lnTo>
                  <a:pt x="68" y="3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 sz="1865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4" name="Freeform: Shape 28"/>
          <p:cNvSpPr/>
          <p:nvPr/>
        </p:nvSpPr>
        <p:spPr bwMode="auto">
          <a:xfrm>
            <a:off x="1614405" y="1816185"/>
            <a:ext cx="358523" cy="240287"/>
          </a:xfrm>
          <a:custGeom>
            <a:avLst/>
            <a:gdLst/>
            <a:ahLst/>
            <a:cxnLst>
              <a:cxn ang="0">
                <a:pos x="86" y="15"/>
              </a:cxn>
              <a:cxn ang="0">
                <a:pos x="44" y="29"/>
              </a:cxn>
              <a:cxn ang="0">
                <a:pos x="43" y="29"/>
              </a:cxn>
              <a:cxn ang="0">
                <a:pos x="43" y="29"/>
              </a:cxn>
              <a:cxn ang="0">
                <a:pos x="18" y="21"/>
              </a:cxn>
              <a:cxn ang="0">
                <a:pos x="14" y="32"/>
              </a:cxn>
              <a:cxn ang="0">
                <a:pos x="17" y="36"/>
              </a:cxn>
              <a:cxn ang="0">
                <a:pos x="15" y="40"/>
              </a:cxn>
              <a:cxn ang="0">
                <a:pos x="17" y="56"/>
              </a:cxn>
              <a:cxn ang="0">
                <a:pos x="16" y="57"/>
              </a:cxn>
              <a:cxn ang="0">
                <a:pos x="16" y="58"/>
              </a:cxn>
              <a:cxn ang="0">
                <a:pos x="8" y="58"/>
              </a:cxn>
              <a:cxn ang="0">
                <a:pos x="7" y="57"/>
              </a:cxn>
              <a:cxn ang="0">
                <a:pos x="7" y="56"/>
              </a:cxn>
              <a:cxn ang="0">
                <a:pos x="9" y="40"/>
              </a:cxn>
              <a:cxn ang="0">
                <a:pos x="7" y="36"/>
              </a:cxn>
              <a:cxn ang="0">
                <a:pos x="10" y="32"/>
              </a:cxn>
              <a:cxn ang="0">
                <a:pos x="13" y="19"/>
              </a:cxn>
              <a:cxn ang="0">
                <a:pos x="1" y="15"/>
              </a:cxn>
              <a:cxn ang="0">
                <a:pos x="0" y="14"/>
              </a:cxn>
              <a:cxn ang="0">
                <a:pos x="1" y="13"/>
              </a:cxn>
              <a:cxn ang="0">
                <a:pos x="43" y="0"/>
              </a:cxn>
              <a:cxn ang="0">
                <a:pos x="43" y="0"/>
              </a:cxn>
              <a:cxn ang="0">
                <a:pos x="44" y="0"/>
              </a:cxn>
              <a:cxn ang="0">
                <a:pos x="86" y="13"/>
              </a:cxn>
              <a:cxn ang="0">
                <a:pos x="87" y="14"/>
              </a:cxn>
              <a:cxn ang="0">
                <a:pos x="86" y="15"/>
              </a:cxn>
              <a:cxn ang="0">
                <a:pos x="68" y="38"/>
              </a:cxn>
              <a:cxn ang="0">
                <a:pos x="43" y="48"/>
              </a:cxn>
              <a:cxn ang="0">
                <a:pos x="19" y="38"/>
              </a:cxn>
              <a:cxn ang="0">
                <a:pos x="20" y="26"/>
              </a:cxn>
              <a:cxn ang="0">
                <a:pos x="42" y="33"/>
              </a:cxn>
              <a:cxn ang="0">
                <a:pos x="43" y="34"/>
              </a:cxn>
              <a:cxn ang="0">
                <a:pos x="45" y="33"/>
              </a:cxn>
              <a:cxn ang="0">
                <a:pos x="67" y="26"/>
              </a:cxn>
              <a:cxn ang="0">
                <a:pos x="68" y="38"/>
              </a:cxn>
            </a:cxnLst>
            <a:rect l="0" t="0" r="r" b="b"/>
            <a:pathLst>
              <a:path w="87" h="58">
                <a:moveTo>
                  <a:pt x="86" y="15"/>
                </a:moveTo>
                <a:cubicBezTo>
                  <a:pt x="44" y="29"/>
                  <a:pt x="44" y="29"/>
                  <a:pt x="44" y="29"/>
                </a:cubicBezTo>
                <a:cubicBezTo>
                  <a:pt x="44" y="29"/>
                  <a:pt x="44" y="29"/>
                  <a:pt x="43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18" y="21"/>
                  <a:pt x="18" y="21"/>
                  <a:pt x="18" y="21"/>
                </a:cubicBezTo>
                <a:cubicBezTo>
                  <a:pt x="16" y="23"/>
                  <a:pt x="15" y="27"/>
                  <a:pt x="14" y="32"/>
                </a:cubicBezTo>
                <a:cubicBezTo>
                  <a:pt x="16" y="33"/>
                  <a:pt x="17" y="34"/>
                  <a:pt x="17" y="36"/>
                </a:cubicBezTo>
                <a:cubicBezTo>
                  <a:pt x="17" y="38"/>
                  <a:pt x="16" y="39"/>
                  <a:pt x="15" y="40"/>
                </a:cubicBezTo>
                <a:cubicBezTo>
                  <a:pt x="17" y="56"/>
                  <a:pt x="17" y="56"/>
                  <a:pt x="17" y="56"/>
                </a:cubicBezTo>
                <a:cubicBezTo>
                  <a:pt x="17" y="57"/>
                  <a:pt x="17" y="57"/>
                  <a:pt x="16" y="57"/>
                </a:cubicBezTo>
                <a:cubicBezTo>
                  <a:pt x="16" y="58"/>
                  <a:pt x="16" y="58"/>
                  <a:pt x="16" y="58"/>
                </a:cubicBez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8" y="58"/>
                  <a:pt x="7" y="57"/>
                </a:cubicBezTo>
                <a:cubicBezTo>
                  <a:pt x="7" y="57"/>
                  <a:pt x="7" y="57"/>
                  <a:pt x="7" y="56"/>
                </a:cubicBezTo>
                <a:cubicBezTo>
                  <a:pt x="9" y="40"/>
                  <a:pt x="9" y="40"/>
                  <a:pt x="9" y="40"/>
                </a:cubicBezTo>
                <a:cubicBezTo>
                  <a:pt x="8" y="39"/>
                  <a:pt x="7" y="38"/>
                  <a:pt x="7" y="36"/>
                </a:cubicBezTo>
                <a:cubicBezTo>
                  <a:pt x="7" y="34"/>
                  <a:pt x="8" y="33"/>
                  <a:pt x="10" y="32"/>
                </a:cubicBezTo>
                <a:cubicBezTo>
                  <a:pt x="10" y="27"/>
                  <a:pt x="11" y="23"/>
                  <a:pt x="13" y="19"/>
                </a:cubicBezTo>
                <a:cubicBezTo>
                  <a:pt x="1" y="15"/>
                  <a:pt x="1" y="15"/>
                  <a:pt x="1" y="15"/>
                </a:cubicBezTo>
                <a:cubicBezTo>
                  <a:pt x="0" y="15"/>
                  <a:pt x="0" y="15"/>
                  <a:pt x="0" y="14"/>
                </a:cubicBezTo>
                <a:cubicBezTo>
                  <a:pt x="0" y="14"/>
                  <a:pt x="0" y="13"/>
                  <a:pt x="1" y="13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86" y="13"/>
                  <a:pt x="86" y="13"/>
                  <a:pt x="86" y="13"/>
                </a:cubicBezTo>
                <a:cubicBezTo>
                  <a:pt x="87" y="13"/>
                  <a:pt x="87" y="14"/>
                  <a:pt x="87" y="14"/>
                </a:cubicBezTo>
                <a:cubicBezTo>
                  <a:pt x="87" y="15"/>
                  <a:pt x="87" y="15"/>
                  <a:pt x="86" y="15"/>
                </a:cubicBezTo>
                <a:close/>
                <a:moveTo>
                  <a:pt x="68" y="38"/>
                </a:moveTo>
                <a:cubicBezTo>
                  <a:pt x="68" y="44"/>
                  <a:pt x="57" y="48"/>
                  <a:pt x="43" y="48"/>
                </a:cubicBezTo>
                <a:cubicBezTo>
                  <a:pt x="30" y="48"/>
                  <a:pt x="19" y="44"/>
                  <a:pt x="19" y="38"/>
                </a:cubicBezTo>
                <a:cubicBezTo>
                  <a:pt x="20" y="26"/>
                  <a:pt x="20" y="26"/>
                  <a:pt x="20" y="26"/>
                </a:cubicBezTo>
                <a:cubicBezTo>
                  <a:pt x="42" y="33"/>
                  <a:pt x="42" y="33"/>
                  <a:pt x="42" y="33"/>
                </a:cubicBezTo>
                <a:cubicBezTo>
                  <a:pt x="42" y="33"/>
                  <a:pt x="43" y="34"/>
                  <a:pt x="43" y="34"/>
                </a:cubicBezTo>
                <a:cubicBezTo>
                  <a:pt x="44" y="34"/>
                  <a:pt x="45" y="33"/>
                  <a:pt x="45" y="33"/>
                </a:cubicBezTo>
                <a:cubicBezTo>
                  <a:pt x="67" y="26"/>
                  <a:pt x="67" y="26"/>
                  <a:pt x="67" y="26"/>
                </a:cubicBezTo>
                <a:lnTo>
                  <a:pt x="68" y="3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 sz="1865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9850755" y="178435"/>
            <a:ext cx="1934210" cy="16490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" name="文本框 38">
            <a:extLst>
              <a:ext uri="{FF2B5EF4-FFF2-40B4-BE49-F238E27FC236}">
                <a16:creationId xmlns:a16="http://schemas.microsoft.com/office/drawing/2014/main" id="{2CF4ED9B-0E9A-47BE-BB2B-936A57D54A7C}"/>
              </a:ext>
            </a:extLst>
          </p:cNvPr>
          <p:cNvSpPr txBox="1"/>
          <p:nvPr/>
        </p:nvSpPr>
        <p:spPr>
          <a:xfrm>
            <a:off x="2462430" y="2582387"/>
            <a:ext cx="4504080" cy="555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en-US" sz="28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+mj-ea"/>
              </a:rPr>
              <a:t>Thành</a:t>
            </a:r>
            <a:r>
              <a:rPr lang="en-US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+mj-ea"/>
              </a:rPr>
              <a:t> </a:t>
            </a:r>
            <a:r>
              <a:rPr lang="en-US" altLang="en-US" sz="28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+mj-ea"/>
              </a:rPr>
              <a:t>phần</a:t>
            </a:r>
            <a:endParaRPr lang="vi-V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+mj-ea"/>
            </a:endParaRPr>
          </a:p>
        </p:txBody>
      </p:sp>
      <p:sp>
        <p:nvSpPr>
          <p:cNvPr id="36" name="Oval 15">
            <a:extLst>
              <a:ext uri="{FF2B5EF4-FFF2-40B4-BE49-F238E27FC236}">
                <a16:creationId xmlns:a16="http://schemas.microsoft.com/office/drawing/2014/main" id="{ECAA9963-9047-4698-B260-BAE6A0D1D154}"/>
              </a:ext>
            </a:extLst>
          </p:cNvPr>
          <p:cNvSpPr/>
          <p:nvPr/>
        </p:nvSpPr>
        <p:spPr>
          <a:xfrm>
            <a:off x="1561860" y="3604735"/>
            <a:ext cx="483443" cy="486891"/>
          </a:xfrm>
          <a:prstGeom prst="ellipse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865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Freeform: Shape 28">
            <a:extLst>
              <a:ext uri="{FF2B5EF4-FFF2-40B4-BE49-F238E27FC236}">
                <a16:creationId xmlns:a16="http://schemas.microsoft.com/office/drawing/2014/main" id="{92EA50A4-F3EC-4E66-B41E-45BD7DDF72E5}"/>
              </a:ext>
            </a:extLst>
          </p:cNvPr>
          <p:cNvSpPr/>
          <p:nvPr/>
        </p:nvSpPr>
        <p:spPr bwMode="auto">
          <a:xfrm>
            <a:off x="1604927" y="3727724"/>
            <a:ext cx="358523" cy="240287"/>
          </a:xfrm>
          <a:custGeom>
            <a:avLst/>
            <a:gdLst/>
            <a:ahLst/>
            <a:cxnLst>
              <a:cxn ang="0">
                <a:pos x="86" y="15"/>
              </a:cxn>
              <a:cxn ang="0">
                <a:pos x="44" y="29"/>
              </a:cxn>
              <a:cxn ang="0">
                <a:pos x="43" y="29"/>
              </a:cxn>
              <a:cxn ang="0">
                <a:pos x="43" y="29"/>
              </a:cxn>
              <a:cxn ang="0">
                <a:pos x="18" y="21"/>
              </a:cxn>
              <a:cxn ang="0">
                <a:pos x="14" y="32"/>
              </a:cxn>
              <a:cxn ang="0">
                <a:pos x="17" y="36"/>
              </a:cxn>
              <a:cxn ang="0">
                <a:pos x="15" y="40"/>
              </a:cxn>
              <a:cxn ang="0">
                <a:pos x="17" y="56"/>
              </a:cxn>
              <a:cxn ang="0">
                <a:pos x="16" y="57"/>
              </a:cxn>
              <a:cxn ang="0">
                <a:pos x="16" y="58"/>
              </a:cxn>
              <a:cxn ang="0">
                <a:pos x="8" y="58"/>
              </a:cxn>
              <a:cxn ang="0">
                <a:pos x="7" y="57"/>
              </a:cxn>
              <a:cxn ang="0">
                <a:pos x="7" y="56"/>
              </a:cxn>
              <a:cxn ang="0">
                <a:pos x="9" y="40"/>
              </a:cxn>
              <a:cxn ang="0">
                <a:pos x="7" y="36"/>
              </a:cxn>
              <a:cxn ang="0">
                <a:pos x="10" y="32"/>
              </a:cxn>
              <a:cxn ang="0">
                <a:pos x="13" y="19"/>
              </a:cxn>
              <a:cxn ang="0">
                <a:pos x="1" y="15"/>
              </a:cxn>
              <a:cxn ang="0">
                <a:pos x="0" y="14"/>
              </a:cxn>
              <a:cxn ang="0">
                <a:pos x="1" y="13"/>
              </a:cxn>
              <a:cxn ang="0">
                <a:pos x="43" y="0"/>
              </a:cxn>
              <a:cxn ang="0">
                <a:pos x="43" y="0"/>
              </a:cxn>
              <a:cxn ang="0">
                <a:pos x="44" y="0"/>
              </a:cxn>
              <a:cxn ang="0">
                <a:pos x="86" y="13"/>
              </a:cxn>
              <a:cxn ang="0">
                <a:pos x="87" y="14"/>
              </a:cxn>
              <a:cxn ang="0">
                <a:pos x="86" y="15"/>
              </a:cxn>
              <a:cxn ang="0">
                <a:pos x="68" y="38"/>
              </a:cxn>
              <a:cxn ang="0">
                <a:pos x="43" y="48"/>
              </a:cxn>
              <a:cxn ang="0">
                <a:pos x="19" y="38"/>
              </a:cxn>
              <a:cxn ang="0">
                <a:pos x="20" y="26"/>
              </a:cxn>
              <a:cxn ang="0">
                <a:pos x="42" y="33"/>
              </a:cxn>
              <a:cxn ang="0">
                <a:pos x="43" y="34"/>
              </a:cxn>
              <a:cxn ang="0">
                <a:pos x="45" y="33"/>
              </a:cxn>
              <a:cxn ang="0">
                <a:pos x="67" y="26"/>
              </a:cxn>
              <a:cxn ang="0">
                <a:pos x="68" y="38"/>
              </a:cxn>
            </a:cxnLst>
            <a:rect l="0" t="0" r="r" b="b"/>
            <a:pathLst>
              <a:path w="87" h="58">
                <a:moveTo>
                  <a:pt x="86" y="15"/>
                </a:moveTo>
                <a:cubicBezTo>
                  <a:pt x="44" y="29"/>
                  <a:pt x="44" y="29"/>
                  <a:pt x="44" y="29"/>
                </a:cubicBezTo>
                <a:cubicBezTo>
                  <a:pt x="44" y="29"/>
                  <a:pt x="44" y="29"/>
                  <a:pt x="43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18" y="21"/>
                  <a:pt x="18" y="21"/>
                  <a:pt x="18" y="21"/>
                </a:cubicBezTo>
                <a:cubicBezTo>
                  <a:pt x="16" y="23"/>
                  <a:pt x="15" y="27"/>
                  <a:pt x="14" y="32"/>
                </a:cubicBezTo>
                <a:cubicBezTo>
                  <a:pt x="16" y="33"/>
                  <a:pt x="17" y="34"/>
                  <a:pt x="17" y="36"/>
                </a:cubicBezTo>
                <a:cubicBezTo>
                  <a:pt x="17" y="38"/>
                  <a:pt x="16" y="39"/>
                  <a:pt x="15" y="40"/>
                </a:cubicBezTo>
                <a:cubicBezTo>
                  <a:pt x="17" y="56"/>
                  <a:pt x="17" y="56"/>
                  <a:pt x="17" y="56"/>
                </a:cubicBezTo>
                <a:cubicBezTo>
                  <a:pt x="17" y="57"/>
                  <a:pt x="17" y="57"/>
                  <a:pt x="16" y="57"/>
                </a:cubicBezTo>
                <a:cubicBezTo>
                  <a:pt x="16" y="58"/>
                  <a:pt x="16" y="58"/>
                  <a:pt x="16" y="58"/>
                </a:cubicBez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8" y="58"/>
                  <a:pt x="7" y="57"/>
                </a:cubicBezTo>
                <a:cubicBezTo>
                  <a:pt x="7" y="57"/>
                  <a:pt x="7" y="57"/>
                  <a:pt x="7" y="56"/>
                </a:cubicBezTo>
                <a:cubicBezTo>
                  <a:pt x="9" y="40"/>
                  <a:pt x="9" y="40"/>
                  <a:pt x="9" y="40"/>
                </a:cubicBezTo>
                <a:cubicBezTo>
                  <a:pt x="8" y="39"/>
                  <a:pt x="7" y="38"/>
                  <a:pt x="7" y="36"/>
                </a:cubicBezTo>
                <a:cubicBezTo>
                  <a:pt x="7" y="34"/>
                  <a:pt x="8" y="33"/>
                  <a:pt x="10" y="32"/>
                </a:cubicBezTo>
                <a:cubicBezTo>
                  <a:pt x="10" y="27"/>
                  <a:pt x="11" y="23"/>
                  <a:pt x="13" y="19"/>
                </a:cubicBezTo>
                <a:cubicBezTo>
                  <a:pt x="1" y="15"/>
                  <a:pt x="1" y="15"/>
                  <a:pt x="1" y="15"/>
                </a:cubicBezTo>
                <a:cubicBezTo>
                  <a:pt x="0" y="15"/>
                  <a:pt x="0" y="15"/>
                  <a:pt x="0" y="14"/>
                </a:cubicBezTo>
                <a:cubicBezTo>
                  <a:pt x="0" y="14"/>
                  <a:pt x="0" y="13"/>
                  <a:pt x="1" y="13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86" y="13"/>
                  <a:pt x="86" y="13"/>
                  <a:pt x="86" y="13"/>
                </a:cubicBezTo>
                <a:cubicBezTo>
                  <a:pt x="87" y="13"/>
                  <a:pt x="87" y="14"/>
                  <a:pt x="87" y="14"/>
                </a:cubicBezTo>
                <a:cubicBezTo>
                  <a:pt x="87" y="15"/>
                  <a:pt x="87" y="15"/>
                  <a:pt x="86" y="15"/>
                </a:cubicBezTo>
                <a:close/>
                <a:moveTo>
                  <a:pt x="68" y="38"/>
                </a:moveTo>
                <a:cubicBezTo>
                  <a:pt x="68" y="44"/>
                  <a:pt x="57" y="48"/>
                  <a:pt x="43" y="48"/>
                </a:cubicBezTo>
                <a:cubicBezTo>
                  <a:pt x="30" y="48"/>
                  <a:pt x="19" y="44"/>
                  <a:pt x="19" y="38"/>
                </a:cubicBezTo>
                <a:cubicBezTo>
                  <a:pt x="20" y="26"/>
                  <a:pt x="20" y="26"/>
                  <a:pt x="20" y="26"/>
                </a:cubicBezTo>
                <a:cubicBezTo>
                  <a:pt x="42" y="33"/>
                  <a:pt x="42" y="33"/>
                  <a:pt x="42" y="33"/>
                </a:cubicBezTo>
                <a:cubicBezTo>
                  <a:pt x="42" y="33"/>
                  <a:pt x="43" y="34"/>
                  <a:pt x="43" y="34"/>
                </a:cubicBezTo>
                <a:cubicBezTo>
                  <a:pt x="44" y="34"/>
                  <a:pt x="45" y="33"/>
                  <a:pt x="45" y="33"/>
                </a:cubicBezTo>
                <a:cubicBezTo>
                  <a:pt x="67" y="26"/>
                  <a:pt x="67" y="26"/>
                  <a:pt x="67" y="26"/>
                </a:cubicBezTo>
                <a:lnTo>
                  <a:pt x="68" y="3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 sz="1865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" name="文本框 38">
            <a:extLst>
              <a:ext uri="{FF2B5EF4-FFF2-40B4-BE49-F238E27FC236}">
                <a16:creationId xmlns:a16="http://schemas.microsoft.com/office/drawing/2014/main" id="{9C0CAC4F-B906-46EF-AE73-AC5BEBCEFA4C}"/>
              </a:ext>
            </a:extLst>
          </p:cNvPr>
          <p:cNvSpPr txBox="1"/>
          <p:nvPr/>
        </p:nvSpPr>
        <p:spPr>
          <a:xfrm>
            <a:off x="2480798" y="3588151"/>
            <a:ext cx="4504080" cy="555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en-US" sz="28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+mj-ea"/>
              </a:rPr>
              <a:t>Phương</a:t>
            </a:r>
            <a:r>
              <a:rPr lang="en-US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+mj-ea"/>
              </a:rPr>
              <a:t> </a:t>
            </a:r>
            <a:r>
              <a:rPr lang="en-US" altLang="en-US" sz="28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+mj-ea"/>
              </a:rPr>
              <a:t>thức</a:t>
            </a:r>
            <a:r>
              <a:rPr lang="en-US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+mj-ea"/>
              </a:rPr>
              <a:t> </a:t>
            </a:r>
            <a:r>
              <a:rPr lang="en-US" altLang="en-US" sz="28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+mj-ea"/>
              </a:rPr>
              <a:t>hoạt</a:t>
            </a:r>
            <a:r>
              <a:rPr lang="en-US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+mj-ea"/>
              </a:rPr>
              <a:t> </a:t>
            </a:r>
            <a:r>
              <a:rPr lang="en-US" altLang="en-US" sz="28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+mj-ea"/>
              </a:rPr>
              <a:t>động</a:t>
            </a:r>
            <a:endParaRPr lang="vi-V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 flipV="1">
            <a:off x="-1359871" y="0"/>
            <a:ext cx="3825489" cy="1163779"/>
          </a:xfrm>
          <a:prstGeom prst="parallelogram">
            <a:avLst>
              <a:gd name="adj" fmla="val 80941"/>
            </a:avLst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694232" y="178735"/>
            <a:ext cx="394335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vi-VN" sz="6000" b="1" dirty="0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</a:rPr>
              <a:t>TensorFlow.</a:t>
            </a:r>
          </a:p>
        </p:txBody>
      </p:sp>
      <p:sp>
        <p:nvSpPr>
          <p:cNvPr id="3" name="矩形 2"/>
          <p:cNvSpPr/>
          <p:nvPr/>
        </p:nvSpPr>
        <p:spPr>
          <a:xfrm>
            <a:off x="-375285" y="1115060"/>
            <a:ext cx="6919595" cy="243840"/>
          </a:xfrm>
          <a:prstGeom prst="rect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Oval 19"/>
          <p:cNvSpPr/>
          <p:nvPr/>
        </p:nvSpPr>
        <p:spPr>
          <a:xfrm flipH="1">
            <a:off x="218788" y="1666142"/>
            <a:ext cx="483443" cy="486891"/>
          </a:xfrm>
          <a:prstGeom prst="ellipse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865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Rectangles 47"/>
          <p:cNvSpPr/>
          <p:nvPr/>
        </p:nvSpPr>
        <p:spPr>
          <a:xfrm>
            <a:off x="-127000" y="-17780"/>
            <a:ext cx="117475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vi-VN" sz="7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</a:p>
        </p:txBody>
      </p:sp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9850755" y="178435"/>
            <a:ext cx="1934210" cy="16490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1047750" y="1666240"/>
            <a:ext cx="3103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TensorFlow là gì ?</a:t>
            </a:r>
            <a:r>
              <a:rPr lang="en-US" altLang="en-GB" sz="2000"/>
              <a:t> 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07911" y="2372995"/>
            <a:ext cx="46879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vi-VN" dirty="0"/>
              <a:t>Tensorflow là 1</a:t>
            </a:r>
            <a:r>
              <a:rPr lang="en-US" dirty="0"/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/>
              <a:t>mã nguồn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H</a:t>
            </a:r>
            <a:r>
              <a:rPr lang="vi-VN" dirty="0"/>
              <a:t>ỗ trợ tính toán bằng cách tiếp cận mạnh mẽ các phép tính và bài toán phức tạp thông qua các đồ thị luồng dữ liệu tổng hợp.</a:t>
            </a: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​​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Deep Learning.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TensorFlow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graph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neural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Tensorboad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vi-VN" alt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2D3B99-D52C-41FE-B390-08D1D047D82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85184" y="2295225"/>
            <a:ext cx="6798905" cy="42335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 flipV="1">
            <a:off x="-1359871" y="0"/>
            <a:ext cx="3825489" cy="1163779"/>
          </a:xfrm>
          <a:prstGeom prst="parallelogram">
            <a:avLst>
              <a:gd name="adj" fmla="val 80941"/>
            </a:avLst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694232" y="178735"/>
            <a:ext cx="394335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vi-VN" sz="6000" b="1" dirty="0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</a:rPr>
              <a:t>TensorFlow.</a:t>
            </a:r>
          </a:p>
        </p:txBody>
      </p:sp>
      <p:sp>
        <p:nvSpPr>
          <p:cNvPr id="3" name="矩形 2"/>
          <p:cNvSpPr/>
          <p:nvPr/>
        </p:nvSpPr>
        <p:spPr>
          <a:xfrm>
            <a:off x="-375285" y="1115060"/>
            <a:ext cx="6919595" cy="243840"/>
          </a:xfrm>
          <a:prstGeom prst="rect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Oval 19"/>
          <p:cNvSpPr/>
          <p:nvPr/>
        </p:nvSpPr>
        <p:spPr>
          <a:xfrm flipH="1">
            <a:off x="218788" y="1666142"/>
            <a:ext cx="483443" cy="486891"/>
          </a:xfrm>
          <a:prstGeom prst="ellipse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865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Rectangles 47"/>
          <p:cNvSpPr/>
          <p:nvPr/>
        </p:nvSpPr>
        <p:spPr>
          <a:xfrm>
            <a:off x="-127000" y="-17780"/>
            <a:ext cx="117475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vi-VN" sz="7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</a:p>
        </p:txBody>
      </p:sp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9850755" y="178435"/>
            <a:ext cx="1934210" cy="16490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1047750" y="1666240"/>
            <a:ext cx="3103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TensorFlow là gì ?</a:t>
            </a:r>
            <a:r>
              <a:rPr lang="en-US" altLang="en-GB" sz="2000" dirty="0"/>
              <a:t> </a:t>
            </a:r>
          </a:p>
        </p:txBody>
      </p:sp>
      <p:pic>
        <p:nvPicPr>
          <p:cNvPr id="14" name="Picture 13" descr="Thống kê nhu cầu tensorflow của các nhà tuyển dụng">
            <a:extLst>
              <a:ext uri="{FF2B5EF4-FFF2-40B4-BE49-F238E27FC236}">
                <a16:creationId xmlns:a16="http://schemas.microsoft.com/office/drawing/2014/main" id="{B7E4C744-2F2E-4093-A2C3-C75A897642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299" y="2065020"/>
            <a:ext cx="9746187" cy="47715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437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showing tensors of different ranks in deep learning.">
            <a:extLst>
              <a:ext uri="{FF2B5EF4-FFF2-40B4-BE49-F238E27FC236}">
                <a16:creationId xmlns:a16="http://schemas.microsoft.com/office/drawing/2014/main" id="{40A63A81-5018-4413-9C0D-8E6E33C15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5020"/>
            <a:ext cx="5704998" cy="461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平行四边形 3"/>
          <p:cNvSpPr/>
          <p:nvPr/>
        </p:nvSpPr>
        <p:spPr>
          <a:xfrm flipV="1">
            <a:off x="-1359871" y="0"/>
            <a:ext cx="3825489" cy="1163779"/>
          </a:xfrm>
          <a:prstGeom prst="parallelogram">
            <a:avLst>
              <a:gd name="adj" fmla="val 80941"/>
            </a:avLst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694231" y="178735"/>
            <a:ext cx="5887793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vi-VN" sz="6000" b="1" dirty="0" err="1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</a:rPr>
              <a:t>Thành</a:t>
            </a:r>
            <a:r>
              <a:rPr lang="en-US" altLang="vi-VN" sz="6000" b="1" dirty="0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</a:rPr>
              <a:t> </a:t>
            </a:r>
            <a:r>
              <a:rPr lang="en-US" altLang="vi-VN" sz="6000" b="1" dirty="0" err="1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</a:rPr>
              <a:t>phần</a:t>
            </a:r>
            <a:endParaRPr lang="en-US" altLang="vi-VN" sz="6000" b="1" dirty="0">
              <a:gradFill>
                <a:gsLst>
                  <a:gs pos="0">
                    <a:srgbClr val="1181E7"/>
                  </a:gs>
                  <a:gs pos="100000">
                    <a:srgbClr val="2B398F"/>
                  </a:gs>
                </a:gsLst>
                <a:lin ang="13200000" scaled="0"/>
              </a:gra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75285" y="1115060"/>
            <a:ext cx="6919595" cy="243840"/>
          </a:xfrm>
          <a:prstGeom prst="rect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Oval 19"/>
          <p:cNvSpPr/>
          <p:nvPr/>
        </p:nvSpPr>
        <p:spPr>
          <a:xfrm flipH="1">
            <a:off x="218788" y="1666142"/>
            <a:ext cx="483443" cy="486891"/>
          </a:xfrm>
          <a:prstGeom prst="ellipse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865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Rectangles 47"/>
          <p:cNvSpPr/>
          <p:nvPr/>
        </p:nvSpPr>
        <p:spPr>
          <a:xfrm>
            <a:off x="-127000" y="-17780"/>
            <a:ext cx="117475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vi-VN" sz="7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</a:p>
        </p:txBody>
      </p:sp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9850755" y="178435"/>
            <a:ext cx="1934210" cy="16490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1047750" y="1666240"/>
            <a:ext cx="39814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Tensor</a:t>
            </a:r>
            <a:endParaRPr lang="en-US" altLang="en-GB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A2481-9633-4796-BEA4-F22A7B0F5332}"/>
              </a:ext>
            </a:extLst>
          </p:cNvPr>
          <p:cNvSpPr txBox="1"/>
          <p:nvPr/>
        </p:nvSpPr>
        <p:spPr>
          <a:xfrm>
            <a:off x="5830201" y="4266848"/>
            <a:ext cx="55036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 tensor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thể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bắt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nguồn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từ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input hay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tính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TensorFlow,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tất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cả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hoạt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động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tiến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hành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bên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1 </a:t>
            </a:r>
            <a:r>
              <a:rPr lang="en-US" sz="1800" b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graph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–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biểu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đồ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EB16E213-0900-444E-8A93-159B77AB8632}"/>
              </a:ext>
            </a:extLst>
          </p:cNvPr>
          <p:cNvSpPr txBox="1"/>
          <p:nvPr/>
        </p:nvSpPr>
        <p:spPr>
          <a:xfrm>
            <a:off x="5830200" y="2308525"/>
            <a:ext cx="5460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vi-VN" altLang="en-GB" dirty="0"/>
              <a:t>1 </a:t>
            </a:r>
            <a:r>
              <a:rPr lang="vi-VN" altLang="en-GB" b="1" dirty="0"/>
              <a:t>tensor</a:t>
            </a:r>
            <a:r>
              <a:rPr lang="vi-VN" altLang="en-GB" dirty="0"/>
              <a:t> là </a:t>
            </a:r>
            <a:r>
              <a:rPr lang="vi-VN" altLang="en-GB" b="1" dirty="0"/>
              <a:t>1 số nguyên</a:t>
            </a:r>
            <a:r>
              <a:rPr lang="vi-VN" altLang="en-GB" dirty="0"/>
              <a:t> , </a:t>
            </a:r>
            <a:r>
              <a:rPr lang="vi-VN" altLang="en-GB" b="1" dirty="0"/>
              <a:t>số thực</a:t>
            </a:r>
            <a:r>
              <a:rPr lang="vi-VN" altLang="en-GB" dirty="0"/>
              <a:t>,  </a:t>
            </a:r>
            <a:r>
              <a:rPr lang="vi-VN" altLang="en-GB" b="1" dirty="0"/>
              <a:t>1 vector</a:t>
            </a:r>
            <a:r>
              <a:rPr lang="vi-VN" altLang="en-GB" dirty="0"/>
              <a:t> hay </a:t>
            </a:r>
            <a:r>
              <a:rPr lang="vi-VN" altLang="en-GB" b="1" dirty="0"/>
              <a:t>ma trận</a:t>
            </a:r>
            <a:r>
              <a:rPr lang="vi-VN" altLang="en-GB" dirty="0"/>
              <a:t> của </a:t>
            </a:r>
            <a:r>
              <a:rPr lang="vi-VN" altLang="en-GB" b="1" dirty="0"/>
              <a:t>n-chiều</a:t>
            </a:r>
            <a:r>
              <a:rPr lang="vi-VN" altLang="en-GB" dirty="0"/>
              <a:t> không gian đại diện cho tất cả loại dữ liệu. Tất cả giá trị trong 1 tensor chứa đựng loại dữ liệu giống hệt nhau với 1 shape</a:t>
            </a:r>
            <a:r>
              <a:rPr lang="en-US" altLang="en-GB" dirty="0"/>
              <a:t>. </a:t>
            </a:r>
            <a:endParaRPr lang="vi-VN" altLang="en-GB" dirty="0"/>
          </a:p>
        </p:txBody>
      </p:sp>
    </p:spTree>
    <p:extLst>
      <p:ext uri="{BB962C8B-B14F-4D97-AF65-F5344CB8AC3E}">
        <p14:creationId xmlns:p14="http://schemas.microsoft.com/office/powerpoint/2010/main" val="55340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1"/>
      <p:bldP spid="17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3B819725-F89E-4EAC-A805-C073709D4B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01873" y="3077497"/>
            <a:ext cx="6615941" cy="366476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平行四边形 3"/>
          <p:cNvSpPr/>
          <p:nvPr/>
        </p:nvSpPr>
        <p:spPr>
          <a:xfrm flipV="1">
            <a:off x="-1359871" y="0"/>
            <a:ext cx="3825489" cy="1163779"/>
          </a:xfrm>
          <a:prstGeom prst="parallelogram">
            <a:avLst>
              <a:gd name="adj" fmla="val 80941"/>
            </a:avLst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694231" y="178735"/>
            <a:ext cx="5887793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vi-VN" sz="6000" b="1" dirty="0" err="1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</a:rPr>
              <a:t>Thành</a:t>
            </a:r>
            <a:r>
              <a:rPr lang="en-US" altLang="vi-VN" sz="6000" b="1" dirty="0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</a:rPr>
              <a:t> </a:t>
            </a:r>
            <a:r>
              <a:rPr lang="en-US" altLang="vi-VN" sz="6000" b="1" dirty="0" err="1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</a:rPr>
              <a:t>phần</a:t>
            </a:r>
            <a:endParaRPr lang="en-US" altLang="vi-VN" sz="6000" b="1" dirty="0">
              <a:gradFill>
                <a:gsLst>
                  <a:gs pos="0">
                    <a:srgbClr val="1181E7"/>
                  </a:gs>
                  <a:gs pos="100000">
                    <a:srgbClr val="2B398F"/>
                  </a:gs>
                </a:gsLst>
                <a:lin ang="13200000" scaled="0"/>
              </a:gra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75285" y="1115060"/>
            <a:ext cx="6919595" cy="243840"/>
          </a:xfrm>
          <a:prstGeom prst="rect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Oval 19"/>
          <p:cNvSpPr/>
          <p:nvPr/>
        </p:nvSpPr>
        <p:spPr>
          <a:xfrm flipH="1">
            <a:off x="218788" y="1666142"/>
            <a:ext cx="483443" cy="486891"/>
          </a:xfrm>
          <a:prstGeom prst="ellipse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865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Rectangles 47"/>
          <p:cNvSpPr/>
          <p:nvPr/>
        </p:nvSpPr>
        <p:spPr>
          <a:xfrm>
            <a:off x="-127000" y="-17780"/>
            <a:ext cx="117475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vi-VN" sz="7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</a:p>
        </p:txBody>
      </p:sp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9850755" y="178435"/>
            <a:ext cx="1934210" cy="16490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1047750" y="1666240"/>
            <a:ext cx="39814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</a:t>
            </a:r>
            <a:endParaRPr lang="en-US" altLang="en-GB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64A317-6611-4232-9DA0-ACEEBA7F827F}"/>
              </a:ext>
            </a:extLst>
          </p:cNvPr>
          <p:cNvSpPr txBox="1"/>
          <p:nvPr/>
        </p:nvSpPr>
        <p:spPr>
          <a:xfrm>
            <a:off x="460375" y="3469836"/>
            <a:ext cx="5051514" cy="3098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1950"/>
              </a:spcAft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Nó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được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làm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chạy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trên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nhiều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CPU hay GPU,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ngay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cả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hệ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điều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hành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ndroid,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os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285750" marR="0" indent="-285750">
              <a:spcBef>
                <a:spcPts val="0"/>
              </a:spcBef>
              <a:spcAft>
                <a:spcPts val="1950"/>
              </a:spcAft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Tính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di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động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biểu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đồ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cho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phép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bảo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toàn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tính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toán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bạn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sử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ngay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hay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sau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đó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Biểu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đồ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thể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được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lưu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lại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bước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tiếp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theo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800" dirty="0">
              <a:solidFill>
                <a:srgbClr val="222222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1950"/>
              </a:spcAft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Tất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cả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tính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toán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biểu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đồ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được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bằng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cách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kết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nối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tensor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lại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với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nhau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9814D1-98F3-474C-A755-9C76BC25CDE1}"/>
              </a:ext>
            </a:extLst>
          </p:cNvPr>
          <p:cNvSpPr txBox="1"/>
          <p:nvPr/>
        </p:nvSpPr>
        <p:spPr>
          <a:xfrm>
            <a:off x="702231" y="2326221"/>
            <a:ext cx="102991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TensorFlow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sử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framework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dạng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biểu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đồ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Biểu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đồ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tập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hợp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mô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tả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tất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cả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chuỗi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tính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toán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được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quá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trình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training.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Mỗi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operation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gọi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 node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 (operation node)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nhau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qua Tensor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83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 flipV="1">
            <a:off x="-1359871" y="0"/>
            <a:ext cx="3825489" cy="1163779"/>
          </a:xfrm>
          <a:prstGeom prst="parallelogram">
            <a:avLst>
              <a:gd name="adj" fmla="val 80941"/>
            </a:avLst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77542" y="189670"/>
            <a:ext cx="7120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vi-VN" sz="5400" b="1" dirty="0" err="1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</a:rPr>
              <a:t>Phương</a:t>
            </a:r>
            <a:r>
              <a:rPr lang="en-US" altLang="vi-VN" sz="5400" b="1" dirty="0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</a:rPr>
              <a:t> </a:t>
            </a:r>
            <a:r>
              <a:rPr lang="en-US" altLang="vi-VN" sz="5400" b="1" dirty="0" err="1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</a:rPr>
              <a:t>thức</a:t>
            </a:r>
            <a:r>
              <a:rPr lang="en-US" altLang="vi-VN" sz="5400" b="1" dirty="0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</a:rPr>
              <a:t> </a:t>
            </a:r>
            <a:r>
              <a:rPr lang="en-US" altLang="vi-VN" sz="5400" b="1" dirty="0" err="1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</a:rPr>
              <a:t>hoạt</a:t>
            </a:r>
            <a:r>
              <a:rPr lang="en-US" altLang="vi-VN" sz="5400" b="1" dirty="0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</a:rPr>
              <a:t> </a:t>
            </a:r>
            <a:r>
              <a:rPr lang="en-US" altLang="vi-VN" sz="5400" b="1" dirty="0" err="1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</a:rPr>
              <a:t>động</a:t>
            </a:r>
            <a:endParaRPr lang="en-US" altLang="vi-VN" sz="5400" b="1" dirty="0">
              <a:gradFill>
                <a:gsLst>
                  <a:gs pos="0">
                    <a:srgbClr val="1181E7"/>
                  </a:gs>
                  <a:gs pos="100000">
                    <a:srgbClr val="2B398F"/>
                  </a:gs>
                </a:gsLst>
                <a:lin ang="13200000" scaled="0"/>
              </a:gra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75285" y="1115060"/>
            <a:ext cx="6919595" cy="243840"/>
          </a:xfrm>
          <a:prstGeom prst="rect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Oval 19"/>
          <p:cNvSpPr/>
          <p:nvPr/>
        </p:nvSpPr>
        <p:spPr>
          <a:xfrm flipH="1">
            <a:off x="212516" y="1987069"/>
            <a:ext cx="483443" cy="486891"/>
          </a:xfrm>
          <a:prstGeom prst="ellipse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865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Rectangles 47"/>
          <p:cNvSpPr/>
          <p:nvPr/>
        </p:nvSpPr>
        <p:spPr>
          <a:xfrm>
            <a:off x="-127000" y="-17780"/>
            <a:ext cx="117475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vi-VN" altLang="en-US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</a:p>
        </p:txBody>
      </p:sp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9850755" y="178435"/>
            <a:ext cx="1934210" cy="16490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8"/>
          <p:cNvSpPr txBox="1"/>
          <p:nvPr/>
        </p:nvSpPr>
        <p:spPr>
          <a:xfrm>
            <a:off x="702310" y="1933385"/>
            <a:ext cx="10781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altLang="en-GB" dirty="0"/>
              <a:t> TensorFlow cho phép các lập trình viên tạo ra dataflow graph, cấu trúc mô tả làm thế nào dữ liệu có thể di chuyển qua 1 biểu đồ, hay 1 chuỗi các node đang xử lý. Mỗi node trong đồ thị đại diện 1 </a:t>
            </a:r>
            <a:r>
              <a:rPr lang="vi-VN" altLang="en-GB" b="1" dirty="0"/>
              <a:t>operation</a:t>
            </a:r>
            <a:r>
              <a:rPr lang="vi-VN" altLang="en-GB" dirty="0"/>
              <a:t>, và mỗi </a:t>
            </a:r>
            <a:r>
              <a:rPr lang="vi-VN" altLang="en-GB" b="1" dirty="0"/>
              <a:t>kết nối </a:t>
            </a:r>
            <a:r>
              <a:rPr lang="vi-VN" altLang="en-GB" dirty="0"/>
              <a:t>hay </a:t>
            </a:r>
            <a:r>
              <a:rPr lang="en-US" alt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altLang="en-GB" dirty="0"/>
              <a:t> </a:t>
            </a:r>
            <a:r>
              <a:rPr lang="vi-VN" altLang="en-GB" dirty="0"/>
              <a:t>giữa các node là 1 mảng dữ liệu đa chiều, hay còn được gọi là ‘</a:t>
            </a:r>
            <a:r>
              <a:rPr lang="vi-VN" altLang="en-GB" b="1" dirty="0"/>
              <a:t>tensor</a:t>
            </a:r>
            <a:r>
              <a:rPr lang="vi-VN" altLang="en-GB" dirty="0"/>
              <a:t>’.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EE2B6C-8112-44C4-BD6E-CF3F00383185}"/>
              </a:ext>
            </a:extLst>
          </p:cNvPr>
          <p:cNvGrpSpPr/>
          <p:nvPr/>
        </p:nvGrpSpPr>
        <p:grpSpPr>
          <a:xfrm>
            <a:off x="1893442" y="3281066"/>
            <a:ext cx="8398766" cy="3488443"/>
            <a:chOff x="5476569" y="3006426"/>
            <a:chExt cx="6715432" cy="3851574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04840097-151F-4F11-8B25-67F426D99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6569" y="3006426"/>
              <a:ext cx="6715432" cy="3851574"/>
            </a:xfrm>
            <a:prstGeom prst="rect">
              <a:avLst/>
            </a:prstGeom>
          </p:spPr>
        </p:pic>
        <p:sp>
          <p:nvSpPr>
            <p:cNvPr id="13" name="AutoShape 2" descr="Evolution of Graph Computation and Machine Learning | by Shaashwat Agrawal  | Towards Data Science">
              <a:extLst>
                <a:ext uri="{FF2B5EF4-FFF2-40B4-BE49-F238E27FC236}">
                  <a16:creationId xmlns:a16="http://schemas.microsoft.com/office/drawing/2014/main" id="{473FE3B7-EE82-425A-85B0-180A2F788E9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AutoShape 4" descr="Understand TensorFlow by mimicking its API from scratch | by Dominic E. |  Medium">
              <a:extLst>
                <a:ext uri="{FF2B5EF4-FFF2-40B4-BE49-F238E27FC236}">
                  <a16:creationId xmlns:a16="http://schemas.microsoft.com/office/drawing/2014/main" id="{DB7367C7-F76E-4992-802A-F3F0F323A0E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96000" y="34290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36256D-9F47-4689-A069-B93D71AD583C}"/>
                </a:ext>
              </a:extLst>
            </p:cNvPr>
            <p:cNvSpPr txBox="1"/>
            <p:nvPr/>
          </p:nvSpPr>
          <p:spPr>
            <a:xfrm>
              <a:off x="9631325" y="3408422"/>
              <a:ext cx="7777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</a:rPr>
                <a:t>Tensor</a:t>
              </a:r>
            </a:p>
          </p:txBody>
        </p: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17B4F8DA-95BC-4445-A744-176D6C1C2385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rot="10800000" flipV="1">
              <a:off x="7094235" y="3577699"/>
              <a:ext cx="2537091" cy="56168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4419A7F8-BD99-4C09-AA64-3FC309D3BF6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83172" y="3870167"/>
              <a:ext cx="1167465" cy="89473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3E4F4657-B34D-4276-9148-9C497FC9EB32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rot="16200000" flipH="1">
              <a:off x="9498976" y="4268214"/>
              <a:ext cx="1257643" cy="21516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 flipV="1">
            <a:off x="-1359871" y="0"/>
            <a:ext cx="3825489" cy="1163779"/>
          </a:xfrm>
          <a:prstGeom prst="parallelogram">
            <a:avLst>
              <a:gd name="adj" fmla="val 80941"/>
            </a:avLst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77112" y="178735"/>
            <a:ext cx="62661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altLang="zh-CN" sz="4800" b="1" dirty="0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</a:rPr>
              <a:t>Thuật toán và Ứng dụng</a:t>
            </a:r>
          </a:p>
        </p:txBody>
      </p:sp>
      <p:sp>
        <p:nvSpPr>
          <p:cNvPr id="3" name="矩形 2"/>
          <p:cNvSpPr/>
          <p:nvPr/>
        </p:nvSpPr>
        <p:spPr>
          <a:xfrm>
            <a:off x="-375285" y="1115060"/>
            <a:ext cx="9396095" cy="243840"/>
          </a:xfrm>
          <a:prstGeom prst="rect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339725" y="60325"/>
            <a:ext cx="11049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vi-VN" altLang="en-US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  <a:endParaRPr lang="vi-VN" altLang="en-GB" sz="7200"/>
          </a:p>
        </p:txBody>
      </p:sp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9850755" y="178435"/>
            <a:ext cx="1934210" cy="16490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8" name="文本框 9"/>
          <p:cNvSpPr txBox="1"/>
          <p:nvPr/>
        </p:nvSpPr>
        <p:spPr>
          <a:xfrm>
            <a:off x="892175" y="1428508"/>
            <a:ext cx="32410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 sz="32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ea typeface="张海山锐线体2.0" panose="02000000000000000000" pitchFamily="2" charset="-122"/>
              </a:rPr>
              <a:t>Ứng dụng.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616585" y="2393950"/>
            <a:ext cx="6380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b="1" dirty="0"/>
              <a:t>+</a:t>
            </a:r>
            <a:r>
              <a:rPr lang="vi-VN" altLang="en-US" b="1" dirty="0"/>
              <a:t> Image Recognition(nhận diện hình ảnh):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160" y="2934970"/>
            <a:ext cx="10058400" cy="3583305"/>
          </a:xfrm>
          <a:prstGeom prst="rect">
            <a:avLst/>
          </a:prstGeom>
        </p:spPr>
      </p:pic>
      <p:sp>
        <p:nvSpPr>
          <p:cNvPr id="11" name="Oval 19">
            <a:extLst>
              <a:ext uri="{FF2B5EF4-FFF2-40B4-BE49-F238E27FC236}">
                <a16:creationId xmlns:a16="http://schemas.microsoft.com/office/drawing/2014/main" id="{F7AF40E0-204E-4EA3-A790-794BF7FB9FA4}"/>
              </a:ext>
            </a:extLst>
          </p:cNvPr>
          <p:cNvSpPr/>
          <p:nvPr/>
        </p:nvSpPr>
        <p:spPr>
          <a:xfrm flipH="1">
            <a:off x="407034" y="1516533"/>
            <a:ext cx="387559" cy="407517"/>
          </a:xfrm>
          <a:prstGeom prst="ellipse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865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 flipV="1">
            <a:off x="-1359871" y="0"/>
            <a:ext cx="3825489" cy="1163779"/>
          </a:xfrm>
          <a:prstGeom prst="parallelogram">
            <a:avLst>
              <a:gd name="adj" fmla="val 80941"/>
            </a:avLst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77112" y="178735"/>
            <a:ext cx="62661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altLang="zh-CN" sz="4800" b="1" dirty="0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</a:rPr>
              <a:t>Thuật toán và Ứng dụng</a:t>
            </a:r>
          </a:p>
        </p:txBody>
      </p:sp>
      <p:sp>
        <p:nvSpPr>
          <p:cNvPr id="3" name="矩形 2"/>
          <p:cNvSpPr/>
          <p:nvPr/>
        </p:nvSpPr>
        <p:spPr>
          <a:xfrm>
            <a:off x="-375285" y="1115060"/>
            <a:ext cx="9396095" cy="243840"/>
          </a:xfrm>
          <a:prstGeom prst="rect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339725" y="60325"/>
            <a:ext cx="11049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vi-VN" altLang="en-US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  <a:endParaRPr lang="vi-VN" altLang="en-GB" sz="7200"/>
          </a:p>
        </p:txBody>
      </p:sp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9850755" y="178435"/>
            <a:ext cx="1934210" cy="16490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596265" y="2350770"/>
            <a:ext cx="6380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 b="1"/>
              <a:t>+ Voice Recognition(nhận diện giọng nói): </a:t>
            </a: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5" y="2837815"/>
            <a:ext cx="10411460" cy="3578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49F1456-99AE-4147-9DE3-94ACE7D7FA1A}"/>
              </a:ext>
            </a:extLst>
          </p:cNvPr>
          <p:cNvSpPr txBox="1"/>
          <p:nvPr/>
        </p:nvSpPr>
        <p:spPr>
          <a:xfrm>
            <a:off x="892175" y="1428508"/>
            <a:ext cx="32410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 sz="32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ea typeface="张海山锐线体2.0" panose="02000000000000000000" pitchFamily="2" charset="-122"/>
              </a:rPr>
              <a:t>Ứng dụng.</a:t>
            </a:r>
          </a:p>
        </p:txBody>
      </p:sp>
      <p:sp>
        <p:nvSpPr>
          <p:cNvPr id="11" name="Oval 19">
            <a:extLst>
              <a:ext uri="{FF2B5EF4-FFF2-40B4-BE49-F238E27FC236}">
                <a16:creationId xmlns:a16="http://schemas.microsoft.com/office/drawing/2014/main" id="{2DCD63B3-4A05-48F4-879F-4D858579BF28}"/>
              </a:ext>
            </a:extLst>
          </p:cNvPr>
          <p:cNvSpPr/>
          <p:nvPr/>
        </p:nvSpPr>
        <p:spPr>
          <a:xfrm flipH="1">
            <a:off x="407034" y="1516533"/>
            <a:ext cx="387559" cy="407517"/>
          </a:xfrm>
          <a:prstGeom prst="ellipse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865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740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等线</vt:lpstr>
      <vt:lpstr>等线 Light</vt:lpstr>
      <vt:lpstr>Microsoft YaHei</vt:lpstr>
      <vt:lpstr>Arial</vt:lpstr>
      <vt:lpstr>Arial (Body)</vt:lpstr>
      <vt:lpstr>Calibri</vt:lpstr>
      <vt:lpstr>Georgia</vt:lpstr>
      <vt:lpstr>Source Sans Pro</vt:lpstr>
      <vt:lpstr>Symbol</vt:lpstr>
      <vt:lpstr>Wingdings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Nguyễn Đạt</cp:lastModifiedBy>
  <cp:revision>135</cp:revision>
  <dcterms:created xsi:type="dcterms:W3CDTF">2019-09-26T14:52:00Z</dcterms:created>
  <dcterms:modified xsi:type="dcterms:W3CDTF">2022-04-26T10:57:56Z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C223FE1857B54D98955DDD25C9A850A0</vt:lpwstr>
  </property>
  <property fmtid="{D5CDD505-2E9C-101B-9397-08002B2CF9AE}" pid="3" name="KSOProductBuildVer">
    <vt:lpwstr>2057-11.2.0.11042</vt:lpwstr>
  </property>
</Properties>
</file>