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13" r:id="rId5"/>
  </p:sldMasterIdLst>
  <p:notesMasterIdLst>
    <p:notesMasterId r:id="rId25"/>
  </p:notesMasterIdLst>
  <p:sldIdLst>
    <p:sldId id="256" r:id="rId6"/>
    <p:sldId id="257" r:id="rId7"/>
    <p:sldId id="258" r:id="rId8"/>
    <p:sldId id="259" r:id="rId9"/>
    <p:sldId id="260" r:id="rId10"/>
    <p:sldId id="261" r:id="rId11"/>
    <p:sldId id="262" r:id="rId12"/>
    <p:sldId id="263"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
      <p:font typeface="Oi" panose="020B0604020202020204" charset="0"/>
      <p:regular r:id="rId30"/>
    </p:embeddedFont>
    <p:embeddedFont>
      <p:font typeface="Microsoft Yahei" panose="020B0503020204020204" pitchFamily="34" charset="-122"/>
      <p:regular r:id="rId31"/>
      <p:bold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gfzDS1eLhVJKc47VvvEAfTSNAp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A13C61-1DE6-4CB2-804D-514B07CB3267}">
  <a:tblStyle styleId="{16A13C61-1DE6-4CB2-804D-514B07CB3267}"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1.fntdata"/><Relationship Id="rId39" Type="http://customschemas.google.com/relationships/presentationmetadata" Target="metadata"/><Relationship Id="rId21" Type="http://schemas.openxmlformats.org/officeDocument/2006/relationships/slide" Target="slides/slide16.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1" name="Google Shape;741;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2" name="Google Shape;742;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7" name="Google Shape;787;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8" name="Google Shape;788;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1" name="Google Shape;811;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2" name="Google Shape;812;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0" name="Google Shape;820;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1" name="Google Shape;821;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7" name="Google Shape;827;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8" name="Google Shape;828;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5" name="Google Shape;835;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6" name="Google Shape;836;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9" name="Google Shape;859;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0" name="Google Shape;860;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3" name="Google Shape;883;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1" name="Google Shape;901;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4" name="Google Shape;944;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5" name="Google Shape;945;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7" name="Google Shape;477;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89" name="Google Shape;489;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6" name="Google Shape;546;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7" name="Google Shape;547;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1" name="Google Shape;571;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89" name="Google Shape;589;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2" name="Google Shape;622;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3" name="Google Shape;623;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7</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33" name="Google Shape;633;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7" name="Google Shape;717;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b="0" strike="noStrike">
                <a:latin typeface="Arial"/>
                <a:ea typeface="Arial"/>
                <a:cs typeface="Arial"/>
                <a:sym typeface="Arial"/>
              </a:rPr>
              <a:t>để giải quyết vấn đề cấp thiết ở trên e đã đặt ra các mục tiêu cụ thể như sau</a:t>
            </a:r>
            <a:endParaRPr sz="2000" b="0" strike="noStrike">
              <a:latin typeface="Arial"/>
              <a:ea typeface="Arial"/>
              <a:cs typeface="Arial"/>
              <a:sym typeface="Arial"/>
            </a:endParaRPr>
          </a:p>
        </p:txBody>
      </p:sp>
      <p:sp>
        <p:nvSpPr>
          <p:cNvPr id="718" name="Google Shape;718;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3"/>
        <p:cNvGrpSpPr/>
        <p:nvPr/>
      </p:nvGrpSpPr>
      <p:grpSpPr>
        <a:xfrm>
          <a:off x="0" y="0"/>
          <a:ext cx="0" cy="0"/>
          <a:chOff x="0" y="0"/>
          <a:chExt cx="0" cy="0"/>
        </a:xfrm>
      </p:grpSpPr>
      <p:sp>
        <p:nvSpPr>
          <p:cNvPr id="264" name="Google Shape;26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9.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5.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6" y="2196937"/>
            <a:ext cx="73196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rgbClr val="ED1C2A"/>
                </a:solidFill>
                <a:latin typeface="Arial"/>
                <a:ea typeface="Arial"/>
                <a:cs typeface="Arial"/>
                <a:sym typeface="Arial"/>
              </a:rPr>
              <a:t>ĐỒ ÁN TỐT NGHIỆP</a:t>
            </a:r>
            <a:endParaRPr sz="5400" b="1" i="0" u="none" strike="noStrike" cap="none">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4242428" y="4457801"/>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MSV</a:t>
            </a:r>
            <a:r>
              <a:rPr lang="en-US" sz="2800" b="1" i="0" u="none" strike="noStrike" cap="none" smtClean="0">
                <a:solidFill>
                  <a:schemeClr val="dk1"/>
                </a:solidFill>
                <a:latin typeface="Arial"/>
                <a:ea typeface="Arial"/>
                <a:cs typeface="Arial"/>
                <a:sym typeface="Arial"/>
              </a:rPr>
              <a:t>: 2020601736 </a:t>
            </a:r>
            <a:endParaRPr sz="2800" b="1" i="0" u="none" strike="noStrike" cap="none">
              <a:solidFill>
                <a:schemeClr val="dk1"/>
              </a:solidFill>
              <a:latin typeface="Arial"/>
              <a:ea typeface="Arial"/>
              <a:cs typeface="Arial"/>
              <a:sym typeface="Arial"/>
            </a:endParaRPr>
          </a:p>
        </p:txBody>
      </p:sp>
      <p:sp>
        <p:nvSpPr>
          <p:cNvPr id="467" name="Google Shape;467;p1"/>
          <p:cNvSpPr txBox="1"/>
          <p:nvPr/>
        </p:nvSpPr>
        <p:spPr>
          <a:xfrm>
            <a:off x="4242428" y="5022385"/>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GVHD: </a:t>
            </a:r>
            <a:r>
              <a:rPr lang="en-US" sz="2800" b="1" i="0" u="none" strike="noStrike" cap="none" smtClean="0">
                <a:solidFill>
                  <a:schemeClr val="dk1"/>
                </a:solidFill>
                <a:latin typeface="Arial"/>
                <a:ea typeface="Arial"/>
                <a:cs typeface="Arial"/>
                <a:sym typeface="Arial"/>
              </a:rPr>
              <a:t>Th.S Đỗ Ngọc Sơn </a:t>
            </a:r>
            <a:endParaRPr sz="2800" b="1" i="0" u="none" strike="noStrike" cap="none">
              <a:solidFill>
                <a:schemeClr val="dk1"/>
              </a:solidFill>
              <a:latin typeface="Arial"/>
              <a:ea typeface="Arial"/>
              <a:cs typeface="Arial"/>
              <a:sym typeface="Arial"/>
            </a:endParaRPr>
          </a:p>
        </p:txBody>
      </p:sp>
      <p:sp>
        <p:nvSpPr>
          <p:cNvPr id="468" name="Google Shape;468;p1"/>
          <p:cNvSpPr txBox="1"/>
          <p:nvPr/>
        </p:nvSpPr>
        <p:spPr>
          <a:xfrm>
            <a:off x="4212096" y="3883084"/>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Sinh viên thực hiện</a:t>
            </a:r>
            <a:r>
              <a:rPr lang="en-US" sz="2800" b="1" i="0" u="none" strike="noStrike" cap="none" smtClean="0">
                <a:solidFill>
                  <a:schemeClr val="dk1"/>
                </a:solidFill>
                <a:latin typeface="Arial"/>
                <a:ea typeface="Arial"/>
                <a:cs typeface="Arial"/>
                <a:sym typeface="Arial"/>
              </a:rPr>
              <a:t>: Trần Hoàng Đạt</a:t>
            </a:r>
            <a:endParaRPr sz="2800" b="1" i="0" u="none" strike="noStrike" cap="none">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a:solidFill>
                  <a:srgbClr val="595959"/>
                </a:solidFill>
                <a:latin typeface="Times New Roman"/>
                <a:ea typeface="Times New Roman"/>
                <a:cs typeface="Times New Roman"/>
                <a:sym typeface="Times New Roman"/>
              </a:rPr>
              <a:t>Hà Nội, ngày </a:t>
            </a:r>
            <a:r>
              <a:rPr lang="en-US" sz="1800" i="1" smtClean="0">
                <a:solidFill>
                  <a:srgbClr val="595959"/>
                </a:solidFill>
                <a:latin typeface="Times New Roman"/>
                <a:ea typeface="Times New Roman"/>
                <a:cs typeface="Times New Roman"/>
                <a:sym typeface="Times New Roman"/>
              </a:rPr>
              <a:t>31</a:t>
            </a:r>
            <a:r>
              <a:rPr lang="en-US" sz="1800" b="0" i="1" u="none" strike="noStrike" cap="none" smtClean="0">
                <a:solidFill>
                  <a:srgbClr val="595959"/>
                </a:solidFill>
                <a:latin typeface="Times New Roman"/>
                <a:ea typeface="Times New Roman"/>
                <a:cs typeface="Times New Roman"/>
                <a:sym typeface="Times New Roman"/>
              </a:rPr>
              <a:t> </a:t>
            </a:r>
            <a:r>
              <a:rPr lang="en-US" sz="1800" b="0" i="1" u="none" strike="noStrike" cap="none">
                <a:solidFill>
                  <a:srgbClr val="595959"/>
                </a:solidFill>
                <a:latin typeface="Times New Roman"/>
                <a:ea typeface="Times New Roman"/>
                <a:cs typeface="Times New Roman"/>
                <a:sym typeface="Times New Roman"/>
              </a:rPr>
              <a:t>tháng 5 năm </a:t>
            </a:r>
            <a:r>
              <a:rPr lang="en-US" sz="1800" b="0" i="1" u="none" strike="noStrike" cap="none" smtClean="0">
                <a:solidFill>
                  <a:srgbClr val="595959"/>
                </a:solidFill>
                <a:latin typeface="Times New Roman"/>
                <a:ea typeface="Times New Roman"/>
                <a:cs typeface="Times New Roman"/>
                <a:sym typeface="Times New Roman"/>
              </a:rPr>
              <a:t>2024</a:t>
            </a:r>
            <a:endParaRPr sz="1400" b="0" i="0" u="none" strike="noStrike" cap="none">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304799" y="284909"/>
            <a:ext cx="1676400" cy="1585666"/>
          </a:xfrm>
          <a:prstGeom prst="rect">
            <a:avLst/>
          </a:prstGeom>
          <a:noFill/>
          <a:ln>
            <a:noFill/>
          </a:ln>
        </p:spPr>
      </p:pic>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3866555" y="3925574"/>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11"/>
          <p:cNvGrpSpPr/>
          <p:nvPr/>
        </p:nvGrpSpPr>
        <p:grpSpPr>
          <a:xfrm>
            <a:off x="1447489" y="1909742"/>
            <a:ext cx="3004031" cy="2711475"/>
            <a:chOff x="1132443" y="1646005"/>
            <a:chExt cx="4613157" cy="4662275"/>
          </a:xfrm>
        </p:grpSpPr>
        <p:sp>
          <p:nvSpPr>
            <p:cNvPr id="745" name="Google Shape;745;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4" name="Google Shape;754;p11"/>
            <p:cNvGrpSpPr/>
            <p:nvPr/>
          </p:nvGrpSpPr>
          <p:grpSpPr>
            <a:xfrm>
              <a:off x="1132443" y="1646005"/>
              <a:ext cx="2387981" cy="2449707"/>
              <a:chOff x="1132443" y="1646005"/>
              <a:chExt cx="2387981" cy="2449707"/>
            </a:xfrm>
          </p:grpSpPr>
          <p:sp>
            <p:nvSpPr>
              <p:cNvPr id="755" name="Google Shape;755;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9" name="Google Shape;759;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0" name="Google Shape;760;p11"/>
          <p:cNvGrpSpPr/>
          <p:nvPr/>
        </p:nvGrpSpPr>
        <p:grpSpPr>
          <a:xfrm>
            <a:off x="6397579" y="5147413"/>
            <a:ext cx="524880" cy="492840"/>
            <a:chOff x="6517080" y="5463720"/>
            <a:chExt cx="524880" cy="492840"/>
          </a:xfrm>
        </p:grpSpPr>
        <p:sp>
          <p:nvSpPr>
            <p:cNvPr id="761" name="Google Shape;761;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3" name="Google Shape;763;p11"/>
          <p:cNvGrpSpPr/>
          <p:nvPr/>
        </p:nvGrpSpPr>
        <p:grpSpPr>
          <a:xfrm>
            <a:off x="7179499" y="3271093"/>
            <a:ext cx="3785400" cy="1330075"/>
            <a:chOff x="7299000" y="3587400"/>
            <a:chExt cx="3785400" cy="1330075"/>
          </a:xfrm>
        </p:grpSpPr>
        <p:sp>
          <p:nvSpPr>
            <p:cNvPr id="764" name="Google Shape;764;p11"/>
            <p:cNvSpPr/>
            <p:nvPr/>
          </p:nvSpPr>
          <p:spPr>
            <a:xfrm>
              <a:off x="7299000" y="3940200"/>
              <a:ext cx="3785400" cy="977275"/>
            </a:xfrm>
            <a:prstGeom prst="rect">
              <a:avLst/>
            </a:prstGeom>
            <a:noFill/>
            <a:ln>
              <a:noFill/>
            </a:ln>
          </p:spPr>
          <p:txBody>
            <a:bodyPr spcFirstLastPara="1" wrap="square" lIns="90000" tIns="45000" rIns="90000" bIns="45000" anchor="t" anchorCtr="0">
              <a:spAutoFit/>
            </a:bodyPr>
            <a:lstStyle/>
            <a:p>
              <a:pPr lvl="0">
                <a:lnSpc>
                  <a:spcPct val="120000"/>
                </a:lnSpc>
                <a:buSzPts val="1600"/>
              </a:pPr>
              <a:r>
                <a:rPr lang="en-US" sz="1600">
                  <a:solidFill>
                    <a:srgbClr val="404040"/>
                  </a:solidFill>
                  <a:latin typeface="Calibri"/>
                  <a:ea typeface="Calibri"/>
                  <a:cs typeface="Calibri"/>
                  <a:sym typeface="Calibri"/>
                </a:rPr>
                <a:t>Hỗ trợ việc quản lý và kiểm soát thông tin sinh viên, tình trạng phòng ở và các dịch vụ một cách hiệu quả và chính xác.</a:t>
              </a:r>
              <a:endParaRPr lang="en-US" sz="1600">
                <a:solidFill>
                  <a:schemeClr val="dk1"/>
                </a:solidFill>
              </a:endParaRPr>
            </a:p>
          </p:txBody>
        </p:sp>
        <p:sp>
          <p:nvSpPr>
            <p:cNvPr id="765" name="Google Shape;765;p11"/>
            <p:cNvSpPr/>
            <p:nvPr/>
          </p:nvSpPr>
          <p:spPr>
            <a:xfrm>
              <a:off x="7299000" y="3587400"/>
              <a:ext cx="3589920" cy="386344"/>
            </a:xfrm>
            <a:prstGeom prst="rect">
              <a:avLst/>
            </a:prstGeom>
            <a:noFill/>
            <a:ln>
              <a:noFill/>
            </a:ln>
          </p:spPr>
          <p:txBody>
            <a:bodyPr spcFirstLastPara="1" wrap="square" lIns="90000" tIns="45000" rIns="90000" bIns="45000" anchor="t" anchorCtr="0">
              <a:spAutoFit/>
            </a:bodyPr>
            <a:lstStyle/>
            <a:p>
              <a:pPr lvl="0">
                <a:lnSpc>
                  <a:spcPct val="120000"/>
                </a:lnSpc>
                <a:buSzPts val="1600"/>
              </a:pPr>
              <a:r>
                <a:rPr lang="vi-VN" sz="1600" b="1">
                  <a:solidFill>
                    <a:srgbClr val="262626"/>
                  </a:solidFill>
                  <a:latin typeface="Calibri"/>
                  <a:ea typeface="Calibri"/>
                  <a:cs typeface="Calibri"/>
                  <a:sym typeface="Calibri"/>
                </a:rPr>
                <a:t>Tăng cường hiệu quả quản lý</a:t>
              </a:r>
              <a:endParaRPr lang="vi-VN" sz="1600">
                <a:solidFill>
                  <a:schemeClr val="dk1"/>
                </a:solidFill>
              </a:endParaRPr>
            </a:p>
          </p:txBody>
        </p:sp>
      </p:grpSp>
      <p:grpSp>
        <p:nvGrpSpPr>
          <p:cNvPr id="766" name="Google Shape;766;p11"/>
          <p:cNvGrpSpPr/>
          <p:nvPr/>
        </p:nvGrpSpPr>
        <p:grpSpPr>
          <a:xfrm>
            <a:off x="7189219" y="4956613"/>
            <a:ext cx="3785400" cy="1329715"/>
            <a:chOff x="7308720" y="5272920"/>
            <a:chExt cx="3785400" cy="1329715"/>
          </a:xfrm>
        </p:grpSpPr>
        <p:sp>
          <p:nvSpPr>
            <p:cNvPr id="767" name="Google Shape;767;p11"/>
            <p:cNvSpPr/>
            <p:nvPr/>
          </p:nvSpPr>
          <p:spPr>
            <a:xfrm>
              <a:off x="7308720" y="5625360"/>
              <a:ext cx="3785400" cy="977275"/>
            </a:xfrm>
            <a:prstGeom prst="rect">
              <a:avLst/>
            </a:prstGeom>
            <a:noFill/>
            <a:ln>
              <a:noFill/>
            </a:ln>
          </p:spPr>
          <p:txBody>
            <a:bodyPr spcFirstLastPara="1" wrap="square" lIns="90000" tIns="45000" rIns="90000" bIns="45000" anchor="t" anchorCtr="0">
              <a:spAutoFit/>
            </a:bodyPr>
            <a:lstStyle/>
            <a:p>
              <a:pPr lvl="0">
                <a:lnSpc>
                  <a:spcPct val="120000"/>
                </a:lnSpc>
                <a:buSzPts val="1600"/>
              </a:pPr>
              <a:r>
                <a:rPr lang="en-US" sz="1600">
                  <a:solidFill>
                    <a:srgbClr val="404040"/>
                  </a:solidFill>
                  <a:latin typeface="Calibri"/>
                  <a:ea typeface="Calibri"/>
                  <a:cs typeface="Calibri"/>
                  <a:sym typeface="Calibri"/>
                </a:rPr>
                <a:t>Quảng bá hình ảnh ký túc xá thông qua một nền tảng hiện đại </a:t>
              </a:r>
              <a:r>
                <a:rPr lang="en-US" sz="1600" smtClean="0">
                  <a:solidFill>
                    <a:srgbClr val="404040"/>
                  </a:solidFill>
                  <a:latin typeface="Calibri"/>
                  <a:ea typeface="Calibri"/>
                  <a:cs typeface="Calibri"/>
                  <a:sym typeface="Calibri"/>
                </a:rPr>
                <a:t>gửi </a:t>
              </a:r>
              <a:r>
                <a:rPr lang="en-US" sz="1600">
                  <a:solidFill>
                    <a:srgbClr val="404040"/>
                  </a:solidFill>
                  <a:latin typeface="Calibri"/>
                  <a:ea typeface="Calibri"/>
                  <a:cs typeface="Calibri"/>
                  <a:sym typeface="Calibri"/>
                </a:rPr>
                <a:t>đến sinh viên và phụ huynh.</a:t>
              </a:r>
            </a:p>
          </p:txBody>
        </p:sp>
        <p:sp>
          <p:nvSpPr>
            <p:cNvPr id="768" name="Google Shape;768;p11"/>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lvl="0">
                <a:lnSpc>
                  <a:spcPct val="120000"/>
                </a:lnSpc>
                <a:buSzPts val="1600"/>
              </a:pPr>
              <a:r>
                <a:rPr lang="vi-VN" sz="1600" b="1">
                  <a:solidFill>
                    <a:srgbClr val="262626"/>
                  </a:solidFill>
                  <a:latin typeface="Calibri"/>
                  <a:ea typeface="Calibri"/>
                  <a:cs typeface="Calibri"/>
                  <a:sym typeface="Calibri"/>
                </a:rPr>
                <a:t>Xây dựng thương hiệu</a:t>
              </a:r>
              <a:endParaRPr lang="vi-VN" sz="1600">
                <a:solidFill>
                  <a:schemeClr val="dk1"/>
                </a:solidFill>
              </a:endParaRPr>
            </a:p>
          </p:txBody>
        </p:sp>
      </p:grpSp>
      <p:sp>
        <p:nvSpPr>
          <p:cNvPr id="769" name="Google Shape;769;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smtClean="0">
                <a:solidFill>
                  <a:srgbClr val="FF0000"/>
                </a:solidFill>
                <a:latin typeface="Calibri"/>
                <a:ea typeface="Calibri"/>
                <a:cs typeface="Calibri"/>
                <a:sym typeface="Calibri"/>
              </a:rPr>
              <a:t>MỤC </a:t>
            </a:r>
            <a:r>
              <a:rPr lang="en-US" sz="2400" b="1" i="0" u="none" strike="noStrike" cap="none">
                <a:solidFill>
                  <a:srgbClr val="FF0000"/>
                </a:solidFill>
                <a:latin typeface="Calibri"/>
                <a:ea typeface="Calibri"/>
                <a:cs typeface="Calibri"/>
                <a:sym typeface="Calibri"/>
              </a:rPr>
              <a:t>TIÊU ĐỀ TÀI</a:t>
            </a:r>
            <a:endParaRPr sz="2400" b="1" i="0" u="none" strike="noStrike" cap="none">
              <a:solidFill>
                <a:srgbClr val="FF0000"/>
              </a:solidFill>
              <a:sym typeface="Arial"/>
            </a:endParaRPr>
          </a:p>
        </p:txBody>
      </p:sp>
      <p:sp>
        <p:nvSpPr>
          <p:cNvPr id="770" name="Google Shape;770;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771" name="Google Shape;771;p11"/>
          <p:cNvGrpSpPr/>
          <p:nvPr/>
        </p:nvGrpSpPr>
        <p:grpSpPr>
          <a:xfrm>
            <a:off x="6392894" y="3426982"/>
            <a:ext cx="507960" cy="509760"/>
            <a:chOff x="6516000" y="3775320"/>
            <a:chExt cx="507960" cy="509760"/>
          </a:xfrm>
        </p:grpSpPr>
        <p:sp>
          <p:nvSpPr>
            <p:cNvPr id="772" name="Google Shape;772;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5" name="Google Shape;775;p11"/>
          <p:cNvSpPr/>
          <p:nvPr/>
        </p:nvSpPr>
        <p:spPr>
          <a:xfrm>
            <a:off x="6397579" y="2075770"/>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6" name="Google Shape;776;p11"/>
          <p:cNvGrpSpPr/>
          <p:nvPr/>
        </p:nvGrpSpPr>
        <p:grpSpPr>
          <a:xfrm>
            <a:off x="6476059" y="722170"/>
            <a:ext cx="348840" cy="507960"/>
            <a:chOff x="6595560" y="1087200"/>
            <a:chExt cx="348840" cy="507960"/>
          </a:xfrm>
        </p:grpSpPr>
        <p:sp>
          <p:nvSpPr>
            <p:cNvPr id="777" name="Google Shape;777;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9" name="Google Shape;779;p11"/>
          <p:cNvGrpSpPr/>
          <p:nvPr/>
        </p:nvGrpSpPr>
        <p:grpSpPr>
          <a:xfrm>
            <a:off x="7179499" y="538930"/>
            <a:ext cx="3785400" cy="1329715"/>
            <a:chOff x="7299000" y="903960"/>
            <a:chExt cx="3785400" cy="1329715"/>
          </a:xfrm>
        </p:grpSpPr>
        <p:sp>
          <p:nvSpPr>
            <p:cNvPr id="780" name="Google Shape;780;p11"/>
            <p:cNvSpPr/>
            <p:nvPr/>
          </p:nvSpPr>
          <p:spPr>
            <a:xfrm>
              <a:off x="7299000" y="1256400"/>
              <a:ext cx="3785400" cy="977275"/>
            </a:xfrm>
            <a:prstGeom prst="rect">
              <a:avLst/>
            </a:prstGeom>
            <a:noFill/>
            <a:ln>
              <a:noFill/>
            </a:ln>
          </p:spPr>
          <p:txBody>
            <a:bodyPr spcFirstLastPara="1" wrap="square" lIns="90000" tIns="45000" rIns="90000" bIns="45000" anchor="t" anchorCtr="0">
              <a:spAutoFit/>
            </a:bodyPr>
            <a:lstStyle/>
            <a:p>
              <a:pPr lvl="0">
                <a:lnSpc>
                  <a:spcPct val="120000"/>
                </a:lnSpc>
                <a:buSzPts val="1600"/>
              </a:pPr>
              <a:r>
                <a:rPr lang="en-US" sz="1600">
                  <a:solidFill>
                    <a:srgbClr val="404040"/>
                  </a:solidFill>
                  <a:latin typeface="Calibri"/>
                  <a:ea typeface="Calibri"/>
                  <a:cs typeface="Calibri"/>
                  <a:sym typeface="Calibri"/>
                </a:rPr>
                <a:t>Tự động hóa các thủ tục hành chính, giảm bớt công việc thủ công cho nhân viên quản lý.</a:t>
              </a:r>
            </a:p>
          </p:txBody>
        </p:sp>
        <p:sp>
          <p:nvSpPr>
            <p:cNvPr id="781" name="Google Shape;781;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lvl="0">
                <a:buSzPts val="1800"/>
              </a:pPr>
              <a:r>
                <a:rPr lang="vi-VN" sz="1800" b="1">
                  <a:solidFill>
                    <a:srgbClr val="262626"/>
                  </a:solidFill>
                  <a:latin typeface="Calibri"/>
                  <a:ea typeface="Calibri"/>
                  <a:cs typeface="Calibri"/>
                  <a:sym typeface="Calibri"/>
                </a:rPr>
                <a:t>Tối ưu hóa quy trình quản lý</a:t>
              </a:r>
            </a:p>
          </p:txBody>
        </p:sp>
      </p:grpSp>
      <p:grpSp>
        <p:nvGrpSpPr>
          <p:cNvPr id="782" name="Google Shape;782;p11"/>
          <p:cNvGrpSpPr/>
          <p:nvPr/>
        </p:nvGrpSpPr>
        <p:grpSpPr>
          <a:xfrm>
            <a:off x="7189219" y="1891090"/>
            <a:ext cx="4128840" cy="1329715"/>
            <a:chOff x="7308720" y="2256120"/>
            <a:chExt cx="4128840" cy="1329715"/>
          </a:xfrm>
        </p:grpSpPr>
        <p:sp>
          <p:nvSpPr>
            <p:cNvPr id="783" name="Google Shape;783;p11"/>
            <p:cNvSpPr/>
            <p:nvPr/>
          </p:nvSpPr>
          <p:spPr>
            <a:xfrm>
              <a:off x="7308720" y="2608560"/>
              <a:ext cx="3785400" cy="977275"/>
            </a:xfrm>
            <a:prstGeom prst="rect">
              <a:avLst/>
            </a:prstGeom>
            <a:noFill/>
            <a:ln>
              <a:noFill/>
            </a:ln>
          </p:spPr>
          <p:txBody>
            <a:bodyPr spcFirstLastPara="1" wrap="square" lIns="90000" tIns="45000" rIns="90000" bIns="45000" anchor="t" anchorCtr="0">
              <a:spAutoFit/>
            </a:bodyPr>
            <a:lstStyle/>
            <a:p>
              <a:pPr lvl="0">
                <a:lnSpc>
                  <a:spcPct val="120000"/>
                </a:lnSpc>
                <a:buSzPts val="1600"/>
              </a:pPr>
              <a:r>
                <a:rPr lang="en-US" sz="1600">
                  <a:solidFill>
                    <a:srgbClr val="404040"/>
                  </a:solidFill>
                  <a:latin typeface="Calibri"/>
                  <a:ea typeface="Calibri"/>
                  <a:cs typeface="Calibri"/>
                  <a:sym typeface="Calibri"/>
                </a:rPr>
                <a:t>Cung cấp nền tảng trực tuyến cho phép sinh viên dễ dàng truy cập tiếp cận thông tin về phòng ở và dịch vụ hỗ trợ.</a:t>
              </a:r>
              <a:endParaRPr lang="en-US" sz="1600">
                <a:solidFill>
                  <a:schemeClr val="dk1"/>
                </a:solidFill>
              </a:endParaRPr>
            </a:p>
          </p:txBody>
        </p:sp>
        <p:sp>
          <p:nvSpPr>
            <p:cNvPr id="784" name="Google Shape;784;p11"/>
            <p:cNvSpPr/>
            <p:nvPr/>
          </p:nvSpPr>
          <p:spPr>
            <a:xfrm>
              <a:off x="7308720" y="2256120"/>
              <a:ext cx="4128840" cy="419400"/>
            </a:xfrm>
            <a:prstGeom prst="rect">
              <a:avLst/>
            </a:prstGeom>
            <a:noFill/>
            <a:ln>
              <a:noFill/>
            </a:ln>
          </p:spPr>
          <p:txBody>
            <a:bodyPr spcFirstLastPara="1" wrap="square" lIns="90000" tIns="45000" rIns="90000" bIns="45000" anchor="t" anchorCtr="0">
              <a:spAutoFit/>
            </a:bodyPr>
            <a:lstStyle/>
            <a:p>
              <a:pPr lvl="0">
                <a:lnSpc>
                  <a:spcPct val="120000"/>
                </a:lnSpc>
                <a:buSzPts val="1800"/>
              </a:pPr>
              <a:r>
                <a:rPr lang="en-US" sz="1800" b="1">
                  <a:solidFill>
                    <a:srgbClr val="262626"/>
                  </a:solidFill>
                  <a:latin typeface="Calibri"/>
                  <a:ea typeface="Calibri"/>
                  <a:cs typeface="Calibri"/>
                  <a:sym typeface="Calibri"/>
                </a:rPr>
                <a:t>Nâng cao trải nghiệm sinh viên</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1"/>
                                        </p:tgtEl>
                                        <p:attrNameLst>
                                          <p:attrName>style.visibility</p:attrName>
                                        </p:attrNameLst>
                                      </p:cBhvr>
                                      <p:to>
                                        <p:strVal val="visible"/>
                                      </p:to>
                                    </p:set>
                                    <p:animEffect transition="in" filter="fade">
                                      <p:cBhvr>
                                        <p:cTn id="7" dur="500"/>
                                        <p:tgtEl>
                                          <p:spTgt spid="771"/>
                                        </p:tgtEl>
                                      </p:cBhvr>
                                    </p:animEffect>
                                  </p:childTnLst>
                                </p:cTn>
                              </p:par>
                              <p:par>
                                <p:cTn id="8" presetID="10" presetClass="entr" presetSubtype="0" fill="hold" nodeType="withEffect">
                                  <p:stCondLst>
                                    <p:cond delay="0"/>
                                  </p:stCondLst>
                                  <p:childTnLst>
                                    <p:set>
                                      <p:cBhvr>
                                        <p:cTn id="9" dur="1" fill="hold">
                                          <p:stCondLst>
                                            <p:cond delay="0"/>
                                          </p:stCondLst>
                                        </p:cTn>
                                        <p:tgtEl>
                                          <p:spTgt spid="775"/>
                                        </p:tgtEl>
                                        <p:attrNameLst>
                                          <p:attrName>style.visibility</p:attrName>
                                        </p:attrNameLst>
                                      </p:cBhvr>
                                      <p:to>
                                        <p:strVal val="visible"/>
                                      </p:to>
                                    </p:set>
                                    <p:animEffect transition="in" filter="fade">
                                      <p:cBhvr>
                                        <p:cTn id="10" dur="500"/>
                                        <p:tgtEl>
                                          <p:spTgt spid="775"/>
                                        </p:tgtEl>
                                      </p:cBhvr>
                                    </p:animEffect>
                                  </p:childTnLst>
                                </p:cTn>
                              </p:par>
                              <p:par>
                                <p:cTn id="11" presetID="10" presetClass="entr" presetSubtype="0" fill="hold" nodeType="withEffect">
                                  <p:stCondLst>
                                    <p:cond delay="0"/>
                                  </p:stCondLst>
                                  <p:childTnLst>
                                    <p:set>
                                      <p:cBhvr>
                                        <p:cTn id="12" dur="1" fill="hold">
                                          <p:stCondLst>
                                            <p:cond delay="0"/>
                                          </p:stCondLst>
                                        </p:cTn>
                                        <p:tgtEl>
                                          <p:spTgt spid="776"/>
                                        </p:tgtEl>
                                        <p:attrNameLst>
                                          <p:attrName>style.visibility</p:attrName>
                                        </p:attrNameLst>
                                      </p:cBhvr>
                                      <p:to>
                                        <p:strVal val="visible"/>
                                      </p:to>
                                    </p:set>
                                    <p:animEffect transition="in" filter="fade">
                                      <p:cBhvr>
                                        <p:cTn id="13" dur="500"/>
                                        <p:tgtEl>
                                          <p:spTgt spid="776"/>
                                        </p:tgtEl>
                                      </p:cBhvr>
                                    </p:animEffect>
                                  </p:childTnLst>
                                </p:cTn>
                              </p:par>
                              <p:par>
                                <p:cTn id="14" presetID="10" presetClass="entr" presetSubtype="0" fill="hold" nodeType="withEffect">
                                  <p:stCondLst>
                                    <p:cond delay="0"/>
                                  </p:stCondLst>
                                  <p:childTnLst>
                                    <p:set>
                                      <p:cBhvr>
                                        <p:cTn id="15" dur="1" fill="hold">
                                          <p:stCondLst>
                                            <p:cond delay="0"/>
                                          </p:stCondLst>
                                        </p:cTn>
                                        <p:tgtEl>
                                          <p:spTgt spid="779"/>
                                        </p:tgtEl>
                                        <p:attrNameLst>
                                          <p:attrName>style.visibility</p:attrName>
                                        </p:attrNameLst>
                                      </p:cBhvr>
                                      <p:to>
                                        <p:strVal val="visible"/>
                                      </p:to>
                                    </p:set>
                                    <p:animEffect transition="in" filter="fade">
                                      <p:cBhvr>
                                        <p:cTn id="16" dur="500"/>
                                        <p:tgtEl>
                                          <p:spTgt spid="779"/>
                                        </p:tgtEl>
                                      </p:cBhvr>
                                    </p:animEffect>
                                  </p:childTnLst>
                                </p:cTn>
                              </p:par>
                              <p:par>
                                <p:cTn id="17" presetID="10" presetClass="entr" presetSubtype="0" fill="hold" nodeType="withEffect">
                                  <p:stCondLst>
                                    <p:cond delay="0"/>
                                  </p:stCondLst>
                                  <p:childTnLst>
                                    <p:set>
                                      <p:cBhvr>
                                        <p:cTn id="18" dur="1" fill="hold">
                                          <p:stCondLst>
                                            <p:cond delay="0"/>
                                          </p:stCondLst>
                                        </p:cTn>
                                        <p:tgtEl>
                                          <p:spTgt spid="782"/>
                                        </p:tgtEl>
                                        <p:attrNameLst>
                                          <p:attrName>style.visibility</p:attrName>
                                        </p:attrNameLst>
                                      </p:cBhvr>
                                      <p:to>
                                        <p:strVal val="visible"/>
                                      </p:to>
                                    </p:set>
                                    <p:animEffect transition="in" filter="fade">
                                      <p:cBhvr>
                                        <p:cTn id="19" dur="500"/>
                                        <p:tgtEl>
                                          <p:spTgt spid="782"/>
                                        </p:tgtEl>
                                      </p:cBhvr>
                                    </p:animEffect>
                                  </p:childTnLst>
                                </p:cTn>
                              </p:par>
                              <p:par>
                                <p:cTn id="20" presetID="10" presetClass="entr" presetSubtype="0" fill="hold" nodeType="withEffect">
                                  <p:stCondLst>
                                    <p:cond delay="0"/>
                                  </p:stCondLst>
                                  <p:childTnLst>
                                    <p:set>
                                      <p:cBhvr>
                                        <p:cTn id="21" dur="1" fill="hold">
                                          <p:stCondLst>
                                            <p:cond delay="0"/>
                                          </p:stCondLst>
                                        </p:cTn>
                                        <p:tgtEl>
                                          <p:spTgt spid="763"/>
                                        </p:tgtEl>
                                        <p:attrNameLst>
                                          <p:attrName>style.visibility</p:attrName>
                                        </p:attrNameLst>
                                      </p:cBhvr>
                                      <p:to>
                                        <p:strVal val="visible"/>
                                      </p:to>
                                    </p:set>
                                    <p:animEffect transition="in" filter="fade">
                                      <p:cBhvr>
                                        <p:cTn id="22" dur="500"/>
                                        <p:tgtEl>
                                          <p:spTgt spid="763"/>
                                        </p:tgtEl>
                                      </p:cBhvr>
                                    </p:animEffect>
                                  </p:childTnLst>
                                </p:cTn>
                              </p:par>
                              <p:par>
                                <p:cTn id="23" presetID="10" presetClass="entr" presetSubtype="0" fill="hold" nodeType="withEffect">
                                  <p:stCondLst>
                                    <p:cond delay="0"/>
                                  </p:stCondLst>
                                  <p:childTnLst>
                                    <p:set>
                                      <p:cBhvr>
                                        <p:cTn id="24" dur="1" fill="hold">
                                          <p:stCondLst>
                                            <p:cond delay="0"/>
                                          </p:stCondLst>
                                        </p:cTn>
                                        <p:tgtEl>
                                          <p:spTgt spid="766"/>
                                        </p:tgtEl>
                                        <p:attrNameLst>
                                          <p:attrName>style.visibility</p:attrName>
                                        </p:attrNameLst>
                                      </p:cBhvr>
                                      <p:to>
                                        <p:strVal val="visible"/>
                                      </p:to>
                                    </p:set>
                                    <p:animEffect transition="in" filter="fade">
                                      <p:cBhvr>
                                        <p:cTn id="25" dur="500"/>
                                        <p:tgtEl>
                                          <p:spTgt spid="766"/>
                                        </p:tgtEl>
                                      </p:cBhvr>
                                    </p:animEffect>
                                  </p:childTnLst>
                                </p:cTn>
                              </p:par>
                              <p:par>
                                <p:cTn id="26" presetID="10" presetClass="entr" presetSubtype="0" fill="hold" nodeType="withEffect">
                                  <p:stCondLst>
                                    <p:cond delay="0"/>
                                  </p:stCondLst>
                                  <p:childTnLst>
                                    <p:set>
                                      <p:cBhvr>
                                        <p:cTn id="27" dur="1" fill="hold">
                                          <p:stCondLst>
                                            <p:cond delay="0"/>
                                          </p:stCondLst>
                                        </p:cTn>
                                        <p:tgtEl>
                                          <p:spTgt spid="760"/>
                                        </p:tgtEl>
                                        <p:attrNameLst>
                                          <p:attrName>style.visibility</p:attrName>
                                        </p:attrNameLst>
                                      </p:cBhvr>
                                      <p:to>
                                        <p:strVal val="visible"/>
                                      </p:to>
                                    </p:set>
                                    <p:animEffect transition="in" filter="fade">
                                      <p:cBhvr>
                                        <p:cTn id="28" dur="500"/>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grpSp>
        <p:nvGrpSpPr>
          <p:cNvPr id="790" name="Google Shape;790;p12"/>
          <p:cNvGrpSpPr/>
          <p:nvPr/>
        </p:nvGrpSpPr>
        <p:grpSpPr>
          <a:xfrm>
            <a:off x="2386080" y="0"/>
            <a:ext cx="3314880" cy="6857640"/>
            <a:chOff x="2386080" y="0"/>
            <a:chExt cx="3314880" cy="6857640"/>
          </a:xfrm>
        </p:grpSpPr>
        <p:sp>
          <p:nvSpPr>
            <p:cNvPr id="791" name="Google Shape;791;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3" name="Google Shape;803;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03 :</a:t>
            </a:r>
            <a:endParaRPr sz="4800" b="0" i="0" u="none" strike="noStrike" cap="none">
              <a:solidFill>
                <a:schemeClr val="dk1"/>
              </a:solidFill>
              <a:latin typeface="Arial"/>
              <a:ea typeface="Arial"/>
              <a:cs typeface="Arial"/>
              <a:sym typeface="Arial"/>
            </a:endParaRPr>
          </a:p>
        </p:txBody>
      </p:sp>
      <p:grpSp>
        <p:nvGrpSpPr>
          <p:cNvPr id="804" name="Google Shape;804;p12"/>
          <p:cNvGrpSpPr/>
          <p:nvPr/>
        </p:nvGrpSpPr>
        <p:grpSpPr>
          <a:xfrm>
            <a:off x="5867400" y="1981201"/>
            <a:ext cx="5486399" cy="3429000"/>
            <a:chOff x="5894486" y="1770109"/>
            <a:chExt cx="5259520" cy="365051"/>
          </a:xfrm>
        </p:grpSpPr>
        <p:sp>
          <p:nvSpPr>
            <p:cNvPr id="805" name="Google Shape;805;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PHÂN TÍCH THIẾT KẾ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HỆ THỐNG</a:t>
              </a:r>
              <a:endParaRPr sz="6000" b="0" i="0" u="none" strike="noStrike" cap="none">
                <a:solidFill>
                  <a:schemeClr val="dk1"/>
                </a:solidFill>
                <a:latin typeface="Arial"/>
                <a:ea typeface="Arial"/>
                <a:cs typeface="Arial"/>
                <a:sym typeface="Arial"/>
              </a:endParaRPr>
            </a:p>
          </p:txBody>
        </p:sp>
        <p:sp>
          <p:nvSpPr>
            <p:cNvPr id="806" name="Google Shape;806;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7" name="Google Shape;807;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CÁC ACTOR CỦA HỆ THỐNG</a:t>
            </a:r>
            <a:endParaRPr sz="2400" b="0" i="0" u="none" strike="noStrike" cap="none">
              <a:solidFill>
                <a:schemeClr val="dk1"/>
              </a:solidFill>
              <a:latin typeface="Arial"/>
              <a:ea typeface="Arial"/>
              <a:cs typeface="Arial"/>
              <a:sym typeface="Arial"/>
            </a:endParaRPr>
          </a:p>
        </p:txBody>
      </p:sp>
      <p:graphicFrame>
        <p:nvGraphicFramePr>
          <p:cNvPr id="815" name="Google Shape;815;p13"/>
          <p:cNvGraphicFramePr/>
          <p:nvPr>
            <p:extLst>
              <p:ext uri="{D42A27DB-BD31-4B8C-83A1-F6EECF244321}">
                <p14:modId xmlns:p14="http://schemas.microsoft.com/office/powerpoint/2010/main" val="3316982870"/>
              </p:ext>
            </p:extLst>
          </p:nvPr>
        </p:nvGraphicFramePr>
        <p:xfrm>
          <a:off x="1015260" y="1447800"/>
          <a:ext cx="9500350" cy="4419625"/>
        </p:xfrm>
        <a:graphic>
          <a:graphicData uri="http://schemas.openxmlformats.org/drawingml/2006/table">
            <a:tbl>
              <a:tblPr firstRow="1" firstCol="1" bandRow="1">
                <a:noFill/>
                <a:tableStyleId>{16A13C61-1DE6-4CB2-804D-514B07CB3267}</a:tableStyleId>
              </a:tblPr>
              <a:tblGrid>
                <a:gridCol w="779400">
                  <a:extLst>
                    <a:ext uri="{9D8B030D-6E8A-4147-A177-3AD203B41FA5}">
                      <a16:colId xmlns:a16="http://schemas.microsoft.com/office/drawing/2014/main" val="20000"/>
                    </a:ext>
                  </a:extLst>
                </a:gridCol>
                <a:gridCol w="2425175">
                  <a:extLst>
                    <a:ext uri="{9D8B030D-6E8A-4147-A177-3AD203B41FA5}">
                      <a16:colId xmlns:a16="http://schemas.microsoft.com/office/drawing/2014/main" val="20001"/>
                    </a:ext>
                  </a:extLst>
                </a:gridCol>
                <a:gridCol w="6295775">
                  <a:extLst>
                    <a:ext uri="{9D8B030D-6E8A-4147-A177-3AD203B41FA5}">
                      <a16:colId xmlns:a16="http://schemas.microsoft.com/office/drawing/2014/main" val="20002"/>
                    </a:ext>
                  </a:extLst>
                </a:gridCol>
              </a:tblGrid>
              <a:tr h="60062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STT</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Tên Actor</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Chức năng</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94012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1</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15000"/>
                        </a:lnSpc>
                        <a:spcBef>
                          <a:spcPts val="0"/>
                        </a:spcBef>
                        <a:spcAft>
                          <a:spcPts val="0"/>
                        </a:spcAft>
                        <a:buClr>
                          <a:srgbClr val="000000"/>
                        </a:buClr>
                        <a:buSzPts val="1300"/>
                        <a:buFont typeface="Arial"/>
                        <a:buNone/>
                      </a:pPr>
                      <a:r>
                        <a:rPr lang="vi-VN" sz="1300" u="none" strike="noStrike" cap="none" smtClean="0"/>
                        <a:t>Là người có toàn quyền tương tác với hệ thống, có quyền điều khiển cũng như kiểm soát mọi hoạt động của hệ thống. Ngoài các chức năng của khách hàng, người quản lý còn có các chức năng khác như: quản lý các thông tin về sinh viên, quản lý về các phòng, quản lý hợp đồng, </a:t>
                      </a:r>
                      <a:r>
                        <a:rPr lang="en-US" sz="1300" u="none" strike="noStrike" cap="none" smtClean="0"/>
                        <a:t>dịch</a:t>
                      </a:r>
                      <a:r>
                        <a:rPr lang="en-US" sz="1300" u="none" strike="noStrike" cap="none" baseline="0" smtClean="0"/>
                        <a:t> vụ</a:t>
                      </a:r>
                      <a:r>
                        <a:rPr lang="vi-VN" sz="1300" u="none" strike="noStrike" cap="none" smtClean="0"/>
                        <a:t>…</a:t>
                      </a:r>
                      <a:r>
                        <a:rPr lang="en-US" sz="1300" u="none" strike="noStrike" cap="none" smtClean="0"/>
                        <a:t>.</a:t>
                      </a:r>
                      <a:endParaRPr lang="vi-VN" sz="1300" u="none" strike="noStrike" cap="none" smtClean="0"/>
                    </a:p>
                  </a:txBody>
                  <a:tcPr marL="68575" marR="68575" marT="0" marB="0"/>
                </a:tc>
                <a:extLst>
                  <a:ext uri="{0D108BD9-81ED-4DB2-BD59-A6C34878D82A}">
                    <a16:rowId xmlns:a16="http://schemas.microsoft.com/office/drawing/2014/main" val="10001"/>
                  </a:ext>
                </a:extLst>
              </a:tr>
              <a:tr h="187887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2</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a:buNone/>
                      </a:pPr>
                      <a:r>
                        <a:rPr lang="en-US" sz="1300" u="none" strike="noStrike" cap="none" smtClean="0"/>
                        <a:t>Là </a:t>
                      </a:r>
                      <a:r>
                        <a:rPr lang="vi-VN" sz="1300" u="none" strike="noStrike" cap="none" smtClean="0"/>
                        <a:t>đối tượng có thể xem </a:t>
                      </a:r>
                      <a:r>
                        <a:rPr lang="vi-VN" sz="1300" u="none" strike="noStrike" cap="none" smtClean="0"/>
                        <a:t>thông </a:t>
                      </a:r>
                      <a:r>
                        <a:rPr lang="vi-VN" sz="1300" u="none" strike="noStrike" cap="none" smtClean="0"/>
                        <a:t>tin về các phòng được trình bày trên trang chủ của website, họ có thể tham khảo các phòng, xem thông tin chi tiết về phòng, tìm kiếm, đặt phòng và yêu cầu sửa chữa nếu có.</a:t>
                      </a:r>
                    </a:p>
                  </a:txBody>
                  <a:tcPr marL="68575" marR="68575" marT="0" marB="0"/>
                </a:tc>
                <a:extLst>
                  <a:ext uri="{0D108BD9-81ED-4DB2-BD59-A6C34878D82A}">
                    <a16:rowId xmlns:a16="http://schemas.microsoft.com/office/drawing/2014/main" val="10002"/>
                  </a:ext>
                </a:extLst>
              </a:tr>
            </a:tbl>
          </a:graphicData>
        </a:graphic>
      </p:graphicFrame>
      <p:pic>
        <p:nvPicPr>
          <p:cNvPr id="816" name="Google Shape;816;p13"/>
          <p:cNvPicPr preferRelativeResize="0"/>
          <p:nvPr/>
        </p:nvPicPr>
        <p:blipFill rotWithShape="1">
          <a:blip r:embed="rId3">
            <a:alphaModFix/>
          </a:blip>
          <a:srcRect/>
          <a:stretch/>
        </p:blipFill>
        <p:spPr>
          <a:xfrm>
            <a:off x="2326279" y="2362200"/>
            <a:ext cx="1180576" cy="1532987"/>
          </a:xfrm>
          <a:prstGeom prst="rect">
            <a:avLst/>
          </a:prstGeom>
          <a:noFill/>
          <a:ln>
            <a:noFill/>
          </a:ln>
        </p:spPr>
      </p:pic>
      <p:pic>
        <p:nvPicPr>
          <p:cNvPr id="817" name="Google Shape;817;p13"/>
          <p:cNvPicPr preferRelativeResize="0"/>
          <p:nvPr/>
        </p:nvPicPr>
        <p:blipFill rotWithShape="1">
          <a:blip r:embed="rId4">
            <a:alphaModFix/>
          </a:blip>
          <a:srcRect/>
          <a:stretch/>
        </p:blipFill>
        <p:spPr>
          <a:xfrm>
            <a:off x="2337376" y="4314576"/>
            <a:ext cx="1021376" cy="15528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USECASE TỔNG QUÁT</a:t>
            </a:r>
            <a:endParaRPr sz="2400" b="0" i="0" u="none" strike="noStrike" cap="none">
              <a:solidFill>
                <a:schemeClr val="dk1"/>
              </a:solidFill>
              <a:latin typeface="Arial"/>
              <a:ea typeface="Arial"/>
              <a:cs typeface="Arial"/>
              <a:sym typeface="Arial"/>
            </a:endParaRPr>
          </a:p>
        </p:txBody>
      </p:sp>
      <p:pic>
        <p:nvPicPr>
          <p:cNvPr id="4" name="Picture 3"/>
          <p:cNvPicPr/>
          <p:nvPr/>
        </p:nvPicPr>
        <p:blipFill>
          <a:blip r:embed="rId3"/>
          <a:stretch>
            <a:fillRect/>
          </a:stretch>
        </p:blipFill>
        <p:spPr>
          <a:xfrm>
            <a:off x="3823854" y="1034473"/>
            <a:ext cx="3934692" cy="56611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E80000"/>
                </a:solidFill>
                <a:latin typeface="Calibri"/>
                <a:ea typeface="Calibri"/>
                <a:cs typeface="Calibri"/>
                <a:sym typeface="Calibri"/>
              </a:rPr>
              <a:t>CƠ SỞ DỮ LIỆU</a:t>
            </a:r>
            <a:endParaRPr sz="2400" b="0" i="0" u="none" strike="noStrike" cap="none">
              <a:solidFill>
                <a:srgbClr val="E80000"/>
              </a:solidFill>
              <a:latin typeface="Arial"/>
              <a:ea typeface="Arial"/>
              <a:cs typeface="Arial"/>
              <a:sym typeface="Arial"/>
            </a:endParaRPr>
          </a:p>
        </p:txBody>
      </p:sp>
      <p:sp>
        <p:nvSpPr>
          <p:cNvPr id="831" name="Google Shape;831;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5" name="Picture 4"/>
          <p:cNvPicPr>
            <a:picLocks noChangeAspect="1"/>
          </p:cNvPicPr>
          <p:nvPr/>
        </p:nvPicPr>
        <p:blipFill>
          <a:blip r:embed="rId3"/>
          <a:stretch>
            <a:fillRect/>
          </a:stretch>
        </p:blipFill>
        <p:spPr>
          <a:xfrm>
            <a:off x="2540000" y="812899"/>
            <a:ext cx="8719269" cy="55186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grpSp>
        <p:nvGrpSpPr>
          <p:cNvPr id="838" name="Google Shape;838;p16"/>
          <p:cNvGrpSpPr/>
          <p:nvPr/>
        </p:nvGrpSpPr>
        <p:grpSpPr>
          <a:xfrm>
            <a:off x="2386080" y="0"/>
            <a:ext cx="3314880" cy="6857640"/>
            <a:chOff x="2386080" y="0"/>
            <a:chExt cx="3314880" cy="6857640"/>
          </a:xfrm>
        </p:grpSpPr>
        <p:sp>
          <p:nvSpPr>
            <p:cNvPr id="839" name="Google Shape;839;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1" name="Google Shape;851;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04 :</a:t>
            </a:r>
            <a:endParaRPr sz="4800" b="0" i="0" u="none" strike="noStrike" cap="none">
              <a:solidFill>
                <a:schemeClr val="dk1"/>
              </a:solidFill>
              <a:latin typeface="Arial"/>
              <a:ea typeface="Arial"/>
              <a:cs typeface="Arial"/>
              <a:sym typeface="Arial"/>
            </a:endParaRPr>
          </a:p>
        </p:txBody>
      </p:sp>
      <p:grpSp>
        <p:nvGrpSpPr>
          <p:cNvPr id="852" name="Google Shape;852;p16"/>
          <p:cNvGrpSpPr/>
          <p:nvPr/>
        </p:nvGrpSpPr>
        <p:grpSpPr>
          <a:xfrm>
            <a:off x="5867401" y="2495347"/>
            <a:ext cx="4937098" cy="2914853"/>
            <a:chOff x="5894486" y="1770109"/>
            <a:chExt cx="5259520" cy="365051"/>
          </a:xfrm>
        </p:grpSpPr>
        <p:sp>
          <p:nvSpPr>
            <p:cNvPr id="853" name="Google Shape;853;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DEMO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SẢN PHẨM</a:t>
              </a:r>
              <a:endParaRPr sz="6000" b="0" i="0" u="none" strike="noStrike" cap="none">
                <a:solidFill>
                  <a:schemeClr val="dk1"/>
                </a:solidFill>
                <a:latin typeface="Arial"/>
                <a:ea typeface="Arial"/>
                <a:cs typeface="Arial"/>
                <a:sym typeface="Arial"/>
              </a:endParaRPr>
            </a:p>
          </p:txBody>
        </p:sp>
        <p:sp>
          <p:nvSpPr>
            <p:cNvPr id="854" name="Google Shape;854;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5" name="Google Shape;855;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17"/>
          <p:cNvGrpSpPr/>
          <p:nvPr/>
        </p:nvGrpSpPr>
        <p:grpSpPr>
          <a:xfrm>
            <a:off x="2386080" y="0"/>
            <a:ext cx="3314880" cy="6857640"/>
            <a:chOff x="2386080" y="0"/>
            <a:chExt cx="3314880" cy="6857640"/>
          </a:xfrm>
        </p:grpSpPr>
        <p:sp>
          <p:nvSpPr>
            <p:cNvPr id="863" name="Google Shape;863;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5" name="Google Shape;875;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05 :</a:t>
            </a:r>
            <a:endParaRPr sz="4800" b="0" i="0" u="none" strike="noStrike" cap="none">
              <a:solidFill>
                <a:schemeClr val="dk1"/>
              </a:solidFill>
              <a:latin typeface="Arial"/>
              <a:ea typeface="Arial"/>
              <a:cs typeface="Arial"/>
              <a:sym typeface="Arial"/>
            </a:endParaRPr>
          </a:p>
        </p:txBody>
      </p:sp>
      <p:grpSp>
        <p:nvGrpSpPr>
          <p:cNvPr id="876" name="Google Shape;876;p17"/>
          <p:cNvGrpSpPr/>
          <p:nvPr/>
        </p:nvGrpSpPr>
        <p:grpSpPr>
          <a:xfrm>
            <a:off x="5684364" y="967827"/>
            <a:ext cx="6400799" cy="3979257"/>
            <a:chOff x="5879896" y="1770480"/>
            <a:chExt cx="5259520" cy="498355"/>
          </a:xfrm>
        </p:grpSpPr>
        <p:sp>
          <p:nvSpPr>
            <p:cNvPr id="877" name="Google Shape;877;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smtClean="0">
                  <a:solidFill>
                    <a:schemeClr val="dk1"/>
                  </a:solidFill>
                  <a:latin typeface="Arial"/>
                  <a:ea typeface="Arial"/>
                  <a:cs typeface="Arial"/>
                  <a:sym typeface="Arial"/>
                </a:rPr>
                <a:t>KẾT QUẢ ĐẠT ĐƯỢC</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&amp;</a:t>
              </a:r>
              <a:endParaRPr sz="4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HƯỚNG PHÁT TRIỂN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ĐỀ TÀI</a:t>
              </a:r>
              <a:endParaRPr sz="4800" b="0" i="0" u="none" strike="noStrike" cap="none">
                <a:solidFill>
                  <a:schemeClr val="dk1"/>
                </a:solidFill>
                <a:latin typeface="Arial"/>
                <a:ea typeface="Arial"/>
                <a:cs typeface="Arial"/>
                <a:sym typeface="Arial"/>
              </a:endParaRPr>
            </a:p>
          </p:txBody>
        </p:sp>
        <p:sp>
          <p:nvSpPr>
            <p:cNvPr id="878" name="Google Shape;878;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79" name="Google Shape;879;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smtClean="0">
                <a:solidFill>
                  <a:srgbClr val="FF3737"/>
                </a:solidFill>
                <a:latin typeface="Calibri"/>
                <a:ea typeface="Calibri"/>
                <a:cs typeface="Calibri"/>
                <a:sym typeface="Calibri"/>
              </a:rPr>
              <a:t>Kết quả đạt được</a:t>
            </a:r>
            <a:endParaRPr sz="2400" b="0" i="0" u="none" strike="noStrike" cap="none">
              <a:solidFill>
                <a:schemeClr val="dk1"/>
              </a:solidFill>
              <a:latin typeface="Arial"/>
              <a:ea typeface="Arial"/>
              <a:cs typeface="Arial"/>
              <a:sym typeface="Arial"/>
            </a:endParaRPr>
          </a:p>
        </p:txBody>
      </p:sp>
      <p:grpSp>
        <p:nvGrpSpPr>
          <p:cNvPr id="886" name="Google Shape;886;p18"/>
          <p:cNvGrpSpPr/>
          <p:nvPr/>
        </p:nvGrpSpPr>
        <p:grpSpPr>
          <a:xfrm>
            <a:off x="2273541" y="3734160"/>
            <a:ext cx="2400222" cy="2153392"/>
            <a:chOff x="3216730" y="4110749"/>
            <a:chExt cx="2400222" cy="2153392"/>
          </a:xfrm>
        </p:grpSpPr>
        <p:sp>
          <p:nvSpPr>
            <p:cNvPr id="887" name="Google Shape;887;p18"/>
            <p:cNvSpPr/>
            <p:nvPr/>
          </p:nvSpPr>
          <p:spPr>
            <a:xfrm>
              <a:off x="3216730" y="411074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88" name="Google Shape;888;p18"/>
            <p:cNvSpPr/>
            <p:nvPr/>
          </p:nvSpPr>
          <p:spPr>
            <a:xfrm>
              <a:off x="3299517" y="4350807"/>
              <a:ext cx="2008415"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smtClean="0">
                  <a:solidFill>
                    <a:schemeClr val="dk1"/>
                  </a:solidFill>
                  <a:latin typeface="Arial"/>
                  <a:ea typeface="Arial"/>
                  <a:cs typeface="Arial"/>
                  <a:sym typeface="Arial"/>
                </a:rPr>
                <a:t>Hỗ trợ thanh toán trực tuyến tiện lợi và nhanh chóng.</a:t>
              </a:r>
              <a:endParaRPr sz="1800" b="0" i="0" u="none" strike="noStrike" cap="none">
                <a:solidFill>
                  <a:schemeClr val="dk1"/>
                </a:solidFill>
                <a:latin typeface="Arial"/>
                <a:ea typeface="Arial"/>
                <a:cs typeface="Arial"/>
                <a:sym typeface="Arial"/>
              </a:endParaRPr>
            </a:p>
          </p:txBody>
        </p:sp>
      </p:grpSp>
      <p:grpSp>
        <p:nvGrpSpPr>
          <p:cNvPr id="889" name="Google Shape;889;p18"/>
          <p:cNvGrpSpPr/>
          <p:nvPr/>
        </p:nvGrpSpPr>
        <p:grpSpPr>
          <a:xfrm>
            <a:off x="2286000" y="1371600"/>
            <a:ext cx="7620000" cy="2153392"/>
            <a:chOff x="3229189" y="1748189"/>
            <a:chExt cx="2400222" cy="2153392"/>
          </a:xfrm>
        </p:grpSpPr>
        <p:sp>
          <p:nvSpPr>
            <p:cNvPr id="890" name="Google Shape;890;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1" name="Google Shape;891;p18"/>
            <p:cNvSpPr/>
            <p:nvPr/>
          </p:nvSpPr>
          <p:spPr>
            <a:xfrm>
              <a:off x="3325152" y="2021615"/>
              <a:ext cx="1992230" cy="646290"/>
            </a:xfrm>
            <a:prstGeom prst="rect">
              <a:avLst/>
            </a:prstGeom>
            <a:noFill/>
            <a:ln>
              <a:noFill/>
            </a:ln>
          </p:spPr>
          <p:txBody>
            <a:bodyPr spcFirstLastPara="1" wrap="square" lIns="91425" tIns="45700" rIns="91425" bIns="45700" anchor="t" anchorCtr="0">
              <a:spAutoFit/>
            </a:bodyPr>
            <a:lstStyle/>
            <a:p>
              <a:pPr lvl="0">
                <a:buSzPts val="1800"/>
              </a:pPr>
              <a:r>
                <a:rPr lang="en-US" sz="1800" smtClean="0">
                  <a:solidFill>
                    <a:schemeClr val="dk1"/>
                  </a:solidFill>
                </a:rPr>
                <a:t>H</a:t>
              </a:r>
              <a:r>
                <a:rPr lang="vi-VN" sz="1800" smtClean="0">
                  <a:solidFill>
                    <a:schemeClr val="dk1"/>
                  </a:solidFill>
                </a:rPr>
                <a:t>oàn </a:t>
              </a:r>
              <a:r>
                <a:rPr lang="vi-VN" sz="1800">
                  <a:solidFill>
                    <a:schemeClr val="dk1"/>
                  </a:solidFill>
                </a:rPr>
                <a:t>thiện được website quản lý ký túc xá với giao diện thân thiện, dễ sử dụng, thao tác dễ dàng với người </a:t>
              </a:r>
              <a:r>
                <a:rPr lang="en-US" sz="1800" smtClean="0">
                  <a:solidFill>
                    <a:schemeClr val="dk1"/>
                  </a:solidFill>
                </a:rPr>
                <a:t>dùng</a:t>
              </a:r>
              <a:r>
                <a:rPr lang="vi-VN" sz="1800" smtClean="0">
                  <a:solidFill>
                    <a:schemeClr val="dk1"/>
                  </a:solidFill>
                </a:rPr>
                <a:t>.</a:t>
              </a:r>
              <a:endParaRPr sz="1400" b="0" i="0" u="none" strike="noStrike" cap="none">
                <a:solidFill>
                  <a:srgbClr val="000000"/>
                </a:solidFill>
                <a:latin typeface="Arial"/>
                <a:ea typeface="Arial"/>
                <a:cs typeface="Arial"/>
                <a:sym typeface="Arial"/>
              </a:endParaRPr>
            </a:p>
          </p:txBody>
        </p:sp>
      </p:grpSp>
      <p:grpSp>
        <p:nvGrpSpPr>
          <p:cNvPr id="892" name="Google Shape;892;p18"/>
          <p:cNvGrpSpPr/>
          <p:nvPr/>
        </p:nvGrpSpPr>
        <p:grpSpPr>
          <a:xfrm>
            <a:off x="7752821" y="3678358"/>
            <a:ext cx="2205506" cy="2153392"/>
            <a:chOff x="6541160" y="4110749"/>
            <a:chExt cx="2205506" cy="2153392"/>
          </a:xfrm>
        </p:grpSpPr>
        <p:sp>
          <p:nvSpPr>
            <p:cNvPr id="893" name="Google Shape;893;p18"/>
            <p:cNvSpPr/>
            <p:nvPr/>
          </p:nvSpPr>
          <p:spPr>
            <a:xfrm>
              <a:off x="6541160" y="4110749"/>
              <a:ext cx="2160815"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4" name="Google Shape;894;p18"/>
            <p:cNvSpPr/>
            <p:nvPr/>
          </p:nvSpPr>
          <p:spPr>
            <a:xfrm>
              <a:off x="6585851" y="4350807"/>
              <a:ext cx="2160815"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smtClean="0">
                  <a:solidFill>
                    <a:schemeClr val="dk1"/>
                  </a:solidFill>
                </a:rPr>
                <a:t>Giảm thiếu được các thủ tục giấy tờ.</a:t>
              </a:r>
              <a:endParaRPr sz="1800" b="0" i="0" u="none" strike="noStrike" cap="none">
                <a:solidFill>
                  <a:schemeClr val="dk1"/>
                </a:solidFill>
                <a:latin typeface="Arial"/>
                <a:ea typeface="Arial"/>
                <a:cs typeface="Arial"/>
                <a:sym typeface="Arial"/>
              </a:endParaRPr>
            </a:p>
          </p:txBody>
        </p:sp>
      </p:grpSp>
      <p:sp>
        <p:nvSpPr>
          <p:cNvPr id="895" name="Google Shape;895;p18"/>
          <p:cNvSpPr/>
          <p:nvPr/>
        </p:nvSpPr>
        <p:spPr>
          <a:xfrm>
            <a:off x="8229600" y="260166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1</a:t>
            </a:r>
            <a:endParaRPr sz="5400" b="0" i="0" u="none" strike="noStrike" cap="none">
              <a:solidFill>
                <a:srgbClr val="426687"/>
              </a:solidFill>
              <a:latin typeface="Arial"/>
              <a:ea typeface="Arial"/>
              <a:cs typeface="Arial"/>
              <a:sym typeface="Arial"/>
            </a:endParaRPr>
          </a:p>
        </p:txBody>
      </p:sp>
      <p:sp>
        <p:nvSpPr>
          <p:cNvPr id="896" name="Google Shape;896;p18"/>
          <p:cNvSpPr/>
          <p:nvPr/>
        </p:nvSpPr>
        <p:spPr>
          <a:xfrm>
            <a:off x="3171535"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2</a:t>
            </a:r>
            <a:endParaRPr sz="5400" b="0" i="0" u="none" strike="noStrike" cap="none">
              <a:solidFill>
                <a:srgbClr val="426687"/>
              </a:solidFill>
              <a:latin typeface="Arial"/>
              <a:ea typeface="Arial"/>
              <a:cs typeface="Arial"/>
              <a:sym typeface="Arial"/>
            </a:endParaRPr>
          </a:p>
        </p:txBody>
      </p:sp>
      <p:sp>
        <p:nvSpPr>
          <p:cNvPr id="897" name="Google Shape;897;p18"/>
          <p:cNvSpPr/>
          <p:nvPr/>
        </p:nvSpPr>
        <p:spPr>
          <a:xfrm>
            <a:off x="8378619"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3</a:t>
            </a:r>
            <a:endParaRPr sz="5400" b="0" i="0" u="none" strike="noStrike" cap="none">
              <a:solidFill>
                <a:srgbClr val="426687"/>
              </a:solidFill>
              <a:latin typeface="Arial"/>
              <a:ea typeface="Arial"/>
              <a:cs typeface="Arial"/>
              <a:sym typeface="Arial"/>
            </a:endParaRPr>
          </a:p>
        </p:txBody>
      </p:sp>
      <p:sp>
        <p:nvSpPr>
          <p:cNvPr id="898" name="Google Shape;898;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9"/>
                                        </p:tgtEl>
                                        <p:attrNameLst>
                                          <p:attrName>style.visibility</p:attrName>
                                        </p:attrNameLst>
                                      </p:cBhvr>
                                      <p:to>
                                        <p:strVal val="visible"/>
                                      </p:to>
                                    </p:set>
                                    <p:animEffect transition="in" filter="fade">
                                      <p:cBhvr>
                                        <p:cTn id="7" dur="500"/>
                                        <p:tgtEl>
                                          <p:spTgt spid="88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5"/>
                                        </p:tgtEl>
                                        <p:attrNameLst>
                                          <p:attrName>style.visibility</p:attrName>
                                        </p:attrNameLst>
                                      </p:cBhvr>
                                      <p:to>
                                        <p:strVal val="visible"/>
                                      </p:to>
                                    </p:set>
                                    <p:animEffect transition="in" filter="fade">
                                      <p:cBhvr>
                                        <p:cTn id="11" dur="500"/>
                                        <p:tgtEl>
                                          <p:spTgt spid="89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86"/>
                                        </p:tgtEl>
                                        <p:attrNameLst>
                                          <p:attrName>style.visibility</p:attrName>
                                        </p:attrNameLst>
                                      </p:cBhvr>
                                      <p:to>
                                        <p:strVal val="visible"/>
                                      </p:to>
                                    </p:set>
                                    <p:animEffect transition="in" filter="fade">
                                      <p:cBhvr>
                                        <p:cTn id="16" dur="500"/>
                                        <p:tgtEl>
                                          <p:spTgt spid="88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96"/>
                                        </p:tgtEl>
                                        <p:attrNameLst>
                                          <p:attrName>style.visibility</p:attrName>
                                        </p:attrNameLst>
                                      </p:cBhvr>
                                      <p:to>
                                        <p:strVal val="visible"/>
                                      </p:to>
                                    </p:set>
                                    <p:animEffect transition="in" filter="fade">
                                      <p:cBhvr>
                                        <p:cTn id="20" dur="500"/>
                                        <p:tgtEl>
                                          <p:spTgt spid="89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92"/>
                                        </p:tgtEl>
                                        <p:attrNameLst>
                                          <p:attrName>style.visibility</p:attrName>
                                        </p:attrNameLst>
                                      </p:cBhvr>
                                      <p:to>
                                        <p:strVal val="visible"/>
                                      </p:to>
                                    </p:set>
                                    <p:animEffect transition="in" filter="fade">
                                      <p:cBhvr>
                                        <p:cTn id="25" dur="500"/>
                                        <p:tgtEl>
                                          <p:spTgt spid="892"/>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897"/>
                                        </p:tgtEl>
                                        <p:attrNameLst>
                                          <p:attrName>style.visibility</p:attrName>
                                        </p:attrNameLst>
                                      </p:cBhvr>
                                      <p:to>
                                        <p:strVal val="visible"/>
                                      </p:to>
                                    </p:set>
                                    <p:animEffect transition="in" filter="fade">
                                      <p:cBhvr>
                                        <p:cTn id="29" dur="500"/>
                                        <p:tgtEl>
                                          <p:spTgt spid="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904" name="Google Shape;904;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5" name="Google Shape;905;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6" name="Google Shape;906;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7" name="Google Shape;917;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8" name="Google Shape;918;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19" name="Google Shape;919;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0" name="Google Shape;920;p19"/>
          <p:cNvGrpSpPr/>
          <p:nvPr/>
        </p:nvGrpSpPr>
        <p:grpSpPr>
          <a:xfrm>
            <a:off x="3352800" y="1447800"/>
            <a:ext cx="8305799" cy="1144588"/>
            <a:chOff x="3697288" y="1778000"/>
            <a:chExt cx="8305799" cy="1144588"/>
          </a:xfrm>
        </p:grpSpPr>
        <p:sp>
          <p:nvSpPr>
            <p:cNvPr id="921" name="Google Shape;921;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2" name="Google Shape;922;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txBox="1"/>
            <p:nvPr/>
          </p:nvSpPr>
          <p:spPr>
            <a:xfrm>
              <a:off x="7050088" y="1805066"/>
              <a:ext cx="4648200" cy="107717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Phát triển thêm </a:t>
              </a:r>
              <a:r>
                <a:rPr lang="en-US" sz="1600" b="0" i="0" u="none" strike="noStrike" cap="none" smtClean="0">
                  <a:solidFill>
                    <a:schemeClr val="lt1"/>
                  </a:solidFill>
                  <a:latin typeface="Arial"/>
                  <a:ea typeface="Arial"/>
                  <a:cs typeface="Arial"/>
                  <a:sym typeface="Arial"/>
                </a:rPr>
                <a:t>chức </a:t>
              </a:r>
              <a:r>
                <a:rPr lang="en-US" sz="1600" b="0" i="0" u="none" strike="noStrike" cap="none">
                  <a:solidFill>
                    <a:schemeClr val="lt1"/>
                  </a:solidFill>
                  <a:latin typeface="Arial"/>
                  <a:ea typeface="Arial"/>
                  <a:cs typeface="Arial"/>
                  <a:sym typeface="Arial"/>
                </a:rPr>
                <a:t>năng của website như: </a:t>
              </a:r>
              <a:r>
                <a:rPr lang="en-US" sz="1600" smtClean="0">
                  <a:solidFill>
                    <a:schemeClr val="lt1"/>
                  </a:solidFill>
                </a:rPr>
                <a:t>giao tiếp trực tuyến giữa sinh viên và người quản lý, viết đánh giá và nhận xét về trải nghiệm của sinh viên đối với ký túc xá…..</a:t>
              </a:r>
              <a:endParaRPr sz="1800" b="0" i="0" u="none" strike="noStrike" cap="none">
                <a:solidFill>
                  <a:schemeClr val="lt1"/>
                </a:solidFill>
                <a:latin typeface="Oi"/>
                <a:ea typeface="Oi"/>
                <a:cs typeface="Oi"/>
                <a:sym typeface="Oi"/>
              </a:endParaRPr>
            </a:p>
          </p:txBody>
        </p:sp>
      </p:grpSp>
      <p:grpSp>
        <p:nvGrpSpPr>
          <p:cNvPr id="927" name="Google Shape;927;p19"/>
          <p:cNvGrpSpPr/>
          <p:nvPr/>
        </p:nvGrpSpPr>
        <p:grpSpPr>
          <a:xfrm>
            <a:off x="3335337" y="2868613"/>
            <a:ext cx="8323262" cy="1228724"/>
            <a:chOff x="3679825" y="3198813"/>
            <a:chExt cx="8323262" cy="952500"/>
          </a:xfrm>
        </p:grpSpPr>
        <p:sp>
          <p:nvSpPr>
            <p:cNvPr id="928" name="Google Shape;928;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9" name="Google Shape;929;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3" name="Google Shape;933;p19"/>
          <p:cNvGrpSpPr/>
          <p:nvPr/>
        </p:nvGrpSpPr>
        <p:grpSpPr>
          <a:xfrm>
            <a:off x="3370262" y="4106863"/>
            <a:ext cx="8288337" cy="1135063"/>
            <a:chOff x="3714750" y="4437063"/>
            <a:chExt cx="8288337" cy="1135063"/>
          </a:xfrm>
        </p:grpSpPr>
        <p:sp>
          <p:nvSpPr>
            <p:cNvPr id="934" name="Google Shape;934;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5" name="Google Shape;935;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39" name="Google Shape;939;p19"/>
          <p:cNvSpPr txBox="1"/>
          <p:nvPr/>
        </p:nvSpPr>
        <p:spPr>
          <a:xfrm>
            <a:off x="6705600" y="4574185"/>
            <a:ext cx="4648200" cy="33851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600" smtClean="0">
                <a:solidFill>
                  <a:schemeClr val="lt1"/>
                </a:solidFill>
                <a:ea typeface="Oi"/>
              </a:rPr>
              <a:t>Website sử dụng được đa nền tảng.</a:t>
            </a:r>
            <a:endParaRPr sz="1600" b="0" i="0" u="none" strike="noStrike" cap="none">
              <a:solidFill>
                <a:schemeClr val="lt1"/>
              </a:solidFill>
              <a:latin typeface="Oi"/>
              <a:ea typeface="Oi"/>
              <a:cs typeface="Oi"/>
              <a:sym typeface="Oi"/>
            </a:endParaRPr>
          </a:p>
        </p:txBody>
      </p:sp>
      <p:sp>
        <p:nvSpPr>
          <p:cNvPr id="940" name="Google Shape;940;p19"/>
          <p:cNvSpPr txBox="1"/>
          <p:nvPr/>
        </p:nvSpPr>
        <p:spPr>
          <a:xfrm>
            <a:off x="6548437" y="3230563"/>
            <a:ext cx="4648200" cy="584735"/>
          </a:xfrm>
          <a:prstGeom prst="rect">
            <a:avLst/>
          </a:prstGeom>
          <a:noFill/>
          <a:ln>
            <a:noFill/>
          </a:ln>
        </p:spPr>
        <p:txBody>
          <a:bodyPr spcFirstLastPara="1" wrap="square" lIns="91425" tIns="45700" rIns="91425" bIns="45700" anchor="t" anchorCtr="0">
            <a:spAutoFit/>
          </a:bodyPr>
          <a:lstStyle/>
          <a:p>
            <a:pPr lvl="0" algn="just">
              <a:buSzPts val="1800"/>
            </a:pPr>
            <a:r>
              <a:rPr lang="en-US" sz="1600" smtClean="0">
                <a:solidFill>
                  <a:schemeClr val="lt1"/>
                </a:solidFill>
              </a:rPr>
              <a:t>Tối ưu hóa hiệu suất trang web, sao lưu dữ liệu định kỳ và </a:t>
            </a:r>
            <a:r>
              <a:rPr lang="vi-VN" sz="1600" smtClean="0">
                <a:solidFill>
                  <a:schemeClr val="lt1"/>
                </a:solidFill>
              </a:rPr>
              <a:t>bảo </a:t>
            </a:r>
            <a:r>
              <a:rPr lang="vi-VN" sz="1600">
                <a:solidFill>
                  <a:schemeClr val="lt1"/>
                </a:solidFill>
              </a:rPr>
              <a:t>mật dữ liệu.</a:t>
            </a:r>
          </a:p>
        </p:txBody>
      </p:sp>
      <p:sp>
        <p:nvSpPr>
          <p:cNvPr id="941" name="Google Shape;941;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0"/>
                                        </p:tgtEl>
                                        <p:attrNameLst>
                                          <p:attrName>style.visibility</p:attrName>
                                        </p:attrNameLst>
                                      </p:cBhvr>
                                      <p:to>
                                        <p:strVal val="visible"/>
                                      </p:to>
                                    </p:set>
                                    <p:anim calcmode="lin" valueType="num">
                                      <p:cBhvr additive="base">
                                        <p:cTn id="7" dur="1000"/>
                                        <p:tgtEl>
                                          <p:spTgt spid="92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7"/>
                                        </p:tgtEl>
                                        <p:attrNameLst>
                                          <p:attrName>style.visibility</p:attrName>
                                        </p:attrNameLst>
                                      </p:cBhvr>
                                      <p:to>
                                        <p:strVal val="visible"/>
                                      </p:to>
                                    </p:set>
                                    <p:anim calcmode="lin" valueType="num">
                                      <p:cBhvr additive="base">
                                        <p:cTn id="12" dur="500" fill="hold"/>
                                        <p:tgtEl>
                                          <p:spTgt spid="927"/>
                                        </p:tgtEl>
                                        <p:attrNameLst>
                                          <p:attrName>ppt_x</p:attrName>
                                        </p:attrNameLst>
                                      </p:cBhvr>
                                      <p:tavLst>
                                        <p:tav tm="0">
                                          <p:val>
                                            <p:strVal val="1+#ppt_w/2"/>
                                          </p:val>
                                        </p:tav>
                                        <p:tav tm="100000">
                                          <p:val>
                                            <p:strVal val="#ppt_x"/>
                                          </p:val>
                                        </p:tav>
                                      </p:tavLst>
                                    </p:anim>
                                    <p:anim calcmode="lin" valueType="num">
                                      <p:cBhvr additive="base">
                                        <p:cTn id="13" dur="500" fill="hold"/>
                                        <p:tgtEl>
                                          <p:spTgt spid="927"/>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940"/>
                                        </p:tgtEl>
                                        <p:attrNameLst>
                                          <p:attrName>style.visibility</p:attrName>
                                        </p:attrNameLst>
                                      </p:cBhvr>
                                      <p:to>
                                        <p:strVal val="visible"/>
                                      </p:to>
                                    </p:set>
                                    <p:anim calcmode="lin" valueType="num">
                                      <p:cBhvr additive="base">
                                        <p:cTn id="16" dur="500" fill="hold"/>
                                        <p:tgtEl>
                                          <p:spTgt spid="940"/>
                                        </p:tgtEl>
                                        <p:attrNameLst>
                                          <p:attrName>ppt_x</p:attrName>
                                        </p:attrNameLst>
                                      </p:cBhvr>
                                      <p:tavLst>
                                        <p:tav tm="0">
                                          <p:val>
                                            <p:strVal val="1+#ppt_w/2"/>
                                          </p:val>
                                        </p:tav>
                                        <p:tav tm="100000">
                                          <p:val>
                                            <p:strVal val="#ppt_x"/>
                                          </p:val>
                                        </p:tav>
                                      </p:tavLst>
                                    </p:anim>
                                    <p:anim calcmode="lin" valueType="num">
                                      <p:cBhvr additive="base">
                                        <p:cTn id="17" dur="500" fill="hold"/>
                                        <p:tgtEl>
                                          <p:spTgt spid="940"/>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933"/>
                                        </p:tgtEl>
                                        <p:attrNameLst>
                                          <p:attrName>style.visibility</p:attrName>
                                        </p:attrNameLst>
                                      </p:cBhvr>
                                      <p:to>
                                        <p:strVal val="visible"/>
                                      </p:to>
                                    </p:set>
                                    <p:anim calcmode="lin" valueType="num">
                                      <p:cBhvr additive="base">
                                        <p:cTn id="22" dur="500" fill="hold"/>
                                        <p:tgtEl>
                                          <p:spTgt spid="933"/>
                                        </p:tgtEl>
                                        <p:attrNameLst>
                                          <p:attrName>ppt_x</p:attrName>
                                        </p:attrNameLst>
                                      </p:cBhvr>
                                      <p:tavLst>
                                        <p:tav tm="0">
                                          <p:val>
                                            <p:strVal val="1+#ppt_w/2"/>
                                          </p:val>
                                        </p:tav>
                                        <p:tav tm="100000">
                                          <p:val>
                                            <p:strVal val="#ppt_x"/>
                                          </p:val>
                                        </p:tav>
                                      </p:tavLst>
                                    </p:anim>
                                    <p:anim calcmode="lin" valueType="num">
                                      <p:cBhvr additive="base">
                                        <p:cTn id="23" dur="500" fill="hold"/>
                                        <p:tgtEl>
                                          <p:spTgt spid="933"/>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939"/>
                                        </p:tgtEl>
                                        <p:attrNameLst>
                                          <p:attrName>style.visibility</p:attrName>
                                        </p:attrNameLst>
                                      </p:cBhvr>
                                      <p:to>
                                        <p:strVal val="visible"/>
                                      </p:to>
                                    </p:set>
                                    <p:anim calcmode="lin" valueType="num">
                                      <p:cBhvr additive="base">
                                        <p:cTn id="26" dur="500" fill="hold"/>
                                        <p:tgtEl>
                                          <p:spTgt spid="939"/>
                                        </p:tgtEl>
                                        <p:attrNameLst>
                                          <p:attrName>ppt_x</p:attrName>
                                        </p:attrNameLst>
                                      </p:cBhvr>
                                      <p:tavLst>
                                        <p:tav tm="0">
                                          <p:val>
                                            <p:strVal val="1+#ppt_w/2"/>
                                          </p:val>
                                        </p:tav>
                                        <p:tav tm="100000">
                                          <p:val>
                                            <p:strVal val="#ppt_x"/>
                                          </p:val>
                                        </p:tav>
                                      </p:tavLst>
                                    </p:anim>
                                    <p:anim calcmode="lin" valueType="num">
                                      <p:cBhvr additive="base">
                                        <p:cTn id="27" dur="500" fill="hold"/>
                                        <p:tgtEl>
                                          <p:spTgt spid="9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 grpId="0"/>
      <p:bldP spid="9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pic>
        <p:nvPicPr>
          <p:cNvPr id="947" name="Google Shape;947;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8" name="Google Shape;948;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404040"/>
                </a:solidFill>
                <a:latin typeface="Calibri"/>
                <a:ea typeface="Calibri"/>
                <a:cs typeface="Calibri"/>
                <a:sym typeface="Calibri"/>
              </a:rPr>
              <a:t>THANK YOU </a:t>
            </a:r>
            <a:endParaRPr sz="4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FF3737"/>
                </a:solidFill>
                <a:latin typeface="Calibri"/>
                <a:ea typeface="Calibri"/>
                <a:cs typeface="Calibri"/>
                <a:sym typeface="Calibri"/>
              </a:rPr>
              <a:t>FOR WATCHING</a:t>
            </a:r>
            <a:endParaRPr sz="4400" b="0" i="0" u="none" strike="noStrike" cap="none">
              <a:solidFill>
                <a:schemeClr val="dk1"/>
              </a:solidFill>
              <a:latin typeface="Arial"/>
              <a:ea typeface="Arial"/>
              <a:cs typeface="Arial"/>
              <a:sym typeface="Arial"/>
            </a:endParaRPr>
          </a:p>
        </p:txBody>
      </p:sp>
      <p:sp>
        <p:nvSpPr>
          <p:cNvPr id="952" name="Google Shape;952;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Em xin chân thành cảm ơn hội đồng thầy cô đã lắng nghe và theo dõi bài thuyết trình của em.</a:t>
            </a:r>
            <a:endParaRPr sz="2400" b="0" i="0" u="none" strike="noStrike" cap="none">
              <a:solidFill>
                <a:schemeClr val="dk1"/>
              </a:solidFill>
              <a:latin typeface="Arial"/>
              <a:ea typeface="Arial"/>
              <a:cs typeface="Arial"/>
              <a:sym typeface="Arial"/>
            </a:endParaRPr>
          </a:p>
        </p:txBody>
      </p:sp>
      <p:sp>
        <p:nvSpPr>
          <p:cNvPr id="953" name="Google Shape;953;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80" name="Google Shape;480;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81" name="Google Shape;481;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a:solidFill>
                  <a:srgbClr val="595959"/>
                </a:solidFill>
                <a:latin typeface="Times New Roman"/>
                <a:ea typeface="Times New Roman"/>
                <a:cs typeface="Times New Roman"/>
                <a:sym typeface="Times New Roman"/>
              </a:rPr>
              <a:t>Hà Nội, ngày </a:t>
            </a:r>
            <a:r>
              <a:rPr lang="en-US" sz="1800" i="1" smtClean="0">
                <a:solidFill>
                  <a:srgbClr val="595959"/>
                </a:solidFill>
                <a:latin typeface="Times New Roman"/>
                <a:ea typeface="Times New Roman"/>
                <a:cs typeface="Times New Roman"/>
                <a:sym typeface="Times New Roman"/>
              </a:rPr>
              <a:t>31</a:t>
            </a:r>
            <a:r>
              <a:rPr lang="en-US" sz="1800" b="0" i="1" u="none" strike="noStrike" cap="none" smtClean="0">
                <a:solidFill>
                  <a:srgbClr val="595959"/>
                </a:solidFill>
                <a:latin typeface="Times New Roman"/>
                <a:ea typeface="Times New Roman"/>
                <a:cs typeface="Times New Roman"/>
                <a:sym typeface="Times New Roman"/>
              </a:rPr>
              <a:t> </a:t>
            </a:r>
            <a:r>
              <a:rPr lang="en-US" sz="1800" b="0" i="1" u="none" strike="noStrike" cap="none">
                <a:solidFill>
                  <a:srgbClr val="595959"/>
                </a:solidFill>
                <a:latin typeface="Times New Roman"/>
                <a:ea typeface="Times New Roman"/>
                <a:cs typeface="Times New Roman"/>
                <a:sym typeface="Times New Roman"/>
              </a:rPr>
              <a:t>tháng 5 năm </a:t>
            </a:r>
            <a:r>
              <a:rPr lang="en-US" sz="1800" b="0" i="1" u="none" strike="noStrike" cap="none" smtClean="0">
                <a:solidFill>
                  <a:srgbClr val="595959"/>
                </a:solidFill>
                <a:latin typeface="Times New Roman"/>
                <a:ea typeface="Times New Roman"/>
                <a:cs typeface="Times New Roman"/>
                <a:sym typeface="Times New Roman"/>
              </a:rPr>
              <a:t>202</a:t>
            </a:r>
            <a:endParaRPr sz="1400" b="0" i="0" u="none" strike="noStrike" cap="none">
              <a:solidFill>
                <a:srgbClr val="000000"/>
              </a:solidFill>
              <a:latin typeface="Times New Roman"/>
              <a:ea typeface="Times New Roman"/>
              <a:cs typeface="Times New Roman"/>
              <a:sym typeface="Times New Roman"/>
            </a:endParaRPr>
          </a:p>
        </p:txBody>
      </p:sp>
      <p:sp>
        <p:nvSpPr>
          <p:cNvPr id="482" name="Google Shape;482;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70C0"/>
                </a:solidFill>
                <a:latin typeface="Arial"/>
                <a:ea typeface="Arial"/>
                <a:cs typeface="Arial"/>
                <a:sym typeface="Arial"/>
              </a:rPr>
              <a:t>ĐẠI HỌC CÔNG NGHIỆP HÀ NỘI</a:t>
            </a:r>
            <a:endParaRPr sz="3600" b="1" i="0" u="none" strike="noStrike" cap="none">
              <a:solidFill>
                <a:srgbClr val="0070C0"/>
              </a:solidFill>
              <a:latin typeface="Arial"/>
              <a:ea typeface="Arial"/>
              <a:cs typeface="Arial"/>
              <a:sym typeface="Arial"/>
            </a:endParaRPr>
          </a:p>
        </p:txBody>
      </p:sp>
      <p:sp>
        <p:nvSpPr>
          <p:cNvPr id="483" name="Google Shape;483;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accent4"/>
                </a:solidFill>
                <a:latin typeface="Arial"/>
                <a:ea typeface="Arial"/>
                <a:cs typeface="Arial"/>
                <a:sym typeface="Arial"/>
              </a:rPr>
              <a:t>KHOA CÔNG NGHỆ THÔNG TIN</a:t>
            </a:r>
            <a:endParaRPr sz="2400" b="1" i="0" u="none" strike="noStrike" cap="none">
              <a:solidFill>
                <a:schemeClr val="accent4"/>
              </a:solidFill>
              <a:latin typeface="Arial"/>
              <a:ea typeface="Arial"/>
              <a:cs typeface="Arial"/>
              <a:sym typeface="Arial"/>
            </a:endParaRPr>
          </a:p>
        </p:txBody>
      </p:sp>
      <p:pic>
        <p:nvPicPr>
          <p:cNvPr id="484" name="Google Shape;484;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5" name="Google Shape;485;p2"/>
          <p:cNvSpPr txBox="1"/>
          <p:nvPr/>
        </p:nvSpPr>
        <p:spPr>
          <a:xfrm>
            <a:off x="685800" y="2421152"/>
            <a:ext cx="115824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ED1C2A"/>
                </a:solidFill>
                <a:latin typeface="Calibri"/>
                <a:ea typeface="Calibri"/>
                <a:cs typeface="Calibri"/>
                <a:sym typeface="Calibri"/>
              </a:rPr>
              <a:t>ĐỀ TÀI: XÂY DỰNG WEBSITE </a:t>
            </a:r>
            <a:r>
              <a:rPr lang="en-US" sz="3600" b="1" smtClean="0">
                <a:solidFill>
                  <a:srgbClr val="ED1C2A"/>
                </a:solidFill>
                <a:latin typeface="Calibri"/>
                <a:ea typeface="Calibri"/>
                <a:cs typeface="Calibri"/>
                <a:sym typeface="Calibri"/>
              </a:rPr>
              <a:t>QUẢN LÝ KÝ TÚC XÁ</a:t>
            </a:r>
            <a:endParaRPr sz="3600" b="1" i="0" u="none" strike="noStrike" cap="none">
              <a:solidFill>
                <a:srgbClr val="ED1C2A"/>
              </a:solidFill>
              <a:latin typeface="Calibri"/>
              <a:ea typeface="Calibri"/>
              <a:cs typeface="Calibri"/>
              <a:sym typeface="Calibri"/>
            </a:endParaRPr>
          </a:p>
        </p:txBody>
      </p:sp>
      <p:sp>
        <p:nvSpPr>
          <p:cNvPr id="486" name="Google Shape;486;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2" name="Google Shape;492;p3"/>
          <p:cNvGrpSpPr/>
          <p:nvPr/>
        </p:nvGrpSpPr>
        <p:grpSpPr>
          <a:xfrm>
            <a:off x="4626380" y="2249924"/>
            <a:ext cx="6921829" cy="2078254"/>
            <a:chOff x="4578255" y="2223130"/>
            <a:chExt cx="6921829" cy="2078254"/>
          </a:xfrm>
        </p:grpSpPr>
        <p:sp>
          <p:nvSpPr>
            <p:cNvPr id="493" name="Google Shape;493;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494" name="Google Shape;494;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5" name="Google Shape;495;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6" name="Google Shape;496;p3"/>
          <p:cNvGrpSpPr/>
          <p:nvPr/>
        </p:nvGrpSpPr>
        <p:grpSpPr>
          <a:xfrm>
            <a:off x="6080207" y="1118203"/>
            <a:ext cx="880712" cy="810164"/>
            <a:chOff x="5908413" y="847857"/>
            <a:chExt cx="938013" cy="939583"/>
          </a:xfrm>
        </p:grpSpPr>
        <p:sp>
          <p:nvSpPr>
            <p:cNvPr id="497" name="Google Shape;497;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8" name="Google Shape;498;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499" name="Google Shape;499;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Tổng quan về đề tài</a:t>
            </a:r>
            <a:endParaRPr sz="2400" b="0" i="0" u="none" strike="noStrike" cap="none">
              <a:solidFill>
                <a:srgbClr val="3F3F3F"/>
              </a:solidFill>
              <a:latin typeface="Times New Roman"/>
              <a:ea typeface="Times New Roman"/>
              <a:cs typeface="Times New Roman"/>
              <a:sym typeface="Times New Roman"/>
            </a:endParaRPr>
          </a:p>
        </p:txBody>
      </p:sp>
      <p:grpSp>
        <p:nvGrpSpPr>
          <p:cNvPr id="500" name="Google Shape;500;p3"/>
          <p:cNvGrpSpPr/>
          <p:nvPr/>
        </p:nvGrpSpPr>
        <p:grpSpPr>
          <a:xfrm rot="-5400000">
            <a:off x="5060705" y="921408"/>
            <a:ext cx="18288" cy="822960"/>
            <a:chOff x="5839691" y="2713589"/>
            <a:chExt cx="1406625" cy="1430822"/>
          </a:xfrm>
        </p:grpSpPr>
        <p:sp>
          <p:nvSpPr>
            <p:cNvPr id="501" name="Google Shape;501;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2" name="Google Shape;502;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3" name="Google Shape;503;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4" name="Google Shape;504;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0" name="Google Shape;510;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1" name="Google Shape;511;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2" name="Google Shape;512;p3"/>
          <p:cNvGrpSpPr/>
          <p:nvPr/>
        </p:nvGrpSpPr>
        <p:grpSpPr>
          <a:xfrm>
            <a:off x="6103978" y="2253126"/>
            <a:ext cx="880712" cy="810164"/>
            <a:chOff x="5915473" y="787140"/>
            <a:chExt cx="938013" cy="939583"/>
          </a:xfrm>
        </p:grpSpPr>
        <p:sp>
          <p:nvSpPr>
            <p:cNvPr id="513" name="Google Shape;513;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4" name="Google Shape;514;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grpSp>
      <p:grpSp>
        <p:nvGrpSpPr>
          <p:cNvPr id="515" name="Google Shape;515;p3"/>
          <p:cNvGrpSpPr/>
          <p:nvPr/>
        </p:nvGrpSpPr>
        <p:grpSpPr>
          <a:xfrm rot="-5400000">
            <a:off x="5084476" y="2049931"/>
            <a:ext cx="18288" cy="822960"/>
            <a:chOff x="5839691" y="2713589"/>
            <a:chExt cx="1406625" cy="1430822"/>
          </a:xfrm>
        </p:grpSpPr>
        <p:sp>
          <p:nvSpPr>
            <p:cNvPr id="516" name="Google Shape;516;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7" name="Google Shape;517;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18" name="Google Shape;518;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9" name="Google Shape;519;p3"/>
          <p:cNvGrpSpPr/>
          <p:nvPr/>
        </p:nvGrpSpPr>
        <p:grpSpPr>
          <a:xfrm>
            <a:off x="6130611" y="3359718"/>
            <a:ext cx="880712" cy="810164"/>
            <a:chOff x="5930214" y="819319"/>
            <a:chExt cx="938013" cy="939583"/>
          </a:xfrm>
        </p:grpSpPr>
        <p:sp>
          <p:nvSpPr>
            <p:cNvPr id="520" name="Google Shape;520;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1" name="Google Shape;521;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grpSp>
        <p:nvGrpSpPr>
          <p:cNvPr id="522" name="Google Shape;522;p3"/>
          <p:cNvGrpSpPr/>
          <p:nvPr/>
        </p:nvGrpSpPr>
        <p:grpSpPr>
          <a:xfrm rot="-5400000">
            <a:off x="5090640" y="3187530"/>
            <a:ext cx="18288" cy="822960"/>
            <a:chOff x="5839691" y="2713589"/>
            <a:chExt cx="1406625" cy="1430822"/>
          </a:xfrm>
        </p:grpSpPr>
        <p:sp>
          <p:nvSpPr>
            <p:cNvPr id="523" name="Google Shape;523;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4" name="Google Shape;524;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5" name="Google Shape;525;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6" name="Google Shape;526;p3"/>
          <p:cNvGrpSpPr/>
          <p:nvPr/>
        </p:nvGrpSpPr>
        <p:grpSpPr>
          <a:xfrm>
            <a:off x="6125375" y="4414451"/>
            <a:ext cx="880712" cy="810164"/>
            <a:chOff x="5917531" y="813457"/>
            <a:chExt cx="938013" cy="939583"/>
          </a:xfrm>
        </p:grpSpPr>
        <p:sp>
          <p:nvSpPr>
            <p:cNvPr id="527" name="Google Shape;527;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8" name="Google Shape;528;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grpSp>
      <p:sp>
        <p:nvSpPr>
          <p:cNvPr id="529" name="Google Shape;529;p3"/>
          <p:cNvSpPr/>
          <p:nvPr/>
        </p:nvSpPr>
        <p:spPr>
          <a:xfrm>
            <a:off x="750268" y="464563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Demo Sản Phẩm</a:t>
            </a:r>
            <a:endParaRPr sz="2400" b="0" i="0" u="none" strike="noStrike" cap="none">
              <a:solidFill>
                <a:srgbClr val="3F3F3F"/>
              </a:solidFill>
              <a:latin typeface="Times New Roman"/>
              <a:ea typeface="Times New Roman"/>
              <a:cs typeface="Times New Roman"/>
              <a:sym typeface="Times New Roman"/>
            </a:endParaRPr>
          </a:p>
        </p:txBody>
      </p:sp>
      <p:grpSp>
        <p:nvGrpSpPr>
          <p:cNvPr id="530" name="Google Shape;530;p3"/>
          <p:cNvGrpSpPr/>
          <p:nvPr/>
        </p:nvGrpSpPr>
        <p:grpSpPr>
          <a:xfrm rot="-5400000">
            <a:off x="5097312" y="4247317"/>
            <a:ext cx="18288" cy="822960"/>
            <a:chOff x="5839691" y="2713589"/>
            <a:chExt cx="1406625" cy="1430822"/>
          </a:xfrm>
        </p:grpSpPr>
        <p:sp>
          <p:nvSpPr>
            <p:cNvPr id="531" name="Google Shape;531;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2" name="Google Shape;532;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33" name="Google Shape;533;p3"/>
          <p:cNvSpPr/>
          <p:nvPr/>
        </p:nvSpPr>
        <p:spPr>
          <a:xfrm>
            <a:off x="766541" y="444411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34" name="Google Shape;534;p3"/>
          <p:cNvGrpSpPr/>
          <p:nvPr/>
        </p:nvGrpSpPr>
        <p:grpSpPr>
          <a:xfrm>
            <a:off x="6164014" y="5495003"/>
            <a:ext cx="880712" cy="810164"/>
            <a:chOff x="5914998" y="810429"/>
            <a:chExt cx="938013" cy="939583"/>
          </a:xfrm>
        </p:grpSpPr>
        <p:sp>
          <p:nvSpPr>
            <p:cNvPr id="535" name="Google Shape;535;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6" name="Google Shape;536;p3"/>
            <p:cNvSpPr/>
            <p:nvPr/>
          </p:nvSpPr>
          <p:spPr>
            <a:xfrm>
              <a:off x="6021503" y="856657"/>
              <a:ext cx="684331" cy="7495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grpSp>
      <p:sp>
        <p:nvSpPr>
          <p:cNvPr id="537" name="Google Shape;537;p3"/>
          <p:cNvSpPr/>
          <p:nvPr/>
        </p:nvSpPr>
        <p:spPr>
          <a:xfrm>
            <a:off x="813248" y="5719529"/>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smtClean="0">
                <a:solidFill>
                  <a:srgbClr val="3F3F3F"/>
                </a:solidFill>
                <a:latin typeface="Times New Roman"/>
                <a:ea typeface="Times New Roman"/>
                <a:cs typeface="Times New Roman"/>
                <a:sym typeface="Times New Roman"/>
              </a:rPr>
              <a:t>Kết quả đạt được </a:t>
            </a:r>
            <a:r>
              <a:rPr lang="en-US" sz="2400" b="0" i="0" u="none" strike="noStrike" cap="none">
                <a:solidFill>
                  <a:srgbClr val="3F3F3F"/>
                </a:solidFill>
                <a:latin typeface="Times New Roman"/>
                <a:ea typeface="Times New Roman"/>
                <a:cs typeface="Times New Roman"/>
                <a:sym typeface="Times New Roman"/>
              </a:rPr>
              <a:t>và hướng phát triển</a:t>
            </a:r>
            <a:endParaRPr sz="2400" b="0" i="0" u="none" strike="noStrike" cap="none">
              <a:solidFill>
                <a:srgbClr val="3F3F3F"/>
              </a:solidFill>
              <a:latin typeface="Times New Roman"/>
              <a:ea typeface="Times New Roman"/>
              <a:cs typeface="Times New Roman"/>
              <a:sym typeface="Times New Roman"/>
            </a:endParaRPr>
          </a:p>
        </p:txBody>
      </p:sp>
      <p:grpSp>
        <p:nvGrpSpPr>
          <p:cNvPr id="538" name="Google Shape;538;p3"/>
          <p:cNvGrpSpPr/>
          <p:nvPr/>
        </p:nvGrpSpPr>
        <p:grpSpPr>
          <a:xfrm rot="-5400000">
            <a:off x="5138329" y="5330481"/>
            <a:ext cx="18288" cy="822960"/>
            <a:chOff x="5839691" y="2713589"/>
            <a:chExt cx="1406625" cy="1430822"/>
          </a:xfrm>
        </p:grpSpPr>
        <p:sp>
          <p:nvSpPr>
            <p:cNvPr id="539" name="Google Shape;539;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0" name="Google Shape;540;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41" name="Google Shape;541;p3"/>
          <p:cNvSpPr/>
          <p:nvPr/>
        </p:nvSpPr>
        <p:spPr>
          <a:xfrm>
            <a:off x="807558" y="552727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2" name="Google Shape;542;p3"/>
          <p:cNvSpPr/>
          <p:nvPr/>
        </p:nvSpPr>
        <p:spPr>
          <a:xfrm>
            <a:off x="813248" y="348588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Phân tích thiết kế hệ thống</a:t>
            </a:r>
            <a:endParaRPr sz="2400" b="0" i="0" u="none" strike="noStrike" cap="none">
              <a:solidFill>
                <a:srgbClr val="3F3F3F"/>
              </a:solidFill>
              <a:latin typeface="Times New Roman"/>
              <a:ea typeface="Times New Roman"/>
              <a:cs typeface="Times New Roman"/>
              <a:sym typeface="Times New Roman"/>
            </a:endParaRPr>
          </a:p>
        </p:txBody>
      </p:sp>
      <p:sp>
        <p:nvSpPr>
          <p:cNvPr id="543" name="Google Shape;543;p3"/>
          <p:cNvSpPr/>
          <p:nvPr/>
        </p:nvSpPr>
        <p:spPr>
          <a:xfrm>
            <a:off x="884289" y="239097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Mục tiêu đề tài</a:t>
            </a:r>
            <a:endParaRPr sz="2400" b="0" i="0" u="none" strike="noStrike" cap="none">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animEffect transition="in" filter="fade">
                                      <p:cBhvr>
                                        <p:cTn id="7" dur="500"/>
                                        <p:tgtEl>
                                          <p:spTgt spid="4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9"/>
                                        </p:tgtEl>
                                        <p:attrNameLst>
                                          <p:attrName>style.visibility</p:attrName>
                                        </p:attrNameLst>
                                      </p:cBhvr>
                                      <p:to>
                                        <p:strVal val="visible"/>
                                      </p:to>
                                    </p:set>
                                    <p:animEffect transition="in" filter="fade">
                                      <p:cBhvr>
                                        <p:cTn id="11" dur="500"/>
                                        <p:tgtEl>
                                          <p:spTgt spid="49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2"/>
                                        </p:tgtEl>
                                        <p:attrNameLst>
                                          <p:attrName>style.visibility</p:attrName>
                                        </p:attrNameLst>
                                      </p:cBhvr>
                                      <p:to>
                                        <p:strVal val="visible"/>
                                      </p:to>
                                    </p:set>
                                    <p:animEffect transition="in" filter="fade">
                                      <p:cBhvr>
                                        <p:cTn id="16" dur="500"/>
                                        <p:tgtEl>
                                          <p:spTgt spid="51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3"/>
                                        </p:tgtEl>
                                        <p:attrNameLst>
                                          <p:attrName>style.visibility</p:attrName>
                                        </p:attrNameLst>
                                      </p:cBhvr>
                                      <p:to>
                                        <p:strVal val="visible"/>
                                      </p:to>
                                    </p:set>
                                    <p:animEffect transition="in" filter="fade">
                                      <p:cBhvr>
                                        <p:cTn id="20" dur="500"/>
                                        <p:tgtEl>
                                          <p:spTgt spid="5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9"/>
                                        </p:tgtEl>
                                        <p:attrNameLst>
                                          <p:attrName>style.visibility</p:attrName>
                                        </p:attrNameLst>
                                      </p:cBhvr>
                                      <p:to>
                                        <p:strVal val="visible"/>
                                      </p:to>
                                    </p:set>
                                    <p:animEffect transition="in" filter="fade">
                                      <p:cBhvr>
                                        <p:cTn id="25" dur="500"/>
                                        <p:tgtEl>
                                          <p:spTgt spid="51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2"/>
                                        </p:tgtEl>
                                        <p:attrNameLst>
                                          <p:attrName>style.visibility</p:attrName>
                                        </p:attrNameLst>
                                      </p:cBhvr>
                                      <p:to>
                                        <p:strVal val="visible"/>
                                      </p:to>
                                    </p:set>
                                    <p:animEffect transition="in" filter="fade">
                                      <p:cBhvr>
                                        <p:cTn id="29" dur="500"/>
                                        <p:tgtEl>
                                          <p:spTgt spid="5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26"/>
                                        </p:tgtEl>
                                        <p:attrNameLst>
                                          <p:attrName>style.visibility</p:attrName>
                                        </p:attrNameLst>
                                      </p:cBhvr>
                                      <p:to>
                                        <p:strVal val="visible"/>
                                      </p:to>
                                    </p:set>
                                    <p:animEffect transition="in" filter="fade">
                                      <p:cBhvr>
                                        <p:cTn id="34" dur="500"/>
                                        <p:tgtEl>
                                          <p:spTgt spid="52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29"/>
                                        </p:tgtEl>
                                        <p:attrNameLst>
                                          <p:attrName>style.visibility</p:attrName>
                                        </p:attrNameLst>
                                      </p:cBhvr>
                                      <p:to>
                                        <p:strVal val="visible"/>
                                      </p:to>
                                    </p:set>
                                    <p:animEffect transition="in" filter="fade">
                                      <p:cBhvr>
                                        <p:cTn id="38" dur="500"/>
                                        <p:tgtEl>
                                          <p:spTgt spid="5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4"/>
                                        </p:tgtEl>
                                        <p:attrNameLst>
                                          <p:attrName>style.visibility</p:attrName>
                                        </p:attrNameLst>
                                      </p:cBhvr>
                                      <p:to>
                                        <p:strVal val="visible"/>
                                      </p:to>
                                    </p:set>
                                    <p:animEffect transition="in" filter="fade">
                                      <p:cBhvr>
                                        <p:cTn id="43" dur="500"/>
                                        <p:tgtEl>
                                          <p:spTgt spid="534"/>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37"/>
                                        </p:tgtEl>
                                        <p:attrNameLst>
                                          <p:attrName>style.visibility</p:attrName>
                                        </p:attrNameLst>
                                      </p:cBhvr>
                                      <p:to>
                                        <p:strVal val="visible"/>
                                      </p:to>
                                    </p:set>
                                    <p:animEffect transition="in" filter="fade">
                                      <p:cBhvr>
                                        <p:cTn id="47" dur="500"/>
                                        <p:tgtEl>
                                          <p:spTgt spid="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grpSp>
        <p:nvGrpSpPr>
          <p:cNvPr id="549" name="Google Shape;549;p4"/>
          <p:cNvGrpSpPr/>
          <p:nvPr/>
        </p:nvGrpSpPr>
        <p:grpSpPr>
          <a:xfrm>
            <a:off x="2386080" y="0"/>
            <a:ext cx="3314880" cy="6857640"/>
            <a:chOff x="2386080" y="0"/>
            <a:chExt cx="3314880" cy="6857640"/>
          </a:xfrm>
        </p:grpSpPr>
        <p:sp>
          <p:nvSpPr>
            <p:cNvPr id="550" name="Google Shape;550;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2" name="Google Shape;562;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63" name="Google Shape;563;p4"/>
          <p:cNvGrpSpPr/>
          <p:nvPr/>
        </p:nvGrpSpPr>
        <p:grpSpPr>
          <a:xfrm>
            <a:off x="5867401" y="2495347"/>
            <a:ext cx="4937098" cy="2914853"/>
            <a:chOff x="5894486" y="1770109"/>
            <a:chExt cx="5259520" cy="365051"/>
          </a:xfrm>
        </p:grpSpPr>
        <p:sp>
          <p:nvSpPr>
            <p:cNvPr id="564" name="Google Shape;564;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VỀ ĐỀ TÀI</a:t>
              </a:r>
              <a:endParaRPr sz="6000" b="0" i="0" u="none" strike="noStrike" cap="none">
                <a:solidFill>
                  <a:schemeClr val="dk1"/>
                </a:solidFill>
                <a:latin typeface="Arial"/>
                <a:ea typeface="Arial"/>
                <a:cs typeface="Arial"/>
                <a:sym typeface="Arial"/>
              </a:endParaRPr>
            </a:p>
          </p:txBody>
        </p:sp>
        <p:sp>
          <p:nvSpPr>
            <p:cNvPr id="565" name="Google Shape;565;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6" name="Google Shape;566;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grpSp>
        <p:nvGrpSpPr>
          <p:cNvPr id="578" name="Google Shape;578;p5"/>
          <p:cNvGrpSpPr/>
          <p:nvPr/>
        </p:nvGrpSpPr>
        <p:grpSpPr>
          <a:xfrm>
            <a:off x="5472720" y="1306800"/>
            <a:ext cx="6566880" cy="2094120"/>
            <a:chOff x="5472720" y="1306800"/>
            <a:chExt cx="6033600" cy="2094120"/>
          </a:xfrm>
        </p:grpSpPr>
        <p:sp>
          <p:nvSpPr>
            <p:cNvPr id="579" name="Google Shape;579;p5"/>
            <p:cNvSpPr/>
            <p:nvPr/>
          </p:nvSpPr>
          <p:spPr>
            <a:xfrm>
              <a:off x="5472720" y="1306800"/>
              <a:ext cx="6033600" cy="20941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5"/>
            <p:cNvSpPr/>
            <p:nvPr/>
          </p:nvSpPr>
          <p:spPr>
            <a:xfrm>
              <a:off x="5580360" y="1353011"/>
              <a:ext cx="5864657" cy="1937538"/>
            </a:xfrm>
            <a:prstGeom prst="rect">
              <a:avLst/>
            </a:prstGeom>
            <a:noFill/>
            <a:ln>
              <a:noFill/>
            </a:ln>
          </p:spPr>
          <p:txBody>
            <a:bodyPr spcFirstLastPara="1" wrap="square" lIns="90000" tIns="45000" rIns="90000" bIns="45000" anchor="t" anchorCtr="0">
              <a:spAutoFit/>
            </a:bodyPr>
            <a:lstStyle/>
            <a:p>
              <a:pPr lvl="0">
                <a:lnSpc>
                  <a:spcPct val="120000"/>
                </a:lnSpc>
                <a:buSzPts val="2000"/>
              </a:pPr>
              <a:r>
                <a:rPr lang="vi-VN" sz="2000">
                  <a:solidFill>
                    <a:srgbClr val="FFFFFF"/>
                  </a:solidFill>
                  <a:latin typeface="Times New Roman"/>
                  <a:ea typeface="Times New Roman"/>
                  <a:cs typeface="Times New Roman"/>
                  <a:sym typeface="Times New Roman"/>
                </a:rPr>
                <a:t>Nhận thấy, so với việc quản lý ký túc xá truyền thống, việc áp dụng công nghệ thông tin vào quản lý ký túc xá giúp đạt hiệu quả cao hơn. Bên cạnh đó, lợi thế của công nghệ internet giúp việc truyền tải thông tin về phòng ở, dịch vụ và thông báo trở nên nhanh chóng và thuận tiện hơn rất nhiều.</a:t>
              </a:r>
            </a:p>
          </p:txBody>
        </p:sp>
      </p:grpSp>
      <p:sp>
        <p:nvSpPr>
          <p:cNvPr id="581" name="Google Shape;581;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1. TỔNG QUAN VỀ ĐỀ TÀI</a:t>
            </a:r>
            <a:endParaRPr sz="2400" b="0" i="0" u="none" strike="noStrike" cap="none">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205028" y="1177053"/>
            <a:ext cx="5063381" cy="2353613"/>
          </a:xfrm>
          <a:prstGeom prst="rect">
            <a:avLst/>
          </a:prstGeom>
        </p:spPr>
      </p:pic>
      <p:pic>
        <p:nvPicPr>
          <p:cNvPr id="3" name="Picture 2"/>
          <p:cNvPicPr>
            <a:picLocks noChangeAspect="1"/>
          </p:cNvPicPr>
          <p:nvPr/>
        </p:nvPicPr>
        <p:blipFill>
          <a:blip r:embed="rId4"/>
          <a:stretch>
            <a:fillRect/>
          </a:stretch>
        </p:blipFill>
        <p:spPr>
          <a:xfrm>
            <a:off x="205028" y="3654131"/>
            <a:ext cx="5063381" cy="2515155"/>
          </a:xfrm>
          <a:prstGeom prst="rect">
            <a:avLst/>
          </a:prstGeom>
        </p:spPr>
      </p:pic>
      <p:pic>
        <p:nvPicPr>
          <p:cNvPr id="4" name="Picture 3"/>
          <p:cNvPicPr>
            <a:picLocks noChangeAspect="1"/>
          </p:cNvPicPr>
          <p:nvPr/>
        </p:nvPicPr>
        <p:blipFill>
          <a:blip r:embed="rId5"/>
          <a:stretch>
            <a:fillRect/>
          </a:stretch>
        </p:blipFill>
        <p:spPr>
          <a:xfrm>
            <a:off x="5472720" y="3925080"/>
            <a:ext cx="6331689" cy="22442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8"/>
                                        </p:tgtEl>
                                        <p:attrNameLst>
                                          <p:attrName>style.visibility</p:attrName>
                                        </p:attrNameLst>
                                      </p:cBhvr>
                                      <p:to>
                                        <p:strVal val="visible"/>
                                      </p:to>
                                    </p:set>
                                    <p:animEffect transition="in" filter="fade">
                                      <p:cBhvr>
                                        <p:cTn id="7" dur="500"/>
                                        <p:tgtEl>
                                          <p:spTgt spid="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Calibri"/>
                <a:ea typeface="Calibri"/>
                <a:cs typeface="Calibri"/>
                <a:sym typeface="Calibri"/>
              </a:rPr>
              <a:t>LÝ DO CHỌN ĐỀ TÀI</a:t>
            </a:r>
            <a:endParaRPr sz="2400" b="0" i="0" u="none" strike="noStrike" cap="none">
              <a:solidFill>
                <a:srgbClr val="FF0000"/>
              </a:solidFill>
              <a:sym typeface="Arial"/>
            </a:endParaRPr>
          </a:p>
        </p:txBody>
      </p:sp>
      <p:grpSp>
        <p:nvGrpSpPr>
          <p:cNvPr id="592" name="Google Shape;592;p6"/>
          <p:cNvGrpSpPr/>
          <p:nvPr/>
        </p:nvGrpSpPr>
        <p:grpSpPr>
          <a:xfrm>
            <a:off x="4171161" y="963955"/>
            <a:ext cx="3353532" cy="3703296"/>
            <a:chOff x="4543425" y="2277493"/>
            <a:chExt cx="3105150" cy="3379338"/>
          </a:xfrm>
        </p:grpSpPr>
        <p:sp>
          <p:nvSpPr>
            <p:cNvPr id="593" name="Google Shape;593;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4" name="Google Shape;594;p6"/>
            <p:cNvSpPr txBox="1"/>
            <p:nvPr/>
          </p:nvSpPr>
          <p:spPr>
            <a:xfrm>
              <a:off x="4759485" y="3498423"/>
              <a:ext cx="2689700" cy="926777"/>
            </a:xfrm>
            <a:prstGeom prst="rect">
              <a:avLst/>
            </a:prstGeom>
            <a:noFill/>
            <a:ln>
              <a:noFill/>
            </a:ln>
          </p:spPr>
          <p:txBody>
            <a:bodyPr spcFirstLastPara="1" wrap="square" lIns="91425" tIns="45700" rIns="91425" bIns="45700" anchor="t" anchorCtr="0">
              <a:spAutoFit/>
            </a:bodyPr>
            <a:lstStyle/>
            <a:p>
              <a:pPr lvl="0" algn="just">
                <a:buSzPts val="2000"/>
              </a:pPr>
              <a:r>
                <a:rPr lang="vi-VN" sz="2000" b="1">
                  <a:solidFill>
                    <a:schemeClr val="dk1"/>
                  </a:solidFill>
                  <a:latin typeface="Times New Roman"/>
                  <a:ea typeface="Times New Roman"/>
                  <a:cs typeface="Times New Roman"/>
                  <a:sym typeface="Times New Roman"/>
                </a:rPr>
                <a:t>Dễ dàng quản lý, kiểm soát được thông tin và các thủ tục hành chính.</a:t>
              </a:r>
            </a:p>
          </p:txBody>
        </p:sp>
        <p:cxnSp>
          <p:nvCxnSpPr>
            <p:cNvPr id="595" name="Google Shape;595;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6" name="Google Shape;596;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599" name="Google Shape;599;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0" name="Google Shape;600;p6"/>
          <p:cNvGrpSpPr/>
          <p:nvPr/>
        </p:nvGrpSpPr>
        <p:grpSpPr>
          <a:xfrm>
            <a:off x="273230" y="968913"/>
            <a:ext cx="3439786" cy="3703297"/>
            <a:chOff x="7971474" y="2277493"/>
            <a:chExt cx="3150058" cy="3379338"/>
          </a:xfrm>
        </p:grpSpPr>
        <p:sp>
          <p:nvSpPr>
            <p:cNvPr id="601" name="Google Shape;601;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2" name="Google Shape;602;p6"/>
            <p:cNvSpPr txBox="1"/>
            <p:nvPr/>
          </p:nvSpPr>
          <p:spPr>
            <a:xfrm>
              <a:off x="8204896" y="3677214"/>
              <a:ext cx="2689700" cy="1488482"/>
            </a:xfrm>
            <a:prstGeom prst="rect">
              <a:avLst/>
            </a:prstGeom>
            <a:noFill/>
            <a:ln>
              <a:noFill/>
            </a:ln>
          </p:spPr>
          <p:txBody>
            <a:bodyPr spcFirstLastPara="1" wrap="square" lIns="91425" tIns="45700" rIns="91425" bIns="45700" anchor="t" anchorCtr="0">
              <a:spAutoFit/>
            </a:bodyPr>
            <a:lstStyle/>
            <a:p>
              <a:pPr lvl="0" algn="ctr">
                <a:buSzPts val="2000"/>
              </a:pPr>
              <a:r>
                <a:rPr lang="vi-VN" sz="2000" b="1">
                  <a:solidFill>
                    <a:schemeClr val="dk1"/>
                  </a:solidFill>
                  <a:latin typeface="Times New Roman"/>
                  <a:ea typeface="Times New Roman"/>
                  <a:cs typeface="Times New Roman"/>
                  <a:sym typeface="Times New Roman"/>
                </a:rPr>
                <a:t>Mong muốn tối ưu hóa việc quản lý ký túc xá và nâng cao trải nghiệm cho sinh viên thông qua website.</a:t>
              </a:r>
            </a:p>
          </p:txBody>
        </p:sp>
        <p:cxnSp>
          <p:nvCxnSpPr>
            <p:cNvPr id="603" name="Google Shape;603;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4" name="Google Shape;604;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7" name="Google Shape;607;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8" name="Google Shape;608;p6"/>
          <p:cNvGrpSpPr/>
          <p:nvPr/>
        </p:nvGrpSpPr>
        <p:grpSpPr>
          <a:xfrm>
            <a:off x="856547" y="4547374"/>
            <a:ext cx="9743804" cy="1015622"/>
            <a:chOff x="1061986" y="4966692"/>
            <a:chExt cx="9743804" cy="1015622"/>
          </a:xfrm>
        </p:grpSpPr>
        <p:sp>
          <p:nvSpPr>
            <p:cNvPr id="609" name="Google Shape;609;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Google Shape;610;p6"/>
            <p:cNvSpPr txBox="1"/>
            <p:nvPr/>
          </p:nvSpPr>
          <p:spPr>
            <a:xfrm>
              <a:off x="2274483" y="4966692"/>
              <a:ext cx="8531307" cy="1015622"/>
            </a:xfrm>
            <a:prstGeom prst="rect">
              <a:avLst/>
            </a:prstGeom>
            <a:noFill/>
            <a:ln>
              <a:noFill/>
            </a:ln>
          </p:spPr>
          <p:txBody>
            <a:bodyPr spcFirstLastPara="1" wrap="square" lIns="91425" tIns="45700" rIns="91425" bIns="45700" anchor="t" anchorCtr="0">
              <a:spAutoFit/>
            </a:bodyPr>
            <a:lstStyle/>
            <a:p>
              <a:pPr lvl="0">
                <a:buSzPts val="2000"/>
              </a:pPr>
              <a:r>
                <a:rPr lang="vi-VN" sz="2000">
                  <a:solidFill>
                    <a:schemeClr val="dk1"/>
                  </a:solidFill>
                  <a:latin typeface="Times New Roman"/>
                  <a:ea typeface="Times New Roman"/>
                  <a:cs typeface="Times New Roman"/>
                  <a:sym typeface="Times New Roman"/>
                </a:rPr>
                <a:t>‘Xây dựng website quản lý ký túc xá” là cần thiết để tạo điều kiện thuận lợi cho cả sinh viên và người quản lý dễ dàng truy cập các dịch vụ và thực hiện các thủ tục bất cứ lúc nào, bất cứ nơi đâu.</a:t>
              </a:r>
            </a:p>
          </p:txBody>
        </p:sp>
      </p:grpSp>
      <p:grpSp>
        <p:nvGrpSpPr>
          <p:cNvPr id="611" name="Google Shape;611;p6"/>
          <p:cNvGrpSpPr/>
          <p:nvPr/>
        </p:nvGrpSpPr>
        <p:grpSpPr>
          <a:xfrm>
            <a:off x="8082738" y="982890"/>
            <a:ext cx="3341540" cy="3617638"/>
            <a:chOff x="1015001" y="879443"/>
            <a:chExt cx="3121971" cy="3379338"/>
          </a:xfrm>
        </p:grpSpPr>
        <p:grpSp>
          <p:nvGrpSpPr>
            <p:cNvPr id="612" name="Google Shape;612;p6"/>
            <p:cNvGrpSpPr/>
            <p:nvPr/>
          </p:nvGrpSpPr>
          <p:grpSpPr>
            <a:xfrm>
              <a:off x="1015001" y="879443"/>
              <a:ext cx="3105150" cy="3379338"/>
              <a:chOff x="1121329" y="2277493"/>
              <a:chExt cx="3105150" cy="3379338"/>
            </a:xfrm>
          </p:grpSpPr>
          <p:sp>
            <p:nvSpPr>
              <p:cNvPr id="613" name="Google Shape;613;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4" name="Google Shape;614;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5" name="Google Shape;615;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8" name="Google Shape;618;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9" name="Google Shape;619;p6"/>
            <p:cNvSpPr txBox="1"/>
            <p:nvPr/>
          </p:nvSpPr>
          <p:spPr>
            <a:xfrm>
              <a:off x="1145940" y="2206761"/>
              <a:ext cx="2991032" cy="948760"/>
            </a:xfrm>
            <a:prstGeom prst="rect">
              <a:avLst/>
            </a:prstGeom>
            <a:noFill/>
            <a:ln>
              <a:noFill/>
            </a:ln>
          </p:spPr>
          <p:txBody>
            <a:bodyPr spcFirstLastPara="1" wrap="square" lIns="91425" tIns="45700" rIns="91425" bIns="45700" anchor="t" anchorCtr="0">
              <a:spAutoFit/>
            </a:bodyPr>
            <a:lstStyle/>
            <a:p>
              <a:pPr lvl="0" algn="just">
                <a:buSzPts val="2000"/>
              </a:pPr>
              <a:r>
                <a:rPr lang="vi-VN" sz="2000" b="1">
                  <a:solidFill>
                    <a:schemeClr val="dk1"/>
                  </a:solidFill>
                  <a:latin typeface="Times New Roman"/>
                  <a:ea typeface="Times New Roman"/>
                  <a:cs typeface="Times New Roman"/>
                  <a:sym typeface="Times New Roman"/>
                </a:rPr>
                <a:t>Quảng bá được hình ảnh, xây dựng thương hiệu và uy tín cho ký túc xá.</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par>
                                <p:cTn id="8" presetID="10" presetClass="entr" presetSubtype="0" fill="hold" nodeType="withEffect">
                                  <p:stCondLst>
                                    <p:cond delay="0"/>
                                  </p:stCondLst>
                                  <p:childTnLst>
                                    <p:set>
                                      <p:cBhvr>
                                        <p:cTn id="9" dur="1" fill="hold">
                                          <p:stCondLst>
                                            <p:cond delay="0"/>
                                          </p:stCondLst>
                                        </p:cTn>
                                        <p:tgtEl>
                                          <p:spTgt spid="592"/>
                                        </p:tgtEl>
                                        <p:attrNameLst>
                                          <p:attrName>style.visibility</p:attrName>
                                        </p:attrNameLst>
                                      </p:cBhvr>
                                      <p:to>
                                        <p:strVal val="visible"/>
                                      </p:to>
                                    </p:set>
                                    <p:animEffect transition="in" filter="fade">
                                      <p:cBhvr>
                                        <p:cTn id="10" dur="500"/>
                                        <p:tgtEl>
                                          <p:spTgt spid="592"/>
                                        </p:tgtEl>
                                      </p:cBhvr>
                                    </p:animEffect>
                                  </p:childTnLst>
                                </p:cTn>
                              </p:par>
                              <p:par>
                                <p:cTn id="11" presetID="10" presetClass="entr" presetSubtype="0" fill="hold" nodeType="withEffect">
                                  <p:stCondLst>
                                    <p:cond delay="0"/>
                                  </p:stCondLst>
                                  <p:childTnLst>
                                    <p:set>
                                      <p:cBhvr>
                                        <p:cTn id="12" dur="1" fill="hold">
                                          <p:stCondLst>
                                            <p:cond delay="0"/>
                                          </p:stCondLst>
                                        </p:cTn>
                                        <p:tgtEl>
                                          <p:spTgt spid="600"/>
                                        </p:tgtEl>
                                        <p:attrNameLst>
                                          <p:attrName>style.visibility</p:attrName>
                                        </p:attrNameLst>
                                      </p:cBhvr>
                                      <p:to>
                                        <p:strVal val="visible"/>
                                      </p:to>
                                    </p:set>
                                    <p:animEffect transition="in" filter="fade">
                                      <p:cBhvr>
                                        <p:cTn id="13" dur="500"/>
                                        <p:tgtEl>
                                          <p:spTgt spid="60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8"/>
                                        </p:tgtEl>
                                        <p:attrNameLst>
                                          <p:attrName>style.visibility</p:attrName>
                                        </p:attrNameLst>
                                      </p:cBhvr>
                                      <p:to>
                                        <p:strVal val="visible"/>
                                      </p:to>
                                    </p:set>
                                    <p:animEffect transition="in" filter="fade">
                                      <p:cBhvr>
                                        <p:cTn id="18"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Calibri"/>
                <a:ea typeface="Calibri"/>
                <a:cs typeface="Calibri"/>
                <a:sym typeface="Calibri"/>
              </a:rPr>
              <a:t>CÔNG NGHỆ VÀ NGÔN NGỮ SỬ DỤNG</a:t>
            </a:r>
            <a:endParaRPr sz="2400" b="0" i="0" u="none" strike="noStrike" cap="none">
              <a:solidFill>
                <a:srgbClr val="FF0000"/>
              </a:solidFill>
              <a:sym typeface="Arial"/>
            </a:endParaRPr>
          </a:p>
        </p:txBody>
      </p:sp>
      <p:sp>
        <p:nvSpPr>
          <p:cNvPr id="626" name="Google Shape;626;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en-US" sz="2000" b="0" i="0" u="none" strike="noStrike" cap="non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pic>
        <p:nvPicPr>
          <p:cNvPr id="627" name="Google Shape;627;p7" descr="ASP.Net Web Development Services in Patna India | Hire ASP.Net Developers  in Patna"/>
          <p:cNvPicPr preferRelativeResize="0"/>
          <p:nvPr/>
        </p:nvPicPr>
        <p:blipFill rotWithShape="1">
          <a:blip r:embed="rId3">
            <a:alphaModFix/>
          </a:blip>
          <a:srcRect/>
          <a:stretch/>
        </p:blipFill>
        <p:spPr>
          <a:xfrm>
            <a:off x="297750" y="1219200"/>
            <a:ext cx="6191250" cy="4286250"/>
          </a:xfrm>
          <a:prstGeom prst="rect">
            <a:avLst/>
          </a:prstGeom>
          <a:noFill/>
          <a:ln>
            <a:noFill/>
          </a:ln>
        </p:spPr>
      </p:pic>
      <p:pic>
        <p:nvPicPr>
          <p:cNvPr id="628" name="Google Shape;628;p7" descr="Tất tần tật các kiến thức về lập trình sql server cho người mới tìm hiểu"/>
          <p:cNvPicPr preferRelativeResize="0"/>
          <p:nvPr/>
        </p:nvPicPr>
        <p:blipFill rotWithShape="1">
          <a:blip r:embed="rId4">
            <a:alphaModFix/>
          </a:blip>
          <a:srcRect/>
          <a:stretch/>
        </p:blipFill>
        <p:spPr>
          <a:xfrm>
            <a:off x="7010400" y="1732961"/>
            <a:ext cx="4762500" cy="3181350"/>
          </a:xfrm>
          <a:prstGeom prst="rect">
            <a:avLst/>
          </a:prstGeom>
          <a:noFill/>
          <a:ln>
            <a:noFill/>
          </a:ln>
        </p:spPr>
      </p:pic>
      <p:sp>
        <p:nvSpPr>
          <p:cNvPr id="629" name="Google Shape;629;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grpSp>
        <p:nvGrpSpPr>
          <p:cNvPr id="635" name="Google Shape;635;p8"/>
          <p:cNvGrpSpPr/>
          <p:nvPr/>
        </p:nvGrpSpPr>
        <p:grpSpPr>
          <a:xfrm>
            <a:off x="1079640" y="1606680"/>
            <a:ext cx="4054680" cy="1186920"/>
            <a:chOff x="1079640" y="1606680"/>
            <a:chExt cx="4054680" cy="1186920"/>
          </a:xfrm>
        </p:grpSpPr>
        <p:sp>
          <p:nvSpPr>
            <p:cNvPr id="636" name="Google Shape;636;p8"/>
            <p:cNvSpPr/>
            <p:nvPr/>
          </p:nvSpPr>
          <p:spPr>
            <a:xfrm>
              <a:off x="1079640" y="1606680"/>
              <a:ext cx="4054680" cy="11869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8"/>
            <p:cNvSpPr/>
            <p:nvPr/>
          </p:nvSpPr>
          <p:spPr>
            <a:xfrm>
              <a:off x="1244880" y="1759320"/>
              <a:ext cx="3310560" cy="399297"/>
            </a:xfrm>
            <a:prstGeom prst="rect">
              <a:avLst/>
            </a:prstGeom>
            <a:solidFill>
              <a:schemeClr val="accent1"/>
            </a:solid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ĐĂNG KÝ, ĐĂNG NHẬP</a:t>
              </a:r>
              <a:endParaRPr sz="1800" b="0" i="0" u="none" strike="noStrike" cap="none">
                <a:solidFill>
                  <a:schemeClr val="dk1"/>
                </a:solidFill>
                <a:latin typeface="Arial"/>
                <a:ea typeface="Arial"/>
                <a:cs typeface="Arial"/>
                <a:sym typeface="Arial"/>
              </a:endParaRPr>
            </a:p>
          </p:txBody>
        </p:sp>
        <p:cxnSp>
          <p:nvCxnSpPr>
            <p:cNvPr id="638" name="Google Shape;638;p8"/>
            <p:cNvCxnSpPr/>
            <p:nvPr/>
          </p:nvCxnSpPr>
          <p:spPr>
            <a:xfrm>
              <a:off x="1244520" y="2199960"/>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39" name="Google Shape;639;p8"/>
          <p:cNvGrpSpPr/>
          <p:nvPr/>
        </p:nvGrpSpPr>
        <p:grpSpPr>
          <a:xfrm>
            <a:off x="5859043" y="1606680"/>
            <a:ext cx="4054680" cy="1186920"/>
            <a:chOff x="1079640" y="3204720"/>
            <a:chExt cx="4054680" cy="1186920"/>
          </a:xfrm>
        </p:grpSpPr>
        <p:sp>
          <p:nvSpPr>
            <p:cNvPr id="640" name="Google Shape;640;p8"/>
            <p:cNvSpPr/>
            <p:nvPr/>
          </p:nvSpPr>
          <p:spPr>
            <a:xfrm>
              <a:off x="1079640" y="3204720"/>
              <a:ext cx="4054680" cy="11869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8"/>
            <p:cNvSpPr/>
            <p:nvPr/>
          </p:nvSpPr>
          <p:spPr>
            <a:xfrm>
              <a:off x="1615200" y="3279306"/>
              <a:ext cx="3033000" cy="755676"/>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smtClean="0">
                  <a:solidFill>
                    <a:srgbClr val="FFFFFF"/>
                  </a:solidFill>
                  <a:latin typeface="Calibri"/>
                  <a:cs typeface="Calibri"/>
                  <a:sym typeface="Calibri"/>
                </a:rPr>
                <a:t>ĐẶT PHÒNG, THANH TOÁN</a:t>
              </a:r>
              <a:endParaRPr sz="1400" b="0" i="0" u="none" strike="noStrike" cap="none">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00"/>
                <a:buFont typeface="Arial"/>
                <a:buNone/>
              </a:pPr>
              <a:endParaRPr sz="1800" b="1" i="0" u="none" strike="noStrike" cap="none">
                <a:solidFill>
                  <a:srgbClr val="FFFFFF"/>
                </a:solidFill>
                <a:latin typeface="Calibri"/>
                <a:ea typeface="Calibri"/>
                <a:cs typeface="Calibri"/>
                <a:sym typeface="Calibri"/>
              </a:endParaRPr>
            </a:p>
          </p:txBody>
        </p:sp>
        <p:cxnSp>
          <p:nvCxnSpPr>
            <p:cNvPr id="642" name="Google Shape;642;p8"/>
            <p:cNvCxnSpPr/>
            <p:nvPr/>
          </p:nvCxnSpPr>
          <p:spPr>
            <a:xfrm>
              <a:off x="1913640" y="3810000"/>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43" name="Google Shape;643;p8"/>
          <p:cNvGrpSpPr/>
          <p:nvPr/>
        </p:nvGrpSpPr>
        <p:grpSpPr>
          <a:xfrm>
            <a:off x="3939660" y="3089409"/>
            <a:ext cx="4054680" cy="1186920"/>
            <a:chOff x="3939660" y="3089409"/>
            <a:chExt cx="4054680" cy="1186920"/>
          </a:xfrm>
        </p:grpSpPr>
        <p:sp>
          <p:nvSpPr>
            <p:cNvPr id="644" name="Google Shape;644;p8"/>
            <p:cNvSpPr/>
            <p:nvPr/>
          </p:nvSpPr>
          <p:spPr>
            <a:xfrm>
              <a:off x="3939660" y="3089409"/>
              <a:ext cx="4054680" cy="1186920"/>
            </a:xfrm>
            <a:prstGeom prst="rect">
              <a:avLst/>
            </a:pr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8"/>
            <p:cNvSpPr/>
            <p:nvPr/>
          </p:nvSpPr>
          <p:spPr>
            <a:xfrm>
              <a:off x="4216543" y="3276054"/>
              <a:ext cx="3669840" cy="755676"/>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smtClean="0">
                  <a:solidFill>
                    <a:srgbClr val="FFFFFF"/>
                  </a:solidFill>
                  <a:latin typeface="Calibri"/>
                  <a:cs typeface="Calibri"/>
                  <a:sym typeface="Calibri"/>
                </a:rPr>
                <a:t>ĐƠN THUÊ PHÒNG, YÊU CẦU SỬA CHỮA</a:t>
              </a:r>
              <a:endParaRPr sz="1800" b="0" i="0" u="none" strike="noStrike" cap="none">
                <a:solidFill>
                  <a:schemeClr val="dk1"/>
                </a:solidFill>
                <a:latin typeface="Arial"/>
                <a:ea typeface="Arial"/>
                <a:cs typeface="Arial"/>
                <a:sym typeface="Arial"/>
              </a:endParaRPr>
            </a:p>
          </p:txBody>
        </p:sp>
      </p:grpSp>
      <p:sp>
        <p:nvSpPr>
          <p:cNvPr id="646" name="Google Shape;646;p8"/>
          <p:cNvSpPr/>
          <p:nvPr/>
        </p:nvSpPr>
        <p:spPr>
          <a:xfrm>
            <a:off x="2008440" y="3996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CHỨC NĂNG</a:t>
            </a:r>
            <a:endParaRPr sz="2400" b="0" i="0" u="none" strike="noStrike" cap="none">
              <a:solidFill>
                <a:schemeClr val="dk1"/>
              </a:solidFill>
              <a:latin typeface="Arial"/>
              <a:ea typeface="Arial"/>
              <a:cs typeface="Arial"/>
              <a:sym typeface="Arial"/>
            </a:endParaRPr>
          </a:p>
        </p:txBody>
      </p:sp>
      <p:sp>
        <p:nvSpPr>
          <p:cNvPr id="647" name="Google Shape;647;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648" name="Google Shape;648;p8"/>
          <p:cNvGrpSpPr/>
          <p:nvPr/>
        </p:nvGrpSpPr>
        <p:grpSpPr>
          <a:xfrm>
            <a:off x="304800" y="5257800"/>
            <a:ext cx="10856160" cy="579240"/>
            <a:chOff x="573840" y="5357520"/>
            <a:chExt cx="10856160" cy="579240"/>
          </a:xfrm>
        </p:grpSpPr>
        <p:sp>
          <p:nvSpPr>
            <p:cNvPr id="649" name="Google Shape;649;p8"/>
            <p:cNvSpPr/>
            <p:nvPr/>
          </p:nvSpPr>
          <p:spPr>
            <a:xfrm>
              <a:off x="8107920" y="5357520"/>
              <a:ext cx="3322080" cy="579240"/>
            </a:xfrm>
            <a:prstGeom prst="homePlate">
              <a:avLst>
                <a:gd name="adj" fmla="val 50000"/>
              </a:avLst>
            </a:prstGeom>
            <a:solidFill>
              <a:schemeClr val="accent4"/>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8"/>
            <p:cNvSpPr/>
            <p:nvPr/>
          </p:nvSpPr>
          <p:spPr>
            <a:xfrm>
              <a:off x="5524200" y="5357520"/>
              <a:ext cx="2898720" cy="579240"/>
            </a:xfrm>
            <a:prstGeom prst="homePlate">
              <a:avLst>
                <a:gd name="adj" fmla="val 50000"/>
              </a:avLst>
            </a:prstGeom>
            <a:solidFill>
              <a:schemeClr val="accent3"/>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8"/>
            <p:cNvSpPr/>
            <p:nvPr/>
          </p:nvSpPr>
          <p:spPr>
            <a:xfrm>
              <a:off x="304920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w="57225" cap="flat" cmpd="sng">
              <a:solidFill>
                <a:schemeClr val="lt1"/>
              </a:solidFill>
              <a:prstDash val="solid"/>
              <a:miter lim="8000"/>
              <a:headEnd type="none" w="sm" len="sm"/>
              <a:tailEnd type="none" w="sm" len="sm"/>
            </a:ln>
          </p:spPr>
        </p:sp>
        <p:sp>
          <p:nvSpPr>
            <p:cNvPr id="652" name="Google Shape;652;p8"/>
            <p:cNvSpPr/>
            <p:nvPr/>
          </p:nvSpPr>
          <p:spPr>
            <a:xfrm>
              <a:off x="57384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sp>
      </p:grpSp>
      <p:sp>
        <p:nvSpPr>
          <p:cNvPr id="653" name="Google Shape;653;p8"/>
          <p:cNvSpPr/>
          <p:nvPr/>
        </p:nvSpPr>
        <p:spPr>
          <a:xfrm>
            <a:off x="521880" y="5346360"/>
            <a:ext cx="2358000" cy="41940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smtClean="0">
                <a:solidFill>
                  <a:srgbClr val="FFFFFF"/>
                </a:solidFill>
                <a:latin typeface="Calibri"/>
                <a:ea typeface="Calibri"/>
                <a:cs typeface="Calibri"/>
                <a:sym typeface="Calibri"/>
              </a:rPr>
              <a:t>QUẢN LÝ SINH VIÊN</a:t>
            </a:r>
            <a:endParaRPr sz="1800" b="0" i="0" u="none" strike="noStrike" cap="none">
              <a:solidFill>
                <a:schemeClr val="dk1"/>
              </a:solidFill>
              <a:latin typeface="Arial"/>
              <a:ea typeface="Arial"/>
              <a:cs typeface="Arial"/>
              <a:sym typeface="Arial"/>
            </a:endParaRPr>
          </a:p>
        </p:txBody>
      </p:sp>
      <p:sp>
        <p:nvSpPr>
          <p:cNvPr id="654" name="Google Shape;654;p8"/>
          <p:cNvSpPr/>
          <p:nvPr/>
        </p:nvSpPr>
        <p:spPr>
          <a:xfrm>
            <a:off x="3167160" y="5346360"/>
            <a:ext cx="2050200" cy="386344"/>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600"/>
              <a:buFont typeface="Arial"/>
              <a:buNone/>
            </a:pPr>
            <a:r>
              <a:rPr lang="en-US" sz="1600" b="1" i="0" u="none" strike="noStrike" cap="none" smtClean="0">
                <a:solidFill>
                  <a:srgbClr val="FFFFFF"/>
                </a:solidFill>
                <a:latin typeface="Calibri"/>
                <a:ea typeface="Calibri"/>
                <a:cs typeface="Calibri"/>
                <a:sym typeface="Calibri"/>
              </a:rPr>
              <a:t>QUẢN LÝ PHÒNG</a:t>
            </a:r>
            <a:endParaRPr sz="1600" b="0" i="0" u="none" strike="noStrike" cap="none">
              <a:solidFill>
                <a:schemeClr val="dk1"/>
              </a:solidFill>
              <a:latin typeface="Arial"/>
              <a:ea typeface="Arial"/>
              <a:cs typeface="Arial"/>
              <a:sym typeface="Arial"/>
            </a:endParaRPr>
          </a:p>
        </p:txBody>
      </p:sp>
      <p:sp>
        <p:nvSpPr>
          <p:cNvPr id="655" name="Google Shape;655;p8"/>
          <p:cNvSpPr/>
          <p:nvPr/>
        </p:nvSpPr>
        <p:spPr>
          <a:xfrm>
            <a:off x="5812440" y="5346360"/>
            <a:ext cx="2050200" cy="423278"/>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smtClean="0">
                <a:solidFill>
                  <a:srgbClr val="FFFFFF"/>
                </a:solidFill>
                <a:latin typeface="Calibri"/>
                <a:ea typeface="Calibri"/>
                <a:cs typeface="Calibri"/>
                <a:sym typeface="Calibri"/>
              </a:rPr>
              <a:t>QUẢN LÝ DỊCH VỤ</a:t>
            </a:r>
            <a:endParaRPr sz="1800" b="0" i="0" u="none" strike="noStrike" cap="none">
              <a:solidFill>
                <a:schemeClr val="dk1"/>
              </a:solidFill>
              <a:latin typeface="Arial"/>
              <a:ea typeface="Arial"/>
              <a:cs typeface="Arial"/>
              <a:sym typeface="Arial"/>
            </a:endParaRPr>
          </a:p>
        </p:txBody>
      </p:sp>
      <p:sp>
        <p:nvSpPr>
          <p:cNvPr id="656" name="Google Shape;656;p8"/>
          <p:cNvSpPr/>
          <p:nvPr/>
        </p:nvSpPr>
        <p:spPr>
          <a:xfrm>
            <a:off x="8153880" y="5346360"/>
            <a:ext cx="3007080" cy="423278"/>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smtClean="0">
                <a:solidFill>
                  <a:srgbClr val="FFFFFF"/>
                </a:solidFill>
                <a:latin typeface="Calibri"/>
                <a:ea typeface="Calibri"/>
                <a:cs typeface="Calibri"/>
                <a:sym typeface="Calibri"/>
              </a:rPr>
              <a:t>QUẢN LÝ HỢP ĐỒNG</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35"/>
                                        </p:tgtEl>
                                        <p:attrNameLst>
                                          <p:attrName>style.visibility</p:attrName>
                                        </p:attrNameLst>
                                      </p:cBhvr>
                                      <p:to>
                                        <p:strVal val="visible"/>
                                      </p:to>
                                    </p:set>
                                    <p:anim calcmode="lin" valueType="num">
                                      <p:cBhvr additive="base">
                                        <p:cTn id="7" dur="500"/>
                                        <p:tgtEl>
                                          <p:spTgt spid="63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39"/>
                                        </p:tgtEl>
                                        <p:attrNameLst>
                                          <p:attrName>style.visibility</p:attrName>
                                        </p:attrNameLst>
                                      </p:cBhvr>
                                      <p:to>
                                        <p:strVal val="visible"/>
                                      </p:to>
                                    </p:set>
                                    <p:anim calcmode="lin" valueType="num">
                                      <p:cBhvr additive="base">
                                        <p:cTn id="10" dur="500"/>
                                        <p:tgtEl>
                                          <p:spTgt spid="639"/>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643"/>
                                        </p:tgtEl>
                                        <p:attrNameLst>
                                          <p:attrName>style.visibility</p:attrName>
                                        </p:attrNameLst>
                                      </p:cBhvr>
                                      <p:to>
                                        <p:strVal val="visible"/>
                                      </p:to>
                                    </p:set>
                                    <p:anim calcmode="lin" valueType="num">
                                      <p:cBhvr additive="base">
                                        <p:cTn id="13" dur="500"/>
                                        <p:tgtEl>
                                          <p:spTgt spid="643"/>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648"/>
                                        </p:tgtEl>
                                        <p:attrNameLst>
                                          <p:attrName>style.visibility</p:attrName>
                                        </p:attrNameLst>
                                      </p:cBhvr>
                                      <p:to>
                                        <p:strVal val="visible"/>
                                      </p:to>
                                    </p:set>
                                    <p:anim calcmode="lin" valueType="num">
                                      <p:cBhvr additive="base">
                                        <p:cTn id="17" dur="500"/>
                                        <p:tgtEl>
                                          <p:spTgt spid="648"/>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56"/>
                                        </p:tgtEl>
                                        <p:attrNameLst>
                                          <p:attrName>style.visibility</p:attrName>
                                        </p:attrNameLst>
                                      </p:cBhvr>
                                      <p:to>
                                        <p:strVal val="visible"/>
                                      </p:to>
                                    </p:set>
                                    <p:animEffect transition="in" filter="fade">
                                      <p:cBhvr>
                                        <p:cTn id="21" dur="500"/>
                                        <p:tgtEl>
                                          <p:spTgt spid="656"/>
                                        </p:tgtEl>
                                      </p:cBhvr>
                                    </p:animEffect>
                                  </p:childTnLst>
                                </p:cTn>
                              </p:par>
                              <p:par>
                                <p:cTn id="22" presetID="10" presetClass="entr" presetSubtype="0" fill="hold" nodeType="withEffect">
                                  <p:stCondLst>
                                    <p:cond delay="0"/>
                                  </p:stCondLst>
                                  <p:childTnLst>
                                    <p:set>
                                      <p:cBhvr>
                                        <p:cTn id="23" dur="1" fill="hold">
                                          <p:stCondLst>
                                            <p:cond delay="0"/>
                                          </p:stCondLst>
                                        </p:cTn>
                                        <p:tgtEl>
                                          <p:spTgt spid="655"/>
                                        </p:tgtEl>
                                        <p:attrNameLst>
                                          <p:attrName>style.visibility</p:attrName>
                                        </p:attrNameLst>
                                      </p:cBhvr>
                                      <p:to>
                                        <p:strVal val="visible"/>
                                      </p:to>
                                    </p:set>
                                    <p:animEffect transition="in" filter="fade">
                                      <p:cBhvr>
                                        <p:cTn id="24" dur="500"/>
                                        <p:tgtEl>
                                          <p:spTgt spid="655"/>
                                        </p:tgtEl>
                                      </p:cBhvr>
                                    </p:animEffect>
                                  </p:childTnLst>
                                </p:cTn>
                              </p:par>
                              <p:par>
                                <p:cTn id="25" presetID="10" presetClass="entr" presetSubtype="0" fill="hold" nodeType="withEffect">
                                  <p:stCondLst>
                                    <p:cond delay="0"/>
                                  </p:stCondLst>
                                  <p:childTnLst>
                                    <p:set>
                                      <p:cBhvr>
                                        <p:cTn id="26" dur="1" fill="hold">
                                          <p:stCondLst>
                                            <p:cond delay="0"/>
                                          </p:stCondLst>
                                        </p:cTn>
                                        <p:tgtEl>
                                          <p:spTgt spid="654"/>
                                        </p:tgtEl>
                                        <p:attrNameLst>
                                          <p:attrName>style.visibility</p:attrName>
                                        </p:attrNameLst>
                                      </p:cBhvr>
                                      <p:to>
                                        <p:strVal val="visible"/>
                                      </p:to>
                                    </p:set>
                                    <p:animEffect transition="in" filter="fade">
                                      <p:cBhvr>
                                        <p:cTn id="27" dur="500"/>
                                        <p:tgtEl>
                                          <p:spTgt spid="654"/>
                                        </p:tgtEl>
                                      </p:cBhvr>
                                    </p:animEffect>
                                  </p:childTnLst>
                                </p:cTn>
                              </p:par>
                              <p:par>
                                <p:cTn id="28" presetID="10" presetClass="entr" presetSubtype="0" fill="hold" nodeType="withEffect">
                                  <p:stCondLst>
                                    <p:cond delay="0"/>
                                  </p:stCondLst>
                                  <p:childTnLst>
                                    <p:set>
                                      <p:cBhvr>
                                        <p:cTn id="29" dur="1" fill="hold">
                                          <p:stCondLst>
                                            <p:cond delay="0"/>
                                          </p:stCondLst>
                                        </p:cTn>
                                        <p:tgtEl>
                                          <p:spTgt spid="653"/>
                                        </p:tgtEl>
                                        <p:attrNameLst>
                                          <p:attrName>style.visibility</p:attrName>
                                        </p:attrNameLst>
                                      </p:cBhvr>
                                      <p:to>
                                        <p:strVal val="visible"/>
                                      </p:to>
                                    </p:set>
                                    <p:animEffect transition="in" filter="fade">
                                      <p:cBhvr>
                                        <p:cTn id="30" dur="500"/>
                                        <p:tgtEl>
                                          <p:spTgt spid="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grpSp>
        <p:nvGrpSpPr>
          <p:cNvPr id="720" name="Google Shape;720;p10"/>
          <p:cNvGrpSpPr/>
          <p:nvPr/>
        </p:nvGrpSpPr>
        <p:grpSpPr>
          <a:xfrm>
            <a:off x="2386080" y="0"/>
            <a:ext cx="3314880" cy="6857640"/>
            <a:chOff x="2386080" y="0"/>
            <a:chExt cx="3314880" cy="6857640"/>
          </a:xfrm>
        </p:grpSpPr>
        <p:sp>
          <p:nvSpPr>
            <p:cNvPr id="721" name="Google Shape;721;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3" name="Google Shape;733;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02 :</a:t>
            </a:r>
            <a:endParaRPr sz="4800" b="0" i="0" u="none" strike="noStrike" cap="none">
              <a:solidFill>
                <a:schemeClr val="dk1"/>
              </a:solidFill>
              <a:latin typeface="Arial"/>
              <a:ea typeface="Arial"/>
              <a:cs typeface="Arial"/>
              <a:sym typeface="Arial"/>
            </a:endParaRPr>
          </a:p>
        </p:txBody>
      </p:sp>
      <p:grpSp>
        <p:nvGrpSpPr>
          <p:cNvPr id="734" name="Google Shape;734;p10"/>
          <p:cNvGrpSpPr/>
          <p:nvPr/>
        </p:nvGrpSpPr>
        <p:grpSpPr>
          <a:xfrm>
            <a:off x="5867401" y="2495347"/>
            <a:ext cx="4937098" cy="2914853"/>
            <a:chOff x="5894486" y="1770109"/>
            <a:chExt cx="5259520" cy="365051"/>
          </a:xfrm>
        </p:grpSpPr>
        <p:sp>
          <p:nvSpPr>
            <p:cNvPr id="735" name="Google Shape;735;p10"/>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MỤC TIÊU CỦA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 ĐỀ TÀI</a:t>
              </a:r>
              <a:endParaRPr sz="6000" b="0" i="0" u="none" strike="noStrike" cap="none">
                <a:solidFill>
                  <a:schemeClr val="dk1"/>
                </a:solidFill>
                <a:latin typeface="Arial"/>
                <a:ea typeface="Arial"/>
                <a:cs typeface="Arial"/>
                <a:sym typeface="Arial"/>
              </a:endParaRPr>
            </a:p>
          </p:txBody>
        </p:sp>
        <p:sp>
          <p:nvSpPr>
            <p:cNvPr id="736" name="Google Shape;736;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737" name="Google Shape;737;p10"/>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975</Words>
  <Application>Microsoft Office PowerPoint</Application>
  <PresentationFormat>Widescreen</PresentationFormat>
  <Paragraphs>154</Paragraphs>
  <Slides>19</Slides>
  <Notes>19</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19</vt:i4>
      </vt:variant>
    </vt:vector>
  </HeadingPairs>
  <TitlesOfParts>
    <vt:vector size="30" baseType="lpstr">
      <vt:lpstr>Arial</vt:lpstr>
      <vt:lpstr>Century Gothic</vt:lpstr>
      <vt:lpstr>Oi</vt:lpstr>
      <vt:lpstr>Times New Roman</vt:lpstr>
      <vt:lpstr>Microsoft Yahei</vt:lpstr>
      <vt:lpstr>Calibri</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Trần Hoàng Đạt</cp:lastModifiedBy>
  <cp:revision>17</cp:revision>
  <dcterms:created xsi:type="dcterms:W3CDTF">2017-11-02T08:38:29Z</dcterms:created>
  <dcterms:modified xsi:type="dcterms:W3CDTF">2024-05-28T01:45:15Z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