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86" r:id="rId2"/>
    <p:sldId id="396" r:id="rId3"/>
    <p:sldId id="428" r:id="rId4"/>
    <p:sldId id="443" r:id="rId5"/>
    <p:sldId id="432" r:id="rId6"/>
    <p:sldId id="444" r:id="rId7"/>
    <p:sldId id="445" r:id="rId8"/>
    <p:sldId id="446" r:id="rId9"/>
    <p:sldId id="431" r:id="rId10"/>
    <p:sldId id="447" r:id="rId11"/>
    <p:sldId id="448" r:id="rId12"/>
    <p:sldId id="433" r:id="rId13"/>
    <p:sldId id="434" r:id="rId14"/>
    <p:sldId id="449" r:id="rId15"/>
    <p:sldId id="450" r:id="rId16"/>
    <p:sldId id="451" r:id="rId17"/>
    <p:sldId id="452" r:id="rId18"/>
    <p:sldId id="453" r:id="rId19"/>
    <p:sldId id="455" r:id="rId20"/>
    <p:sldId id="456" r:id="rId21"/>
    <p:sldId id="454" r:id="rId22"/>
    <p:sldId id="457" r:id="rId23"/>
    <p:sldId id="458" r:id="rId24"/>
    <p:sldId id="459" r:id="rId25"/>
    <p:sldId id="460" r:id="rId26"/>
    <p:sldId id="461" r:id="rId27"/>
    <p:sldId id="430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5" r:id="rId40"/>
    <p:sldId id="474" r:id="rId41"/>
    <p:sldId id="476" r:id="rId42"/>
    <p:sldId id="477" r:id="rId43"/>
    <p:sldId id="478" r:id="rId44"/>
    <p:sldId id="479" r:id="rId45"/>
    <p:sldId id="480" r:id="rId4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9"/>
    <p:restoredTop sz="91361"/>
  </p:normalViewPr>
  <p:slideViewPr>
    <p:cSldViewPr snapToGrid="0" snapToObjects="1">
      <p:cViewPr varScale="1">
        <p:scale>
          <a:sx n="116" d="100"/>
          <a:sy n="116" d="100"/>
        </p:scale>
        <p:origin x="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ong Ngo" userId="f59353ce-77e9-4f1c-b2c4-a3f9e9611a5b" providerId="ADAL" clId="{70DE2B34-909B-EE4B-B292-E2F6D46F6D1A}"/>
    <pc:docChg chg="modSld">
      <pc:chgData name="Phong Ngo" userId="f59353ce-77e9-4f1c-b2c4-a3f9e9611a5b" providerId="ADAL" clId="{70DE2B34-909B-EE4B-B292-E2F6D46F6D1A}" dt="2023-10-27T04:33:46.237" v="4" actId="20577"/>
      <pc:docMkLst>
        <pc:docMk/>
      </pc:docMkLst>
      <pc:sldChg chg="modSp mod">
        <pc:chgData name="Phong Ngo" userId="f59353ce-77e9-4f1c-b2c4-a3f9e9611a5b" providerId="ADAL" clId="{70DE2B34-909B-EE4B-B292-E2F6D46F6D1A}" dt="2023-10-27T04:33:46.237" v="4" actId="20577"/>
        <pc:sldMkLst>
          <pc:docMk/>
          <pc:sldMk cId="3697202588" sldId="286"/>
        </pc:sldMkLst>
        <pc:spChg chg="mod">
          <ac:chgData name="Phong Ngo" userId="f59353ce-77e9-4f1c-b2c4-a3f9e9611a5b" providerId="ADAL" clId="{70DE2B34-909B-EE4B-B292-E2F6D46F6D1A}" dt="2023-10-27T04:33:46.237" v="4" actId="20577"/>
          <ac:spMkLst>
            <pc:docMk/>
            <pc:sldMk cId="3697202588" sldId="28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2DC1C-4F5A-EF45-83CF-4BEF3E0E2EA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05B93AA6-C741-AA4E-9021-3D1DC990F47B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/>
              </a:solidFill>
            </a:rPr>
            <a:t>Swahili</a:t>
          </a:r>
        </a:p>
      </dgm:t>
    </dgm:pt>
    <dgm:pt modelId="{5D7554DD-246C-E54A-88FF-14C971AD9A1F}" type="parTrans" cxnId="{D025A9E2-CA7F-0D49-88F0-30052B8FB625}">
      <dgm:prSet/>
      <dgm:spPr/>
      <dgm:t>
        <a:bodyPr/>
        <a:lstStyle/>
        <a:p>
          <a:endParaRPr lang="en-US"/>
        </a:p>
      </dgm:t>
    </dgm:pt>
    <dgm:pt modelId="{E85EFA29-9819-224C-8D8D-8015AB0BF808}" type="sibTrans" cxnId="{D025A9E2-CA7F-0D49-88F0-30052B8FB625}">
      <dgm:prSet/>
      <dgm:spPr/>
      <dgm:t>
        <a:bodyPr/>
        <a:lstStyle/>
        <a:p>
          <a:endParaRPr lang="en-US"/>
        </a:p>
      </dgm:t>
    </dgm:pt>
    <dgm:pt modelId="{46949CF2-6C3E-6748-8375-B649BAF451F3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/>
              </a:solidFill>
            </a:rPr>
            <a:t>BDI</a:t>
          </a:r>
        </a:p>
        <a:p>
          <a:r>
            <a:rPr lang="en-US" sz="1400" dirty="0">
              <a:solidFill>
                <a:schemeClr val="accent6"/>
              </a:solidFill>
            </a:rPr>
            <a:t>TZA</a:t>
          </a:r>
        </a:p>
      </dgm:t>
    </dgm:pt>
    <dgm:pt modelId="{A17EAB6C-1369-B24F-BF49-F0BFBEBFB881}" type="parTrans" cxnId="{CDB34919-6EA4-F24C-A608-3C5C7D7F694B}">
      <dgm:prSet/>
      <dgm:spPr/>
      <dgm:t>
        <a:bodyPr/>
        <a:lstStyle/>
        <a:p>
          <a:endParaRPr lang="en-US"/>
        </a:p>
      </dgm:t>
    </dgm:pt>
    <dgm:pt modelId="{10064483-7361-6849-8A03-62F30276E560}" type="sibTrans" cxnId="{CDB34919-6EA4-F24C-A608-3C5C7D7F694B}">
      <dgm:prSet/>
      <dgm:spPr/>
      <dgm:t>
        <a:bodyPr/>
        <a:lstStyle/>
        <a:p>
          <a:endParaRPr lang="en-US"/>
        </a:p>
      </dgm:t>
    </dgm:pt>
    <dgm:pt modelId="{C2640FFB-D072-104C-85D2-DC1F3682DAE8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400" dirty="0">
              <a:solidFill>
                <a:schemeClr val="accent6"/>
              </a:solidFill>
            </a:rPr>
            <a:t>BDI	French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BDI	Kirundi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BDI	Swahili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TZA	</a:t>
          </a:r>
          <a:r>
            <a:rPr lang="en-US" sz="1400" dirty="0" err="1">
              <a:solidFill>
                <a:schemeClr val="accent6"/>
              </a:solidFill>
            </a:rPr>
            <a:t>Chaga</a:t>
          </a:r>
          <a:r>
            <a:rPr lang="en-US" sz="1400" dirty="0">
              <a:solidFill>
                <a:schemeClr val="accent6"/>
              </a:solidFill>
            </a:rPr>
            <a:t> and Pare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TZA	</a:t>
          </a:r>
          <a:r>
            <a:rPr lang="en-US" sz="1400" dirty="0" err="1">
              <a:solidFill>
                <a:schemeClr val="accent6"/>
              </a:solidFill>
            </a:rPr>
            <a:t>Gogo</a:t>
          </a:r>
          <a:endParaRPr lang="en-US" sz="1400" dirty="0">
            <a:solidFill>
              <a:schemeClr val="accent6"/>
            </a:solidFill>
          </a:endParaRPr>
        </a:p>
        <a:p>
          <a:pPr algn="l"/>
          <a:r>
            <a:rPr lang="en-US" sz="1400" dirty="0">
              <a:solidFill>
                <a:schemeClr val="accent6"/>
              </a:solidFill>
            </a:rPr>
            <a:t>TZA	Ha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TZA	Haya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TZA	</a:t>
          </a:r>
          <a:r>
            <a:rPr lang="en-US" sz="1400" dirty="0" err="1">
              <a:solidFill>
                <a:schemeClr val="accent6"/>
              </a:solidFill>
            </a:rPr>
            <a:t>Hehet</a:t>
          </a:r>
          <a:endParaRPr lang="en-US" sz="1400" dirty="0">
            <a:solidFill>
              <a:schemeClr val="accent6"/>
            </a:solidFill>
          </a:endParaRPr>
        </a:p>
        <a:p>
          <a:pPr algn="l"/>
          <a:r>
            <a:rPr lang="en-US" sz="1400" dirty="0">
              <a:solidFill>
                <a:schemeClr val="accent6"/>
              </a:solidFill>
            </a:rPr>
            <a:t>TZA	</a:t>
          </a:r>
          <a:r>
            <a:rPr lang="en-US" sz="1400" dirty="0" err="1">
              <a:solidFill>
                <a:schemeClr val="accent6"/>
              </a:solidFill>
            </a:rPr>
            <a:t>Luguru</a:t>
          </a:r>
          <a:endParaRPr lang="en-US" sz="1400" dirty="0">
            <a:solidFill>
              <a:schemeClr val="accent6"/>
            </a:solidFill>
          </a:endParaRPr>
        </a:p>
      </dgm:t>
    </dgm:pt>
    <dgm:pt modelId="{183445CC-49D4-8A4E-8722-BE77F963A38E}" type="parTrans" cxnId="{1A62A81F-0D83-314C-A4C3-15231E67CC00}">
      <dgm:prSet/>
      <dgm:spPr/>
      <dgm:t>
        <a:bodyPr/>
        <a:lstStyle/>
        <a:p>
          <a:endParaRPr lang="en-US"/>
        </a:p>
      </dgm:t>
    </dgm:pt>
    <dgm:pt modelId="{238F1FFD-48DC-3D42-8DB1-EE63CD39A339}" type="sibTrans" cxnId="{1A62A81F-0D83-314C-A4C3-15231E67CC00}">
      <dgm:prSet/>
      <dgm:spPr/>
      <dgm:t>
        <a:bodyPr/>
        <a:lstStyle/>
        <a:p>
          <a:endParaRPr lang="en-US"/>
        </a:p>
      </dgm:t>
    </dgm:pt>
    <dgm:pt modelId="{5844C9BE-4654-0B4F-BA41-621DABBD702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solidFill>
                <a:schemeClr val="accent6"/>
              </a:solidFill>
            </a:rPr>
            <a:t>French</a:t>
          </a:r>
        </a:p>
        <a:p>
          <a:pPr algn="l"/>
          <a:r>
            <a:rPr lang="en-US" dirty="0">
              <a:solidFill>
                <a:schemeClr val="accent6"/>
              </a:solidFill>
            </a:rPr>
            <a:t>Kirundi</a:t>
          </a:r>
        </a:p>
        <a:p>
          <a:pPr algn="l"/>
          <a:r>
            <a:rPr lang="en-US" dirty="0">
              <a:solidFill>
                <a:schemeClr val="accent6"/>
              </a:solidFill>
            </a:rPr>
            <a:t>Swahili</a:t>
          </a:r>
        </a:p>
        <a:p>
          <a:pPr algn="l"/>
          <a:r>
            <a:rPr lang="en-US" dirty="0" err="1">
              <a:solidFill>
                <a:schemeClr val="accent6"/>
              </a:solidFill>
            </a:rPr>
            <a:t>Chaga</a:t>
          </a:r>
          <a:r>
            <a:rPr lang="en-US" dirty="0">
              <a:solidFill>
                <a:schemeClr val="accent6"/>
              </a:solidFill>
            </a:rPr>
            <a:t> and Pare</a:t>
          </a:r>
        </a:p>
        <a:p>
          <a:pPr algn="l"/>
          <a:r>
            <a:rPr lang="en-US" dirty="0" err="1">
              <a:solidFill>
                <a:schemeClr val="accent6"/>
              </a:solidFill>
            </a:rPr>
            <a:t>Gogo</a:t>
          </a:r>
          <a:endParaRPr lang="en-US" dirty="0">
            <a:solidFill>
              <a:schemeClr val="accent6"/>
            </a:solidFill>
          </a:endParaRPr>
        </a:p>
        <a:p>
          <a:pPr algn="l"/>
          <a:r>
            <a:rPr lang="en-US" dirty="0">
              <a:solidFill>
                <a:schemeClr val="accent6"/>
              </a:solidFill>
            </a:rPr>
            <a:t>Ha</a:t>
          </a:r>
        </a:p>
        <a:p>
          <a:pPr algn="l"/>
          <a:r>
            <a:rPr lang="en-US" dirty="0">
              <a:solidFill>
                <a:schemeClr val="accent6"/>
              </a:solidFill>
            </a:rPr>
            <a:t>Haya</a:t>
          </a:r>
        </a:p>
        <a:p>
          <a:pPr algn="l"/>
          <a:r>
            <a:rPr lang="en-US" dirty="0" err="1">
              <a:solidFill>
                <a:schemeClr val="accent6"/>
              </a:solidFill>
            </a:rPr>
            <a:t>Hehet</a:t>
          </a:r>
          <a:endParaRPr lang="en-US" dirty="0">
            <a:solidFill>
              <a:schemeClr val="accent6"/>
            </a:solidFill>
          </a:endParaRPr>
        </a:p>
        <a:p>
          <a:pPr algn="l"/>
          <a:r>
            <a:rPr lang="en-US" dirty="0" err="1">
              <a:solidFill>
                <a:schemeClr val="accent6"/>
              </a:solidFill>
            </a:rPr>
            <a:t>Luguru</a:t>
          </a:r>
          <a:endParaRPr lang="en-US" dirty="0">
            <a:solidFill>
              <a:schemeClr val="accent6"/>
            </a:solidFill>
          </a:endParaRPr>
        </a:p>
      </dgm:t>
    </dgm:pt>
    <dgm:pt modelId="{D50F0B2D-2C0F-B948-BC21-2D187F77E320}" type="parTrans" cxnId="{C8104F74-9787-014C-8FDF-792302DE375A}">
      <dgm:prSet/>
      <dgm:spPr/>
      <dgm:t>
        <a:bodyPr/>
        <a:lstStyle/>
        <a:p>
          <a:endParaRPr lang="en-US"/>
        </a:p>
      </dgm:t>
    </dgm:pt>
    <dgm:pt modelId="{17FF7679-51F0-1148-9458-72EDEE4614AC}" type="sibTrans" cxnId="{C8104F74-9787-014C-8FDF-792302DE375A}">
      <dgm:prSet/>
      <dgm:spPr/>
      <dgm:t>
        <a:bodyPr/>
        <a:lstStyle/>
        <a:p>
          <a:endParaRPr lang="en-US"/>
        </a:p>
      </dgm:t>
    </dgm:pt>
    <dgm:pt modelId="{145D83A7-D97D-B84C-B44C-B561E7D08616}" type="pres">
      <dgm:prSet presAssocID="{AEA2DC1C-4F5A-EF45-83CF-4BEF3E0E2EA5}" presName="Name0" presStyleCnt="0">
        <dgm:presLayoutVars>
          <dgm:dir/>
          <dgm:resizeHandles val="exact"/>
        </dgm:presLayoutVars>
      </dgm:prSet>
      <dgm:spPr/>
    </dgm:pt>
    <dgm:pt modelId="{52DBC4E4-6DAD-4443-83A0-329C235AAAA8}" type="pres">
      <dgm:prSet presAssocID="{05B93AA6-C741-AA4E-9021-3D1DC990F47B}" presName="node" presStyleLbl="node1" presStyleIdx="0" presStyleCnt="4" custScaleX="78545" custScaleY="22854">
        <dgm:presLayoutVars>
          <dgm:bulletEnabled val="1"/>
        </dgm:presLayoutVars>
      </dgm:prSet>
      <dgm:spPr/>
    </dgm:pt>
    <dgm:pt modelId="{3E79462B-E352-C543-A3EB-78337F0962DC}" type="pres">
      <dgm:prSet presAssocID="{E85EFA29-9819-224C-8D8D-8015AB0BF808}" presName="sibTrans" presStyleLbl="sibTrans2D1" presStyleIdx="0" presStyleCnt="3"/>
      <dgm:spPr/>
    </dgm:pt>
    <dgm:pt modelId="{F4247417-7819-6A40-BEF8-7AA6BA77E524}" type="pres">
      <dgm:prSet presAssocID="{E85EFA29-9819-224C-8D8D-8015AB0BF808}" presName="connectorText" presStyleLbl="sibTrans2D1" presStyleIdx="0" presStyleCnt="3"/>
      <dgm:spPr/>
    </dgm:pt>
    <dgm:pt modelId="{E4160398-B149-F443-9D7F-C9F8E8EA251E}" type="pres">
      <dgm:prSet presAssocID="{46949CF2-6C3E-6748-8375-B649BAF451F3}" presName="node" presStyleLbl="node1" presStyleIdx="1" presStyleCnt="4" custScaleX="29864" custScaleY="52561">
        <dgm:presLayoutVars>
          <dgm:bulletEnabled val="1"/>
        </dgm:presLayoutVars>
      </dgm:prSet>
      <dgm:spPr/>
    </dgm:pt>
    <dgm:pt modelId="{C137EDE0-A282-A341-880A-A59741B9DFD5}" type="pres">
      <dgm:prSet presAssocID="{10064483-7361-6849-8A03-62F30276E560}" presName="sibTrans" presStyleLbl="sibTrans2D1" presStyleIdx="1" presStyleCnt="3"/>
      <dgm:spPr/>
    </dgm:pt>
    <dgm:pt modelId="{2D560C3F-CD0D-5B43-9DD2-3FBE91435EEF}" type="pres">
      <dgm:prSet presAssocID="{10064483-7361-6849-8A03-62F30276E560}" presName="connectorText" presStyleLbl="sibTrans2D1" presStyleIdx="1" presStyleCnt="3"/>
      <dgm:spPr/>
    </dgm:pt>
    <dgm:pt modelId="{1FDCAD7A-A680-4644-853D-C1252E246310}" type="pres">
      <dgm:prSet presAssocID="{C2640FFB-D072-104C-85D2-DC1F3682DAE8}" presName="node" presStyleLbl="node1" presStyleIdx="2" presStyleCnt="4">
        <dgm:presLayoutVars>
          <dgm:bulletEnabled val="1"/>
        </dgm:presLayoutVars>
      </dgm:prSet>
      <dgm:spPr/>
    </dgm:pt>
    <dgm:pt modelId="{D53051AB-8AD4-1B4D-BD47-139A332C8E86}" type="pres">
      <dgm:prSet presAssocID="{238F1FFD-48DC-3D42-8DB1-EE63CD39A339}" presName="sibTrans" presStyleLbl="sibTrans2D1" presStyleIdx="2" presStyleCnt="3"/>
      <dgm:spPr/>
    </dgm:pt>
    <dgm:pt modelId="{515312C7-F7E3-3E49-856E-B22D3FF3A140}" type="pres">
      <dgm:prSet presAssocID="{238F1FFD-48DC-3D42-8DB1-EE63CD39A339}" presName="connectorText" presStyleLbl="sibTrans2D1" presStyleIdx="2" presStyleCnt="3"/>
      <dgm:spPr/>
    </dgm:pt>
    <dgm:pt modelId="{734142CA-D974-A544-948B-26A76E7141D3}" type="pres">
      <dgm:prSet presAssocID="{5844C9BE-4654-0B4F-BA41-621DABBD702D}" presName="node" presStyleLbl="node1" presStyleIdx="3" presStyleCnt="4">
        <dgm:presLayoutVars>
          <dgm:bulletEnabled val="1"/>
        </dgm:presLayoutVars>
      </dgm:prSet>
      <dgm:spPr/>
    </dgm:pt>
  </dgm:ptLst>
  <dgm:cxnLst>
    <dgm:cxn modelId="{486C890C-B8D3-4142-929D-3453B0E25B1A}" type="presOf" srcId="{C2640FFB-D072-104C-85D2-DC1F3682DAE8}" destId="{1FDCAD7A-A680-4644-853D-C1252E246310}" srcOrd="0" destOrd="0" presId="urn:microsoft.com/office/officeart/2005/8/layout/process1"/>
    <dgm:cxn modelId="{FA636611-F13C-F343-82EE-BB1E40E9038E}" type="presOf" srcId="{05B93AA6-C741-AA4E-9021-3D1DC990F47B}" destId="{52DBC4E4-6DAD-4443-83A0-329C235AAAA8}" srcOrd="0" destOrd="0" presId="urn:microsoft.com/office/officeart/2005/8/layout/process1"/>
    <dgm:cxn modelId="{CDB34919-6EA4-F24C-A608-3C5C7D7F694B}" srcId="{AEA2DC1C-4F5A-EF45-83CF-4BEF3E0E2EA5}" destId="{46949CF2-6C3E-6748-8375-B649BAF451F3}" srcOrd="1" destOrd="0" parTransId="{A17EAB6C-1369-B24F-BF49-F0BFBEBFB881}" sibTransId="{10064483-7361-6849-8A03-62F30276E560}"/>
    <dgm:cxn modelId="{1A62A81F-0D83-314C-A4C3-15231E67CC00}" srcId="{AEA2DC1C-4F5A-EF45-83CF-4BEF3E0E2EA5}" destId="{C2640FFB-D072-104C-85D2-DC1F3682DAE8}" srcOrd="2" destOrd="0" parTransId="{183445CC-49D4-8A4E-8722-BE77F963A38E}" sibTransId="{238F1FFD-48DC-3D42-8DB1-EE63CD39A339}"/>
    <dgm:cxn modelId="{A4016842-08EB-AF41-93E5-2EA4B5CA8176}" type="presOf" srcId="{238F1FFD-48DC-3D42-8DB1-EE63CD39A339}" destId="{515312C7-F7E3-3E49-856E-B22D3FF3A140}" srcOrd="1" destOrd="0" presId="urn:microsoft.com/office/officeart/2005/8/layout/process1"/>
    <dgm:cxn modelId="{12D6FA45-4D32-1E4E-9350-CEE85FCE9F41}" type="presOf" srcId="{46949CF2-6C3E-6748-8375-B649BAF451F3}" destId="{E4160398-B149-F443-9D7F-C9F8E8EA251E}" srcOrd="0" destOrd="0" presId="urn:microsoft.com/office/officeart/2005/8/layout/process1"/>
    <dgm:cxn modelId="{8D387A71-3E44-D44B-9DD2-E4A54F16E928}" type="presOf" srcId="{E85EFA29-9819-224C-8D8D-8015AB0BF808}" destId="{F4247417-7819-6A40-BEF8-7AA6BA77E524}" srcOrd="1" destOrd="0" presId="urn:microsoft.com/office/officeart/2005/8/layout/process1"/>
    <dgm:cxn modelId="{C8104F74-9787-014C-8FDF-792302DE375A}" srcId="{AEA2DC1C-4F5A-EF45-83CF-4BEF3E0E2EA5}" destId="{5844C9BE-4654-0B4F-BA41-621DABBD702D}" srcOrd="3" destOrd="0" parTransId="{D50F0B2D-2C0F-B948-BC21-2D187F77E320}" sibTransId="{17FF7679-51F0-1148-9458-72EDEE4614AC}"/>
    <dgm:cxn modelId="{FD183382-D983-2D47-91A8-44EAC69AA81E}" type="presOf" srcId="{AEA2DC1C-4F5A-EF45-83CF-4BEF3E0E2EA5}" destId="{145D83A7-D97D-B84C-B44C-B561E7D08616}" srcOrd="0" destOrd="0" presId="urn:microsoft.com/office/officeart/2005/8/layout/process1"/>
    <dgm:cxn modelId="{A39B7A8C-18B2-7147-A2E0-1C34F2D3C714}" type="presOf" srcId="{10064483-7361-6849-8A03-62F30276E560}" destId="{C137EDE0-A282-A341-880A-A59741B9DFD5}" srcOrd="0" destOrd="0" presId="urn:microsoft.com/office/officeart/2005/8/layout/process1"/>
    <dgm:cxn modelId="{B520D997-027D-A246-8C7B-AA6FA61AC808}" type="presOf" srcId="{5844C9BE-4654-0B4F-BA41-621DABBD702D}" destId="{734142CA-D974-A544-948B-26A76E7141D3}" srcOrd="0" destOrd="0" presId="urn:microsoft.com/office/officeart/2005/8/layout/process1"/>
    <dgm:cxn modelId="{A8B114BA-218F-504D-AFD8-EF8F6BD6C926}" type="presOf" srcId="{E85EFA29-9819-224C-8D8D-8015AB0BF808}" destId="{3E79462B-E352-C543-A3EB-78337F0962DC}" srcOrd="0" destOrd="0" presId="urn:microsoft.com/office/officeart/2005/8/layout/process1"/>
    <dgm:cxn modelId="{C29840CF-0107-FB4C-8AA6-4B90224F5123}" type="presOf" srcId="{238F1FFD-48DC-3D42-8DB1-EE63CD39A339}" destId="{D53051AB-8AD4-1B4D-BD47-139A332C8E86}" srcOrd="0" destOrd="0" presId="urn:microsoft.com/office/officeart/2005/8/layout/process1"/>
    <dgm:cxn modelId="{D025A9E2-CA7F-0D49-88F0-30052B8FB625}" srcId="{AEA2DC1C-4F5A-EF45-83CF-4BEF3E0E2EA5}" destId="{05B93AA6-C741-AA4E-9021-3D1DC990F47B}" srcOrd="0" destOrd="0" parTransId="{5D7554DD-246C-E54A-88FF-14C971AD9A1F}" sibTransId="{E85EFA29-9819-224C-8D8D-8015AB0BF808}"/>
    <dgm:cxn modelId="{E757B0F6-8228-2544-8CA0-DAFC29ECD5CD}" type="presOf" srcId="{10064483-7361-6849-8A03-62F30276E560}" destId="{2D560C3F-CD0D-5B43-9DD2-3FBE91435EEF}" srcOrd="1" destOrd="0" presId="urn:microsoft.com/office/officeart/2005/8/layout/process1"/>
    <dgm:cxn modelId="{1D49FA2D-727A-D346-9F76-70E63D15BFEE}" type="presParOf" srcId="{145D83A7-D97D-B84C-B44C-B561E7D08616}" destId="{52DBC4E4-6DAD-4443-83A0-329C235AAAA8}" srcOrd="0" destOrd="0" presId="urn:microsoft.com/office/officeart/2005/8/layout/process1"/>
    <dgm:cxn modelId="{6ACD99B9-1FE1-2742-B006-F31E8ECBE8B8}" type="presParOf" srcId="{145D83A7-D97D-B84C-B44C-B561E7D08616}" destId="{3E79462B-E352-C543-A3EB-78337F0962DC}" srcOrd="1" destOrd="0" presId="urn:microsoft.com/office/officeart/2005/8/layout/process1"/>
    <dgm:cxn modelId="{22E34EE4-7133-864D-AD97-D32D2AB758C6}" type="presParOf" srcId="{3E79462B-E352-C543-A3EB-78337F0962DC}" destId="{F4247417-7819-6A40-BEF8-7AA6BA77E524}" srcOrd="0" destOrd="0" presId="urn:microsoft.com/office/officeart/2005/8/layout/process1"/>
    <dgm:cxn modelId="{44134E92-0917-5B46-B5C6-AAB30015988C}" type="presParOf" srcId="{145D83A7-D97D-B84C-B44C-B561E7D08616}" destId="{E4160398-B149-F443-9D7F-C9F8E8EA251E}" srcOrd="2" destOrd="0" presId="urn:microsoft.com/office/officeart/2005/8/layout/process1"/>
    <dgm:cxn modelId="{679A7DD8-3FF1-5A4E-B338-3B5CB75F0CAC}" type="presParOf" srcId="{145D83A7-D97D-B84C-B44C-B561E7D08616}" destId="{C137EDE0-A282-A341-880A-A59741B9DFD5}" srcOrd="3" destOrd="0" presId="urn:microsoft.com/office/officeart/2005/8/layout/process1"/>
    <dgm:cxn modelId="{A2F03CA0-9F88-FA49-BDAC-7086741686D1}" type="presParOf" srcId="{C137EDE0-A282-A341-880A-A59741B9DFD5}" destId="{2D560C3F-CD0D-5B43-9DD2-3FBE91435EEF}" srcOrd="0" destOrd="0" presId="urn:microsoft.com/office/officeart/2005/8/layout/process1"/>
    <dgm:cxn modelId="{400D8450-BD34-3346-BBA9-67E2B81F4CE6}" type="presParOf" srcId="{145D83A7-D97D-B84C-B44C-B561E7D08616}" destId="{1FDCAD7A-A680-4644-853D-C1252E246310}" srcOrd="4" destOrd="0" presId="urn:microsoft.com/office/officeart/2005/8/layout/process1"/>
    <dgm:cxn modelId="{BB08736E-2FB5-CC47-B9FF-9A215CB4A8D9}" type="presParOf" srcId="{145D83A7-D97D-B84C-B44C-B561E7D08616}" destId="{D53051AB-8AD4-1B4D-BD47-139A332C8E86}" srcOrd="5" destOrd="0" presId="urn:microsoft.com/office/officeart/2005/8/layout/process1"/>
    <dgm:cxn modelId="{82FD91BF-7962-F64A-B69B-BA952258B2E0}" type="presParOf" srcId="{D53051AB-8AD4-1B4D-BD47-139A332C8E86}" destId="{515312C7-F7E3-3E49-856E-B22D3FF3A140}" srcOrd="0" destOrd="0" presId="urn:microsoft.com/office/officeart/2005/8/layout/process1"/>
    <dgm:cxn modelId="{D8022C07-C3A7-F34A-8B03-32758F2B85FE}" type="presParOf" srcId="{145D83A7-D97D-B84C-B44C-B561E7D08616}" destId="{734142CA-D974-A544-948B-26A76E7141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2DC1C-4F5A-EF45-83CF-4BEF3E0E2EA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05B93AA6-C741-AA4E-9021-3D1DC990F47B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6"/>
              </a:solidFill>
            </a:rPr>
            <a:t>South Africa ZAF</a:t>
          </a:r>
        </a:p>
      </dgm:t>
    </dgm:pt>
    <dgm:pt modelId="{5D7554DD-246C-E54A-88FF-14C971AD9A1F}" type="parTrans" cxnId="{D025A9E2-CA7F-0D49-88F0-30052B8FB625}">
      <dgm:prSet/>
      <dgm:spPr/>
      <dgm:t>
        <a:bodyPr/>
        <a:lstStyle/>
        <a:p>
          <a:endParaRPr lang="en-US"/>
        </a:p>
      </dgm:t>
    </dgm:pt>
    <dgm:pt modelId="{E85EFA29-9819-224C-8D8D-8015AB0BF808}" type="sibTrans" cxnId="{D025A9E2-CA7F-0D49-88F0-30052B8FB625}">
      <dgm:prSet/>
      <dgm:spPr/>
      <dgm:t>
        <a:bodyPr/>
        <a:lstStyle/>
        <a:p>
          <a:endParaRPr lang="en-US"/>
        </a:p>
      </dgm:t>
    </dgm:pt>
    <dgm:pt modelId="{46949CF2-6C3E-6748-8375-B649BAF451F3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400" dirty="0">
              <a:solidFill>
                <a:schemeClr val="accent6"/>
              </a:solidFill>
            </a:rPr>
            <a:t>ZAF Afrikaans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ZAF English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ZAF Ndebele</a:t>
          </a:r>
        </a:p>
      </dgm:t>
    </dgm:pt>
    <dgm:pt modelId="{A17EAB6C-1369-B24F-BF49-F0BFBEBFB881}" type="parTrans" cxnId="{CDB34919-6EA4-F24C-A608-3C5C7D7F694B}">
      <dgm:prSet/>
      <dgm:spPr/>
      <dgm:t>
        <a:bodyPr/>
        <a:lstStyle/>
        <a:p>
          <a:endParaRPr lang="en-US"/>
        </a:p>
      </dgm:t>
    </dgm:pt>
    <dgm:pt modelId="{10064483-7361-6849-8A03-62F30276E560}" type="sibTrans" cxnId="{CDB34919-6EA4-F24C-A608-3C5C7D7F694B}">
      <dgm:prSet/>
      <dgm:spPr/>
      <dgm:t>
        <a:bodyPr/>
        <a:lstStyle/>
        <a:p>
          <a:endParaRPr lang="en-US"/>
        </a:p>
      </dgm:t>
    </dgm:pt>
    <dgm:pt modelId="{C2640FFB-D072-104C-85D2-DC1F3682DAE8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400" dirty="0">
              <a:solidFill>
                <a:schemeClr val="accent6"/>
              </a:solidFill>
            </a:rPr>
            <a:t>Afrikaans NAM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Afrikaans ZAF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English ABW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English AIA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English ANT</a:t>
          </a:r>
        </a:p>
        <a:p>
          <a:pPr algn="l"/>
          <a:r>
            <a:rPr lang="en-US" sz="1400" dirty="0">
              <a:solidFill>
                <a:schemeClr val="accent6"/>
              </a:solidFill>
            </a:rPr>
            <a:t>English AUS</a:t>
          </a:r>
        </a:p>
      </dgm:t>
    </dgm:pt>
    <dgm:pt modelId="{183445CC-49D4-8A4E-8722-BE77F963A38E}" type="parTrans" cxnId="{1A62A81F-0D83-314C-A4C3-15231E67CC00}">
      <dgm:prSet/>
      <dgm:spPr/>
      <dgm:t>
        <a:bodyPr/>
        <a:lstStyle/>
        <a:p>
          <a:endParaRPr lang="en-US"/>
        </a:p>
      </dgm:t>
    </dgm:pt>
    <dgm:pt modelId="{238F1FFD-48DC-3D42-8DB1-EE63CD39A339}" type="sibTrans" cxnId="{1A62A81F-0D83-314C-A4C3-15231E67CC00}">
      <dgm:prSet/>
      <dgm:spPr/>
      <dgm:t>
        <a:bodyPr/>
        <a:lstStyle/>
        <a:p>
          <a:endParaRPr lang="en-US"/>
        </a:p>
      </dgm:t>
    </dgm:pt>
    <dgm:pt modelId="{5844C9BE-4654-0B4F-BA41-621DABBD702D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1600" dirty="0">
              <a:solidFill>
                <a:schemeClr val="accent6"/>
              </a:solidFill>
            </a:rPr>
            <a:t>NAM Namibia</a:t>
          </a:r>
        </a:p>
        <a:p>
          <a:pPr algn="l"/>
          <a:r>
            <a:rPr lang="en-US" sz="1600" dirty="0">
              <a:solidFill>
                <a:schemeClr val="accent6"/>
              </a:solidFill>
            </a:rPr>
            <a:t>ZAF South</a:t>
          </a:r>
          <a:r>
            <a:rPr lang="en-US" sz="1600" baseline="0" dirty="0">
              <a:solidFill>
                <a:schemeClr val="accent6"/>
              </a:solidFill>
            </a:rPr>
            <a:t> Africa</a:t>
          </a:r>
        </a:p>
        <a:p>
          <a:pPr algn="l"/>
          <a:r>
            <a:rPr lang="en-US" sz="1600" baseline="0" dirty="0">
              <a:solidFill>
                <a:schemeClr val="accent6"/>
              </a:solidFill>
            </a:rPr>
            <a:t>ABW Aruba</a:t>
          </a:r>
        </a:p>
        <a:p>
          <a:pPr algn="l"/>
          <a:r>
            <a:rPr lang="en-US" sz="1600" baseline="0" dirty="0">
              <a:solidFill>
                <a:schemeClr val="accent6"/>
              </a:solidFill>
            </a:rPr>
            <a:t>AIA Anguilla</a:t>
          </a:r>
        </a:p>
        <a:p>
          <a:pPr algn="l"/>
          <a:r>
            <a:rPr lang="en-US" sz="1600" baseline="0" dirty="0">
              <a:solidFill>
                <a:schemeClr val="accent6"/>
              </a:solidFill>
            </a:rPr>
            <a:t>ANT Antilles</a:t>
          </a:r>
        </a:p>
        <a:p>
          <a:pPr algn="l"/>
          <a:r>
            <a:rPr lang="en-US" sz="1600" baseline="0" dirty="0">
              <a:solidFill>
                <a:schemeClr val="accent6"/>
              </a:solidFill>
            </a:rPr>
            <a:t>AUS Australia</a:t>
          </a:r>
        </a:p>
        <a:p>
          <a:pPr algn="l"/>
          <a:endParaRPr lang="en-US" sz="1000" dirty="0">
            <a:solidFill>
              <a:schemeClr val="accent6"/>
            </a:solidFill>
          </a:endParaRPr>
        </a:p>
      </dgm:t>
    </dgm:pt>
    <dgm:pt modelId="{D50F0B2D-2C0F-B948-BC21-2D187F77E320}" type="parTrans" cxnId="{C8104F74-9787-014C-8FDF-792302DE375A}">
      <dgm:prSet/>
      <dgm:spPr/>
      <dgm:t>
        <a:bodyPr/>
        <a:lstStyle/>
        <a:p>
          <a:endParaRPr lang="en-US"/>
        </a:p>
      </dgm:t>
    </dgm:pt>
    <dgm:pt modelId="{17FF7679-51F0-1148-9458-72EDEE4614AC}" type="sibTrans" cxnId="{C8104F74-9787-014C-8FDF-792302DE375A}">
      <dgm:prSet/>
      <dgm:spPr/>
      <dgm:t>
        <a:bodyPr/>
        <a:lstStyle/>
        <a:p>
          <a:endParaRPr lang="en-US"/>
        </a:p>
      </dgm:t>
    </dgm:pt>
    <dgm:pt modelId="{145D83A7-D97D-B84C-B44C-B561E7D08616}" type="pres">
      <dgm:prSet presAssocID="{AEA2DC1C-4F5A-EF45-83CF-4BEF3E0E2EA5}" presName="Name0" presStyleCnt="0">
        <dgm:presLayoutVars>
          <dgm:dir/>
          <dgm:resizeHandles val="exact"/>
        </dgm:presLayoutVars>
      </dgm:prSet>
      <dgm:spPr/>
    </dgm:pt>
    <dgm:pt modelId="{52DBC4E4-6DAD-4443-83A0-329C235AAAA8}" type="pres">
      <dgm:prSet presAssocID="{05B93AA6-C741-AA4E-9021-3D1DC990F47B}" presName="node" presStyleLbl="node1" presStyleIdx="0" presStyleCnt="4" custScaleX="95493" custScaleY="27019" custLinFactNeighborX="1494" custLinFactNeighborY="1053">
        <dgm:presLayoutVars>
          <dgm:bulletEnabled val="1"/>
        </dgm:presLayoutVars>
      </dgm:prSet>
      <dgm:spPr/>
    </dgm:pt>
    <dgm:pt modelId="{3E79462B-E352-C543-A3EB-78337F0962DC}" type="pres">
      <dgm:prSet presAssocID="{E85EFA29-9819-224C-8D8D-8015AB0BF808}" presName="sibTrans" presStyleLbl="sibTrans2D1" presStyleIdx="0" presStyleCnt="3"/>
      <dgm:spPr/>
    </dgm:pt>
    <dgm:pt modelId="{F4247417-7819-6A40-BEF8-7AA6BA77E524}" type="pres">
      <dgm:prSet presAssocID="{E85EFA29-9819-224C-8D8D-8015AB0BF808}" presName="connectorText" presStyleLbl="sibTrans2D1" presStyleIdx="0" presStyleCnt="3"/>
      <dgm:spPr/>
    </dgm:pt>
    <dgm:pt modelId="{E4160398-B149-F443-9D7F-C9F8E8EA251E}" type="pres">
      <dgm:prSet presAssocID="{46949CF2-6C3E-6748-8375-B649BAF451F3}" presName="node" presStyleLbl="node1" presStyleIdx="1" presStyleCnt="4" custScaleX="101447" custScaleY="70774" custLinFactNeighborX="-5824" custLinFactNeighborY="-1268">
        <dgm:presLayoutVars>
          <dgm:bulletEnabled val="1"/>
        </dgm:presLayoutVars>
      </dgm:prSet>
      <dgm:spPr/>
    </dgm:pt>
    <dgm:pt modelId="{C137EDE0-A282-A341-880A-A59741B9DFD5}" type="pres">
      <dgm:prSet presAssocID="{10064483-7361-6849-8A03-62F30276E560}" presName="sibTrans" presStyleLbl="sibTrans2D1" presStyleIdx="1" presStyleCnt="3"/>
      <dgm:spPr/>
    </dgm:pt>
    <dgm:pt modelId="{2D560C3F-CD0D-5B43-9DD2-3FBE91435EEF}" type="pres">
      <dgm:prSet presAssocID="{10064483-7361-6849-8A03-62F30276E560}" presName="connectorText" presStyleLbl="sibTrans2D1" presStyleIdx="1" presStyleCnt="3"/>
      <dgm:spPr/>
    </dgm:pt>
    <dgm:pt modelId="{1FDCAD7A-A680-4644-853D-C1252E246310}" type="pres">
      <dgm:prSet presAssocID="{C2640FFB-D072-104C-85D2-DC1F3682DAE8}" presName="node" presStyleLbl="node1" presStyleIdx="2" presStyleCnt="4">
        <dgm:presLayoutVars>
          <dgm:bulletEnabled val="1"/>
        </dgm:presLayoutVars>
      </dgm:prSet>
      <dgm:spPr/>
    </dgm:pt>
    <dgm:pt modelId="{D53051AB-8AD4-1B4D-BD47-139A332C8E86}" type="pres">
      <dgm:prSet presAssocID="{238F1FFD-48DC-3D42-8DB1-EE63CD39A339}" presName="sibTrans" presStyleLbl="sibTrans2D1" presStyleIdx="2" presStyleCnt="3"/>
      <dgm:spPr/>
    </dgm:pt>
    <dgm:pt modelId="{515312C7-F7E3-3E49-856E-B22D3FF3A140}" type="pres">
      <dgm:prSet presAssocID="{238F1FFD-48DC-3D42-8DB1-EE63CD39A339}" presName="connectorText" presStyleLbl="sibTrans2D1" presStyleIdx="2" presStyleCnt="3"/>
      <dgm:spPr/>
    </dgm:pt>
    <dgm:pt modelId="{734142CA-D974-A544-948B-26A76E7141D3}" type="pres">
      <dgm:prSet presAssocID="{5844C9BE-4654-0B4F-BA41-621DABBD702D}" presName="node" presStyleLbl="node1" presStyleIdx="3" presStyleCnt="4" custScaleX="114126" custScaleY="98605">
        <dgm:presLayoutVars>
          <dgm:bulletEnabled val="1"/>
        </dgm:presLayoutVars>
      </dgm:prSet>
      <dgm:spPr/>
    </dgm:pt>
  </dgm:ptLst>
  <dgm:cxnLst>
    <dgm:cxn modelId="{CDB34919-6EA4-F24C-A608-3C5C7D7F694B}" srcId="{AEA2DC1C-4F5A-EF45-83CF-4BEF3E0E2EA5}" destId="{46949CF2-6C3E-6748-8375-B649BAF451F3}" srcOrd="1" destOrd="0" parTransId="{A17EAB6C-1369-B24F-BF49-F0BFBEBFB881}" sibTransId="{10064483-7361-6849-8A03-62F30276E560}"/>
    <dgm:cxn modelId="{1A62A81F-0D83-314C-A4C3-15231E67CC00}" srcId="{AEA2DC1C-4F5A-EF45-83CF-4BEF3E0E2EA5}" destId="{C2640FFB-D072-104C-85D2-DC1F3682DAE8}" srcOrd="2" destOrd="0" parTransId="{183445CC-49D4-8A4E-8722-BE77F963A38E}" sibTransId="{238F1FFD-48DC-3D42-8DB1-EE63CD39A339}"/>
    <dgm:cxn modelId="{A4419420-97FD-F345-BCFB-9E8193C6919C}" type="presOf" srcId="{46949CF2-6C3E-6748-8375-B649BAF451F3}" destId="{E4160398-B149-F443-9D7F-C9F8E8EA251E}" srcOrd="0" destOrd="0" presId="urn:microsoft.com/office/officeart/2005/8/layout/process1"/>
    <dgm:cxn modelId="{4A054648-6D76-574B-A8CD-027DB2129F92}" type="presOf" srcId="{E85EFA29-9819-224C-8D8D-8015AB0BF808}" destId="{3E79462B-E352-C543-A3EB-78337F0962DC}" srcOrd="0" destOrd="0" presId="urn:microsoft.com/office/officeart/2005/8/layout/process1"/>
    <dgm:cxn modelId="{9FABD148-D716-7240-8D83-2BE0726892E7}" type="presOf" srcId="{238F1FFD-48DC-3D42-8DB1-EE63CD39A339}" destId="{D53051AB-8AD4-1B4D-BD47-139A332C8E86}" srcOrd="0" destOrd="0" presId="urn:microsoft.com/office/officeart/2005/8/layout/process1"/>
    <dgm:cxn modelId="{8F32B858-ECF4-344D-BC4E-46DC5A36FF00}" type="presOf" srcId="{10064483-7361-6849-8A03-62F30276E560}" destId="{2D560C3F-CD0D-5B43-9DD2-3FBE91435EEF}" srcOrd="1" destOrd="0" presId="urn:microsoft.com/office/officeart/2005/8/layout/process1"/>
    <dgm:cxn modelId="{C8104F74-9787-014C-8FDF-792302DE375A}" srcId="{AEA2DC1C-4F5A-EF45-83CF-4BEF3E0E2EA5}" destId="{5844C9BE-4654-0B4F-BA41-621DABBD702D}" srcOrd="3" destOrd="0" parTransId="{D50F0B2D-2C0F-B948-BC21-2D187F77E320}" sibTransId="{17FF7679-51F0-1148-9458-72EDEE4614AC}"/>
    <dgm:cxn modelId="{09F5EC81-7688-2A41-B22C-D88D30690E98}" type="presOf" srcId="{238F1FFD-48DC-3D42-8DB1-EE63CD39A339}" destId="{515312C7-F7E3-3E49-856E-B22D3FF3A140}" srcOrd="1" destOrd="0" presId="urn:microsoft.com/office/officeart/2005/8/layout/process1"/>
    <dgm:cxn modelId="{E7031F90-B134-B64D-BE71-19B118DE1BB4}" type="presOf" srcId="{C2640FFB-D072-104C-85D2-DC1F3682DAE8}" destId="{1FDCAD7A-A680-4644-853D-C1252E246310}" srcOrd="0" destOrd="0" presId="urn:microsoft.com/office/officeart/2005/8/layout/process1"/>
    <dgm:cxn modelId="{94469594-AD3A-1D4A-AC7A-6374DB722211}" type="presOf" srcId="{5844C9BE-4654-0B4F-BA41-621DABBD702D}" destId="{734142CA-D974-A544-948B-26A76E7141D3}" srcOrd="0" destOrd="0" presId="urn:microsoft.com/office/officeart/2005/8/layout/process1"/>
    <dgm:cxn modelId="{DB3EAC98-60C3-F64B-BB4E-8ABC9A61D10F}" type="presOf" srcId="{05B93AA6-C741-AA4E-9021-3D1DC990F47B}" destId="{52DBC4E4-6DAD-4443-83A0-329C235AAAA8}" srcOrd="0" destOrd="0" presId="urn:microsoft.com/office/officeart/2005/8/layout/process1"/>
    <dgm:cxn modelId="{8619D1B5-FC82-144E-9171-054E3534C376}" type="presOf" srcId="{10064483-7361-6849-8A03-62F30276E560}" destId="{C137EDE0-A282-A341-880A-A59741B9DFD5}" srcOrd="0" destOrd="0" presId="urn:microsoft.com/office/officeart/2005/8/layout/process1"/>
    <dgm:cxn modelId="{D025A9E2-CA7F-0D49-88F0-30052B8FB625}" srcId="{AEA2DC1C-4F5A-EF45-83CF-4BEF3E0E2EA5}" destId="{05B93AA6-C741-AA4E-9021-3D1DC990F47B}" srcOrd="0" destOrd="0" parTransId="{5D7554DD-246C-E54A-88FF-14C971AD9A1F}" sibTransId="{E85EFA29-9819-224C-8D8D-8015AB0BF808}"/>
    <dgm:cxn modelId="{1456DDE2-E302-B741-89EB-7DAB8239EF79}" type="presOf" srcId="{AEA2DC1C-4F5A-EF45-83CF-4BEF3E0E2EA5}" destId="{145D83A7-D97D-B84C-B44C-B561E7D08616}" srcOrd="0" destOrd="0" presId="urn:microsoft.com/office/officeart/2005/8/layout/process1"/>
    <dgm:cxn modelId="{77F6E3EC-AA9D-264E-93F0-147D4223582A}" type="presOf" srcId="{E85EFA29-9819-224C-8D8D-8015AB0BF808}" destId="{F4247417-7819-6A40-BEF8-7AA6BA77E524}" srcOrd="1" destOrd="0" presId="urn:microsoft.com/office/officeart/2005/8/layout/process1"/>
    <dgm:cxn modelId="{3695B4C5-A893-1642-8B4E-5BD4FF96DB9E}" type="presParOf" srcId="{145D83A7-D97D-B84C-B44C-B561E7D08616}" destId="{52DBC4E4-6DAD-4443-83A0-329C235AAAA8}" srcOrd="0" destOrd="0" presId="urn:microsoft.com/office/officeart/2005/8/layout/process1"/>
    <dgm:cxn modelId="{53452640-B3E2-0247-9BF8-2B37CAF389F7}" type="presParOf" srcId="{145D83A7-D97D-B84C-B44C-B561E7D08616}" destId="{3E79462B-E352-C543-A3EB-78337F0962DC}" srcOrd="1" destOrd="0" presId="urn:microsoft.com/office/officeart/2005/8/layout/process1"/>
    <dgm:cxn modelId="{87B85367-9E7D-FE45-B9D1-42CD06B23C9D}" type="presParOf" srcId="{3E79462B-E352-C543-A3EB-78337F0962DC}" destId="{F4247417-7819-6A40-BEF8-7AA6BA77E524}" srcOrd="0" destOrd="0" presId="urn:microsoft.com/office/officeart/2005/8/layout/process1"/>
    <dgm:cxn modelId="{435B4B10-545B-B045-92D4-482E8CCEAD41}" type="presParOf" srcId="{145D83A7-D97D-B84C-B44C-B561E7D08616}" destId="{E4160398-B149-F443-9D7F-C9F8E8EA251E}" srcOrd="2" destOrd="0" presId="urn:microsoft.com/office/officeart/2005/8/layout/process1"/>
    <dgm:cxn modelId="{93B45339-8186-5E42-97E4-B1B506322102}" type="presParOf" srcId="{145D83A7-D97D-B84C-B44C-B561E7D08616}" destId="{C137EDE0-A282-A341-880A-A59741B9DFD5}" srcOrd="3" destOrd="0" presId="urn:microsoft.com/office/officeart/2005/8/layout/process1"/>
    <dgm:cxn modelId="{3B49B37E-2BC3-304E-8942-EC834FC3D0A8}" type="presParOf" srcId="{C137EDE0-A282-A341-880A-A59741B9DFD5}" destId="{2D560C3F-CD0D-5B43-9DD2-3FBE91435EEF}" srcOrd="0" destOrd="0" presId="urn:microsoft.com/office/officeart/2005/8/layout/process1"/>
    <dgm:cxn modelId="{8E675F2F-9398-3445-920C-11A03F45CFF2}" type="presParOf" srcId="{145D83A7-D97D-B84C-B44C-B561E7D08616}" destId="{1FDCAD7A-A680-4644-853D-C1252E246310}" srcOrd="4" destOrd="0" presId="urn:microsoft.com/office/officeart/2005/8/layout/process1"/>
    <dgm:cxn modelId="{4391CB5F-FF12-B94C-9708-4110A6E6B421}" type="presParOf" srcId="{145D83A7-D97D-B84C-B44C-B561E7D08616}" destId="{D53051AB-8AD4-1B4D-BD47-139A332C8E86}" srcOrd="5" destOrd="0" presId="urn:microsoft.com/office/officeart/2005/8/layout/process1"/>
    <dgm:cxn modelId="{BAF1481D-0927-0F4C-B2CB-DE0A81E16686}" type="presParOf" srcId="{D53051AB-8AD4-1B4D-BD47-139A332C8E86}" destId="{515312C7-F7E3-3E49-856E-B22D3FF3A140}" srcOrd="0" destOrd="0" presId="urn:microsoft.com/office/officeart/2005/8/layout/process1"/>
    <dgm:cxn modelId="{0B5E936F-66EF-2848-B0FE-90DC8D57E60C}" type="presParOf" srcId="{145D83A7-D97D-B84C-B44C-B561E7D08616}" destId="{734142CA-D974-A544-948B-26A76E7141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C4E4-6DAD-4443-83A0-329C235AAAA8}">
      <dsp:nvSpPr>
        <dsp:cNvPr id="0" name=""/>
        <dsp:cNvSpPr/>
      </dsp:nvSpPr>
      <dsp:spPr>
        <a:xfrm>
          <a:off x="4605" y="1457840"/>
          <a:ext cx="1567107" cy="60667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Swahili</a:t>
          </a:r>
        </a:p>
      </dsp:txBody>
      <dsp:txXfrm>
        <a:off x="22374" y="1475609"/>
        <a:ext cx="1531569" cy="571136"/>
      </dsp:txXfrm>
    </dsp:sp>
    <dsp:sp modelId="{3E79462B-E352-C543-A3EB-78337F0962DC}">
      <dsp:nvSpPr>
        <dsp:cNvPr id="0" name=""/>
        <dsp:cNvSpPr/>
      </dsp:nvSpPr>
      <dsp:spPr>
        <a:xfrm>
          <a:off x="1771230" y="1513776"/>
          <a:ext cx="422976" cy="494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71230" y="1612736"/>
        <a:ext cx="296083" cy="296882"/>
      </dsp:txXfrm>
    </dsp:sp>
    <dsp:sp modelId="{E4160398-B149-F443-9D7F-C9F8E8EA251E}">
      <dsp:nvSpPr>
        <dsp:cNvPr id="0" name=""/>
        <dsp:cNvSpPr/>
      </dsp:nvSpPr>
      <dsp:spPr>
        <a:xfrm>
          <a:off x="2369781" y="1063544"/>
          <a:ext cx="595837" cy="139526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BDI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</a:t>
          </a:r>
        </a:p>
      </dsp:txBody>
      <dsp:txXfrm>
        <a:off x="2387232" y="1080995"/>
        <a:ext cx="560935" cy="1360363"/>
      </dsp:txXfrm>
    </dsp:sp>
    <dsp:sp modelId="{C137EDE0-A282-A341-880A-A59741B9DFD5}">
      <dsp:nvSpPr>
        <dsp:cNvPr id="0" name=""/>
        <dsp:cNvSpPr/>
      </dsp:nvSpPr>
      <dsp:spPr>
        <a:xfrm>
          <a:off x="3165136" y="1513776"/>
          <a:ext cx="422976" cy="494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65136" y="1612736"/>
        <a:ext cx="296083" cy="296882"/>
      </dsp:txXfrm>
    </dsp:sp>
    <dsp:sp modelId="{1FDCAD7A-A680-4644-853D-C1252E246310}">
      <dsp:nvSpPr>
        <dsp:cNvPr id="0" name=""/>
        <dsp:cNvSpPr/>
      </dsp:nvSpPr>
      <dsp:spPr>
        <a:xfrm>
          <a:off x="3763687" y="433895"/>
          <a:ext cx="1995171" cy="265456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BDI	French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BDI	Kirundi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BDI	Swahili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</a:t>
          </a:r>
          <a:r>
            <a:rPr lang="en-US" sz="1400" kern="1200" dirty="0" err="1">
              <a:solidFill>
                <a:schemeClr val="accent6"/>
              </a:solidFill>
            </a:rPr>
            <a:t>Chaga</a:t>
          </a:r>
          <a:r>
            <a:rPr lang="en-US" sz="1400" kern="1200" dirty="0">
              <a:solidFill>
                <a:schemeClr val="accent6"/>
              </a:solidFill>
            </a:rPr>
            <a:t> and Pare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</a:t>
          </a:r>
          <a:r>
            <a:rPr lang="en-US" sz="1400" kern="1200" dirty="0" err="1">
              <a:solidFill>
                <a:schemeClr val="accent6"/>
              </a:solidFill>
            </a:rPr>
            <a:t>Gogo</a:t>
          </a:r>
          <a:endParaRPr lang="en-US" sz="1400" kern="1200" dirty="0">
            <a:solidFill>
              <a:schemeClr val="accent6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Ha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Haya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</a:t>
          </a:r>
          <a:r>
            <a:rPr lang="en-US" sz="1400" kern="1200" dirty="0" err="1">
              <a:solidFill>
                <a:schemeClr val="accent6"/>
              </a:solidFill>
            </a:rPr>
            <a:t>Hehet</a:t>
          </a:r>
          <a:endParaRPr lang="en-US" sz="1400" kern="1200" dirty="0">
            <a:solidFill>
              <a:schemeClr val="accent6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TZA	</a:t>
          </a:r>
          <a:r>
            <a:rPr lang="en-US" sz="1400" kern="1200" dirty="0" err="1">
              <a:solidFill>
                <a:schemeClr val="accent6"/>
              </a:solidFill>
            </a:rPr>
            <a:t>Luguru</a:t>
          </a:r>
          <a:endParaRPr lang="en-US" sz="1400" kern="1200" dirty="0">
            <a:solidFill>
              <a:schemeClr val="accent6"/>
            </a:solidFill>
          </a:endParaRPr>
        </a:p>
      </dsp:txBody>
      <dsp:txXfrm>
        <a:off x="3822124" y="492332"/>
        <a:ext cx="1878297" cy="2537690"/>
      </dsp:txXfrm>
    </dsp:sp>
    <dsp:sp modelId="{D53051AB-8AD4-1B4D-BD47-139A332C8E86}">
      <dsp:nvSpPr>
        <dsp:cNvPr id="0" name=""/>
        <dsp:cNvSpPr/>
      </dsp:nvSpPr>
      <dsp:spPr>
        <a:xfrm>
          <a:off x="5958375" y="1513776"/>
          <a:ext cx="422976" cy="494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58375" y="1612736"/>
        <a:ext cx="296083" cy="296882"/>
      </dsp:txXfrm>
    </dsp:sp>
    <dsp:sp modelId="{734142CA-D974-A544-948B-26A76E7141D3}">
      <dsp:nvSpPr>
        <dsp:cNvPr id="0" name=""/>
        <dsp:cNvSpPr/>
      </dsp:nvSpPr>
      <dsp:spPr>
        <a:xfrm>
          <a:off x="6556927" y="433895"/>
          <a:ext cx="1995171" cy="265456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6"/>
              </a:solidFill>
            </a:rPr>
            <a:t>French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6"/>
              </a:solidFill>
            </a:rPr>
            <a:t>Kirundi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6"/>
              </a:solidFill>
            </a:rPr>
            <a:t>Swahili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6"/>
              </a:solidFill>
            </a:rPr>
            <a:t>Chaga</a:t>
          </a:r>
          <a:r>
            <a:rPr lang="en-US" sz="1500" kern="1200" dirty="0">
              <a:solidFill>
                <a:schemeClr val="accent6"/>
              </a:solidFill>
            </a:rPr>
            <a:t> and Pare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6"/>
              </a:solidFill>
            </a:rPr>
            <a:t>Gogo</a:t>
          </a:r>
          <a:endParaRPr lang="en-US" sz="1500" kern="1200" dirty="0">
            <a:solidFill>
              <a:schemeClr val="accent6"/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6"/>
              </a:solidFill>
            </a:rPr>
            <a:t>Ha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6"/>
              </a:solidFill>
            </a:rPr>
            <a:t>Haya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6"/>
              </a:solidFill>
            </a:rPr>
            <a:t>Hehet</a:t>
          </a:r>
          <a:endParaRPr lang="en-US" sz="1500" kern="1200" dirty="0">
            <a:solidFill>
              <a:schemeClr val="accent6"/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6"/>
              </a:solidFill>
            </a:rPr>
            <a:t>Luguru</a:t>
          </a:r>
          <a:endParaRPr lang="en-US" sz="1500" kern="1200" dirty="0">
            <a:solidFill>
              <a:schemeClr val="accent6"/>
            </a:solidFill>
          </a:endParaRPr>
        </a:p>
      </dsp:txBody>
      <dsp:txXfrm>
        <a:off x="6615364" y="492332"/>
        <a:ext cx="1878297" cy="2537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C4E4-6DAD-4443-83A0-329C235AAAA8}">
      <dsp:nvSpPr>
        <dsp:cNvPr id="0" name=""/>
        <dsp:cNvSpPr/>
      </dsp:nvSpPr>
      <dsp:spPr>
        <a:xfrm>
          <a:off x="15632" y="1479928"/>
          <a:ext cx="1565924" cy="57376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South Africa ZAF</a:t>
          </a:r>
        </a:p>
      </dsp:txBody>
      <dsp:txXfrm>
        <a:off x="32437" y="1496733"/>
        <a:ext cx="1532314" cy="540155"/>
      </dsp:txXfrm>
    </dsp:sp>
    <dsp:sp modelId="{3E79462B-E352-C543-A3EB-78337F0962DC}">
      <dsp:nvSpPr>
        <dsp:cNvPr id="0" name=""/>
        <dsp:cNvSpPr/>
      </dsp:nvSpPr>
      <dsp:spPr>
        <a:xfrm rot="21523780">
          <a:off x="1733500" y="1539167"/>
          <a:ext cx="322282" cy="4066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33512" y="1621575"/>
        <a:ext cx="225597" cy="244006"/>
      </dsp:txXfrm>
    </dsp:sp>
    <dsp:sp modelId="{E4160398-B149-F443-9D7F-C9F8E8EA251E}">
      <dsp:nvSpPr>
        <dsp:cNvPr id="0" name=""/>
        <dsp:cNvSpPr/>
      </dsp:nvSpPr>
      <dsp:spPr>
        <a:xfrm>
          <a:off x="2189488" y="966058"/>
          <a:ext cx="1663559" cy="150292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ZAF Afrikaans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ZAF English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ZAF Ndebele</a:t>
          </a:r>
        </a:p>
      </dsp:txBody>
      <dsp:txXfrm>
        <a:off x="2233507" y="1010077"/>
        <a:ext cx="1575521" cy="1414891"/>
      </dsp:txXfrm>
    </dsp:sp>
    <dsp:sp modelId="{C137EDE0-A282-A341-880A-A59741B9DFD5}">
      <dsp:nvSpPr>
        <dsp:cNvPr id="0" name=""/>
        <dsp:cNvSpPr/>
      </dsp:nvSpPr>
      <dsp:spPr>
        <a:xfrm rot="39459">
          <a:off x="4026569" y="1527835"/>
          <a:ext cx="367915" cy="4066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26573" y="1608538"/>
        <a:ext cx="257541" cy="244006"/>
      </dsp:txXfrm>
    </dsp:sp>
    <dsp:sp modelId="{1FDCAD7A-A680-4644-853D-C1252E246310}">
      <dsp:nvSpPr>
        <dsp:cNvPr id="0" name=""/>
        <dsp:cNvSpPr/>
      </dsp:nvSpPr>
      <dsp:spPr>
        <a:xfrm>
          <a:off x="4547182" y="682669"/>
          <a:ext cx="1639831" cy="212356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Afrikaans NAM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Afrikaans ZAF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English ABW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English AIA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English ANT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/>
              </a:solidFill>
            </a:rPr>
            <a:t>English AUS</a:t>
          </a:r>
        </a:p>
      </dsp:txBody>
      <dsp:txXfrm>
        <a:off x="4595211" y="730698"/>
        <a:ext cx="1543773" cy="2027503"/>
      </dsp:txXfrm>
    </dsp:sp>
    <dsp:sp modelId="{D53051AB-8AD4-1B4D-BD47-139A332C8E86}">
      <dsp:nvSpPr>
        <dsp:cNvPr id="0" name=""/>
        <dsp:cNvSpPr/>
      </dsp:nvSpPr>
      <dsp:spPr>
        <a:xfrm>
          <a:off x="6350997" y="1541110"/>
          <a:ext cx="347644" cy="4066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50997" y="1622446"/>
        <a:ext cx="243351" cy="244006"/>
      </dsp:txXfrm>
    </dsp:sp>
    <dsp:sp modelId="{734142CA-D974-A544-948B-26A76E7141D3}">
      <dsp:nvSpPr>
        <dsp:cNvPr id="0" name=""/>
        <dsp:cNvSpPr/>
      </dsp:nvSpPr>
      <dsp:spPr>
        <a:xfrm>
          <a:off x="6842946" y="697481"/>
          <a:ext cx="1871474" cy="209393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/>
              </a:solidFill>
            </a:rPr>
            <a:t>NAM Namibia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/>
              </a:solidFill>
            </a:rPr>
            <a:t>ZAF South</a:t>
          </a:r>
          <a:r>
            <a:rPr lang="en-US" sz="1600" kern="1200" baseline="0" dirty="0">
              <a:solidFill>
                <a:schemeClr val="accent6"/>
              </a:solidFill>
            </a:rPr>
            <a:t> Africa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solidFill>
                <a:schemeClr val="accent6"/>
              </a:solidFill>
            </a:rPr>
            <a:t>ABW Aruba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solidFill>
                <a:schemeClr val="accent6"/>
              </a:solidFill>
            </a:rPr>
            <a:t>AIA Anguilla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solidFill>
                <a:schemeClr val="accent6"/>
              </a:solidFill>
            </a:rPr>
            <a:t>ANT Antilles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solidFill>
                <a:schemeClr val="accent6"/>
              </a:solidFill>
            </a:rPr>
            <a:t>AUS Australia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accent6"/>
            </a:solidFill>
          </a:endParaRPr>
        </a:p>
      </dsp:txBody>
      <dsp:txXfrm>
        <a:off x="6897760" y="752295"/>
        <a:ext cx="1761846" cy="198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61398-61A1-3544-AD3E-D6E81353BE93}" type="datetime1">
              <a:rPr lang="en-AU" smtClean="0"/>
              <a:t>27/10/2023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9D50-CE45-E240-B1B6-72C44011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1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B1565-8AB0-4B40-A26D-B65D39C719E7}" type="datetime1">
              <a:rPr lang="en-AU" smtClean="0"/>
              <a:t>27/10/2023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59FC-3A24-414C-8E4D-B1EED340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3297665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5233764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6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3" y="428369"/>
            <a:ext cx="3978275" cy="408230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2" y="4801017"/>
            <a:ext cx="3978275" cy="6711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4" y="428369"/>
            <a:ext cx="3978275" cy="408230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9443" y="4801017"/>
            <a:ext cx="3978275" cy="6711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30235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6292" y="421960"/>
            <a:ext cx="2013845" cy="497897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4" y="428369"/>
            <a:ext cx="5907023" cy="497256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690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3297665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5233764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3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3297665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5233764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88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858944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2795043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858944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2795043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64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4" y="858944"/>
            <a:ext cx="5833801" cy="150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4" y="2795043"/>
            <a:ext cx="4439073" cy="12414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4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196"/>
            <a:ext cx="8229600" cy="502109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800"/>
              </a:lnSpc>
              <a:spcBef>
                <a:spcPts val="2200"/>
              </a:spcBef>
              <a:spcAft>
                <a:spcPts val="2200"/>
              </a:spcAft>
              <a:defRPr sz="3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196"/>
            <a:ext cx="8229600" cy="97844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2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38086"/>
            <a:ext cx="8229600" cy="39907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7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3" y="428369"/>
            <a:ext cx="3978275" cy="428409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2" y="4939386"/>
            <a:ext cx="3978275" cy="6711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39196"/>
            <a:ext cx="4001911" cy="97844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38086"/>
            <a:ext cx="4001911" cy="39907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0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CCFE4-32D5-9429-BDC1-01643E6E99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12337" y="19050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9557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ts val="20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62" y="881247"/>
            <a:ext cx="8120863" cy="1500968"/>
          </a:xfrm>
        </p:spPr>
        <p:txBody>
          <a:bodyPr>
            <a:normAutofit/>
          </a:bodyPr>
          <a:lstStyle/>
          <a:p>
            <a:r>
              <a:rPr lang="en-AU" dirty="0">
                <a:latin typeface="Museo 500"/>
              </a:rPr>
              <a:t>Programming Studio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0847" y="2667311"/>
            <a:ext cx="7835092" cy="1500968"/>
          </a:xfrm>
        </p:spPr>
        <p:txBody>
          <a:bodyPr/>
          <a:lstStyle/>
          <a:p>
            <a:r>
              <a:rPr lang="en-AU" sz="2800" dirty="0">
                <a:latin typeface="Museo 500"/>
              </a:rPr>
              <a:t>SQL Continued</a:t>
            </a:r>
          </a:p>
          <a:p>
            <a:r>
              <a:rPr lang="en-AU" sz="2800" dirty="0" err="1">
                <a:latin typeface="Museo 500"/>
              </a:rPr>
              <a:t>Santha</a:t>
            </a:r>
            <a:r>
              <a:rPr lang="en-AU" sz="2800" dirty="0">
                <a:latin typeface="Museo 500"/>
              </a:rPr>
              <a:t> </a:t>
            </a:r>
            <a:r>
              <a:rPr lang="en-AU" sz="2800" dirty="0" err="1">
                <a:latin typeface="Museo 500"/>
              </a:rPr>
              <a:t>Sumanasekara</a:t>
            </a:r>
            <a:endParaRPr lang="en-AU" sz="2800" dirty="0">
              <a:latin typeface="Museo 500"/>
            </a:endParaRPr>
          </a:p>
        </p:txBody>
      </p:sp>
    </p:spTree>
    <p:extLst>
      <p:ext uri="{BB962C8B-B14F-4D97-AF65-F5344CB8AC3E}">
        <p14:creationId xmlns:p14="http://schemas.microsoft.com/office/powerpoint/2010/main" val="369720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200" y="2134500"/>
            <a:ext cx="8686800" cy="338535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Some queries may require data from three or more tables.</a:t>
            </a:r>
          </a:p>
          <a:p>
            <a:pPr marL="982663" lvl="2" indent="-365125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In such situations we nest the joins within each other</a:t>
            </a:r>
          </a:p>
          <a:p>
            <a:pPr marL="982663" lvl="2" indent="-365125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Say, first join country and city and then the result join with </a:t>
            </a:r>
            <a:r>
              <a:rPr lang="en-AU" sz="1800" dirty="0" err="1">
                <a:latin typeface="Museo 500"/>
                <a:cs typeface="Calibri" pitchFamily="34" charset="0"/>
              </a:rPr>
              <a:t>countryLanguage</a:t>
            </a:r>
            <a:endParaRPr lang="en-AU" sz="1800" dirty="0">
              <a:latin typeface="Museo 500"/>
              <a:cs typeface="Calibri" pitchFamily="34" charset="0"/>
            </a:endParaRPr>
          </a:p>
          <a:p>
            <a:pPr marL="982663" lvl="2" indent="-365125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What are the languages spoken in New Delhi?</a:t>
            </a:r>
          </a:p>
          <a:p>
            <a:pPr marL="982663" lvl="2" indent="-365125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This require all three tables joined: Country, </a:t>
            </a:r>
            <a:r>
              <a:rPr lang="en-AU" sz="18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1800" dirty="0">
                <a:latin typeface="Museo 500"/>
                <a:cs typeface="Calibri" pitchFamily="34" charset="0"/>
              </a:rPr>
              <a:t> and City.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57200" y="1004272"/>
            <a:ext cx="8229600" cy="62458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None/>
              <a:defRPr sz="20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Joining more than two tables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</p:spTree>
    <p:extLst>
      <p:ext uri="{BB962C8B-B14F-4D97-AF65-F5344CB8AC3E}">
        <p14:creationId xmlns:p14="http://schemas.microsoft.com/office/powerpoint/2010/main" val="92566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132" y="2393406"/>
            <a:ext cx="8229600" cy="2420702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c.name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(country c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)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JOIN city cy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 = 'New Delhi'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57200" y="1004272"/>
            <a:ext cx="8229600" cy="62458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None/>
              <a:defRPr sz="20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Joining more than two tables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103327" y="239722"/>
            <a:ext cx="1992119" cy="1547830"/>
          </a:xfrm>
          <a:prstGeom prst="wedgeRectCallout">
            <a:avLst>
              <a:gd name="adj1" fmla="val -101087"/>
              <a:gd name="adj2" fmla="val 1084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First join between country and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225990" y="4972804"/>
            <a:ext cx="1750742" cy="1547830"/>
          </a:xfrm>
          <a:prstGeom prst="wedgeRectCallout">
            <a:avLst>
              <a:gd name="adj1" fmla="val -39304"/>
              <a:gd name="adj2" fmla="val -11342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Second join between the result of first join and city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51824" y="2737765"/>
            <a:ext cx="4393581" cy="674508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951463" y="2642839"/>
            <a:ext cx="5519854" cy="136044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Natural 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391667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Natural Join is a special case of a join where the two attributes to be used for joining have the same name.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In that case, we do not need to add an ON clause with the join condition.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Replace JOIN with NATURAL JOIN in the FROM clause, with no conditions.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 Join condition is implicit (by their names).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Consider the following example.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In this case, code attribute in City2 is a foreign key referencing code attribute in Country. Make sure no other attributes have common names.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They both have the same name (unlike in our World DB, where the foreign key is called “</a:t>
            </a:r>
            <a:r>
              <a:rPr lang="en-AU" sz="1800" dirty="0" err="1">
                <a:latin typeface="Museo 500"/>
                <a:cs typeface="Calibri" pitchFamily="34" charset="0"/>
              </a:rPr>
              <a:t>CountryCode</a:t>
            </a:r>
            <a:r>
              <a:rPr lang="en-AU" sz="1800" dirty="0">
                <a:latin typeface="Museo 500"/>
                <a:cs typeface="Calibri" pitchFamily="34" charset="0"/>
              </a:rPr>
              <a:t>”.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306" y="4035398"/>
            <a:ext cx="6623825" cy="902811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82563" lvl="1">
              <a:lnSpc>
                <a:spcPts val="2020"/>
              </a:lnSpc>
              <a:buClr>
                <a:schemeClr val="bg1"/>
              </a:buClr>
            </a:pP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Country (</a:t>
            </a:r>
            <a:r>
              <a:rPr lang="en-AU" u="sng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Code</a:t>
            </a: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name, continent, region, </a:t>
            </a:r>
            <a:r>
              <a:rPr lang="mr-IN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182563" lvl="1">
              <a:buClr>
                <a:schemeClr val="bg1"/>
              </a:buClr>
            </a:pP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City2 (</a:t>
            </a:r>
            <a:r>
              <a:rPr lang="en-AU" u="sng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AU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CityName</a:t>
            </a: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code*, district, 				     </a:t>
            </a:r>
            <a:r>
              <a:rPr lang="en-AU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CityPopulation</a:t>
            </a:r>
            <a:r>
              <a:rPr lang="en-AU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44283" y="4215162"/>
            <a:ext cx="1081668" cy="2341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Natural 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58283" y="2808291"/>
            <a:ext cx="7836830" cy="90506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c1.name, c2.name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 c1 NATURAL JOIN city2 c2;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233192" y="183295"/>
            <a:ext cx="1750742" cy="869795"/>
          </a:xfrm>
          <a:prstGeom prst="wedgeRectCallout">
            <a:avLst>
              <a:gd name="adj1" fmla="val -97266"/>
              <a:gd name="adj2" fmla="val 2855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 explicit condition.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18371" y="3117825"/>
            <a:ext cx="4638907" cy="457200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58283" y="4703542"/>
            <a:ext cx="8108177" cy="1563845"/>
          </a:xfrm>
          <a:prstGeom prst="rect">
            <a:avLst/>
          </a:prstGeom>
          <a:ln w="53975">
            <a:solidFill>
              <a:schemeClr val="accent1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/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c1.name, c2.name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/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FROM country c1 JOIN city2 c2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/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ON c1.code = c2.code;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283" y="3949709"/>
            <a:ext cx="456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This is essentially the same as:</a:t>
            </a:r>
          </a:p>
        </p:txBody>
      </p:sp>
    </p:spTree>
    <p:extLst>
      <p:ext uri="{BB962C8B-B14F-4D97-AF65-F5344CB8AC3E}">
        <p14:creationId xmlns:p14="http://schemas.microsoft.com/office/powerpoint/2010/main" val="16223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Left Outer 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391667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Consider the following query: List all countries in the world, with major cities (if any).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This query must list all countries, regardless of whether there are any major cities.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A simple join will </a:t>
            </a:r>
            <a:r>
              <a:rPr lang="en-AU" sz="1800">
                <a:latin typeface="Museo 500"/>
                <a:cs typeface="Calibri" pitchFamily="34" charset="0"/>
              </a:rPr>
              <a:t>list “only” </a:t>
            </a:r>
            <a:r>
              <a:rPr lang="en-AU" sz="1800" dirty="0">
                <a:latin typeface="Museo 500"/>
                <a:cs typeface="Calibri" pitchFamily="34" charset="0"/>
              </a:rPr>
              <a:t>countries that can match with a city, missing out the countries like Antarctica where there are no major cities.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LEFT OUTER JOIN will be the way to go here.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 left outer join will display all rows from table on the left side of the join regardless of matching rows from the right table.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If there are matches, they will show up, and for the rest, NULLs are displayed.</a:t>
            </a:r>
          </a:p>
        </p:txBody>
      </p:sp>
    </p:spTree>
    <p:extLst>
      <p:ext uri="{BB962C8B-B14F-4D97-AF65-F5344CB8AC3E}">
        <p14:creationId xmlns:p14="http://schemas.microsoft.com/office/powerpoint/2010/main" val="9347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Left Outer 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58283" y="2808291"/>
            <a:ext cx="7836830" cy="3045136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co.name</a:t>
            </a:r>
            <a:r>
              <a:rPr lang="en-AU" sz="2000" dirty="0">
                <a:latin typeface="Museo 500"/>
                <a:cs typeface="Calibri" pitchFamily="34" charset="0"/>
              </a:rPr>
              <a:t> AS "Country Name",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AS “Country Code”,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AS “Country Code”,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 AS "City Name",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cy. population AS "City Population”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 co  LEFT OUTER JOIN city cy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endParaRPr lang="en-AU" sz="2000" dirty="0">
              <a:latin typeface="Museo 500"/>
              <a:cs typeface="Calibri" pitchFamily="34" charset="0"/>
            </a:endParaRP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continent ='Oceania'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531005" y="111085"/>
            <a:ext cx="3612995" cy="1293969"/>
          </a:xfrm>
          <a:prstGeom prst="wedgeRectCallout">
            <a:avLst>
              <a:gd name="adj1" fmla="val -35521"/>
              <a:gd name="adj2" fmla="val 275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Order of the tables in the FROM clause is important. Use the table that require all rows displayed must be on the left side of the join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75393" y="4342009"/>
            <a:ext cx="4994120" cy="69834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Left Outer 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68500"/>
            <a:ext cx="7775188" cy="26734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48254" y="3568390"/>
            <a:ext cx="4059044" cy="32338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742879" y="79492"/>
            <a:ext cx="3401122" cy="1569845"/>
          </a:xfrm>
          <a:prstGeom prst="wedgeRectCallout">
            <a:avLst>
              <a:gd name="adj1" fmla="val -20623"/>
              <a:gd name="adj2" fmla="val 1688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There is no country code in City table that match with UMI. So, the corresponding country is padded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2692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391667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 self-join is special kind of join that allows you to join a table to itself using either inner join or left outer join.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You use self-join to create a result set that joins the rows with the other rows within the same table.</a:t>
            </a:r>
          </a:p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E.g. Find the list of employees supervised by Jennifer S. Wallace. (recall the company database we used in Tute 2)</a:t>
            </a:r>
          </a:p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other languages spoken in the countries where Swahili is spoken</a:t>
            </a:r>
          </a:p>
          <a:p>
            <a:pPr marL="496888" lvl="1" indent="-34290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You will be required to use two alias names to refer each instance of the table (say: employees </a:t>
            </a:r>
            <a:r>
              <a:rPr lang="en-AU" sz="1800" dirty="0" err="1">
                <a:latin typeface="Museo 500"/>
                <a:cs typeface="Calibri" pitchFamily="34" charset="0"/>
              </a:rPr>
              <a:t>emp</a:t>
            </a:r>
            <a:r>
              <a:rPr lang="en-AU" sz="1800" dirty="0">
                <a:latin typeface="Museo 500"/>
                <a:cs typeface="Calibri" pitchFamily="34" charset="0"/>
              </a:rPr>
              <a:t> and employees sup</a:t>
            </a:r>
          </a:p>
          <a:p>
            <a:pPr marL="893763" lvl="2" indent="-287338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3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58283" y="2808291"/>
            <a:ext cx="7836830" cy="3045136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sup.fname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sup.minit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sup.lname</a:t>
            </a:r>
            <a:r>
              <a:rPr lang="en-AU" sz="2000" dirty="0">
                <a:latin typeface="Museo 500"/>
                <a:cs typeface="Calibri" pitchFamily="34" charset="0"/>
              </a:rPr>
              <a:t>,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emp.fname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emp.minit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emp.lname</a:t>
            </a:r>
            <a:endParaRPr lang="en-AU" sz="2000" dirty="0">
              <a:latin typeface="Museo 500"/>
              <a:cs typeface="Calibri" pitchFamily="34" charset="0"/>
            </a:endParaRP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employees </a:t>
            </a:r>
            <a:r>
              <a:rPr lang="en-AU" sz="2000" dirty="0" err="1">
                <a:latin typeface="Museo 500"/>
                <a:cs typeface="Calibri" pitchFamily="34" charset="0"/>
              </a:rPr>
              <a:t>emp</a:t>
            </a:r>
            <a:r>
              <a:rPr lang="en-AU" sz="2000" dirty="0">
                <a:latin typeface="Museo 500"/>
                <a:cs typeface="Calibri" pitchFamily="34" charset="0"/>
              </a:rPr>
              <a:t> JOIN employees sup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emp.superSSN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sup.SSN</a:t>
            </a:r>
            <a:endParaRPr lang="en-AU" sz="2000" dirty="0">
              <a:latin typeface="Museo 500"/>
              <a:cs typeface="Calibri" pitchFamily="34" charset="0"/>
            </a:endParaRP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sup.fname</a:t>
            </a:r>
            <a:r>
              <a:rPr lang="en-AU" sz="2000" dirty="0">
                <a:latin typeface="Museo 500"/>
                <a:cs typeface="Calibri" pitchFamily="34" charset="0"/>
              </a:rPr>
              <a:t> = ‘Jennifer’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sup.minit</a:t>
            </a:r>
            <a:r>
              <a:rPr lang="en-AU" sz="2000" dirty="0">
                <a:latin typeface="Museo 500"/>
                <a:cs typeface="Calibri" pitchFamily="34" charset="0"/>
              </a:rPr>
              <a:t> = ‘S’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sup.lname</a:t>
            </a:r>
            <a:r>
              <a:rPr lang="en-AU" sz="2000" dirty="0">
                <a:latin typeface="Museo 500"/>
                <a:cs typeface="Calibri" pitchFamily="34" charset="0"/>
              </a:rPr>
              <a:t> = ‘Wallace’;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531005" y="5421057"/>
            <a:ext cx="3612995" cy="1293969"/>
          </a:xfrm>
          <a:prstGeom prst="wedgeRectCallout">
            <a:avLst>
              <a:gd name="adj1" fmla="val -33360"/>
              <a:gd name="adj2" fmla="val -1467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Emplyee</a:t>
            </a:r>
            <a:r>
              <a:rPr lang="en-US" dirty="0">
                <a:solidFill>
                  <a:schemeClr val="accent6"/>
                </a:solidFill>
              </a:rPr>
              <a:t> table is opened twice, one instance to refer employee </a:t>
            </a:r>
            <a:r>
              <a:rPr lang="en-US" dirty="0" err="1">
                <a:solidFill>
                  <a:schemeClr val="accent6"/>
                </a:solidFill>
              </a:rPr>
              <a:t>superSSN</a:t>
            </a:r>
            <a:r>
              <a:rPr lang="en-US" dirty="0">
                <a:solidFill>
                  <a:schemeClr val="accent6"/>
                </a:solidFill>
              </a:rPr>
              <a:t> values, and the other to refer SSN values (for supervisors)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75393" y="3431886"/>
            <a:ext cx="4994120" cy="69834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283" y="1905649"/>
            <a:ext cx="8184995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AU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Display other languages spoken in the countries where Swahili is spoken</a:t>
            </a:r>
          </a:p>
          <a:p>
            <a:pPr marL="0" lvl="2">
              <a:lnSpc>
                <a:spcPct val="130000"/>
              </a:lnSpc>
            </a:pPr>
            <a:endParaRPr lang="en-AU" dirty="0">
              <a:solidFill>
                <a:schemeClr val="accent6"/>
              </a:solidFill>
              <a:latin typeface="Museo 500"/>
              <a:cs typeface="Calibri" pitchFamily="34" charset="0"/>
            </a:endParaRP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This query can be explained as follows: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Open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table once. Scan through the table and collate the country codes that relevant to Swahili language.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Open another instance of the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table, this time filter the rows that match with country codes you got from the previous step.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display the language attribute of the filtered rows.</a:t>
            </a:r>
          </a:p>
        </p:txBody>
      </p:sp>
    </p:spTree>
    <p:extLst>
      <p:ext uri="{BB962C8B-B14F-4D97-AF65-F5344CB8AC3E}">
        <p14:creationId xmlns:p14="http://schemas.microsoft.com/office/powerpoint/2010/main" val="7730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1"/>
            <a:ext cx="7742583" cy="1341979"/>
          </a:xfrm>
        </p:spPr>
        <p:txBody>
          <a:bodyPr/>
          <a:lstStyle/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Overview of the Studio Class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 indent="0">
              <a:buClr>
                <a:schemeClr val="bg1"/>
              </a:buClr>
              <a:buNone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Multi-table SQL statements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Simple JOINs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NATURAL JOIN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LEFT OUTER JOINs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Self joins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Sub-queries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Within WHERE clause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Within FROM clause</a:t>
            </a: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6961065"/>
              </p:ext>
            </p:extLst>
          </p:nvPr>
        </p:nvGraphicFramePr>
        <p:xfrm>
          <a:off x="319667" y="1384182"/>
          <a:ext cx="8556704" cy="352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457200" y="5589627"/>
            <a:ext cx="1739589" cy="699662"/>
          </a:xfrm>
          <a:prstGeom prst="wedgeRectCallout">
            <a:avLst>
              <a:gd name="adj1" fmla="val -21373"/>
              <a:gd name="adj2" fmla="val -3581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Input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427249" y="5589627"/>
            <a:ext cx="1765610" cy="855778"/>
          </a:xfrm>
          <a:prstGeom prst="wedgeRectCallout">
            <a:avLst>
              <a:gd name="adj1" fmla="val -20732"/>
              <a:gd name="adj2" fmla="val -292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Country codes that relate </a:t>
            </a:r>
            <a:r>
              <a:rPr lang="en-US">
                <a:solidFill>
                  <a:schemeClr val="accent6"/>
                </a:solidFill>
              </a:rPr>
              <a:t>to Swahili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423319" y="5589627"/>
            <a:ext cx="1765610" cy="855778"/>
          </a:xfrm>
          <a:prstGeom prst="wedgeRectCallout">
            <a:avLst>
              <a:gd name="adj1" fmla="val -20732"/>
              <a:gd name="adj2" fmla="val -1755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rows filtered on BDI or TZA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828264" y="5589627"/>
            <a:ext cx="1765610" cy="855778"/>
          </a:xfrm>
          <a:prstGeom prst="wedgeRectCallout">
            <a:avLst>
              <a:gd name="adj1" fmla="val 8321"/>
              <a:gd name="adj2" fmla="val -187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Language attribute selected</a:t>
            </a:r>
          </a:p>
        </p:txBody>
      </p:sp>
    </p:spTree>
    <p:extLst>
      <p:ext uri="{BB962C8B-B14F-4D97-AF65-F5344CB8AC3E}">
        <p14:creationId xmlns:p14="http://schemas.microsoft.com/office/powerpoint/2010/main" val="77180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53584" y="2340302"/>
            <a:ext cx="7836830" cy="3045136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cl2.countrycode, cl2.language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cl1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cl2               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ON cl1.CountryCode = cl2.countrycode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cl1.language = 'Swahili';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378140" y="5156109"/>
            <a:ext cx="3765860" cy="1701891"/>
          </a:xfrm>
          <a:prstGeom prst="wedgeRectCallout">
            <a:avLst>
              <a:gd name="adj1" fmla="val -28326"/>
              <a:gd name="adj2" fmla="val -1592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table is opened twice, one instance to refer country code values related to Swahili, and the other to refer to all </a:t>
            </a:r>
            <a:r>
              <a:rPr lang="en-US" dirty="0" err="1">
                <a:solidFill>
                  <a:schemeClr val="accent6"/>
                </a:solidFill>
              </a:rPr>
              <a:t>reows</a:t>
            </a:r>
            <a:r>
              <a:rPr lang="en-US" dirty="0">
                <a:solidFill>
                  <a:schemeClr val="accent6"/>
                </a:solidFill>
              </a:rPr>
              <a:t> relevant to those country codes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08485" y="2688641"/>
            <a:ext cx="5964276" cy="567515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6" y="3067515"/>
            <a:ext cx="30226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55" y="2102315"/>
            <a:ext cx="3340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303" y="4939991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opened </a:t>
            </a:r>
          </a:p>
          <a:p>
            <a:r>
              <a:rPr lang="en-US" dirty="0">
                <a:solidFill>
                  <a:schemeClr val="accent6"/>
                </a:solidFill>
              </a:rPr>
              <a:t>as cl1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1117" y="5170449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opened </a:t>
            </a:r>
          </a:p>
          <a:p>
            <a:r>
              <a:rPr lang="en-US" dirty="0">
                <a:solidFill>
                  <a:schemeClr val="accent6"/>
                </a:solidFill>
              </a:rPr>
              <a:t>as cl2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53629" y="2609385"/>
            <a:ext cx="2509025" cy="9534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53629" y="2879314"/>
            <a:ext cx="2509025" cy="6896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53629" y="3116455"/>
            <a:ext cx="2509025" cy="4463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71748" y="3400906"/>
            <a:ext cx="2509025" cy="4463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71748" y="3894812"/>
            <a:ext cx="2490906" cy="5334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71748" y="3633931"/>
            <a:ext cx="2490905" cy="198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71748" y="3885997"/>
            <a:ext cx="2490905" cy="3061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71748" y="3885997"/>
            <a:ext cx="2499964" cy="17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53584" y="2946918"/>
            <a:ext cx="7836830" cy="2171492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cl2.countrycode, cl2.language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cl1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cl2               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ON cl1.CountryCode = cl2.countrycode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cl1.language = 'Swahili’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cl2.language &lt;&gt; ‘Swahili’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110510" y="5830484"/>
            <a:ext cx="3843919" cy="1027516"/>
          </a:xfrm>
          <a:prstGeom prst="wedgeRectCallout">
            <a:avLst>
              <a:gd name="adj1" fmla="val -53726"/>
              <a:gd name="adj2" fmla="val -173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There is no point display Swahili in the result set, as the original query is to list “other” languages.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75030" y="4185490"/>
            <a:ext cx="3611369" cy="406422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3584" y="1740974"/>
            <a:ext cx="700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A small improvement. Remove Swahili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1414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(harder)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1805" y="2172533"/>
            <a:ext cx="8184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AU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Display the countries that share same languages as spoken by South Africans.</a:t>
            </a:r>
          </a:p>
          <a:p>
            <a:pPr marL="0" lvl="2">
              <a:lnSpc>
                <a:spcPct val="130000"/>
              </a:lnSpc>
            </a:pPr>
            <a:endParaRPr lang="en-AU" dirty="0">
              <a:solidFill>
                <a:schemeClr val="accent6"/>
              </a:solidFill>
              <a:latin typeface="Museo 500"/>
              <a:cs typeface="Calibri" pitchFamily="34" charset="0"/>
            </a:endParaRP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This query can be explained as follows: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Open Country and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tables joined together. Scan through the joined table and collate the languages that relevant to South Africa.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Join that result set with another instance of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table. From this second instance, filter all rows relevant to the languages list you obtained in the previous step.</a:t>
            </a:r>
          </a:p>
          <a:p>
            <a:pPr marL="584200" indent="-265113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Join this again with another instance of Country table to find the </a:t>
            </a:r>
            <a:r>
              <a:rPr lang="en-US" dirty="0" err="1">
                <a:solidFill>
                  <a:schemeClr val="accent6"/>
                </a:solidFill>
              </a:rPr>
              <a:t>maching</a:t>
            </a:r>
            <a:r>
              <a:rPr lang="en-US" dirty="0">
                <a:solidFill>
                  <a:schemeClr val="accent6"/>
                </a:solidFill>
              </a:rPr>
              <a:t> country names for the rows you obtained in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97910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(harder)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53584" y="2693277"/>
            <a:ext cx="7932855" cy="2994291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c2.name, cl2.language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((country c1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cl1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ON c1.code = cl1.countrycode)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cl2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ON cl1.language = cl2.language)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JOIN country c2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ON cl2.countrycode = c2.code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c1.name ='South Africa'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c2.name &lt;&gt;'South Africa'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64239" y="3059342"/>
            <a:ext cx="4715341" cy="598258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4913" y="5947721"/>
            <a:ext cx="700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It is easy to understand the query by decomposing it into three separate steps.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59928" y="2953430"/>
            <a:ext cx="6035135" cy="190850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75029" y="2982130"/>
            <a:ext cx="5027576" cy="13304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Self-Join: Another (harder)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7206513"/>
              </p:ext>
            </p:extLst>
          </p:nvPr>
        </p:nvGraphicFramePr>
        <p:xfrm>
          <a:off x="156117" y="1417637"/>
          <a:ext cx="8720254" cy="348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457200" y="5589627"/>
            <a:ext cx="1739589" cy="699662"/>
          </a:xfrm>
          <a:prstGeom prst="wedgeRectCallout">
            <a:avLst>
              <a:gd name="adj1" fmla="val -21373"/>
              <a:gd name="adj2" fmla="val -3581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Input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494156" y="5589627"/>
            <a:ext cx="1765610" cy="855778"/>
          </a:xfrm>
          <a:prstGeom prst="wedgeRectCallout">
            <a:avLst>
              <a:gd name="adj1" fmla="val -20732"/>
              <a:gd name="adj2" fmla="val -292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Languages spoken in SA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423318" y="5589626"/>
            <a:ext cx="1799061" cy="1011895"/>
          </a:xfrm>
          <a:prstGeom prst="wedgeRectCallout">
            <a:avLst>
              <a:gd name="adj1" fmla="val 17078"/>
              <a:gd name="adj2" fmla="val -2152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Other country codes related those languages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921190" y="5589627"/>
            <a:ext cx="1765610" cy="855778"/>
          </a:xfrm>
          <a:prstGeom prst="wedgeRectCallout">
            <a:avLst>
              <a:gd name="adj1" fmla="val 10847"/>
              <a:gd name="adj2" fmla="val -242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Extract country names related to those codes</a:t>
            </a:r>
          </a:p>
        </p:txBody>
      </p:sp>
    </p:spTree>
    <p:extLst>
      <p:ext uri="{BB962C8B-B14F-4D97-AF65-F5344CB8AC3E}">
        <p14:creationId xmlns:p14="http://schemas.microsoft.com/office/powerpoint/2010/main" val="11187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03970" y="1728323"/>
            <a:ext cx="6791325" cy="4159521"/>
          </a:xfrm>
        </p:spPr>
        <p:txBody>
          <a:bodyPr/>
          <a:lstStyle/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Nested Queries</a:t>
            </a: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  <a:t>sub-selects</a:t>
            </a:r>
            <a:b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</a:br>
            <a:b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  <a:t>IN </a:t>
            </a:r>
            <a:b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</a:br>
            <a:b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AU" sz="2800" b="0" dirty="0">
                <a:solidFill>
                  <a:schemeClr val="tx2"/>
                </a:solidFill>
                <a:latin typeface="Museo 500" charset="0"/>
                <a:ea typeface="Museo 500" charset="0"/>
                <a:cs typeface="Museo 500" charset="0"/>
              </a:rPr>
              <a:t>EXISTS</a:t>
            </a: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br>
              <a:rPr lang="en-AU" sz="4400" b="0" dirty="0">
                <a:latin typeface="Museo 500" charset="0"/>
                <a:ea typeface="Museo 500" charset="0"/>
                <a:cs typeface="Museo 500" charset="0"/>
              </a:rPr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36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391667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 result set of a SELECT statement is no different to a table already in your database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So, you may use a result set from one SQL statement within another SQL statement where a table is accepted.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For example, the table name in the FROM clause can be another SQL statement.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Can be used to simplify the logic: e.g. complex JOIN conditions and WHERE clauses.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893763" lvl="2" indent="-287338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4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33814" y="4471943"/>
            <a:ext cx="8876370" cy="184424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When you execute this, the inner query is executed first, and the result set is stored temporarily (as a temporary table)</a:t>
            </a:r>
          </a:p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This temp table is used as the source for outer query, which executed next.</a:t>
            </a: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53584" y="1961058"/>
            <a:ext cx="7836830" cy="2171492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&lt;something&gt;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(SELECT &lt;something&gt; FROM &lt;somewhere&gt;)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&lt;condition&gt;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51463" y="2286000"/>
            <a:ext cx="5653669" cy="37914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2"/>
            <a:ext cx="6791325" cy="624584"/>
          </a:xfrm>
        </p:spPr>
        <p:txBody>
          <a:bodyPr/>
          <a:lstStyle/>
          <a:p>
            <a:pPr fontAlgn="base"/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SQL JOINS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Many of the common queries will require data from more than one table.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names of cities in the world with their countries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English-speaking countries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other languages spoken in the countries where Swahili is spoken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33814" y="2066454"/>
            <a:ext cx="8876370" cy="184424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List the cities in the English-speaking world.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This can be decomposed into two problems:</a:t>
            </a:r>
          </a:p>
          <a:p>
            <a:pPr marL="183197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Countries in the English-speaking world</a:t>
            </a:r>
          </a:p>
          <a:p>
            <a:pPr marL="183197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Cities in those countries.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The result of the first part itself can be considered as a table (say, ESC)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Then, second problem is to find the cities in ESC.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Write the first part as a sub-select.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If the first part occurs frequently in your queries, you may even be able to reuse that SELECT in many other queries.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57199" y="813924"/>
            <a:ext cx="8229601" cy="857717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None/>
              <a:defRPr sz="20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Sub-Selects: An Example </a:t>
            </a:r>
            <a:br>
              <a:rPr lang="en-AU" sz="4400" b="0"/>
            </a:br>
            <a:endParaRPr lang="en-AU" sz="4400" dirty="0">
              <a:latin typeface="Museo 500"/>
            </a:endParaRPr>
          </a:p>
        </p:txBody>
      </p:sp>
    </p:spTree>
    <p:extLst>
      <p:ext uri="{BB962C8B-B14F-4D97-AF65-F5344CB8AC3E}">
        <p14:creationId xmlns:p14="http://schemas.microsoft.com/office/powerpoint/2010/main" val="768722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1737" y="1918589"/>
            <a:ext cx="7315198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esc.name</a:t>
            </a:r>
            <a:r>
              <a:rPr lang="en-AU" sz="2000" dirty="0">
                <a:latin typeface="Museo 500"/>
                <a:cs typeface="Calibri" pitchFamily="34" charset="0"/>
              </a:rPr>
              <a:t> AS "Country",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 cy Join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EnglishSpeakingCountries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</a:t>
            </a:r>
            <a:r>
              <a:rPr lang="en-AU" sz="2000" dirty="0">
                <a:latin typeface="Museo 500"/>
                <a:cs typeface="Calibri" pitchFamily="34" charset="0"/>
              </a:rPr>
              <a:t> esc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ON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esc.code</a:t>
            </a:r>
            <a:endParaRPr lang="en-AU" sz="2000" dirty="0">
              <a:latin typeface="Museo 500"/>
              <a:cs typeface="Calibr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90331" y="2565070"/>
            <a:ext cx="3512635" cy="37914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" y="5589627"/>
            <a:ext cx="1739589" cy="699662"/>
          </a:xfrm>
          <a:prstGeom prst="wedgeRectCallout">
            <a:avLst>
              <a:gd name="adj1" fmla="val -1501"/>
              <a:gd name="adj2" fmla="val -525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Outer Query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3985" y="5589627"/>
            <a:ext cx="2525752" cy="699662"/>
          </a:xfrm>
          <a:prstGeom prst="wedgeRectCallout">
            <a:avLst>
              <a:gd name="adj1" fmla="val -21373"/>
              <a:gd name="adj2" fmla="val -4219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This is the table we “generate” using inner query</a:t>
            </a:r>
          </a:p>
        </p:txBody>
      </p:sp>
    </p:spTree>
    <p:extLst>
      <p:ext uri="{BB962C8B-B14F-4D97-AF65-F5344CB8AC3E}">
        <p14:creationId xmlns:p14="http://schemas.microsoft.com/office/powerpoint/2010/main" val="10168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1737" y="1918589"/>
            <a:ext cx="7315198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esc.name</a:t>
            </a:r>
            <a:r>
              <a:rPr lang="en-AU" sz="2000" dirty="0">
                <a:latin typeface="Museo 500"/>
                <a:cs typeface="Calibri" pitchFamily="34" charset="0"/>
              </a:rPr>
              <a:t> AS "Country",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 cy Join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EnglishSpeakingCountries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</a:t>
            </a:r>
            <a:r>
              <a:rPr lang="en-AU" sz="2000" dirty="0">
                <a:latin typeface="Museo 500"/>
                <a:cs typeface="Calibri" pitchFamily="34" charset="0"/>
              </a:rPr>
              <a:t> esc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ON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esc.code</a:t>
            </a:r>
            <a:endParaRPr lang="en-AU" sz="2000" dirty="0">
              <a:latin typeface="Museo 500"/>
              <a:cs typeface="Calibr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90331" y="2565070"/>
            <a:ext cx="3512635" cy="37914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57199" y="5278827"/>
            <a:ext cx="4884234" cy="1322696"/>
          </a:xfrm>
          <a:prstGeom prst="wedgeRectCallout">
            <a:avLst>
              <a:gd name="adj1" fmla="val 55962"/>
              <a:gd name="adj2" fmla="val -223231"/>
            </a:avLst>
          </a:prstGeom>
          <a:noFill/>
          <a:ln w="539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SELECT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co.code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co.name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     </a:t>
            </a:r>
          </a:p>
          <a:p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FROM country co JOIN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countryLanguage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 cl       </a:t>
            </a:r>
          </a:p>
          <a:p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ON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co.code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cl.countryCode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    </a:t>
            </a:r>
          </a:p>
          <a:p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WHERE </a:t>
            </a:r>
            <a:r>
              <a:rPr lang="en-US" dirty="0" err="1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cl.language</a:t>
            </a:r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 = 'English'</a:t>
            </a:r>
          </a:p>
        </p:txBody>
      </p:sp>
    </p:spTree>
    <p:extLst>
      <p:ext uri="{BB962C8B-B14F-4D97-AF65-F5344CB8AC3E}">
        <p14:creationId xmlns:p14="http://schemas.microsoft.com/office/powerpoint/2010/main" val="840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Sub-Selects: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1736" y="1918589"/>
            <a:ext cx="7471317" cy="4163124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esc.name</a:t>
            </a:r>
            <a:r>
              <a:rPr lang="en-AU" sz="2000" dirty="0">
                <a:latin typeface="Museo 500"/>
                <a:cs typeface="Calibri" pitchFamily="34" charset="0"/>
              </a:rPr>
              <a:t> AS "Country",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cy.name</a:t>
            </a:r>
            <a:r>
              <a:rPr lang="en-AU" sz="2000" dirty="0">
                <a:latin typeface="Museo 500"/>
                <a:cs typeface="Calibri" pitchFamily="34" charset="0"/>
              </a:rPr>
              <a:t>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FROM city cy Join   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(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SELECT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co.name</a:t>
            </a:r>
            <a:endParaRPr lang="en-AU" sz="2000" dirty="0">
              <a:latin typeface="Museo 500"/>
              <a:cs typeface="Calibri" pitchFamily="34" charset="0"/>
            </a:endParaRP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FROM country co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     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'English’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) esc       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esc.code</a:t>
            </a:r>
            <a:endParaRPr lang="en-AU" sz="2000" dirty="0">
              <a:latin typeface="Museo 500"/>
              <a:cs typeface="Calibr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39588" y="3167237"/>
            <a:ext cx="5898997" cy="129325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212817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If the result set of a SELECT statement contain only one attribute, it can be considered as a “set of values or a list” and can be used with IN operator within WHERE clause.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Recall the SQL statement we discussed last week where we used IN operator to list countries in Asia-Pacific region (</a:t>
            </a:r>
            <a:r>
              <a:rPr lang="en-AU" sz="1800" dirty="0" err="1">
                <a:latin typeface="Museo 500"/>
                <a:cs typeface="Calibri" pitchFamily="34" charset="0"/>
              </a:rPr>
              <a:t>i.e</a:t>
            </a:r>
            <a:r>
              <a:rPr lang="en-AU" sz="1800" dirty="0">
                <a:latin typeface="Museo 500"/>
                <a:cs typeface="Calibri" pitchFamily="34" charset="0"/>
              </a:rPr>
              <a:t> countries in Asia or Oceania continents).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At that time, we hard-coded the continents list </a:t>
            </a:r>
            <a:r>
              <a:rPr lang="mr-IN" sz="1800" dirty="0">
                <a:latin typeface="Museo 500"/>
                <a:cs typeface="Calibri" pitchFamily="34" charset="0"/>
              </a:rPr>
              <a:t>–</a:t>
            </a:r>
            <a:r>
              <a:rPr lang="en-AU" sz="1800" dirty="0">
                <a:latin typeface="Museo 500"/>
                <a:cs typeface="Calibri" pitchFamily="34" charset="0"/>
              </a:rPr>
              <a:t> better than that, we can generate it dynamically, using an inner query.</a:t>
            </a:r>
          </a:p>
          <a:p>
            <a:pPr marL="893763" lvl="2" indent="-287338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7311" y="4293220"/>
            <a:ext cx="7549375" cy="1911157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“Country Name”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continent IN (</a:t>
            </a:r>
            <a:r>
              <a:rPr lang="en-AU" sz="2000" dirty="0" err="1">
                <a:latin typeface="Museo 500"/>
                <a:cs typeface="Calibri" pitchFamily="34" charset="0"/>
              </a:rPr>
              <a:t>AsiaPacificRegion</a:t>
            </a:r>
            <a:r>
              <a:rPr lang="en-AU" sz="2000" dirty="0">
                <a:latin typeface="Museo 500"/>
                <a:cs typeface="Calibri" pitchFamily="34" charset="0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57197" y="5946466"/>
            <a:ext cx="2977379" cy="811522"/>
          </a:xfrm>
          <a:prstGeom prst="wedgeRectCallout">
            <a:avLst>
              <a:gd name="adj1" fmla="val 100738"/>
              <a:gd name="adj2" fmla="val -1462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/>
                </a:solidFill>
              </a:rPr>
              <a:t>AsiaPacificRegion</a:t>
            </a:r>
            <a:r>
              <a:rPr lang="en-US" dirty="0">
                <a:solidFill>
                  <a:schemeClr val="accent6"/>
                </a:solidFill>
              </a:rPr>
              <a:t> is generated using </a:t>
            </a:r>
            <a:r>
              <a:rPr lang="en-US" dirty="0" err="1">
                <a:solidFill>
                  <a:schemeClr val="accent6"/>
                </a:solidFill>
              </a:rPr>
              <a:t>anoher</a:t>
            </a:r>
            <a:r>
              <a:rPr lang="en-US" dirty="0">
                <a:solidFill>
                  <a:schemeClr val="accent6"/>
                </a:solidFill>
              </a:rPr>
              <a:t> SQL statement</a:t>
            </a:r>
          </a:p>
        </p:txBody>
      </p:sp>
    </p:spTree>
    <p:extLst>
      <p:ext uri="{BB962C8B-B14F-4D97-AF65-F5344CB8AC3E}">
        <p14:creationId xmlns:p14="http://schemas.microsoft.com/office/powerpoint/2010/main" val="95156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0222" y="846337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33814" y="2066454"/>
            <a:ext cx="8876370" cy="363181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List the cities in the English-speaking world.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This can again be decomposed into two problems:</a:t>
            </a:r>
          </a:p>
          <a:p>
            <a:pPr marL="178752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Country codes in the English-speaking world</a:t>
            </a:r>
          </a:p>
          <a:p>
            <a:pPr marL="178752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Cities in those countries.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The result of the first part itself can be considered as a list of codes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Then, second problem is to find the cities in those countries.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Write the first part as a sub-query producing a list of codes.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Embed this list within outer query.</a:t>
            </a:r>
          </a:p>
        </p:txBody>
      </p:sp>
    </p:spTree>
    <p:extLst>
      <p:ext uri="{BB962C8B-B14F-4D97-AF65-F5344CB8AC3E}">
        <p14:creationId xmlns:p14="http://schemas.microsoft.com/office/powerpoint/2010/main" val="124556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4287" y="1951753"/>
            <a:ext cx="8212874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countryCode</a:t>
            </a:r>
            <a:r>
              <a:rPr lang="en-AU" sz="2000" dirty="0">
                <a:latin typeface="Museo 500"/>
                <a:cs typeface="Calibri" pitchFamily="34" charset="0"/>
              </a:rPr>
              <a:t> IN (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EnglishSpecking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CountryCodes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  </a:t>
            </a: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);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80546" y="2552501"/>
            <a:ext cx="4127114" cy="514084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" y="5589627"/>
            <a:ext cx="1739589" cy="699662"/>
          </a:xfrm>
          <a:prstGeom prst="wedgeRectCallout">
            <a:avLst>
              <a:gd name="adj1" fmla="val -1501"/>
              <a:gd name="adj2" fmla="val -525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Outer Query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3985" y="5589626"/>
            <a:ext cx="2804532" cy="844627"/>
          </a:xfrm>
          <a:prstGeom prst="wedgeRectCallout">
            <a:avLst>
              <a:gd name="adj1" fmla="val -23361"/>
              <a:gd name="adj2" fmla="val -3545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This is </a:t>
            </a:r>
            <a:r>
              <a:rPr lang="en-US">
                <a:solidFill>
                  <a:schemeClr val="accent6"/>
                </a:solidFill>
              </a:rPr>
              <a:t>the list we </a:t>
            </a:r>
            <a:r>
              <a:rPr lang="en-US" dirty="0">
                <a:solidFill>
                  <a:schemeClr val="accent6"/>
                </a:solidFill>
              </a:rPr>
              <a:t>“generate” using inner query</a:t>
            </a:r>
          </a:p>
        </p:txBody>
      </p:sp>
    </p:spTree>
    <p:extLst>
      <p:ext uri="{BB962C8B-B14F-4D97-AF65-F5344CB8AC3E}">
        <p14:creationId xmlns:p14="http://schemas.microsoft.com/office/powerpoint/2010/main" val="15307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918589"/>
            <a:ext cx="8329962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countryCode</a:t>
            </a:r>
            <a:r>
              <a:rPr lang="en-AU" sz="2000" dirty="0">
                <a:latin typeface="Museo 500"/>
                <a:cs typeface="Calibri" pitchFamily="34" charset="0"/>
              </a:rPr>
              <a:t> IN (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EnglishSpecking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CountryCodes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  </a:t>
            </a: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);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071822" y="2466227"/>
            <a:ext cx="4137102" cy="533451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91737" y="4786723"/>
            <a:ext cx="4995746" cy="1722337"/>
          </a:xfrm>
          <a:prstGeom prst="wedgeRectCallout">
            <a:avLst>
              <a:gd name="adj1" fmla="val 61171"/>
              <a:gd name="adj2" fmla="val -150788"/>
            </a:avLst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SELECT </a:t>
            </a:r>
            <a:r>
              <a:rPr lang="en-US" dirty="0" err="1">
                <a:solidFill>
                  <a:schemeClr val="accent6"/>
                </a:solidFill>
              </a:rPr>
              <a:t>cl.countrycode</a:t>
            </a: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FROM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cl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WHERE </a:t>
            </a:r>
            <a:r>
              <a:rPr lang="en-US" dirty="0" err="1">
                <a:solidFill>
                  <a:schemeClr val="accent6"/>
                </a:solidFill>
              </a:rPr>
              <a:t>cl.language</a:t>
            </a:r>
            <a:r>
              <a:rPr lang="en-US" dirty="0">
                <a:solidFill>
                  <a:schemeClr val="accent6"/>
                </a:solidFill>
              </a:rPr>
              <a:t> = 'English'</a:t>
            </a:r>
          </a:p>
        </p:txBody>
      </p:sp>
    </p:spTree>
    <p:extLst>
      <p:ext uri="{BB962C8B-B14F-4D97-AF65-F5344CB8AC3E}">
        <p14:creationId xmlns:p14="http://schemas.microsoft.com/office/powerpoint/2010/main" val="615114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4537" y="1649338"/>
            <a:ext cx="8452623" cy="4115842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countryCode</a:t>
            </a:r>
            <a:r>
              <a:rPr lang="en-AU" sz="2000" dirty="0">
                <a:latin typeface="Museo 500"/>
                <a:cs typeface="Calibri" pitchFamily="34" charset="0"/>
              </a:rPr>
              <a:t> IN (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SELECT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FROM country co JOIN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'English'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                                                );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43222" y="2592456"/>
            <a:ext cx="4732066" cy="164500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In WHERE clause: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3205454"/>
            <a:ext cx="8452623" cy="2961170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countryCode</a:t>
            </a:r>
            <a:r>
              <a:rPr lang="en-AU" sz="2000" dirty="0">
                <a:latin typeface="Museo 500"/>
                <a:cs typeface="Calibri" pitchFamily="34" charset="0"/>
              </a:rPr>
              <a:t> NOT IN (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SELECT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FROM country co JOIN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  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co.code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  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'English'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                                                );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21463" y="3781152"/>
            <a:ext cx="1385074" cy="437759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1523" y="2215404"/>
            <a:ext cx="758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useo 500" charset="0"/>
                <a:ea typeface="Museo 500" charset="0"/>
                <a:cs typeface="Museo 500" charset="0"/>
              </a:rPr>
              <a:t>Similar to IN, we can use NOT IN to list cities in the rest of the world.</a:t>
            </a:r>
          </a:p>
        </p:txBody>
      </p:sp>
    </p:spTree>
    <p:extLst>
      <p:ext uri="{BB962C8B-B14F-4D97-AF65-F5344CB8AC3E}">
        <p14:creationId xmlns:p14="http://schemas.microsoft.com/office/powerpoint/2010/main" val="713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2"/>
            <a:ext cx="6791325" cy="624584"/>
          </a:xfrm>
        </p:spPr>
        <p:txBody>
          <a:bodyPr/>
          <a:lstStyle/>
          <a:p>
            <a:pPr fontAlgn="base"/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SQL JOINS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38086"/>
            <a:ext cx="8229600" cy="413738"/>
          </a:xfrm>
        </p:spPr>
        <p:txBody>
          <a:bodyPr/>
          <a:lstStyle/>
          <a:p>
            <a:pPr marL="468313" lvl="1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names of cities in the with their countries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3704"/>
            <a:ext cx="3867981" cy="2086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61" y="2273704"/>
            <a:ext cx="2916354" cy="207907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181707" y="2620537"/>
            <a:ext cx="808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81707" y="2842417"/>
            <a:ext cx="808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1707" y="2842417"/>
            <a:ext cx="808154" cy="124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81707" y="2842416"/>
            <a:ext cx="808154" cy="34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81707" y="2842416"/>
            <a:ext cx="808154" cy="564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6839" y="3015832"/>
            <a:ext cx="808154" cy="58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66839" y="3015832"/>
            <a:ext cx="808154" cy="800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81707" y="3015832"/>
            <a:ext cx="800720" cy="990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81707" y="3015832"/>
            <a:ext cx="800720" cy="11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0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791621"/>
            <a:ext cx="822960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With EXISTS (and NOT EXISTS)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199" y="2165043"/>
            <a:ext cx="8686800" cy="212817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The EXISTS operator is different. 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It doesn’t compare values vs attributes, </a:t>
            </a:r>
            <a:r>
              <a:rPr lang="en-AU" sz="1800" dirty="0" err="1">
                <a:latin typeface="Museo 500"/>
                <a:cs typeface="Calibri" pitchFamily="34" charset="0"/>
              </a:rPr>
              <a:t>etc</a:t>
            </a: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What it does is to check if the associated list with it is empty or not empty.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If it is empty, it returns a FALSE value; if the list is not empty, it returns a TRUE value.</a:t>
            </a:r>
          </a:p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This “associated list” can be generated using an inner query.</a:t>
            </a:r>
          </a:p>
          <a:p>
            <a:pPr marL="893763" lvl="2" indent="-287338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7311" y="4293220"/>
            <a:ext cx="7549375" cy="1911157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“Country Name”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 EXISTS </a:t>
            </a:r>
            <a:r>
              <a:rPr lang="en-AU" sz="2000" dirty="0" err="1">
                <a:latin typeface="Museo 500"/>
                <a:cs typeface="Calibri" pitchFamily="34" charset="0"/>
              </a:rPr>
              <a:t>AsiaPacificRegion</a:t>
            </a:r>
            <a:r>
              <a:rPr lang="en-AU" sz="2000" dirty="0">
                <a:latin typeface="Museo 500"/>
                <a:cs typeface="Calibri" pitchFamily="34" charset="0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54749" y="5946466"/>
            <a:ext cx="2977379" cy="811522"/>
          </a:xfrm>
          <a:prstGeom prst="wedgeRectCallout">
            <a:avLst>
              <a:gd name="adj1" fmla="val -74543"/>
              <a:gd name="adj2" fmla="val -140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AsiaPacificRegion</a:t>
            </a:r>
            <a:r>
              <a:rPr lang="en-US" dirty="0">
                <a:solidFill>
                  <a:schemeClr val="accent6"/>
                </a:solidFill>
              </a:rPr>
              <a:t> is generated using another SQL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0" y="5939614"/>
            <a:ext cx="2977379" cy="811522"/>
          </a:xfrm>
          <a:prstGeom prst="wedgeRectCallout">
            <a:avLst>
              <a:gd name="adj1" fmla="val 26955"/>
              <a:gd name="adj2" fmla="val -1503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Note that there is </a:t>
            </a:r>
            <a:r>
              <a:rPr lang="en-US">
                <a:solidFill>
                  <a:schemeClr val="accent6"/>
                </a:solidFill>
              </a:rPr>
              <a:t>no attribute to compare against.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8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9932" y="846337"/>
            <a:ext cx="861989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With EXISTS clause: 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33814" y="2066454"/>
            <a:ext cx="8876370" cy="363181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List the cities in the English-speaking world.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This can again be decomposed into three problems:</a:t>
            </a:r>
          </a:p>
          <a:p>
            <a:pPr marL="178752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Pick a city, identify corresponding country code;</a:t>
            </a:r>
          </a:p>
          <a:p>
            <a:pPr marL="178752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Take that country code and cross check with country codes list of English speaking countries.</a:t>
            </a:r>
          </a:p>
          <a:p>
            <a:pPr marL="1787525" lvl="3" indent="-341313">
              <a:buClr>
                <a:schemeClr val="bg1"/>
              </a:buClr>
              <a:buFont typeface="+mj-lt"/>
              <a:buAutoNum type="arabicPeriod"/>
            </a:pPr>
            <a:r>
              <a:rPr lang="en-AU" sz="1800" dirty="0">
                <a:latin typeface="Museo 500"/>
                <a:cs typeface="Calibri" pitchFamily="34" charset="0"/>
              </a:rPr>
              <a:t>If it does exist, show the city you picked up.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In this example, the execution starts at the outer query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For each city in outer query, take the country code and feed it into the inner query to check if it is there.</a:t>
            </a:r>
          </a:p>
          <a:p>
            <a:pPr marL="1350963" lvl="3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If it does, display the result, or else go to the next city.</a:t>
            </a:r>
          </a:p>
        </p:txBody>
      </p:sp>
    </p:spTree>
    <p:extLst>
      <p:ext uri="{BB962C8B-B14F-4D97-AF65-F5344CB8AC3E}">
        <p14:creationId xmlns:p14="http://schemas.microsoft.com/office/powerpoint/2010/main" val="268979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5327" y="791621"/>
            <a:ext cx="8642195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With EXISTS clause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4287" y="1951753"/>
            <a:ext cx="8212874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 cy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EXISTS (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matched against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                               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EnglishSpecking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CountryCodes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 </a:t>
            </a: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);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09306" y="2522592"/>
            <a:ext cx="4573161" cy="85622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" y="5589627"/>
            <a:ext cx="1739589" cy="699662"/>
          </a:xfrm>
          <a:prstGeom prst="wedgeRectCallout">
            <a:avLst>
              <a:gd name="adj1" fmla="val -1501"/>
              <a:gd name="adj2" fmla="val -525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Outer Query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9560" y="4906538"/>
            <a:ext cx="3757961" cy="1851450"/>
          </a:xfrm>
          <a:prstGeom prst="wedgeRectCallout">
            <a:avLst>
              <a:gd name="adj1" fmla="val -42946"/>
              <a:gd name="adj2" fmla="val -131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The inner query will produce a non-empty result if </a:t>
            </a:r>
            <a:r>
              <a:rPr lang="en-US" dirty="0" err="1">
                <a:solidFill>
                  <a:schemeClr val="accent6"/>
                </a:solidFill>
              </a:rPr>
              <a:t>cy.countrycode</a:t>
            </a:r>
            <a:r>
              <a:rPr lang="en-US" dirty="0">
                <a:solidFill>
                  <a:schemeClr val="accent6"/>
                </a:solidFill>
              </a:rPr>
              <a:t> is an </a:t>
            </a:r>
            <a:r>
              <a:rPr lang="en-US" dirty="0" err="1">
                <a:solidFill>
                  <a:schemeClr val="accent6"/>
                </a:solidFill>
              </a:rPr>
              <a:t>EnglishSpeakingCountry</a:t>
            </a:r>
            <a:r>
              <a:rPr lang="en-US" dirty="0">
                <a:solidFill>
                  <a:schemeClr val="accent6"/>
                </a:solidFill>
              </a:rPr>
              <a:t> or empty, if it isn’t</a:t>
            </a:r>
          </a:p>
        </p:txBody>
      </p:sp>
    </p:spTree>
    <p:extLst>
      <p:ext uri="{BB962C8B-B14F-4D97-AF65-F5344CB8AC3E}">
        <p14:creationId xmlns:p14="http://schemas.microsoft.com/office/powerpoint/2010/main" val="5784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5327" y="791621"/>
            <a:ext cx="8642195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With EXISTS clause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4287" y="1951753"/>
            <a:ext cx="8212874" cy="205124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 cy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EXISTS ( 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&lt;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matched against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                               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EnglishSpecking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Museo 500"/>
                <a:cs typeface="Calibri" pitchFamily="34" charset="0"/>
              </a:rPr>
              <a:t>CountryCodes</a:t>
            </a:r>
            <a:r>
              <a:rPr lang="en-AU" sz="2000" dirty="0">
                <a:solidFill>
                  <a:schemeClr val="bg1"/>
                </a:solidFill>
                <a:latin typeface="Museo 500"/>
                <a:cs typeface="Calibri" pitchFamily="34" charset="0"/>
              </a:rPr>
              <a:t>&gt; )</a:t>
            </a:r>
            <a:r>
              <a:rPr lang="en-AU" sz="2000" dirty="0">
                <a:solidFill>
                  <a:schemeClr val="accent6"/>
                </a:solidFill>
                <a:latin typeface="Museo 500"/>
                <a:cs typeface="Calibri" pitchFamily="34" charset="0"/>
              </a:rPr>
              <a:t>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09306" y="2522592"/>
            <a:ext cx="4573161" cy="85622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45327" y="4906538"/>
            <a:ext cx="5519853" cy="1851450"/>
          </a:xfrm>
          <a:prstGeom prst="wedgeRectCallout">
            <a:avLst>
              <a:gd name="adj1" fmla="val 61094"/>
              <a:gd name="adj2" fmla="val -132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SELECT *</a:t>
            </a:r>
          </a:p>
          <a:p>
            <a:r>
              <a:rPr lang="en-US" dirty="0">
                <a:solidFill>
                  <a:schemeClr val="accent6"/>
                </a:solidFill>
              </a:rPr>
              <a:t>FROM </a:t>
            </a:r>
            <a:r>
              <a:rPr lang="en-US" dirty="0" err="1">
                <a:solidFill>
                  <a:schemeClr val="accent6"/>
                </a:solidFill>
              </a:rPr>
              <a:t>CountryLanguage</a:t>
            </a:r>
            <a:r>
              <a:rPr lang="en-US" dirty="0">
                <a:solidFill>
                  <a:schemeClr val="accent6"/>
                </a:solidFill>
              </a:rPr>
              <a:t> cl</a:t>
            </a:r>
          </a:p>
          <a:p>
            <a:r>
              <a:rPr lang="en-US" dirty="0">
                <a:solidFill>
                  <a:schemeClr val="accent6"/>
                </a:solidFill>
              </a:rPr>
              <a:t>WHERE </a:t>
            </a:r>
            <a:r>
              <a:rPr lang="en-US" dirty="0" err="1">
                <a:solidFill>
                  <a:schemeClr val="accent6"/>
                </a:solidFill>
              </a:rPr>
              <a:t>cl.countryCode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cy.CountryCode</a:t>
            </a:r>
            <a:r>
              <a:rPr lang="en-US" dirty="0">
                <a:solidFill>
                  <a:schemeClr val="accent6"/>
                </a:solidFill>
              </a:rPr>
              <a:t> AND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cl.Language</a:t>
            </a:r>
            <a:r>
              <a:rPr lang="en-US" dirty="0">
                <a:solidFill>
                  <a:schemeClr val="accent6"/>
                </a:solidFill>
              </a:rPr>
              <a:t> = ‘English’</a:t>
            </a:r>
          </a:p>
        </p:txBody>
      </p:sp>
    </p:spTree>
    <p:extLst>
      <p:ext uri="{BB962C8B-B14F-4D97-AF65-F5344CB8AC3E}">
        <p14:creationId xmlns:p14="http://schemas.microsoft.com/office/powerpoint/2010/main" val="9916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5327" y="791621"/>
            <a:ext cx="8642195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With EXISTS clause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: An Example 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4286" y="1951753"/>
            <a:ext cx="8424747" cy="3701915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name AS "City"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city cy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EXISTS (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SELECT *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FROM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cy.CountryCode</a:t>
            </a:r>
            <a:r>
              <a:rPr lang="en-AU" sz="2000" dirty="0">
                <a:latin typeface="Museo 500"/>
                <a:cs typeface="Calibri" pitchFamily="34" charset="0"/>
              </a:rPr>
              <a:t>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‘English’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             );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-AU" sz="2000" dirty="0">
              <a:latin typeface="Museo 500"/>
              <a:cs typeface="Calibr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75852" y="2779070"/>
            <a:ext cx="6011670" cy="1825053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45327" y="4906538"/>
            <a:ext cx="5519853" cy="1851450"/>
          </a:xfrm>
          <a:prstGeom prst="wedgeRectCallout">
            <a:avLst>
              <a:gd name="adj1" fmla="val 60084"/>
              <a:gd name="adj2" fmla="val -1148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Note that, within the inner query we can refer to attributes and tables of the outer query. This is because the order of execution is different with EXISTS.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5141" y="2475571"/>
            <a:ext cx="3780264" cy="11374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9932" y="846337"/>
            <a:ext cx="8619891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More on Nested Queries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33814" y="2066454"/>
            <a:ext cx="8876370" cy="363181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There are many other ways we can have nested queries.</a:t>
            </a:r>
          </a:p>
          <a:p>
            <a:pPr marL="893763" lvl="2" indent="-287338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We discuss next week a few other nested queries.</a:t>
            </a:r>
          </a:p>
        </p:txBody>
      </p:sp>
    </p:spTree>
    <p:extLst>
      <p:ext uri="{BB962C8B-B14F-4D97-AF65-F5344CB8AC3E}">
        <p14:creationId xmlns:p14="http://schemas.microsoft.com/office/powerpoint/2010/main" val="16219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799" y="797508"/>
            <a:ext cx="8007816" cy="85771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AU" sz="4000" dirty="0">
                <a:latin typeface="Museo 500"/>
              </a:rPr>
              <a:t>SQL JOIN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12799" y="3094007"/>
            <a:ext cx="8108177" cy="1935193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800" dirty="0">
                <a:latin typeface="Museo 500"/>
                <a:cs typeface="Calibri" pitchFamily="34" charset="0"/>
              </a:rPr>
              <a:t>SELECT c1.name, c2.name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800" dirty="0">
                <a:latin typeface="Museo 500"/>
                <a:cs typeface="Calibri" pitchFamily="34" charset="0"/>
              </a:rPr>
              <a:t>      FROM country c1 JOIN city c2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800" dirty="0">
                <a:latin typeface="Museo 500"/>
                <a:cs typeface="Calibri" pitchFamily="34" charset="0"/>
              </a:rPr>
              <a:t>                  ON c1.code = c2.countrycode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200" y="2096011"/>
            <a:ext cx="8686800" cy="87021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Tx/>
              <a:buChar char="-"/>
            </a:pPr>
            <a:r>
              <a:rPr lang="en-AU" sz="1800" dirty="0">
                <a:latin typeface="Museo 500"/>
                <a:cs typeface="Calibri" pitchFamily="34" charset="0"/>
              </a:rPr>
              <a:t>Identify which tables contain required data</a:t>
            </a:r>
          </a:p>
          <a:p>
            <a:pPr marL="468313" lvl="1" indent="-285750">
              <a:buClr>
                <a:schemeClr val="bg1"/>
              </a:buClr>
              <a:buFontTx/>
              <a:buChar char="-"/>
            </a:pPr>
            <a:r>
              <a:rPr lang="en-AU" sz="1800" dirty="0">
                <a:latin typeface="Museo 500"/>
                <a:cs typeface="Calibri" pitchFamily="34" charset="0"/>
              </a:rPr>
              <a:t>Identify a common attribute that can be used as the JOIN condition.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125629" y="327788"/>
            <a:ext cx="1750742" cy="1547830"/>
          </a:xfrm>
          <a:prstGeom prst="wedgeRectCallout">
            <a:avLst>
              <a:gd name="adj1" fmla="val -83253"/>
              <a:gd name="adj2" fmla="val 1560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C1 and c2 are alias names given to the tables joined here.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69873" y="5824499"/>
            <a:ext cx="1750742" cy="869795"/>
          </a:xfrm>
          <a:prstGeom prst="wedgeRectCallout">
            <a:avLst>
              <a:gd name="adj1" fmla="val -159049"/>
              <a:gd name="adj2" fmla="val -1862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Join condition using </a:t>
            </a:r>
            <a:r>
              <a:rPr lang="en-US" dirty="0" err="1">
                <a:solidFill>
                  <a:schemeClr val="accent6"/>
                </a:solidFill>
              </a:rPr>
              <a:t>CountryCode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743200" y="3969834"/>
            <a:ext cx="5257800" cy="67309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3" grpId="0" animBg="1"/>
      <p:bldP spid="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2"/>
            <a:ext cx="6791325" cy="624584"/>
          </a:xfrm>
        </p:spPr>
        <p:txBody>
          <a:bodyPr/>
          <a:lstStyle/>
          <a:p>
            <a:pPr fontAlgn="base"/>
            <a:r>
              <a:rPr lang="en-AU" sz="4400" b="0">
                <a:latin typeface="Museo 500" charset="0"/>
                <a:ea typeface="Museo 500" charset="0"/>
                <a:cs typeface="Museo 500" charset="0"/>
              </a:rPr>
              <a:t>SQL JOINS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38086"/>
            <a:ext cx="8229600" cy="413738"/>
          </a:xfrm>
        </p:spPr>
        <p:txBody>
          <a:bodyPr/>
          <a:lstStyle/>
          <a:p>
            <a:pPr marL="468313" lvl="1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Display names of cities in the with their countries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3704"/>
            <a:ext cx="3867981" cy="2086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61" y="2273704"/>
            <a:ext cx="2916354" cy="207907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181707" y="2620537"/>
            <a:ext cx="808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81707" y="2842417"/>
            <a:ext cx="808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1707" y="2842417"/>
            <a:ext cx="808154" cy="124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81707" y="2842416"/>
            <a:ext cx="808154" cy="34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81707" y="2842416"/>
            <a:ext cx="808154" cy="564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6839" y="3015832"/>
            <a:ext cx="808154" cy="58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66839" y="3015832"/>
            <a:ext cx="808154" cy="800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81707" y="3015832"/>
            <a:ext cx="800720" cy="990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81707" y="3015832"/>
            <a:ext cx="800720" cy="11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02" y="2273704"/>
            <a:ext cx="4535758" cy="20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2"/>
            <a:ext cx="8229600" cy="624584"/>
          </a:xfrm>
        </p:spPr>
        <p:txBody>
          <a:bodyPr/>
          <a:lstStyle/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SQL JOINS </a:t>
            </a:r>
            <a:r>
              <a:rPr lang="mr-IN" sz="4400" b="0" dirty="0">
                <a:latin typeface="Museo 500" charset="0"/>
                <a:ea typeface="Museo 500" charset="0"/>
                <a:cs typeface="Museo 500" charset="0"/>
              </a:rPr>
              <a:t>–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 Another Example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38086"/>
            <a:ext cx="8229600" cy="3959826"/>
          </a:xfrm>
        </p:spPr>
        <p:txBody>
          <a:bodyPr/>
          <a:lstStyle/>
          <a:p>
            <a:pPr marL="468313" lvl="1" indent="-285750">
              <a:buClr>
                <a:schemeClr val="bg1"/>
              </a:buClr>
              <a:buFont typeface="Wingdings" charset="2"/>
              <a:buChar char="v"/>
            </a:pPr>
            <a:r>
              <a:rPr lang="en-AU" sz="1800" dirty="0">
                <a:latin typeface="Museo 500"/>
                <a:cs typeface="Calibri" pitchFamily="34" charset="0"/>
              </a:rPr>
              <a:t>Display the English-speaking countries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Language details come from </a:t>
            </a:r>
            <a:r>
              <a:rPr lang="en-AU" sz="18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1800" dirty="0">
                <a:latin typeface="Museo 500"/>
                <a:cs typeface="Calibri" pitchFamily="34" charset="0"/>
              </a:rPr>
              <a:t> table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Country names are in Country table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Country Code is the common attribute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r>
              <a:rPr lang="en-AU" sz="1800" dirty="0">
                <a:latin typeface="Museo 500"/>
                <a:cs typeface="Calibri" pitchFamily="34" charset="0"/>
              </a:rPr>
              <a:t>So 	(1) Join these two tables and then </a:t>
            </a:r>
          </a:p>
          <a:p>
            <a:pPr lvl="2" indent="0">
              <a:buClr>
                <a:schemeClr val="bg1"/>
              </a:buClr>
              <a:buNone/>
            </a:pPr>
            <a:r>
              <a:rPr lang="en-AU" sz="1800" dirty="0">
                <a:latin typeface="Museo 500"/>
                <a:cs typeface="Calibri" pitchFamily="34" charset="0"/>
              </a:rPr>
              <a:t>		(2) filter on “English” language</a:t>
            </a:r>
          </a:p>
          <a:p>
            <a:pPr marL="1428750" lvl="2" indent="-285750">
              <a:buClr>
                <a:schemeClr val="bg1"/>
              </a:buClr>
              <a:buFont typeface="Wingdings" charset="2"/>
              <a:buChar char="Ø"/>
            </a:pPr>
            <a:endParaRPr lang="en-AU" sz="1800" dirty="0">
              <a:latin typeface="Museo 50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3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91622"/>
            <a:ext cx="8229600" cy="624584"/>
          </a:xfrm>
        </p:spPr>
        <p:txBody>
          <a:bodyPr/>
          <a:lstStyle/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SQL JOINS </a:t>
            </a:r>
            <a:r>
              <a:rPr lang="mr-IN" sz="4400" b="0" dirty="0">
                <a:latin typeface="Museo 500" charset="0"/>
                <a:ea typeface="Museo 500" charset="0"/>
                <a:cs typeface="Museo 500" charset="0"/>
              </a:rPr>
              <a:t>–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 Another Example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41658" y="2079247"/>
            <a:ext cx="7260684" cy="1801377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c.name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 c JOIN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ON </a:t>
            </a:r>
            <a:r>
              <a:rPr lang="en-AU" sz="2000" dirty="0" err="1">
                <a:latin typeface="Museo 500"/>
                <a:cs typeface="Calibri" pitchFamily="34" charset="0"/>
              </a:rPr>
              <a:t>c.code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'English’ ;</a:t>
            </a:r>
          </a:p>
        </p:txBody>
      </p:sp>
    </p:spTree>
    <p:extLst>
      <p:ext uri="{BB962C8B-B14F-4D97-AF65-F5344CB8AC3E}">
        <p14:creationId xmlns:p14="http://schemas.microsoft.com/office/powerpoint/2010/main" val="15550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6081713"/>
            <a:ext cx="933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57200" y="2134501"/>
            <a:ext cx="8686800" cy="89364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457200" rtl="0" eaLnBrk="1" latinLnBrk="0" hangingPunct="1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lvl="1" indent="-285750">
              <a:buClr>
                <a:schemeClr val="bg1"/>
              </a:buClr>
              <a:buFontTx/>
              <a:buChar char="-"/>
            </a:pPr>
            <a:r>
              <a:rPr lang="en-AU" sz="1800" dirty="0">
                <a:latin typeface="Museo 500"/>
                <a:cs typeface="Calibri" pitchFamily="34" charset="0"/>
              </a:rPr>
              <a:t>A quick-and-dirty way of doing a join two tables:</a:t>
            </a:r>
          </a:p>
          <a:p>
            <a:pPr marL="1428750" lvl="2" indent="-285750">
              <a:buClr>
                <a:schemeClr val="bg1"/>
              </a:buClr>
              <a:buFontTx/>
              <a:buChar char="-"/>
            </a:pPr>
            <a:r>
              <a:rPr lang="en-AU" sz="1800" dirty="0">
                <a:latin typeface="Museo 500"/>
                <a:cs typeface="Calibri" pitchFamily="34" charset="0"/>
              </a:rPr>
              <a:t>Simply add the join condition to WHERE clause.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3533794"/>
            <a:ext cx="8229600" cy="1707280"/>
          </a:xfrm>
          <a:ln w="53975">
            <a:solidFill>
              <a:schemeClr val="accent1"/>
            </a:solidFill>
          </a:ln>
        </p:spPr>
        <p:txBody>
          <a:bodyPr/>
          <a:lstStyle/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SELECT </a:t>
            </a:r>
            <a:r>
              <a:rPr lang="en-AU" sz="2000" dirty="0" err="1">
                <a:latin typeface="Museo 500"/>
                <a:cs typeface="Calibri" pitchFamily="34" charset="0"/>
              </a:rPr>
              <a:t>c.name</a:t>
            </a:r>
            <a:r>
              <a:rPr lang="en-AU" sz="2000" dirty="0">
                <a:latin typeface="Museo 500"/>
                <a:cs typeface="Calibri" pitchFamily="34" charset="0"/>
              </a:rPr>
              <a:t>,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FROM country c,  </a:t>
            </a:r>
            <a:r>
              <a:rPr lang="en-AU" sz="2000" dirty="0" err="1">
                <a:latin typeface="Museo 500"/>
                <a:cs typeface="Calibri" pitchFamily="34" charset="0"/>
              </a:rPr>
              <a:t>countrylanguage</a:t>
            </a:r>
            <a:r>
              <a:rPr lang="en-AU" sz="2000" dirty="0">
                <a:latin typeface="Museo 500"/>
                <a:cs typeface="Calibri" pitchFamily="34" charset="0"/>
              </a:rPr>
              <a:t> cl   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WHERE </a:t>
            </a:r>
            <a:r>
              <a:rPr lang="en-AU" sz="2000" dirty="0" err="1">
                <a:latin typeface="Museo 500"/>
                <a:cs typeface="Calibri" pitchFamily="34" charset="0"/>
              </a:rPr>
              <a:t>c.code</a:t>
            </a:r>
            <a:r>
              <a:rPr lang="en-AU" sz="2000" dirty="0">
                <a:latin typeface="Museo 500"/>
                <a:cs typeface="Calibri" pitchFamily="34" charset="0"/>
              </a:rPr>
              <a:t> = </a:t>
            </a:r>
            <a:r>
              <a:rPr lang="en-AU" sz="2000" dirty="0" err="1">
                <a:latin typeface="Museo 500"/>
                <a:cs typeface="Calibri" pitchFamily="34" charset="0"/>
              </a:rPr>
              <a:t>cl.countrycode</a:t>
            </a:r>
            <a:r>
              <a:rPr lang="en-AU" sz="2000" dirty="0">
                <a:latin typeface="Museo 500"/>
                <a:cs typeface="Calibri" pitchFamily="34" charset="0"/>
              </a:rPr>
              <a:t>  AND</a:t>
            </a:r>
          </a:p>
          <a:p>
            <a:pPr marL="468313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</a:pPr>
            <a:r>
              <a:rPr lang="en-AU" sz="2000" dirty="0">
                <a:latin typeface="Museo 500"/>
                <a:cs typeface="Calibri" pitchFamily="34" charset="0"/>
              </a:rPr>
              <a:t>                  </a:t>
            </a:r>
            <a:r>
              <a:rPr lang="en-AU" sz="2000" dirty="0" err="1">
                <a:latin typeface="Museo 500"/>
                <a:cs typeface="Calibri" pitchFamily="34" charset="0"/>
              </a:rPr>
              <a:t>cl.language</a:t>
            </a:r>
            <a:r>
              <a:rPr lang="en-AU" sz="2000" dirty="0">
                <a:latin typeface="Museo 500"/>
                <a:cs typeface="Calibri" pitchFamily="34" charset="0"/>
              </a:rPr>
              <a:t> = 'English’ ;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57200" y="1004272"/>
            <a:ext cx="8229600" cy="62458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None/>
              <a:defRPr sz="20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SQL JOINS </a:t>
            </a:r>
            <a:r>
              <a:rPr lang="mr-IN" sz="4400" b="0" dirty="0">
                <a:latin typeface="Museo 500" charset="0"/>
                <a:ea typeface="Museo 500" charset="0"/>
                <a:cs typeface="Museo 500" charset="0"/>
              </a:rPr>
              <a:t>–</a:t>
            </a:r>
            <a:r>
              <a:rPr lang="en-AU" sz="4400" b="0" dirty="0">
                <a:latin typeface="Museo 500" charset="0"/>
                <a:ea typeface="Museo 500" charset="0"/>
                <a:cs typeface="Museo 500" charset="0"/>
              </a:rPr>
              <a:t> Another way</a:t>
            </a:r>
            <a:br>
              <a:rPr lang="en-AU" sz="4400" b="0" dirty="0"/>
            </a:br>
            <a:endParaRPr lang="en-AU" sz="4400" dirty="0">
              <a:latin typeface="Museo 50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225990" y="1733142"/>
            <a:ext cx="1750742" cy="1547830"/>
          </a:xfrm>
          <a:prstGeom prst="wedgeRectCallout">
            <a:avLst>
              <a:gd name="adj1" fmla="val -135482"/>
              <a:gd name="adj2" fmla="val 904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Tables to be joined are now a comma-separated list.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225990" y="4972804"/>
            <a:ext cx="1750742" cy="1547830"/>
          </a:xfrm>
          <a:prstGeom prst="wedgeRectCallout">
            <a:avLst>
              <a:gd name="adj1" fmla="val -188986"/>
              <a:gd name="adj2" fmla="val -860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Join condition is within WHERE clause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439" y="3902927"/>
            <a:ext cx="3947532" cy="312234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theme/theme1.xml><?xml version="1.0" encoding="utf-8"?>
<a:theme xmlns:a="http://schemas.openxmlformats.org/drawingml/2006/main" name="RMIT_2013_Template_Master_CORE_NEW_standard">
  <a:themeElements>
    <a:clrScheme name="Custom 1">
      <a:dk1>
        <a:srgbClr val="FFFFFF"/>
      </a:dk1>
      <a:lt1>
        <a:srgbClr val="DC291E"/>
      </a:lt1>
      <a:dk2>
        <a:srgbClr val="000000"/>
      </a:dk2>
      <a:lt2>
        <a:srgbClr val="DC291E"/>
      </a:lt2>
      <a:accent1>
        <a:srgbClr val="DC291E"/>
      </a:accent1>
      <a:accent2>
        <a:srgbClr val="000000"/>
      </a:accent2>
      <a:accent3>
        <a:srgbClr val="DC291E"/>
      </a:accent3>
      <a:accent4>
        <a:srgbClr val="000000"/>
      </a:accent4>
      <a:accent5>
        <a:srgbClr val="DC291E"/>
      </a:accent5>
      <a:accent6>
        <a:srgbClr val="000000"/>
      </a:accent6>
      <a:hlink>
        <a:srgbClr val="0000FF"/>
      </a:hlink>
      <a:folHlink>
        <a:srgbClr val="DC29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19906</TotalTime>
  <Words>2985</Words>
  <Application>Microsoft Macintosh PowerPoint</Application>
  <PresentationFormat>On-screen Show (4:3)</PresentationFormat>
  <Paragraphs>364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</vt:lpstr>
      <vt:lpstr>Museo 500</vt:lpstr>
      <vt:lpstr>Wingdings</vt:lpstr>
      <vt:lpstr>RMIT_2013_Template_Master_CORE_NEW_standard</vt:lpstr>
      <vt:lpstr>Programming Studio 1</vt:lpstr>
      <vt:lpstr>Overview of the Studio Class </vt:lpstr>
      <vt:lpstr>SQL JOINS </vt:lpstr>
      <vt:lpstr>SQL JOINS </vt:lpstr>
      <vt:lpstr>SQL JOIN</vt:lpstr>
      <vt:lpstr>SQL JOINS </vt:lpstr>
      <vt:lpstr>SQL JOINS – Another Example </vt:lpstr>
      <vt:lpstr>SQL JOINS – Another Example </vt:lpstr>
      <vt:lpstr>PowerPoint Presentation</vt:lpstr>
      <vt:lpstr>PowerPoint Presentation</vt:lpstr>
      <vt:lpstr>PowerPoint Presentation</vt:lpstr>
      <vt:lpstr>Natural Join  </vt:lpstr>
      <vt:lpstr>Natural Join  </vt:lpstr>
      <vt:lpstr>Left Outer Join  </vt:lpstr>
      <vt:lpstr>Left Outer Join  </vt:lpstr>
      <vt:lpstr>Left Outer Join  </vt:lpstr>
      <vt:lpstr>Self-Join  </vt:lpstr>
      <vt:lpstr>Self-Join: An Example  </vt:lpstr>
      <vt:lpstr>Self-Join: Another Example  </vt:lpstr>
      <vt:lpstr>Self-Join: Another Example  </vt:lpstr>
      <vt:lpstr>Self-Join: Another Example  </vt:lpstr>
      <vt:lpstr>Self-Join: Another Example  </vt:lpstr>
      <vt:lpstr>Self-Join: Another Example  </vt:lpstr>
      <vt:lpstr>Self-Join: Another (harder) Example  </vt:lpstr>
      <vt:lpstr>Self-Join: Another (harder) Example  </vt:lpstr>
      <vt:lpstr>Self-Join: Another (harder) Example  </vt:lpstr>
      <vt:lpstr>Nested Queries   sub-selects  IN   EXISTS   </vt:lpstr>
      <vt:lpstr>Sub-Selects  </vt:lpstr>
      <vt:lpstr>Sub-Selects  </vt:lpstr>
      <vt:lpstr>Sub-Selects: An Example  </vt:lpstr>
      <vt:lpstr>Sub-Selects: An Example  </vt:lpstr>
      <vt:lpstr>Sub-Selects: An Example  </vt:lpstr>
      <vt:lpstr>Sub-Selects: An Example  </vt:lpstr>
      <vt:lpstr>In WHERE clause  </vt:lpstr>
      <vt:lpstr>In WHERE clause: An Example  </vt:lpstr>
      <vt:lpstr>In WHERE clause: An Example  </vt:lpstr>
      <vt:lpstr>In WHERE clause: An Example  </vt:lpstr>
      <vt:lpstr>In WHERE clause: An Example  </vt:lpstr>
      <vt:lpstr>In WHERE clause: An Example  </vt:lpstr>
      <vt:lpstr>With EXISTS (and NOT EXISTS) </vt:lpstr>
      <vt:lpstr>With EXISTS clause: An Example  </vt:lpstr>
      <vt:lpstr>With EXISTS clause: An Example  </vt:lpstr>
      <vt:lpstr>With EXISTS clause: An Example  </vt:lpstr>
      <vt:lpstr>With EXISTS clause: An Example  </vt:lpstr>
      <vt:lpstr>More on Nested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RMIT University</dc:creator>
  <cp:lastModifiedBy>Phong Ngo</cp:lastModifiedBy>
  <cp:revision>323</cp:revision>
  <cp:lastPrinted>2017-04-04T22:46:06Z</cp:lastPrinted>
  <dcterms:created xsi:type="dcterms:W3CDTF">2015-08-25T01:04:30Z</dcterms:created>
  <dcterms:modified xsi:type="dcterms:W3CDTF">2023-10-27T04:33:49Z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2023-10-27T04:33:26Z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6d952121-82a5-4d90-94c0-65a87421aa37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RMIT_2013_Template_Master_CORE_NEW_standard:3</vt:lpwstr>
  </property>
  <property fmtid="{D5CDD505-2E9C-101B-9397-08002B2CF9AE}" pid="10" name="ClassificationContentMarkingHeaderText">
    <vt:lpwstr>RMIT Classification: Trusted</vt:lpwstr>
  </property>
</Properties>
</file>