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44494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26261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71361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8429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6633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28A28C-4C6A-46EA-90C0-4EE0B89CC5C7}" type="datetimeFigureOut">
              <a:rPr lang="en-US" smtClean="0"/>
              <a:pPr/>
              <a:t>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608557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28A28C-4C6A-46EA-90C0-4EE0B89CC5C7}" type="datetimeFigureOut">
              <a:rPr lang="en-US" smtClean="0"/>
              <a:pPr/>
              <a:t>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830654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86455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045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C28A28C-4C6A-46EA-90C0-4EE0B89CC5C7}"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1617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8038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1416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8A28C-4C6A-46EA-90C0-4EE0B89CC5C7}"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7737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C28A28C-4C6A-46EA-90C0-4EE0B89CC5C7}" type="datetimeFigureOut">
              <a:rPr lang="en-US" smtClean="0"/>
              <a:t>1/8/2022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573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28A28C-4C6A-46EA-90C0-4EE0B89CC5C7}" type="datetimeFigureOut">
              <a:rPr lang="en-US" smtClean="0"/>
              <a:t>1/8/2022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3238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28A28C-4C6A-46EA-90C0-4EE0B89CC5C7}" type="datetimeFigureOut">
              <a:rPr lang="en-US" smtClean="0"/>
              <a:t>1/8/2022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1368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1621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28A28C-4C6A-46EA-90C0-4EE0B89CC5C7}" type="datetimeFigureOut">
              <a:rPr lang="en-US" smtClean="0"/>
              <a:pPr/>
              <a:t>1/8/2022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91593961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 close-up of several books&#10;&#10;Description automatically generated with low confidence">
            <a:extLst>
              <a:ext uri="{FF2B5EF4-FFF2-40B4-BE49-F238E27FC236}">
                <a16:creationId xmlns:a16="http://schemas.microsoft.com/office/drawing/2014/main" id="{A184C8BE-EFB1-4935-8C03-4933DC7BEE0C}"/>
              </a:ext>
            </a:extLst>
          </p:cNvPr>
          <p:cNvPicPr>
            <a:picLocks noChangeAspect="1"/>
          </p:cNvPicPr>
          <p:nvPr/>
        </p:nvPicPr>
        <p:blipFill rotWithShape="1">
          <a:blip r:embed="rId3">
            <a:duotone>
              <a:prstClr val="black"/>
              <a:schemeClr val="accent5">
                <a:tint val="45000"/>
                <a:satMod val="400000"/>
              </a:schemeClr>
            </a:duotone>
            <a:alphaModFix amt="25000"/>
          </a:blip>
          <a:srcRect t="18268" r="9091" b="5123"/>
          <a:stretch/>
        </p:blipFill>
        <p:spPr>
          <a:xfrm>
            <a:off x="20" y="10"/>
            <a:ext cx="12191980" cy="6857990"/>
          </a:xfrm>
          <a:prstGeom prst="rect">
            <a:avLst/>
          </a:prstGeom>
        </p:spPr>
      </p:pic>
      <p:sp>
        <p:nvSpPr>
          <p:cNvPr id="2" name="Title 1">
            <a:extLst>
              <a:ext uri="{FF2B5EF4-FFF2-40B4-BE49-F238E27FC236}">
                <a16:creationId xmlns:a16="http://schemas.microsoft.com/office/drawing/2014/main" id="{C1FF5980-2713-42FB-AC39-EC4B1F147BC0}"/>
              </a:ext>
            </a:extLst>
          </p:cNvPr>
          <p:cNvSpPr>
            <a:spLocks noGrp="1"/>
          </p:cNvSpPr>
          <p:nvPr>
            <p:ph type="ctrTitle"/>
          </p:nvPr>
        </p:nvSpPr>
        <p:spPr>
          <a:xfrm>
            <a:off x="1154955" y="1447800"/>
            <a:ext cx="8825658" cy="3329581"/>
          </a:xfrm>
        </p:spPr>
        <p:txBody>
          <a:bodyPr>
            <a:normAutofit/>
          </a:bodyPr>
          <a:lstStyle/>
          <a:p>
            <a:pPr>
              <a:lnSpc>
                <a:spcPct val="90000"/>
              </a:lnSpc>
            </a:pPr>
            <a:r>
              <a:rPr lang="en-US" dirty="0" err="1">
                <a:latin typeface="Times New Roman" panose="02020603050405020304" pitchFamily="18" charset="0"/>
                <a:ea typeface="Tahoma" panose="020B0604030504040204" pitchFamily="34" charset="0"/>
                <a:cs typeface="Times New Roman" panose="02020603050405020304" pitchFamily="18" charset="0"/>
              </a:rPr>
              <a:t>Đề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tài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Xây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dựng</a:t>
            </a:r>
            <a:r>
              <a:rPr lang="en-US" dirty="0">
                <a:latin typeface="Times New Roman" panose="02020603050405020304" pitchFamily="18" charset="0"/>
                <a:ea typeface="Tahoma" panose="020B0604030504040204" pitchFamily="34" charset="0"/>
                <a:cs typeface="Times New Roman" panose="02020603050405020304" pitchFamily="18" charset="0"/>
              </a:rPr>
              <a:t> Website </a:t>
            </a:r>
            <a:r>
              <a:rPr lang="en-US" dirty="0" err="1">
                <a:latin typeface="Times New Roman" panose="02020603050405020304" pitchFamily="18" charset="0"/>
                <a:ea typeface="Tahoma" panose="020B0604030504040204" pitchFamily="34" charset="0"/>
                <a:cs typeface="Times New Roman" panose="02020603050405020304" pitchFamily="18" charset="0"/>
              </a:rPr>
              <a:t>bán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sách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trực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tuyến</a:t>
            </a:r>
            <a:r>
              <a:rPr lang="en-US" dirty="0">
                <a:latin typeface="Times New Roman" panose="02020603050405020304" pitchFamily="18" charset="0"/>
                <a:ea typeface="Tahoma" panose="020B0604030504040204" pitchFamily="34" charset="0"/>
                <a:cs typeface="Times New Roman" panose="02020603050405020304" pitchFamily="18" charset="0"/>
              </a:rPr>
              <a:t> </a:t>
            </a:r>
          </a:p>
        </p:txBody>
      </p:sp>
      <p:sp>
        <p:nvSpPr>
          <p:cNvPr id="3" name="Subtitle 2">
            <a:extLst>
              <a:ext uri="{FF2B5EF4-FFF2-40B4-BE49-F238E27FC236}">
                <a16:creationId xmlns:a16="http://schemas.microsoft.com/office/drawing/2014/main" id="{5EEAC2EB-9DC0-4CDD-80C7-736B5800752B}"/>
              </a:ext>
            </a:extLst>
          </p:cNvPr>
          <p:cNvSpPr>
            <a:spLocks noGrp="1"/>
          </p:cNvSpPr>
          <p:nvPr>
            <p:ph type="subTitle" idx="1"/>
          </p:nvPr>
        </p:nvSpPr>
        <p:spPr>
          <a:xfrm>
            <a:off x="1154955" y="4777380"/>
            <a:ext cx="8825658" cy="861420"/>
          </a:xfrm>
        </p:spPr>
        <p:txBody>
          <a:bodyPr>
            <a:normAutofit/>
          </a:bodyPr>
          <a:lstStyle/>
          <a:p>
            <a:r>
              <a:rPr lang="en-US" dirty="0" err="1"/>
              <a:t>Tên</a:t>
            </a:r>
            <a:r>
              <a:rPr lang="en-US" dirty="0"/>
              <a:t>: </a:t>
            </a:r>
            <a:r>
              <a:rPr lang="en-US" dirty="0" err="1"/>
              <a:t>Nguyễn</a:t>
            </a:r>
            <a:r>
              <a:rPr lang="en-US" dirty="0"/>
              <a:t> </a:t>
            </a:r>
            <a:r>
              <a:rPr lang="en-US" dirty="0" err="1"/>
              <a:t>Khánh</a:t>
            </a:r>
            <a:r>
              <a:rPr lang="en-US" dirty="0"/>
              <a:t> Chi</a:t>
            </a:r>
          </a:p>
          <a:p>
            <a:r>
              <a:rPr lang="en-US" dirty="0" err="1"/>
              <a:t>Lớp</a:t>
            </a:r>
            <a:r>
              <a:rPr lang="en-US" dirty="0"/>
              <a:t>: 19CNTT2</a:t>
            </a:r>
          </a:p>
          <a:p>
            <a:endParaRPr lang="en-US" dirty="0"/>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3267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4A1E4-4188-4114-A8E5-79976580C9F8}"/>
              </a:ext>
            </a:extLst>
          </p:cNvPr>
          <p:cNvSpPr>
            <a:spLocks noGrp="1"/>
          </p:cNvSpPr>
          <p:nvPr>
            <p:ph type="title"/>
          </p:nvPr>
        </p:nvSpPr>
        <p:spPr>
          <a:xfrm>
            <a:off x="8200279" y="1028699"/>
            <a:ext cx="3136415" cy="2911930"/>
          </a:xfrm>
        </p:spPr>
        <p:txBody>
          <a:bodyPr vert="horz" lIns="91440" tIns="45720" rIns="91440" bIns="45720" rtlCol="0" anchor="b">
            <a:normAutofit fontScale="90000"/>
          </a:bodyPr>
          <a:lstStyle/>
          <a:p>
            <a:pPr>
              <a:lnSpc>
                <a:spcPct val="90000"/>
              </a:lnSpc>
            </a:pPr>
            <a:r>
              <a:rPr lang="en-US" sz="5400" b="0" i="0" kern="1200" dirty="0">
                <a:solidFill>
                  <a:srgbClr val="EBEBEB"/>
                </a:solidFill>
                <a:latin typeface="+mj-lt"/>
                <a:ea typeface="+mj-ea"/>
                <a:cs typeface="+mj-cs"/>
              </a:rPr>
              <a:t>1. Giao </a:t>
            </a:r>
            <a:r>
              <a:rPr lang="en-US" sz="5400" b="0" i="0" kern="1200" dirty="0" err="1">
                <a:solidFill>
                  <a:srgbClr val="EBEBEB"/>
                </a:solidFill>
                <a:latin typeface="+mj-lt"/>
                <a:ea typeface="+mj-ea"/>
                <a:cs typeface="+mj-cs"/>
              </a:rPr>
              <a:t>diện</a:t>
            </a:r>
            <a:r>
              <a:rPr lang="en-US" sz="5400" b="0" i="0" kern="1200" dirty="0">
                <a:solidFill>
                  <a:srgbClr val="EBEBEB"/>
                </a:solidFill>
                <a:latin typeface="+mj-lt"/>
                <a:ea typeface="+mj-ea"/>
                <a:cs typeface="+mj-cs"/>
              </a:rPr>
              <a:t> </a:t>
            </a:r>
            <a:r>
              <a:rPr lang="en-US" sz="5400" b="0" i="0" kern="1200" dirty="0" err="1">
                <a:solidFill>
                  <a:srgbClr val="EBEBEB"/>
                </a:solidFill>
                <a:latin typeface="+mj-lt"/>
                <a:ea typeface="+mj-ea"/>
                <a:cs typeface="+mj-cs"/>
              </a:rPr>
              <a:t>người</a:t>
            </a:r>
            <a:r>
              <a:rPr lang="en-US" sz="5400" b="0" i="0" kern="1200" dirty="0">
                <a:solidFill>
                  <a:srgbClr val="EBEBEB"/>
                </a:solidFill>
                <a:latin typeface="+mj-lt"/>
                <a:ea typeface="+mj-ea"/>
                <a:cs typeface="+mj-cs"/>
              </a:rPr>
              <a:t> </a:t>
            </a:r>
            <a:r>
              <a:rPr lang="en-US" sz="5400" b="0" i="0" kern="1200" dirty="0" err="1">
                <a:solidFill>
                  <a:srgbClr val="EBEBEB"/>
                </a:solidFill>
                <a:latin typeface="+mj-lt"/>
                <a:ea typeface="+mj-ea"/>
                <a:cs typeface="+mj-cs"/>
              </a:rPr>
              <a:t>dùng</a:t>
            </a:r>
            <a:r>
              <a:rPr lang="en-US" sz="5400" b="0" i="0" kern="1200" dirty="0">
                <a:solidFill>
                  <a:srgbClr val="EBEBEB"/>
                </a:solidFill>
                <a:latin typeface="+mj-lt"/>
                <a:ea typeface="+mj-ea"/>
                <a:cs typeface="+mj-cs"/>
              </a:rPr>
              <a:t>: </a:t>
            </a:r>
          </a:p>
        </p:txBody>
      </p:sp>
      <p:sp>
        <p:nvSpPr>
          <p:cNvPr id="14" name="Text Placeholder 13">
            <a:extLst>
              <a:ext uri="{FF2B5EF4-FFF2-40B4-BE49-F238E27FC236}">
                <a16:creationId xmlns:a16="http://schemas.microsoft.com/office/drawing/2014/main" id="{3B985729-6D8B-49AD-87FD-A6BB81916693}"/>
              </a:ext>
            </a:extLst>
          </p:cNvPr>
          <p:cNvSpPr>
            <a:spLocks noGrp="1"/>
          </p:cNvSpPr>
          <p:nvPr>
            <p:ph type="body" idx="1"/>
          </p:nvPr>
        </p:nvSpPr>
        <p:spPr>
          <a:xfrm>
            <a:off x="8200279" y="4040155"/>
            <a:ext cx="3574954" cy="2170144"/>
          </a:xfrm>
        </p:spPr>
        <p:txBody>
          <a:bodyPr vert="horz" lIns="91440" tIns="45720" rIns="91440" bIns="45720" rtlCol="0" anchor="t">
            <a:normAutofit fontScale="92500" lnSpcReduction="20000"/>
          </a:bodyPr>
          <a:lstStyle/>
          <a:p>
            <a:r>
              <a:rPr lang="en-US" sz="1800" dirty="0">
                <a:solidFill>
                  <a:schemeClr val="bg1"/>
                </a:solidFill>
                <a:latin typeface="Times New Roman" panose="02020603050405020304" pitchFamily="18" charset="0"/>
                <a:cs typeface="Times New Roman" panose="02020603050405020304" pitchFamily="18" charset="0"/>
              </a:rPr>
              <a:t>1. Thanh </a:t>
            </a:r>
            <a:r>
              <a:rPr lang="en-US" sz="1800" dirty="0" err="1">
                <a:solidFill>
                  <a:schemeClr val="bg1"/>
                </a:solidFill>
                <a:latin typeface="Times New Roman" panose="02020603050405020304" pitchFamily="18" charset="0"/>
                <a:cs typeface="Times New Roman" panose="02020603050405020304" pitchFamily="18" charset="0"/>
              </a:rPr>
              <a:t>gồm</a:t>
            </a:r>
            <a:r>
              <a:rPr lang="en-US" sz="1800" dirty="0">
                <a:solidFill>
                  <a:schemeClr val="bg1"/>
                </a:solidFill>
                <a:latin typeface="Times New Roman" panose="02020603050405020304" pitchFamily="18" charset="0"/>
                <a:cs typeface="Times New Roman" panose="02020603050405020304" pitchFamily="18" charset="0"/>
              </a:rPr>
              <a:t>: Trang </a:t>
            </a:r>
            <a:r>
              <a:rPr lang="en-US" sz="1800" dirty="0" err="1">
                <a:solidFill>
                  <a:schemeClr val="bg1"/>
                </a:solidFill>
                <a:latin typeface="Times New Roman" panose="02020603050405020304" pitchFamily="18" charset="0"/>
                <a:cs typeface="Times New Roman" panose="02020603050405020304" pitchFamily="18" charset="0"/>
              </a:rPr>
              <a:t>chủ</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giỏ</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hàng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đăng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nhập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đăng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ký</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tìm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kiếm</a:t>
            </a:r>
            <a:r>
              <a:rPr lang="en-US" sz="1800" dirty="0">
                <a:solidFill>
                  <a:schemeClr val="bg1"/>
                </a:solidFill>
                <a:latin typeface="Times New Roman" panose="02020603050405020304" pitchFamily="18" charset="0"/>
                <a:cs typeface="Times New Roman" panose="02020603050405020304" pitchFamily="18" charset="0"/>
              </a:rPr>
              <a:t>. </a:t>
            </a:r>
          </a:p>
          <a:p>
            <a:r>
              <a:rPr lang="en-US" sz="1800" dirty="0">
                <a:solidFill>
                  <a:schemeClr val="bg1"/>
                </a:solidFill>
                <a:latin typeface="Times New Roman" panose="02020603050405020304" pitchFamily="18" charset="0"/>
                <a:cs typeface="Times New Roman" panose="02020603050405020304" pitchFamily="18" charset="0"/>
              </a:rPr>
              <a:t>2. </a:t>
            </a:r>
            <a:r>
              <a:rPr lang="en-US" sz="1800" dirty="0" err="1">
                <a:solidFill>
                  <a:schemeClr val="bg1"/>
                </a:solidFill>
                <a:latin typeface="Times New Roman" panose="02020603050405020304" pitchFamily="18" charset="0"/>
                <a:cs typeface="Times New Roman" panose="02020603050405020304" pitchFamily="18" charset="0"/>
              </a:rPr>
              <a:t>Hiển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thị</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loại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xuất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bản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của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sách</a:t>
            </a:r>
            <a:r>
              <a:rPr lang="en-US" sz="1800" dirty="0">
                <a:solidFill>
                  <a:schemeClr val="bg1"/>
                </a:solidFill>
                <a:latin typeface="Times New Roman" panose="02020603050405020304" pitchFamily="18" charset="0"/>
                <a:cs typeface="Times New Roman" panose="02020603050405020304" pitchFamily="18" charset="0"/>
              </a:rPr>
              <a:t>.</a:t>
            </a:r>
          </a:p>
          <a:p>
            <a:r>
              <a:rPr lang="en-US" sz="1800" dirty="0">
                <a:solidFill>
                  <a:schemeClr val="bg1"/>
                </a:solidFill>
                <a:latin typeface="Times New Roman" panose="02020603050405020304" pitchFamily="18" charset="0"/>
                <a:cs typeface="Times New Roman" panose="02020603050405020304" pitchFamily="18" charset="0"/>
              </a:rPr>
              <a:t>3. </a:t>
            </a:r>
            <a:r>
              <a:rPr lang="en-US" sz="1800" dirty="0" err="1">
                <a:solidFill>
                  <a:schemeClr val="bg1"/>
                </a:solidFill>
                <a:latin typeface="Times New Roman" panose="02020603050405020304" pitchFamily="18" charset="0"/>
                <a:cs typeface="Times New Roman" panose="02020603050405020304" pitchFamily="18" charset="0"/>
              </a:rPr>
              <a:t>Hiển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thị</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sản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phẩm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mới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nhất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của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sách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xem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tất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cả</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sản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phẩm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của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sách</a:t>
            </a:r>
            <a:r>
              <a:rPr lang="en-US" sz="1800" dirty="0">
                <a:solidFill>
                  <a:schemeClr val="bg1"/>
                </a:solidFill>
                <a:latin typeface="Times New Roman" panose="02020603050405020304" pitchFamily="18" charset="0"/>
                <a:cs typeface="Times New Roman" panose="02020603050405020304" pitchFamily="18" charset="0"/>
              </a:rPr>
              <a:t>. </a:t>
            </a:r>
          </a:p>
          <a:p>
            <a:endParaRPr lang="en-US" sz="1800" dirty="0"/>
          </a:p>
        </p:txBody>
      </p:sp>
      <p:sp useBgFill="1">
        <p:nvSpPr>
          <p:cNvPr id="56" name="Rectangle 55">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3" name="Content Placeholder 12" descr="A picture containing timeline&#10;&#10;Description automatically generated">
            <a:extLst>
              <a:ext uri="{FF2B5EF4-FFF2-40B4-BE49-F238E27FC236}">
                <a16:creationId xmlns:a16="http://schemas.microsoft.com/office/drawing/2014/main" id="{127EE0D8-9F90-4D9A-AC08-8E1C1F7ED1F4}"/>
              </a:ext>
            </a:extLst>
          </p:cNvPr>
          <p:cNvPicPr>
            <a:picLocks noGrp="1" noChangeAspect="1"/>
          </p:cNvPicPr>
          <p:nvPr>
            <p:ph idx="4294967295"/>
          </p:nvPr>
        </p:nvPicPr>
        <p:blipFill>
          <a:blip r:embed="rId6">
            <a:extLst>
              <a:ext uri="{28A0092B-C50C-407E-A947-70E740481C1C}">
                <a14:useLocalDpi xmlns:a14="http://schemas.microsoft.com/office/drawing/2010/main" val="0"/>
              </a:ext>
            </a:extLst>
          </a:blip>
          <a:stretch>
            <a:fillRect/>
          </a:stretch>
        </p:blipFill>
        <p:spPr>
          <a:xfrm>
            <a:off x="636915" y="640610"/>
            <a:ext cx="6896698" cy="5455390"/>
          </a:xfrm>
          <a:prstGeom prst="rect">
            <a:avLst/>
          </a:prstGeom>
          <a:effectLst/>
        </p:spPr>
      </p:pic>
    </p:spTree>
    <p:extLst>
      <p:ext uri="{BB962C8B-B14F-4D97-AF65-F5344CB8AC3E}">
        <p14:creationId xmlns:p14="http://schemas.microsoft.com/office/powerpoint/2010/main" val="24465494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85DE8B-889F-4D87-89B3-3B2BFAF2BE49}"/>
              </a:ext>
            </a:extLst>
          </p:cNvPr>
          <p:cNvSpPr>
            <a:spLocks noGrp="1"/>
          </p:cNvSpPr>
          <p:nvPr>
            <p:ph type="body" idx="1"/>
          </p:nvPr>
        </p:nvSpPr>
        <p:spPr>
          <a:xfrm>
            <a:off x="864179" y="4584794"/>
            <a:ext cx="4396338" cy="2042722"/>
          </a:xfrm>
        </p:spPr>
        <p:txBody>
          <a:bodyPr/>
          <a:lstStyle/>
          <a:p>
            <a:pPr marL="0" marR="0" indent="274320" algn="just">
              <a:lnSpc>
                <a:spcPct val="115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mua</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274320">
              <a:lnSpc>
                <a:spcPct val="115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mục</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 name="Content Placeholder 7" descr="A picture containing graphical user interface&#10;&#10;Description automatically generated">
            <a:extLst>
              <a:ext uri="{FF2B5EF4-FFF2-40B4-BE49-F238E27FC236}">
                <a16:creationId xmlns:a16="http://schemas.microsoft.com/office/drawing/2014/main" id="{E2CBF1C0-7831-4B78-8F23-3817E829D7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5521" y="782876"/>
            <a:ext cx="5310479" cy="3902525"/>
          </a:xfrm>
        </p:spPr>
      </p:pic>
      <p:sp>
        <p:nvSpPr>
          <p:cNvPr id="5" name="Text Placeholder 4">
            <a:extLst>
              <a:ext uri="{FF2B5EF4-FFF2-40B4-BE49-F238E27FC236}">
                <a16:creationId xmlns:a16="http://schemas.microsoft.com/office/drawing/2014/main" id="{DDAE8459-8B76-4F27-91C4-46D60B3B80D7}"/>
              </a:ext>
            </a:extLst>
          </p:cNvPr>
          <p:cNvSpPr>
            <a:spLocks noGrp="1"/>
          </p:cNvSpPr>
          <p:nvPr>
            <p:ph type="body" sz="quarter" idx="3"/>
          </p:nvPr>
        </p:nvSpPr>
        <p:spPr>
          <a:xfrm>
            <a:off x="6410866" y="4678100"/>
            <a:ext cx="4396339" cy="576262"/>
          </a:xfrm>
        </p:spPr>
        <p:txBody>
          <a:bodyPr/>
          <a:lstStyle/>
          <a:p>
            <a:r>
              <a:rPr lang="en-US" sz="1800" dirty="0">
                <a:solidFill>
                  <a:schemeClr val="tx1"/>
                </a:solidFill>
                <a:latin typeface="Times New Roman" panose="02020603050405020304" pitchFamily="18" charset="0"/>
                <a:cs typeface="Times New Roman" panose="02020603050405020304" pitchFamily="18" charset="0"/>
              </a:rPr>
              <a:t>6. </a:t>
            </a:r>
            <a:r>
              <a:rPr lang="en-US" sz="1800" dirty="0" err="1">
                <a:solidFill>
                  <a:schemeClr val="tx1"/>
                </a:solidFill>
                <a:latin typeface="Times New Roman" panose="02020603050405020304" pitchFamily="18" charset="0"/>
                <a:cs typeface="Times New Roman" panose="02020603050405020304" pitchFamily="18" charset="0"/>
              </a:rPr>
              <a:t>Phần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chân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trang</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0" name="Content Placeholder 9" descr="A picture containing timeline&#10;&#10;Description automatically generated">
            <a:extLst>
              <a:ext uri="{FF2B5EF4-FFF2-40B4-BE49-F238E27FC236}">
                <a16:creationId xmlns:a16="http://schemas.microsoft.com/office/drawing/2014/main" id="{A7181472-85E1-4104-875C-C1C5025E4F5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0866" y="782876"/>
            <a:ext cx="5310481" cy="3902525"/>
          </a:xfrm>
        </p:spPr>
      </p:pic>
    </p:spTree>
    <p:extLst>
      <p:ext uri="{BB962C8B-B14F-4D97-AF65-F5344CB8AC3E}">
        <p14:creationId xmlns:p14="http://schemas.microsoft.com/office/powerpoint/2010/main" val="421735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9" name="Picture 88">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1" name="Picture 90">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3" name="Oval 92">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5" name="Picture 9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7" name="Picture 96">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9" name="Rectangle 98">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0F40991-5932-43C7-92FC-3B47801FA57A}"/>
              </a:ext>
            </a:extLst>
          </p:cNvPr>
          <p:cNvSpPr>
            <a:spLocks noGrp="1"/>
          </p:cNvSpPr>
          <p:nvPr>
            <p:ph type="title"/>
          </p:nvPr>
        </p:nvSpPr>
        <p:spPr>
          <a:xfrm>
            <a:off x="8202751" y="852954"/>
            <a:ext cx="3333676" cy="4466291"/>
          </a:xfrm>
        </p:spPr>
        <p:txBody>
          <a:bodyPr vert="horz" lIns="91440" tIns="45720" rIns="91440" bIns="45720" rtlCol="0" anchor="b">
            <a:normAutofit/>
          </a:bodyPr>
          <a:lstStyle/>
          <a:p>
            <a:r>
              <a:rPr lang="en-US" sz="1800" dirty="0">
                <a:latin typeface="Times New Roman" panose="02020603050405020304" pitchFamily="18" charset="0"/>
                <a:cs typeface="Times New Roman" panose="02020603050405020304" pitchFamily="18" charset="0"/>
              </a:rPr>
              <a:t>7. </a:t>
            </a:r>
            <a:r>
              <a:rPr lang="en-US" sz="1800" dirty="0" err="1">
                <a:latin typeface="Times New Roman" panose="02020603050405020304" pitchFamily="18" charset="0"/>
                <a:cs typeface="Times New Roman" panose="02020603050405020304" pitchFamily="18" charset="0"/>
              </a:rPr>
              <a:t>Giỏ</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8. </a:t>
            </a:r>
            <a:r>
              <a:rPr lang="en-US" sz="1800" dirty="0" err="1">
                <a:latin typeface="Times New Roman" panose="02020603050405020304" pitchFamily="18" charset="0"/>
                <a:cs typeface="Times New Roman" panose="02020603050405020304" pitchFamily="18" charset="0"/>
              </a:rPr>
              <a:t>Giỏ</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endParaRPr lang="en-US" sz="1800" dirty="0">
              <a:latin typeface="Times New Roman" panose="02020603050405020304" pitchFamily="18" charset="0"/>
              <a:cs typeface="Times New Roman" panose="02020603050405020304" pitchFamily="18" charset="0"/>
            </a:endParaRPr>
          </a:p>
        </p:txBody>
      </p:sp>
      <p:sp>
        <p:nvSpPr>
          <p:cNvPr id="101" name="Freeform: Shape 100">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19" name="Content Placeholder 18" descr="Timeline&#10;&#10;Description automatically generated with low confidence">
            <a:extLst>
              <a:ext uri="{FF2B5EF4-FFF2-40B4-BE49-F238E27FC236}">
                <a16:creationId xmlns:a16="http://schemas.microsoft.com/office/drawing/2014/main" id="{00BDEED3-FDD2-4E6C-9543-3B27DA9AA24E}"/>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62244" y="402837"/>
            <a:ext cx="7002155" cy="3938712"/>
          </a:xfrm>
          <a:prstGeom prst="rect">
            <a:avLst/>
          </a:prstGeom>
          <a:effectLst/>
        </p:spPr>
      </p:pic>
      <p:sp>
        <p:nvSpPr>
          <p:cNvPr id="103"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5" name="Content Placeholder 14">
            <a:extLst>
              <a:ext uri="{FF2B5EF4-FFF2-40B4-BE49-F238E27FC236}">
                <a16:creationId xmlns:a16="http://schemas.microsoft.com/office/drawing/2014/main" id="{DBB61BAE-A1A7-4084-97E3-8631485FB1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244" y="4544787"/>
            <a:ext cx="7231614" cy="994655"/>
          </a:xfrm>
          <a:prstGeom prst="rect">
            <a:avLst/>
          </a:prstGeom>
          <a:effectLst/>
        </p:spPr>
      </p:pic>
      <p:sp>
        <p:nvSpPr>
          <p:cNvPr id="20" name="TextBox 19">
            <a:extLst>
              <a:ext uri="{FF2B5EF4-FFF2-40B4-BE49-F238E27FC236}">
                <a16:creationId xmlns:a16="http://schemas.microsoft.com/office/drawing/2014/main" id="{85CBCBDA-0E18-434B-9960-0FB54B5CDB37}"/>
              </a:ext>
            </a:extLst>
          </p:cNvPr>
          <p:cNvSpPr txBox="1"/>
          <p:nvPr/>
        </p:nvSpPr>
        <p:spPr>
          <a:xfrm>
            <a:off x="6465803" y="570703"/>
            <a:ext cx="325730"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7</a:t>
            </a:r>
          </a:p>
        </p:txBody>
      </p:sp>
      <p:sp>
        <p:nvSpPr>
          <p:cNvPr id="21" name="TextBox 20">
            <a:extLst>
              <a:ext uri="{FF2B5EF4-FFF2-40B4-BE49-F238E27FC236}">
                <a16:creationId xmlns:a16="http://schemas.microsoft.com/office/drawing/2014/main" id="{1155B8E5-8A29-45A1-99EC-C6D03D0B5FA9}"/>
              </a:ext>
            </a:extLst>
          </p:cNvPr>
          <p:cNvSpPr txBox="1"/>
          <p:nvPr/>
        </p:nvSpPr>
        <p:spPr>
          <a:xfrm>
            <a:off x="5281128" y="4889241"/>
            <a:ext cx="240714" cy="430887"/>
          </a:xfrm>
          <a:prstGeom prst="rect">
            <a:avLst/>
          </a:prstGeom>
          <a:noFill/>
        </p:spPr>
        <p:txBody>
          <a:bodyPr wrap="squar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122459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6CD5-D728-4325-9850-583DD2D50991}"/>
              </a:ext>
            </a:extLst>
          </p:cNvPr>
          <p:cNvSpPr>
            <a:spLocks noGrp="1"/>
          </p:cNvSpPr>
          <p:nvPr>
            <p:ph type="title"/>
          </p:nvPr>
        </p:nvSpPr>
        <p:spPr>
          <a:xfrm>
            <a:off x="223837" y="121298"/>
            <a:ext cx="4793473" cy="1675975"/>
          </a:xfrm>
        </p:spPr>
        <p:txBody>
          <a:bodyPr>
            <a:normAutofit/>
          </a:bodyPr>
          <a:lstStyle/>
          <a:p>
            <a:pPr>
              <a:lnSpc>
                <a:spcPct val="90000"/>
              </a:lnSpc>
            </a:pPr>
            <a:r>
              <a:rPr lang="en-US" sz="3600" dirty="0"/>
              <a:t>2</a:t>
            </a:r>
            <a:r>
              <a:rPr lang="en-US" sz="3600" b="0" i="0" kern="1200" dirty="0">
                <a:latin typeface="+mj-lt"/>
                <a:ea typeface="+mj-ea"/>
                <a:cs typeface="+mj-cs"/>
              </a:rPr>
              <a:t>. Giao </a:t>
            </a:r>
            <a:r>
              <a:rPr lang="en-US" sz="3600" b="0" i="0" kern="1200" dirty="0" err="1">
                <a:latin typeface="+mj-lt"/>
                <a:ea typeface="+mj-ea"/>
                <a:cs typeface="+mj-cs"/>
              </a:rPr>
              <a:t>diện</a:t>
            </a:r>
            <a:r>
              <a:rPr lang="en-US" sz="3600" b="0" i="0" kern="1200" dirty="0">
                <a:latin typeface="+mj-lt"/>
                <a:ea typeface="+mj-ea"/>
                <a:cs typeface="+mj-cs"/>
              </a:rPr>
              <a:t> Admin:</a:t>
            </a:r>
            <a:br>
              <a:rPr lang="en-US" sz="3600" b="0" i="0" kern="1200" dirty="0">
                <a:latin typeface="+mj-lt"/>
                <a:ea typeface="+mj-ea"/>
                <a:cs typeface="+mj-cs"/>
              </a:rPr>
            </a:br>
            <a:endParaRPr lang="en-US" sz="3600" dirty="0"/>
          </a:p>
        </p:txBody>
      </p:sp>
      <p:pic>
        <p:nvPicPr>
          <p:cNvPr id="5" name="Content Placeholder 4" descr="Diagram&#10;&#10;Description automatically generated">
            <a:extLst>
              <a:ext uri="{FF2B5EF4-FFF2-40B4-BE49-F238E27FC236}">
                <a16:creationId xmlns:a16="http://schemas.microsoft.com/office/drawing/2014/main" id="{C16994D9-FBB0-4742-AF22-E95DA647415C}"/>
              </a:ext>
            </a:extLst>
          </p:cNvPr>
          <p:cNvPicPr>
            <a:picLocks noChangeAspect="1"/>
          </p:cNvPicPr>
          <p:nvPr/>
        </p:nvPicPr>
        <p:blipFill rotWithShape="1">
          <a:blip r:embed="rId3">
            <a:extLst>
              <a:ext uri="{28A0092B-C50C-407E-A947-70E740481C1C}">
                <a14:useLocalDpi xmlns:a14="http://schemas.microsoft.com/office/drawing/2010/main" val="0"/>
              </a:ext>
            </a:extLst>
          </a:blip>
          <a:srcRect t="10150" r="2" b="1190"/>
          <a:stretch/>
        </p:blipFill>
        <p:spPr>
          <a:xfrm>
            <a:off x="6015754" y="1025758"/>
            <a:ext cx="5449888" cy="2766290"/>
          </a:xfrm>
          <a:prstGeom prst="rect">
            <a:avLst/>
          </a:prstGeom>
          <a:effectLst>
            <a:outerShdw blurRad="50800" dist="38100" dir="5400000" algn="t" rotWithShape="0">
              <a:prstClr val="black">
                <a:alpha val="43000"/>
              </a:prstClr>
            </a:outerShdw>
          </a:effectLst>
        </p:spPr>
      </p:pic>
      <p:sp>
        <p:nvSpPr>
          <p:cNvPr id="46" name="Rectangle 39">
            <a:extLst>
              <a:ext uri="{FF2B5EF4-FFF2-40B4-BE49-F238E27FC236}">
                <a16:creationId xmlns:a16="http://schemas.microsoft.com/office/drawing/2014/main" id="{AC546BE4-C7A3-4A47-9FA5-0866D5E65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Content Placeholder 17">
            <a:extLst>
              <a:ext uri="{FF2B5EF4-FFF2-40B4-BE49-F238E27FC236}">
                <a16:creationId xmlns:a16="http://schemas.microsoft.com/office/drawing/2014/main" id="{361DBFBB-D441-4DB9-9B9B-23C59990A50A}"/>
              </a:ext>
            </a:extLst>
          </p:cNvPr>
          <p:cNvSpPr>
            <a:spLocks noGrp="1"/>
          </p:cNvSpPr>
          <p:nvPr>
            <p:ph idx="1"/>
          </p:nvPr>
        </p:nvSpPr>
        <p:spPr>
          <a:xfrm>
            <a:off x="223837" y="783771"/>
            <a:ext cx="5449888" cy="5952931"/>
          </a:xfrm>
        </p:spPr>
        <p:txBody>
          <a:bodyPr>
            <a:normAutofit fontScale="92500" lnSpcReduction="20000"/>
          </a:bodyPr>
          <a:lstStyle/>
          <a:p>
            <a:pPr marL="274320" marR="0" indent="0" algn="just">
              <a:lnSpc>
                <a:spcPct val="115000"/>
              </a:lnSpc>
              <a:spcBef>
                <a:spcPts val="200"/>
              </a:spcBef>
              <a:spcAft>
                <a:spcPts val="0"/>
              </a:spcAft>
              <a:buNone/>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Giao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gn="just">
              <a:lnSpc>
                <a:spcPct val="130000"/>
              </a:lnSpc>
              <a:spcBef>
                <a:spcPts val="60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admin.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ra “Sai username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password”,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a:t>
            </a:r>
          </a:p>
          <a:p>
            <a:pPr marL="0" marR="0" indent="0" algn="just">
              <a:lnSpc>
                <a:spcPct val="130000"/>
              </a:lnSpc>
              <a:spcBef>
                <a:spcPts val="600"/>
              </a:spcBef>
              <a:spcAft>
                <a:spcPts val="0"/>
              </a:spcAft>
              <a:buNone/>
            </a:pPr>
            <a:r>
              <a:rPr lang="en-US" sz="1800" dirty="0" err="1">
                <a:effectLst/>
                <a:latin typeface="Times New Roman" panose="02020603050405020304" pitchFamily="18" charset="0"/>
                <a:ea typeface="Times New Roman" panose="02020603050405020304" pitchFamily="18" charset="0"/>
              </a:rPr>
              <a:t>Chương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Username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Password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a:t>
            </a:r>
            <a:r>
              <a:rPr lang="en-US" sz="1800" dirty="0">
                <a:effectLst/>
                <a:latin typeface="Times New Roman" panose="02020603050405020304" pitchFamily="18" charset="0"/>
                <a:ea typeface="Times New Roman" panose="02020603050405020304" pitchFamily="18" charset="0"/>
              </a:rPr>
              <a:t>. Sau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mình</a:t>
            </a:r>
            <a:r>
              <a:rPr lang="en-US" sz="1800" dirty="0">
                <a:effectLst/>
                <a:latin typeface="Times New Roman" panose="02020603050405020304" pitchFamily="18" charset="0"/>
                <a:ea typeface="Times New Roman" panose="02020603050405020304" pitchFamily="18" charset="0"/>
              </a:rPr>
              <a:t>.</a:t>
            </a:r>
          </a:p>
          <a:p>
            <a:pPr marL="0" marR="0" indent="0" algn="just">
              <a:lnSpc>
                <a:spcPct val="130000"/>
              </a:lnSpc>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MD5. MD5(Message - Digest algorithm 5)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chuẩn</a:t>
            </a:r>
            <a:r>
              <a:rPr lang="en-US" sz="1800" dirty="0">
                <a:effectLst/>
                <a:latin typeface="Times New Roman" panose="02020603050405020304" pitchFamily="18" charset="0"/>
                <a:ea typeface="Times New Roman" panose="02020603050405020304" pitchFamily="18" charset="0"/>
              </a:rPr>
              <a:t> RFC 1321.</a:t>
            </a:r>
          </a:p>
          <a:p>
            <a:pPr marL="0" marR="0" indent="0" algn="just">
              <a:lnSpc>
                <a:spcPct val="130000"/>
              </a:lnSpc>
              <a:spcBef>
                <a:spcPts val="0"/>
              </a:spcBef>
              <a:spcAft>
                <a:spcPts val="0"/>
              </a:spcAft>
              <a:buNone/>
            </a:pPr>
            <a:r>
              <a:rPr lang="en-US" sz="1800" i="1" dirty="0" err="1">
                <a:effectLst/>
                <a:latin typeface="Times New Roman" panose="02020603050405020304" pitchFamily="18" charset="0"/>
                <a:ea typeface="Times New Roman" panose="02020603050405020304" pitchFamily="18" charset="0"/>
              </a:rPr>
              <a:t>Các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thao</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tác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thực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hiện</a:t>
            </a:r>
            <a:r>
              <a:rPr lang="en-US" sz="1800" i="1" dirty="0">
                <a:effectLst/>
                <a:latin typeface="Times New Roman" panose="02020603050405020304" pitchFamily="18" charset="0"/>
                <a:ea typeface="Times New Roman" panose="02020603050405020304" pitchFamily="18" charset="0"/>
              </a:rPr>
              <a:t>:</a:t>
            </a:r>
            <a:endParaRPr lang="en-US" sz="1800" i="1" dirty="0">
              <a:latin typeface="Times New Roman" panose="02020603050405020304" pitchFamily="18" charset="0"/>
              <a:ea typeface="Times New Roman" panose="02020603050405020304" pitchFamily="18" charset="0"/>
            </a:endParaRPr>
          </a:p>
          <a:p>
            <a:pPr marL="0" marR="0" indent="0" algn="just">
              <a:lnSpc>
                <a:spcPct val="13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Khi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username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password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dấu</a:t>
            </a:r>
            <a:r>
              <a:rPr lang="en-US" sz="1800" dirty="0">
                <a:effectLst/>
                <a:latin typeface="Times New Roman" panose="02020603050405020304" pitchFamily="18" charset="0"/>
                <a:ea typeface="Times New Roman" panose="02020603050405020304" pitchFamily="18" charset="0"/>
              </a:rPr>
              <a:t> “</a:t>
            </a:r>
            <a:r>
              <a:rPr lang="en-US" sz="1800" b="1" dirty="0">
                <a:solidFill>
                  <a:srgbClr val="FF0000"/>
                </a:solidFill>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a:t>
            </a:r>
          </a:p>
          <a:p>
            <a:pPr marL="0" marR="0" indent="360045" algn="just">
              <a:lnSpc>
                <a:spcPct val="130000"/>
              </a:lnSpc>
              <a:spcBef>
                <a:spcPts val="60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Picture 6" descr="A screenshot of a computer&#10;&#10;Description automatically generated with medium confidence">
            <a:extLst>
              <a:ext uri="{FF2B5EF4-FFF2-40B4-BE49-F238E27FC236}">
                <a16:creationId xmlns:a16="http://schemas.microsoft.com/office/drawing/2014/main" id="{2D6D5AE0-4B2B-44D4-8FA6-B7EBB8606048}"/>
              </a:ext>
            </a:extLst>
          </p:cNvPr>
          <p:cNvPicPr>
            <a:picLocks noChangeAspect="1"/>
          </p:cNvPicPr>
          <p:nvPr/>
        </p:nvPicPr>
        <p:blipFill rotWithShape="1">
          <a:blip r:embed="rId4">
            <a:extLst>
              <a:ext uri="{28A0092B-C50C-407E-A947-70E740481C1C}">
                <a14:useLocalDpi xmlns:a14="http://schemas.microsoft.com/office/drawing/2010/main" val="0"/>
              </a:ext>
            </a:extLst>
          </a:blip>
          <a:srcRect l="157" r="2322" b="-1"/>
          <a:stretch/>
        </p:blipFill>
        <p:spPr>
          <a:xfrm>
            <a:off x="6015754" y="3895063"/>
            <a:ext cx="5449888" cy="276629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1712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8F600-0DEA-4571-BC95-442FE3F00D7A}"/>
              </a:ext>
            </a:extLst>
          </p:cNvPr>
          <p:cNvSpPr>
            <a:spLocks noGrp="1"/>
          </p:cNvSpPr>
          <p:nvPr>
            <p:ph type="title"/>
          </p:nvPr>
        </p:nvSpPr>
        <p:spPr>
          <a:xfrm>
            <a:off x="7871056" y="815830"/>
            <a:ext cx="3952032" cy="5578187"/>
          </a:xfrm>
        </p:spPr>
        <p:txBody>
          <a:bodyPr vert="horz" lIns="91440" tIns="45720" rIns="91440" bIns="45720" rtlCol="0" anchor="b">
            <a:normAutofit fontScale="90000"/>
          </a:bodyPr>
          <a:lstStyle/>
          <a:p>
            <a:pPr marL="0" marR="0" indent="457200">
              <a:lnSpc>
                <a:spcPct val="90000"/>
              </a:lnSpc>
              <a:spcAft>
                <a:spcPts val="0"/>
              </a:spcAft>
            </a:pPr>
            <a:r>
              <a:rPr lang="en-US" sz="1800" b="1" i="0" kern="1200" dirty="0">
                <a:solidFill>
                  <a:srgbClr val="EBEBEB"/>
                </a:solidFill>
                <a:effectLst/>
                <a:latin typeface="Times New Roman" panose="02020603050405020304" pitchFamily="18" charset="0"/>
                <a:cs typeface="Times New Roman" panose="02020603050405020304" pitchFamily="18" charset="0"/>
              </a:rPr>
              <a:t>-  Giao </a:t>
            </a:r>
            <a:r>
              <a:rPr lang="en-US" sz="1800" b="1" i="0" kern="1200" dirty="0" err="1">
                <a:solidFill>
                  <a:srgbClr val="EBEBEB"/>
                </a:solidFill>
                <a:effectLst/>
                <a:latin typeface="Times New Roman" panose="02020603050405020304" pitchFamily="18" charset="0"/>
                <a:cs typeface="Times New Roman" panose="02020603050405020304" pitchFamily="18" charset="0"/>
              </a:rPr>
              <a:t>diện</a:t>
            </a:r>
            <a:r>
              <a:rPr lang="en-US" sz="1800" b="1" i="0" kern="1200" dirty="0">
                <a:solidFill>
                  <a:srgbClr val="EBEBEB"/>
                </a:solidFill>
                <a:effectLst/>
                <a:latin typeface="Times New Roman" panose="02020603050405020304" pitchFamily="18" charset="0"/>
                <a:cs typeface="Times New Roman" panose="02020603050405020304" pitchFamily="18" charset="0"/>
              </a:rPr>
              <a:t> </a:t>
            </a:r>
            <a:r>
              <a:rPr lang="en-US" sz="1800" b="1" i="0" kern="1200" dirty="0" err="1">
                <a:solidFill>
                  <a:srgbClr val="EBEBEB"/>
                </a:solidFill>
                <a:effectLst/>
                <a:latin typeface="Times New Roman" panose="02020603050405020304" pitchFamily="18" charset="0"/>
                <a:cs typeface="Times New Roman" panose="02020603050405020304" pitchFamily="18" charset="0"/>
              </a:rPr>
              <a:t>đăng</a:t>
            </a:r>
            <a:r>
              <a:rPr lang="en-US" sz="1800" b="1" i="0" kern="1200" dirty="0">
                <a:solidFill>
                  <a:srgbClr val="EBEBEB"/>
                </a:solidFill>
                <a:effectLst/>
                <a:latin typeface="Times New Roman" panose="02020603050405020304" pitchFamily="18" charset="0"/>
                <a:cs typeface="Times New Roman" panose="02020603050405020304" pitchFamily="18" charset="0"/>
              </a:rPr>
              <a:t> </a:t>
            </a:r>
            <a:r>
              <a:rPr lang="en-US" sz="1800" b="1" i="0" kern="1200" dirty="0" err="1">
                <a:solidFill>
                  <a:srgbClr val="EBEBEB"/>
                </a:solidFill>
                <a:effectLst/>
                <a:latin typeface="Times New Roman" panose="02020603050405020304" pitchFamily="18" charset="0"/>
                <a:cs typeface="Times New Roman" panose="02020603050405020304" pitchFamily="18" charset="0"/>
              </a:rPr>
              <a:t>ký</a:t>
            </a:r>
            <a:r>
              <a:rPr lang="en-US" sz="1800" b="1" i="0" kern="1200" dirty="0">
                <a:solidFill>
                  <a:srgbClr val="EBEBEB"/>
                </a:solidFill>
                <a:effectLst/>
                <a:latin typeface="Times New Roman" panose="02020603050405020304" pitchFamily="18" charset="0"/>
                <a:cs typeface="Times New Roman" panose="02020603050405020304" pitchFamily="18" charset="0"/>
              </a:rPr>
              <a:t>:</a:t>
            </a:r>
            <a:br>
              <a:rPr lang="en-US" sz="1800" b="0" i="0" kern="1200" dirty="0">
                <a:solidFill>
                  <a:srgbClr val="EBEBEB"/>
                </a:solidFill>
                <a:effectLst/>
                <a:latin typeface="Times New Roman" panose="02020603050405020304" pitchFamily="18" charset="0"/>
                <a:cs typeface="Times New Roman" panose="02020603050405020304" pitchFamily="18" charset="0"/>
              </a:rPr>
            </a:br>
            <a:r>
              <a:rPr lang="en-US" sz="1800" b="0" i="0" kern="1200" dirty="0" err="1">
                <a:solidFill>
                  <a:srgbClr val="EBEBEB"/>
                </a:solidFill>
                <a:effectLst/>
                <a:latin typeface="Times New Roman" panose="02020603050405020304" pitchFamily="18" charset="0"/>
                <a:cs typeface="Times New Roman" panose="02020603050405020304" pitchFamily="18" charset="0"/>
              </a:rPr>
              <a:t>Ngoài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đăng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nhập</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khi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chưa</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có</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tài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khoản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chúng</a:t>
            </a:r>
            <a:r>
              <a:rPr lang="en-US" sz="1800" b="0" i="0" kern="1200" dirty="0">
                <a:solidFill>
                  <a:srgbClr val="EBEBEB"/>
                </a:solidFill>
                <a:effectLst/>
                <a:latin typeface="Times New Roman" panose="02020603050405020304" pitchFamily="18" charset="0"/>
                <a:cs typeface="Times New Roman" panose="02020603050405020304" pitchFamily="18" charset="0"/>
              </a:rPr>
              <a:t> ta </a:t>
            </a:r>
            <a:r>
              <a:rPr lang="en-US" sz="1800" b="0" i="0" kern="1200" dirty="0" err="1">
                <a:solidFill>
                  <a:srgbClr val="EBEBEB"/>
                </a:solidFill>
                <a:effectLst/>
                <a:latin typeface="Times New Roman" panose="02020603050405020304" pitchFamily="18" charset="0"/>
                <a:cs typeface="Times New Roman" panose="02020603050405020304" pitchFamily="18" charset="0"/>
              </a:rPr>
              <a:t>có</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thể</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Đăng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ký</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cho</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phép</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người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dùng</a:t>
            </a:r>
            <a:r>
              <a:rPr lang="en-US" sz="1800" b="0" i="0" kern="1200" dirty="0">
                <a:solidFill>
                  <a:srgbClr val="EBEBEB"/>
                </a:solidFill>
                <a:effectLst/>
                <a:latin typeface="Times New Roman" panose="02020603050405020304" pitchFamily="18" charset="0"/>
                <a:cs typeface="Times New Roman" panose="02020603050405020304" pitchFamily="18" charset="0"/>
              </a:rPr>
              <a:t> (hay </a:t>
            </a:r>
            <a:r>
              <a:rPr lang="en-US" sz="1800" b="0" i="0" kern="1200" dirty="0" err="1">
                <a:solidFill>
                  <a:srgbClr val="EBEBEB"/>
                </a:solidFill>
                <a:effectLst/>
                <a:latin typeface="Times New Roman" panose="02020603050405020304" pitchFamily="18" charset="0"/>
                <a:cs typeface="Times New Roman" panose="02020603050405020304" pitchFamily="18" charset="0"/>
              </a:rPr>
              <a:t>nói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cách</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khác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là</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người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quản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lý</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trở</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thành</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thành</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viên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của</a:t>
            </a:r>
            <a:r>
              <a:rPr lang="en-US" sz="1800" b="0" i="0" kern="1200" dirty="0">
                <a:solidFill>
                  <a:srgbClr val="EBEBEB"/>
                </a:solidFill>
                <a:effectLst/>
                <a:latin typeface="Times New Roman" panose="02020603050405020304" pitchFamily="18" charset="0"/>
                <a:cs typeface="Times New Roman" panose="02020603050405020304" pitchFamily="18" charset="0"/>
              </a:rPr>
              <a:t> website. Khi </a:t>
            </a:r>
            <a:r>
              <a:rPr lang="en-US" sz="1800" b="0" i="0" kern="1200" dirty="0" err="1">
                <a:solidFill>
                  <a:srgbClr val="EBEBEB"/>
                </a:solidFill>
                <a:effectLst/>
                <a:latin typeface="Times New Roman" panose="02020603050405020304" pitchFamily="18" charset="0"/>
                <a:cs typeface="Times New Roman" panose="02020603050405020304" pitchFamily="18" charset="0"/>
              </a:rPr>
              <a:t>trở</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thành</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thành</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viên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thì</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người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dùng</a:t>
            </a:r>
            <a:r>
              <a:rPr lang="en-US" sz="1800" b="0" i="0" kern="1200" dirty="0">
                <a:solidFill>
                  <a:srgbClr val="EBEBEB"/>
                </a:solidFill>
                <a:effectLst/>
                <a:latin typeface="Times New Roman" panose="02020603050405020304" pitchFamily="18" charset="0"/>
                <a:cs typeface="Times New Roman" panose="02020603050405020304" pitchFamily="18" charset="0"/>
              </a:rPr>
              <a:t> (hay </a:t>
            </a:r>
            <a:r>
              <a:rPr lang="en-US" sz="1800" b="0" i="0" kern="1200" dirty="0" err="1">
                <a:solidFill>
                  <a:srgbClr val="EBEBEB"/>
                </a:solidFill>
                <a:effectLst/>
                <a:latin typeface="Times New Roman" panose="02020603050405020304" pitchFamily="18" charset="0"/>
                <a:cs typeface="Times New Roman" panose="02020603050405020304" pitchFamily="18" charset="0"/>
              </a:rPr>
              <a:t>nói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cách</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khác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là</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người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quản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lý</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mới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được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phép</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sử</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dụng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trang</a:t>
            </a:r>
            <a:r>
              <a:rPr lang="en-US" sz="1800" b="0" i="0" kern="1200" dirty="0">
                <a:solidFill>
                  <a:srgbClr val="EBEBEB"/>
                </a:solidFill>
                <a:effectLst/>
                <a:latin typeface="Times New Roman" panose="02020603050405020304" pitchFamily="18" charset="0"/>
                <a:cs typeface="Times New Roman" panose="02020603050405020304" pitchFamily="18" charset="0"/>
              </a:rPr>
              <a:t> web admin </a:t>
            </a:r>
            <a:r>
              <a:rPr lang="en-US" sz="1800" b="0" i="0" kern="1200" dirty="0" err="1">
                <a:solidFill>
                  <a:srgbClr val="EBEBEB"/>
                </a:solidFill>
                <a:effectLst/>
                <a:latin typeface="Times New Roman" panose="02020603050405020304" pitchFamily="18" charset="0"/>
                <a:cs typeface="Times New Roman" panose="02020603050405020304" pitchFamily="18" charset="0"/>
              </a:rPr>
              <a:t>này</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nhấn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vào</a:t>
            </a:r>
            <a:r>
              <a:rPr lang="en-US" sz="1800" b="0" i="0" kern="1200" dirty="0">
                <a:solidFill>
                  <a:srgbClr val="EBEBEB"/>
                </a:solidFill>
                <a:effectLst/>
                <a:latin typeface="Times New Roman" panose="02020603050405020304" pitchFamily="18" charset="0"/>
                <a:cs typeface="Times New Roman" panose="02020603050405020304" pitchFamily="18" charset="0"/>
              </a:rPr>
              <a:t> SIGN UP </a:t>
            </a:r>
            <a:r>
              <a:rPr lang="en-US" sz="1800" b="0" i="0" kern="1200" dirty="0" err="1">
                <a:solidFill>
                  <a:srgbClr val="EBEBEB"/>
                </a:solidFill>
                <a:effectLst/>
                <a:latin typeface="Times New Roman" panose="02020603050405020304" pitchFamily="18" charset="0"/>
                <a:cs typeface="Times New Roman" panose="02020603050405020304" pitchFamily="18" charset="0"/>
              </a:rPr>
              <a:t>để</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đăng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kí</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tài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khoản</a:t>
            </a:r>
            <a:r>
              <a:rPr lang="en-US" sz="1800" b="0" i="0" kern="1200" dirty="0">
                <a:solidFill>
                  <a:srgbClr val="EBEBEB"/>
                </a:solidFill>
                <a:effectLst/>
                <a:latin typeface="Times New Roman" panose="02020603050405020304" pitchFamily="18" charset="0"/>
                <a:cs typeface="Times New Roman" panose="02020603050405020304" pitchFamily="18" charset="0"/>
              </a:rPr>
              <a:t>:</a:t>
            </a:r>
            <a:br>
              <a:rPr lang="en-US" sz="1800" b="0" i="0" kern="1200" dirty="0">
                <a:solidFill>
                  <a:srgbClr val="EBEBEB"/>
                </a:solidFill>
                <a:effectLst/>
                <a:latin typeface="Times New Roman" panose="02020603050405020304" pitchFamily="18" charset="0"/>
                <a:cs typeface="Times New Roman" panose="02020603050405020304" pitchFamily="18" charset="0"/>
              </a:rPr>
            </a:br>
            <a:br>
              <a:rPr lang="en-US" sz="1800" b="0" i="0" kern="1200" dirty="0">
                <a:solidFill>
                  <a:srgbClr val="EBEBEB"/>
                </a:solidFill>
                <a:effectLst/>
                <a:latin typeface="Times New Roman" panose="02020603050405020304" pitchFamily="18" charset="0"/>
                <a:cs typeface="Times New Roman" panose="02020603050405020304" pitchFamily="18" charset="0"/>
              </a:rPr>
            </a:br>
            <a:r>
              <a:rPr lang="en-US" sz="1800" b="0" i="0" kern="1200" dirty="0" err="1">
                <a:solidFill>
                  <a:srgbClr val="EBEBEB"/>
                </a:solidFill>
                <a:effectLst/>
                <a:latin typeface="Times New Roman" panose="02020603050405020304" pitchFamily="18" charset="0"/>
                <a:cs typeface="Times New Roman" panose="02020603050405020304" pitchFamily="18" charset="0"/>
              </a:rPr>
              <a:t>Người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dùng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nhập</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đầy</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đủ</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thông</a:t>
            </a:r>
            <a:r>
              <a:rPr lang="en-US" sz="1800" b="0" i="0" kern="1200" dirty="0">
                <a:solidFill>
                  <a:srgbClr val="EBEBEB"/>
                </a:solidFill>
                <a:effectLst/>
                <a:latin typeface="Times New Roman" panose="02020603050405020304" pitchFamily="18" charset="0"/>
                <a:cs typeface="Times New Roman" panose="02020603050405020304" pitchFamily="18" charset="0"/>
              </a:rPr>
              <a:t> tin </a:t>
            </a:r>
            <a:r>
              <a:rPr lang="en-US" sz="1800" b="0" i="0" kern="1200" dirty="0" err="1">
                <a:solidFill>
                  <a:srgbClr val="EBEBEB"/>
                </a:solidFill>
                <a:effectLst/>
                <a:latin typeface="Times New Roman" panose="02020603050405020304" pitchFamily="18" charset="0"/>
                <a:cs typeface="Times New Roman" panose="02020603050405020304" pitchFamily="18" charset="0"/>
              </a:rPr>
              <a:t>và</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chính</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xác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các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thông</a:t>
            </a:r>
            <a:r>
              <a:rPr lang="en-US" sz="1800" b="0" i="0" kern="1200" dirty="0">
                <a:solidFill>
                  <a:srgbClr val="EBEBEB"/>
                </a:solidFill>
                <a:effectLst/>
                <a:latin typeface="Times New Roman" panose="02020603050405020304" pitchFamily="18" charset="0"/>
                <a:cs typeface="Times New Roman" panose="02020603050405020304" pitchFamily="18" charset="0"/>
              </a:rPr>
              <a:t> tin </a:t>
            </a:r>
            <a:r>
              <a:rPr lang="en-US" sz="1800" b="0" i="0" kern="1200" dirty="0" err="1">
                <a:solidFill>
                  <a:srgbClr val="EBEBEB"/>
                </a:solidFill>
                <a:effectLst/>
                <a:latin typeface="Times New Roman" panose="02020603050405020304" pitchFamily="18" charset="0"/>
                <a:cs typeface="Times New Roman" panose="02020603050405020304" pitchFamily="18" charset="0"/>
              </a:rPr>
              <a:t>theo</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yêu</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cầu</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của</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hệ</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thống</a:t>
            </a:r>
            <a:r>
              <a:rPr lang="en-US" sz="1800" b="0" i="0" kern="1200" dirty="0">
                <a:solidFill>
                  <a:srgbClr val="EBEBEB"/>
                </a:solidFill>
                <a:effectLst/>
                <a:latin typeface="Times New Roman" panose="02020603050405020304" pitchFamily="18" charset="0"/>
                <a:cs typeface="Times New Roman" panose="02020603050405020304" pitchFamily="18" charset="0"/>
              </a:rPr>
              <a:t>. Sau </a:t>
            </a:r>
            <a:r>
              <a:rPr lang="en-US" sz="1800" b="0" i="0" kern="1200" dirty="0" err="1">
                <a:solidFill>
                  <a:srgbClr val="EBEBEB"/>
                </a:solidFill>
                <a:effectLst/>
                <a:latin typeface="Times New Roman" panose="02020603050405020304" pitchFamily="18" charset="0"/>
                <a:cs typeface="Times New Roman" panose="02020603050405020304" pitchFamily="18" charset="0"/>
              </a:rPr>
              <a:t>khi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nhấn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nút</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Đăng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Ký</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người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dùng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được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phép</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đăng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nhập</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với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tài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khoản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vừa</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đăng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kí</a:t>
            </a:r>
            <a:r>
              <a:rPr lang="en-US" sz="1800" b="0" i="0" kern="1200" dirty="0">
                <a:solidFill>
                  <a:srgbClr val="EBEBEB"/>
                </a:solidFill>
                <a:effectLst/>
                <a:latin typeface="Times New Roman" panose="02020603050405020304" pitchFamily="18" charset="0"/>
                <a:cs typeface="Times New Roman" panose="02020603050405020304" pitchFamily="18" charset="0"/>
              </a:rPr>
              <a:t>. Sau </a:t>
            </a:r>
            <a:r>
              <a:rPr lang="en-US" sz="1800" b="0" i="0" kern="1200" dirty="0" err="1">
                <a:solidFill>
                  <a:srgbClr val="EBEBEB"/>
                </a:solidFill>
                <a:effectLst/>
                <a:latin typeface="Times New Roman" panose="02020603050405020304" pitchFamily="18" charset="0"/>
                <a:cs typeface="Times New Roman" panose="02020603050405020304" pitchFamily="18" charset="0"/>
              </a:rPr>
              <a:t>khi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đã</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đăng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kí</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thành</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công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tài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khoản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của</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người</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dùng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sẽ</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được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lưu</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trong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cơ</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sở</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dữ</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liệu</a:t>
            </a:r>
            <a:r>
              <a:rPr lang="en-US" sz="1800" b="0" i="0" kern="1200" dirty="0">
                <a:solidFill>
                  <a:srgbClr val="EBEBEB"/>
                </a:solidFill>
                <a:effectLst/>
                <a:latin typeface="Times New Roman" panose="02020603050405020304" pitchFamily="18" charset="0"/>
                <a:cs typeface="Times New Roman" panose="02020603050405020304" pitchFamily="18" charset="0"/>
              </a:rPr>
              <a:t>.</a:t>
            </a:r>
            <a:br>
              <a:rPr lang="en-US" sz="1800" b="0" i="0" kern="1200" dirty="0">
                <a:solidFill>
                  <a:srgbClr val="EBEBEB"/>
                </a:solidFill>
                <a:effectLst/>
                <a:latin typeface="Times New Roman" panose="02020603050405020304" pitchFamily="18" charset="0"/>
                <a:cs typeface="Times New Roman" panose="02020603050405020304" pitchFamily="18" charset="0"/>
              </a:rPr>
            </a:br>
            <a:br>
              <a:rPr lang="en-US" sz="1800" b="0" i="0" kern="1200" dirty="0">
                <a:solidFill>
                  <a:srgbClr val="EBEBEB"/>
                </a:solidFill>
                <a:effectLst/>
                <a:latin typeface="Times New Roman" panose="02020603050405020304" pitchFamily="18" charset="0"/>
                <a:cs typeface="Times New Roman" panose="02020603050405020304" pitchFamily="18" charset="0"/>
              </a:rPr>
            </a:br>
            <a:r>
              <a:rPr lang="en-US" sz="1800" b="0" i="0" kern="1200" dirty="0" err="1">
                <a:solidFill>
                  <a:srgbClr val="EBEBEB"/>
                </a:solidFill>
                <a:effectLst/>
                <a:latin typeface="Times New Roman" panose="02020603050405020304" pitchFamily="18" charset="0"/>
                <a:cs typeface="Times New Roman" panose="02020603050405020304" pitchFamily="18" charset="0"/>
              </a:rPr>
              <a:t>Trong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phần</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đăng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kí</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cũng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như</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các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chức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năng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khác</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như</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thêm</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sửa</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xóa</a:t>
            </a:r>
            <a:r>
              <a:rPr lang="en-US" sz="1800" b="0" i="0" kern="1200" dirty="0">
                <a:solidFill>
                  <a:srgbClr val="EBEBEB"/>
                </a:solidFill>
                <a:effectLst/>
                <a:latin typeface="Times New Roman" panose="02020603050405020304" pitchFamily="18" charset="0"/>
                <a:cs typeface="Times New Roman" panose="02020603050405020304" pitchFamily="18" charset="0"/>
              </a:rPr>
              <a:t> hay </a:t>
            </a:r>
            <a:r>
              <a:rPr lang="en-US" sz="1800" b="0" i="0" kern="1200" dirty="0" err="1">
                <a:solidFill>
                  <a:srgbClr val="EBEBEB"/>
                </a:solidFill>
                <a:effectLst/>
                <a:latin typeface="Times New Roman" panose="02020603050405020304" pitchFamily="18" charset="0"/>
                <a:cs typeface="Times New Roman" panose="02020603050405020304" pitchFamily="18" charset="0"/>
              </a:rPr>
              <a:t>cập</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nhật</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thông</a:t>
            </a:r>
            <a:r>
              <a:rPr lang="en-US" sz="1800" b="0" i="0" kern="1200" dirty="0">
                <a:solidFill>
                  <a:srgbClr val="EBEBEB"/>
                </a:solidFill>
                <a:effectLst/>
                <a:latin typeface="Times New Roman" panose="02020603050405020304" pitchFamily="18" charset="0"/>
                <a:cs typeface="Times New Roman" panose="02020603050405020304" pitchFamily="18" charset="0"/>
              </a:rPr>
              <a:t> tin </a:t>
            </a:r>
            <a:r>
              <a:rPr lang="en-US" sz="1800" b="0" i="0" kern="1200" dirty="0" err="1">
                <a:solidFill>
                  <a:srgbClr val="EBEBEB"/>
                </a:solidFill>
                <a:effectLst/>
                <a:latin typeface="Times New Roman" panose="02020603050405020304" pitchFamily="18" charset="0"/>
                <a:cs typeface="Times New Roman" panose="02020603050405020304" pitchFamily="18" charset="0"/>
              </a:rPr>
              <a:t>đều</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có</a:t>
            </a:r>
            <a:r>
              <a:rPr lang="en-US" sz="1800" b="0" i="0" kern="1200" dirty="0">
                <a:solidFill>
                  <a:srgbClr val="EBEBEB"/>
                </a:solidFill>
                <a:effectLst/>
                <a:latin typeface="Times New Roman" panose="02020603050405020304" pitchFamily="18" charset="0"/>
                <a:cs typeface="Times New Roman" panose="02020603050405020304" pitchFamily="18" charset="0"/>
              </a:rPr>
              <a:t> validate </a:t>
            </a:r>
            <a:r>
              <a:rPr lang="en-US" sz="1800" b="0" i="0" kern="1200" dirty="0" err="1">
                <a:solidFill>
                  <a:srgbClr val="EBEBEB"/>
                </a:solidFill>
                <a:effectLst/>
                <a:latin typeface="Times New Roman" panose="02020603050405020304" pitchFamily="18" charset="0"/>
                <a:cs typeface="Times New Roman" panose="02020603050405020304" pitchFamily="18" charset="0"/>
              </a:rPr>
              <a:t>dữ</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liệu</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yêu</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cầu</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nhập</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thông</a:t>
            </a:r>
            <a:r>
              <a:rPr lang="en-US" sz="1800" b="0" i="0" kern="1200" dirty="0">
                <a:solidFill>
                  <a:srgbClr val="EBEBEB"/>
                </a:solidFill>
                <a:effectLst/>
                <a:latin typeface="Times New Roman" panose="02020603050405020304" pitchFamily="18" charset="0"/>
                <a:cs typeface="Times New Roman" panose="02020603050405020304" pitchFamily="18" charset="0"/>
              </a:rPr>
              <a:t> tin </a:t>
            </a:r>
            <a:r>
              <a:rPr lang="en-US" sz="1800" b="0" i="0" kern="1200" dirty="0" err="1">
                <a:solidFill>
                  <a:srgbClr val="EBEBEB"/>
                </a:solidFill>
                <a:effectLst/>
                <a:latin typeface="Times New Roman" panose="02020603050405020304" pitchFamily="18" charset="0"/>
                <a:cs typeface="Times New Roman" panose="02020603050405020304" pitchFamily="18" charset="0"/>
              </a:rPr>
              <a:t>những</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bắt</a:t>
            </a:r>
            <a:r>
              <a:rPr lang="en-US" sz="1800" b="0" i="0" kern="1200" dirty="0">
                <a:solidFill>
                  <a:srgbClr val="EBEBEB"/>
                </a:solidFill>
                <a:effectLst/>
                <a:latin typeface="Times New Roman" panose="02020603050405020304" pitchFamily="18" charset="0"/>
                <a:cs typeface="Times New Roman" panose="02020603050405020304" pitchFamily="18" charset="0"/>
              </a:rPr>
              <a:t> </a:t>
            </a:r>
            <a:r>
              <a:rPr lang="en-US" sz="1800" b="0" i="0" kern="1200" dirty="0" err="1">
                <a:solidFill>
                  <a:srgbClr val="EBEBEB"/>
                </a:solidFill>
                <a:effectLst/>
                <a:latin typeface="Times New Roman" panose="02020603050405020304" pitchFamily="18" charset="0"/>
                <a:cs typeface="Times New Roman" panose="02020603050405020304" pitchFamily="18" charset="0"/>
              </a:rPr>
              <a:t>buộc</a:t>
            </a:r>
            <a:r>
              <a:rPr lang="en-US" sz="1800" b="0" i="0" kern="1200" dirty="0">
                <a:solidFill>
                  <a:srgbClr val="EBEBEB"/>
                </a:solidFill>
                <a:effectLst/>
                <a:latin typeface="Times New Roman" panose="02020603050405020304" pitchFamily="18" charset="0"/>
                <a:cs typeface="Times New Roman" panose="02020603050405020304" pitchFamily="18" charset="0"/>
              </a:rPr>
              <a:t>.</a:t>
            </a:r>
            <a:br>
              <a:rPr lang="en-US" sz="1400" b="0" i="0" kern="1200" dirty="0">
                <a:solidFill>
                  <a:srgbClr val="EBEBEB"/>
                </a:solidFill>
                <a:effectLst/>
                <a:latin typeface="+mj-lt"/>
                <a:ea typeface="+mj-ea"/>
                <a:cs typeface="+mj-cs"/>
              </a:rPr>
            </a:br>
            <a:br>
              <a:rPr lang="en-US" sz="1400" b="0" i="0" kern="1200" dirty="0">
                <a:solidFill>
                  <a:srgbClr val="EBEBEB"/>
                </a:solidFill>
                <a:effectLst/>
                <a:latin typeface="+mj-lt"/>
                <a:ea typeface="+mj-ea"/>
                <a:cs typeface="+mj-cs"/>
              </a:rPr>
            </a:br>
            <a:br>
              <a:rPr lang="en-US" sz="1400" b="0" i="0" kern="1200" dirty="0">
                <a:solidFill>
                  <a:srgbClr val="EBEBEB"/>
                </a:solidFill>
                <a:effectLst/>
                <a:latin typeface="+mj-lt"/>
                <a:ea typeface="+mj-ea"/>
                <a:cs typeface="+mj-cs"/>
              </a:rPr>
            </a:br>
            <a:endParaRPr lang="en-US" sz="1400" b="0" i="0" kern="1200" dirty="0">
              <a:solidFill>
                <a:srgbClr val="EBEBEB"/>
              </a:solidFill>
              <a:latin typeface="+mj-lt"/>
              <a:ea typeface="+mj-ea"/>
              <a:cs typeface="+mj-cs"/>
            </a:endParaRP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 application, email&#10;&#10;Description automatically generated">
            <a:extLst>
              <a:ext uri="{FF2B5EF4-FFF2-40B4-BE49-F238E27FC236}">
                <a16:creationId xmlns:a16="http://schemas.microsoft.com/office/drawing/2014/main" id="{F9D63067-2B09-408F-A9AD-E976A7444A62}"/>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28592" y="630550"/>
            <a:ext cx="6847788" cy="5465450"/>
          </a:xfrm>
          <a:prstGeom prst="rect">
            <a:avLst/>
          </a:prstGeom>
          <a:effectLst/>
        </p:spPr>
      </p:pic>
    </p:spTree>
    <p:extLst>
      <p:ext uri="{BB962C8B-B14F-4D97-AF65-F5344CB8AC3E}">
        <p14:creationId xmlns:p14="http://schemas.microsoft.com/office/powerpoint/2010/main" val="18609980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E179-8F67-4859-9395-438378BEC5B0}"/>
              </a:ext>
            </a:extLst>
          </p:cNvPr>
          <p:cNvSpPr>
            <a:spLocks noGrp="1"/>
          </p:cNvSpPr>
          <p:nvPr>
            <p:ph type="title"/>
          </p:nvPr>
        </p:nvSpPr>
        <p:spPr/>
        <p:txBody>
          <a:bodyPr/>
          <a:lstStyle/>
          <a:p>
            <a:r>
              <a:rPr lang="en-US" sz="2500" dirty="0"/>
              <a:t>- Giao </a:t>
            </a:r>
            <a:r>
              <a:rPr lang="en-US" sz="2500" dirty="0" err="1"/>
              <a:t>diện</a:t>
            </a:r>
            <a:r>
              <a:rPr lang="en-US" sz="2500" dirty="0"/>
              <a:t> </a:t>
            </a:r>
            <a:r>
              <a:rPr lang="en-US" sz="2500" dirty="0" err="1"/>
              <a:t>trang</a:t>
            </a:r>
            <a:r>
              <a:rPr lang="en-US" sz="2500" dirty="0"/>
              <a:t> </a:t>
            </a:r>
            <a:r>
              <a:rPr lang="en-US" sz="2500" dirty="0" err="1"/>
              <a:t>chủ</a:t>
            </a:r>
            <a:r>
              <a:rPr lang="en-US" sz="2500" dirty="0"/>
              <a:t> Admin:</a:t>
            </a:r>
            <a:br>
              <a:rPr lang="en-US" dirty="0"/>
            </a:b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Giao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xoá</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hoá</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solidFill>
                <a:schemeClr val="tx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D18C76B1-66B9-4C06-98C5-FB38490C6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178864"/>
            <a:ext cx="10892042" cy="4394314"/>
          </a:xfrm>
        </p:spPr>
      </p:pic>
    </p:spTree>
    <p:extLst>
      <p:ext uri="{BB962C8B-B14F-4D97-AF65-F5344CB8AC3E}">
        <p14:creationId xmlns:p14="http://schemas.microsoft.com/office/powerpoint/2010/main" val="349798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603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Century Gothic</vt:lpstr>
      <vt:lpstr>Times New Roman</vt:lpstr>
      <vt:lpstr>Wingdings 3</vt:lpstr>
      <vt:lpstr>Ion</vt:lpstr>
      <vt:lpstr>Đề tài: Xây dựng Website bán sách trực tuyến </vt:lpstr>
      <vt:lpstr>1. Giao diện người dùng: </vt:lpstr>
      <vt:lpstr>PowerPoint Presentation</vt:lpstr>
      <vt:lpstr>7. Giỏ hàng của người dùng sau khi mua hàng.       8. Giỏ hàng của người dùng khi chưa mua hàng</vt:lpstr>
      <vt:lpstr>2. Giao diện Admin: </vt:lpstr>
      <vt:lpstr>-  Giao diện đăng ký: Ngoài đăng nhập, khi chưa có tài khoản chúng ta có thể Đăng ký cho phép người dùng (hay nói cách khác là người quản lý) trở thành thành viên của website. Khi trở thành thành viên, thì người dùng (hay nói cách khác là người quản lý) mới được phép sử dụng trang web admin này, nhấn vào SIGN UP để đăng kí tài khoản:  Người dùng nhập đầy đủ thông tin và chính xác các thông tin theo yêu cầu của hệ thống. Sau khi nhấn nút “Đăng Ký”, người dùng được phép đăng nhập với tài khoản vừa đăng kí. Sau khi đã đăng kí thành công tài khoản của người dùng sẽ được lưu trong cơ sở dữ liệu.  Trong phần đăng kí cũng như các chức năng khác như thêm, sửa, xóa hay cập nhật thông tin đều có validate dữ liệu, yêu cầu nhập thông tin những bắt buộc.   </vt:lpstr>
      <vt:lpstr>- Giao diện trang chủ Admin: Giao diện trang xem danh mục, chức năng chỉnh sửa, thêm, xoá thông tin danh mục. Quản lý loại sản phẩm, Quản lý hiệu sản phẩm, Quản lý sản phẩm, Quản lý hoá đơn.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Website bán sách trực tuyến</dc:title>
  <dc:creator>Nguyen Khanh Chi</dc:creator>
  <cp:lastModifiedBy>Nguyen Khanh Chi</cp:lastModifiedBy>
  <cp:revision>8</cp:revision>
  <dcterms:created xsi:type="dcterms:W3CDTF">2022-01-08T05:32:36Z</dcterms:created>
  <dcterms:modified xsi:type="dcterms:W3CDTF">2022-01-08T11:17:57Z</dcterms:modified>
</cp:coreProperties>
</file>