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4"/>
  </p:normalViewPr>
  <p:slideViewPr>
    <p:cSldViewPr>
      <p:cViewPr varScale="1">
        <p:scale>
          <a:sx n="60" d="100"/>
          <a:sy n="60" d="100"/>
        </p:scale>
        <p:origin x="864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61590" y="3160216"/>
            <a:ext cx="13164819" cy="2366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rgbClr val="0A779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0A779F"/>
                </a:solidFill>
                <a:latin typeface="Consolas"/>
                <a:cs typeface="Consolas"/>
              </a:defRPr>
            </a:lvl1pPr>
          </a:lstStyle>
          <a:p>
            <a:pPr marL="12700">
              <a:lnSpc>
                <a:spcPts val="2080"/>
              </a:lnSpc>
            </a:pPr>
            <a:r>
              <a:rPr dirty="0"/>
              <a:t>AI</a:t>
            </a:r>
            <a:r>
              <a:rPr spc="-45" dirty="0"/>
              <a:t> </a:t>
            </a:r>
            <a:r>
              <a:rPr dirty="0"/>
              <a:t>Programming</a:t>
            </a:r>
            <a:r>
              <a:rPr spc="-40" dirty="0"/>
              <a:t> </a:t>
            </a:r>
            <a:r>
              <a:rPr dirty="0"/>
              <a:t>for</a:t>
            </a:r>
            <a:r>
              <a:rPr spc="-50" dirty="0"/>
              <a:t> </a:t>
            </a:r>
            <a:r>
              <a:rPr spc="-10" dirty="0"/>
              <a:t>Beginners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68533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0A779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0A779F"/>
                </a:solidFill>
                <a:latin typeface="Consolas"/>
                <a:cs typeface="Consolas"/>
              </a:defRPr>
            </a:lvl1pPr>
          </a:lstStyle>
          <a:p>
            <a:pPr marL="12700">
              <a:lnSpc>
                <a:spcPts val="2080"/>
              </a:lnSpc>
            </a:pPr>
            <a:r>
              <a:rPr dirty="0"/>
              <a:t>AI</a:t>
            </a:r>
            <a:r>
              <a:rPr spc="-45" dirty="0"/>
              <a:t> </a:t>
            </a:r>
            <a:r>
              <a:rPr dirty="0"/>
              <a:t>Programming</a:t>
            </a:r>
            <a:r>
              <a:rPr spc="-40" dirty="0"/>
              <a:t> </a:t>
            </a:r>
            <a:r>
              <a:rPr dirty="0"/>
              <a:t>for</a:t>
            </a:r>
            <a:r>
              <a:rPr spc="-50" dirty="0"/>
              <a:t> </a:t>
            </a:r>
            <a:r>
              <a:rPr spc="-10" dirty="0"/>
              <a:t>Beginners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68533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0A779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0A779F"/>
                </a:solidFill>
                <a:latin typeface="Consolas"/>
                <a:cs typeface="Consolas"/>
              </a:defRPr>
            </a:lvl1pPr>
          </a:lstStyle>
          <a:p>
            <a:pPr marL="12700">
              <a:lnSpc>
                <a:spcPts val="2080"/>
              </a:lnSpc>
            </a:pPr>
            <a:r>
              <a:rPr dirty="0"/>
              <a:t>AI</a:t>
            </a:r>
            <a:r>
              <a:rPr spc="-45" dirty="0"/>
              <a:t> </a:t>
            </a:r>
            <a:r>
              <a:rPr dirty="0"/>
              <a:t>Programming</a:t>
            </a:r>
            <a:r>
              <a:rPr spc="-40" dirty="0"/>
              <a:t> </a:t>
            </a:r>
            <a:r>
              <a:rPr dirty="0"/>
              <a:t>for</a:t>
            </a:r>
            <a:r>
              <a:rPr spc="-50" dirty="0"/>
              <a:t> </a:t>
            </a:r>
            <a:r>
              <a:rPr spc="-10" dirty="0"/>
              <a:t>Beginners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68533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0A779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0A779F"/>
                </a:solidFill>
                <a:latin typeface="Consolas"/>
                <a:cs typeface="Consolas"/>
              </a:defRPr>
            </a:lvl1pPr>
          </a:lstStyle>
          <a:p>
            <a:pPr marL="12700">
              <a:lnSpc>
                <a:spcPts val="2080"/>
              </a:lnSpc>
            </a:pPr>
            <a:r>
              <a:rPr dirty="0"/>
              <a:t>AI</a:t>
            </a:r>
            <a:r>
              <a:rPr spc="-45" dirty="0"/>
              <a:t> </a:t>
            </a:r>
            <a:r>
              <a:rPr dirty="0"/>
              <a:t>Programming</a:t>
            </a:r>
            <a:r>
              <a:rPr spc="-40" dirty="0"/>
              <a:t> </a:t>
            </a:r>
            <a:r>
              <a:rPr dirty="0"/>
              <a:t>for</a:t>
            </a:r>
            <a:r>
              <a:rPr spc="-50" dirty="0"/>
              <a:t> </a:t>
            </a:r>
            <a:r>
              <a:rPr spc="-10" dirty="0"/>
              <a:t>Beginners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68533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0A779F"/>
                </a:solidFill>
                <a:latin typeface="Consolas"/>
                <a:cs typeface="Consolas"/>
              </a:defRPr>
            </a:lvl1pPr>
          </a:lstStyle>
          <a:p>
            <a:pPr marL="12700">
              <a:lnSpc>
                <a:spcPts val="2080"/>
              </a:lnSpc>
            </a:pPr>
            <a:r>
              <a:rPr dirty="0"/>
              <a:t>AI</a:t>
            </a:r>
            <a:r>
              <a:rPr spc="-45" dirty="0"/>
              <a:t> </a:t>
            </a:r>
            <a:r>
              <a:rPr dirty="0"/>
              <a:t>Programming</a:t>
            </a:r>
            <a:r>
              <a:rPr spc="-40" dirty="0"/>
              <a:t> </a:t>
            </a:r>
            <a:r>
              <a:rPr dirty="0"/>
              <a:t>for</a:t>
            </a:r>
            <a:r>
              <a:rPr spc="-50" dirty="0"/>
              <a:t> </a:t>
            </a:r>
            <a:r>
              <a:rPr spc="-10" dirty="0"/>
              <a:t>Beginners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68533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4191" y="9922763"/>
            <a:ext cx="16543019" cy="6857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373111" y="9717023"/>
            <a:ext cx="4555490" cy="407034"/>
          </a:xfrm>
          <a:custGeom>
            <a:avLst/>
            <a:gdLst/>
            <a:ahLst/>
            <a:cxnLst/>
            <a:rect l="l" t="t" r="r" b="b"/>
            <a:pathLst>
              <a:path w="4555490" h="407034">
                <a:moveTo>
                  <a:pt x="4555236" y="0"/>
                </a:moveTo>
                <a:lnTo>
                  <a:pt x="0" y="0"/>
                </a:lnTo>
                <a:lnTo>
                  <a:pt x="0" y="406907"/>
                </a:lnTo>
                <a:lnTo>
                  <a:pt x="4555236" y="406907"/>
                </a:lnTo>
                <a:lnTo>
                  <a:pt x="45552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6460" y="656081"/>
            <a:ext cx="14391640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rgbClr val="0A779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15414" y="1976159"/>
            <a:ext cx="14387830" cy="393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593583" y="9754359"/>
            <a:ext cx="4116070" cy="292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rgbClr val="0A779F"/>
                </a:solidFill>
                <a:latin typeface="Consolas"/>
                <a:cs typeface="Consolas"/>
              </a:defRPr>
            </a:lvl1pPr>
          </a:lstStyle>
          <a:p>
            <a:pPr marL="12700">
              <a:lnSpc>
                <a:spcPts val="2080"/>
              </a:lnSpc>
            </a:pPr>
            <a:r>
              <a:rPr dirty="0"/>
              <a:t>AI</a:t>
            </a:r>
            <a:r>
              <a:rPr spc="-45" dirty="0"/>
              <a:t> </a:t>
            </a:r>
            <a:r>
              <a:rPr dirty="0"/>
              <a:t>Programming</a:t>
            </a:r>
            <a:r>
              <a:rPr spc="-40" dirty="0"/>
              <a:t> </a:t>
            </a:r>
            <a:r>
              <a:rPr dirty="0"/>
              <a:t>for</a:t>
            </a:r>
            <a:r>
              <a:rPr spc="-50" dirty="0"/>
              <a:t> </a:t>
            </a:r>
            <a:r>
              <a:rPr spc="-10" dirty="0"/>
              <a:t>Beginners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7458436" y="9351684"/>
            <a:ext cx="278765" cy="310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F68533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4980940" marR="5080" indent="-4968875">
              <a:lnSpc>
                <a:spcPts val="8700"/>
              </a:lnSpc>
              <a:spcBef>
                <a:spcPts val="1225"/>
              </a:spcBef>
            </a:pPr>
            <a:r>
              <a:rPr sz="8100" spc="140" dirty="0">
                <a:latin typeface="Microsoft Sans Serif"/>
                <a:cs typeface="Microsoft Sans Serif"/>
              </a:rPr>
              <a:t>Giới</a:t>
            </a:r>
            <a:r>
              <a:rPr sz="8100" spc="30" dirty="0">
                <a:latin typeface="Microsoft Sans Serif"/>
                <a:cs typeface="Microsoft Sans Serif"/>
              </a:rPr>
              <a:t> </a:t>
            </a:r>
            <a:r>
              <a:rPr sz="8100" dirty="0">
                <a:latin typeface="Microsoft Sans Serif"/>
                <a:cs typeface="Microsoft Sans Serif"/>
              </a:rPr>
              <a:t>thiệu</a:t>
            </a:r>
            <a:r>
              <a:rPr sz="8100" spc="15" dirty="0">
                <a:latin typeface="Microsoft Sans Serif"/>
                <a:cs typeface="Microsoft Sans Serif"/>
              </a:rPr>
              <a:t> </a:t>
            </a:r>
            <a:r>
              <a:rPr sz="8100" dirty="0"/>
              <a:t>ngôn</a:t>
            </a:r>
            <a:r>
              <a:rPr sz="8100" spc="-70" dirty="0"/>
              <a:t> </a:t>
            </a:r>
            <a:r>
              <a:rPr sz="8100" spc="260" dirty="0">
                <a:latin typeface="Microsoft Sans Serif"/>
                <a:cs typeface="Microsoft Sans Serif"/>
              </a:rPr>
              <a:t>ngữ</a:t>
            </a:r>
            <a:r>
              <a:rPr sz="8100" spc="30" dirty="0">
                <a:latin typeface="Microsoft Sans Serif"/>
                <a:cs typeface="Microsoft Sans Serif"/>
              </a:rPr>
              <a:t> </a:t>
            </a:r>
            <a:r>
              <a:rPr sz="8100" dirty="0">
                <a:latin typeface="Microsoft Sans Serif"/>
                <a:cs typeface="Microsoft Sans Serif"/>
              </a:rPr>
              <a:t>lập</a:t>
            </a:r>
            <a:r>
              <a:rPr sz="8100" spc="30" dirty="0">
                <a:latin typeface="Microsoft Sans Serif"/>
                <a:cs typeface="Microsoft Sans Serif"/>
              </a:rPr>
              <a:t> </a:t>
            </a:r>
            <a:r>
              <a:rPr sz="8100" spc="-10" dirty="0"/>
              <a:t>trình Python</a:t>
            </a:r>
            <a:endParaRPr sz="81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273546" y="6433184"/>
            <a:ext cx="614705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68533"/>
                </a:solidFill>
                <a:latin typeface="Microsoft Sans Serif"/>
                <a:cs typeface="Microsoft Sans Serif"/>
              </a:rPr>
              <a:t>Trình</a:t>
            </a:r>
            <a:r>
              <a:rPr sz="3600" spc="70" dirty="0">
                <a:solidFill>
                  <a:srgbClr val="F68533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F68533"/>
                </a:solidFill>
                <a:latin typeface="Microsoft Sans Serif"/>
                <a:cs typeface="Microsoft Sans Serif"/>
              </a:rPr>
              <a:t>bày:</a:t>
            </a:r>
            <a:r>
              <a:rPr sz="3600" spc="60" dirty="0">
                <a:solidFill>
                  <a:srgbClr val="F68533"/>
                </a:solidFill>
                <a:latin typeface="Microsoft Sans Serif"/>
                <a:cs typeface="Microsoft Sans Serif"/>
              </a:rPr>
              <a:t> </a:t>
            </a:r>
            <a:r>
              <a:rPr sz="3600" dirty="0" err="1">
                <a:solidFill>
                  <a:srgbClr val="F68533"/>
                </a:solidFill>
                <a:latin typeface="Microsoft Sans Serif"/>
                <a:cs typeface="Microsoft Sans Serif"/>
              </a:rPr>
              <a:t>Nguyễn</a:t>
            </a:r>
            <a:r>
              <a:rPr sz="3600" spc="60" dirty="0">
                <a:solidFill>
                  <a:srgbClr val="F68533"/>
                </a:solidFill>
                <a:latin typeface="Microsoft Sans Serif"/>
                <a:cs typeface="Microsoft Sans Serif"/>
              </a:rPr>
              <a:t> </a:t>
            </a:r>
            <a:r>
              <a:rPr lang="vi-VN" sz="3600" spc="60" dirty="0">
                <a:solidFill>
                  <a:srgbClr val="F68533"/>
                </a:solidFill>
                <a:latin typeface="Microsoft Sans Serif"/>
                <a:cs typeface="Microsoft Sans Serif"/>
              </a:rPr>
              <a:t>Sơn Tùng</a:t>
            </a:r>
            <a:endParaRPr sz="36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Các</a:t>
            </a:r>
            <a:r>
              <a:rPr spc="-110" dirty="0"/>
              <a:t> </a:t>
            </a:r>
            <a:r>
              <a:rPr dirty="0">
                <a:latin typeface="Microsoft Sans Serif"/>
                <a:cs typeface="Microsoft Sans Serif"/>
              </a:rPr>
              <a:t>kiểu</a:t>
            </a:r>
            <a:r>
              <a:rPr spc="-15" dirty="0">
                <a:latin typeface="Microsoft Sans Serif"/>
                <a:cs typeface="Microsoft Sans Serif"/>
              </a:rPr>
              <a:t> </a:t>
            </a:r>
            <a:r>
              <a:rPr spc="365" dirty="0">
                <a:latin typeface="Microsoft Sans Serif"/>
                <a:cs typeface="Microsoft Sans Serif"/>
              </a:rPr>
              <a:t>dữ</a:t>
            </a:r>
            <a:r>
              <a:rPr spc="-2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liệu</a:t>
            </a:r>
            <a:r>
              <a:rPr spc="-30" dirty="0">
                <a:latin typeface="Microsoft Sans Serif"/>
                <a:cs typeface="Microsoft Sans Serif"/>
              </a:rPr>
              <a:t> </a:t>
            </a:r>
            <a:r>
              <a:rPr dirty="0"/>
              <a:t>trong</a:t>
            </a:r>
            <a:r>
              <a:rPr spc="-75" dirty="0"/>
              <a:t> </a:t>
            </a:r>
            <a:r>
              <a:rPr spc="-10" dirty="0"/>
              <a:t>Python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2785872"/>
            <a:ext cx="2964180" cy="978535"/>
          </a:xfrm>
          <a:custGeom>
            <a:avLst/>
            <a:gdLst/>
            <a:ahLst/>
            <a:cxnLst/>
            <a:rect l="l" t="t" r="r" b="b"/>
            <a:pathLst>
              <a:path w="2964179" h="978535">
                <a:moveTo>
                  <a:pt x="2964179" y="0"/>
                </a:moveTo>
                <a:lnTo>
                  <a:pt x="0" y="0"/>
                </a:lnTo>
                <a:lnTo>
                  <a:pt x="370459" y="489203"/>
                </a:lnTo>
                <a:lnTo>
                  <a:pt x="0" y="978407"/>
                </a:lnTo>
                <a:lnTo>
                  <a:pt x="2964179" y="978407"/>
                </a:lnTo>
                <a:lnTo>
                  <a:pt x="2593594" y="489203"/>
                </a:lnTo>
                <a:lnTo>
                  <a:pt x="2964179" y="0"/>
                </a:lnTo>
                <a:close/>
              </a:path>
            </a:pathLst>
          </a:custGeom>
          <a:solidFill>
            <a:srgbClr val="4FC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72792" y="3039871"/>
            <a:ext cx="16116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50" dirty="0">
                <a:solidFill>
                  <a:srgbClr val="FFFFFF"/>
                </a:solidFill>
                <a:latin typeface="Arial"/>
                <a:cs typeface="Arial"/>
              </a:rPr>
              <a:t>Numeric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03420" y="2785872"/>
            <a:ext cx="2966085" cy="978535"/>
          </a:xfrm>
          <a:custGeom>
            <a:avLst/>
            <a:gdLst/>
            <a:ahLst/>
            <a:cxnLst/>
            <a:rect l="l" t="t" r="r" b="b"/>
            <a:pathLst>
              <a:path w="2966084" h="978535">
                <a:moveTo>
                  <a:pt x="2965704" y="0"/>
                </a:moveTo>
                <a:lnTo>
                  <a:pt x="0" y="0"/>
                </a:lnTo>
                <a:lnTo>
                  <a:pt x="370713" y="489203"/>
                </a:lnTo>
                <a:lnTo>
                  <a:pt x="0" y="978407"/>
                </a:lnTo>
                <a:lnTo>
                  <a:pt x="2965704" y="978407"/>
                </a:lnTo>
                <a:lnTo>
                  <a:pt x="2594990" y="489203"/>
                </a:lnTo>
                <a:lnTo>
                  <a:pt x="2965704" y="0"/>
                </a:lnTo>
                <a:close/>
              </a:path>
            </a:pathLst>
          </a:custGeom>
          <a:solidFill>
            <a:srgbClr val="17B6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70526" y="3039871"/>
            <a:ext cx="198056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50" dirty="0">
                <a:solidFill>
                  <a:srgbClr val="FFFFFF"/>
                </a:solidFill>
                <a:latin typeface="Arial"/>
                <a:cs typeface="Arial"/>
              </a:rPr>
              <a:t>Dictionary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79435" y="2785872"/>
            <a:ext cx="2966085" cy="978535"/>
          </a:xfrm>
          <a:custGeom>
            <a:avLst/>
            <a:gdLst/>
            <a:ahLst/>
            <a:cxnLst/>
            <a:rect l="l" t="t" r="r" b="b"/>
            <a:pathLst>
              <a:path w="2966084" h="978535">
                <a:moveTo>
                  <a:pt x="2965704" y="0"/>
                </a:moveTo>
                <a:lnTo>
                  <a:pt x="0" y="0"/>
                </a:lnTo>
                <a:lnTo>
                  <a:pt x="370713" y="489203"/>
                </a:lnTo>
                <a:lnTo>
                  <a:pt x="0" y="978407"/>
                </a:lnTo>
                <a:lnTo>
                  <a:pt x="2965704" y="978407"/>
                </a:lnTo>
                <a:lnTo>
                  <a:pt x="2594991" y="489203"/>
                </a:lnTo>
                <a:lnTo>
                  <a:pt x="2965704" y="0"/>
                </a:lnTo>
                <a:close/>
              </a:path>
            </a:pathLst>
          </a:custGeom>
          <a:solidFill>
            <a:srgbClr val="37C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59902" y="3044443"/>
            <a:ext cx="15913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45" dirty="0">
                <a:solidFill>
                  <a:srgbClr val="FFFFFF"/>
                </a:solidFill>
                <a:latin typeface="Arial"/>
                <a:cs typeface="Arial"/>
              </a:rPr>
              <a:t>Boolean</a:t>
            </a:r>
            <a:endParaRPr sz="3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968228" y="2785872"/>
            <a:ext cx="2964180" cy="978535"/>
          </a:xfrm>
          <a:custGeom>
            <a:avLst/>
            <a:gdLst/>
            <a:ahLst/>
            <a:cxnLst/>
            <a:rect l="l" t="t" r="r" b="b"/>
            <a:pathLst>
              <a:path w="2964180" h="978535">
                <a:moveTo>
                  <a:pt x="2964179" y="0"/>
                </a:moveTo>
                <a:lnTo>
                  <a:pt x="0" y="0"/>
                </a:lnTo>
                <a:lnTo>
                  <a:pt x="370458" y="489203"/>
                </a:lnTo>
                <a:lnTo>
                  <a:pt x="0" y="978407"/>
                </a:lnTo>
                <a:lnTo>
                  <a:pt x="2964179" y="978407"/>
                </a:lnTo>
                <a:lnTo>
                  <a:pt x="2593593" y="489203"/>
                </a:lnTo>
                <a:lnTo>
                  <a:pt x="2964179" y="0"/>
                </a:lnTo>
                <a:close/>
              </a:path>
            </a:pathLst>
          </a:custGeom>
          <a:solidFill>
            <a:srgbClr val="2C9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125706" y="3039871"/>
            <a:ext cx="6400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25" dirty="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endParaRPr sz="3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369795" y="2785872"/>
            <a:ext cx="2964180" cy="978535"/>
          </a:xfrm>
          <a:custGeom>
            <a:avLst/>
            <a:gdLst/>
            <a:ahLst/>
            <a:cxnLst/>
            <a:rect l="l" t="t" r="r" b="b"/>
            <a:pathLst>
              <a:path w="2964180" h="978535">
                <a:moveTo>
                  <a:pt x="2964180" y="0"/>
                </a:moveTo>
                <a:lnTo>
                  <a:pt x="0" y="0"/>
                </a:lnTo>
                <a:lnTo>
                  <a:pt x="370459" y="489203"/>
                </a:lnTo>
                <a:lnTo>
                  <a:pt x="0" y="978407"/>
                </a:lnTo>
                <a:lnTo>
                  <a:pt x="2964180" y="978407"/>
                </a:lnTo>
                <a:lnTo>
                  <a:pt x="2593594" y="489203"/>
                </a:lnTo>
                <a:lnTo>
                  <a:pt x="2964180" y="0"/>
                </a:lnTo>
                <a:close/>
              </a:path>
            </a:pathLst>
          </a:custGeom>
          <a:solidFill>
            <a:srgbClr val="1252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878304" y="3039871"/>
            <a:ext cx="18992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50" dirty="0">
                <a:solidFill>
                  <a:srgbClr val="FFFFFF"/>
                </a:solidFill>
                <a:latin typeface="Arial"/>
                <a:cs typeface="Arial"/>
              </a:rPr>
              <a:t>Sequence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41475" y="4253484"/>
            <a:ext cx="2931160" cy="4083050"/>
            <a:chOff x="1141475" y="4253484"/>
            <a:chExt cx="2931160" cy="4083050"/>
          </a:xfrm>
        </p:grpSpPr>
        <p:sp>
          <p:nvSpPr>
            <p:cNvPr id="14" name="object 14"/>
            <p:cNvSpPr/>
            <p:nvPr/>
          </p:nvSpPr>
          <p:spPr>
            <a:xfrm>
              <a:off x="1141475" y="4253484"/>
              <a:ext cx="2931160" cy="4083050"/>
            </a:xfrm>
            <a:custGeom>
              <a:avLst/>
              <a:gdLst/>
              <a:ahLst/>
              <a:cxnLst/>
              <a:rect l="l" t="t" r="r" b="b"/>
              <a:pathLst>
                <a:path w="2931160" h="4083050">
                  <a:moveTo>
                    <a:pt x="1466088" y="0"/>
                  </a:moveTo>
                  <a:lnTo>
                    <a:pt x="1382141" y="203453"/>
                  </a:lnTo>
                  <a:lnTo>
                    <a:pt x="1460" y="202564"/>
                  </a:lnTo>
                  <a:lnTo>
                    <a:pt x="0" y="4080891"/>
                  </a:lnTo>
                  <a:lnTo>
                    <a:pt x="2929128" y="4082796"/>
                  </a:lnTo>
                  <a:lnTo>
                    <a:pt x="2930652" y="204469"/>
                  </a:lnTo>
                  <a:lnTo>
                    <a:pt x="1550035" y="203453"/>
                  </a:lnTo>
                  <a:lnTo>
                    <a:pt x="1466088" y="0"/>
                  </a:lnTo>
                  <a:close/>
                </a:path>
              </a:pathLst>
            </a:custGeom>
            <a:solidFill>
              <a:srgbClr val="4FCD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5844" y="5430901"/>
              <a:ext cx="773430" cy="50292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29916" y="6014669"/>
              <a:ext cx="1153921" cy="5032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6348" y="6598666"/>
              <a:ext cx="1938527" cy="50292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4503420" y="4253484"/>
            <a:ext cx="2929255" cy="4083050"/>
            <a:chOff x="4503420" y="4253484"/>
            <a:chExt cx="2929255" cy="4083050"/>
          </a:xfrm>
        </p:grpSpPr>
        <p:sp>
          <p:nvSpPr>
            <p:cNvPr id="19" name="object 19"/>
            <p:cNvSpPr/>
            <p:nvPr/>
          </p:nvSpPr>
          <p:spPr>
            <a:xfrm>
              <a:off x="4503420" y="4253484"/>
              <a:ext cx="2929255" cy="4083050"/>
            </a:xfrm>
            <a:custGeom>
              <a:avLst/>
              <a:gdLst/>
              <a:ahLst/>
              <a:cxnLst/>
              <a:rect l="l" t="t" r="r" b="b"/>
              <a:pathLst>
                <a:path w="2929254" h="4083050">
                  <a:moveTo>
                    <a:pt x="1465326" y="0"/>
                  </a:moveTo>
                  <a:lnTo>
                    <a:pt x="1381378" y="203453"/>
                  </a:lnTo>
                  <a:lnTo>
                    <a:pt x="1524" y="202564"/>
                  </a:lnTo>
                  <a:lnTo>
                    <a:pt x="0" y="4080891"/>
                  </a:lnTo>
                  <a:lnTo>
                    <a:pt x="2927604" y="4082796"/>
                  </a:lnTo>
                  <a:lnTo>
                    <a:pt x="2929128" y="204469"/>
                  </a:lnTo>
                  <a:lnTo>
                    <a:pt x="1549272" y="203453"/>
                  </a:lnTo>
                  <a:lnTo>
                    <a:pt x="1465326" y="0"/>
                  </a:lnTo>
                  <a:close/>
                </a:path>
              </a:pathLst>
            </a:custGeom>
            <a:solidFill>
              <a:srgbClr val="17B6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88762" y="5948426"/>
              <a:ext cx="947165" cy="50292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7679435" y="4253484"/>
            <a:ext cx="2929255" cy="4083050"/>
            <a:chOff x="7679435" y="4253484"/>
            <a:chExt cx="2929255" cy="4083050"/>
          </a:xfrm>
        </p:grpSpPr>
        <p:sp>
          <p:nvSpPr>
            <p:cNvPr id="22" name="object 22"/>
            <p:cNvSpPr/>
            <p:nvPr/>
          </p:nvSpPr>
          <p:spPr>
            <a:xfrm>
              <a:off x="7679435" y="4253484"/>
              <a:ext cx="2929255" cy="4083050"/>
            </a:xfrm>
            <a:custGeom>
              <a:avLst/>
              <a:gdLst/>
              <a:ahLst/>
              <a:cxnLst/>
              <a:rect l="l" t="t" r="r" b="b"/>
              <a:pathLst>
                <a:path w="2929254" h="4083050">
                  <a:moveTo>
                    <a:pt x="1465326" y="0"/>
                  </a:moveTo>
                  <a:lnTo>
                    <a:pt x="1381379" y="203453"/>
                  </a:lnTo>
                  <a:lnTo>
                    <a:pt x="1524" y="202564"/>
                  </a:lnTo>
                  <a:lnTo>
                    <a:pt x="0" y="4080891"/>
                  </a:lnTo>
                  <a:lnTo>
                    <a:pt x="2927604" y="4082796"/>
                  </a:lnTo>
                  <a:lnTo>
                    <a:pt x="2929128" y="204469"/>
                  </a:lnTo>
                  <a:lnTo>
                    <a:pt x="1549273" y="203453"/>
                  </a:lnTo>
                  <a:lnTo>
                    <a:pt x="1465326" y="0"/>
                  </a:lnTo>
                  <a:close/>
                </a:path>
              </a:pathLst>
            </a:custGeom>
            <a:solidFill>
              <a:srgbClr val="37C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12961" y="6012180"/>
              <a:ext cx="1123950" cy="502920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10966704" y="4253484"/>
            <a:ext cx="2931160" cy="4083050"/>
            <a:chOff x="10966704" y="4253484"/>
            <a:chExt cx="2931160" cy="4083050"/>
          </a:xfrm>
        </p:grpSpPr>
        <p:sp>
          <p:nvSpPr>
            <p:cNvPr id="25" name="object 25"/>
            <p:cNvSpPr/>
            <p:nvPr/>
          </p:nvSpPr>
          <p:spPr>
            <a:xfrm>
              <a:off x="10966704" y="4253484"/>
              <a:ext cx="2931160" cy="4083050"/>
            </a:xfrm>
            <a:custGeom>
              <a:avLst/>
              <a:gdLst/>
              <a:ahLst/>
              <a:cxnLst/>
              <a:rect l="l" t="t" r="r" b="b"/>
              <a:pathLst>
                <a:path w="2931159" h="4083050">
                  <a:moveTo>
                    <a:pt x="1466088" y="0"/>
                  </a:moveTo>
                  <a:lnTo>
                    <a:pt x="1382141" y="203453"/>
                  </a:lnTo>
                  <a:lnTo>
                    <a:pt x="1524" y="202564"/>
                  </a:lnTo>
                  <a:lnTo>
                    <a:pt x="0" y="4080891"/>
                  </a:lnTo>
                  <a:lnTo>
                    <a:pt x="2929128" y="4082796"/>
                  </a:lnTo>
                  <a:lnTo>
                    <a:pt x="2930652" y="204469"/>
                  </a:lnTo>
                  <a:lnTo>
                    <a:pt x="1550035" y="203453"/>
                  </a:lnTo>
                  <a:lnTo>
                    <a:pt x="1466088" y="0"/>
                  </a:lnTo>
                  <a:close/>
                </a:path>
              </a:pathLst>
            </a:custGeom>
            <a:solidFill>
              <a:srgbClr val="2C92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103862" y="5721426"/>
              <a:ext cx="866775" cy="50322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35410" y="6305423"/>
              <a:ext cx="2035682" cy="502920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14368271" y="4253484"/>
            <a:ext cx="2931160" cy="4083050"/>
            <a:chOff x="14368271" y="4253484"/>
            <a:chExt cx="2931160" cy="4083050"/>
          </a:xfrm>
        </p:grpSpPr>
        <p:sp>
          <p:nvSpPr>
            <p:cNvPr id="29" name="object 29"/>
            <p:cNvSpPr/>
            <p:nvPr/>
          </p:nvSpPr>
          <p:spPr>
            <a:xfrm>
              <a:off x="14368271" y="4253484"/>
              <a:ext cx="2931160" cy="4083050"/>
            </a:xfrm>
            <a:custGeom>
              <a:avLst/>
              <a:gdLst/>
              <a:ahLst/>
              <a:cxnLst/>
              <a:rect l="l" t="t" r="r" b="b"/>
              <a:pathLst>
                <a:path w="2931159" h="4083050">
                  <a:moveTo>
                    <a:pt x="1466088" y="0"/>
                  </a:moveTo>
                  <a:lnTo>
                    <a:pt x="1382141" y="203453"/>
                  </a:lnTo>
                  <a:lnTo>
                    <a:pt x="1524" y="202564"/>
                  </a:lnTo>
                  <a:lnTo>
                    <a:pt x="0" y="4080891"/>
                  </a:lnTo>
                  <a:lnTo>
                    <a:pt x="2929128" y="4082796"/>
                  </a:lnTo>
                  <a:lnTo>
                    <a:pt x="2930652" y="204469"/>
                  </a:lnTo>
                  <a:lnTo>
                    <a:pt x="1550035" y="203453"/>
                  </a:lnTo>
                  <a:lnTo>
                    <a:pt x="1466088" y="0"/>
                  </a:lnTo>
                  <a:close/>
                </a:path>
              </a:pathLst>
            </a:custGeom>
            <a:solidFill>
              <a:srgbClr val="1252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513430" y="5430901"/>
              <a:ext cx="813815" cy="50292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286354" y="6014669"/>
              <a:ext cx="1322832" cy="50322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603346" y="6598666"/>
              <a:ext cx="664463" cy="502920"/>
            </a:xfrm>
            <a:prstGeom prst="rect">
              <a:avLst/>
            </a:prstGeom>
          </p:spPr>
        </p:pic>
      </p:grp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6964" y="3857371"/>
            <a:ext cx="13517880" cy="2365375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3070225" marR="5080" indent="-3057525">
              <a:lnSpc>
                <a:spcPts val="8700"/>
              </a:lnSpc>
              <a:spcBef>
                <a:spcPts val="1220"/>
              </a:spcBef>
            </a:pPr>
            <a:r>
              <a:rPr sz="8100" dirty="0">
                <a:latin typeface="Microsoft Sans Serif"/>
                <a:cs typeface="Microsoft Sans Serif"/>
              </a:rPr>
              <a:t>Cấu</a:t>
            </a:r>
            <a:r>
              <a:rPr sz="8100" spc="85" dirty="0">
                <a:latin typeface="Microsoft Sans Serif"/>
                <a:cs typeface="Microsoft Sans Serif"/>
              </a:rPr>
              <a:t> </a:t>
            </a:r>
            <a:r>
              <a:rPr sz="8100" dirty="0">
                <a:latin typeface="Microsoft Sans Serif"/>
                <a:cs typeface="Microsoft Sans Serif"/>
              </a:rPr>
              <a:t>trúc</a:t>
            </a:r>
            <a:r>
              <a:rPr sz="8100" spc="85" dirty="0">
                <a:latin typeface="Microsoft Sans Serif"/>
                <a:cs typeface="Microsoft Sans Serif"/>
              </a:rPr>
              <a:t> </a:t>
            </a:r>
            <a:r>
              <a:rPr sz="8100" dirty="0">
                <a:latin typeface="Microsoft Sans Serif"/>
                <a:cs typeface="Microsoft Sans Serif"/>
              </a:rPr>
              <a:t>phân</a:t>
            </a:r>
            <a:r>
              <a:rPr sz="8100" spc="65" dirty="0">
                <a:latin typeface="Microsoft Sans Serif"/>
                <a:cs typeface="Microsoft Sans Serif"/>
              </a:rPr>
              <a:t> </a:t>
            </a:r>
            <a:r>
              <a:rPr sz="8100" dirty="0">
                <a:latin typeface="Microsoft Sans Serif"/>
                <a:cs typeface="Microsoft Sans Serif"/>
              </a:rPr>
              <a:t>nhánh</a:t>
            </a:r>
            <a:r>
              <a:rPr sz="8100" spc="85" dirty="0">
                <a:latin typeface="Microsoft Sans Serif"/>
                <a:cs typeface="Microsoft Sans Serif"/>
              </a:rPr>
              <a:t> </a:t>
            </a:r>
            <a:r>
              <a:rPr sz="8100" dirty="0">
                <a:latin typeface="Microsoft Sans Serif"/>
                <a:cs typeface="Microsoft Sans Serif"/>
              </a:rPr>
              <a:t>và</a:t>
            </a:r>
            <a:r>
              <a:rPr sz="8100" spc="85" dirty="0">
                <a:latin typeface="Microsoft Sans Serif"/>
                <a:cs typeface="Microsoft Sans Serif"/>
              </a:rPr>
              <a:t> </a:t>
            </a:r>
            <a:r>
              <a:rPr sz="8100" spc="-20" dirty="0">
                <a:latin typeface="Microsoft Sans Serif"/>
                <a:cs typeface="Microsoft Sans Serif"/>
              </a:rPr>
              <a:t>vòng </a:t>
            </a:r>
            <a:r>
              <a:rPr sz="8100" dirty="0">
                <a:latin typeface="Microsoft Sans Serif"/>
                <a:cs typeface="Microsoft Sans Serif"/>
              </a:rPr>
              <a:t>lặp</a:t>
            </a:r>
            <a:r>
              <a:rPr sz="8100" spc="30" dirty="0">
                <a:latin typeface="Microsoft Sans Serif"/>
                <a:cs typeface="Microsoft Sans Serif"/>
              </a:rPr>
              <a:t> </a:t>
            </a:r>
            <a:r>
              <a:rPr sz="8100" dirty="0">
                <a:latin typeface="Microsoft Sans Serif"/>
                <a:cs typeface="Microsoft Sans Serif"/>
              </a:rPr>
              <a:t>của</a:t>
            </a:r>
            <a:r>
              <a:rPr sz="8100" spc="30" dirty="0">
                <a:latin typeface="Microsoft Sans Serif"/>
                <a:cs typeface="Microsoft Sans Serif"/>
              </a:rPr>
              <a:t> </a:t>
            </a:r>
            <a:r>
              <a:rPr sz="8100" spc="-10" dirty="0">
                <a:latin typeface="Microsoft Sans Serif"/>
                <a:cs typeface="Microsoft Sans Serif"/>
              </a:rPr>
              <a:t>Python?</a:t>
            </a:r>
            <a:endParaRPr sz="81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6916" y="3851147"/>
            <a:ext cx="4956048" cy="394400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Các</a:t>
            </a:r>
            <a:r>
              <a:rPr spc="-140" dirty="0"/>
              <a:t> </a:t>
            </a:r>
            <a:r>
              <a:rPr dirty="0">
                <a:latin typeface="Microsoft Sans Serif"/>
                <a:cs typeface="Microsoft Sans Serif"/>
              </a:rPr>
              <a:t>cấu</a:t>
            </a:r>
            <a:r>
              <a:rPr spc="-50" dirty="0">
                <a:latin typeface="Microsoft Sans Serif"/>
                <a:cs typeface="Microsoft Sans Serif"/>
              </a:rPr>
              <a:t> </a:t>
            </a:r>
            <a:r>
              <a:rPr dirty="0"/>
              <a:t>trúc</a:t>
            </a:r>
            <a:r>
              <a:rPr spc="-125" dirty="0"/>
              <a:t> </a:t>
            </a:r>
            <a:r>
              <a:rPr dirty="0"/>
              <a:t>phân</a:t>
            </a:r>
            <a:r>
              <a:rPr spc="-125" dirty="0"/>
              <a:t> </a:t>
            </a:r>
            <a:r>
              <a:rPr dirty="0"/>
              <a:t>nhánh</a:t>
            </a:r>
            <a:r>
              <a:rPr spc="-125" dirty="0"/>
              <a:t> </a:t>
            </a:r>
            <a:r>
              <a:rPr dirty="0"/>
              <a:t>trong</a:t>
            </a:r>
            <a:r>
              <a:rPr spc="-110" dirty="0"/>
              <a:t> </a:t>
            </a:r>
            <a:r>
              <a:rPr spc="-10" dirty="0"/>
              <a:t>Python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1915414" y="1985308"/>
            <a:ext cx="12447270" cy="1632585"/>
          </a:xfrm>
          <a:prstGeom prst="rect">
            <a:avLst/>
          </a:prstGeom>
        </p:spPr>
        <p:txBody>
          <a:bodyPr vert="horz" wrap="square" lIns="0" tIns="175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85"/>
              </a:spcBef>
            </a:pPr>
            <a:r>
              <a:rPr sz="4200" dirty="0">
                <a:latin typeface="Microsoft Sans Serif"/>
                <a:cs typeface="Microsoft Sans Serif"/>
              </a:rPr>
              <a:t>Cấu</a:t>
            </a:r>
            <a:r>
              <a:rPr sz="4200" spc="-8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Arial MT"/>
                <a:cs typeface="Arial MT"/>
              </a:rPr>
              <a:t>trúc</a:t>
            </a:r>
            <a:r>
              <a:rPr sz="4200" spc="-130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phân</a:t>
            </a:r>
            <a:r>
              <a:rPr sz="4200" spc="-130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nhánh</a:t>
            </a:r>
            <a:r>
              <a:rPr sz="4200" spc="-135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theo</a:t>
            </a:r>
            <a:r>
              <a:rPr sz="4200" spc="-130" dirty="0">
                <a:latin typeface="Arial MT"/>
                <a:cs typeface="Arial MT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điều</a:t>
            </a:r>
            <a:r>
              <a:rPr sz="4200" spc="-75" dirty="0">
                <a:latin typeface="Microsoft Sans Serif"/>
                <a:cs typeface="Microsoft Sans Serif"/>
              </a:rPr>
              <a:t> </a:t>
            </a:r>
            <a:r>
              <a:rPr sz="4200" spc="-20" dirty="0">
                <a:latin typeface="Microsoft Sans Serif"/>
                <a:cs typeface="Microsoft Sans Serif"/>
              </a:rPr>
              <a:t>kiện</a:t>
            </a:r>
            <a:endParaRPr sz="4200">
              <a:latin typeface="Microsoft Sans Serif"/>
              <a:cs typeface="Microsoft Sans Serif"/>
            </a:endParaRPr>
          </a:p>
          <a:p>
            <a:pPr marL="918844" indent="-452120">
              <a:lnSpc>
                <a:spcPct val="100000"/>
              </a:lnSpc>
              <a:spcBef>
                <a:spcPts val="1290"/>
              </a:spcBef>
              <a:buChar char="•"/>
              <a:tabLst>
                <a:tab pos="918844" algn="l"/>
              </a:tabLst>
            </a:pPr>
            <a:r>
              <a:rPr sz="4200" spc="220" dirty="0">
                <a:latin typeface="Microsoft Sans Serif"/>
                <a:cs typeface="Microsoft Sans Serif"/>
              </a:rPr>
              <a:t>Sử</a:t>
            </a:r>
            <a:r>
              <a:rPr sz="4200" spc="-2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dụng</a:t>
            </a:r>
            <a:r>
              <a:rPr sz="4200" spc="-3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Arial MT"/>
                <a:cs typeface="Arial MT"/>
              </a:rPr>
              <a:t>các</a:t>
            </a:r>
            <a:r>
              <a:rPr sz="4200" spc="-80" dirty="0">
                <a:latin typeface="Arial MT"/>
                <a:cs typeface="Arial MT"/>
              </a:rPr>
              <a:t> </a:t>
            </a:r>
            <a:r>
              <a:rPr sz="4200" spc="215" dirty="0">
                <a:latin typeface="Microsoft Sans Serif"/>
                <a:cs typeface="Microsoft Sans Serif"/>
              </a:rPr>
              <a:t>từ</a:t>
            </a:r>
            <a:r>
              <a:rPr sz="4200" spc="-3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Arial MT"/>
                <a:cs typeface="Arial MT"/>
              </a:rPr>
              <a:t>khóa</a:t>
            </a:r>
            <a:r>
              <a:rPr sz="4200" spc="-85" dirty="0">
                <a:latin typeface="Arial MT"/>
                <a:cs typeface="Arial MT"/>
              </a:rPr>
              <a:t> </a:t>
            </a:r>
            <a:r>
              <a:rPr sz="4200" b="1" dirty="0">
                <a:latin typeface="Arial"/>
                <a:cs typeface="Arial"/>
              </a:rPr>
              <a:t>if,</a:t>
            </a:r>
            <a:r>
              <a:rPr sz="4200" b="1" spc="-90" dirty="0">
                <a:latin typeface="Arial"/>
                <a:cs typeface="Arial"/>
              </a:rPr>
              <a:t> </a:t>
            </a:r>
            <a:r>
              <a:rPr sz="4200" b="1" dirty="0">
                <a:latin typeface="Arial"/>
                <a:cs typeface="Arial"/>
              </a:rPr>
              <a:t>elif,</a:t>
            </a:r>
            <a:r>
              <a:rPr sz="4200" b="1" spc="-85" dirty="0">
                <a:latin typeface="Arial"/>
                <a:cs typeface="Arial"/>
              </a:rPr>
              <a:t> </a:t>
            </a:r>
            <a:r>
              <a:rPr sz="4200" b="1" dirty="0">
                <a:latin typeface="Arial"/>
                <a:cs typeface="Arial"/>
              </a:rPr>
              <a:t>else</a:t>
            </a:r>
            <a:r>
              <a:rPr sz="4200" b="1" spc="-90" dirty="0">
                <a:latin typeface="Arial"/>
                <a:cs typeface="Arial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để</a:t>
            </a:r>
            <a:r>
              <a:rPr sz="4200" spc="-4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Arial MT"/>
                <a:cs typeface="Arial MT"/>
              </a:rPr>
              <a:t>phân</a:t>
            </a:r>
            <a:r>
              <a:rPr sz="4200" spc="-75" dirty="0">
                <a:latin typeface="Arial MT"/>
                <a:cs typeface="Arial MT"/>
              </a:rPr>
              <a:t> </a:t>
            </a:r>
            <a:r>
              <a:rPr sz="4200" spc="-10" dirty="0">
                <a:latin typeface="Arial MT"/>
                <a:cs typeface="Arial MT"/>
              </a:rPr>
              <a:t>nhánh</a:t>
            </a:r>
            <a:endParaRPr sz="4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9566" y="8198611"/>
            <a:ext cx="1339659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820" indent="-452120">
              <a:lnSpc>
                <a:spcPct val="100000"/>
              </a:lnSpc>
              <a:spcBef>
                <a:spcPts val="100"/>
              </a:spcBef>
              <a:buChar char="•"/>
              <a:tabLst>
                <a:tab pos="464820" algn="l"/>
              </a:tabLst>
            </a:pPr>
            <a:r>
              <a:rPr sz="4200" spc="200" dirty="0">
                <a:latin typeface="Microsoft Sans Serif"/>
                <a:cs typeface="Microsoft Sans Serif"/>
              </a:rPr>
              <a:t>Sử</a:t>
            </a:r>
            <a:r>
              <a:rPr sz="4200" spc="-14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dụng</a:t>
            </a:r>
            <a:r>
              <a:rPr sz="4200" spc="-135" dirty="0">
                <a:latin typeface="Microsoft Sans Serif"/>
                <a:cs typeface="Microsoft Sans Serif"/>
              </a:rPr>
              <a:t> </a:t>
            </a:r>
            <a:r>
              <a:rPr sz="4200" spc="200" dirty="0">
                <a:latin typeface="Microsoft Sans Serif"/>
                <a:cs typeface="Microsoft Sans Serif"/>
              </a:rPr>
              <a:t>từ</a:t>
            </a:r>
            <a:r>
              <a:rPr sz="4200" spc="-15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Arial MT"/>
                <a:cs typeface="Arial MT"/>
              </a:rPr>
              <a:t>khóa</a:t>
            </a:r>
            <a:r>
              <a:rPr sz="4200" spc="-190" dirty="0">
                <a:latin typeface="Arial MT"/>
                <a:cs typeface="Arial MT"/>
              </a:rPr>
              <a:t> </a:t>
            </a:r>
            <a:r>
              <a:rPr sz="4200" b="1" spc="-10" dirty="0">
                <a:latin typeface="Arial"/>
                <a:cs typeface="Arial"/>
              </a:rPr>
              <a:t>pass</a:t>
            </a:r>
            <a:r>
              <a:rPr sz="4200" b="1" spc="-204" dirty="0">
                <a:latin typeface="Arial"/>
                <a:cs typeface="Arial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để</a:t>
            </a:r>
            <a:r>
              <a:rPr sz="4200" spc="-14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kết</a:t>
            </a:r>
            <a:r>
              <a:rPr sz="4200" spc="-14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Arial MT"/>
                <a:cs typeface="Arial MT"/>
              </a:rPr>
              <a:t>thúc</a:t>
            </a:r>
            <a:r>
              <a:rPr sz="4200" spc="-195" dirty="0">
                <a:latin typeface="Arial MT"/>
                <a:cs typeface="Arial MT"/>
              </a:rPr>
              <a:t> </a:t>
            </a:r>
            <a:r>
              <a:rPr sz="4200" b="1" dirty="0">
                <a:latin typeface="Arial"/>
                <a:cs typeface="Arial"/>
              </a:rPr>
              <a:t>khối</a:t>
            </a:r>
            <a:r>
              <a:rPr sz="4200" b="1" spc="-204" dirty="0">
                <a:latin typeface="Arial"/>
                <a:cs typeface="Arial"/>
              </a:rPr>
              <a:t> </a:t>
            </a:r>
            <a:r>
              <a:rPr sz="4200" b="1" dirty="0">
                <a:latin typeface="Arial"/>
                <a:cs typeface="Arial"/>
              </a:rPr>
              <a:t>xử</a:t>
            </a:r>
            <a:r>
              <a:rPr sz="4200" b="1" spc="-204" dirty="0">
                <a:latin typeface="Arial"/>
                <a:cs typeface="Arial"/>
              </a:rPr>
              <a:t> </a:t>
            </a:r>
            <a:r>
              <a:rPr sz="4200" b="1" dirty="0">
                <a:latin typeface="Arial"/>
                <a:cs typeface="Arial"/>
              </a:rPr>
              <a:t>lý</a:t>
            </a:r>
            <a:r>
              <a:rPr sz="4200" b="1" spc="-200" dirty="0">
                <a:latin typeface="Arial"/>
                <a:cs typeface="Arial"/>
              </a:rPr>
              <a:t> </a:t>
            </a:r>
            <a:r>
              <a:rPr sz="4200" b="1" dirty="0">
                <a:latin typeface="Arial"/>
                <a:cs typeface="Arial"/>
              </a:rPr>
              <a:t>rẽ</a:t>
            </a:r>
            <a:r>
              <a:rPr sz="4200" b="1" spc="-190" dirty="0">
                <a:latin typeface="Arial"/>
                <a:cs typeface="Arial"/>
              </a:rPr>
              <a:t> </a:t>
            </a:r>
            <a:r>
              <a:rPr sz="4200" b="1" spc="-10" dirty="0">
                <a:latin typeface="Arial"/>
                <a:cs typeface="Arial"/>
              </a:rPr>
              <a:t>nhánh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0488" y="3902964"/>
            <a:ext cx="6918959" cy="531403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Các</a:t>
            </a:r>
            <a:r>
              <a:rPr spc="-140" dirty="0"/>
              <a:t> </a:t>
            </a:r>
            <a:r>
              <a:rPr dirty="0">
                <a:latin typeface="Microsoft Sans Serif"/>
                <a:cs typeface="Microsoft Sans Serif"/>
              </a:rPr>
              <a:t>cấu</a:t>
            </a:r>
            <a:r>
              <a:rPr spc="-50" dirty="0">
                <a:latin typeface="Microsoft Sans Serif"/>
                <a:cs typeface="Microsoft Sans Serif"/>
              </a:rPr>
              <a:t> </a:t>
            </a:r>
            <a:r>
              <a:rPr dirty="0"/>
              <a:t>trúc</a:t>
            </a:r>
            <a:r>
              <a:rPr spc="-125" dirty="0"/>
              <a:t> </a:t>
            </a:r>
            <a:r>
              <a:rPr dirty="0"/>
              <a:t>phân</a:t>
            </a:r>
            <a:r>
              <a:rPr spc="-125" dirty="0"/>
              <a:t> </a:t>
            </a:r>
            <a:r>
              <a:rPr dirty="0"/>
              <a:t>nhánh</a:t>
            </a:r>
            <a:r>
              <a:rPr spc="-125" dirty="0"/>
              <a:t> </a:t>
            </a:r>
            <a:r>
              <a:rPr dirty="0"/>
              <a:t>trong</a:t>
            </a:r>
            <a:r>
              <a:rPr spc="-110" dirty="0"/>
              <a:t> </a:t>
            </a:r>
            <a:r>
              <a:rPr spc="-10" dirty="0"/>
              <a:t>Python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1915414" y="1985308"/>
            <a:ext cx="15159990" cy="1632585"/>
          </a:xfrm>
          <a:prstGeom prst="rect">
            <a:avLst/>
          </a:prstGeom>
        </p:spPr>
        <p:txBody>
          <a:bodyPr vert="horz" wrap="square" lIns="0" tIns="175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85"/>
              </a:spcBef>
            </a:pPr>
            <a:r>
              <a:rPr sz="4200" dirty="0">
                <a:latin typeface="Microsoft Sans Serif"/>
                <a:cs typeface="Microsoft Sans Serif"/>
              </a:rPr>
              <a:t>Cấu</a:t>
            </a:r>
            <a:r>
              <a:rPr sz="4200" spc="-8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trúc</a:t>
            </a:r>
            <a:r>
              <a:rPr sz="4200" spc="-8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phân</a:t>
            </a:r>
            <a:r>
              <a:rPr sz="4200" spc="-8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nhánh</a:t>
            </a:r>
            <a:r>
              <a:rPr sz="4200" spc="-8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theo</a:t>
            </a:r>
            <a:r>
              <a:rPr sz="4200" spc="-8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điều</a:t>
            </a:r>
            <a:r>
              <a:rPr sz="4200" spc="-75" dirty="0">
                <a:latin typeface="Microsoft Sans Serif"/>
                <a:cs typeface="Microsoft Sans Serif"/>
              </a:rPr>
              <a:t> </a:t>
            </a:r>
            <a:r>
              <a:rPr sz="4200" spc="-20" dirty="0">
                <a:latin typeface="Microsoft Sans Serif"/>
                <a:cs typeface="Microsoft Sans Serif"/>
              </a:rPr>
              <a:t>kiện</a:t>
            </a:r>
            <a:endParaRPr sz="4200">
              <a:latin typeface="Microsoft Sans Serif"/>
              <a:cs typeface="Microsoft Sans Serif"/>
            </a:endParaRPr>
          </a:p>
          <a:p>
            <a:pPr marL="918844" indent="-452120">
              <a:lnSpc>
                <a:spcPct val="100000"/>
              </a:lnSpc>
              <a:spcBef>
                <a:spcPts val="1290"/>
              </a:spcBef>
              <a:buChar char="•"/>
              <a:tabLst>
                <a:tab pos="918844" algn="l"/>
              </a:tabLst>
            </a:pPr>
            <a:r>
              <a:rPr sz="4200" spc="220" dirty="0">
                <a:latin typeface="Microsoft Sans Serif"/>
                <a:cs typeface="Microsoft Sans Serif"/>
              </a:rPr>
              <a:t>Sử</a:t>
            </a:r>
            <a:r>
              <a:rPr sz="4200" spc="-3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dụng</a:t>
            </a:r>
            <a:r>
              <a:rPr sz="4200" spc="-5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các</a:t>
            </a:r>
            <a:r>
              <a:rPr sz="4200" spc="-50" dirty="0">
                <a:latin typeface="Microsoft Sans Serif"/>
                <a:cs typeface="Microsoft Sans Serif"/>
              </a:rPr>
              <a:t> </a:t>
            </a:r>
            <a:r>
              <a:rPr sz="4200" spc="215" dirty="0">
                <a:latin typeface="Microsoft Sans Serif"/>
                <a:cs typeface="Microsoft Sans Serif"/>
              </a:rPr>
              <a:t>từ</a:t>
            </a:r>
            <a:r>
              <a:rPr sz="4200" spc="-4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khóa</a:t>
            </a:r>
            <a:r>
              <a:rPr sz="4200" spc="-50" dirty="0">
                <a:latin typeface="Microsoft Sans Serif"/>
                <a:cs typeface="Microsoft Sans Serif"/>
              </a:rPr>
              <a:t> </a:t>
            </a:r>
            <a:r>
              <a:rPr sz="4200" b="1" dirty="0">
                <a:latin typeface="Arial"/>
                <a:cs typeface="Arial"/>
              </a:rPr>
              <a:t>and,</a:t>
            </a:r>
            <a:r>
              <a:rPr sz="4200" b="1" spc="-125" dirty="0">
                <a:latin typeface="Arial"/>
                <a:cs typeface="Arial"/>
              </a:rPr>
              <a:t> </a:t>
            </a:r>
            <a:r>
              <a:rPr sz="4200" b="1" dirty="0">
                <a:latin typeface="Arial"/>
                <a:cs typeface="Arial"/>
              </a:rPr>
              <a:t>or,</a:t>
            </a:r>
            <a:r>
              <a:rPr sz="4200" b="1" spc="-100" dirty="0">
                <a:latin typeface="Arial"/>
                <a:cs typeface="Arial"/>
              </a:rPr>
              <a:t> </a:t>
            </a:r>
            <a:r>
              <a:rPr sz="4200" b="1" dirty="0">
                <a:latin typeface="Arial"/>
                <a:cs typeface="Arial"/>
              </a:rPr>
              <a:t>not</a:t>
            </a:r>
            <a:r>
              <a:rPr sz="4200" b="1" spc="-95" dirty="0">
                <a:latin typeface="Arial"/>
                <a:cs typeface="Arial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để</a:t>
            </a:r>
            <a:r>
              <a:rPr sz="4200" spc="-4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kết</a:t>
            </a:r>
            <a:r>
              <a:rPr sz="4200" spc="-55" dirty="0">
                <a:latin typeface="Microsoft Sans Serif"/>
                <a:cs typeface="Microsoft Sans Serif"/>
              </a:rPr>
              <a:t> </a:t>
            </a:r>
            <a:r>
              <a:rPr sz="4200" spc="110" dirty="0">
                <a:latin typeface="Microsoft Sans Serif"/>
                <a:cs typeface="Microsoft Sans Serif"/>
              </a:rPr>
              <a:t>hợp</a:t>
            </a:r>
            <a:r>
              <a:rPr sz="4200" spc="-4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biểu</a:t>
            </a:r>
            <a:r>
              <a:rPr sz="4200" spc="-60" dirty="0">
                <a:latin typeface="Microsoft Sans Serif"/>
                <a:cs typeface="Microsoft Sans Serif"/>
              </a:rPr>
              <a:t> </a:t>
            </a:r>
            <a:r>
              <a:rPr sz="4200" spc="100" dirty="0">
                <a:latin typeface="Microsoft Sans Serif"/>
                <a:cs typeface="Microsoft Sans Serif"/>
              </a:rPr>
              <a:t>thức</a:t>
            </a:r>
            <a:r>
              <a:rPr sz="4200" spc="-30" dirty="0">
                <a:latin typeface="Microsoft Sans Serif"/>
                <a:cs typeface="Microsoft Sans Serif"/>
              </a:rPr>
              <a:t> </a:t>
            </a:r>
            <a:r>
              <a:rPr sz="4200" spc="-20" dirty="0">
                <a:latin typeface="Microsoft Sans Serif"/>
                <a:cs typeface="Microsoft Sans Serif"/>
              </a:rPr>
              <a:t>logic</a:t>
            </a:r>
            <a:endParaRPr sz="4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5414" y="1985308"/>
            <a:ext cx="15248890" cy="1632585"/>
          </a:xfrm>
          <a:prstGeom prst="rect">
            <a:avLst/>
          </a:prstGeom>
        </p:spPr>
        <p:txBody>
          <a:bodyPr vert="horz" wrap="square" lIns="0" tIns="175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85"/>
              </a:spcBef>
            </a:pPr>
            <a:r>
              <a:rPr sz="4200" dirty="0">
                <a:latin typeface="Microsoft Sans Serif"/>
                <a:cs typeface="Microsoft Sans Serif"/>
              </a:rPr>
              <a:t>Cấu</a:t>
            </a:r>
            <a:r>
              <a:rPr sz="4200" spc="-9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Arial MT"/>
                <a:cs typeface="Arial MT"/>
              </a:rPr>
              <a:t>trúc</a:t>
            </a:r>
            <a:r>
              <a:rPr sz="4200" spc="-135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phân</a:t>
            </a:r>
            <a:r>
              <a:rPr sz="4200" spc="-130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nhánh</a:t>
            </a:r>
            <a:r>
              <a:rPr sz="4200" spc="-145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theo</a:t>
            </a:r>
            <a:r>
              <a:rPr sz="4200" spc="-135" dirty="0">
                <a:latin typeface="Arial MT"/>
                <a:cs typeface="Arial MT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ngoại</a:t>
            </a:r>
            <a:r>
              <a:rPr sz="4200" spc="-80" dirty="0">
                <a:latin typeface="Microsoft Sans Serif"/>
                <a:cs typeface="Microsoft Sans Serif"/>
              </a:rPr>
              <a:t> </a:t>
            </a:r>
            <a:r>
              <a:rPr sz="4200" spc="-25" dirty="0">
                <a:latin typeface="Microsoft Sans Serif"/>
                <a:cs typeface="Microsoft Sans Serif"/>
              </a:rPr>
              <a:t>lệ</a:t>
            </a:r>
            <a:endParaRPr sz="4200">
              <a:latin typeface="Microsoft Sans Serif"/>
              <a:cs typeface="Microsoft Sans Serif"/>
            </a:endParaRPr>
          </a:p>
          <a:p>
            <a:pPr marL="918844" indent="-452120">
              <a:lnSpc>
                <a:spcPct val="100000"/>
              </a:lnSpc>
              <a:spcBef>
                <a:spcPts val="1290"/>
              </a:spcBef>
              <a:buChar char="•"/>
              <a:tabLst>
                <a:tab pos="918844" algn="l"/>
              </a:tabLst>
            </a:pPr>
            <a:r>
              <a:rPr sz="4200" spc="200" dirty="0">
                <a:latin typeface="Microsoft Sans Serif"/>
                <a:cs typeface="Microsoft Sans Serif"/>
              </a:rPr>
              <a:t>Sử</a:t>
            </a:r>
            <a:r>
              <a:rPr sz="4200" spc="-17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dụng</a:t>
            </a:r>
            <a:r>
              <a:rPr sz="4200" spc="-14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Arial MT"/>
                <a:cs typeface="Arial MT"/>
              </a:rPr>
              <a:t>các</a:t>
            </a:r>
            <a:r>
              <a:rPr sz="4200" spc="-215" dirty="0">
                <a:latin typeface="Arial MT"/>
                <a:cs typeface="Arial MT"/>
              </a:rPr>
              <a:t> </a:t>
            </a:r>
            <a:r>
              <a:rPr sz="4200" spc="200" dirty="0">
                <a:latin typeface="Microsoft Sans Serif"/>
                <a:cs typeface="Microsoft Sans Serif"/>
              </a:rPr>
              <a:t>từ</a:t>
            </a:r>
            <a:r>
              <a:rPr sz="4200" spc="-15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Arial MT"/>
                <a:cs typeface="Arial MT"/>
              </a:rPr>
              <a:t>khóa</a:t>
            </a:r>
            <a:r>
              <a:rPr sz="4200" spc="-200" dirty="0">
                <a:latin typeface="Arial MT"/>
                <a:cs typeface="Arial MT"/>
              </a:rPr>
              <a:t> </a:t>
            </a:r>
            <a:r>
              <a:rPr sz="4200" b="1" spc="-100" dirty="0">
                <a:latin typeface="Arial"/>
                <a:cs typeface="Arial"/>
              </a:rPr>
              <a:t>try,</a:t>
            </a:r>
            <a:r>
              <a:rPr sz="4200" b="1" spc="-190" dirty="0">
                <a:latin typeface="Arial"/>
                <a:cs typeface="Arial"/>
              </a:rPr>
              <a:t> </a:t>
            </a:r>
            <a:r>
              <a:rPr sz="4200" b="1" spc="-35" dirty="0">
                <a:latin typeface="Arial"/>
                <a:cs typeface="Arial"/>
              </a:rPr>
              <a:t>except,</a:t>
            </a:r>
            <a:r>
              <a:rPr sz="4200" b="1" spc="-210" dirty="0">
                <a:latin typeface="Arial"/>
                <a:cs typeface="Arial"/>
              </a:rPr>
              <a:t> </a:t>
            </a:r>
            <a:r>
              <a:rPr sz="4200" b="1" spc="-20" dirty="0">
                <a:latin typeface="Arial"/>
                <a:cs typeface="Arial"/>
              </a:rPr>
              <a:t>else,</a:t>
            </a:r>
            <a:r>
              <a:rPr sz="4200" b="1" spc="-204" dirty="0">
                <a:latin typeface="Arial"/>
                <a:cs typeface="Arial"/>
              </a:rPr>
              <a:t> </a:t>
            </a:r>
            <a:r>
              <a:rPr sz="4200" b="1" spc="-30" dirty="0">
                <a:latin typeface="Arial"/>
                <a:cs typeface="Arial"/>
              </a:rPr>
              <a:t>finally</a:t>
            </a:r>
            <a:r>
              <a:rPr sz="4200" b="1" spc="-210" dirty="0">
                <a:latin typeface="Arial"/>
                <a:cs typeface="Arial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để</a:t>
            </a:r>
            <a:r>
              <a:rPr sz="4200" spc="-160" dirty="0">
                <a:latin typeface="Microsoft Sans Serif"/>
                <a:cs typeface="Microsoft Sans Serif"/>
              </a:rPr>
              <a:t> </a:t>
            </a:r>
            <a:r>
              <a:rPr sz="4200" spc="-10" dirty="0">
                <a:latin typeface="Arial MT"/>
                <a:cs typeface="Arial MT"/>
              </a:rPr>
              <a:t>phân</a:t>
            </a:r>
            <a:r>
              <a:rPr sz="4200" spc="-195" dirty="0">
                <a:latin typeface="Arial MT"/>
                <a:cs typeface="Arial MT"/>
              </a:rPr>
              <a:t> </a:t>
            </a:r>
            <a:r>
              <a:rPr sz="4200" spc="-10" dirty="0">
                <a:latin typeface="Arial MT"/>
                <a:cs typeface="Arial MT"/>
              </a:rPr>
              <a:t>nhánh</a:t>
            </a:r>
            <a:endParaRPr sz="4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69566" y="8198611"/>
            <a:ext cx="135655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820" indent="-452120">
              <a:lnSpc>
                <a:spcPct val="100000"/>
              </a:lnSpc>
              <a:spcBef>
                <a:spcPts val="100"/>
              </a:spcBef>
              <a:buChar char="•"/>
              <a:tabLst>
                <a:tab pos="464820" algn="l"/>
              </a:tabLst>
            </a:pPr>
            <a:r>
              <a:rPr sz="4200" spc="200" dirty="0">
                <a:latin typeface="Microsoft Sans Serif"/>
                <a:cs typeface="Microsoft Sans Serif"/>
              </a:rPr>
              <a:t>Sử</a:t>
            </a:r>
            <a:r>
              <a:rPr sz="4200" spc="-16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dụng</a:t>
            </a:r>
            <a:r>
              <a:rPr sz="4200" spc="-145" dirty="0">
                <a:latin typeface="Microsoft Sans Serif"/>
                <a:cs typeface="Microsoft Sans Serif"/>
              </a:rPr>
              <a:t> </a:t>
            </a:r>
            <a:r>
              <a:rPr sz="4200" spc="200" dirty="0">
                <a:latin typeface="Microsoft Sans Serif"/>
                <a:cs typeface="Microsoft Sans Serif"/>
              </a:rPr>
              <a:t>từ</a:t>
            </a:r>
            <a:r>
              <a:rPr sz="4200" spc="-17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Arial MT"/>
                <a:cs typeface="Arial MT"/>
              </a:rPr>
              <a:t>khóa</a:t>
            </a:r>
            <a:r>
              <a:rPr sz="4200" spc="-200" dirty="0">
                <a:latin typeface="Arial MT"/>
                <a:cs typeface="Arial MT"/>
              </a:rPr>
              <a:t> </a:t>
            </a:r>
            <a:r>
              <a:rPr sz="4200" b="1" spc="-20" dirty="0">
                <a:latin typeface="Arial"/>
                <a:cs typeface="Arial"/>
              </a:rPr>
              <a:t>raise</a:t>
            </a:r>
            <a:r>
              <a:rPr sz="4200" b="1" spc="-195" dirty="0">
                <a:latin typeface="Arial"/>
                <a:cs typeface="Arial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để</a:t>
            </a:r>
            <a:r>
              <a:rPr sz="4200" spc="-16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Arial MT"/>
                <a:cs typeface="Arial MT"/>
              </a:rPr>
              <a:t>ném</a:t>
            </a:r>
            <a:r>
              <a:rPr sz="4200" spc="-210" dirty="0">
                <a:latin typeface="Arial MT"/>
                <a:cs typeface="Arial MT"/>
              </a:rPr>
              <a:t> </a:t>
            </a:r>
            <a:r>
              <a:rPr sz="4200" spc="-35" dirty="0">
                <a:latin typeface="Arial MT"/>
                <a:cs typeface="Arial MT"/>
              </a:rPr>
              <a:t>(throw)</a:t>
            </a:r>
            <a:r>
              <a:rPr sz="4200" spc="-200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ra</a:t>
            </a:r>
            <a:r>
              <a:rPr sz="4200" spc="-210" dirty="0">
                <a:latin typeface="Arial MT"/>
                <a:cs typeface="Arial MT"/>
              </a:rPr>
              <a:t> </a:t>
            </a:r>
            <a:r>
              <a:rPr sz="4200" spc="-10" dirty="0">
                <a:latin typeface="Microsoft Sans Serif"/>
                <a:cs typeface="Microsoft Sans Serif"/>
              </a:rPr>
              <a:t>ngoại</a:t>
            </a:r>
            <a:r>
              <a:rPr sz="4200" spc="-15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lệ</a:t>
            </a:r>
            <a:r>
              <a:rPr sz="4200" spc="-16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cụ</a:t>
            </a:r>
            <a:r>
              <a:rPr sz="4200" spc="-145" dirty="0">
                <a:latin typeface="Microsoft Sans Serif"/>
                <a:cs typeface="Microsoft Sans Serif"/>
              </a:rPr>
              <a:t> </a:t>
            </a:r>
            <a:r>
              <a:rPr sz="4200" spc="-25" dirty="0">
                <a:latin typeface="Microsoft Sans Serif"/>
                <a:cs typeface="Microsoft Sans Serif"/>
              </a:rPr>
              <a:t>thể</a:t>
            </a:r>
            <a:endParaRPr sz="42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4788" y="3976115"/>
            <a:ext cx="5548884" cy="382407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Microsoft Sans Serif"/>
                <a:cs typeface="Microsoft Sans Serif"/>
              </a:rPr>
              <a:t>Các</a:t>
            </a:r>
            <a:r>
              <a:rPr spc="-8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cấu</a:t>
            </a:r>
            <a:r>
              <a:rPr spc="-4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trúc</a:t>
            </a:r>
            <a:r>
              <a:rPr spc="-4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phân</a:t>
            </a:r>
            <a:r>
              <a:rPr spc="-4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nhánh</a:t>
            </a:r>
            <a:r>
              <a:rPr spc="-5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trong</a:t>
            </a:r>
            <a:r>
              <a:rPr spc="-25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Python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9471" y="4878323"/>
            <a:ext cx="4826508" cy="338924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38800" y="4258055"/>
            <a:ext cx="2638044" cy="456784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15414" y="1823672"/>
            <a:ext cx="12917170" cy="1955800"/>
          </a:xfrm>
          <a:prstGeom prst="rect">
            <a:avLst/>
          </a:prstGeom>
        </p:spPr>
        <p:txBody>
          <a:bodyPr vert="horz" wrap="square" lIns="0" tIns="337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4200" dirty="0">
                <a:latin typeface="Microsoft Sans Serif"/>
                <a:cs typeface="Microsoft Sans Serif"/>
              </a:rPr>
              <a:t>Vòng</a:t>
            </a:r>
            <a:r>
              <a:rPr sz="4200" spc="-6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lặp</a:t>
            </a:r>
            <a:r>
              <a:rPr sz="4200" spc="-65" dirty="0">
                <a:latin typeface="Microsoft Sans Serif"/>
                <a:cs typeface="Microsoft Sans Serif"/>
              </a:rPr>
              <a:t> </a:t>
            </a:r>
            <a:r>
              <a:rPr sz="4200" spc="-10" dirty="0">
                <a:latin typeface="Microsoft Sans Serif"/>
                <a:cs typeface="Microsoft Sans Serif"/>
              </a:rPr>
              <a:t>while</a:t>
            </a:r>
            <a:endParaRPr sz="4200">
              <a:latin typeface="Microsoft Sans Serif"/>
              <a:cs typeface="Microsoft Sans Serif"/>
            </a:endParaRPr>
          </a:p>
          <a:p>
            <a:pPr marL="918844" indent="-452120">
              <a:lnSpc>
                <a:spcPct val="100000"/>
              </a:lnSpc>
              <a:spcBef>
                <a:spcPts val="2560"/>
              </a:spcBef>
              <a:buChar char="•"/>
              <a:tabLst>
                <a:tab pos="918844" algn="l"/>
              </a:tabLst>
            </a:pPr>
            <a:r>
              <a:rPr sz="4200" spc="220" dirty="0">
                <a:latin typeface="Microsoft Sans Serif"/>
                <a:cs typeface="Microsoft Sans Serif"/>
              </a:rPr>
              <a:t>Sử</a:t>
            </a:r>
            <a:r>
              <a:rPr sz="4200" spc="-3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dụng</a:t>
            </a:r>
            <a:r>
              <a:rPr sz="4200" spc="-4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các</a:t>
            </a:r>
            <a:r>
              <a:rPr sz="4200" spc="-35" dirty="0">
                <a:latin typeface="Microsoft Sans Serif"/>
                <a:cs typeface="Microsoft Sans Serif"/>
              </a:rPr>
              <a:t> </a:t>
            </a:r>
            <a:r>
              <a:rPr sz="4200" spc="215" dirty="0">
                <a:latin typeface="Microsoft Sans Serif"/>
                <a:cs typeface="Microsoft Sans Serif"/>
              </a:rPr>
              <a:t>từ</a:t>
            </a:r>
            <a:r>
              <a:rPr sz="4200" spc="-4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khóa</a:t>
            </a:r>
            <a:r>
              <a:rPr sz="4200" spc="-35" dirty="0">
                <a:latin typeface="Microsoft Sans Serif"/>
                <a:cs typeface="Microsoft Sans Serif"/>
              </a:rPr>
              <a:t> </a:t>
            </a:r>
            <a:r>
              <a:rPr sz="4200" b="1" dirty="0">
                <a:latin typeface="Arial"/>
                <a:cs typeface="Arial"/>
              </a:rPr>
              <a:t>while,</a:t>
            </a:r>
            <a:r>
              <a:rPr sz="4200" b="1" spc="-95" dirty="0">
                <a:latin typeface="Arial"/>
                <a:cs typeface="Arial"/>
              </a:rPr>
              <a:t> </a:t>
            </a:r>
            <a:r>
              <a:rPr sz="4200" b="1" dirty="0">
                <a:latin typeface="Arial"/>
                <a:cs typeface="Arial"/>
              </a:rPr>
              <a:t>break,</a:t>
            </a:r>
            <a:r>
              <a:rPr sz="4200" b="1" spc="-85" dirty="0">
                <a:latin typeface="Arial"/>
                <a:cs typeface="Arial"/>
              </a:rPr>
              <a:t> </a:t>
            </a:r>
            <a:r>
              <a:rPr sz="4200" b="1" dirty="0">
                <a:latin typeface="Arial"/>
                <a:cs typeface="Arial"/>
              </a:rPr>
              <a:t>continue,</a:t>
            </a:r>
            <a:r>
              <a:rPr sz="4200" b="1" spc="-105" dirty="0">
                <a:latin typeface="Arial"/>
                <a:cs typeface="Arial"/>
              </a:rPr>
              <a:t> </a:t>
            </a:r>
            <a:r>
              <a:rPr sz="4200" b="1" spc="-20" dirty="0">
                <a:latin typeface="Arial"/>
                <a:cs typeface="Arial"/>
              </a:rPr>
              <a:t>else</a:t>
            </a:r>
            <a:endParaRPr sz="4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Microsoft Sans Serif"/>
                <a:cs typeface="Microsoft Sans Serif"/>
              </a:rPr>
              <a:t>Các</a:t>
            </a:r>
            <a:r>
              <a:rPr spc="-6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cấu</a:t>
            </a:r>
            <a:r>
              <a:rPr spc="-2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trúc</a:t>
            </a:r>
            <a:r>
              <a:rPr spc="-2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lặp</a:t>
            </a:r>
            <a:r>
              <a:rPr spc="-4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trong</a:t>
            </a:r>
            <a:r>
              <a:rPr spc="-10" dirty="0">
                <a:latin typeface="Microsoft Sans Serif"/>
                <a:cs typeface="Microsoft Sans Serif"/>
              </a:rPr>
              <a:t> Python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6207" y="4351020"/>
            <a:ext cx="4229100" cy="363826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63740" y="4351020"/>
            <a:ext cx="4160520" cy="314318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34216" y="4351020"/>
            <a:ext cx="3247643" cy="40593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15414" y="1823672"/>
            <a:ext cx="14773275" cy="1955800"/>
          </a:xfrm>
          <a:prstGeom prst="rect">
            <a:avLst/>
          </a:prstGeom>
        </p:spPr>
        <p:txBody>
          <a:bodyPr vert="horz" wrap="square" lIns="0" tIns="337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4200" dirty="0">
                <a:latin typeface="Arial MT"/>
                <a:cs typeface="Arial MT"/>
              </a:rPr>
              <a:t>Vòng</a:t>
            </a:r>
            <a:r>
              <a:rPr sz="4200" spc="-114" dirty="0">
                <a:latin typeface="Arial MT"/>
                <a:cs typeface="Arial MT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lặp</a:t>
            </a:r>
            <a:r>
              <a:rPr sz="4200" spc="-65" dirty="0">
                <a:latin typeface="Microsoft Sans Serif"/>
                <a:cs typeface="Microsoft Sans Serif"/>
              </a:rPr>
              <a:t> </a:t>
            </a:r>
            <a:r>
              <a:rPr sz="4200" spc="-25" dirty="0">
                <a:latin typeface="Arial MT"/>
                <a:cs typeface="Arial MT"/>
              </a:rPr>
              <a:t>for</a:t>
            </a:r>
            <a:endParaRPr sz="4200">
              <a:latin typeface="Arial MT"/>
              <a:cs typeface="Arial MT"/>
            </a:endParaRPr>
          </a:p>
          <a:p>
            <a:pPr marL="918844" indent="-452120">
              <a:lnSpc>
                <a:spcPct val="100000"/>
              </a:lnSpc>
              <a:spcBef>
                <a:spcPts val="2560"/>
              </a:spcBef>
              <a:buChar char="•"/>
              <a:tabLst>
                <a:tab pos="918844" algn="l"/>
              </a:tabLst>
            </a:pPr>
            <a:r>
              <a:rPr sz="4200" spc="220" dirty="0">
                <a:latin typeface="Microsoft Sans Serif"/>
                <a:cs typeface="Microsoft Sans Serif"/>
              </a:rPr>
              <a:t>Sử</a:t>
            </a:r>
            <a:r>
              <a:rPr sz="4200" spc="-4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dụng</a:t>
            </a:r>
            <a:r>
              <a:rPr sz="4200" spc="-5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Arial MT"/>
                <a:cs typeface="Arial MT"/>
              </a:rPr>
              <a:t>các</a:t>
            </a:r>
            <a:r>
              <a:rPr sz="4200" spc="-100" dirty="0">
                <a:latin typeface="Arial MT"/>
                <a:cs typeface="Arial MT"/>
              </a:rPr>
              <a:t> </a:t>
            </a:r>
            <a:r>
              <a:rPr sz="4200" spc="215" dirty="0">
                <a:latin typeface="Microsoft Sans Serif"/>
                <a:cs typeface="Microsoft Sans Serif"/>
              </a:rPr>
              <a:t>từ</a:t>
            </a:r>
            <a:r>
              <a:rPr sz="4200" spc="-5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Arial MT"/>
                <a:cs typeface="Arial MT"/>
              </a:rPr>
              <a:t>khóa</a:t>
            </a:r>
            <a:r>
              <a:rPr sz="4200" spc="-110" dirty="0">
                <a:latin typeface="Arial MT"/>
                <a:cs typeface="Arial MT"/>
              </a:rPr>
              <a:t> </a:t>
            </a:r>
            <a:r>
              <a:rPr sz="4200" b="1" spc="-10" dirty="0">
                <a:latin typeface="Arial"/>
                <a:cs typeface="Arial"/>
              </a:rPr>
              <a:t>for,</a:t>
            </a:r>
            <a:r>
              <a:rPr sz="4200" b="1" spc="-100" dirty="0">
                <a:latin typeface="Arial"/>
                <a:cs typeface="Arial"/>
              </a:rPr>
              <a:t> </a:t>
            </a:r>
            <a:r>
              <a:rPr sz="4200" b="1" dirty="0">
                <a:latin typeface="Arial"/>
                <a:cs typeface="Arial"/>
              </a:rPr>
              <a:t>break,</a:t>
            </a:r>
            <a:r>
              <a:rPr sz="4200" b="1" spc="-100" dirty="0">
                <a:latin typeface="Arial"/>
                <a:cs typeface="Arial"/>
              </a:rPr>
              <a:t> </a:t>
            </a:r>
            <a:r>
              <a:rPr sz="4200" b="1" dirty="0">
                <a:latin typeface="Arial"/>
                <a:cs typeface="Arial"/>
              </a:rPr>
              <a:t>continue,</a:t>
            </a:r>
            <a:r>
              <a:rPr sz="4200" b="1" spc="-120" dirty="0">
                <a:latin typeface="Arial"/>
                <a:cs typeface="Arial"/>
              </a:rPr>
              <a:t> </a:t>
            </a:r>
            <a:r>
              <a:rPr sz="4200" b="1" dirty="0">
                <a:latin typeface="Arial"/>
                <a:cs typeface="Arial"/>
              </a:rPr>
              <a:t>else,</a:t>
            </a:r>
            <a:r>
              <a:rPr sz="4200" b="1" spc="-110" dirty="0">
                <a:latin typeface="Arial"/>
                <a:cs typeface="Arial"/>
              </a:rPr>
              <a:t> </a:t>
            </a:r>
            <a:r>
              <a:rPr sz="4200" b="1" dirty="0">
                <a:latin typeface="Arial"/>
                <a:cs typeface="Arial"/>
              </a:rPr>
              <a:t>in,</a:t>
            </a:r>
            <a:r>
              <a:rPr sz="4200" b="1" spc="-125" dirty="0">
                <a:latin typeface="Arial"/>
                <a:cs typeface="Arial"/>
              </a:rPr>
              <a:t> </a:t>
            </a:r>
            <a:r>
              <a:rPr sz="4200" b="1" spc="-10" dirty="0">
                <a:latin typeface="Arial"/>
                <a:cs typeface="Arial"/>
              </a:rPr>
              <a:t>range</a:t>
            </a:r>
            <a:endParaRPr sz="4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Microsoft Sans Serif"/>
                <a:cs typeface="Microsoft Sans Serif"/>
              </a:rPr>
              <a:t>Các</a:t>
            </a:r>
            <a:r>
              <a:rPr spc="-6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cấu</a:t>
            </a:r>
            <a:r>
              <a:rPr spc="-2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trúc</a:t>
            </a:r>
            <a:r>
              <a:rPr spc="-2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lặp</a:t>
            </a:r>
            <a:r>
              <a:rPr spc="-4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trong</a:t>
            </a:r>
            <a:r>
              <a:rPr spc="-10" dirty="0">
                <a:latin typeface="Microsoft Sans Serif"/>
                <a:cs typeface="Microsoft Sans Serif"/>
              </a:rPr>
              <a:t> Python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3560" y="3857371"/>
            <a:ext cx="13120369" cy="2365375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2759075" marR="5080" indent="-2747010">
              <a:lnSpc>
                <a:spcPts val="8700"/>
              </a:lnSpc>
              <a:spcBef>
                <a:spcPts val="1220"/>
              </a:spcBef>
            </a:pPr>
            <a:r>
              <a:rPr sz="8100" spc="440" dirty="0">
                <a:latin typeface="Microsoft Sans Serif"/>
                <a:cs typeface="Microsoft Sans Serif"/>
              </a:rPr>
              <a:t>Sử</a:t>
            </a:r>
            <a:r>
              <a:rPr sz="8100" spc="85" dirty="0">
                <a:latin typeface="Microsoft Sans Serif"/>
                <a:cs typeface="Microsoft Sans Serif"/>
              </a:rPr>
              <a:t> </a:t>
            </a:r>
            <a:r>
              <a:rPr sz="8100" dirty="0">
                <a:latin typeface="Microsoft Sans Serif"/>
                <a:cs typeface="Microsoft Sans Serif"/>
              </a:rPr>
              <a:t>dụng</a:t>
            </a:r>
            <a:r>
              <a:rPr sz="8100" spc="90" dirty="0">
                <a:latin typeface="Microsoft Sans Serif"/>
                <a:cs typeface="Microsoft Sans Serif"/>
              </a:rPr>
              <a:t> </a:t>
            </a:r>
            <a:r>
              <a:rPr sz="8100" dirty="0">
                <a:latin typeface="Microsoft Sans Serif"/>
                <a:cs typeface="Microsoft Sans Serif"/>
              </a:rPr>
              <a:t>hàm</a:t>
            </a:r>
            <a:r>
              <a:rPr sz="8100" spc="70" dirty="0">
                <a:latin typeface="Microsoft Sans Serif"/>
                <a:cs typeface="Microsoft Sans Serif"/>
              </a:rPr>
              <a:t> </a:t>
            </a:r>
            <a:r>
              <a:rPr sz="8100" dirty="0">
                <a:latin typeface="Microsoft Sans Serif"/>
                <a:cs typeface="Microsoft Sans Serif"/>
              </a:rPr>
              <a:t>và</a:t>
            </a:r>
            <a:r>
              <a:rPr sz="8100" spc="90" dirty="0">
                <a:latin typeface="Microsoft Sans Serif"/>
                <a:cs typeface="Microsoft Sans Serif"/>
              </a:rPr>
              <a:t> </a:t>
            </a:r>
            <a:r>
              <a:rPr sz="8100" dirty="0">
                <a:latin typeface="Microsoft Sans Serif"/>
                <a:cs typeface="Microsoft Sans Serif"/>
              </a:rPr>
              <a:t>cấu</a:t>
            </a:r>
            <a:r>
              <a:rPr sz="8100" spc="90" dirty="0">
                <a:latin typeface="Microsoft Sans Serif"/>
                <a:cs typeface="Microsoft Sans Serif"/>
              </a:rPr>
              <a:t> </a:t>
            </a:r>
            <a:r>
              <a:rPr sz="8100" dirty="0">
                <a:latin typeface="Microsoft Sans Serif"/>
                <a:cs typeface="Microsoft Sans Serif"/>
              </a:rPr>
              <a:t>trúc</a:t>
            </a:r>
            <a:r>
              <a:rPr sz="8100" spc="95" dirty="0">
                <a:latin typeface="Microsoft Sans Serif"/>
                <a:cs typeface="Microsoft Sans Serif"/>
              </a:rPr>
              <a:t> </a:t>
            </a:r>
            <a:r>
              <a:rPr sz="8100" spc="420" dirty="0">
                <a:latin typeface="Microsoft Sans Serif"/>
                <a:cs typeface="Microsoft Sans Serif"/>
              </a:rPr>
              <a:t>dữ </a:t>
            </a:r>
            <a:r>
              <a:rPr sz="8100" dirty="0">
                <a:latin typeface="Microsoft Sans Serif"/>
                <a:cs typeface="Microsoft Sans Serif"/>
              </a:rPr>
              <a:t>liệu</a:t>
            </a:r>
            <a:r>
              <a:rPr sz="8100" spc="15" dirty="0">
                <a:latin typeface="Microsoft Sans Serif"/>
                <a:cs typeface="Microsoft Sans Serif"/>
              </a:rPr>
              <a:t> </a:t>
            </a:r>
            <a:r>
              <a:rPr sz="8100" dirty="0">
                <a:latin typeface="Microsoft Sans Serif"/>
                <a:cs typeface="Microsoft Sans Serif"/>
              </a:rPr>
              <a:t>của</a:t>
            </a:r>
            <a:r>
              <a:rPr sz="8100" spc="20" dirty="0">
                <a:latin typeface="Microsoft Sans Serif"/>
                <a:cs typeface="Microsoft Sans Serif"/>
              </a:rPr>
              <a:t> </a:t>
            </a:r>
            <a:r>
              <a:rPr sz="8100" spc="-10" dirty="0">
                <a:latin typeface="Microsoft Sans Serif"/>
                <a:cs typeface="Microsoft Sans Serif"/>
              </a:rPr>
              <a:t>Python?</a:t>
            </a:r>
            <a:endParaRPr sz="81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8483" y="4351020"/>
            <a:ext cx="6483096" cy="310193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9968" y="4351020"/>
            <a:ext cx="6251447" cy="36145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15414" y="1823672"/>
            <a:ext cx="8739505" cy="1955800"/>
          </a:xfrm>
          <a:prstGeom prst="rect">
            <a:avLst/>
          </a:prstGeom>
        </p:spPr>
        <p:txBody>
          <a:bodyPr vert="horz" wrap="square" lIns="0" tIns="337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4200" dirty="0">
                <a:latin typeface="Microsoft Sans Serif"/>
                <a:cs typeface="Microsoft Sans Serif"/>
              </a:rPr>
              <a:t>Định nghĩa</a:t>
            </a:r>
            <a:r>
              <a:rPr sz="4200" spc="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và</a:t>
            </a:r>
            <a:r>
              <a:rPr sz="4200" spc="1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gọi</a:t>
            </a:r>
            <a:r>
              <a:rPr sz="4200" spc="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một</a:t>
            </a:r>
            <a:r>
              <a:rPr sz="4200" spc="-1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hàm</a:t>
            </a:r>
            <a:r>
              <a:rPr sz="4200" spc="5" dirty="0">
                <a:latin typeface="Microsoft Sans Serif"/>
                <a:cs typeface="Microsoft Sans Serif"/>
              </a:rPr>
              <a:t> </a:t>
            </a:r>
            <a:r>
              <a:rPr sz="4200" spc="-10" dirty="0">
                <a:latin typeface="Microsoft Sans Serif"/>
                <a:cs typeface="Microsoft Sans Serif"/>
              </a:rPr>
              <a:t>(function)</a:t>
            </a:r>
            <a:endParaRPr sz="4200">
              <a:latin typeface="Microsoft Sans Serif"/>
              <a:cs typeface="Microsoft Sans Serif"/>
            </a:endParaRPr>
          </a:p>
          <a:p>
            <a:pPr marL="918844" indent="-452120">
              <a:lnSpc>
                <a:spcPct val="100000"/>
              </a:lnSpc>
              <a:spcBef>
                <a:spcPts val="2560"/>
              </a:spcBef>
              <a:buChar char="•"/>
              <a:tabLst>
                <a:tab pos="918844" algn="l"/>
              </a:tabLst>
            </a:pPr>
            <a:r>
              <a:rPr sz="4200" spc="220" dirty="0">
                <a:latin typeface="Microsoft Sans Serif"/>
                <a:cs typeface="Microsoft Sans Serif"/>
              </a:rPr>
              <a:t>Sử</a:t>
            </a:r>
            <a:r>
              <a:rPr sz="4200" spc="-1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dụng</a:t>
            </a:r>
            <a:r>
              <a:rPr sz="4200" spc="-25" dirty="0">
                <a:latin typeface="Microsoft Sans Serif"/>
                <a:cs typeface="Microsoft Sans Serif"/>
              </a:rPr>
              <a:t> </a:t>
            </a:r>
            <a:r>
              <a:rPr sz="4200" spc="215" dirty="0">
                <a:latin typeface="Microsoft Sans Serif"/>
                <a:cs typeface="Microsoft Sans Serif"/>
              </a:rPr>
              <a:t>từ</a:t>
            </a:r>
            <a:r>
              <a:rPr sz="4200" spc="-2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khóa</a:t>
            </a:r>
            <a:r>
              <a:rPr sz="4200" spc="-15" dirty="0">
                <a:latin typeface="Microsoft Sans Serif"/>
                <a:cs typeface="Microsoft Sans Serif"/>
              </a:rPr>
              <a:t> </a:t>
            </a:r>
            <a:r>
              <a:rPr sz="4200" b="1" dirty="0">
                <a:latin typeface="Arial"/>
                <a:cs typeface="Arial"/>
              </a:rPr>
              <a:t>def,</a:t>
            </a:r>
            <a:r>
              <a:rPr sz="4200" b="1" spc="-80" dirty="0">
                <a:latin typeface="Arial"/>
                <a:cs typeface="Arial"/>
              </a:rPr>
              <a:t> </a:t>
            </a:r>
            <a:r>
              <a:rPr sz="4200" b="1" spc="-10" dirty="0">
                <a:latin typeface="Arial"/>
                <a:cs typeface="Arial"/>
              </a:rPr>
              <a:t>return</a:t>
            </a:r>
            <a:endParaRPr sz="4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60" dirty="0">
                <a:latin typeface="Microsoft Sans Serif"/>
                <a:cs typeface="Microsoft Sans Serif"/>
              </a:rPr>
              <a:t>Sử</a:t>
            </a:r>
            <a:r>
              <a:rPr spc="-4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dụng</a:t>
            </a:r>
            <a:r>
              <a:rPr spc="-10" dirty="0">
                <a:latin typeface="Microsoft Sans Serif"/>
                <a:cs typeface="Microsoft Sans Serif"/>
              </a:rPr>
              <a:t> </a:t>
            </a:r>
            <a:r>
              <a:rPr dirty="0"/>
              <a:t>hàm</a:t>
            </a:r>
            <a:r>
              <a:rPr spc="-100" dirty="0"/>
              <a:t> </a:t>
            </a:r>
            <a:r>
              <a:rPr dirty="0"/>
              <a:t>trong</a:t>
            </a:r>
            <a:r>
              <a:rPr spc="-90" dirty="0"/>
              <a:t> </a:t>
            </a:r>
            <a:r>
              <a:rPr spc="-10" dirty="0"/>
              <a:t>Python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6123" y="4675632"/>
            <a:ext cx="6528816" cy="22498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9968" y="4675632"/>
            <a:ext cx="6092951" cy="270819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15414" y="1823672"/>
            <a:ext cx="10273665" cy="1955800"/>
          </a:xfrm>
          <a:prstGeom prst="rect">
            <a:avLst/>
          </a:prstGeom>
        </p:spPr>
        <p:txBody>
          <a:bodyPr vert="horz" wrap="square" lIns="0" tIns="337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4200" dirty="0">
                <a:latin typeface="Arial MT"/>
                <a:cs typeface="Arial MT"/>
              </a:rPr>
              <a:t>Arbitrary</a:t>
            </a:r>
            <a:r>
              <a:rPr sz="4200" spc="-160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arguments</a:t>
            </a:r>
            <a:r>
              <a:rPr sz="4200" spc="-140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và</a:t>
            </a:r>
            <a:r>
              <a:rPr sz="4200" spc="-155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Keyword</a:t>
            </a:r>
            <a:r>
              <a:rPr sz="4200" spc="-145" dirty="0">
                <a:latin typeface="Arial MT"/>
                <a:cs typeface="Arial MT"/>
              </a:rPr>
              <a:t> </a:t>
            </a:r>
            <a:r>
              <a:rPr sz="4200" spc="-10" dirty="0">
                <a:latin typeface="Arial MT"/>
                <a:cs typeface="Arial MT"/>
              </a:rPr>
              <a:t>arguments</a:t>
            </a:r>
            <a:endParaRPr sz="4200">
              <a:latin typeface="Arial MT"/>
              <a:cs typeface="Arial MT"/>
            </a:endParaRPr>
          </a:p>
          <a:p>
            <a:pPr marL="918844" indent="-452120">
              <a:lnSpc>
                <a:spcPct val="100000"/>
              </a:lnSpc>
              <a:spcBef>
                <a:spcPts val="2560"/>
              </a:spcBef>
              <a:buChar char="•"/>
              <a:tabLst>
                <a:tab pos="918844" algn="l"/>
              </a:tabLst>
            </a:pPr>
            <a:r>
              <a:rPr sz="4200" spc="220" dirty="0">
                <a:latin typeface="Microsoft Sans Serif"/>
                <a:cs typeface="Microsoft Sans Serif"/>
              </a:rPr>
              <a:t>Sử</a:t>
            </a:r>
            <a:r>
              <a:rPr sz="4200" spc="-1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dụng</a:t>
            </a:r>
            <a:r>
              <a:rPr sz="4200" spc="-2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Arial MT"/>
                <a:cs typeface="Arial MT"/>
              </a:rPr>
              <a:t>các</a:t>
            </a:r>
            <a:r>
              <a:rPr sz="4200" spc="-70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ký</a:t>
            </a:r>
            <a:r>
              <a:rPr sz="4200" spc="-75" dirty="0">
                <a:latin typeface="Arial MT"/>
                <a:cs typeface="Arial MT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hiệu</a:t>
            </a:r>
            <a:r>
              <a:rPr sz="4200" spc="-25" dirty="0">
                <a:latin typeface="Microsoft Sans Serif"/>
                <a:cs typeface="Microsoft Sans Serif"/>
              </a:rPr>
              <a:t> </a:t>
            </a:r>
            <a:r>
              <a:rPr sz="4200" b="1" dirty="0">
                <a:latin typeface="Arial"/>
                <a:cs typeface="Arial"/>
              </a:rPr>
              <a:t>*</a:t>
            </a:r>
            <a:r>
              <a:rPr sz="4200" b="1" spc="-75" dirty="0">
                <a:latin typeface="Arial"/>
                <a:cs typeface="Arial"/>
              </a:rPr>
              <a:t> </a:t>
            </a:r>
            <a:r>
              <a:rPr sz="4200" dirty="0">
                <a:latin typeface="Arial MT"/>
                <a:cs typeface="Arial MT"/>
              </a:rPr>
              <a:t>và</a:t>
            </a:r>
            <a:r>
              <a:rPr sz="4200" spc="-70" dirty="0">
                <a:latin typeface="Arial MT"/>
                <a:cs typeface="Arial MT"/>
              </a:rPr>
              <a:t> </a:t>
            </a:r>
            <a:r>
              <a:rPr sz="4200" b="1" spc="-25" dirty="0">
                <a:latin typeface="Arial"/>
                <a:cs typeface="Arial"/>
              </a:rPr>
              <a:t>**</a:t>
            </a:r>
            <a:endParaRPr sz="4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60" dirty="0">
                <a:latin typeface="Microsoft Sans Serif"/>
                <a:cs typeface="Microsoft Sans Serif"/>
              </a:rPr>
              <a:t>Sử</a:t>
            </a:r>
            <a:r>
              <a:rPr spc="-4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dụng</a:t>
            </a:r>
            <a:r>
              <a:rPr spc="-10" dirty="0">
                <a:latin typeface="Microsoft Sans Serif"/>
                <a:cs typeface="Microsoft Sans Serif"/>
              </a:rPr>
              <a:t> </a:t>
            </a:r>
            <a:r>
              <a:rPr dirty="0"/>
              <a:t>hàm</a:t>
            </a:r>
            <a:r>
              <a:rPr spc="-100" dirty="0"/>
              <a:t> </a:t>
            </a:r>
            <a:r>
              <a:rPr dirty="0"/>
              <a:t>trong</a:t>
            </a:r>
            <a:r>
              <a:rPr spc="-90" dirty="0"/>
              <a:t> </a:t>
            </a:r>
            <a:r>
              <a:rPr spc="-10" dirty="0"/>
              <a:t>Python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Microsoft Sans Serif"/>
                <a:cs typeface="Microsoft Sans Serif"/>
              </a:rPr>
              <a:t>Nội</a:t>
            </a:r>
            <a:r>
              <a:rPr spc="-50" dirty="0">
                <a:latin typeface="Microsoft Sans Serif"/>
                <a:cs typeface="Microsoft Sans Serif"/>
              </a:rPr>
              <a:t> </a:t>
            </a:r>
            <a:r>
              <a:rPr dirty="0"/>
              <a:t>dung</a:t>
            </a:r>
            <a:r>
              <a:rPr spc="-114" dirty="0"/>
              <a:t> </a:t>
            </a:r>
            <a:r>
              <a:rPr spc="-10" dirty="0"/>
              <a:t>chính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15414" y="2197940"/>
            <a:ext cx="15289530" cy="3887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800"/>
              </a:lnSpc>
              <a:spcBef>
                <a:spcPts val="100"/>
              </a:spcBef>
            </a:pPr>
            <a:r>
              <a:rPr sz="4200" dirty="0">
                <a:solidFill>
                  <a:srgbClr val="081C36"/>
                </a:solidFill>
                <a:latin typeface="Microsoft Sans Serif"/>
                <a:cs typeface="Microsoft Sans Serif"/>
              </a:rPr>
              <a:t>Các</a:t>
            </a:r>
            <a:r>
              <a:rPr sz="4200" spc="-35" dirty="0">
                <a:solidFill>
                  <a:srgbClr val="081C36"/>
                </a:solidFill>
                <a:latin typeface="Microsoft Sans Serif"/>
                <a:cs typeface="Microsoft Sans Serif"/>
              </a:rPr>
              <a:t> </a:t>
            </a:r>
            <a:r>
              <a:rPr sz="4200" dirty="0">
                <a:solidFill>
                  <a:srgbClr val="081C36"/>
                </a:solidFill>
                <a:latin typeface="Microsoft Sans Serif"/>
                <a:cs typeface="Microsoft Sans Serif"/>
              </a:rPr>
              <a:t>cú</a:t>
            </a:r>
            <a:r>
              <a:rPr sz="4200" spc="-30" dirty="0">
                <a:solidFill>
                  <a:srgbClr val="081C36"/>
                </a:solidFill>
                <a:latin typeface="Microsoft Sans Serif"/>
                <a:cs typeface="Microsoft Sans Serif"/>
              </a:rPr>
              <a:t> </a:t>
            </a:r>
            <a:r>
              <a:rPr sz="4200" dirty="0">
                <a:solidFill>
                  <a:srgbClr val="081C36"/>
                </a:solidFill>
                <a:latin typeface="Microsoft Sans Serif"/>
                <a:cs typeface="Microsoft Sans Serif"/>
              </a:rPr>
              <a:t>pháp</a:t>
            </a:r>
            <a:r>
              <a:rPr sz="4200" spc="-25" dirty="0">
                <a:solidFill>
                  <a:srgbClr val="081C36"/>
                </a:solidFill>
                <a:latin typeface="Microsoft Sans Serif"/>
                <a:cs typeface="Microsoft Sans Serif"/>
              </a:rPr>
              <a:t> </a:t>
            </a:r>
            <a:r>
              <a:rPr sz="4200" spc="190" dirty="0">
                <a:solidFill>
                  <a:srgbClr val="081C36"/>
                </a:solidFill>
                <a:latin typeface="Microsoft Sans Serif"/>
                <a:cs typeface="Microsoft Sans Serif"/>
              </a:rPr>
              <a:t>cơ</a:t>
            </a:r>
            <a:r>
              <a:rPr sz="4200" spc="-40" dirty="0">
                <a:solidFill>
                  <a:srgbClr val="081C36"/>
                </a:solidFill>
                <a:latin typeface="Microsoft Sans Serif"/>
                <a:cs typeface="Microsoft Sans Serif"/>
              </a:rPr>
              <a:t> </a:t>
            </a:r>
            <a:r>
              <a:rPr sz="4200" dirty="0">
                <a:solidFill>
                  <a:srgbClr val="081C36"/>
                </a:solidFill>
                <a:latin typeface="Microsoft Sans Serif"/>
                <a:cs typeface="Microsoft Sans Serif"/>
              </a:rPr>
              <a:t>bản,</a:t>
            </a:r>
            <a:r>
              <a:rPr sz="4200" spc="-40" dirty="0">
                <a:solidFill>
                  <a:srgbClr val="081C36"/>
                </a:solidFill>
                <a:latin typeface="Microsoft Sans Serif"/>
                <a:cs typeface="Microsoft Sans Serif"/>
              </a:rPr>
              <a:t> </a:t>
            </a:r>
            <a:r>
              <a:rPr sz="4200" dirty="0">
                <a:solidFill>
                  <a:srgbClr val="081C36"/>
                </a:solidFill>
                <a:latin typeface="Microsoft Sans Serif"/>
                <a:cs typeface="Microsoft Sans Serif"/>
              </a:rPr>
              <a:t>khai</a:t>
            </a:r>
            <a:r>
              <a:rPr sz="4200" spc="-20" dirty="0">
                <a:solidFill>
                  <a:srgbClr val="081C36"/>
                </a:solidFill>
                <a:latin typeface="Microsoft Sans Serif"/>
                <a:cs typeface="Microsoft Sans Serif"/>
              </a:rPr>
              <a:t> </a:t>
            </a:r>
            <a:r>
              <a:rPr sz="4200" dirty="0">
                <a:solidFill>
                  <a:srgbClr val="081C36"/>
                </a:solidFill>
                <a:latin typeface="Microsoft Sans Serif"/>
                <a:cs typeface="Microsoft Sans Serif"/>
              </a:rPr>
              <a:t>báo</a:t>
            </a:r>
            <a:r>
              <a:rPr sz="4200" spc="-40" dirty="0">
                <a:solidFill>
                  <a:srgbClr val="081C36"/>
                </a:solidFill>
                <a:latin typeface="Microsoft Sans Serif"/>
                <a:cs typeface="Microsoft Sans Serif"/>
              </a:rPr>
              <a:t> </a:t>
            </a:r>
            <a:r>
              <a:rPr sz="4200" spc="225" dirty="0">
                <a:solidFill>
                  <a:srgbClr val="081C36"/>
                </a:solidFill>
                <a:latin typeface="Microsoft Sans Serif"/>
                <a:cs typeface="Microsoft Sans Serif"/>
              </a:rPr>
              <a:t>dữ</a:t>
            </a:r>
            <a:r>
              <a:rPr sz="4200" spc="-35" dirty="0">
                <a:solidFill>
                  <a:srgbClr val="081C36"/>
                </a:solidFill>
                <a:latin typeface="Microsoft Sans Serif"/>
                <a:cs typeface="Microsoft Sans Serif"/>
              </a:rPr>
              <a:t> </a:t>
            </a:r>
            <a:r>
              <a:rPr sz="4200" dirty="0">
                <a:solidFill>
                  <a:srgbClr val="081C36"/>
                </a:solidFill>
                <a:latin typeface="Microsoft Sans Serif"/>
                <a:cs typeface="Microsoft Sans Serif"/>
              </a:rPr>
              <a:t>liệu</a:t>
            </a:r>
            <a:r>
              <a:rPr sz="4200" spc="-15" dirty="0">
                <a:solidFill>
                  <a:srgbClr val="081C36"/>
                </a:solidFill>
                <a:latin typeface="Microsoft Sans Serif"/>
                <a:cs typeface="Microsoft Sans Serif"/>
              </a:rPr>
              <a:t> </a:t>
            </a:r>
            <a:r>
              <a:rPr sz="4200" dirty="0">
                <a:solidFill>
                  <a:srgbClr val="081C36"/>
                </a:solidFill>
                <a:latin typeface="Microsoft Sans Serif"/>
                <a:cs typeface="Microsoft Sans Serif"/>
              </a:rPr>
              <a:t>và</a:t>
            </a:r>
            <a:r>
              <a:rPr sz="4200" spc="-35" dirty="0">
                <a:solidFill>
                  <a:srgbClr val="081C36"/>
                </a:solidFill>
                <a:latin typeface="Microsoft Sans Serif"/>
                <a:cs typeface="Microsoft Sans Serif"/>
              </a:rPr>
              <a:t> </a:t>
            </a:r>
            <a:r>
              <a:rPr sz="4200" dirty="0">
                <a:solidFill>
                  <a:srgbClr val="081C36"/>
                </a:solidFill>
                <a:latin typeface="Microsoft Sans Serif"/>
                <a:cs typeface="Microsoft Sans Serif"/>
              </a:rPr>
              <a:t>kiểu</a:t>
            </a:r>
            <a:r>
              <a:rPr sz="4200" spc="-25" dirty="0">
                <a:solidFill>
                  <a:srgbClr val="081C36"/>
                </a:solidFill>
                <a:latin typeface="Microsoft Sans Serif"/>
                <a:cs typeface="Microsoft Sans Serif"/>
              </a:rPr>
              <a:t> </a:t>
            </a:r>
            <a:r>
              <a:rPr sz="4200" spc="225" dirty="0">
                <a:solidFill>
                  <a:srgbClr val="081C36"/>
                </a:solidFill>
                <a:latin typeface="Microsoft Sans Serif"/>
                <a:cs typeface="Microsoft Sans Serif"/>
              </a:rPr>
              <a:t>dữ</a:t>
            </a:r>
            <a:r>
              <a:rPr sz="4200" spc="-35" dirty="0">
                <a:solidFill>
                  <a:srgbClr val="081C36"/>
                </a:solidFill>
                <a:latin typeface="Microsoft Sans Serif"/>
                <a:cs typeface="Microsoft Sans Serif"/>
              </a:rPr>
              <a:t> </a:t>
            </a:r>
            <a:r>
              <a:rPr sz="4200" dirty="0">
                <a:solidFill>
                  <a:srgbClr val="081C36"/>
                </a:solidFill>
                <a:latin typeface="Microsoft Sans Serif"/>
                <a:cs typeface="Microsoft Sans Serif"/>
              </a:rPr>
              <a:t>liệu</a:t>
            </a:r>
            <a:r>
              <a:rPr sz="4200" spc="-30" dirty="0">
                <a:solidFill>
                  <a:srgbClr val="081C36"/>
                </a:solidFill>
                <a:latin typeface="Microsoft Sans Serif"/>
                <a:cs typeface="Microsoft Sans Serif"/>
              </a:rPr>
              <a:t> </a:t>
            </a:r>
            <a:r>
              <a:rPr sz="4200" dirty="0">
                <a:solidFill>
                  <a:srgbClr val="081C36"/>
                </a:solidFill>
                <a:latin typeface="Microsoft Sans Serif"/>
                <a:cs typeface="Microsoft Sans Serif"/>
              </a:rPr>
              <a:t>của</a:t>
            </a:r>
            <a:r>
              <a:rPr sz="4200" spc="-30" dirty="0">
                <a:solidFill>
                  <a:srgbClr val="081C36"/>
                </a:solidFill>
                <a:latin typeface="Microsoft Sans Serif"/>
                <a:cs typeface="Microsoft Sans Serif"/>
              </a:rPr>
              <a:t> </a:t>
            </a:r>
            <a:r>
              <a:rPr sz="4200" spc="-10" dirty="0">
                <a:solidFill>
                  <a:srgbClr val="081C36"/>
                </a:solidFill>
                <a:latin typeface="Microsoft Sans Serif"/>
                <a:cs typeface="Microsoft Sans Serif"/>
              </a:rPr>
              <a:t>Python </a:t>
            </a:r>
            <a:r>
              <a:rPr sz="4200" dirty="0">
                <a:solidFill>
                  <a:srgbClr val="081C36"/>
                </a:solidFill>
                <a:latin typeface="Microsoft Sans Serif"/>
                <a:cs typeface="Microsoft Sans Serif"/>
              </a:rPr>
              <a:t>Các</a:t>
            </a:r>
            <a:r>
              <a:rPr sz="4200" spc="-70" dirty="0">
                <a:solidFill>
                  <a:srgbClr val="081C36"/>
                </a:solidFill>
                <a:latin typeface="Microsoft Sans Serif"/>
                <a:cs typeface="Microsoft Sans Serif"/>
              </a:rPr>
              <a:t> </a:t>
            </a:r>
            <a:r>
              <a:rPr sz="4200" dirty="0">
                <a:solidFill>
                  <a:srgbClr val="081C36"/>
                </a:solidFill>
                <a:latin typeface="Microsoft Sans Serif"/>
                <a:cs typeface="Microsoft Sans Serif"/>
              </a:rPr>
              <a:t>cấu</a:t>
            </a:r>
            <a:r>
              <a:rPr sz="4200" spc="-65" dirty="0">
                <a:solidFill>
                  <a:srgbClr val="081C36"/>
                </a:solidFill>
                <a:latin typeface="Microsoft Sans Serif"/>
                <a:cs typeface="Microsoft Sans Serif"/>
              </a:rPr>
              <a:t> </a:t>
            </a:r>
            <a:r>
              <a:rPr sz="4200" dirty="0">
                <a:solidFill>
                  <a:srgbClr val="081C36"/>
                </a:solidFill>
                <a:latin typeface="Microsoft Sans Serif"/>
                <a:cs typeface="Microsoft Sans Serif"/>
              </a:rPr>
              <a:t>trúc</a:t>
            </a:r>
            <a:r>
              <a:rPr sz="4200" spc="-65" dirty="0">
                <a:solidFill>
                  <a:srgbClr val="081C36"/>
                </a:solidFill>
                <a:latin typeface="Microsoft Sans Serif"/>
                <a:cs typeface="Microsoft Sans Serif"/>
              </a:rPr>
              <a:t> </a:t>
            </a:r>
            <a:r>
              <a:rPr sz="4200" dirty="0">
                <a:solidFill>
                  <a:srgbClr val="081C36"/>
                </a:solidFill>
                <a:latin typeface="Microsoft Sans Serif"/>
                <a:cs typeface="Microsoft Sans Serif"/>
              </a:rPr>
              <a:t>lệnh</a:t>
            </a:r>
            <a:r>
              <a:rPr sz="4200" spc="-70" dirty="0">
                <a:solidFill>
                  <a:srgbClr val="081C36"/>
                </a:solidFill>
                <a:latin typeface="Microsoft Sans Serif"/>
                <a:cs typeface="Microsoft Sans Serif"/>
              </a:rPr>
              <a:t> </a:t>
            </a:r>
            <a:r>
              <a:rPr sz="4200" dirty="0">
                <a:solidFill>
                  <a:srgbClr val="081C36"/>
                </a:solidFill>
                <a:latin typeface="Microsoft Sans Serif"/>
                <a:cs typeface="Microsoft Sans Serif"/>
              </a:rPr>
              <a:t>phân</a:t>
            </a:r>
            <a:r>
              <a:rPr sz="4200" spc="-65" dirty="0">
                <a:solidFill>
                  <a:srgbClr val="081C36"/>
                </a:solidFill>
                <a:latin typeface="Microsoft Sans Serif"/>
                <a:cs typeface="Microsoft Sans Serif"/>
              </a:rPr>
              <a:t> </a:t>
            </a:r>
            <a:r>
              <a:rPr sz="4200" dirty="0">
                <a:solidFill>
                  <a:srgbClr val="081C36"/>
                </a:solidFill>
                <a:latin typeface="Microsoft Sans Serif"/>
                <a:cs typeface="Microsoft Sans Serif"/>
              </a:rPr>
              <a:t>nhánh</a:t>
            </a:r>
            <a:r>
              <a:rPr sz="4200" spc="-75" dirty="0">
                <a:solidFill>
                  <a:srgbClr val="081C36"/>
                </a:solidFill>
                <a:latin typeface="Microsoft Sans Serif"/>
                <a:cs typeface="Microsoft Sans Serif"/>
              </a:rPr>
              <a:t> </a:t>
            </a:r>
            <a:r>
              <a:rPr sz="4200" dirty="0">
                <a:solidFill>
                  <a:srgbClr val="081C36"/>
                </a:solidFill>
                <a:latin typeface="Microsoft Sans Serif"/>
                <a:cs typeface="Microsoft Sans Serif"/>
              </a:rPr>
              <a:t>và</a:t>
            </a:r>
            <a:r>
              <a:rPr sz="4200" spc="-65" dirty="0">
                <a:solidFill>
                  <a:srgbClr val="081C36"/>
                </a:solidFill>
                <a:latin typeface="Microsoft Sans Serif"/>
                <a:cs typeface="Microsoft Sans Serif"/>
              </a:rPr>
              <a:t> </a:t>
            </a:r>
            <a:r>
              <a:rPr sz="4200" dirty="0">
                <a:solidFill>
                  <a:srgbClr val="081C36"/>
                </a:solidFill>
                <a:latin typeface="Microsoft Sans Serif"/>
                <a:cs typeface="Microsoft Sans Serif"/>
              </a:rPr>
              <a:t>vòng</a:t>
            </a:r>
            <a:r>
              <a:rPr sz="4200" spc="-65" dirty="0">
                <a:solidFill>
                  <a:srgbClr val="081C36"/>
                </a:solidFill>
                <a:latin typeface="Microsoft Sans Serif"/>
                <a:cs typeface="Microsoft Sans Serif"/>
              </a:rPr>
              <a:t> </a:t>
            </a:r>
            <a:r>
              <a:rPr sz="4200" spc="-25" dirty="0">
                <a:solidFill>
                  <a:srgbClr val="081C36"/>
                </a:solidFill>
                <a:latin typeface="Microsoft Sans Serif"/>
                <a:cs typeface="Microsoft Sans Serif"/>
              </a:rPr>
              <a:t>lặp</a:t>
            </a:r>
            <a:endParaRPr sz="4200">
              <a:latin typeface="Microsoft Sans Serif"/>
              <a:cs typeface="Microsoft Sans Serif"/>
            </a:endParaRPr>
          </a:p>
          <a:p>
            <a:pPr marL="12700" marR="6529070">
              <a:lnSpc>
                <a:spcPct val="150800"/>
              </a:lnSpc>
              <a:spcBef>
                <a:spcPts val="5"/>
              </a:spcBef>
            </a:pPr>
            <a:r>
              <a:rPr sz="4200" spc="215" dirty="0">
                <a:solidFill>
                  <a:srgbClr val="081C36"/>
                </a:solidFill>
                <a:latin typeface="Microsoft Sans Serif"/>
                <a:cs typeface="Microsoft Sans Serif"/>
              </a:rPr>
              <a:t>Sử</a:t>
            </a:r>
            <a:r>
              <a:rPr sz="4200" spc="-60" dirty="0">
                <a:solidFill>
                  <a:srgbClr val="081C36"/>
                </a:solidFill>
                <a:latin typeface="Microsoft Sans Serif"/>
                <a:cs typeface="Microsoft Sans Serif"/>
              </a:rPr>
              <a:t> </a:t>
            </a:r>
            <a:r>
              <a:rPr sz="4200" dirty="0">
                <a:solidFill>
                  <a:srgbClr val="081C36"/>
                </a:solidFill>
                <a:latin typeface="Microsoft Sans Serif"/>
                <a:cs typeface="Microsoft Sans Serif"/>
              </a:rPr>
              <a:t>dụng</a:t>
            </a:r>
            <a:r>
              <a:rPr sz="4200" spc="-70" dirty="0">
                <a:solidFill>
                  <a:srgbClr val="081C36"/>
                </a:solidFill>
                <a:latin typeface="Microsoft Sans Serif"/>
                <a:cs typeface="Microsoft Sans Serif"/>
              </a:rPr>
              <a:t> </a:t>
            </a:r>
            <a:r>
              <a:rPr sz="4200" dirty="0">
                <a:solidFill>
                  <a:srgbClr val="081C36"/>
                </a:solidFill>
                <a:latin typeface="Microsoft Sans Serif"/>
                <a:cs typeface="Microsoft Sans Serif"/>
              </a:rPr>
              <a:t>hàm</a:t>
            </a:r>
            <a:r>
              <a:rPr sz="4200" spc="-60" dirty="0">
                <a:solidFill>
                  <a:srgbClr val="081C36"/>
                </a:solidFill>
                <a:latin typeface="Microsoft Sans Serif"/>
                <a:cs typeface="Microsoft Sans Serif"/>
              </a:rPr>
              <a:t> </a:t>
            </a:r>
            <a:r>
              <a:rPr sz="4200" dirty="0">
                <a:solidFill>
                  <a:srgbClr val="081C36"/>
                </a:solidFill>
                <a:latin typeface="Microsoft Sans Serif"/>
                <a:cs typeface="Microsoft Sans Serif"/>
              </a:rPr>
              <a:t>(function)</a:t>
            </a:r>
            <a:r>
              <a:rPr sz="4200" spc="-60" dirty="0">
                <a:solidFill>
                  <a:srgbClr val="081C36"/>
                </a:solidFill>
                <a:latin typeface="Microsoft Sans Serif"/>
                <a:cs typeface="Microsoft Sans Serif"/>
              </a:rPr>
              <a:t> </a:t>
            </a:r>
            <a:r>
              <a:rPr sz="4200" dirty="0">
                <a:solidFill>
                  <a:srgbClr val="081C36"/>
                </a:solidFill>
                <a:latin typeface="Microsoft Sans Serif"/>
                <a:cs typeface="Microsoft Sans Serif"/>
              </a:rPr>
              <a:t>trong</a:t>
            </a:r>
            <a:r>
              <a:rPr sz="4200" spc="-80" dirty="0">
                <a:solidFill>
                  <a:srgbClr val="081C36"/>
                </a:solidFill>
                <a:latin typeface="Microsoft Sans Serif"/>
                <a:cs typeface="Microsoft Sans Serif"/>
              </a:rPr>
              <a:t> </a:t>
            </a:r>
            <a:r>
              <a:rPr sz="4200" spc="-10" dirty="0">
                <a:solidFill>
                  <a:srgbClr val="081C36"/>
                </a:solidFill>
                <a:latin typeface="Microsoft Sans Serif"/>
                <a:cs typeface="Microsoft Sans Serif"/>
              </a:rPr>
              <a:t>Python </a:t>
            </a:r>
            <a:r>
              <a:rPr sz="4200" dirty="0">
                <a:solidFill>
                  <a:srgbClr val="081C36"/>
                </a:solidFill>
                <a:latin typeface="Microsoft Sans Serif"/>
                <a:cs typeface="Microsoft Sans Serif"/>
              </a:rPr>
              <a:t>Các</a:t>
            </a:r>
            <a:r>
              <a:rPr sz="4200" spc="-50" dirty="0">
                <a:solidFill>
                  <a:srgbClr val="081C36"/>
                </a:solidFill>
                <a:latin typeface="Microsoft Sans Serif"/>
                <a:cs typeface="Microsoft Sans Serif"/>
              </a:rPr>
              <a:t> </a:t>
            </a:r>
            <a:r>
              <a:rPr sz="4200" dirty="0">
                <a:solidFill>
                  <a:srgbClr val="081C36"/>
                </a:solidFill>
                <a:latin typeface="Microsoft Sans Serif"/>
                <a:cs typeface="Microsoft Sans Serif"/>
              </a:rPr>
              <a:t>cấu</a:t>
            </a:r>
            <a:r>
              <a:rPr sz="4200" spc="-45" dirty="0">
                <a:solidFill>
                  <a:srgbClr val="081C36"/>
                </a:solidFill>
                <a:latin typeface="Microsoft Sans Serif"/>
                <a:cs typeface="Microsoft Sans Serif"/>
              </a:rPr>
              <a:t> </a:t>
            </a:r>
            <a:r>
              <a:rPr sz="4200" dirty="0">
                <a:solidFill>
                  <a:srgbClr val="081C36"/>
                </a:solidFill>
                <a:latin typeface="Microsoft Sans Serif"/>
                <a:cs typeface="Microsoft Sans Serif"/>
              </a:rPr>
              <a:t>trúc</a:t>
            </a:r>
            <a:r>
              <a:rPr sz="4200" spc="-40" dirty="0">
                <a:solidFill>
                  <a:srgbClr val="081C36"/>
                </a:solidFill>
                <a:latin typeface="Microsoft Sans Serif"/>
                <a:cs typeface="Microsoft Sans Serif"/>
              </a:rPr>
              <a:t> </a:t>
            </a:r>
            <a:r>
              <a:rPr sz="4200" spc="225" dirty="0">
                <a:solidFill>
                  <a:srgbClr val="081C36"/>
                </a:solidFill>
                <a:latin typeface="Microsoft Sans Serif"/>
                <a:cs typeface="Microsoft Sans Serif"/>
              </a:rPr>
              <a:t>dữ</a:t>
            </a:r>
            <a:r>
              <a:rPr sz="4200" spc="-55" dirty="0">
                <a:solidFill>
                  <a:srgbClr val="081C36"/>
                </a:solidFill>
                <a:latin typeface="Microsoft Sans Serif"/>
                <a:cs typeface="Microsoft Sans Serif"/>
              </a:rPr>
              <a:t> </a:t>
            </a:r>
            <a:r>
              <a:rPr sz="4200" dirty="0">
                <a:solidFill>
                  <a:srgbClr val="081C36"/>
                </a:solidFill>
                <a:latin typeface="Microsoft Sans Serif"/>
                <a:cs typeface="Microsoft Sans Serif"/>
              </a:rPr>
              <a:t>liệu</a:t>
            </a:r>
            <a:r>
              <a:rPr sz="4200" spc="-50" dirty="0">
                <a:solidFill>
                  <a:srgbClr val="081C36"/>
                </a:solidFill>
                <a:latin typeface="Microsoft Sans Serif"/>
                <a:cs typeface="Microsoft Sans Serif"/>
              </a:rPr>
              <a:t> </a:t>
            </a:r>
            <a:r>
              <a:rPr sz="4200" dirty="0">
                <a:solidFill>
                  <a:srgbClr val="081C36"/>
                </a:solidFill>
                <a:latin typeface="Microsoft Sans Serif"/>
                <a:cs typeface="Microsoft Sans Serif"/>
              </a:rPr>
              <a:t>của</a:t>
            </a:r>
            <a:r>
              <a:rPr sz="4200" spc="-45" dirty="0">
                <a:solidFill>
                  <a:srgbClr val="081C36"/>
                </a:solidFill>
                <a:latin typeface="Microsoft Sans Serif"/>
                <a:cs typeface="Microsoft Sans Serif"/>
              </a:rPr>
              <a:t> </a:t>
            </a:r>
            <a:r>
              <a:rPr sz="4200" spc="-10" dirty="0">
                <a:solidFill>
                  <a:srgbClr val="081C36"/>
                </a:solidFill>
                <a:latin typeface="Microsoft Sans Serif"/>
                <a:cs typeface="Microsoft Sans Serif"/>
              </a:rPr>
              <a:t>Python</a:t>
            </a:r>
            <a:endParaRPr sz="42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373111" y="9717023"/>
              <a:ext cx="4555490" cy="407034"/>
            </a:xfrm>
            <a:custGeom>
              <a:avLst/>
              <a:gdLst/>
              <a:ahLst/>
              <a:cxnLst/>
              <a:rect l="l" t="t" r="r" b="b"/>
              <a:pathLst>
                <a:path w="4555490" h="407034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8504" y="4351020"/>
            <a:ext cx="6536435" cy="246824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593580" y="3493008"/>
            <a:ext cx="4164329" cy="4180204"/>
            <a:chOff x="9593580" y="3493008"/>
            <a:chExt cx="4164329" cy="4180204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93580" y="3493008"/>
              <a:ext cx="4076700" cy="417993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472142" y="4610972"/>
              <a:ext cx="1285875" cy="1104900"/>
            </a:xfrm>
            <a:custGeom>
              <a:avLst/>
              <a:gdLst/>
              <a:ahLst/>
              <a:cxnLst/>
              <a:rect l="l" t="t" r="r" b="b"/>
              <a:pathLst>
                <a:path w="1285875" h="1104900">
                  <a:moveTo>
                    <a:pt x="140500" y="133855"/>
                  </a:moveTo>
                  <a:lnTo>
                    <a:pt x="190250" y="133855"/>
                  </a:lnTo>
                  <a:lnTo>
                    <a:pt x="193326" y="175872"/>
                  </a:lnTo>
                  <a:lnTo>
                    <a:pt x="194628" y="217801"/>
                  </a:lnTo>
                  <a:lnTo>
                    <a:pt x="195439" y="258024"/>
                  </a:lnTo>
                  <a:lnTo>
                    <a:pt x="195518" y="261992"/>
                  </a:lnTo>
                  <a:lnTo>
                    <a:pt x="197469" y="300098"/>
                  </a:lnTo>
                  <a:lnTo>
                    <a:pt x="197558" y="301845"/>
                  </a:lnTo>
                  <a:lnTo>
                    <a:pt x="197663" y="303885"/>
                  </a:lnTo>
                  <a:lnTo>
                    <a:pt x="197778" y="306129"/>
                  </a:lnTo>
                  <a:lnTo>
                    <a:pt x="201372" y="349799"/>
                  </a:lnTo>
                  <a:lnTo>
                    <a:pt x="206395" y="394106"/>
                  </a:lnTo>
                  <a:lnTo>
                    <a:pt x="215795" y="446430"/>
                  </a:lnTo>
                  <a:lnTo>
                    <a:pt x="215905" y="447040"/>
                  </a:lnTo>
                  <a:lnTo>
                    <a:pt x="226868" y="497411"/>
                  </a:lnTo>
                  <a:lnTo>
                    <a:pt x="240407" y="545004"/>
                  </a:lnTo>
                  <a:lnTo>
                    <a:pt x="257646" y="589607"/>
                  </a:lnTo>
                  <a:lnTo>
                    <a:pt x="279709" y="631006"/>
                  </a:lnTo>
                  <a:lnTo>
                    <a:pt x="306776" y="669963"/>
                  </a:lnTo>
                  <a:lnTo>
                    <a:pt x="336818" y="706545"/>
                  </a:lnTo>
                  <a:lnTo>
                    <a:pt x="369684" y="740840"/>
                  </a:lnTo>
                  <a:lnTo>
                    <a:pt x="405224" y="772939"/>
                  </a:lnTo>
                  <a:lnTo>
                    <a:pt x="443290" y="802930"/>
                  </a:lnTo>
                  <a:lnTo>
                    <a:pt x="483732" y="830902"/>
                  </a:lnTo>
                  <a:lnTo>
                    <a:pt x="526399" y="856944"/>
                  </a:lnTo>
                  <a:lnTo>
                    <a:pt x="571141" y="881145"/>
                  </a:lnTo>
                  <a:lnTo>
                    <a:pt x="617810" y="903594"/>
                  </a:lnTo>
                  <a:lnTo>
                    <a:pt x="712845" y="944802"/>
                  </a:lnTo>
                  <a:lnTo>
                    <a:pt x="762367" y="962809"/>
                  </a:lnTo>
                  <a:lnTo>
                    <a:pt x="814150" y="978618"/>
                  </a:lnTo>
                  <a:lnTo>
                    <a:pt x="867522" y="992447"/>
                  </a:lnTo>
                  <a:lnTo>
                    <a:pt x="921813" y="1004513"/>
                  </a:lnTo>
                  <a:lnTo>
                    <a:pt x="976350" y="1015034"/>
                  </a:lnTo>
                  <a:lnTo>
                    <a:pt x="1030463" y="1024226"/>
                  </a:lnTo>
                  <a:lnTo>
                    <a:pt x="1083480" y="1032306"/>
                  </a:lnTo>
                  <a:lnTo>
                    <a:pt x="1271162" y="1057864"/>
                  </a:lnTo>
                  <a:lnTo>
                    <a:pt x="1277214" y="1061675"/>
                  </a:lnTo>
                  <a:lnTo>
                    <a:pt x="1281828" y="1066940"/>
                  </a:lnTo>
                  <a:lnTo>
                    <a:pt x="1284761" y="1073284"/>
                  </a:lnTo>
                  <a:lnTo>
                    <a:pt x="1285771" y="1080336"/>
                  </a:lnTo>
                  <a:lnTo>
                    <a:pt x="1283793" y="1089856"/>
                  </a:lnTo>
                  <a:lnTo>
                    <a:pt x="1278480" y="1097614"/>
                  </a:lnTo>
                  <a:lnTo>
                    <a:pt x="1270628" y="1102826"/>
                  </a:lnTo>
                  <a:lnTo>
                    <a:pt x="1261032" y="1104707"/>
                  </a:lnTo>
                  <a:lnTo>
                    <a:pt x="1155539" y="1096290"/>
                  </a:lnTo>
                  <a:lnTo>
                    <a:pt x="1102841" y="1091460"/>
                  </a:lnTo>
                  <a:lnTo>
                    <a:pt x="1050201" y="1086026"/>
                  </a:lnTo>
                  <a:lnTo>
                    <a:pt x="1003064" y="1080336"/>
                  </a:lnTo>
                  <a:lnTo>
                    <a:pt x="1002865" y="1080336"/>
                  </a:lnTo>
                  <a:lnTo>
                    <a:pt x="954508" y="1072735"/>
                  </a:lnTo>
                  <a:lnTo>
                    <a:pt x="907150" y="1063546"/>
                  </a:lnTo>
                  <a:lnTo>
                    <a:pt x="860176" y="1052678"/>
                  </a:lnTo>
                  <a:lnTo>
                    <a:pt x="813633" y="1040143"/>
                  </a:lnTo>
                  <a:lnTo>
                    <a:pt x="767564" y="1025952"/>
                  </a:lnTo>
                  <a:lnTo>
                    <a:pt x="722016" y="1010119"/>
                  </a:lnTo>
                  <a:lnTo>
                    <a:pt x="677031" y="992656"/>
                  </a:lnTo>
                  <a:lnTo>
                    <a:pt x="632657" y="973574"/>
                  </a:lnTo>
                  <a:lnTo>
                    <a:pt x="586329" y="954323"/>
                  </a:lnTo>
                  <a:lnTo>
                    <a:pt x="541336" y="932498"/>
                  </a:lnTo>
                  <a:lnTo>
                    <a:pt x="497778" y="908173"/>
                  </a:lnTo>
                  <a:lnTo>
                    <a:pt x="455759" y="881419"/>
                  </a:lnTo>
                  <a:lnTo>
                    <a:pt x="415379" y="852312"/>
                  </a:lnTo>
                  <a:lnTo>
                    <a:pt x="376742" y="820923"/>
                  </a:lnTo>
                  <a:lnTo>
                    <a:pt x="339948" y="787327"/>
                  </a:lnTo>
                  <a:lnTo>
                    <a:pt x="305101" y="751597"/>
                  </a:lnTo>
                  <a:lnTo>
                    <a:pt x="272301" y="713806"/>
                  </a:lnTo>
                  <a:lnTo>
                    <a:pt x="244161" y="673883"/>
                  </a:lnTo>
                  <a:lnTo>
                    <a:pt x="220841" y="631579"/>
                  </a:lnTo>
                  <a:lnTo>
                    <a:pt x="201821" y="587289"/>
                  </a:lnTo>
                  <a:lnTo>
                    <a:pt x="186579" y="541405"/>
                  </a:lnTo>
                  <a:lnTo>
                    <a:pt x="174593" y="494321"/>
                  </a:lnTo>
                  <a:lnTo>
                    <a:pt x="165462" y="447040"/>
                  </a:lnTo>
                  <a:lnTo>
                    <a:pt x="165344" y="446430"/>
                  </a:lnTo>
                  <a:lnTo>
                    <a:pt x="158309" y="398125"/>
                  </a:lnTo>
                  <a:lnTo>
                    <a:pt x="153008" y="350178"/>
                  </a:lnTo>
                  <a:lnTo>
                    <a:pt x="148972" y="303885"/>
                  </a:lnTo>
                  <a:lnTo>
                    <a:pt x="146821" y="250829"/>
                  </a:lnTo>
                  <a:lnTo>
                    <a:pt x="146005" y="202004"/>
                  </a:lnTo>
                  <a:lnTo>
                    <a:pt x="143759" y="156003"/>
                  </a:lnTo>
                  <a:lnTo>
                    <a:pt x="140500" y="133855"/>
                  </a:lnTo>
                  <a:close/>
                </a:path>
                <a:path w="1285875" h="1104900">
                  <a:moveTo>
                    <a:pt x="156490" y="0"/>
                  </a:moveTo>
                  <a:lnTo>
                    <a:pt x="196543" y="9946"/>
                  </a:lnTo>
                  <a:lnTo>
                    <a:pt x="216500" y="41489"/>
                  </a:lnTo>
                  <a:lnTo>
                    <a:pt x="231783" y="75900"/>
                  </a:lnTo>
                  <a:lnTo>
                    <a:pt x="245308" y="111328"/>
                  </a:lnTo>
                  <a:lnTo>
                    <a:pt x="259987" y="145919"/>
                  </a:lnTo>
                  <a:lnTo>
                    <a:pt x="275713" y="184575"/>
                  </a:lnTo>
                  <a:lnTo>
                    <a:pt x="308395" y="258024"/>
                  </a:lnTo>
                  <a:lnTo>
                    <a:pt x="326618" y="301845"/>
                  </a:lnTo>
                  <a:lnTo>
                    <a:pt x="302073" y="334135"/>
                  </a:lnTo>
                  <a:lnTo>
                    <a:pt x="290898" y="333645"/>
                  </a:lnTo>
                  <a:lnTo>
                    <a:pt x="251306" y="275517"/>
                  </a:lnTo>
                  <a:lnTo>
                    <a:pt x="230264" y="227989"/>
                  </a:lnTo>
                  <a:lnTo>
                    <a:pt x="190250" y="133855"/>
                  </a:lnTo>
                  <a:lnTo>
                    <a:pt x="140500" y="133855"/>
                  </a:lnTo>
                  <a:lnTo>
                    <a:pt x="137497" y="113456"/>
                  </a:lnTo>
                  <a:lnTo>
                    <a:pt x="70695" y="113456"/>
                  </a:lnTo>
                  <a:lnTo>
                    <a:pt x="77689" y="99507"/>
                  </a:lnTo>
                  <a:lnTo>
                    <a:pt x="98041" y="62496"/>
                  </a:lnTo>
                  <a:lnTo>
                    <a:pt x="123982" y="23422"/>
                  </a:lnTo>
                  <a:lnTo>
                    <a:pt x="156490" y="0"/>
                  </a:lnTo>
                  <a:close/>
                </a:path>
                <a:path w="1285875" h="1104900">
                  <a:moveTo>
                    <a:pt x="49484" y="300098"/>
                  </a:moveTo>
                  <a:lnTo>
                    <a:pt x="29279" y="315873"/>
                  </a:lnTo>
                  <a:lnTo>
                    <a:pt x="19515" y="315391"/>
                  </a:lnTo>
                  <a:lnTo>
                    <a:pt x="10650" y="311303"/>
                  </a:lnTo>
                  <a:lnTo>
                    <a:pt x="3808" y="303885"/>
                  </a:lnTo>
                  <a:lnTo>
                    <a:pt x="3372" y="302523"/>
                  </a:lnTo>
                  <a:lnTo>
                    <a:pt x="48117" y="302523"/>
                  </a:lnTo>
                  <a:lnTo>
                    <a:pt x="48302" y="302078"/>
                  </a:lnTo>
                  <a:lnTo>
                    <a:pt x="48546" y="301845"/>
                  </a:lnTo>
                  <a:lnTo>
                    <a:pt x="48960" y="301192"/>
                  </a:lnTo>
                  <a:lnTo>
                    <a:pt x="49484" y="300098"/>
                  </a:lnTo>
                  <a:close/>
                </a:path>
                <a:path w="1285875" h="1104900">
                  <a:moveTo>
                    <a:pt x="1773" y="297532"/>
                  </a:moveTo>
                  <a:lnTo>
                    <a:pt x="50189" y="297532"/>
                  </a:lnTo>
                  <a:lnTo>
                    <a:pt x="48399" y="301845"/>
                  </a:lnTo>
                  <a:lnTo>
                    <a:pt x="48399" y="302078"/>
                  </a:lnTo>
                  <a:lnTo>
                    <a:pt x="48117" y="302523"/>
                  </a:lnTo>
                  <a:lnTo>
                    <a:pt x="3372" y="302523"/>
                  </a:lnTo>
                  <a:lnTo>
                    <a:pt x="1773" y="297532"/>
                  </a:lnTo>
                  <a:close/>
                </a:path>
                <a:path w="1285875" h="1104900">
                  <a:moveTo>
                    <a:pt x="50189" y="297532"/>
                  </a:moveTo>
                  <a:lnTo>
                    <a:pt x="49484" y="300098"/>
                  </a:lnTo>
                  <a:lnTo>
                    <a:pt x="48960" y="301192"/>
                  </a:lnTo>
                  <a:lnTo>
                    <a:pt x="48399" y="302078"/>
                  </a:lnTo>
                  <a:lnTo>
                    <a:pt x="48399" y="301845"/>
                  </a:lnTo>
                  <a:lnTo>
                    <a:pt x="50189" y="297532"/>
                  </a:lnTo>
                  <a:close/>
                </a:path>
                <a:path w="1285875" h="1104900">
                  <a:moveTo>
                    <a:pt x="70695" y="113456"/>
                  </a:moveTo>
                  <a:lnTo>
                    <a:pt x="137497" y="113456"/>
                  </a:lnTo>
                  <a:lnTo>
                    <a:pt x="117023" y="152531"/>
                  </a:lnTo>
                  <a:lnTo>
                    <a:pt x="96804" y="194384"/>
                  </a:lnTo>
                  <a:lnTo>
                    <a:pt x="77656" y="236109"/>
                  </a:lnTo>
                  <a:lnTo>
                    <a:pt x="60392" y="274802"/>
                  </a:lnTo>
                  <a:lnTo>
                    <a:pt x="55662" y="285809"/>
                  </a:lnTo>
                  <a:lnTo>
                    <a:pt x="53023" y="292073"/>
                  </a:lnTo>
                  <a:lnTo>
                    <a:pt x="51126" y="296666"/>
                  </a:lnTo>
                  <a:lnTo>
                    <a:pt x="49484" y="300098"/>
                  </a:lnTo>
                  <a:lnTo>
                    <a:pt x="50189" y="297532"/>
                  </a:lnTo>
                  <a:lnTo>
                    <a:pt x="1773" y="297532"/>
                  </a:lnTo>
                  <a:lnTo>
                    <a:pt x="510" y="293592"/>
                  </a:lnTo>
                  <a:lnTo>
                    <a:pt x="0" y="288581"/>
                  </a:lnTo>
                  <a:lnTo>
                    <a:pt x="1398" y="283854"/>
                  </a:lnTo>
                  <a:lnTo>
                    <a:pt x="3728" y="274802"/>
                  </a:lnTo>
                  <a:lnTo>
                    <a:pt x="3828" y="274413"/>
                  </a:lnTo>
                  <a:lnTo>
                    <a:pt x="19420" y="229520"/>
                  </a:lnTo>
                  <a:lnTo>
                    <a:pt x="36947" y="185365"/>
                  </a:lnTo>
                  <a:lnTo>
                    <a:pt x="56380" y="142007"/>
                  </a:lnTo>
                  <a:lnTo>
                    <a:pt x="70695" y="113456"/>
                  </a:lnTo>
                  <a:close/>
                </a:path>
              </a:pathLst>
            </a:custGeom>
            <a:solidFill>
              <a:srgbClr val="FF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915414" y="2148662"/>
            <a:ext cx="1233995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Microsoft Sans Serif"/>
                <a:cs typeface="Microsoft Sans Serif"/>
              </a:rPr>
              <a:t>Tham</a:t>
            </a:r>
            <a:r>
              <a:rPr sz="4200" spc="-3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số</a:t>
            </a:r>
            <a:r>
              <a:rPr sz="4200" spc="-2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mặc</a:t>
            </a:r>
            <a:r>
              <a:rPr sz="4200" spc="-2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định</a:t>
            </a:r>
            <a:r>
              <a:rPr sz="4200" spc="-2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và</a:t>
            </a:r>
            <a:r>
              <a:rPr sz="4200" spc="-3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hàm</a:t>
            </a:r>
            <a:r>
              <a:rPr sz="4200" spc="-2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rút</a:t>
            </a:r>
            <a:r>
              <a:rPr sz="4200" spc="-5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gọn</a:t>
            </a:r>
            <a:r>
              <a:rPr sz="4200" spc="-2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(lambda</a:t>
            </a:r>
            <a:r>
              <a:rPr sz="4200" spc="-15" dirty="0">
                <a:latin typeface="Microsoft Sans Serif"/>
                <a:cs typeface="Microsoft Sans Serif"/>
              </a:rPr>
              <a:t> </a:t>
            </a:r>
            <a:r>
              <a:rPr sz="4200" spc="-10" dirty="0">
                <a:latin typeface="Microsoft Sans Serif"/>
                <a:cs typeface="Microsoft Sans Serif"/>
              </a:rPr>
              <a:t>function)</a:t>
            </a:r>
            <a:endParaRPr sz="42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60" dirty="0">
                <a:latin typeface="Microsoft Sans Serif"/>
                <a:cs typeface="Microsoft Sans Serif"/>
              </a:rPr>
              <a:t>Sử</a:t>
            </a:r>
            <a:r>
              <a:rPr spc="-4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dụng</a:t>
            </a:r>
            <a:r>
              <a:rPr spc="-10" dirty="0">
                <a:latin typeface="Microsoft Sans Serif"/>
                <a:cs typeface="Microsoft Sans Serif"/>
              </a:rPr>
              <a:t> </a:t>
            </a:r>
            <a:r>
              <a:rPr dirty="0"/>
              <a:t>hàm</a:t>
            </a:r>
            <a:r>
              <a:rPr spc="-100" dirty="0"/>
              <a:t> </a:t>
            </a:r>
            <a:r>
              <a:rPr dirty="0"/>
              <a:t>trong</a:t>
            </a:r>
            <a:r>
              <a:rPr spc="-90" dirty="0"/>
              <a:t> </a:t>
            </a:r>
            <a:r>
              <a:rPr spc="-10" dirty="0"/>
              <a:t>Python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108430" y="5569077"/>
            <a:ext cx="3707765" cy="1036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300" b="1" dirty="0">
                <a:solidFill>
                  <a:srgbClr val="0057AA"/>
                </a:solidFill>
                <a:latin typeface="Consolas"/>
                <a:cs typeface="Consolas"/>
              </a:rPr>
              <a:t>lambda</a:t>
            </a:r>
            <a:r>
              <a:rPr sz="3300" b="1" spc="-30" dirty="0">
                <a:solidFill>
                  <a:srgbClr val="0057AA"/>
                </a:solidFill>
                <a:latin typeface="Consolas"/>
                <a:cs typeface="Consolas"/>
              </a:rPr>
              <a:t> </a:t>
            </a:r>
            <a:r>
              <a:rPr sz="3300" i="1" spc="-10" dirty="0">
                <a:latin typeface="Consolas"/>
                <a:cs typeface="Consolas"/>
              </a:rPr>
              <a:t>arguments</a:t>
            </a:r>
            <a:endParaRPr sz="3300">
              <a:latin typeface="Consolas"/>
              <a:cs typeface="Consolas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3300" dirty="0">
                <a:latin typeface="Consolas"/>
                <a:cs typeface="Consolas"/>
              </a:rPr>
              <a:t>:</a:t>
            </a:r>
            <a:r>
              <a:rPr sz="3300" spc="-10" dirty="0">
                <a:latin typeface="Consolas"/>
                <a:cs typeface="Consolas"/>
              </a:rPr>
              <a:t> </a:t>
            </a:r>
            <a:r>
              <a:rPr sz="3300" i="1" spc="-10" dirty="0">
                <a:latin typeface="Consolas"/>
                <a:cs typeface="Consolas"/>
              </a:rPr>
              <a:t>expression</a:t>
            </a:r>
            <a:endParaRPr sz="33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82211" y="4351020"/>
            <a:ext cx="3057143" cy="422591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45595" y="4351020"/>
            <a:ext cx="2798063" cy="377422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56804" y="4351020"/>
            <a:ext cx="2363724" cy="381436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15414" y="1823672"/>
            <a:ext cx="12417425" cy="1955800"/>
          </a:xfrm>
          <a:prstGeom prst="rect">
            <a:avLst/>
          </a:prstGeom>
        </p:spPr>
        <p:txBody>
          <a:bodyPr vert="horz" wrap="square" lIns="0" tIns="337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4200" dirty="0">
                <a:latin typeface="Microsoft Sans Serif"/>
                <a:cs typeface="Microsoft Sans Serif"/>
              </a:rPr>
              <a:t>Phạm</a:t>
            </a:r>
            <a:r>
              <a:rPr sz="4200" spc="-2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vi</a:t>
            </a:r>
            <a:r>
              <a:rPr sz="4200" spc="-3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của</a:t>
            </a:r>
            <a:r>
              <a:rPr sz="4200" spc="-3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biến</a:t>
            </a:r>
            <a:r>
              <a:rPr sz="4200" spc="-3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đối</a:t>
            </a:r>
            <a:r>
              <a:rPr sz="4200" spc="-25" dirty="0">
                <a:latin typeface="Microsoft Sans Serif"/>
                <a:cs typeface="Microsoft Sans Serif"/>
              </a:rPr>
              <a:t> </a:t>
            </a:r>
            <a:r>
              <a:rPr sz="4200" spc="110" dirty="0">
                <a:latin typeface="Microsoft Sans Serif"/>
                <a:cs typeface="Microsoft Sans Serif"/>
              </a:rPr>
              <a:t>với</a:t>
            </a:r>
            <a:r>
              <a:rPr sz="4200" spc="-50" dirty="0">
                <a:latin typeface="Microsoft Sans Serif"/>
                <a:cs typeface="Microsoft Sans Serif"/>
              </a:rPr>
              <a:t> </a:t>
            </a:r>
            <a:r>
              <a:rPr sz="4200" spc="-25" dirty="0">
                <a:latin typeface="Microsoft Sans Serif"/>
                <a:cs typeface="Microsoft Sans Serif"/>
              </a:rPr>
              <a:t>hàm</a:t>
            </a:r>
            <a:endParaRPr sz="4200">
              <a:latin typeface="Microsoft Sans Serif"/>
              <a:cs typeface="Microsoft Sans Serif"/>
            </a:endParaRPr>
          </a:p>
          <a:p>
            <a:pPr marL="918844" indent="-452120">
              <a:lnSpc>
                <a:spcPct val="100000"/>
              </a:lnSpc>
              <a:spcBef>
                <a:spcPts val="2560"/>
              </a:spcBef>
              <a:buChar char="•"/>
              <a:tabLst>
                <a:tab pos="918844" algn="l"/>
              </a:tabLst>
            </a:pPr>
            <a:r>
              <a:rPr sz="4200" dirty="0">
                <a:latin typeface="Microsoft Sans Serif"/>
                <a:cs typeface="Microsoft Sans Serif"/>
              </a:rPr>
              <a:t>Biến</a:t>
            </a:r>
            <a:r>
              <a:rPr sz="4200" spc="-4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địa</a:t>
            </a:r>
            <a:r>
              <a:rPr sz="4200" spc="-55" dirty="0">
                <a:latin typeface="Microsoft Sans Serif"/>
                <a:cs typeface="Microsoft Sans Serif"/>
              </a:rPr>
              <a:t> </a:t>
            </a:r>
            <a:r>
              <a:rPr sz="4200" spc="120" dirty="0">
                <a:latin typeface="Microsoft Sans Serif"/>
                <a:cs typeface="Microsoft Sans Serif"/>
              </a:rPr>
              <a:t>phương</a:t>
            </a:r>
            <a:r>
              <a:rPr sz="4200" spc="-8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(local)</a:t>
            </a:r>
            <a:r>
              <a:rPr sz="4200" spc="-3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và</a:t>
            </a:r>
            <a:r>
              <a:rPr sz="4200" spc="-5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biến</a:t>
            </a:r>
            <a:r>
              <a:rPr sz="4200" spc="-6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toàn</a:t>
            </a:r>
            <a:r>
              <a:rPr sz="4200" spc="-6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cục</a:t>
            </a:r>
            <a:r>
              <a:rPr sz="4200" spc="-50" dirty="0">
                <a:latin typeface="Microsoft Sans Serif"/>
                <a:cs typeface="Microsoft Sans Serif"/>
              </a:rPr>
              <a:t> </a:t>
            </a:r>
            <a:r>
              <a:rPr sz="4200" spc="-10" dirty="0">
                <a:latin typeface="Microsoft Sans Serif"/>
                <a:cs typeface="Microsoft Sans Serif"/>
              </a:rPr>
              <a:t>(global)</a:t>
            </a:r>
            <a:endParaRPr sz="42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60" dirty="0">
                <a:latin typeface="Microsoft Sans Serif"/>
                <a:cs typeface="Microsoft Sans Serif"/>
              </a:rPr>
              <a:t>Sử</a:t>
            </a:r>
            <a:r>
              <a:rPr spc="-4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dụng</a:t>
            </a:r>
            <a:r>
              <a:rPr spc="-1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hàm</a:t>
            </a:r>
            <a:r>
              <a:rPr spc="-2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trong</a:t>
            </a:r>
            <a:r>
              <a:rPr spc="-10" dirty="0">
                <a:latin typeface="Microsoft Sans Serif"/>
                <a:cs typeface="Microsoft Sans Serif"/>
              </a:rPr>
              <a:t> Python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9508" y="5882640"/>
            <a:ext cx="6150864" cy="303901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15414" y="1899915"/>
            <a:ext cx="8837930" cy="3531870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sz="4200" dirty="0">
                <a:latin typeface="Arial MT"/>
                <a:cs typeface="Arial MT"/>
              </a:rPr>
              <a:t>List</a:t>
            </a:r>
            <a:r>
              <a:rPr sz="4200" spc="-125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trong</a:t>
            </a:r>
            <a:r>
              <a:rPr sz="4200" spc="-125" dirty="0">
                <a:latin typeface="Arial MT"/>
                <a:cs typeface="Arial MT"/>
              </a:rPr>
              <a:t> </a:t>
            </a:r>
            <a:r>
              <a:rPr sz="4200" spc="-10" dirty="0">
                <a:latin typeface="Arial MT"/>
                <a:cs typeface="Arial MT"/>
              </a:rPr>
              <a:t>Python</a:t>
            </a:r>
            <a:endParaRPr sz="4200">
              <a:latin typeface="Arial MT"/>
              <a:cs typeface="Arial MT"/>
            </a:endParaRPr>
          </a:p>
          <a:p>
            <a:pPr marL="918844" indent="-452120">
              <a:lnSpc>
                <a:spcPct val="100000"/>
              </a:lnSpc>
              <a:spcBef>
                <a:spcPts val="1960"/>
              </a:spcBef>
              <a:buChar char="•"/>
              <a:tabLst>
                <a:tab pos="918844" algn="l"/>
              </a:tabLst>
            </a:pPr>
            <a:r>
              <a:rPr sz="4200" dirty="0">
                <a:latin typeface="Microsoft Sans Serif"/>
                <a:cs typeface="Microsoft Sans Serif"/>
              </a:rPr>
              <a:t>Định</a:t>
            </a:r>
            <a:r>
              <a:rPr sz="4200" spc="-1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nghĩa một</a:t>
            </a:r>
            <a:r>
              <a:rPr sz="4200" spc="-1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Arial MT"/>
                <a:cs typeface="Arial MT"/>
              </a:rPr>
              <a:t>list:</a:t>
            </a:r>
            <a:r>
              <a:rPr sz="4200" spc="-45" dirty="0">
                <a:latin typeface="Arial MT"/>
                <a:cs typeface="Arial MT"/>
              </a:rPr>
              <a:t> </a:t>
            </a:r>
            <a:r>
              <a:rPr sz="4200" b="1" dirty="0">
                <a:latin typeface="Arial"/>
                <a:cs typeface="Arial"/>
              </a:rPr>
              <a:t>[,</a:t>
            </a:r>
            <a:r>
              <a:rPr sz="4200" b="1" spc="-70" dirty="0">
                <a:latin typeface="Arial"/>
                <a:cs typeface="Arial"/>
              </a:rPr>
              <a:t> </a:t>
            </a:r>
            <a:r>
              <a:rPr sz="4200" b="1" dirty="0">
                <a:latin typeface="Arial"/>
                <a:cs typeface="Arial"/>
              </a:rPr>
              <a:t>]</a:t>
            </a:r>
            <a:r>
              <a:rPr sz="4200" b="1" spc="-65" dirty="0">
                <a:latin typeface="Arial"/>
                <a:cs typeface="Arial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hoặc</a:t>
            </a:r>
            <a:r>
              <a:rPr sz="4200" spc="-10" dirty="0">
                <a:latin typeface="Microsoft Sans Serif"/>
                <a:cs typeface="Microsoft Sans Serif"/>
              </a:rPr>
              <a:t> </a:t>
            </a:r>
            <a:r>
              <a:rPr sz="4200" b="1" spc="-10" dirty="0">
                <a:latin typeface="Arial"/>
                <a:cs typeface="Arial"/>
              </a:rPr>
              <a:t>list()</a:t>
            </a:r>
            <a:endParaRPr sz="4200">
              <a:latin typeface="Arial"/>
              <a:cs typeface="Arial"/>
            </a:endParaRPr>
          </a:p>
          <a:p>
            <a:pPr marL="918844" indent="-452120">
              <a:lnSpc>
                <a:spcPct val="100000"/>
              </a:lnSpc>
              <a:spcBef>
                <a:spcPts val="1760"/>
              </a:spcBef>
              <a:buChar char="•"/>
              <a:tabLst>
                <a:tab pos="918844" algn="l"/>
              </a:tabLst>
            </a:pPr>
            <a:r>
              <a:rPr sz="4200" dirty="0">
                <a:latin typeface="Microsoft Sans Serif"/>
                <a:cs typeface="Microsoft Sans Serif"/>
              </a:rPr>
              <a:t>Đánh</a:t>
            </a:r>
            <a:r>
              <a:rPr sz="4200" spc="-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số</a:t>
            </a:r>
            <a:r>
              <a:rPr sz="4200" spc="5" dirty="0">
                <a:latin typeface="Microsoft Sans Serif"/>
                <a:cs typeface="Microsoft Sans Serif"/>
              </a:rPr>
              <a:t> </a:t>
            </a:r>
            <a:r>
              <a:rPr sz="4200" spc="145" dirty="0">
                <a:latin typeface="Microsoft Sans Serif"/>
                <a:cs typeface="Microsoft Sans Serif"/>
              </a:rPr>
              <a:t>thứ</a:t>
            </a:r>
            <a:r>
              <a:rPr sz="4200" spc="-10" dirty="0">
                <a:latin typeface="Microsoft Sans Serif"/>
                <a:cs typeface="Microsoft Sans Serif"/>
              </a:rPr>
              <a:t> </a:t>
            </a:r>
            <a:r>
              <a:rPr sz="4200" spc="215" dirty="0">
                <a:latin typeface="Microsoft Sans Serif"/>
                <a:cs typeface="Microsoft Sans Serif"/>
              </a:rPr>
              <a:t>tự</a:t>
            </a:r>
            <a:r>
              <a:rPr sz="4200" spc="5" dirty="0">
                <a:latin typeface="Microsoft Sans Serif"/>
                <a:cs typeface="Microsoft Sans Serif"/>
              </a:rPr>
              <a:t> </a:t>
            </a:r>
            <a:r>
              <a:rPr sz="4200" spc="215" dirty="0">
                <a:latin typeface="Microsoft Sans Serif"/>
                <a:cs typeface="Microsoft Sans Serif"/>
              </a:rPr>
              <a:t>từ</a:t>
            </a:r>
            <a:r>
              <a:rPr sz="4200" dirty="0">
                <a:latin typeface="Microsoft Sans Serif"/>
                <a:cs typeface="Microsoft Sans Serif"/>
              </a:rPr>
              <a:t> </a:t>
            </a:r>
            <a:r>
              <a:rPr sz="4200" spc="-50" dirty="0">
                <a:latin typeface="Arial MT"/>
                <a:cs typeface="Arial MT"/>
              </a:rPr>
              <a:t>0</a:t>
            </a:r>
            <a:endParaRPr sz="4200">
              <a:latin typeface="Arial MT"/>
              <a:cs typeface="Arial MT"/>
            </a:endParaRPr>
          </a:p>
          <a:p>
            <a:pPr marL="918844" indent="-452120">
              <a:lnSpc>
                <a:spcPct val="100000"/>
              </a:lnSpc>
              <a:spcBef>
                <a:spcPts val="1770"/>
              </a:spcBef>
              <a:buChar char="•"/>
              <a:tabLst>
                <a:tab pos="918844" algn="l"/>
              </a:tabLst>
            </a:pPr>
            <a:r>
              <a:rPr sz="4200" dirty="0">
                <a:latin typeface="Microsoft Sans Serif"/>
                <a:cs typeface="Microsoft Sans Serif"/>
              </a:rPr>
              <a:t>Đếm</a:t>
            </a:r>
            <a:r>
              <a:rPr sz="4200" spc="-2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số</a:t>
            </a:r>
            <a:r>
              <a:rPr sz="4200" spc="-30" dirty="0">
                <a:latin typeface="Microsoft Sans Serif"/>
                <a:cs typeface="Microsoft Sans Serif"/>
              </a:rPr>
              <a:t> </a:t>
            </a:r>
            <a:r>
              <a:rPr sz="4200" spc="145" dirty="0">
                <a:latin typeface="Microsoft Sans Serif"/>
                <a:cs typeface="Microsoft Sans Serif"/>
              </a:rPr>
              <a:t>lượng</a:t>
            </a:r>
            <a:r>
              <a:rPr sz="4200" spc="-2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phần</a:t>
            </a:r>
            <a:r>
              <a:rPr sz="4200" spc="-30" dirty="0">
                <a:latin typeface="Microsoft Sans Serif"/>
                <a:cs typeface="Microsoft Sans Serif"/>
              </a:rPr>
              <a:t> </a:t>
            </a:r>
            <a:r>
              <a:rPr sz="4200" spc="140" dirty="0">
                <a:latin typeface="Microsoft Sans Serif"/>
                <a:cs typeface="Microsoft Sans Serif"/>
              </a:rPr>
              <a:t>tử</a:t>
            </a:r>
            <a:r>
              <a:rPr sz="4200" spc="140" dirty="0">
                <a:latin typeface="Arial MT"/>
                <a:cs typeface="Arial MT"/>
              </a:rPr>
              <a:t>:</a:t>
            </a:r>
            <a:r>
              <a:rPr sz="4200" spc="-60" dirty="0">
                <a:latin typeface="Arial MT"/>
                <a:cs typeface="Arial MT"/>
              </a:rPr>
              <a:t> </a:t>
            </a:r>
            <a:r>
              <a:rPr sz="4200" b="1" spc="-10" dirty="0">
                <a:latin typeface="Arial"/>
                <a:cs typeface="Arial"/>
              </a:rPr>
              <a:t>len()</a:t>
            </a:r>
            <a:endParaRPr sz="4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Microsoft Sans Serif"/>
                <a:cs typeface="Microsoft Sans Serif"/>
              </a:rPr>
              <a:t>Các</a:t>
            </a:r>
            <a:r>
              <a:rPr spc="-3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cấu</a:t>
            </a:r>
            <a:r>
              <a:rPr spc="-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trúc </a:t>
            </a:r>
            <a:r>
              <a:rPr spc="365" dirty="0">
                <a:latin typeface="Microsoft Sans Serif"/>
                <a:cs typeface="Microsoft Sans Serif"/>
              </a:rPr>
              <a:t>dữ</a:t>
            </a:r>
            <a:r>
              <a:rPr spc="-1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liệu</a:t>
            </a:r>
            <a:r>
              <a:rPr spc="-1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của</a:t>
            </a:r>
            <a:r>
              <a:rPr spc="-5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Python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7479" y="4302252"/>
            <a:ext cx="5660136" cy="434412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53856" y="5169408"/>
            <a:ext cx="6989063" cy="25772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15414" y="1909065"/>
            <a:ext cx="7132320" cy="1784985"/>
          </a:xfrm>
          <a:prstGeom prst="rect">
            <a:avLst/>
          </a:prstGeom>
        </p:spPr>
        <p:txBody>
          <a:bodyPr vert="horz" wrap="square" lIns="0" tIns="252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85"/>
              </a:spcBef>
            </a:pPr>
            <a:r>
              <a:rPr sz="4200" dirty="0">
                <a:latin typeface="Microsoft Sans Serif"/>
                <a:cs typeface="Microsoft Sans Serif"/>
              </a:rPr>
              <a:t>List</a:t>
            </a:r>
            <a:r>
              <a:rPr sz="4200" spc="-7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trong</a:t>
            </a:r>
            <a:r>
              <a:rPr sz="4200" spc="-75" dirty="0">
                <a:latin typeface="Microsoft Sans Serif"/>
                <a:cs typeface="Microsoft Sans Serif"/>
              </a:rPr>
              <a:t> </a:t>
            </a:r>
            <a:r>
              <a:rPr sz="4200" spc="-10" dirty="0">
                <a:latin typeface="Microsoft Sans Serif"/>
                <a:cs typeface="Microsoft Sans Serif"/>
              </a:rPr>
              <a:t>Python</a:t>
            </a:r>
            <a:endParaRPr sz="4200">
              <a:latin typeface="Microsoft Sans Serif"/>
              <a:cs typeface="Microsoft Sans Serif"/>
            </a:endParaRPr>
          </a:p>
          <a:p>
            <a:pPr marL="918844" indent="-452120">
              <a:lnSpc>
                <a:spcPct val="100000"/>
              </a:lnSpc>
              <a:spcBef>
                <a:spcPts val="1890"/>
              </a:spcBef>
              <a:buChar char="•"/>
              <a:tabLst>
                <a:tab pos="918844" algn="l"/>
              </a:tabLst>
            </a:pPr>
            <a:r>
              <a:rPr sz="4200" dirty="0">
                <a:latin typeface="Microsoft Sans Serif"/>
                <a:cs typeface="Microsoft Sans Serif"/>
              </a:rPr>
              <a:t>Truy</a:t>
            </a:r>
            <a:r>
              <a:rPr sz="4200" spc="-6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cập</a:t>
            </a:r>
            <a:r>
              <a:rPr sz="4200" spc="-5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phần</a:t>
            </a:r>
            <a:r>
              <a:rPr sz="4200" spc="-45" dirty="0">
                <a:latin typeface="Microsoft Sans Serif"/>
                <a:cs typeface="Microsoft Sans Serif"/>
              </a:rPr>
              <a:t> </a:t>
            </a:r>
            <a:r>
              <a:rPr sz="4200" spc="215" dirty="0">
                <a:latin typeface="Microsoft Sans Serif"/>
                <a:cs typeface="Microsoft Sans Serif"/>
              </a:rPr>
              <a:t>tử</a:t>
            </a:r>
            <a:r>
              <a:rPr sz="4200" spc="-4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trong</a:t>
            </a:r>
            <a:r>
              <a:rPr sz="4200" spc="-50" dirty="0">
                <a:latin typeface="Microsoft Sans Serif"/>
                <a:cs typeface="Microsoft Sans Serif"/>
              </a:rPr>
              <a:t> </a:t>
            </a:r>
            <a:r>
              <a:rPr sz="4200" spc="-20" dirty="0">
                <a:latin typeface="Microsoft Sans Serif"/>
                <a:cs typeface="Microsoft Sans Serif"/>
              </a:rPr>
              <a:t>list</a:t>
            </a:r>
            <a:endParaRPr sz="42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Microsoft Sans Serif"/>
                <a:cs typeface="Microsoft Sans Serif"/>
              </a:rPr>
              <a:t>Các</a:t>
            </a:r>
            <a:r>
              <a:rPr spc="-3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cấu</a:t>
            </a:r>
            <a:r>
              <a:rPr spc="-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trúc </a:t>
            </a:r>
            <a:r>
              <a:rPr spc="365" dirty="0">
                <a:latin typeface="Microsoft Sans Serif"/>
                <a:cs typeface="Microsoft Sans Serif"/>
              </a:rPr>
              <a:t>dữ</a:t>
            </a:r>
            <a:r>
              <a:rPr spc="-1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liệu</a:t>
            </a:r>
            <a:r>
              <a:rPr spc="-1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của</a:t>
            </a:r>
            <a:r>
              <a:rPr spc="-5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Python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5414" y="1909065"/>
            <a:ext cx="11873865" cy="6964680"/>
          </a:xfrm>
          <a:prstGeom prst="rect">
            <a:avLst/>
          </a:prstGeom>
        </p:spPr>
        <p:txBody>
          <a:bodyPr vert="horz" wrap="square" lIns="0" tIns="252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85"/>
              </a:spcBef>
            </a:pPr>
            <a:r>
              <a:rPr sz="4200" dirty="0">
                <a:latin typeface="Arial MT"/>
                <a:cs typeface="Arial MT"/>
              </a:rPr>
              <a:t>List</a:t>
            </a:r>
            <a:r>
              <a:rPr sz="4200" spc="-125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trong</a:t>
            </a:r>
            <a:r>
              <a:rPr sz="4200" spc="-125" dirty="0">
                <a:latin typeface="Arial MT"/>
                <a:cs typeface="Arial MT"/>
              </a:rPr>
              <a:t> </a:t>
            </a:r>
            <a:r>
              <a:rPr sz="4200" spc="-10" dirty="0">
                <a:latin typeface="Arial MT"/>
                <a:cs typeface="Arial MT"/>
              </a:rPr>
              <a:t>Python</a:t>
            </a:r>
            <a:endParaRPr sz="4200">
              <a:latin typeface="Arial MT"/>
              <a:cs typeface="Arial MT"/>
            </a:endParaRPr>
          </a:p>
          <a:p>
            <a:pPr marL="918844" indent="-452120">
              <a:lnSpc>
                <a:spcPct val="100000"/>
              </a:lnSpc>
              <a:spcBef>
                <a:spcPts val="1890"/>
              </a:spcBef>
              <a:buChar char="•"/>
              <a:tabLst>
                <a:tab pos="918844" algn="l"/>
              </a:tabLst>
            </a:pPr>
            <a:r>
              <a:rPr sz="4200" dirty="0">
                <a:latin typeface="Microsoft Sans Serif"/>
                <a:cs typeface="Microsoft Sans Serif"/>
              </a:rPr>
              <a:t>Một</a:t>
            </a:r>
            <a:r>
              <a:rPr sz="4200" spc="-2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số</a:t>
            </a:r>
            <a:r>
              <a:rPr sz="4200" spc="-2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Arial MT"/>
                <a:cs typeface="Arial MT"/>
              </a:rPr>
              <a:t>thao</a:t>
            </a:r>
            <a:r>
              <a:rPr sz="4200" spc="-60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tác</a:t>
            </a:r>
            <a:r>
              <a:rPr sz="4200" spc="-70" dirty="0">
                <a:latin typeface="Arial MT"/>
                <a:cs typeface="Arial MT"/>
              </a:rPr>
              <a:t> </a:t>
            </a:r>
            <a:r>
              <a:rPr sz="4200" spc="110" dirty="0">
                <a:latin typeface="Microsoft Sans Serif"/>
                <a:cs typeface="Microsoft Sans Serif"/>
              </a:rPr>
              <a:t>với</a:t>
            </a:r>
            <a:r>
              <a:rPr sz="4200" spc="-25" dirty="0">
                <a:latin typeface="Microsoft Sans Serif"/>
                <a:cs typeface="Microsoft Sans Serif"/>
              </a:rPr>
              <a:t> </a:t>
            </a:r>
            <a:r>
              <a:rPr sz="4200" spc="-10" dirty="0">
                <a:latin typeface="Arial MT"/>
                <a:cs typeface="Arial MT"/>
              </a:rPr>
              <a:t>list:</a:t>
            </a:r>
            <a:endParaRPr sz="4200">
              <a:latin typeface="Arial MT"/>
              <a:cs typeface="Arial MT"/>
            </a:endParaRPr>
          </a:p>
          <a:p>
            <a:pPr marL="1825625" lvl="1" indent="-604520">
              <a:lnSpc>
                <a:spcPct val="100000"/>
              </a:lnSpc>
              <a:spcBef>
                <a:spcPts val="1740"/>
              </a:spcBef>
              <a:buFont typeface="Segoe UI Symbol"/>
              <a:buChar char="◦"/>
              <a:tabLst>
                <a:tab pos="1825625" algn="l"/>
              </a:tabLst>
            </a:pPr>
            <a:r>
              <a:rPr sz="4200" dirty="0">
                <a:latin typeface="Arial MT"/>
                <a:cs typeface="Arial MT"/>
              </a:rPr>
              <a:t>Thêm</a:t>
            </a:r>
            <a:r>
              <a:rPr sz="4200" spc="-110" dirty="0">
                <a:latin typeface="Arial MT"/>
                <a:cs typeface="Arial MT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phần</a:t>
            </a:r>
            <a:r>
              <a:rPr sz="4200" spc="-40" dirty="0">
                <a:latin typeface="Microsoft Sans Serif"/>
                <a:cs typeface="Microsoft Sans Serif"/>
              </a:rPr>
              <a:t> </a:t>
            </a:r>
            <a:r>
              <a:rPr sz="4200" spc="140" dirty="0">
                <a:latin typeface="Microsoft Sans Serif"/>
                <a:cs typeface="Microsoft Sans Serif"/>
              </a:rPr>
              <a:t>tử</a:t>
            </a:r>
            <a:r>
              <a:rPr sz="4200" spc="140" dirty="0">
                <a:latin typeface="Arial MT"/>
                <a:cs typeface="Arial MT"/>
              </a:rPr>
              <a:t>:</a:t>
            </a:r>
            <a:r>
              <a:rPr sz="4200" spc="-100" dirty="0">
                <a:latin typeface="Arial MT"/>
                <a:cs typeface="Arial MT"/>
              </a:rPr>
              <a:t> </a:t>
            </a:r>
            <a:r>
              <a:rPr sz="4200" b="1" dirty="0">
                <a:solidFill>
                  <a:srgbClr val="0057AA"/>
                </a:solidFill>
                <a:latin typeface="Arial"/>
                <a:cs typeface="Arial"/>
              </a:rPr>
              <a:t>append(),</a:t>
            </a:r>
            <a:r>
              <a:rPr sz="4200" b="1" spc="-100" dirty="0">
                <a:solidFill>
                  <a:srgbClr val="0057AA"/>
                </a:solidFill>
                <a:latin typeface="Arial"/>
                <a:cs typeface="Arial"/>
              </a:rPr>
              <a:t> </a:t>
            </a:r>
            <a:r>
              <a:rPr sz="4200" b="1" spc="-10" dirty="0">
                <a:solidFill>
                  <a:srgbClr val="0057AA"/>
                </a:solidFill>
                <a:latin typeface="Arial"/>
                <a:cs typeface="Arial"/>
              </a:rPr>
              <a:t>insert()</a:t>
            </a:r>
            <a:endParaRPr sz="4200">
              <a:latin typeface="Arial"/>
              <a:cs typeface="Arial"/>
            </a:endParaRPr>
          </a:p>
          <a:p>
            <a:pPr marL="1825625" lvl="1" indent="-604520">
              <a:lnSpc>
                <a:spcPct val="100000"/>
              </a:lnSpc>
              <a:spcBef>
                <a:spcPts val="1755"/>
              </a:spcBef>
              <a:buFont typeface="Segoe UI Symbol"/>
              <a:buChar char="◦"/>
              <a:tabLst>
                <a:tab pos="1825625" algn="l"/>
              </a:tabLst>
            </a:pPr>
            <a:r>
              <a:rPr sz="4200" dirty="0">
                <a:latin typeface="Arial MT"/>
                <a:cs typeface="Arial MT"/>
              </a:rPr>
              <a:t>Xóa</a:t>
            </a:r>
            <a:r>
              <a:rPr sz="4200" spc="-105" dirty="0">
                <a:latin typeface="Arial MT"/>
                <a:cs typeface="Arial MT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phần</a:t>
            </a:r>
            <a:r>
              <a:rPr sz="4200" spc="-45" dirty="0">
                <a:latin typeface="Microsoft Sans Serif"/>
                <a:cs typeface="Microsoft Sans Serif"/>
              </a:rPr>
              <a:t> </a:t>
            </a:r>
            <a:r>
              <a:rPr sz="4200" spc="140" dirty="0">
                <a:latin typeface="Microsoft Sans Serif"/>
                <a:cs typeface="Microsoft Sans Serif"/>
              </a:rPr>
              <a:t>tử</a:t>
            </a:r>
            <a:r>
              <a:rPr sz="4200" spc="140" dirty="0">
                <a:latin typeface="Arial MT"/>
                <a:cs typeface="Arial MT"/>
              </a:rPr>
              <a:t>:</a:t>
            </a:r>
            <a:r>
              <a:rPr sz="4200" spc="-100" dirty="0">
                <a:latin typeface="Arial MT"/>
                <a:cs typeface="Arial MT"/>
              </a:rPr>
              <a:t> </a:t>
            </a:r>
            <a:r>
              <a:rPr sz="4200" b="1" dirty="0">
                <a:solidFill>
                  <a:srgbClr val="0057AA"/>
                </a:solidFill>
                <a:latin typeface="Arial"/>
                <a:cs typeface="Arial"/>
              </a:rPr>
              <a:t>remove(),</a:t>
            </a:r>
            <a:r>
              <a:rPr sz="4200" b="1" spc="-95" dirty="0">
                <a:solidFill>
                  <a:srgbClr val="0057AA"/>
                </a:solidFill>
                <a:latin typeface="Arial"/>
                <a:cs typeface="Arial"/>
              </a:rPr>
              <a:t> </a:t>
            </a:r>
            <a:r>
              <a:rPr sz="4200" b="1" dirty="0">
                <a:solidFill>
                  <a:srgbClr val="0057AA"/>
                </a:solidFill>
                <a:latin typeface="Arial"/>
                <a:cs typeface="Arial"/>
              </a:rPr>
              <a:t>pop(),</a:t>
            </a:r>
            <a:r>
              <a:rPr sz="4200" b="1" spc="-120" dirty="0">
                <a:solidFill>
                  <a:srgbClr val="0057AA"/>
                </a:solidFill>
                <a:latin typeface="Arial"/>
                <a:cs typeface="Arial"/>
              </a:rPr>
              <a:t> </a:t>
            </a:r>
            <a:r>
              <a:rPr sz="4200" b="1" dirty="0">
                <a:solidFill>
                  <a:srgbClr val="0057AA"/>
                </a:solidFill>
                <a:latin typeface="Arial"/>
                <a:cs typeface="Arial"/>
              </a:rPr>
              <a:t>del,</a:t>
            </a:r>
            <a:r>
              <a:rPr sz="4200" b="1" spc="-95" dirty="0">
                <a:solidFill>
                  <a:srgbClr val="0057AA"/>
                </a:solidFill>
                <a:latin typeface="Arial"/>
                <a:cs typeface="Arial"/>
              </a:rPr>
              <a:t> </a:t>
            </a:r>
            <a:r>
              <a:rPr sz="4200" b="1" spc="-10" dirty="0">
                <a:solidFill>
                  <a:srgbClr val="0057AA"/>
                </a:solidFill>
                <a:latin typeface="Arial"/>
                <a:cs typeface="Arial"/>
              </a:rPr>
              <a:t>clear()</a:t>
            </a:r>
            <a:endParaRPr sz="4200">
              <a:latin typeface="Arial"/>
              <a:cs typeface="Arial"/>
            </a:endParaRPr>
          </a:p>
          <a:p>
            <a:pPr marL="1825625" lvl="1" indent="-604520">
              <a:lnSpc>
                <a:spcPct val="100000"/>
              </a:lnSpc>
              <a:spcBef>
                <a:spcPts val="1760"/>
              </a:spcBef>
              <a:buFont typeface="Segoe UI Symbol"/>
              <a:buChar char="◦"/>
              <a:tabLst>
                <a:tab pos="1825625" algn="l"/>
              </a:tabLst>
            </a:pPr>
            <a:r>
              <a:rPr sz="4200" spc="135" dirty="0">
                <a:latin typeface="Microsoft Sans Serif"/>
                <a:cs typeface="Microsoft Sans Serif"/>
              </a:rPr>
              <a:t>Sửa</a:t>
            </a:r>
            <a:r>
              <a:rPr sz="4200" spc="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phần</a:t>
            </a:r>
            <a:r>
              <a:rPr sz="4200" spc="-15" dirty="0">
                <a:latin typeface="Microsoft Sans Serif"/>
                <a:cs typeface="Microsoft Sans Serif"/>
              </a:rPr>
              <a:t> </a:t>
            </a:r>
            <a:r>
              <a:rPr sz="4200" spc="140" dirty="0">
                <a:latin typeface="Microsoft Sans Serif"/>
                <a:cs typeface="Microsoft Sans Serif"/>
              </a:rPr>
              <a:t>tử</a:t>
            </a:r>
            <a:r>
              <a:rPr sz="4200" spc="140" dirty="0">
                <a:latin typeface="Arial MT"/>
                <a:cs typeface="Arial MT"/>
              </a:rPr>
              <a:t>:</a:t>
            </a:r>
            <a:r>
              <a:rPr sz="4200" spc="-50" dirty="0">
                <a:latin typeface="Arial MT"/>
                <a:cs typeface="Arial MT"/>
              </a:rPr>
              <a:t> </a:t>
            </a:r>
            <a:r>
              <a:rPr sz="4200" b="1" spc="-60" dirty="0">
                <a:solidFill>
                  <a:srgbClr val="0057AA"/>
                </a:solidFill>
                <a:latin typeface="Arial"/>
                <a:cs typeface="Arial"/>
              </a:rPr>
              <a:t>=</a:t>
            </a:r>
            <a:endParaRPr sz="4200">
              <a:latin typeface="Arial"/>
              <a:cs typeface="Arial"/>
            </a:endParaRPr>
          </a:p>
          <a:p>
            <a:pPr marL="1825625" lvl="1" indent="-604520">
              <a:lnSpc>
                <a:spcPct val="100000"/>
              </a:lnSpc>
              <a:spcBef>
                <a:spcPts val="1764"/>
              </a:spcBef>
              <a:buFont typeface="Segoe UI Symbol"/>
              <a:buChar char="◦"/>
              <a:tabLst>
                <a:tab pos="1825625" algn="l"/>
              </a:tabLst>
            </a:pPr>
            <a:r>
              <a:rPr sz="4200" dirty="0">
                <a:latin typeface="Arial MT"/>
                <a:cs typeface="Arial MT"/>
              </a:rPr>
              <a:t>Sao</a:t>
            </a:r>
            <a:r>
              <a:rPr sz="4200" spc="-110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chép</a:t>
            </a:r>
            <a:r>
              <a:rPr sz="4200" spc="-110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danh</a:t>
            </a:r>
            <a:r>
              <a:rPr sz="4200" spc="-105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sách:</a:t>
            </a:r>
            <a:r>
              <a:rPr sz="4200" spc="-110" dirty="0">
                <a:latin typeface="Arial MT"/>
                <a:cs typeface="Arial MT"/>
              </a:rPr>
              <a:t> </a:t>
            </a:r>
            <a:r>
              <a:rPr sz="4200" b="1" spc="-10" dirty="0">
                <a:solidFill>
                  <a:srgbClr val="0057AA"/>
                </a:solidFill>
                <a:latin typeface="Arial"/>
                <a:cs typeface="Arial"/>
              </a:rPr>
              <a:t>copy()</a:t>
            </a:r>
            <a:endParaRPr sz="4200">
              <a:latin typeface="Arial"/>
              <a:cs typeface="Arial"/>
            </a:endParaRPr>
          </a:p>
          <a:p>
            <a:pPr marL="1825625" lvl="1" indent="-604520">
              <a:lnSpc>
                <a:spcPct val="100000"/>
              </a:lnSpc>
              <a:spcBef>
                <a:spcPts val="1755"/>
              </a:spcBef>
              <a:buFont typeface="Segoe UI Symbol"/>
              <a:buChar char="◦"/>
              <a:tabLst>
                <a:tab pos="1825625" algn="l"/>
              </a:tabLst>
            </a:pPr>
            <a:r>
              <a:rPr sz="4200" dirty="0">
                <a:latin typeface="Microsoft Sans Serif"/>
                <a:cs typeface="Microsoft Sans Serif"/>
              </a:rPr>
              <a:t>Sắp</a:t>
            </a:r>
            <a:r>
              <a:rPr sz="4200" spc="-8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xếp</a:t>
            </a:r>
            <a:r>
              <a:rPr sz="4200" spc="-7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Arial MT"/>
                <a:cs typeface="Arial MT"/>
              </a:rPr>
              <a:t>danh</a:t>
            </a:r>
            <a:r>
              <a:rPr sz="4200" spc="-125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sách:</a:t>
            </a:r>
            <a:r>
              <a:rPr sz="4200" spc="-125" dirty="0">
                <a:latin typeface="Arial MT"/>
                <a:cs typeface="Arial MT"/>
              </a:rPr>
              <a:t> </a:t>
            </a:r>
            <a:r>
              <a:rPr sz="4200" b="1" spc="-10" dirty="0">
                <a:solidFill>
                  <a:srgbClr val="0057AA"/>
                </a:solidFill>
                <a:latin typeface="Arial"/>
                <a:cs typeface="Arial"/>
              </a:rPr>
              <a:t>sort()</a:t>
            </a:r>
            <a:endParaRPr sz="4200">
              <a:latin typeface="Arial"/>
              <a:cs typeface="Arial"/>
            </a:endParaRPr>
          </a:p>
          <a:p>
            <a:pPr marL="1825625" lvl="1" indent="-604520">
              <a:lnSpc>
                <a:spcPct val="100000"/>
              </a:lnSpc>
              <a:spcBef>
                <a:spcPts val="1764"/>
              </a:spcBef>
              <a:buFont typeface="Segoe UI Symbol"/>
              <a:buChar char="◦"/>
              <a:tabLst>
                <a:tab pos="1825625" algn="l"/>
              </a:tabLst>
            </a:pPr>
            <a:r>
              <a:rPr sz="4200" dirty="0">
                <a:latin typeface="Arial MT"/>
                <a:cs typeface="Arial MT"/>
              </a:rPr>
              <a:t>Ghép</a:t>
            </a:r>
            <a:r>
              <a:rPr sz="4200" spc="-125" dirty="0">
                <a:latin typeface="Arial MT"/>
                <a:cs typeface="Arial MT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nối</a:t>
            </a:r>
            <a:r>
              <a:rPr sz="4200" spc="-7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Arial MT"/>
                <a:cs typeface="Arial MT"/>
              </a:rPr>
              <a:t>danh</a:t>
            </a:r>
            <a:r>
              <a:rPr sz="4200" spc="-140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sách:</a:t>
            </a:r>
            <a:r>
              <a:rPr sz="4200" spc="-120" dirty="0">
                <a:latin typeface="Arial MT"/>
                <a:cs typeface="Arial MT"/>
              </a:rPr>
              <a:t> </a:t>
            </a:r>
            <a:r>
              <a:rPr sz="4200" b="1" spc="-50" dirty="0">
                <a:solidFill>
                  <a:srgbClr val="0057AA"/>
                </a:solidFill>
                <a:latin typeface="Arial"/>
                <a:cs typeface="Arial"/>
              </a:rPr>
              <a:t>+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Microsoft Sans Serif"/>
                <a:cs typeface="Microsoft Sans Serif"/>
              </a:rPr>
              <a:t>Các</a:t>
            </a:r>
            <a:r>
              <a:rPr spc="-3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cấu</a:t>
            </a:r>
            <a:r>
              <a:rPr spc="-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trúc </a:t>
            </a:r>
            <a:r>
              <a:rPr spc="365" dirty="0">
                <a:latin typeface="Microsoft Sans Serif"/>
                <a:cs typeface="Microsoft Sans Serif"/>
              </a:rPr>
              <a:t>dữ</a:t>
            </a:r>
            <a:r>
              <a:rPr spc="-1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liệu</a:t>
            </a:r>
            <a:r>
              <a:rPr spc="-1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của</a:t>
            </a:r>
            <a:r>
              <a:rPr spc="-5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Python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5414" y="1947186"/>
            <a:ext cx="9698990" cy="4109720"/>
          </a:xfrm>
          <a:prstGeom prst="rect">
            <a:avLst/>
          </a:prstGeom>
        </p:spPr>
        <p:txBody>
          <a:bodyPr vert="horz" wrap="square" lIns="0" tIns="213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4200" dirty="0">
                <a:latin typeface="Microsoft Sans Serif"/>
                <a:cs typeface="Microsoft Sans Serif"/>
              </a:rPr>
              <a:t>Tuple</a:t>
            </a:r>
            <a:r>
              <a:rPr sz="4200" spc="-8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trong</a:t>
            </a:r>
            <a:r>
              <a:rPr sz="4200" spc="-95" dirty="0">
                <a:latin typeface="Microsoft Sans Serif"/>
                <a:cs typeface="Microsoft Sans Serif"/>
              </a:rPr>
              <a:t> </a:t>
            </a:r>
            <a:r>
              <a:rPr sz="4200" spc="-10" dirty="0">
                <a:latin typeface="Microsoft Sans Serif"/>
                <a:cs typeface="Microsoft Sans Serif"/>
              </a:rPr>
              <a:t>Python</a:t>
            </a:r>
            <a:endParaRPr sz="4200">
              <a:latin typeface="Microsoft Sans Serif"/>
              <a:cs typeface="Microsoft Sans Serif"/>
            </a:endParaRPr>
          </a:p>
          <a:p>
            <a:pPr marL="918844" indent="-452120">
              <a:lnSpc>
                <a:spcPct val="100000"/>
              </a:lnSpc>
              <a:spcBef>
                <a:spcPts val="1590"/>
              </a:spcBef>
              <a:buChar char="•"/>
              <a:tabLst>
                <a:tab pos="918844" algn="l"/>
              </a:tabLst>
            </a:pPr>
            <a:r>
              <a:rPr sz="4200" dirty="0">
                <a:latin typeface="Microsoft Sans Serif"/>
                <a:cs typeface="Microsoft Sans Serif"/>
              </a:rPr>
              <a:t>Định</a:t>
            </a:r>
            <a:r>
              <a:rPr sz="4200" spc="-3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nghĩa</a:t>
            </a:r>
            <a:r>
              <a:rPr sz="4200" spc="-2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một</a:t>
            </a:r>
            <a:r>
              <a:rPr sz="4200" spc="-3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tuple:</a:t>
            </a:r>
            <a:r>
              <a:rPr sz="4200" spc="-30" dirty="0">
                <a:latin typeface="Microsoft Sans Serif"/>
                <a:cs typeface="Microsoft Sans Serif"/>
              </a:rPr>
              <a:t> </a:t>
            </a:r>
            <a:r>
              <a:rPr sz="4200" b="1" dirty="0">
                <a:solidFill>
                  <a:srgbClr val="0057AA"/>
                </a:solidFill>
                <a:latin typeface="Arial"/>
                <a:cs typeface="Arial"/>
              </a:rPr>
              <a:t>(,)</a:t>
            </a:r>
            <a:r>
              <a:rPr sz="4200" b="1" spc="-70" dirty="0">
                <a:solidFill>
                  <a:srgbClr val="0057AA"/>
                </a:solidFill>
                <a:latin typeface="Arial"/>
                <a:cs typeface="Arial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hoặc</a:t>
            </a:r>
            <a:r>
              <a:rPr sz="4200" spc="-30" dirty="0">
                <a:latin typeface="Microsoft Sans Serif"/>
                <a:cs typeface="Microsoft Sans Serif"/>
              </a:rPr>
              <a:t> </a:t>
            </a:r>
            <a:r>
              <a:rPr sz="4200" b="1" spc="-10" dirty="0">
                <a:solidFill>
                  <a:srgbClr val="0057AA"/>
                </a:solidFill>
                <a:latin typeface="Arial"/>
                <a:cs typeface="Arial"/>
              </a:rPr>
              <a:t>tuple()</a:t>
            </a:r>
            <a:endParaRPr sz="4200">
              <a:latin typeface="Arial"/>
              <a:cs typeface="Arial"/>
            </a:endParaRPr>
          </a:p>
          <a:p>
            <a:pPr marL="918844" indent="-452120">
              <a:lnSpc>
                <a:spcPct val="100000"/>
              </a:lnSpc>
              <a:spcBef>
                <a:spcPts val="1260"/>
              </a:spcBef>
              <a:buChar char="•"/>
              <a:tabLst>
                <a:tab pos="918844" algn="l"/>
              </a:tabLst>
            </a:pPr>
            <a:r>
              <a:rPr sz="4200" dirty="0">
                <a:latin typeface="Microsoft Sans Serif"/>
                <a:cs typeface="Microsoft Sans Serif"/>
              </a:rPr>
              <a:t>Đánh</a:t>
            </a:r>
            <a:r>
              <a:rPr sz="4200" spc="-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số</a:t>
            </a:r>
            <a:r>
              <a:rPr sz="4200" spc="5" dirty="0">
                <a:latin typeface="Microsoft Sans Serif"/>
                <a:cs typeface="Microsoft Sans Serif"/>
              </a:rPr>
              <a:t> </a:t>
            </a:r>
            <a:r>
              <a:rPr sz="4200" spc="145" dirty="0">
                <a:latin typeface="Microsoft Sans Serif"/>
                <a:cs typeface="Microsoft Sans Serif"/>
              </a:rPr>
              <a:t>thứ</a:t>
            </a:r>
            <a:r>
              <a:rPr sz="4200" spc="-10" dirty="0">
                <a:latin typeface="Microsoft Sans Serif"/>
                <a:cs typeface="Microsoft Sans Serif"/>
              </a:rPr>
              <a:t> </a:t>
            </a:r>
            <a:r>
              <a:rPr sz="4200" spc="215" dirty="0">
                <a:latin typeface="Microsoft Sans Serif"/>
                <a:cs typeface="Microsoft Sans Serif"/>
              </a:rPr>
              <a:t>tự</a:t>
            </a:r>
            <a:r>
              <a:rPr sz="4200" spc="5" dirty="0">
                <a:latin typeface="Microsoft Sans Serif"/>
                <a:cs typeface="Microsoft Sans Serif"/>
              </a:rPr>
              <a:t> </a:t>
            </a:r>
            <a:r>
              <a:rPr sz="4200" spc="215" dirty="0">
                <a:latin typeface="Microsoft Sans Serif"/>
                <a:cs typeface="Microsoft Sans Serif"/>
              </a:rPr>
              <a:t>từ</a:t>
            </a:r>
            <a:r>
              <a:rPr sz="4200" dirty="0">
                <a:latin typeface="Microsoft Sans Serif"/>
                <a:cs typeface="Microsoft Sans Serif"/>
              </a:rPr>
              <a:t> </a:t>
            </a:r>
            <a:r>
              <a:rPr sz="4200" spc="-50" dirty="0">
                <a:latin typeface="Microsoft Sans Serif"/>
                <a:cs typeface="Microsoft Sans Serif"/>
              </a:rPr>
              <a:t>0</a:t>
            </a:r>
            <a:endParaRPr sz="4200">
              <a:latin typeface="Microsoft Sans Serif"/>
              <a:cs typeface="Microsoft Sans Serif"/>
            </a:endParaRPr>
          </a:p>
          <a:p>
            <a:pPr marL="918844" indent="-452120">
              <a:lnSpc>
                <a:spcPct val="100000"/>
              </a:lnSpc>
              <a:spcBef>
                <a:spcPts val="1260"/>
              </a:spcBef>
              <a:buChar char="•"/>
              <a:tabLst>
                <a:tab pos="918844" algn="l"/>
              </a:tabLst>
            </a:pPr>
            <a:r>
              <a:rPr sz="4200" dirty="0">
                <a:latin typeface="Microsoft Sans Serif"/>
                <a:cs typeface="Microsoft Sans Serif"/>
              </a:rPr>
              <a:t>Đếm</a:t>
            </a:r>
            <a:r>
              <a:rPr sz="4200" spc="-1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số</a:t>
            </a:r>
            <a:r>
              <a:rPr sz="4200" spc="-15" dirty="0">
                <a:latin typeface="Microsoft Sans Serif"/>
                <a:cs typeface="Microsoft Sans Serif"/>
              </a:rPr>
              <a:t> </a:t>
            </a:r>
            <a:r>
              <a:rPr sz="4200" spc="145" dirty="0">
                <a:latin typeface="Microsoft Sans Serif"/>
                <a:cs typeface="Microsoft Sans Serif"/>
              </a:rPr>
              <a:t>lượng</a:t>
            </a:r>
            <a:r>
              <a:rPr sz="4200" spc="-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phần</a:t>
            </a:r>
            <a:r>
              <a:rPr sz="4200" spc="-15" dirty="0">
                <a:latin typeface="Microsoft Sans Serif"/>
                <a:cs typeface="Microsoft Sans Serif"/>
              </a:rPr>
              <a:t> </a:t>
            </a:r>
            <a:r>
              <a:rPr sz="4200" spc="140" dirty="0">
                <a:latin typeface="Microsoft Sans Serif"/>
                <a:cs typeface="Microsoft Sans Serif"/>
              </a:rPr>
              <a:t>tử:</a:t>
            </a:r>
            <a:r>
              <a:rPr sz="4200" spc="5" dirty="0">
                <a:latin typeface="Microsoft Sans Serif"/>
                <a:cs typeface="Microsoft Sans Serif"/>
              </a:rPr>
              <a:t> </a:t>
            </a:r>
            <a:r>
              <a:rPr sz="4200" b="1" spc="-10" dirty="0">
                <a:solidFill>
                  <a:srgbClr val="0057AA"/>
                </a:solidFill>
                <a:latin typeface="Arial"/>
                <a:cs typeface="Arial"/>
              </a:rPr>
              <a:t>len()</a:t>
            </a:r>
            <a:endParaRPr sz="4200">
              <a:latin typeface="Arial"/>
              <a:cs typeface="Arial"/>
            </a:endParaRPr>
          </a:p>
          <a:p>
            <a:pPr marL="918844" indent="-452120">
              <a:lnSpc>
                <a:spcPct val="100000"/>
              </a:lnSpc>
              <a:spcBef>
                <a:spcPts val="1260"/>
              </a:spcBef>
              <a:buChar char="•"/>
              <a:tabLst>
                <a:tab pos="918844" algn="l"/>
              </a:tabLst>
            </a:pPr>
            <a:r>
              <a:rPr sz="4200" dirty="0">
                <a:latin typeface="Microsoft Sans Serif"/>
                <a:cs typeface="Microsoft Sans Serif"/>
              </a:rPr>
              <a:t>Cho</a:t>
            </a:r>
            <a:r>
              <a:rPr sz="4200" spc="-7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phép</a:t>
            </a:r>
            <a:r>
              <a:rPr sz="4200" spc="-75" dirty="0">
                <a:latin typeface="Microsoft Sans Serif"/>
                <a:cs typeface="Microsoft Sans Serif"/>
              </a:rPr>
              <a:t> </a:t>
            </a:r>
            <a:r>
              <a:rPr sz="4200" b="1" spc="-10" dirty="0">
                <a:latin typeface="Arial"/>
                <a:cs typeface="Arial"/>
              </a:rPr>
              <a:t>unpacking</a:t>
            </a:r>
            <a:endParaRPr sz="4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7808" y="6472428"/>
            <a:ext cx="5714999" cy="285896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25228" y="6472428"/>
            <a:ext cx="5195316" cy="27127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Microsoft Sans Serif"/>
                <a:cs typeface="Microsoft Sans Serif"/>
              </a:rPr>
              <a:t>Các</a:t>
            </a:r>
            <a:r>
              <a:rPr spc="-3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cấu</a:t>
            </a:r>
            <a:r>
              <a:rPr spc="-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trúc </a:t>
            </a:r>
            <a:r>
              <a:rPr spc="365" dirty="0">
                <a:latin typeface="Microsoft Sans Serif"/>
                <a:cs typeface="Microsoft Sans Serif"/>
              </a:rPr>
              <a:t>dữ</a:t>
            </a:r>
            <a:r>
              <a:rPr spc="-1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liệu</a:t>
            </a:r>
            <a:r>
              <a:rPr spc="-1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của</a:t>
            </a:r>
            <a:r>
              <a:rPr spc="-5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Python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5414" y="1956335"/>
            <a:ext cx="12700635" cy="3964940"/>
          </a:xfrm>
          <a:prstGeom prst="rect">
            <a:avLst/>
          </a:prstGeom>
        </p:spPr>
        <p:txBody>
          <a:bodyPr vert="horz" wrap="square" lIns="0" tIns="2051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14"/>
              </a:spcBef>
            </a:pPr>
            <a:r>
              <a:rPr sz="4200" spc="-10" dirty="0">
                <a:latin typeface="Arial MT"/>
                <a:cs typeface="Arial MT"/>
              </a:rPr>
              <a:t>Tuple</a:t>
            </a:r>
            <a:r>
              <a:rPr sz="4200" spc="-210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trong</a:t>
            </a:r>
            <a:r>
              <a:rPr sz="4200" spc="-200" dirty="0">
                <a:latin typeface="Arial MT"/>
                <a:cs typeface="Arial MT"/>
              </a:rPr>
              <a:t> </a:t>
            </a:r>
            <a:r>
              <a:rPr sz="4200" spc="-10" dirty="0">
                <a:latin typeface="Arial MT"/>
                <a:cs typeface="Arial MT"/>
              </a:rPr>
              <a:t>Python</a:t>
            </a:r>
            <a:endParaRPr sz="4200">
              <a:latin typeface="Arial MT"/>
              <a:cs typeface="Arial MT"/>
            </a:endParaRPr>
          </a:p>
          <a:p>
            <a:pPr marL="918844" indent="-452120">
              <a:lnSpc>
                <a:spcPct val="100000"/>
              </a:lnSpc>
              <a:spcBef>
                <a:spcPts val="1515"/>
              </a:spcBef>
              <a:buFont typeface="Microsoft Sans Serif"/>
              <a:buChar char="•"/>
              <a:tabLst>
                <a:tab pos="918844" algn="l"/>
              </a:tabLst>
            </a:pPr>
            <a:r>
              <a:rPr sz="4200" dirty="0">
                <a:latin typeface="Arial MT"/>
                <a:cs typeface="Arial MT"/>
              </a:rPr>
              <a:t>Truy</a:t>
            </a:r>
            <a:r>
              <a:rPr sz="4200" spc="-95" dirty="0">
                <a:latin typeface="Arial MT"/>
                <a:cs typeface="Arial MT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cập</a:t>
            </a:r>
            <a:r>
              <a:rPr sz="4200" spc="-4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phần</a:t>
            </a:r>
            <a:r>
              <a:rPr sz="4200" spc="-35" dirty="0">
                <a:latin typeface="Microsoft Sans Serif"/>
                <a:cs typeface="Microsoft Sans Serif"/>
              </a:rPr>
              <a:t> </a:t>
            </a:r>
            <a:r>
              <a:rPr sz="4200" spc="215" dirty="0">
                <a:latin typeface="Microsoft Sans Serif"/>
                <a:cs typeface="Microsoft Sans Serif"/>
              </a:rPr>
              <a:t>tử</a:t>
            </a:r>
            <a:r>
              <a:rPr sz="4200" spc="-4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Arial MT"/>
                <a:cs typeface="Arial MT"/>
              </a:rPr>
              <a:t>trong</a:t>
            </a:r>
            <a:r>
              <a:rPr sz="4200" spc="-95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tuple:</a:t>
            </a:r>
            <a:r>
              <a:rPr sz="4200" spc="-95" dirty="0">
                <a:latin typeface="Arial MT"/>
                <a:cs typeface="Arial MT"/>
              </a:rPr>
              <a:t> </a:t>
            </a:r>
            <a:r>
              <a:rPr sz="4200" spc="150" dirty="0">
                <a:latin typeface="Microsoft Sans Serif"/>
                <a:cs typeface="Microsoft Sans Serif"/>
              </a:rPr>
              <a:t>tương</a:t>
            </a:r>
            <a:r>
              <a:rPr sz="4200" spc="-40" dirty="0">
                <a:latin typeface="Microsoft Sans Serif"/>
                <a:cs typeface="Microsoft Sans Serif"/>
              </a:rPr>
              <a:t> </a:t>
            </a:r>
            <a:r>
              <a:rPr sz="4200" spc="215" dirty="0">
                <a:latin typeface="Microsoft Sans Serif"/>
                <a:cs typeface="Microsoft Sans Serif"/>
              </a:rPr>
              <a:t>tự</a:t>
            </a:r>
            <a:r>
              <a:rPr sz="4200" spc="-40" dirty="0">
                <a:latin typeface="Microsoft Sans Serif"/>
                <a:cs typeface="Microsoft Sans Serif"/>
              </a:rPr>
              <a:t> </a:t>
            </a:r>
            <a:r>
              <a:rPr sz="4200" spc="130" dirty="0">
                <a:latin typeface="Microsoft Sans Serif"/>
                <a:cs typeface="Microsoft Sans Serif"/>
              </a:rPr>
              <a:t>như</a:t>
            </a:r>
            <a:r>
              <a:rPr sz="4200" spc="-30" dirty="0">
                <a:latin typeface="Microsoft Sans Serif"/>
                <a:cs typeface="Microsoft Sans Serif"/>
              </a:rPr>
              <a:t> </a:t>
            </a:r>
            <a:r>
              <a:rPr sz="4200" spc="-20" dirty="0">
                <a:latin typeface="Arial MT"/>
                <a:cs typeface="Arial MT"/>
              </a:rPr>
              <a:t>list</a:t>
            </a:r>
            <a:endParaRPr sz="4200">
              <a:latin typeface="Arial MT"/>
              <a:cs typeface="Arial MT"/>
            </a:endParaRPr>
          </a:p>
          <a:p>
            <a:pPr marL="918844" indent="-452120">
              <a:lnSpc>
                <a:spcPct val="100000"/>
              </a:lnSpc>
              <a:spcBef>
                <a:spcPts val="1165"/>
              </a:spcBef>
              <a:buFont typeface="Microsoft Sans Serif"/>
              <a:buChar char="•"/>
              <a:tabLst>
                <a:tab pos="918844" algn="l"/>
              </a:tabLst>
            </a:pPr>
            <a:r>
              <a:rPr sz="4200" dirty="0">
                <a:latin typeface="Arial MT"/>
                <a:cs typeface="Arial MT"/>
              </a:rPr>
              <a:t>Thao</a:t>
            </a:r>
            <a:r>
              <a:rPr sz="4200" spc="-110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tác</a:t>
            </a:r>
            <a:r>
              <a:rPr sz="4200" spc="-105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trên</a:t>
            </a:r>
            <a:r>
              <a:rPr sz="4200" spc="-95" dirty="0">
                <a:latin typeface="Arial MT"/>
                <a:cs typeface="Arial MT"/>
              </a:rPr>
              <a:t> </a:t>
            </a:r>
            <a:r>
              <a:rPr sz="4200" spc="-10" dirty="0">
                <a:latin typeface="Arial MT"/>
                <a:cs typeface="Arial MT"/>
              </a:rPr>
              <a:t>tuple:</a:t>
            </a:r>
            <a:endParaRPr sz="4200">
              <a:latin typeface="Arial MT"/>
              <a:cs typeface="Arial MT"/>
            </a:endParaRPr>
          </a:p>
          <a:p>
            <a:pPr marL="1825625" lvl="1" indent="-604520">
              <a:lnSpc>
                <a:spcPct val="100000"/>
              </a:lnSpc>
              <a:spcBef>
                <a:spcPts val="850"/>
              </a:spcBef>
              <a:buFont typeface="Segoe UI Symbol"/>
              <a:buChar char="◦"/>
              <a:tabLst>
                <a:tab pos="1825625" algn="l"/>
              </a:tabLst>
            </a:pPr>
            <a:r>
              <a:rPr sz="4200" dirty="0">
                <a:latin typeface="Arial MT"/>
                <a:cs typeface="Arial MT"/>
              </a:rPr>
              <a:t>Ghép</a:t>
            </a:r>
            <a:r>
              <a:rPr sz="4200" spc="-125" dirty="0">
                <a:latin typeface="Arial MT"/>
                <a:cs typeface="Arial MT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nối</a:t>
            </a:r>
            <a:r>
              <a:rPr sz="4200" spc="-8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Arial MT"/>
                <a:cs typeface="Arial MT"/>
              </a:rPr>
              <a:t>tuple:</a:t>
            </a:r>
            <a:r>
              <a:rPr sz="4200" spc="-135" dirty="0">
                <a:latin typeface="Arial MT"/>
                <a:cs typeface="Arial MT"/>
              </a:rPr>
              <a:t> </a:t>
            </a:r>
            <a:r>
              <a:rPr sz="4200" b="1" spc="-50" dirty="0">
                <a:solidFill>
                  <a:srgbClr val="0057AA"/>
                </a:solidFill>
                <a:latin typeface="Arial"/>
                <a:cs typeface="Arial"/>
              </a:rPr>
              <a:t>+</a:t>
            </a:r>
            <a:endParaRPr sz="4200">
              <a:latin typeface="Arial"/>
              <a:cs typeface="Arial"/>
            </a:endParaRPr>
          </a:p>
          <a:p>
            <a:pPr marL="1825625" lvl="1" indent="-604520">
              <a:lnSpc>
                <a:spcPct val="100000"/>
              </a:lnSpc>
              <a:spcBef>
                <a:spcPts val="770"/>
              </a:spcBef>
              <a:buFont typeface="Segoe UI Symbol"/>
              <a:buChar char="◦"/>
              <a:tabLst>
                <a:tab pos="1825625" algn="l"/>
              </a:tabLst>
            </a:pPr>
            <a:r>
              <a:rPr sz="4200" b="1" dirty="0">
                <a:solidFill>
                  <a:srgbClr val="FF3030"/>
                </a:solidFill>
                <a:latin typeface="Arial"/>
                <a:cs typeface="Arial"/>
              </a:rPr>
              <a:t>Không</a:t>
            </a:r>
            <a:r>
              <a:rPr sz="4200" b="1" spc="-100" dirty="0">
                <a:solidFill>
                  <a:srgbClr val="FF3030"/>
                </a:solidFill>
                <a:latin typeface="Arial"/>
                <a:cs typeface="Arial"/>
              </a:rPr>
              <a:t> </a:t>
            </a:r>
            <a:r>
              <a:rPr sz="4200" b="1" dirty="0">
                <a:solidFill>
                  <a:srgbClr val="FF3030"/>
                </a:solidFill>
                <a:latin typeface="Arial"/>
                <a:cs typeface="Arial"/>
              </a:rPr>
              <a:t>thể</a:t>
            </a:r>
            <a:r>
              <a:rPr sz="4200" b="1" spc="-95" dirty="0">
                <a:solidFill>
                  <a:srgbClr val="FF3030"/>
                </a:solidFill>
                <a:latin typeface="Arial"/>
                <a:cs typeface="Arial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cập</a:t>
            </a:r>
            <a:r>
              <a:rPr sz="4200" spc="-3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nhật</a:t>
            </a:r>
            <a:r>
              <a:rPr sz="4200" spc="-40" dirty="0">
                <a:latin typeface="Microsoft Sans Serif"/>
                <a:cs typeface="Microsoft Sans Serif"/>
              </a:rPr>
              <a:t> </a:t>
            </a:r>
            <a:r>
              <a:rPr sz="4200" b="1" dirty="0">
                <a:latin typeface="Arial"/>
                <a:cs typeface="Arial"/>
              </a:rPr>
              <a:t>trực</a:t>
            </a:r>
            <a:r>
              <a:rPr sz="4200" b="1" spc="-75" dirty="0">
                <a:latin typeface="Arial"/>
                <a:cs typeface="Arial"/>
              </a:rPr>
              <a:t> </a:t>
            </a:r>
            <a:r>
              <a:rPr sz="4200" b="1" dirty="0">
                <a:latin typeface="Arial"/>
                <a:cs typeface="Arial"/>
              </a:rPr>
              <a:t>tiếp</a:t>
            </a:r>
            <a:r>
              <a:rPr sz="4200" b="1" spc="-105" dirty="0">
                <a:latin typeface="Arial"/>
                <a:cs typeface="Arial"/>
              </a:rPr>
              <a:t> </a:t>
            </a:r>
            <a:r>
              <a:rPr sz="4200" dirty="0">
                <a:latin typeface="Arial MT"/>
                <a:cs typeface="Arial MT"/>
              </a:rPr>
              <a:t>giá</a:t>
            </a:r>
            <a:r>
              <a:rPr sz="4200" spc="-85" dirty="0">
                <a:latin typeface="Arial MT"/>
                <a:cs typeface="Arial MT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trị</a:t>
            </a:r>
            <a:r>
              <a:rPr sz="4200" spc="-4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của</a:t>
            </a:r>
            <a:r>
              <a:rPr sz="4200" spc="-35" dirty="0">
                <a:latin typeface="Microsoft Sans Serif"/>
                <a:cs typeface="Microsoft Sans Serif"/>
              </a:rPr>
              <a:t> </a:t>
            </a:r>
            <a:r>
              <a:rPr sz="4200" spc="-10" dirty="0">
                <a:latin typeface="Arial MT"/>
                <a:cs typeface="Arial MT"/>
              </a:rPr>
              <a:t>tuple</a:t>
            </a:r>
            <a:endParaRPr sz="4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8059" y="6252971"/>
            <a:ext cx="4511040" cy="287512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Microsoft Sans Serif"/>
                <a:cs typeface="Microsoft Sans Serif"/>
              </a:rPr>
              <a:t>Các</a:t>
            </a:r>
            <a:r>
              <a:rPr spc="-3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cấu</a:t>
            </a:r>
            <a:r>
              <a:rPr spc="-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trúc </a:t>
            </a:r>
            <a:r>
              <a:rPr spc="365" dirty="0">
                <a:latin typeface="Microsoft Sans Serif"/>
                <a:cs typeface="Microsoft Sans Serif"/>
              </a:rPr>
              <a:t>dữ</a:t>
            </a:r>
            <a:r>
              <a:rPr spc="-1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liệu</a:t>
            </a:r>
            <a:r>
              <a:rPr spc="-1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của</a:t>
            </a:r>
            <a:r>
              <a:rPr spc="-5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Python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5414" y="1976159"/>
            <a:ext cx="9140825" cy="3937635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4200" dirty="0">
                <a:latin typeface="Microsoft Sans Serif"/>
                <a:cs typeface="Microsoft Sans Serif"/>
              </a:rPr>
              <a:t>Set</a:t>
            </a:r>
            <a:r>
              <a:rPr sz="4200" spc="-6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trong</a:t>
            </a:r>
            <a:r>
              <a:rPr sz="4200" spc="-50" dirty="0">
                <a:latin typeface="Microsoft Sans Serif"/>
                <a:cs typeface="Microsoft Sans Serif"/>
              </a:rPr>
              <a:t> </a:t>
            </a:r>
            <a:r>
              <a:rPr sz="4200" spc="-10" dirty="0">
                <a:latin typeface="Microsoft Sans Serif"/>
                <a:cs typeface="Microsoft Sans Serif"/>
              </a:rPr>
              <a:t>Python</a:t>
            </a:r>
            <a:endParaRPr sz="4200">
              <a:latin typeface="Microsoft Sans Serif"/>
              <a:cs typeface="Microsoft Sans Serif"/>
            </a:endParaRPr>
          </a:p>
          <a:p>
            <a:pPr marL="918844" indent="-452120">
              <a:lnSpc>
                <a:spcPct val="100000"/>
              </a:lnSpc>
              <a:spcBef>
                <a:spcPts val="1355"/>
              </a:spcBef>
              <a:buChar char="•"/>
              <a:tabLst>
                <a:tab pos="918844" algn="l"/>
              </a:tabLst>
            </a:pPr>
            <a:r>
              <a:rPr sz="4200" dirty="0">
                <a:latin typeface="Microsoft Sans Serif"/>
                <a:cs typeface="Microsoft Sans Serif"/>
              </a:rPr>
              <a:t>Định</a:t>
            </a:r>
            <a:r>
              <a:rPr sz="4200" spc="-2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nghĩa</a:t>
            </a:r>
            <a:r>
              <a:rPr sz="4200" spc="-2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một</a:t>
            </a:r>
            <a:r>
              <a:rPr sz="4200" spc="-2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set:</a:t>
            </a:r>
            <a:r>
              <a:rPr sz="4200" spc="-25" dirty="0">
                <a:latin typeface="Microsoft Sans Serif"/>
                <a:cs typeface="Microsoft Sans Serif"/>
              </a:rPr>
              <a:t> </a:t>
            </a:r>
            <a:r>
              <a:rPr sz="4200" b="1" dirty="0">
                <a:solidFill>
                  <a:srgbClr val="0057AA"/>
                </a:solidFill>
                <a:latin typeface="Arial"/>
                <a:cs typeface="Arial"/>
              </a:rPr>
              <a:t>{,}</a:t>
            </a:r>
            <a:r>
              <a:rPr sz="4200" b="1" spc="-60" dirty="0">
                <a:solidFill>
                  <a:srgbClr val="0057AA"/>
                </a:solidFill>
                <a:latin typeface="Arial"/>
                <a:cs typeface="Arial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hoặc</a:t>
            </a:r>
            <a:r>
              <a:rPr sz="4200" spc="-30" dirty="0">
                <a:latin typeface="Microsoft Sans Serif"/>
                <a:cs typeface="Microsoft Sans Serif"/>
              </a:rPr>
              <a:t> </a:t>
            </a:r>
            <a:r>
              <a:rPr sz="4200" b="1" spc="-10" dirty="0">
                <a:solidFill>
                  <a:srgbClr val="0057AA"/>
                </a:solidFill>
                <a:latin typeface="Arial"/>
                <a:cs typeface="Arial"/>
              </a:rPr>
              <a:t>set()</a:t>
            </a:r>
            <a:endParaRPr sz="4200">
              <a:latin typeface="Arial"/>
              <a:cs typeface="Arial"/>
            </a:endParaRPr>
          </a:p>
          <a:p>
            <a:pPr marL="918844" indent="-452120">
              <a:lnSpc>
                <a:spcPct val="100000"/>
              </a:lnSpc>
              <a:spcBef>
                <a:spcPts val="960"/>
              </a:spcBef>
              <a:buFont typeface="Microsoft Sans Serif"/>
              <a:buChar char="•"/>
              <a:tabLst>
                <a:tab pos="918844" algn="l"/>
              </a:tabLst>
            </a:pPr>
            <a:r>
              <a:rPr sz="4200" b="1" dirty="0">
                <a:latin typeface="Arial"/>
                <a:cs typeface="Arial"/>
              </a:rPr>
              <a:t>Không</a:t>
            </a:r>
            <a:r>
              <a:rPr sz="4200" b="1" spc="-100" dirty="0">
                <a:latin typeface="Arial"/>
                <a:cs typeface="Arial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đánh</a:t>
            </a:r>
            <a:r>
              <a:rPr sz="4200" spc="-3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số</a:t>
            </a:r>
            <a:r>
              <a:rPr sz="4200" spc="-30" dirty="0">
                <a:latin typeface="Microsoft Sans Serif"/>
                <a:cs typeface="Microsoft Sans Serif"/>
              </a:rPr>
              <a:t> </a:t>
            </a:r>
            <a:r>
              <a:rPr sz="4200" spc="145" dirty="0">
                <a:latin typeface="Microsoft Sans Serif"/>
                <a:cs typeface="Microsoft Sans Serif"/>
              </a:rPr>
              <a:t>thứ</a:t>
            </a:r>
            <a:r>
              <a:rPr sz="4200" spc="-45" dirty="0">
                <a:latin typeface="Microsoft Sans Serif"/>
                <a:cs typeface="Microsoft Sans Serif"/>
              </a:rPr>
              <a:t> </a:t>
            </a:r>
            <a:r>
              <a:rPr sz="4200" spc="180" dirty="0">
                <a:latin typeface="Microsoft Sans Serif"/>
                <a:cs typeface="Microsoft Sans Serif"/>
              </a:rPr>
              <a:t>tự</a:t>
            </a:r>
            <a:endParaRPr sz="4200">
              <a:latin typeface="Microsoft Sans Serif"/>
              <a:cs typeface="Microsoft Sans Serif"/>
            </a:endParaRPr>
          </a:p>
          <a:p>
            <a:pPr marL="918844" indent="-452120">
              <a:lnSpc>
                <a:spcPct val="100000"/>
              </a:lnSpc>
              <a:spcBef>
                <a:spcPts val="960"/>
              </a:spcBef>
              <a:buFont typeface="Microsoft Sans Serif"/>
              <a:buChar char="•"/>
              <a:tabLst>
                <a:tab pos="918844" algn="l"/>
              </a:tabLst>
            </a:pPr>
            <a:r>
              <a:rPr sz="4200" b="1" dirty="0">
                <a:latin typeface="Arial"/>
                <a:cs typeface="Arial"/>
              </a:rPr>
              <a:t>Không</a:t>
            </a:r>
            <a:r>
              <a:rPr sz="4200" b="1" spc="-125" dirty="0">
                <a:latin typeface="Arial"/>
                <a:cs typeface="Arial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cho</a:t>
            </a:r>
            <a:r>
              <a:rPr sz="4200" spc="-7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phép</a:t>
            </a:r>
            <a:r>
              <a:rPr sz="4200" spc="-6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trùng</a:t>
            </a:r>
            <a:r>
              <a:rPr sz="4200" spc="-7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lặp</a:t>
            </a:r>
            <a:r>
              <a:rPr sz="4200" spc="-6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phần</a:t>
            </a:r>
            <a:r>
              <a:rPr sz="4200" spc="-60" dirty="0">
                <a:latin typeface="Microsoft Sans Serif"/>
                <a:cs typeface="Microsoft Sans Serif"/>
              </a:rPr>
              <a:t> </a:t>
            </a:r>
            <a:r>
              <a:rPr sz="4200" spc="180" dirty="0">
                <a:latin typeface="Microsoft Sans Serif"/>
                <a:cs typeface="Microsoft Sans Serif"/>
              </a:rPr>
              <a:t>tử</a:t>
            </a:r>
            <a:endParaRPr sz="4200">
              <a:latin typeface="Microsoft Sans Serif"/>
              <a:cs typeface="Microsoft Sans Serif"/>
            </a:endParaRPr>
          </a:p>
          <a:p>
            <a:pPr marL="918844" indent="-452120">
              <a:lnSpc>
                <a:spcPct val="100000"/>
              </a:lnSpc>
              <a:spcBef>
                <a:spcPts val="965"/>
              </a:spcBef>
              <a:buChar char="•"/>
              <a:tabLst>
                <a:tab pos="918844" algn="l"/>
              </a:tabLst>
            </a:pPr>
            <a:r>
              <a:rPr sz="4200" dirty="0">
                <a:latin typeface="Microsoft Sans Serif"/>
                <a:cs typeface="Microsoft Sans Serif"/>
              </a:rPr>
              <a:t>Đếm</a:t>
            </a:r>
            <a:r>
              <a:rPr sz="4200" spc="-2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số</a:t>
            </a:r>
            <a:r>
              <a:rPr sz="4200" spc="-30" dirty="0">
                <a:latin typeface="Microsoft Sans Serif"/>
                <a:cs typeface="Microsoft Sans Serif"/>
              </a:rPr>
              <a:t> </a:t>
            </a:r>
            <a:r>
              <a:rPr sz="4200" spc="145" dirty="0">
                <a:latin typeface="Microsoft Sans Serif"/>
                <a:cs typeface="Microsoft Sans Serif"/>
              </a:rPr>
              <a:t>lượng</a:t>
            </a:r>
            <a:r>
              <a:rPr sz="4200" spc="-2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phần</a:t>
            </a:r>
            <a:r>
              <a:rPr sz="4200" spc="-30" dirty="0">
                <a:latin typeface="Microsoft Sans Serif"/>
                <a:cs typeface="Microsoft Sans Serif"/>
              </a:rPr>
              <a:t> </a:t>
            </a:r>
            <a:r>
              <a:rPr sz="4200" spc="140" dirty="0">
                <a:latin typeface="Microsoft Sans Serif"/>
                <a:cs typeface="Microsoft Sans Serif"/>
              </a:rPr>
              <a:t>tử:</a:t>
            </a:r>
            <a:r>
              <a:rPr sz="4200" spc="-10" dirty="0">
                <a:latin typeface="Microsoft Sans Serif"/>
                <a:cs typeface="Microsoft Sans Serif"/>
              </a:rPr>
              <a:t> </a:t>
            </a:r>
            <a:r>
              <a:rPr sz="4200" b="1" spc="-10" dirty="0">
                <a:solidFill>
                  <a:srgbClr val="0057AA"/>
                </a:solidFill>
                <a:latin typeface="Arial"/>
                <a:cs typeface="Arial"/>
              </a:rPr>
              <a:t>len()</a:t>
            </a:r>
            <a:endParaRPr sz="4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5176" y="6451091"/>
            <a:ext cx="5518404" cy="284023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16895" y="6451091"/>
            <a:ext cx="3560063" cy="283825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Microsoft Sans Serif"/>
                <a:cs typeface="Microsoft Sans Serif"/>
              </a:rPr>
              <a:t>Các</a:t>
            </a:r>
            <a:r>
              <a:rPr spc="-3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cấu</a:t>
            </a:r>
            <a:r>
              <a:rPr spc="-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trúc </a:t>
            </a:r>
            <a:r>
              <a:rPr spc="365" dirty="0">
                <a:latin typeface="Microsoft Sans Serif"/>
                <a:cs typeface="Microsoft Sans Serif"/>
              </a:rPr>
              <a:t>dữ</a:t>
            </a:r>
            <a:r>
              <a:rPr spc="-1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liệu</a:t>
            </a:r>
            <a:r>
              <a:rPr spc="-1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của</a:t>
            </a:r>
            <a:r>
              <a:rPr spc="-5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Python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dirty="0">
                <a:latin typeface="Arial MT"/>
                <a:cs typeface="Arial MT"/>
              </a:rPr>
              <a:t>Set</a:t>
            </a:r>
            <a:r>
              <a:rPr spc="-1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trong</a:t>
            </a:r>
            <a:r>
              <a:rPr spc="-100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Python</a:t>
            </a:r>
          </a:p>
          <a:p>
            <a:pPr marL="918844" indent="-452120">
              <a:lnSpc>
                <a:spcPct val="100000"/>
              </a:lnSpc>
              <a:spcBef>
                <a:spcPts val="1355"/>
              </a:spcBef>
              <a:buChar char="•"/>
              <a:tabLst>
                <a:tab pos="918844" algn="l"/>
              </a:tabLst>
            </a:pPr>
            <a:r>
              <a:rPr dirty="0"/>
              <a:t>Một</a:t>
            </a:r>
            <a:r>
              <a:rPr spc="-20" dirty="0"/>
              <a:t> </a:t>
            </a:r>
            <a:r>
              <a:rPr dirty="0"/>
              <a:t>số</a:t>
            </a:r>
            <a:r>
              <a:rPr spc="-25" dirty="0"/>
              <a:t> </a:t>
            </a:r>
            <a:r>
              <a:rPr dirty="0">
                <a:latin typeface="Arial MT"/>
                <a:cs typeface="Arial MT"/>
              </a:rPr>
              <a:t>thao</a:t>
            </a:r>
            <a:r>
              <a:rPr spc="-6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tác</a:t>
            </a:r>
            <a:r>
              <a:rPr spc="-70" dirty="0">
                <a:latin typeface="Arial MT"/>
                <a:cs typeface="Arial MT"/>
              </a:rPr>
              <a:t> </a:t>
            </a:r>
            <a:r>
              <a:rPr spc="110" dirty="0"/>
              <a:t>với</a:t>
            </a:r>
            <a:r>
              <a:rPr spc="-25" dirty="0"/>
              <a:t> </a:t>
            </a:r>
            <a:r>
              <a:rPr spc="-25" dirty="0">
                <a:latin typeface="Arial MT"/>
                <a:cs typeface="Arial MT"/>
              </a:rPr>
              <a:t>set</a:t>
            </a:r>
          </a:p>
          <a:p>
            <a:pPr marL="1825625" lvl="1" indent="-604520">
              <a:lnSpc>
                <a:spcPct val="100000"/>
              </a:lnSpc>
              <a:spcBef>
                <a:spcPts val="960"/>
              </a:spcBef>
              <a:buFont typeface="Segoe UI Symbol"/>
              <a:buChar char="◦"/>
              <a:tabLst>
                <a:tab pos="1825625" algn="l"/>
              </a:tabLst>
            </a:pPr>
            <a:r>
              <a:rPr sz="4200" dirty="0">
                <a:latin typeface="Arial MT"/>
                <a:cs typeface="Arial MT"/>
              </a:rPr>
              <a:t>Thêm</a:t>
            </a:r>
            <a:r>
              <a:rPr sz="4200" spc="-95" dirty="0">
                <a:latin typeface="Arial MT"/>
                <a:cs typeface="Arial MT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phần</a:t>
            </a:r>
            <a:r>
              <a:rPr sz="4200" spc="-20" dirty="0">
                <a:latin typeface="Microsoft Sans Serif"/>
                <a:cs typeface="Microsoft Sans Serif"/>
              </a:rPr>
              <a:t> </a:t>
            </a:r>
            <a:r>
              <a:rPr sz="4200" spc="140" dirty="0">
                <a:latin typeface="Microsoft Sans Serif"/>
                <a:cs typeface="Microsoft Sans Serif"/>
              </a:rPr>
              <a:t>tử</a:t>
            </a:r>
            <a:r>
              <a:rPr sz="4200" spc="140" dirty="0">
                <a:latin typeface="Arial MT"/>
                <a:cs typeface="Arial MT"/>
              </a:rPr>
              <a:t>:</a:t>
            </a:r>
            <a:r>
              <a:rPr sz="4200" spc="-85" dirty="0">
                <a:latin typeface="Arial MT"/>
                <a:cs typeface="Arial MT"/>
              </a:rPr>
              <a:t> </a:t>
            </a:r>
            <a:r>
              <a:rPr sz="4200" b="1" dirty="0">
                <a:solidFill>
                  <a:srgbClr val="0057AA"/>
                </a:solidFill>
                <a:latin typeface="Arial"/>
                <a:cs typeface="Arial"/>
              </a:rPr>
              <a:t>add(),</a:t>
            </a:r>
            <a:r>
              <a:rPr sz="4200" b="1" spc="-85" dirty="0">
                <a:solidFill>
                  <a:srgbClr val="0057AA"/>
                </a:solidFill>
                <a:latin typeface="Arial"/>
                <a:cs typeface="Arial"/>
              </a:rPr>
              <a:t> </a:t>
            </a:r>
            <a:r>
              <a:rPr sz="4200" b="1" spc="-10" dirty="0">
                <a:solidFill>
                  <a:srgbClr val="0057AA"/>
                </a:solidFill>
                <a:latin typeface="Arial"/>
                <a:cs typeface="Arial"/>
              </a:rPr>
              <a:t>update()</a:t>
            </a:r>
            <a:endParaRPr sz="4200">
              <a:latin typeface="Arial"/>
              <a:cs typeface="Arial"/>
            </a:endParaRPr>
          </a:p>
          <a:p>
            <a:pPr marL="1825625" lvl="1" indent="-604520">
              <a:lnSpc>
                <a:spcPct val="100000"/>
              </a:lnSpc>
              <a:spcBef>
                <a:spcPts val="960"/>
              </a:spcBef>
              <a:buFont typeface="Segoe UI Symbol"/>
              <a:buChar char="◦"/>
              <a:tabLst>
                <a:tab pos="1825625" algn="l"/>
              </a:tabLst>
            </a:pPr>
            <a:r>
              <a:rPr sz="4200" dirty="0">
                <a:latin typeface="Arial MT"/>
                <a:cs typeface="Arial MT"/>
              </a:rPr>
              <a:t>Xóa</a:t>
            </a:r>
            <a:r>
              <a:rPr sz="4200" spc="-145" dirty="0">
                <a:latin typeface="Arial MT"/>
                <a:cs typeface="Arial MT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phần</a:t>
            </a:r>
            <a:r>
              <a:rPr sz="4200" spc="-85" dirty="0">
                <a:latin typeface="Microsoft Sans Serif"/>
                <a:cs typeface="Microsoft Sans Serif"/>
              </a:rPr>
              <a:t> </a:t>
            </a:r>
            <a:r>
              <a:rPr sz="4200" spc="140" dirty="0">
                <a:latin typeface="Microsoft Sans Serif"/>
                <a:cs typeface="Microsoft Sans Serif"/>
              </a:rPr>
              <a:t>tử</a:t>
            </a:r>
            <a:r>
              <a:rPr sz="4200" spc="140" dirty="0">
                <a:latin typeface="Arial MT"/>
                <a:cs typeface="Arial MT"/>
              </a:rPr>
              <a:t>:</a:t>
            </a:r>
            <a:r>
              <a:rPr sz="4200" spc="-140" dirty="0">
                <a:latin typeface="Arial MT"/>
                <a:cs typeface="Arial MT"/>
              </a:rPr>
              <a:t> </a:t>
            </a:r>
            <a:r>
              <a:rPr sz="4200" b="1" dirty="0">
                <a:solidFill>
                  <a:srgbClr val="0057AA"/>
                </a:solidFill>
                <a:latin typeface="Arial"/>
                <a:cs typeface="Arial"/>
              </a:rPr>
              <a:t>remove(),</a:t>
            </a:r>
            <a:r>
              <a:rPr sz="4200" b="1" spc="-135" dirty="0">
                <a:solidFill>
                  <a:srgbClr val="0057AA"/>
                </a:solidFill>
                <a:latin typeface="Arial"/>
                <a:cs typeface="Arial"/>
              </a:rPr>
              <a:t> </a:t>
            </a:r>
            <a:r>
              <a:rPr sz="4200" b="1" dirty="0">
                <a:solidFill>
                  <a:srgbClr val="0057AA"/>
                </a:solidFill>
                <a:latin typeface="Arial"/>
                <a:cs typeface="Arial"/>
              </a:rPr>
              <a:t>discard(),</a:t>
            </a:r>
            <a:r>
              <a:rPr sz="4200" b="1" spc="-130" dirty="0">
                <a:solidFill>
                  <a:srgbClr val="0057AA"/>
                </a:solidFill>
                <a:latin typeface="Arial"/>
                <a:cs typeface="Arial"/>
              </a:rPr>
              <a:t> </a:t>
            </a:r>
            <a:r>
              <a:rPr sz="4200" b="1" dirty="0">
                <a:solidFill>
                  <a:srgbClr val="0057AA"/>
                </a:solidFill>
                <a:latin typeface="Arial"/>
                <a:cs typeface="Arial"/>
              </a:rPr>
              <a:t>pop(),</a:t>
            </a:r>
            <a:r>
              <a:rPr sz="4200" b="1" spc="-155" dirty="0">
                <a:solidFill>
                  <a:srgbClr val="0057AA"/>
                </a:solidFill>
                <a:latin typeface="Arial"/>
                <a:cs typeface="Arial"/>
              </a:rPr>
              <a:t> </a:t>
            </a:r>
            <a:r>
              <a:rPr sz="4200" b="1" dirty="0">
                <a:solidFill>
                  <a:srgbClr val="0057AA"/>
                </a:solidFill>
                <a:latin typeface="Arial"/>
                <a:cs typeface="Arial"/>
              </a:rPr>
              <a:t>clear(),</a:t>
            </a:r>
            <a:r>
              <a:rPr sz="4200" b="1" spc="-130" dirty="0">
                <a:solidFill>
                  <a:srgbClr val="0057AA"/>
                </a:solidFill>
                <a:latin typeface="Arial"/>
                <a:cs typeface="Arial"/>
              </a:rPr>
              <a:t> </a:t>
            </a:r>
            <a:r>
              <a:rPr sz="4200" b="1" spc="-25" dirty="0">
                <a:solidFill>
                  <a:srgbClr val="0057AA"/>
                </a:solidFill>
                <a:latin typeface="Arial"/>
                <a:cs typeface="Arial"/>
              </a:rPr>
              <a:t>del</a:t>
            </a:r>
            <a:endParaRPr sz="4200">
              <a:latin typeface="Arial"/>
              <a:cs typeface="Arial"/>
            </a:endParaRPr>
          </a:p>
          <a:p>
            <a:pPr marL="1825625" lvl="1" indent="-604520">
              <a:lnSpc>
                <a:spcPct val="100000"/>
              </a:lnSpc>
              <a:spcBef>
                <a:spcPts val="965"/>
              </a:spcBef>
              <a:buFont typeface="Segoe UI Symbol"/>
              <a:buChar char="◦"/>
              <a:tabLst>
                <a:tab pos="1825625" algn="l"/>
              </a:tabLst>
            </a:pPr>
            <a:r>
              <a:rPr sz="4200" dirty="0">
                <a:latin typeface="Arial MT"/>
                <a:cs typeface="Arial MT"/>
              </a:rPr>
              <a:t>Ghép</a:t>
            </a:r>
            <a:r>
              <a:rPr sz="4200" spc="-95" dirty="0">
                <a:latin typeface="Arial MT"/>
                <a:cs typeface="Arial MT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nối</a:t>
            </a:r>
            <a:r>
              <a:rPr sz="4200" spc="-5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Arial MT"/>
                <a:cs typeface="Arial MT"/>
              </a:rPr>
              <a:t>set:</a:t>
            </a:r>
            <a:r>
              <a:rPr sz="4200" spc="-100" dirty="0">
                <a:latin typeface="Arial MT"/>
                <a:cs typeface="Arial MT"/>
              </a:rPr>
              <a:t> </a:t>
            </a:r>
            <a:r>
              <a:rPr sz="4200" b="1" dirty="0">
                <a:solidFill>
                  <a:srgbClr val="0057AA"/>
                </a:solidFill>
                <a:latin typeface="Arial"/>
                <a:cs typeface="Arial"/>
              </a:rPr>
              <a:t>union(),</a:t>
            </a:r>
            <a:r>
              <a:rPr sz="4200" b="1" spc="-114" dirty="0">
                <a:solidFill>
                  <a:srgbClr val="0057AA"/>
                </a:solidFill>
                <a:latin typeface="Arial"/>
                <a:cs typeface="Arial"/>
              </a:rPr>
              <a:t> </a:t>
            </a:r>
            <a:r>
              <a:rPr sz="4200" b="1" dirty="0">
                <a:solidFill>
                  <a:srgbClr val="0057AA"/>
                </a:solidFill>
                <a:latin typeface="Arial"/>
                <a:cs typeface="Arial"/>
              </a:rPr>
              <a:t>|,</a:t>
            </a:r>
            <a:r>
              <a:rPr sz="4200" b="1" spc="-100" dirty="0">
                <a:solidFill>
                  <a:srgbClr val="0057AA"/>
                </a:solidFill>
                <a:latin typeface="Arial"/>
                <a:cs typeface="Arial"/>
              </a:rPr>
              <a:t> </a:t>
            </a:r>
            <a:r>
              <a:rPr sz="4200" b="1" spc="-10" dirty="0">
                <a:solidFill>
                  <a:srgbClr val="0057AA"/>
                </a:solidFill>
                <a:latin typeface="Arial"/>
                <a:cs typeface="Arial"/>
              </a:rPr>
              <a:t>intersection(),</a:t>
            </a:r>
            <a:r>
              <a:rPr sz="4200" b="1" spc="-105" dirty="0">
                <a:solidFill>
                  <a:srgbClr val="0057AA"/>
                </a:solidFill>
                <a:latin typeface="Arial"/>
                <a:cs typeface="Arial"/>
              </a:rPr>
              <a:t> </a:t>
            </a:r>
            <a:r>
              <a:rPr sz="4200" b="1" dirty="0">
                <a:solidFill>
                  <a:srgbClr val="0057AA"/>
                </a:solidFill>
                <a:latin typeface="Arial"/>
                <a:cs typeface="Arial"/>
              </a:rPr>
              <a:t>&amp;,</a:t>
            </a:r>
            <a:r>
              <a:rPr sz="4200" b="1" spc="-105" dirty="0">
                <a:solidFill>
                  <a:srgbClr val="0057AA"/>
                </a:solidFill>
                <a:latin typeface="Arial"/>
                <a:cs typeface="Arial"/>
              </a:rPr>
              <a:t> </a:t>
            </a:r>
            <a:r>
              <a:rPr sz="4200" b="1" spc="-25" dirty="0">
                <a:solidFill>
                  <a:srgbClr val="0057AA"/>
                </a:solidFill>
                <a:latin typeface="Arial"/>
                <a:cs typeface="Arial"/>
              </a:rPr>
              <a:t>...</a:t>
            </a:r>
            <a:endParaRPr sz="4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56147" y="6388608"/>
            <a:ext cx="6775704" cy="287671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Microsoft Sans Serif"/>
                <a:cs typeface="Microsoft Sans Serif"/>
              </a:rPr>
              <a:t>Các</a:t>
            </a:r>
            <a:r>
              <a:rPr spc="-3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cấu</a:t>
            </a:r>
            <a:r>
              <a:rPr spc="-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trúc </a:t>
            </a:r>
            <a:r>
              <a:rPr spc="365" dirty="0">
                <a:latin typeface="Microsoft Sans Serif"/>
                <a:cs typeface="Microsoft Sans Serif"/>
              </a:rPr>
              <a:t>dữ</a:t>
            </a:r>
            <a:r>
              <a:rPr spc="-1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liệu</a:t>
            </a:r>
            <a:r>
              <a:rPr spc="-1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của</a:t>
            </a:r>
            <a:r>
              <a:rPr spc="-5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Python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dirty="0"/>
              <a:t>Dictionary</a:t>
            </a:r>
            <a:r>
              <a:rPr spc="-140" dirty="0"/>
              <a:t> </a:t>
            </a:r>
            <a:r>
              <a:rPr dirty="0"/>
              <a:t>trong</a:t>
            </a:r>
            <a:r>
              <a:rPr spc="-145" dirty="0"/>
              <a:t> </a:t>
            </a:r>
            <a:r>
              <a:rPr spc="-10" dirty="0"/>
              <a:t>Python</a:t>
            </a:r>
          </a:p>
          <a:p>
            <a:pPr marL="918844" indent="-452120">
              <a:lnSpc>
                <a:spcPct val="100000"/>
              </a:lnSpc>
              <a:spcBef>
                <a:spcPts val="1355"/>
              </a:spcBef>
              <a:buChar char="•"/>
              <a:tabLst>
                <a:tab pos="918844" algn="l"/>
                <a:tab pos="7738109" algn="l"/>
                <a:tab pos="11421745" algn="l"/>
              </a:tabLst>
            </a:pPr>
            <a:r>
              <a:rPr dirty="0"/>
              <a:t>Định</a:t>
            </a:r>
            <a:r>
              <a:rPr spc="-50" dirty="0"/>
              <a:t> </a:t>
            </a:r>
            <a:r>
              <a:rPr dirty="0"/>
              <a:t>nghĩa</a:t>
            </a:r>
            <a:r>
              <a:rPr spc="-45" dirty="0"/>
              <a:t> </a:t>
            </a:r>
            <a:r>
              <a:rPr dirty="0"/>
              <a:t>một</a:t>
            </a:r>
            <a:r>
              <a:rPr spc="-50" dirty="0"/>
              <a:t> </a:t>
            </a:r>
            <a:r>
              <a:rPr dirty="0"/>
              <a:t>dictionary:</a:t>
            </a:r>
            <a:r>
              <a:rPr spc="-25" dirty="0"/>
              <a:t> </a:t>
            </a:r>
            <a:r>
              <a:rPr b="1" spc="-50" dirty="0">
                <a:solidFill>
                  <a:srgbClr val="0057AA"/>
                </a:solidFill>
                <a:latin typeface="Arial"/>
                <a:cs typeface="Arial"/>
              </a:rPr>
              <a:t>{</a:t>
            </a:r>
            <a:r>
              <a:rPr b="1" dirty="0">
                <a:solidFill>
                  <a:srgbClr val="0057AA"/>
                </a:solidFill>
                <a:latin typeface="Arial"/>
                <a:cs typeface="Arial"/>
              </a:rPr>
              <a:t>	</a:t>
            </a:r>
            <a:r>
              <a:rPr i="1" dirty="0">
                <a:latin typeface="Arial"/>
                <a:cs typeface="Arial"/>
              </a:rPr>
              <a:t>t</a:t>
            </a:r>
            <a:r>
              <a:rPr dirty="0">
                <a:latin typeface="Calibri"/>
                <a:cs typeface="Calibri"/>
              </a:rPr>
              <a:t>ừ</a:t>
            </a:r>
            <a:r>
              <a:rPr spc="114" dirty="0">
                <a:latin typeface="Calibri"/>
                <a:cs typeface="Calibri"/>
              </a:rPr>
              <a:t> </a:t>
            </a:r>
            <a:r>
              <a:rPr i="1" dirty="0">
                <a:latin typeface="Arial"/>
                <a:cs typeface="Arial"/>
              </a:rPr>
              <a:t>khóa</a:t>
            </a:r>
            <a:r>
              <a:rPr b="1" dirty="0">
                <a:solidFill>
                  <a:srgbClr val="0057AA"/>
                </a:solidFill>
                <a:latin typeface="Arial"/>
                <a:cs typeface="Arial"/>
              </a:rPr>
              <a:t>:</a:t>
            </a:r>
            <a:r>
              <a:rPr b="1" spc="-85" dirty="0">
                <a:solidFill>
                  <a:srgbClr val="0057AA"/>
                </a:solidFill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giá</a:t>
            </a:r>
            <a:r>
              <a:rPr i="1" spc="-100" dirty="0">
                <a:latin typeface="Arial"/>
                <a:cs typeface="Arial"/>
              </a:rPr>
              <a:t> </a:t>
            </a:r>
            <a:r>
              <a:rPr i="1" spc="-25" dirty="0">
                <a:latin typeface="Arial"/>
                <a:cs typeface="Arial"/>
              </a:rPr>
              <a:t>tr</a:t>
            </a:r>
            <a:r>
              <a:rPr i="1" spc="-25" dirty="0">
                <a:latin typeface="Calibri"/>
                <a:cs typeface="Calibri"/>
              </a:rPr>
              <a:t>ị</a:t>
            </a:r>
            <a:r>
              <a:rPr i="1" dirty="0">
                <a:latin typeface="Calibri"/>
                <a:cs typeface="Calibri"/>
              </a:rPr>
              <a:t>	</a:t>
            </a:r>
            <a:r>
              <a:rPr b="1" dirty="0">
                <a:solidFill>
                  <a:srgbClr val="0057AA"/>
                </a:solidFill>
                <a:latin typeface="Arial"/>
                <a:cs typeface="Arial"/>
              </a:rPr>
              <a:t>}</a:t>
            </a:r>
            <a:r>
              <a:rPr b="1" spc="-90" dirty="0">
                <a:solidFill>
                  <a:srgbClr val="0057AA"/>
                </a:solidFill>
                <a:latin typeface="Arial"/>
                <a:cs typeface="Arial"/>
              </a:rPr>
              <a:t> </a:t>
            </a:r>
            <a:r>
              <a:rPr dirty="0"/>
              <a:t>hoặc</a:t>
            </a:r>
            <a:r>
              <a:rPr spc="-40" dirty="0"/>
              <a:t> </a:t>
            </a:r>
            <a:r>
              <a:rPr b="1" spc="-10" dirty="0">
                <a:solidFill>
                  <a:srgbClr val="0057AA"/>
                </a:solidFill>
                <a:latin typeface="Arial"/>
                <a:cs typeface="Arial"/>
              </a:rPr>
              <a:t>dict()</a:t>
            </a:r>
          </a:p>
          <a:p>
            <a:pPr marL="918844" indent="-452120">
              <a:lnSpc>
                <a:spcPct val="100000"/>
              </a:lnSpc>
              <a:spcBef>
                <a:spcPts val="960"/>
              </a:spcBef>
              <a:buChar char="•"/>
              <a:tabLst>
                <a:tab pos="918844" algn="l"/>
              </a:tabLst>
            </a:pPr>
            <a:r>
              <a:rPr dirty="0"/>
              <a:t>Đánh</a:t>
            </a:r>
            <a:r>
              <a:rPr spc="-35" dirty="0"/>
              <a:t> </a:t>
            </a:r>
            <a:r>
              <a:rPr spc="145" dirty="0"/>
              <a:t>thứ</a:t>
            </a:r>
            <a:r>
              <a:rPr spc="-35" dirty="0"/>
              <a:t> </a:t>
            </a:r>
            <a:r>
              <a:rPr spc="215" dirty="0"/>
              <a:t>tự</a:t>
            </a:r>
            <a:r>
              <a:rPr spc="-25" dirty="0"/>
              <a:t> </a:t>
            </a:r>
            <a:r>
              <a:rPr dirty="0"/>
              <a:t>theo</a:t>
            </a:r>
            <a:r>
              <a:rPr spc="-30" dirty="0"/>
              <a:t> </a:t>
            </a:r>
            <a:r>
              <a:rPr dirty="0"/>
              <a:t>các</a:t>
            </a:r>
            <a:r>
              <a:rPr spc="-25" dirty="0"/>
              <a:t> </a:t>
            </a:r>
            <a:r>
              <a:rPr i="1" dirty="0">
                <a:latin typeface="Arial"/>
                <a:cs typeface="Arial"/>
              </a:rPr>
              <a:t>t</a:t>
            </a:r>
            <a:r>
              <a:rPr dirty="0">
                <a:latin typeface="Calibri"/>
                <a:cs typeface="Calibri"/>
              </a:rPr>
              <a:t>ừ</a:t>
            </a:r>
            <a:r>
              <a:rPr spc="125" dirty="0">
                <a:latin typeface="Calibri"/>
                <a:cs typeface="Calibri"/>
              </a:rPr>
              <a:t> </a:t>
            </a:r>
            <a:r>
              <a:rPr i="1" dirty="0">
                <a:latin typeface="Arial"/>
                <a:cs typeface="Arial"/>
              </a:rPr>
              <a:t>khóa</a:t>
            </a:r>
            <a:r>
              <a:rPr i="1" spc="-80" dirty="0">
                <a:latin typeface="Arial"/>
                <a:cs typeface="Arial"/>
              </a:rPr>
              <a:t> </a:t>
            </a:r>
            <a:r>
              <a:rPr i="1" spc="-10" dirty="0">
                <a:latin typeface="Arial"/>
                <a:cs typeface="Arial"/>
              </a:rPr>
              <a:t>(keys)</a:t>
            </a:r>
          </a:p>
          <a:p>
            <a:pPr marL="918844" indent="-452120">
              <a:lnSpc>
                <a:spcPct val="100000"/>
              </a:lnSpc>
              <a:spcBef>
                <a:spcPts val="960"/>
              </a:spcBef>
              <a:buFont typeface="Microsoft Sans Serif"/>
              <a:buChar char="•"/>
              <a:tabLst>
                <a:tab pos="918844" algn="l"/>
              </a:tabLst>
            </a:pPr>
            <a:r>
              <a:rPr b="1" dirty="0">
                <a:latin typeface="Arial"/>
                <a:cs typeface="Arial"/>
              </a:rPr>
              <a:t>Không</a:t>
            </a:r>
            <a:r>
              <a:rPr b="1" spc="-125" dirty="0">
                <a:latin typeface="Arial"/>
                <a:cs typeface="Arial"/>
              </a:rPr>
              <a:t> </a:t>
            </a:r>
            <a:r>
              <a:rPr dirty="0"/>
              <a:t>cho</a:t>
            </a:r>
            <a:r>
              <a:rPr spc="-70" dirty="0"/>
              <a:t> </a:t>
            </a:r>
            <a:r>
              <a:rPr dirty="0"/>
              <a:t>phép</a:t>
            </a:r>
            <a:r>
              <a:rPr spc="-60" dirty="0"/>
              <a:t> </a:t>
            </a:r>
            <a:r>
              <a:rPr dirty="0"/>
              <a:t>trùng</a:t>
            </a:r>
            <a:r>
              <a:rPr spc="-75" dirty="0"/>
              <a:t> </a:t>
            </a:r>
            <a:r>
              <a:rPr dirty="0"/>
              <a:t>lặp</a:t>
            </a:r>
            <a:r>
              <a:rPr spc="-60" dirty="0"/>
              <a:t> </a:t>
            </a:r>
            <a:r>
              <a:rPr dirty="0"/>
              <a:t>phần</a:t>
            </a:r>
            <a:r>
              <a:rPr spc="-60" dirty="0"/>
              <a:t> </a:t>
            </a:r>
            <a:r>
              <a:rPr spc="180" dirty="0"/>
              <a:t>tử</a:t>
            </a:r>
          </a:p>
          <a:p>
            <a:pPr marL="918844" indent="-452120">
              <a:lnSpc>
                <a:spcPct val="100000"/>
              </a:lnSpc>
              <a:spcBef>
                <a:spcPts val="965"/>
              </a:spcBef>
              <a:buChar char="•"/>
              <a:tabLst>
                <a:tab pos="918844" algn="l"/>
              </a:tabLst>
            </a:pPr>
            <a:r>
              <a:rPr dirty="0"/>
              <a:t>Đếm</a:t>
            </a:r>
            <a:r>
              <a:rPr spc="-20" dirty="0"/>
              <a:t> </a:t>
            </a:r>
            <a:r>
              <a:rPr dirty="0"/>
              <a:t>số</a:t>
            </a:r>
            <a:r>
              <a:rPr spc="-30" dirty="0"/>
              <a:t> </a:t>
            </a:r>
            <a:r>
              <a:rPr spc="145" dirty="0"/>
              <a:t>lượng</a:t>
            </a:r>
            <a:r>
              <a:rPr spc="-20" dirty="0"/>
              <a:t> </a:t>
            </a:r>
            <a:r>
              <a:rPr dirty="0"/>
              <a:t>phần</a:t>
            </a:r>
            <a:r>
              <a:rPr spc="-30" dirty="0"/>
              <a:t> </a:t>
            </a:r>
            <a:r>
              <a:rPr spc="140" dirty="0"/>
              <a:t>tử:</a:t>
            </a:r>
            <a:r>
              <a:rPr spc="-10" dirty="0"/>
              <a:t> </a:t>
            </a:r>
            <a:r>
              <a:rPr b="1" spc="-10" dirty="0">
                <a:solidFill>
                  <a:srgbClr val="0057AA"/>
                </a:solidFill>
                <a:latin typeface="Arial"/>
                <a:cs typeface="Arial"/>
              </a:rPr>
              <a:t>len()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19215" y="6274308"/>
            <a:ext cx="6449568" cy="287448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Microsoft Sans Serif"/>
                <a:cs typeface="Microsoft Sans Serif"/>
              </a:rPr>
              <a:t>Các</a:t>
            </a:r>
            <a:r>
              <a:rPr spc="-3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cấu</a:t>
            </a:r>
            <a:r>
              <a:rPr spc="-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trúc </a:t>
            </a:r>
            <a:r>
              <a:rPr spc="365" dirty="0">
                <a:latin typeface="Microsoft Sans Serif"/>
                <a:cs typeface="Microsoft Sans Serif"/>
              </a:rPr>
              <a:t>dữ</a:t>
            </a:r>
            <a:r>
              <a:rPr spc="-1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liệu</a:t>
            </a:r>
            <a:r>
              <a:rPr spc="-1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của</a:t>
            </a:r>
            <a:r>
              <a:rPr spc="-5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Python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3469" y="3857371"/>
            <a:ext cx="10024110" cy="2365375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3122930" marR="5080" indent="-3110865">
              <a:lnSpc>
                <a:spcPts val="8700"/>
              </a:lnSpc>
              <a:spcBef>
                <a:spcPts val="1220"/>
              </a:spcBef>
            </a:pPr>
            <a:r>
              <a:rPr sz="8100" dirty="0">
                <a:latin typeface="Microsoft Sans Serif"/>
                <a:cs typeface="Microsoft Sans Serif"/>
              </a:rPr>
              <a:t>Đặc</a:t>
            </a:r>
            <a:r>
              <a:rPr sz="8100" spc="105" dirty="0">
                <a:latin typeface="Microsoft Sans Serif"/>
                <a:cs typeface="Microsoft Sans Serif"/>
              </a:rPr>
              <a:t> </a:t>
            </a:r>
            <a:r>
              <a:rPr sz="8100" spc="165" dirty="0">
                <a:latin typeface="Microsoft Sans Serif"/>
                <a:cs typeface="Microsoft Sans Serif"/>
              </a:rPr>
              <a:t>trưng</a:t>
            </a:r>
            <a:r>
              <a:rPr sz="8100" spc="100" dirty="0">
                <a:latin typeface="Microsoft Sans Serif"/>
                <a:cs typeface="Microsoft Sans Serif"/>
              </a:rPr>
              <a:t> </a:t>
            </a:r>
            <a:r>
              <a:rPr sz="8100" spc="380" dirty="0">
                <a:latin typeface="Microsoft Sans Serif"/>
                <a:cs typeface="Microsoft Sans Serif"/>
              </a:rPr>
              <a:t>cơ</a:t>
            </a:r>
            <a:r>
              <a:rPr sz="8100" spc="105" dirty="0">
                <a:latin typeface="Microsoft Sans Serif"/>
                <a:cs typeface="Microsoft Sans Serif"/>
              </a:rPr>
              <a:t> </a:t>
            </a:r>
            <a:r>
              <a:rPr sz="8100" dirty="0">
                <a:latin typeface="Microsoft Sans Serif"/>
                <a:cs typeface="Microsoft Sans Serif"/>
              </a:rPr>
              <a:t>bản</a:t>
            </a:r>
            <a:r>
              <a:rPr sz="8100" spc="100" dirty="0">
                <a:latin typeface="Microsoft Sans Serif"/>
                <a:cs typeface="Microsoft Sans Serif"/>
              </a:rPr>
              <a:t> </a:t>
            </a:r>
            <a:r>
              <a:rPr sz="8100" spc="-25" dirty="0">
                <a:latin typeface="Microsoft Sans Serif"/>
                <a:cs typeface="Microsoft Sans Serif"/>
              </a:rPr>
              <a:t>của </a:t>
            </a:r>
            <a:r>
              <a:rPr sz="8100" spc="-10" dirty="0"/>
              <a:t>Python?</a:t>
            </a:r>
            <a:endParaRPr sz="81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2455" y="4549140"/>
            <a:ext cx="6915911" cy="318342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39556" y="5143500"/>
            <a:ext cx="8317992" cy="243312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15414" y="1976159"/>
            <a:ext cx="8739505" cy="1651000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4200" dirty="0">
                <a:latin typeface="Arial MT"/>
                <a:cs typeface="Arial MT"/>
              </a:rPr>
              <a:t>Dictionary</a:t>
            </a:r>
            <a:r>
              <a:rPr sz="4200" spc="-190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trong</a:t>
            </a:r>
            <a:r>
              <a:rPr sz="4200" spc="-200" dirty="0">
                <a:latin typeface="Arial MT"/>
                <a:cs typeface="Arial MT"/>
              </a:rPr>
              <a:t> </a:t>
            </a:r>
            <a:r>
              <a:rPr sz="4200" spc="-10" dirty="0">
                <a:latin typeface="Arial MT"/>
                <a:cs typeface="Arial MT"/>
              </a:rPr>
              <a:t>Python</a:t>
            </a:r>
            <a:endParaRPr sz="4200">
              <a:latin typeface="Arial MT"/>
              <a:cs typeface="Arial MT"/>
            </a:endParaRPr>
          </a:p>
          <a:p>
            <a:pPr marL="918844" indent="-452120">
              <a:lnSpc>
                <a:spcPct val="100000"/>
              </a:lnSpc>
              <a:spcBef>
                <a:spcPts val="1355"/>
              </a:spcBef>
              <a:buFont typeface="Microsoft Sans Serif"/>
              <a:buChar char="•"/>
              <a:tabLst>
                <a:tab pos="918844" algn="l"/>
              </a:tabLst>
            </a:pPr>
            <a:r>
              <a:rPr sz="4200" dirty="0">
                <a:latin typeface="Arial MT"/>
                <a:cs typeface="Arial MT"/>
              </a:rPr>
              <a:t>Truy</a:t>
            </a:r>
            <a:r>
              <a:rPr sz="4200" spc="-130" dirty="0">
                <a:latin typeface="Arial MT"/>
                <a:cs typeface="Arial MT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cập</a:t>
            </a:r>
            <a:r>
              <a:rPr sz="4200" spc="-8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phần</a:t>
            </a:r>
            <a:r>
              <a:rPr sz="4200" spc="-75" dirty="0">
                <a:latin typeface="Microsoft Sans Serif"/>
                <a:cs typeface="Microsoft Sans Serif"/>
              </a:rPr>
              <a:t> </a:t>
            </a:r>
            <a:r>
              <a:rPr sz="4200" spc="215" dirty="0">
                <a:latin typeface="Microsoft Sans Serif"/>
                <a:cs typeface="Microsoft Sans Serif"/>
              </a:rPr>
              <a:t>tử</a:t>
            </a:r>
            <a:r>
              <a:rPr sz="4200" spc="-8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Arial MT"/>
                <a:cs typeface="Arial MT"/>
              </a:rPr>
              <a:t>trong</a:t>
            </a:r>
            <a:r>
              <a:rPr sz="4200" spc="-135" dirty="0">
                <a:latin typeface="Arial MT"/>
                <a:cs typeface="Arial MT"/>
              </a:rPr>
              <a:t> </a:t>
            </a:r>
            <a:r>
              <a:rPr sz="4200" spc="-10" dirty="0">
                <a:latin typeface="Arial MT"/>
                <a:cs typeface="Arial MT"/>
              </a:rPr>
              <a:t>dictionary</a:t>
            </a:r>
            <a:endParaRPr sz="42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Microsoft Sans Serif"/>
                <a:cs typeface="Microsoft Sans Serif"/>
              </a:rPr>
              <a:t>Các</a:t>
            </a:r>
            <a:r>
              <a:rPr spc="-3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cấu</a:t>
            </a:r>
            <a:r>
              <a:rPr spc="-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trúc </a:t>
            </a:r>
            <a:r>
              <a:rPr spc="365" dirty="0">
                <a:latin typeface="Microsoft Sans Serif"/>
                <a:cs typeface="Microsoft Sans Serif"/>
              </a:rPr>
              <a:t>dữ</a:t>
            </a:r>
            <a:r>
              <a:rPr spc="-1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liệu</a:t>
            </a:r>
            <a:r>
              <a:rPr spc="-1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của</a:t>
            </a:r>
            <a:r>
              <a:rPr spc="-5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Python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5414" y="1976159"/>
            <a:ext cx="12048490" cy="4147820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4200" dirty="0">
                <a:latin typeface="Microsoft Sans Serif"/>
                <a:cs typeface="Microsoft Sans Serif"/>
              </a:rPr>
              <a:t>Dictionary</a:t>
            </a:r>
            <a:r>
              <a:rPr sz="4200" spc="-14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trong</a:t>
            </a:r>
            <a:r>
              <a:rPr sz="4200" spc="-145" dirty="0">
                <a:latin typeface="Microsoft Sans Serif"/>
                <a:cs typeface="Microsoft Sans Serif"/>
              </a:rPr>
              <a:t> </a:t>
            </a:r>
            <a:r>
              <a:rPr sz="4200" spc="-10" dirty="0">
                <a:latin typeface="Microsoft Sans Serif"/>
                <a:cs typeface="Microsoft Sans Serif"/>
              </a:rPr>
              <a:t>Python</a:t>
            </a:r>
            <a:endParaRPr sz="4200">
              <a:latin typeface="Microsoft Sans Serif"/>
              <a:cs typeface="Microsoft Sans Serif"/>
            </a:endParaRPr>
          </a:p>
          <a:p>
            <a:pPr marL="918844" indent="-452120">
              <a:lnSpc>
                <a:spcPct val="100000"/>
              </a:lnSpc>
              <a:spcBef>
                <a:spcPts val="1355"/>
              </a:spcBef>
              <a:buChar char="•"/>
              <a:tabLst>
                <a:tab pos="918844" algn="l"/>
              </a:tabLst>
            </a:pPr>
            <a:r>
              <a:rPr sz="4200" dirty="0">
                <a:latin typeface="Microsoft Sans Serif"/>
                <a:cs typeface="Microsoft Sans Serif"/>
              </a:rPr>
              <a:t>Một</a:t>
            </a:r>
            <a:r>
              <a:rPr sz="4200" spc="-2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số</a:t>
            </a:r>
            <a:r>
              <a:rPr sz="4200" spc="-2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thao</a:t>
            </a:r>
            <a:r>
              <a:rPr sz="4200" spc="-1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tác</a:t>
            </a:r>
            <a:r>
              <a:rPr sz="4200" spc="-20" dirty="0">
                <a:latin typeface="Microsoft Sans Serif"/>
                <a:cs typeface="Microsoft Sans Serif"/>
              </a:rPr>
              <a:t> </a:t>
            </a:r>
            <a:r>
              <a:rPr sz="4200" spc="110" dirty="0">
                <a:latin typeface="Microsoft Sans Serif"/>
                <a:cs typeface="Microsoft Sans Serif"/>
              </a:rPr>
              <a:t>với</a:t>
            </a:r>
            <a:r>
              <a:rPr sz="4200" spc="-25" dirty="0">
                <a:latin typeface="Microsoft Sans Serif"/>
                <a:cs typeface="Microsoft Sans Serif"/>
              </a:rPr>
              <a:t> </a:t>
            </a:r>
            <a:r>
              <a:rPr sz="4200" spc="-10" dirty="0">
                <a:latin typeface="Microsoft Sans Serif"/>
                <a:cs typeface="Microsoft Sans Serif"/>
              </a:rPr>
              <a:t>dictionary</a:t>
            </a:r>
            <a:endParaRPr sz="4200">
              <a:latin typeface="Microsoft Sans Serif"/>
              <a:cs typeface="Microsoft Sans Serif"/>
            </a:endParaRPr>
          </a:p>
          <a:p>
            <a:pPr marL="1825625" lvl="1" indent="-604520">
              <a:lnSpc>
                <a:spcPct val="100000"/>
              </a:lnSpc>
              <a:spcBef>
                <a:spcPts val="1420"/>
              </a:spcBef>
              <a:buFont typeface="Segoe UI Symbol"/>
              <a:buChar char="◦"/>
              <a:tabLst>
                <a:tab pos="1825625" algn="l"/>
              </a:tabLst>
            </a:pPr>
            <a:r>
              <a:rPr sz="4200" dirty="0">
                <a:latin typeface="Microsoft Sans Serif"/>
                <a:cs typeface="Microsoft Sans Serif"/>
              </a:rPr>
              <a:t>Thêm</a:t>
            </a:r>
            <a:r>
              <a:rPr sz="4200" spc="-3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phần</a:t>
            </a:r>
            <a:r>
              <a:rPr sz="4200" spc="-15" dirty="0">
                <a:latin typeface="Microsoft Sans Serif"/>
                <a:cs typeface="Microsoft Sans Serif"/>
              </a:rPr>
              <a:t> </a:t>
            </a:r>
            <a:r>
              <a:rPr sz="4200" spc="140" dirty="0">
                <a:latin typeface="Microsoft Sans Serif"/>
                <a:cs typeface="Microsoft Sans Serif"/>
              </a:rPr>
              <a:t>tử:</a:t>
            </a:r>
            <a:r>
              <a:rPr sz="4200" spc="-30" dirty="0">
                <a:latin typeface="Microsoft Sans Serif"/>
                <a:cs typeface="Microsoft Sans Serif"/>
              </a:rPr>
              <a:t> </a:t>
            </a:r>
            <a:r>
              <a:rPr sz="4200" b="1" dirty="0">
                <a:solidFill>
                  <a:srgbClr val="0057AA"/>
                </a:solidFill>
                <a:latin typeface="Arial"/>
                <a:cs typeface="Arial"/>
              </a:rPr>
              <a:t>=,</a:t>
            </a:r>
            <a:r>
              <a:rPr sz="4200" b="1" spc="-75" dirty="0">
                <a:solidFill>
                  <a:srgbClr val="0057AA"/>
                </a:solidFill>
                <a:latin typeface="Arial"/>
                <a:cs typeface="Arial"/>
              </a:rPr>
              <a:t> </a:t>
            </a:r>
            <a:r>
              <a:rPr sz="4200" b="1" spc="-10" dirty="0">
                <a:solidFill>
                  <a:srgbClr val="0057AA"/>
                </a:solidFill>
                <a:latin typeface="Arial"/>
                <a:cs typeface="Arial"/>
              </a:rPr>
              <a:t>update()</a:t>
            </a:r>
            <a:endParaRPr sz="4200">
              <a:latin typeface="Arial"/>
              <a:cs typeface="Arial"/>
            </a:endParaRPr>
          </a:p>
          <a:p>
            <a:pPr marL="1825625" lvl="1" indent="-604520">
              <a:lnSpc>
                <a:spcPct val="100000"/>
              </a:lnSpc>
              <a:spcBef>
                <a:spcPts val="1560"/>
              </a:spcBef>
              <a:buFont typeface="Segoe UI Symbol"/>
              <a:buChar char="◦"/>
              <a:tabLst>
                <a:tab pos="1825625" algn="l"/>
              </a:tabLst>
            </a:pPr>
            <a:r>
              <a:rPr sz="4200" dirty="0">
                <a:latin typeface="Microsoft Sans Serif"/>
                <a:cs typeface="Microsoft Sans Serif"/>
              </a:rPr>
              <a:t>Xóa</a:t>
            </a:r>
            <a:r>
              <a:rPr sz="4200" spc="-7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phần</a:t>
            </a:r>
            <a:r>
              <a:rPr sz="4200" spc="-65" dirty="0">
                <a:latin typeface="Microsoft Sans Serif"/>
                <a:cs typeface="Microsoft Sans Serif"/>
              </a:rPr>
              <a:t> </a:t>
            </a:r>
            <a:r>
              <a:rPr sz="4200" spc="140" dirty="0">
                <a:latin typeface="Microsoft Sans Serif"/>
                <a:cs typeface="Microsoft Sans Serif"/>
              </a:rPr>
              <a:t>tử:</a:t>
            </a:r>
            <a:r>
              <a:rPr sz="4200" spc="-75" dirty="0">
                <a:latin typeface="Microsoft Sans Serif"/>
                <a:cs typeface="Microsoft Sans Serif"/>
              </a:rPr>
              <a:t> </a:t>
            </a:r>
            <a:r>
              <a:rPr sz="4200" b="1" dirty="0">
                <a:solidFill>
                  <a:srgbClr val="0057AA"/>
                </a:solidFill>
                <a:latin typeface="Arial"/>
                <a:cs typeface="Arial"/>
              </a:rPr>
              <a:t>clear(),</a:t>
            </a:r>
            <a:r>
              <a:rPr sz="4200" b="1" spc="-114" dirty="0">
                <a:solidFill>
                  <a:srgbClr val="0057AA"/>
                </a:solidFill>
                <a:latin typeface="Arial"/>
                <a:cs typeface="Arial"/>
              </a:rPr>
              <a:t> </a:t>
            </a:r>
            <a:r>
              <a:rPr sz="4200" b="1" dirty="0">
                <a:solidFill>
                  <a:srgbClr val="0057AA"/>
                </a:solidFill>
                <a:latin typeface="Arial"/>
                <a:cs typeface="Arial"/>
              </a:rPr>
              <a:t>pop(),</a:t>
            </a:r>
            <a:r>
              <a:rPr sz="4200" b="1" spc="-140" dirty="0">
                <a:solidFill>
                  <a:srgbClr val="0057AA"/>
                </a:solidFill>
                <a:latin typeface="Arial"/>
                <a:cs typeface="Arial"/>
              </a:rPr>
              <a:t> </a:t>
            </a:r>
            <a:r>
              <a:rPr sz="4200" b="1" dirty="0">
                <a:solidFill>
                  <a:srgbClr val="0057AA"/>
                </a:solidFill>
                <a:latin typeface="Arial"/>
                <a:cs typeface="Arial"/>
              </a:rPr>
              <a:t>popitem(),</a:t>
            </a:r>
            <a:r>
              <a:rPr sz="4200" b="1" spc="-120" dirty="0">
                <a:solidFill>
                  <a:srgbClr val="0057AA"/>
                </a:solidFill>
                <a:latin typeface="Arial"/>
                <a:cs typeface="Arial"/>
              </a:rPr>
              <a:t> </a:t>
            </a:r>
            <a:r>
              <a:rPr sz="4200" b="1" spc="-25" dirty="0">
                <a:solidFill>
                  <a:srgbClr val="0057AA"/>
                </a:solidFill>
                <a:latin typeface="Arial"/>
                <a:cs typeface="Arial"/>
              </a:rPr>
              <a:t>del</a:t>
            </a:r>
            <a:endParaRPr sz="4200">
              <a:latin typeface="Arial"/>
              <a:cs typeface="Arial"/>
            </a:endParaRPr>
          </a:p>
          <a:p>
            <a:pPr marL="1825625" lvl="1" indent="-604520">
              <a:lnSpc>
                <a:spcPct val="100000"/>
              </a:lnSpc>
              <a:spcBef>
                <a:spcPts val="1560"/>
              </a:spcBef>
              <a:buFont typeface="Segoe UI Symbol"/>
              <a:buChar char="◦"/>
              <a:tabLst>
                <a:tab pos="1825625" algn="l"/>
              </a:tabLst>
            </a:pPr>
            <a:r>
              <a:rPr sz="4200" dirty="0">
                <a:latin typeface="Microsoft Sans Serif"/>
                <a:cs typeface="Microsoft Sans Serif"/>
              </a:rPr>
              <a:t>Kiểm</a:t>
            </a:r>
            <a:r>
              <a:rPr sz="4200" spc="-3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tra</a:t>
            </a:r>
            <a:r>
              <a:rPr sz="4200" spc="-4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tồn</a:t>
            </a:r>
            <a:r>
              <a:rPr sz="4200" spc="-4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tại</a:t>
            </a:r>
            <a:r>
              <a:rPr sz="4200" spc="-4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của</a:t>
            </a:r>
            <a:r>
              <a:rPr sz="4200" spc="-4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một</a:t>
            </a:r>
            <a:r>
              <a:rPr sz="4200" spc="-4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key:</a:t>
            </a:r>
            <a:r>
              <a:rPr sz="4200" spc="-45" dirty="0">
                <a:latin typeface="Microsoft Sans Serif"/>
                <a:cs typeface="Microsoft Sans Serif"/>
              </a:rPr>
              <a:t> </a:t>
            </a:r>
            <a:r>
              <a:rPr sz="4200" b="1" spc="-25" dirty="0">
                <a:solidFill>
                  <a:srgbClr val="0057AA"/>
                </a:solidFill>
                <a:latin typeface="Arial"/>
                <a:cs typeface="Arial"/>
              </a:rPr>
              <a:t>in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Microsoft Sans Serif"/>
                <a:cs typeface="Microsoft Sans Serif"/>
              </a:rPr>
              <a:t>Các</a:t>
            </a:r>
            <a:r>
              <a:rPr spc="-3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cấu</a:t>
            </a:r>
            <a:r>
              <a:rPr spc="-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trúc </a:t>
            </a:r>
            <a:r>
              <a:rPr spc="365" dirty="0">
                <a:latin typeface="Microsoft Sans Serif"/>
                <a:cs typeface="Microsoft Sans Serif"/>
              </a:rPr>
              <a:t>dữ</a:t>
            </a:r>
            <a:r>
              <a:rPr spc="-1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liệu</a:t>
            </a:r>
            <a:r>
              <a:rPr spc="-1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của</a:t>
            </a:r>
            <a:r>
              <a:rPr spc="-5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Python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5931" y="4924044"/>
            <a:ext cx="4136135" cy="395803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15414" y="1976159"/>
            <a:ext cx="10645775" cy="2413000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4200" dirty="0">
                <a:latin typeface="Arial MT"/>
                <a:cs typeface="Arial MT"/>
              </a:rPr>
              <a:t>Class</a:t>
            </a:r>
            <a:r>
              <a:rPr sz="4200" spc="-95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và</a:t>
            </a:r>
            <a:r>
              <a:rPr sz="4200" spc="-100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Object</a:t>
            </a:r>
            <a:r>
              <a:rPr sz="4200" spc="-110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trong</a:t>
            </a:r>
            <a:r>
              <a:rPr sz="4200" spc="-105" dirty="0">
                <a:latin typeface="Arial MT"/>
                <a:cs typeface="Arial MT"/>
              </a:rPr>
              <a:t> </a:t>
            </a:r>
            <a:r>
              <a:rPr sz="4200" spc="-10" dirty="0">
                <a:latin typeface="Arial MT"/>
                <a:cs typeface="Arial MT"/>
              </a:rPr>
              <a:t>Python</a:t>
            </a:r>
            <a:endParaRPr sz="4200">
              <a:latin typeface="Arial MT"/>
              <a:cs typeface="Arial MT"/>
            </a:endParaRPr>
          </a:p>
          <a:p>
            <a:pPr marL="918844" indent="-452120">
              <a:lnSpc>
                <a:spcPct val="100000"/>
              </a:lnSpc>
              <a:spcBef>
                <a:spcPts val="1355"/>
              </a:spcBef>
              <a:buChar char="•"/>
              <a:tabLst>
                <a:tab pos="918844" algn="l"/>
              </a:tabLst>
            </a:pPr>
            <a:r>
              <a:rPr sz="4200" dirty="0">
                <a:latin typeface="Microsoft Sans Serif"/>
                <a:cs typeface="Microsoft Sans Serif"/>
              </a:rPr>
              <a:t>Định</a:t>
            </a:r>
            <a:r>
              <a:rPr sz="4200" spc="-2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nghĩa</a:t>
            </a:r>
            <a:r>
              <a:rPr sz="4200" spc="-1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một</a:t>
            </a:r>
            <a:r>
              <a:rPr sz="4200" spc="-1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Arial MT"/>
                <a:cs typeface="Arial MT"/>
              </a:rPr>
              <a:t>class:</a:t>
            </a:r>
            <a:r>
              <a:rPr sz="4200" spc="-60" dirty="0">
                <a:latin typeface="Arial MT"/>
                <a:cs typeface="Arial MT"/>
              </a:rPr>
              <a:t> </a:t>
            </a:r>
            <a:r>
              <a:rPr sz="4200" b="1" spc="-10" dirty="0">
                <a:solidFill>
                  <a:srgbClr val="0057AA"/>
                </a:solidFill>
                <a:latin typeface="Arial"/>
                <a:cs typeface="Arial"/>
              </a:rPr>
              <a:t>class</a:t>
            </a:r>
            <a:endParaRPr sz="4200">
              <a:latin typeface="Arial"/>
              <a:cs typeface="Arial"/>
            </a:endParaRPr>
          </a:p>
          <a:p>
            <a:pPr marL="918844" indent="-452120">
              <a:lnSpc>
                <a:spcPct val="100000"/>
              </a:lnSpc>
              <a:spcBef>
                <a:spcPts val="960"/>
              </a:spcBef>
              <a:buFont typeface="Microsoft Sans Serif"/>
              <a:buChar char="•"/>
              <a:tabLst>
                <a:tab pos="918844" algn="l"/>
              </a:tabLst>
            </a:pPr>
            <a:r>
              <a:rPr sz="4200" dirty="0">
                <a:latin typeface="Arial MT"/>
                <a:cs typeface="Arial MT"/>
              </a:rPr>
              <a:t>Khai</a:t>
            </a:r>
            <a:r>
              <a:rPr sz="4200" spc="-125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báo</a:t>
            </a:r>
            <a:r>
              <a:rPr sz="4200" spc="-135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object</a:t>
            </a:r>
            <a:r>
              <a:rPr sz="4200" spc="-135" dirty="0">
                <a:latin typeface="Arial MT"/>
                <a:cs typeface="Arial MT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thuộc</a:t>
            </a:r>
            <a:r>
              <a:rPr sz="4200" spc="-9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Arial MT"/>
                <a:cs typeface="Arial MT"/>
              </a:rPr>
              <a:t>class:</a:t>
            </a:r>
            <a:r>
              <a:rPr sz="4200" spc="-130" dirty="0">
                <a:latin typeface="Arial MT"/>
                <a:cs typeface="Arial MT"/>
              </a:rPr>
              <a:t> </a:t>
            </a:r>
            <a:r>
              <a:rPr sz="4200" b="1" spc="-10" dirty="0">
                <a:latin typeface="Arial"/>
                <a:cs typeface="Arial"/>
              </a:rPr>
              <a:t>constructor</a:t>
            </a:r>
            <a:endParaRPr sz="4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Microsoft Sans Serif"/>
                <a:cs typeface="Microsoft Sans Serif"/>
              </a:rPr>
              <a:t>Các</a:t>
            </a:r>
            <a:r>
              <a:rPr spc="-3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cấu</a:t>
            </a:r>
            <a:r>
              <a:rPr spc="-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trúc </a:t>
            </a:r>
            <a:r>
              <a:rPr spc="365" dirty="0">
                <a:latin typeface="Microsoft Sans Serif"/>
                <a:cs typeface="Microsoft Sans Serif"/>
              </a:rPr>
              <a:t>dữ</a:t>
            </a:r>
            <a:r>
              <a:rPr spc="-1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liệu</a:t>
            </a:r>
            <a:r>
              <a:rPr spc="-1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của</a:t>
            </a:r>
            <a:r>
              <a:rPr spc="-5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Python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2276" y="4899659"/>
            <a:ext cx="4945380" cy="422434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447276" y="4696641"/>
            <a:ext cx="4960620" cy="4464050"/>
            <a:chOff x="9447276" y="4696641"/>
            <a:chExt cx="4960620" cy="44640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47276" y="4899659"/>
              <a:ext cx="4960620" cy="426041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899398" y="4696641"/>
              <a:ext cx="1436370" cy="645795"/>
            </a:xfrm>
            <a:custGeom>
              <a:avLst/>
              <a:gdLst/>
              <a:ahLst/>
              <a:cxnLst/>
              <a:rect l="l" t="t" r="r" b="b"/>
              <a:pathLst>
                <a:path w="1436369" h="645795">
                  <a:moveTo>
                    <a:pt x="10926" y="270172"/>
                  </a:moveTo>
                  <a:lnTo>
                    <a:pt x="26660" y="248280"/>
                  </a:lnTo>
                  <a:lnTo>
                    <a:pt x="15198" y="242467"/>
                  </a:lnTo>
                  <a:lnTo>
                    <a:pt x="0" y="263613"/>
                  </a:lnTo>
                  <a:lnTo>
                    <a:pt x="10926" y="270172"/>
                  </a:lnTo>
                  <a:close/>
                </a:path>
                <a:path w="1436369" h="645795">
                  <a:moveTo>
                    <a:pt x="25975" y="292754"/>
                  </a:moveTo>
                  <a:lnTo>
                    <a:pt x="46785" y="263800"/>
                  </a:lnTo>
                  <a:lnTo>
                    <a:pt x="37105" y="255509"/>
                  </a:lnTo>
                  <a:lnTo>
                    <a:pt x="26856" y="248008"/>
                  </a:lnTo>
                  <a:lnTo>
                    <a:pt x="11526" y="269336"/>
                  </a:lnTo>
                  <a:lnTo>
                    <a:pt x="20492" y="278622"/>
                  </a:lnTo>
                  <a:lnTo>
                    <a:pt x="17538" y="282731"/>
                  </a:lnTo>
                  <a:lnTo>
                    <a:pt x="25975" y="292754"/>
                  </a:lnTo>
                  <a:close/>
                </a:path>
                <a:path w="1436369" h="645795">
                  <a:moveTo>
                    <a:pt x="40476" y="337859"/>
                  </a:moveTo>
                  <a:lnTo>
                    <a:pt x="63481" y="305852"/>
                  </a:lnTo>
                  <a:lnTo>
                    <a:pt x="56889" y="293263"/>
                  </a:lnTo>
                  <a:lnTo>
                    <a:pt x="50268" y="280715"/>
                  </a:lnTo>
                  <a:lnTo>
                    <a:pt x="53837" y="275750"/>
                  </a:lnTo>
                  <a:lnTo>
                    <a:pt x="45512" y="265571"/>
                  </a:lnTo>
                  <a:lnTo>
                    <a:pt x="23018" y="296868"/>
                  </a:lnTo>
                  <a:lnTo>
                    <a:pt x="30141" y="308718"/>
                  </a:lnTo>
                  <a:lnTo>
                    <a:pt x="33856" y="325309"/>
                  </a:lnTo>
                  <a:lnTo>
                    <a:pt x="40476" y="337859"/>
                  </a:lnTo>
                  <a:close/>
                </a:path>
                <a:path w="1436369" h="645795">
                  <a:moveTo>
                    <a:pt x="46875" y="372477"/>
                  </a:moveTo>
                  <a:lnTo>
                    <a:pt x="77002" y="330560"/>
                  </a:lnTo>
                  <a:lnTo>
                    <a:pt x="67904" y="321458"/>
                  </a:lnTo>
                  <a:lnTo>
                    <a:pt x="59824" y="310939"/>
                  </a:lnTo>
                  <a:lnTo>
                    <a:pt x="36771" y="343013"/>
                  </a:lnTo>
                  <a:lnTo>
                    <a:pt x="43350" y="355621"/>
                  </a:lnTo>
                  <a:lnTo>
                    <a:pt x="39569" y="360881"/>
                  </a:lnTo>
                  <a:lnTo>
                    <a:pt x="46875" y="372477"/>
                  </a:lnTo>
                  <a:close/>
                </a:path>
                <a:path w="1436369" h="645795">
                  <a:moveTo>
                    <a:pt x="56091" y="403174"/>
                  </a:moveTo>
                  <a:lnTo>
                    <a:pt x="88474" y="358120"/>
                  </a:lnTo>
                  <a:lnTo>
                    <a:pt x="80695" y="347183"/>
                  </a:lnTo>
                  <a:lnTo>
                    <a:pt x="71048" y="338844"/>
                  </a:lnTo>
                  <a:lnTo>
                    <a:pt x="43776" y="376788"/>
                  </a:lnTo>
                  <a:lnTo>
                    <a:pt x="51085" y="388379"/>
                  </a:lnTo>
                  <a:lnTo>
                    <a:pt x="48364" y="392165"/>
                  </a:lnTo>
                  <a:lnTo>
                    <a:pt x="56091" y="403174"/>
                  </a:lnTo>
                  <a:close/>
                </a:path>
                <a:path w="1436369" h="645795">
                  <a:moveTo>
                    <a:pt x="57525" y="422940"/>
                  </a:moveTo>
                  <a:lnTo>
                    <a:pt x="88380" y="380011"/>
                  </a:lnTo>
                  <a:lnTo>
                    <a:pt x="85196" y="362680"/>
                  </a:lnTo>
                  <a:lnTo>
                    <a:pt x="52879" y="407643"/>
                  </a:lnTo>
                  <a:lnTo>
                    <a:pt x="57525" y="422940"/>
                  </a:lnTo>
                  <a:close/>
                </a:path>
                <a:path w="1436369" h="645795">
                  <a:moveTo>
                    <a:pt x="224383" y="212548"/>
                  </a:moveTo>
                  <a:lnTo>
                    <a:pt x="229149" y="205917"/>
                  </a:lnTo>
                  <a:lnTo>
                    <a:pt x="217073" y="200957"/>
                  </a:lnTo>
                  <a:lnTo>
                    <a:pt x="214867" y="204028"/>
                  </a:lnTo>
                  <a:lnTo>
                    <a:pt x="224383" y="212548"/>
                  </a:lnTo>
                  <a:close/>
                </a:path>
                <a:path w="1436369" h="645795">
                  <a:moveTo>
                    <a:pt x="217527" y="222086"/>
                  </a:moveTo>
                  <a:lnTo>
                    <a:pt x="224383" y="212548"/>
                  </a:lnTo>
                  <a:lnTo>
                    <a:pt x="211002" y="209405"/>
                  </a:lnTo>
                  <a:lnTo>
                    <a:pt x="217527" y="222086"/>
                  </a:lnTo>
                  <a:close/>
                </a:path>
                <a:path w="1436369" h="645795">
                  <a:moveTo>
                    <a:pt x="156301" y="307271"/>
                  </a:moveTo>
                  <a:lnTo>
                    <a:pt x="217527" y="222086"/>
                  </a:lnTo>
                  <a:lnTo>
                    <a:pt x="205413" y="217181"/>
                  </a:lnTo>
                  <a:lnTo>
                    <a:pt x="147033" y="298405"/>
                  </a:lnTo>
                  <a:lnTo>
                    <a:pt x="156301" y="307271"/>
                  </a:lnTo>
                  <a:close/>
                </a:path>
                <a:path w="1436369" h="645795">
                  <a:moveTo>
                    <a:pt x="148676" y="317880"/>
                  </a:moveTo>
                  <a:lnTo>
                    <a:pt x="155178" y="308833"/>
                  </a:lnTo>
                  <a:lnTo>
                    <a:pt x="142476" y="304746"/>
                  </a:lnTo>
                  <a:lnTo>
                    <a:pt x="140727" y="307180"/>
                  </a:lnTo>
                  <a:lnTo>
                    <a:pt x="148676" y="317880"/>
                  </a:lnTo>
                  <a:close/>
                </a:path>
                <a:path w="1436369" h="645795">
                  <a:moveTo>
                    <a:pt x="57509" y="444722"/>
                  </a:moveTo>
                  <a:lnTo>
                    <a:pt x="97949" y="388457"/>
                  </a:lnTo>
                  <a:lnTo>
                    <a:pt x="89190" y="378884"/>
                  </a:lnTo>
                  <a:lnTo>
                    <a:pt x="54208" y="427554"/>
                  </a:lnTo>
                  <a:lnTo>
                    <a:pt x="57509" y="444722"/>
                  </a:lnTo>
                  <a:close/>
                </a:path>
                <a:path w="1436369" h="645795">
                  <a:moveTo>
                    <a:pt x="121840" y="376978"/>
                  </a:moveTo>
                  <a:lnTo>
                    <a:pt x="298010" y="131869"/>
                  </a:lnTo>
                  <a:lnTo>
                    <a:pt x="286092" y="126691"/>
                  </a:lnTo>
                  <a:lnTo>
                    <a:pt x="115310" y="364303"/>
                  </a:lnTo>
                  <a:lnTo>
                    <a:pt x="121840" y="376978"/>
                  </a:lnTo>
                  <a:close/>
                </a:path>
                <a:path w="1436369" h="645795">
                  <a:moveTo>
                    <a:pt x="61920" y="460346"/>
                  </a:moveTo>
                  <a:lnTo>
                    <a:pt x="97370" y="411023"/>
                  </a:lnTo>
                  <a:lnTo>
                    <a:pt x="96485" y="390494"/>
                  </a:lnTo>
                  <a:lnTo>
                    <a:pt x="51659" y="452861"/>
                  </a:lnTo>
                  <a:lnTo>
                    <a:pt x="61920" y="460346"/>
                  </a:lnTo>
                  <a:close/>
                </a:path>
                <a:path w="1436369" h="645795">
                  <a:moveTo>
                    <a:pt x="323169" y="118625"/>
                  </a:moveTo>
                  <a:lnTo>
                    <a:pt x="330011" y="109106"/>
                  </a:lnTo>
                  <a:lnTo>
                    <a:pt x="320326" y="100821"/>
                  </a:lnTo>
                  <a:lnTo>
                    <a:pt x="314789" y="108524"/>
                  </a:lnTo>
                  <a:lnTo>
                    <a:pt x="323169" y="118625"/>
                  </a:lnTo>
                  <a:close/>
                </a:path>
                <a:path w="1436369" h="645795">
                  <a:moveTo>
                    <a:pt x="68994" y="472264"/>
                  </a:moveTo>
                  <a:lnTo>
                    <a:pt x="321681" y="120696"/>
                  </a:lnTo>
                  <a:lnTo>
                    <a:pt x="310193" y="114919"/>
                  </a:lnTo>
                  <a:lnTo>
                    <a:pt x="60379" y="462490"/>
                  </a:lnTo>
                  <a:lnTo>
                    <a:pt x="68994" y="472264"/>
                  </a:lnTo>
                  <a:close/>
                </a:path>
                <a:path w="1436369" h="645795">
                  <a:moveTo>
                    <a:pt x="62765" y="480930"/>
                  </a:moveTo>
                  <a:lnTo>
                    <a:pt x="68994" y="472264"/>
                  </a:lnTo>
                  <a:lnTo>
                    <a:pt x="54307" y="470938"/>
                  </a:lnTo>
                  <a:lnTo>
                    <a:pt x="62765" y="480930"/>
                  </a:lnTo>
                  <a:close/>
                </a:path>
                <a:path w="1436369" h="645795">
                  <a:moveTo>
                    <a:pt x="362861" y="85162"/>
                  </a:moveTo>
                  <a:lnTo>
                    <a:pt x="375331" y="67812"/>
                  </a:lnTo>
                  <a:lnTo>
                    <a:pt x="351726" y="78894"/>
                  </a:lnTo>
                  <a:lnTo>
                    <a:pt x="362861" y="85162"/>
                  </a:lnTo>
                  <a:close/>
                </a:path>
                <a:path w="1436369" h="645795">
                  <a:moveTo>
                    <a:pt x="56155" y="511887"/>
                  </a:moveTo>
                  <a:lnTo>
                    <a:pt x="362861" y="85162"/>
                  </a:lnTo>
                  <a:lnTo>
                    <a:pt x="348370" y="83563"/>
                  </a:lnTo>
                  <a:lnTo>
                    <a:pt x="50335" y="498225"/>
                  </a:lnTo>
                  <a:lnTo>
                    <a:pt x="56155" y="511887"/>
                  </a:lnTo>
                  <a:close/>
                </a:path>
                <a:path w="1436369" h="645795">
                  <a:moveTo>
                    <a:pt x="386622" y="73862"/>
                  </a:moveTo>
                  <a:lnTo>
                    <a:pt x="395319" y="61763"/>
                  </a:lnTo>
                  <a:lnTo>
                    <a:pt x="379992" y="61327"/>
                  </a:lnTo>
                  <a:lnTo>
                    <a:pt x="376767" y="65814"/>
                  </a:lnTo>
                  <a:lnTo>
                    <a:pt x="386622" y="73862"/>
                  </a:lnTo>
                  <a:close/>
                </a:path>
                <a:path w="1436369" h="645795">
                  <a:moveTo>
                    <a:pt x="49601" y="542765"/>
                  </a:moveTo>
                  <a:lnTo>
                    <a:pt x="385199" y="75842"/>
                  </a:lnTo>
                  <a:lnTo>
                    <a:pt x="372471" y="71791"/>
                  </a:lnTo>
                  <a:lnTo>
                    <a:pt x="42732" y="530562"/>
                  </a:lnTo>
                  <a:lnTo>
                    <a:pt x="49601" y="542765"/>
                  </a:lnTo>
                  <a:close/>
                </a:path>
                <a:path w="1436369" h="645795">
                  <a:moveTo>
                    <a:pt x="55810" y="555887"/>
                  </a:moveTo>
                  <a:lnTo>
                    <a:pt x="421130" y="47611"/>
                  </a:lnTo>
                  <a:lnTo>
                    <a:pt x="405960" y="46957"/>
                  </a:lnTo>
                  <a:lnTo>
                    <a:pt x="49115" y="543443"/>
                  </a:lnTo>
                  <a:lnTo>
                    <a:pt x="55810" y="555887"/>
                  </a:lnTo>
                  <a:close/>
                </a:path>
                <a:path w="1436369" h="645795">
                  <a:moveTo>
                    <a:pt x="41042" y="576434"/>
                  </a:moveTo>
                  <a:lnTo>
                    <a:pt x="48368" y="566243"/>
                  </a:lnTo>
                  <a:lnTo>
                    <a:pt x="49115" y="543443"/>
                  </a:lnTo>
                  <a:lnTo>
                    <a:pt x="35195" y="562809"/>
                  </a:lnTo>
                  <a:lnTo>
                    <a:pt x="41042" y="576434"/>
                  </a:lnTo>
                  <a:close/>
                </a:path>
                <a:path w="1436369" h="645795">
                  <a:moveTo>
                    <a:pt x="29682" y="592240"/>
                  </a:moveTo>
                  <a:lnTo>
                    <a:pt x="38313" y="580231"/>
                  </a:lnTo>
                  <a:lnTo>
                    <a:pt x="23000" y="579777"/>
                  </a:lnTo>
                  <a:lnTo>
                    <a:pt x="21394" y="582011"/>
                  </a:lnTo>
                  <a:lnTo>
                    <a:pt x="29682" y="592240"/>
                  </a:lnTo>
                  <a:close/>
                </a:path>
                <a:path w="1436369" h="645795">
                  <a:moveTo>
                    <a:pt x="39355" y="600542"/>
                  </a:moveTo>
                  <a:lnTo>
                    <a:pt x="441211" y="41432"/>
                  </a:lnTo>
                  <a:lnTo>
                    <a:pt x="424551" y="42851"/>
                  </a:lnTo>
                  <a:lnTo>
                    <a:pt x="27437" y="595364"/>
                  </a:lnTo>
                  <a:lnTo>
                    <a:pt x="39355" y="600542"/>
                  </a:lnTo>
                  <a:close/>
                </a:path>
                <a:path w="1436369" h="645795">
                  <a:moveTo>
                    <a:pt x="354140" y="184336"/>
                  </a:moveTo>
                  <a:lnTo>
                    <a:pt x="465130" y="29914"/>
                  </a:lnTo>
                  <a:lnTo>
                    <a:pt x="447990" y="32000"/>
                  </a:lnTo>
                  <a:lnTo>
                    <a:pt x="337103" y="186280"/>
                  </a:lnTo>
                  <a:lnTo>
                    <a:pt x="354140" y="184336"/>
                  </a:lnTo>
                  <a:close/>
                </a:path>
                <a:path w="1436369" h="645795">
                  <a:moveTo>
                    <a:pt x="47317" y="611224"/>
                  </a:moveTo>
                  <a:lnTo>
                    <a:pt x="210548" y="384119"/>
                  </a:lnTo>
                  <a:lnTo>
                    <a:pt x="204662" y="370548"/>
                  </a:lnTo>
                  <a:lnTo>
                    <a:pt x="36443" y="604593"/>
                  </a:lnTo>
                  <a:lnTo>
                    <a:pt x="47317" y="611224"/>
                  </a:lnTo>
                  <a:close/>
                </a:path>
                <a:path w="1436369" h="645795">
                  <a:moveTo>
                    <a:pt x="389954" y="156269"/>
                  </a:moveTo>
                  <a:lnTo>
                    <a:pt x="486286" y="22240"/>
                  </a:lnTo>
                  <a:lnTo>
                    <a:pt x="473327" y="18510"/>
                  </a:lnTo>
                  <a:lnTo>
                    <a:pt x="375123" y="155142"/>
                  </a:lnTo>
                  <a:lnTo>
                    <a:pt x="389954" y="156269"/>
                  </a:lnTo>
                  <a:close/>
                </a:path>
                <a:path w="1436369" h="645795">
                  <a:moveTo>
                    <a:pt x="52563" y="625686"/>
                  </a:moveTo>
                  <a:lnTo>
                    <a:pt x="192434" y="431081"/>
                  </a:lnTo>
                  <a:lnTo>
                    <a:pt x="185974" y="418309"/>
                  </a:lnTo>
                  <a:lnTo>
                    <a:pt x="45293" y="614040"/>
                  </a:lnTo>
                  <a:lnTo>
                    <a:pt x="52563" y="625686"/>
                  </a:lnTo>
                  <a:close/>
                </a:path>
                <a:path w="1436369" h="645795">
                  <a:moveTo>
                    <a:pt x="423756" y="130998"/>
                  </a:moveTo>
                  <a:lnTo>
                    <a:pt x="505246" y="17620"/>
                  </a:lnTo>
                  <a:lnTo>
                    <a:pt x="494135" y="11319"/>
                  </a:lnTo>
                  <a:lnTo>
                    <a:pt x="408982" y="129794"/>
                  </a:lnTo>
                  <a:lnTo>
                    <a:pt x="423756" y="130998"/>
                  </a:lnTo>
                  <a:close/>
                </a:path>
                <a:path w="1436369" h="645795">
                  <a:moveTo>
                    <a:pt x="65043" y="630082"/>
                  </a:moveTo>
                  <a:lnTo>
                    <a:pt x="165102" y="490869"/>
                  </a:lnTo>
                  <a:lnTo>
                    <a:pt x="157871" y="479169"/>
                  </a:lnTo>
                  <a:lnTo>
                    <a:pt x="55606" y="621453"/>
                  </a:lnTo>
                  <a:lnTo>
                    <a:pt x="65043" y="630082"/>
                  </a:lnTo>
                  <a:close/>
                </a:path>
                <a:path w="1436369" h="645795">
                  <a:moveTo>
                    <a:pt x="60069" y="637004"/>
                  </a:moveTo>
                  <a:lnTo>
                    <a:pt x="65043" y="630082"/>
                  </a:lnTo>
                  <a:lnTo>
                    <a:pt x="51036" y="627811"/>
                  </a:lnTo>
                  <a:lnTo>
                    <a:pt x="60069" y="637004"/>
                  </a:lnTo>
                  <a:close/>
                </a:path>
                <a:path w="1436369" h="645795">
                  <a:moveTo>
                    <a:pt x="447152" y="120207"/>
                  </a:moveTo>
                  <a:lnTo>
                    <a:pt x="521778" y="16379"/>
                  </a:lnTo>
                  <a:lnTo>
                    <a:pt x="510055" y="10929"/>
                  </a:lnTo>
                  <a:lnTo>
                    <a:pt x="437623" y="111705"/>
                  </a:lnTo>
                  <a:lnTo>
                    <a:pt x="447152" y="120207"/>
                  </a:lnTo>
                  <a:close/>
                </a:path>
                <a:path w="1436369" h="645795">
                  <a:moveTo>
                    <a:pt x="179110" y="493140"/>
                  </a:moveTo>
                  <a:lnTo>
                    <a:pt x="183615" y="486872"/>
                  </a:lnTo>
                  <a:lnTo>
                    <a:pt x="173577" y="479078"/>
                  </a:lnTo>
                  <a:lnTo>
                    <a:pt x="172662" y="480350"/>
                  </a:lnTo>
                  <a:lnTo>
                    <a:pt x="179110" y="493140"/>
                  </a:lnTo>
                  <a:close/>
                </a:path>
                <a:path w="1436369" h="645795">
                  <a:moveTo>
                    <a:pt x="174919" y="498971"/>
                  </a:moveTo>
                  <a:lnTo>
                    <a:pt x="179110" y="493140"/>
                  </a:lnTo>
                  <a:lnTo>
                    <a:pt x="168105" y="486690"/>
                  </a:lnTo>
                  <a:lnTo>
                    <a:pt x="163183" y="493539"/>
                  </a:lnTo>
                  <a:lnTo>
                    <a:pt x="174919" y="498971"/>
                  </a:lnTo>
                  <a:close/>
                </a:path>
                <a:path w="1436369" h="645795">
                  <a:moveTo>
                    <a:pt x="166444" y="510762"/>
                  </a:moveTo>
                  <a:lnTo>
                    <a:pt x="167985" y="508618"/>
                  </a:lnTo>
                  <a:lnTo>
                    <a:pt x="160480" y="497300"/>
                  </a:lnTo>
                  <a:lnTo>
                    <a:pt x="157777" y="501060"/>
                  </a:lnTo>
                  <a:lnTo>
                    <a:pt x="166444" y="510762"/>
                  </a:lnTo>
                  <a:close/>
                </a:path>
                <a:path w="1436369" h="645795">
                  <a:moveTo>
                    <a:pt x="69702" y="645361"/>
                  </a:moveTo>
                  <a:lnTo>
                    <a:pt x="159811" y="519990"/>
                  </a:lnTo>
                  <a:lnTo>
                    <a:pt x="150099" y="511742"/>
                  </a:lnTo>
                  <a:lnTo>
                    <a:pt x="58750" y="638839"/>
                  </a:lnTo>
                  <a:lnTo>
                    <a:pt x="69702" y="645361"/>
                  </a:lnTo>
                  <a:close/>
                </a:path>
                <a:path w="1436369" h="645795">
                  <a:moveTo>
                    <a:pt x="548275" y="88315"/>
                  </a:moveTo>
                  <a:lnTo>
                    <a:pt x="605969" y="8044"/>
                  </a:lnTo>
                  <a:lnTo>
                    <a:pt x="590520" y="7779"/>
                  </a:lnTo>
                  <a:lnTo>
                    <a:pt x="575383" y="7079"/>
                  </a:lnTo>
                  <a:lnTo>
                    <a:pt x="560436" y="6114"/>
                  </a:lnTo>
                  <a:lnTo>
                    <a:pt x="544799" y="6110"/>
                  </a:lnTo>
                  <a:lnTo>
                    <a:pt x="529039" y="6277"/>
                  </a:lnTo>
                  <a:lnTo>
                    <a:pt x="456332" y="107436"/>
                  </a:lnTo>
                  <a:lnTo>
                    <a:pt x="470601" y="109344"/>
                  </a:lnTo>
                  <a:lnTo>
                    <a:pt x="482496" y="92794"/>
                  </a:lnTo>
                  <a:lnTo>
                    <a:pt x="496347" y="95283"/>
                  </a:lnTo>
                  <a:lnTo>
                    <a:pt x="494362" y="98044"/>
                  </a:lnTo>
                  <a:lnTo>
                    <a:pt x="513123" y="93702"/>
                  </a:lnTo>
                  <a:lnTo>
                    <a:pt x="523170" y="79723"/>
                  </a:lnTo>
                  <a:lnTo>
                    <a:pt x="531540" y="89839"/>
                  </a:lnTo>
                  <a:lnTo>
                    <a:pt x="537979" y="80880"/>
                  </a:lnTo>
                  <a:lnTo>
                    <a:pt x="548275" y="88315"/>
                  </a:lnTo>
                  <a:close/>
                </a:path>
                <a:path w="1436369" h="645795">
                  <a:moveTo>
                    <a:pt x="207060" y="497773"/>
                  </a:moveTo>
                  <a:lnTo>
                    <a:pt x="225863" y="471612"/>
                  </a:lnTo>
                  <a:lnTo>
                    <a:pt x="210536" y="471176"/>
                  </a:lnTo>
                  <a:lnTo>
                    <a:pt x="207089" y="475972"/>
                  </a:lnTo>
                  <a:lnTo>
                    <a:pt x="190157" y="477770"/>
                  </a:lnTo>
                  <a:lnTo>
                    <a:pt x="182897" y="487871"/>
                  </a:lnTo>
                  <a:lnTo>
                    <a:pt x="196983" y="490033"/>
                  </a:lnTo>
                  <a:lnTo>
                    <a:pt x="207060" y="497773"/>
                  </a:lnTo>
                  <a:close/>
                </a:path>
                <a:path w="1436369" h="645795">
                  <a:moveTo>
                    <a:pt x="188939" y="501224"/>
                  </a:moveTo>
                  <a:lnTo>
                    <a:pt x="182897" y="487871"/>
                  </a:lnTo>
                  <a:lnTo>
                    <a:pt x="180612" y="491050"/>
                  </a:lnTo>
                  <a:lnTo>
                    <a:pt x="188939" y="501224"/>
                  </a:lnTo>
                  <a:close/>
                </a:path>
                <a:path w="1436369" h="645795">
                  <a:moveTo>
                    <a:pt x="101855" y="622387"/>
                  </a:moveTo>
                  <a:lnTo>
                    <a:pt x="185962" y="505366"/>
                  </a:lnTo>
                  <a:lnTo>
                    <a:pt x="175363" y="498354"/>
                  </a:lnTo>
                  <a:lnTo>
                    <a:pt x="86570" y="621893"/>
                  </a:lnTo>
                  <a:lnTo>
                    <a:pt x="101855" y="622387"/>
                  </a:lnTo>
                  <a:close/>
                </a:path>
                <a:path w="1436369" h="645795">
                  <a:moveTo>
                    <a:pt x="488343" y="106419"/>
                  </a:moveTo>
                  <a:lnTo>
                    <a:pt x="478774" y="97971"/>
                  </a:lnTo>
                  <a:lnTo>
                    <a:pt x="475667" y="102295"/>
                  </a:lnTo>
                  <a:lnTo>
                    <a:pt x="488343" y="106419"/>
                  </a:lnTo>
                  <a:close/>
                </a:path>
                <a:path w="1436369" h="645795">
                  <a:moveTo>
                    <a:pt x="139579" y="591660"/>
                  </a:moveTo>
                  <a:lnTo>
                    <a:pt x="206473" y="498590"/>
                  </a:lnTo>
                  <a:lnTo>
                    <a:pt x="192739" y="495938"/>
                  </a:lnTo>
                  <a:lnTo>
                    <a:pt x="123450" y="592341"/>
                  </a:lnTo>
                  <a:lnTo>
                    <a:pt x="139579" y="591660"/>
                  </a:lnTo>
                  <a:close/>
                </a:path>
                <a:path w="1436369" h="645795">
                  <a:moveTo>
                    <a:pt x="231866" y="485020"/>
                  </a:moveTo>
                  <a:lnTo>
                    <a:pt x="246709" y="464368"/>
                  </a:lnTo>
                  <a:lnTo>
                    <a:pt x="232439" y="462463"/>
                  </a:lnTo>
                  <a:lnTo>
                    <a:pt x="221554" y="477607"/>
                  </a:lnTo>
                  <a:lnTo>
                    <a:pt x="231866" y="485020"/>
                  </a:lnTo>
                  <a:close/>
                </a:path>
                <a:path w="1436369" h="645795">
                  <a:moveTo>
                    <a:pt x="165567" y="577263"/>
                  </a:moveTo>
                  <a:lnTo>
                    <a:pt x="228158" y="490179"/>
                  </a:lnTo>
                  <a:lnTo>
                    <a:pt x="216292" y="484929"/>
                  </a:lnTo>
                  <a:lnTo>
                    <a:pt x="150329" y="576703"/>
                  </a:lnTo>
                  <a:lnTo>
                    <a:pt x="165567" y="577263"/>
                  </a:lnTo>
                  <a:close/>
                </a:path>
                <a:path w="1436369" h="645795">
                  <a:moveTo>
                    <a:pt x="188709" y="566826"/>
                  </a:moveTo>
                  <a:lnTo>
                    <a:pt x="266883" y="458060"/>
                  </a:lnTo>
                  <a:lnTo>
                    <a:pt x="250643" y="458895"/>
                  </a:lnTo>
                  <a:lnTo>
                    <a:pt x="175328" y="563683"/>
                  </a:lnTo>
                  <a:lnTo>
                    <a:pt x="188709" y="566826"/>
                  </a:lnTo>
                  <a:close/>
                </a:path>
                <a:path w="1436369" h="645795">
                  <a:moveTo>
                    <a:pt x="546301" y="91061"/>
                  </a:moveTo>
                  <a:lnTo>
                    <a:pt x="536474" y="82973"/>
                  </a:lnTo>
                  <a:lnTo>
                    <a:pt x="532214" y="88901"/>
                  </a:lnTo>
                  <a:lnTo>
                    <a:pt x="546301" y="91061"/>
                  </a:lnTo>
                  <a:close/>
                </a:path>
                <a:path w="1436369" h="645795">
                  <a:moveTo>
                    <a:pt x="231681" y="550558"/>
                  </a:moveTo>
                  <a:lnTo>
                    <a:pt x="300109" y="455353"/>
                  </a:lnTo>
                  <a:lnTo>
                    <a:pt x="284090" y="455880"/>
                  </a:lnTo>
                  <a:lnTo>
                    <a:pt x="268150" y="456298"/>
                  </a:lnTo>
                  <a:lnTo>
                    <a:pt x="197340" y="554817"/>
                  </a:lnTo>
                  <a:lnTo>
                    <a:pt x="210277" y="558578"/>
                  </a:lnTo>
                  <a:lnTo>
                    <a:pt x="217251" y="548874"/>
                  </a:lnTo>
                  <a:lnTo>
                    <a:pt x="231681" y="550558"/>
                  </a:lnTo>
                  <a:close/>
                </a:path>
                <a:path w="1436369" h="645795">
                  <a:moveTo>
                    <a:pt x="563977" y="88229"/>
                  </a:moveTo>
                  <a:lnTo>
                    <a:pt x="626749" y="893"/>
                  </a:lnTo>
                  <a:lnTo>
                    <a:pt x="611233" y="720"/>
                  </a:lnTo>
                  <a:lnTo>
                    <a:pt x="552740" y="82103"/>
                  </a:lnTo>
                  <a:lnTo>
                    <a:pt x="563977" y="88229"/>
                  </a:lnTo>
                  <a:close/>
                </a:path>
                <a:path w="1436369" h="645795">
                  <a:moveTo>
                    <a:pt x="582451" y="84285"/>
                  </a:moveTo>
                  <a:lnTo>
                    <a:pt x="637798" y="7281"/>
                  </a:lnTo>
                  <a:lnTo>
                    <a:pt x="627391" y="0"/>
                  </a:lnTo>
                  <a:lnTo>
                    <a:pt x="570572" y="79053"/>
                  </a:lnTo>
                  <a:lnTo>
                    <a:pt x="582451" y="84285"/>
                  </a:lnTo>
                  <a:close/>
                </a:path>
                <a:path w="1436369" h="645795">
                  <a:moveTo>
                    <a:pt x="249992" y="546843"/>
                  </a:moveTo>
                  <a:lnTo>
                    <a:pt x="319431" y="450231"/>
                  </a:lnTo>
                  <a:lnTo>
                    <a:pt x="307108" y="445616"/>
                  </a:lnTo>
                  <a:lnTo>
                    <a:pt x="235750" y="544897"/>
                  </a:lnTo>
                  <a:lnTo>
                    <a:pt x="249992" y="546843"/>
                  </a:lnTo>
                  <a:close/>
                </a:path>
                <a:path w="1436369" h="645795">
                  <a:moveTo>
                    <a:pt x="600143" y="81431"/>
                  </a:moveTo>
                  <a:lnTo>
                    <a:pt x="652512" y="8569"/>
                  </a:lnTo>
                  <a:lnTo>
                    <a:pt x="641637" y="1940"/>
                  </a:lnTo>
                  <a:lnTo>
                    <a:pt x="586963" y="78009"/>
                  </a:lnTo>
                  <a:lnTo>
                    <a:pt x="600143" y="81431"/>
                  </a:lnTo>
                  <a:close/>
                </a:path>
                <a:path w="1436369" h="645795">
                  <a:moveTo>
                    <a:pt x="268298" y="543132"/>
                  </a:moveTo>
                  <a:lnTo>
                    <a:pt x="334627" y="450849"/>
                  </a:lnTo>
                  <a:lnTo>
                    <a:pt x="321207" y="447760"/>
                  </a:lnTo>
                  <a:lnTo>
                    <a:pt x="254052" y="541193"/>
                  </a:lnTo>
                  <a:lnTo>
                    <a:pt x="268298" y="543132"/>
                  </a:lnTo>
                  <a:close/>
                </a:path>
                <a:path w="1436369" h="645795">
                  <a:moveTo>
                    <a:pt x="630464" y="82766"/>
                  </a:moveTo>
                  <a:lnTo>
                    <a:pt x="680798" y="12735"/>
                  </a:lnTo>
                  <a:lnTo>
                    <a:pt x="657745" y="1288"/>
                  </a:lnTo>
                  <a:lnTo>
                    <a:pt x="602933" y="77549"/>
                  </a:lnTo>
                  <a:lnTo>
                    <a:pt x="615627" y="81648"/>
                  </a:lnTo>
                  <a:lnTo>
                    <a:pt x="618726" y="77337"/>
                  </a:lnTo>
                  <a:lnTo>
                    <a:pt x="630464" y="82766"/>
                  </a:lnTo>
                  <a:close/>
                </a:path>
                <a:path w="1436369" h="645795">
                  <a:moveTo>
                    <a:pt x="306442" y="533583"/>
                  </a:moveTo>
                  <a:lnTo>
                    <a:pt x="367878" y="448106"/>
                  </a:lnTo>
                  <a:lnTo>
                    <a:pt x="352761" y="447379"/>
                  </a:lnTo>
                  <a:lnTo>
                    <a:pt x="340189" y="443109"/>
                  </a:lnTo>
                  <a:lnTo>
                    <a:pt x="272159" y="537762"/>
                  </a:lnTo>
                  <a:lnTo>
                    <a:pt x="289623" y="535223"/>
                  </a:lnTo>
                  <a:lnTo>
                    <a:pt x="292897" y="530668"/>
                  </a:lnTo>
                  <a:lnTo>
                    <a:pt x="306442" y="533583"/>
                  </a:lnTo>
                  <a:close/>
                </a:path>
                <a:path w="1436369" h="645795">
                  <a:moveTo>
                    <a:pt x="646196" y="82637"/>
                  </a:moveTo>
                  <a:lnTo>
                    <a:pt x="693774" y="16442"/>
                  </a:lnTo>
                  <a:lnTo>
                    <a:pt x="684683" y="7329"/>
                  </a:lnTo>
                  <a:lnTo>
                    <a:pt x="635571" y="75660"/>
                  </a:lnTo>
                  <a:lnTo>
                    <a:pt x="646196" y="82637"/>
                  </a:lnTo>
                  <a:close/>
                </a:path>
                <a:path w="1436369" h="645795">
                  <a:moveTo>
                    <a:pt x="369037" y="468253"/>
                  </a:moveTo>
                  <a:lnTo>
                    <a:pt x="379118" y="454228"/>
                  </a:lnTo>
                  <a:lnTo>
                    <a:pt x="369798" y="445435"/>
                  </a:lnTo>
                  <a:lnTo>
                    <a:pt x="363804" y="453774"/>
                  </a:lnTo>
                  <a:lnTo>
                    <a:pt x="369037" y="468253"/>
                  </a:lnTo>
                  <a:close/>
                </a:path>
                <a:path w="1436369" h="645795">
                  <a:moveTo>
                    <a:pt x="322690" y="532737"/>
                  </a:moveTo>
                  <a:lnTo>
                    <a:pt x="368306" y="469270"/>
                  </a:lnTo>
                  <a:lnTo>
                    <a:pt x="357928" y="461949"/>
                  </a:lnTo>
                  <a:lnTo>
                    <a:pt x="309629" y="529149"/>
                  </a:lnTo>
                  <a:lnTo>
                    <a:pt x="322690" y="532737"/>
                  </a:lnTo>
                  <a:close/>
                </a:path>
                <a:path w="1436369" h="645795">
                  <a:moveTo>
                    <a:pt x="712990" y="98507"/>
                  </a:moveTo>
                  <a:lnTo>
                    <a:pt x="758621" y="35020"/>
                  </a:lnTo>
                  <a:lnTo>
                    <a:pt x="747039" y="29374"/>
                  </a:lnTo>
                  <a:lnTo>
                    <a:pt x="734737" y="24730"/>
                  </a:lnTo>
                  <a:lnTo>
                    <a:pt x="732952" y="27214"/>
                  </a:lnTo>
                  <a:lnTo>
                    <a:pt x="721229" y="21763"/>
                  </a:lnTo>
                  <a:lnTo>
                    <a:pt x="708880" y="17185"/>
                  </a:lnTo>
                  <a:lnTo>
                    <a:pt x="696076" y="13239"/>
                  </a:lnTo>
                  <a:lnTo>
                    <a:pt x="650317" y="76903"/>
                  </a:lnTo>
                  <a:lnTo>
                    <a:pt x="661600" y="82966"/>
                  </a:lnTo>
                  <a:lnTo>
                    <a:pt x="662368" y="81898"/>
                  </a:lnTo>
                  <a:lnTo>
                    <a:pt x="673867" y="87658"/>
                  </a:lnTo>
                  <a:lnTo>
                    <a:pt x="675303" y="85661"/>
                  </a:lnTo>
                  <a:lnTo>
                    <a:pt x="700851" y="93635"/>
                  </a:lnTo>
                  <a:lnTo>
                    <a:pt x="712990" y="98507"/>
                  </a:lnTo>
                  <a:close/>
                </a:path>
                <a:path w="1436369" h="645795">
                  <a:moveTo>
                    <a:pt x="390932" y="459551"/>
                  </a:moveTo>
                  <a:lnTo>
                    <a:pt x="396716" y="451503"/>
                  </a:lnTo>
                  <a:lnTo>
                    <a:pt x="384027" y="447397"/>
                  </a:lnTo>
                  <a:lnTo>
                    <a:pt x="379666" y="453465"/>
                  </a:lnTo>
                  <a:lnTo>
                    <a:pt x="390932" y="459551"/>
                  </a:lnTo>
                  <a:close/>
                </a:path>
                <a:path w="1436369" h="645795">
                  <a:moveTo>
                    <a:pt x="338348" y="532712"/>
                  </a:moveTo>
                  <a:lnTo>
                    <a:pt x="386101" y="466273"/>
                  </a:lnTo>
                  <a:lnTo>
                    <a:pt x="379666" y="453465"/>
                  </a:lnTo>
                  <a:lnTo>
                    <a:pt x="325390" y="528981"/>
                  </a:lnTo>
                  <a:lnTo>
                    <a:pt x="338348" y="532712"/>
                  </a:lnTo>
                  <a:close/>
                </a:path>
                <a:path w="1436369" h="645795">
                  <a:moveTo>
                    <a:pt x="420958" y="461296"/>
                  </a:moveTo>
                  <a:lnTo>
                    <a:pt x="429308" y="449678"/>
                  </a:lnTo>
                  <a:lnTo>
                    <a:pt x="415825" y="446678"/>
                  </a:lnTo>
                  <a:lnTo>
                    <a:pt x="400882" y="445708"/>
                  </a:lnTo>
                  <a:lnTo>
                    <a:pt x="396612" y="451649"/>
                  </a:lnTo>
                  <a:lnTo>
                    <a:pt x="407904" y="457699"/>
                  </a:lnTo>
                  <a:lnTo>
                    <a:pt x="407342" y="458480"/>
                  </a:lnTo>
                  <a:lnTo>
                    <a:pt x="420958" y="461296"/>
                  </a:lnTo>
                  <a:close/>
                </a:path>
                <a:path w="1436369" h="645795">
                  <a:moveTo>
                    <a:pt x="370700" y="531221"/>
                  </a:moveTo>
                  <a:lnTo>
                    <a:pt x="417615" y="465947"/>
                  </a:lnTo>
                  <a:lnTo>
                    <a:pt x="401989" y="465928"/>
                  </a:lnTo>
                  <a:lnTo>
                    <a:pt x="402354" y="465419"/>
                  </a:lnTo>
                  <a:lnTo>
                    <a:pt x="390840" y="459679"/>
                  </a:lnTo>
                  <a:lnTo>
                    <a:pt x="343951" y="524916"/>
                  </a:lnTo>
                  <a:lnTo>
                    <a:pt x="356954" y="528586"/>
                  </a:lnTo>
                  <a:lnTo>
                    <a:pt x="370700" y="531221"/>
                  </a:lnTo>
                  <a:close/>
                </a:path>
                <a:path w="1436369" h="645795">
                  <a:moveTo>
                    <a:pt x="389552" y="526752"/>
                  </a:moveTo>
                  <a:lnTo>
                    <a:pt x="445895" y="448361"/>
                  </a:lnTo>
                  <a:lnTo>
                    <a:pt x="432098" y="445797"/>
                  </a:lnTo>
                  <a:lnTo>
                    <a:pt x="375962" y="523899"/>
                  </a:lnTo>
                  <a:lnTo>
                    <a:pt x="389552" y="526752"/>
                  </a:lnTo>
                  <a:close/>
                </a:path>
                <a:path w="1436369" h="645795">
                  <a:moveTo>
                    <a:pt x="465976" y="529223"/>
                  </a:moveTo>
                  <a:lnTo>
                    <a:pt x="499377" y="482752"/>
                  </a:lnTo>
                  <a:lnTo>
                    <a:pt x="491388" y="472106"/>
                  </a:lnTo>
                  <a:lnTo>
                    <a:pt x="501403" y="458172"/>
                  </a:lnTo>
                  <a:lnTo>
                    <a:pt x="489733" y="452649"/>
                  </a:lnTo>
                  <a:lnTo>
                    <a:pt x="485816" y="458099"/>
                  </a:lnTo>
                  <a:lnTo>
                    <a:pt x="477801" y="447489"/>
                  </a:lnTo>
                  <a:lnTo>
                    <a:pt x="472827" y="454411"/>
                  </a:lnTo>
                  <a:lnTo>
                    <a:pt x="459563" y="451105"/>
                  </a:lnTo>
                  <a:lnTo>
                    <a:pt x="457082" y="454556"/>
                  </a:lnTo>
                  <a:lnTo>
                    <a:pt x="445425" y="449015"/>
                  </a:lnTo>
                  <a:lnTo>
                    <a:pt x="390518" y="525407"/>
                  </a:lnTo>
                  <a:lnTo>
                    <a:pt x="402959" y="529858"/>
                  </a:lnTo>
                  <a:lnTo>
                    <a:pt x="418341" y="530218"/>
                  </a:lnTo>
                  <a:lnTo>
                    <a:pt x="433800" y="530470"/>
                  </a:lnTo>
                  <a:lnTo>
                    <a:pt x="449315" y="530643"/>
                  </a:lnTo>
                  <a:lnTo>
                    <a:pt x="465976" y="529223"/>
                  </a:lnTo>
                  <a:close/>
                </a:path>
                <a:path w="1436369" h="645795">
                  <a:moveTo>
                    <a:pt x="969139" y="220848"/>
                  </a:moveTo>
                  <a:lnTo>
                    <a:pt x="1008851" y="165596"/>
                  </a:lnTo>
                  <a:lnTo>
                    <a:pt x="998364" y="158428"/>
                  </a:lnTo>
                  <a:lnTo>
                    <a:pt x="987764" y="151414"/>
                  </a:lnTo>
                  <a:lnTo>
                    <a:pt x="977288" y="144230"/>
                  </a:lnTo>
                  <a:lnTo>
                    <a:pt x="966954" y="136847"/>
                  </a:lnTo>
                  <a:lnTo>
                    <a:pt x="956423" y="129739"/>
                  </a:lnTo>
                  <a:lnTo>
                    <a:pt x="945113" y="123715"/>
                  </a:lnTo>
                  <a:lnTo>
                    <a:pt x="944923" y="123979"/>
                  </a:lnTo>
                  <a:lnTo>
                    <a:pt x="934513" y="116703"/>
                  </a:lnTo>
                  <a:lnTo>
                    <a:pt x="934331" y="116956"/>
                  </a:lnTo>
                  <a:lnTo>
                    <a:pt x="923877" y="109740"/>
                  </a:lnTo>
                  <a:lnTo>
                    <a:pt x="922859" y="111156"/>
                  </a:lnTo>
                  <a:lnTo>
                    <a:pt x="913173" y="102872"/>
                  </a:lnTo>
                  <a:lnTo>
                    <a:pt x="912813" y="103373"/>
                  </a:lnTo>
                  <a:lnTo>
                    <a:pt x="901738" y="97021"/>
                  </a:lnTo>
                  <a:lnTo>
                    <a:pt x="890568" y="90802"/>
                  </a:lnTo>
                  <a:lnTo>
                    <a:pt x="879366" y="84628"/>
                  </a:lnTo>
                  <a:lnTo>
                    <a:pt x="878507" y="85823"/>
                  </a:lnTo>
                  <a:lnTo>
                    <a:pt x="856183" y="73363"/>
                  </a:lnTo>
                  <a:lnTo>
                    <a:pt x="845094" y="67031"/>
                  </a:lnTo>
                  <a:lnTo>
                    <a:pt x="834140" y="60511"/>
                  </a:lnTo>
                  <a:lnTo>
                    <a:pt x="831902" y="63625"/>
                  </a:lnTo>
                  <a:lnTo>
                    <a:pt x="820613" y="57570"/>
                  </a:lnTo>
                  <a:lnTo>
                    <a:pt x="819629" y="58940"/>
                  </a:lnTo>
                  <a:lnTo>
                    <a:pt x="809222" y="51658"/>
                  </a:lnTo>
                  <a:lnTo>
                    <a:pt x="798126" y="45336"/>
                  </a:lnTo>
                  <a:lnTo>
                    <a:pt x="797421" y="46317"/>
                  </a:lnTo>
                  <a:lnTo>
                    <a:pt x="785183" y="41584"/>
                  </a:lnTo>
                  <a:lnTo>
                    <a:pt x="773742" y="35742"/>
                  </a:lnTo>
                  <a:lnTo>
                    <a:pt x="769153" y="42127"/>
                  </a:lnTo>
                  <a:lnTo>
                    <a:pt x="759341" y="34017"/>
                  </a:lnTo>
                  <a:lnTo>
                    <a:pt x="714787" y="96007"/>
                  </a:lnTo>
                  <a:lnTo>
                    <a:pt x="726807" y="101043"/>
                  </a:lnTo>
                  <a:lnTo>
                    <a:pt x="738932" y="105935"/>
                  </a:lnTo>
                  <a:lnTo>
                    <a:pt x="740684" y="103496"/>
                  </a:lnTo>
                  <a:lnTo>
                    <a:pt x="752667" y="108584"/>
                  </a:lnTo>
                  <a:lnTo>
                    <a:pt x="764544" y="113821"/>
                  </a:lnTo>
                  <a:lnTo>
                    <a:pt x="776935" y="118340"/>
                  </a:lnTo>
                  <a:lnTo>
                    <a:pt x="789262" y="122951"/>
                  </a:lnTo>
                  <a:lnTo>
                    <a:pt x="825190" y="138244"/>
                  </a:lnTo>
                  <a:lnTo>
                    <a:pt x="859482" y="155813"/>
                  </a:lnTo>
                  <a:lnTo>
                    <a:pt x="870979" y="161577"/>
                  </a:lnTo>
                  <a:lnTo>
                    <a:pt x="905057" y="179446"/>
                  </a:lnTo>
                  <a:lnTo>
                    <a:pt x="937006" y="200274"/>
                  </a:lnTo>
                  <a:lnTo>
                    <a:pt x="947606" y="207288"/>
                  </a:lnTo>
                  <a:lnTo>
                    <a:pt x="948656" y="205827"/>
                  </a:lnTo>
                  <a:lnTo>
                    <a:pt x="959140" y="213000"/>
                  </a:lnTo>
                  <a:lnTo>
                    <a:pt x="958388" y="214046"/>
                  </a:lnTo>
                  <a:lnTo>
                    <a:pt x="969139" y="220848"/>
                  </a:lnTo>
                  <a:close/>
                </a:path>
                <a:path w="1436369" h="645795">
                  <a:moveTo>
                    <a:pt x="481381" y="529551"/>
                  </a:moveTo>
                  <a:lnTo>
                    <a:pt x="527132" y="465896"/>
                  </a:lnTo>
                  <a:lnTo>
                    <a:pt x="513776" y="462718"/>
                  </a:lnTo>
                  <a:lnTo>
                    <a:pt x="500463" y="459480"/>
                  </a:lnTo>
                  <a:lnTo>
                    <a:pt x="494405" y="467910"/>
                  </a:lnTo>
                  <a:lnTo>
                    <a:pt x="504077" y="476212"/>
                  </a:lnTo>
                  <a:lnTo>
                    <a:pt x="469084" y="524900"/>
                  </a:lnTo>
                  <a:lnTo>
                    <a:pt x="481381" y="529551"/>
                  </a:lnTo>
                  <a:close/>
                </a:path>
                <a:path w="1436369" h="645795">
                  <a:moveTo>
                    <a:pt x="530931" y="482371"/>
                  </a:moveTo>
                  <a:lnTo>
                    <a:pt x="539875" y="469927"/>
                  </a:lnTo>
                  <a:lnTo>
                    <a:pt x="529272" y="462918"/>
                  </a:lnTo>
                  <a:lnTo>
                    <a:pt x="521219" y="474123"/>
                  </a:lnTo>
                  <a:lnTo>
                    <a:pt x="530931" y="482371"/>
                  </a:lnTo>
                  <a:close/>
                </a:path>
                <a:path w="1436369" h="645795">
                  <a:moveTo>
                    <a:pt x="497216" y="529278"/>
                  </a:moveTo>
                  <a:lnTo>
                    <a:pt x="528319" y="486005"/>
                  </a:lnTo>
                  <a:lnTo>
                    <a:pt x="518660" y="477684"/>
                  </a:lnTo>
                  <a:lnTo>
                    <a:pt x="487426" y="521139"/>
                  </a:lnTo>
                  <a:lnTo>
                    <a:pt x="497216" y="529278"/>
                  </a:lnTo>
                  <a:close/>
                </a:path>
                <a:path w="1436369" h="645795">
                  <a:moveTo>
                    <a:pt x="510154" y="533039"/>
                  </a:moveTo>
                  <a:lnTo>
                    <a:pt x="552956" y="473488"/>
                  </a:lnTo>
                  <a:lnTo>
                    <a:pt x="541259" y="468001"/>
                  </a:lnTo>
                  <a:lnTo>
                    <a:pt x="499567" y="526008"/>
                  </a:lnTo>
                  <a:lnTo>
                    <a:pt x="510154" y="533039"/>
                  </a:lnTo>
                  <a:close/>
                </a:path>
                <a:path w="1436369" h="645795">
                  <a:moveTo>
                    <a:pt x="572092" y="490383"/>
                  </a:moveTo>
                  <a:lnTo>
                    <a:pt x="578516" y="481445"/>
                  </a:lnTo>
                  <a:lnTo>
                    <a:pt x="566441" y="476485"/>
                  </a:lnTo>
                  <a:lnTo>
                    <a:pt x="555045" y="470581"/>
                  </a:lnTo>
                  <a:lnTo>
                    <a:pt x="514179" y="527438"/>
                  </a:lnTo>
                  <a:lnTo>
                    <a:pt x="527568" y="530571"/>
                  </a:lnTo>
                  <a:lnTo>
                    <a:pt x="561336" y="483589"/>
                  </a:lnTo>
                  <a:lnTo>
                    <a:pt x="572092" y="490383"/>
                  </a:lnTo>
                  <a:close/>
                </a:path>
                <a:path w="1436369" h="645795">
                  <a:moveTo>
                    <a:pt x="544215" y="529170"/>
                  </a:moveTo>
                  <a:lnTo>
                    <a:pt x="567182" y="497214"/>
                  </a:lnTo>
                  <a:lnTo>
                    <a:pt x="557484" y="488948"/>
                  </a:lnTo>
                  <a:lnTo>
                    <a:pt x="527568" y="530571"/>
                  </a:lnTo>
                  <a:lnTo>
                    <a:pt x="544215" y="529170"/>
                  </a:lnTo>
                  <a:close/>
                </a:path>
                <a:path w="1436369" h="645795">
                  <a:moveTo>
                    <a:pt x="558849" y="530569"/>
                  </a:moveTo>
                  <a:lnTo>
                    <a:pt x="572912" y="511003"/>
                  </a:lnTo>
                  <a:lnTo>
                    <a:pt x="562090" y="504299"/>
                  </a:lnTo>
                  <a:lnTo>
                    <a:pt x="546238" y="526354"/>
                  </a:lnTo>
                  <a:lnTo>
                    <a:pt x="558849" y="530569"/>
                  </a:lnTo>
                  <a:close/>
                </a:path>
                <a:path w="1436369" h="645795">
                  <a:moveTo>
                    <a:pt x="569997" y="536819"/>
                  </a:moveTo>
                  <a:lnTo>
                    <a:pt x="584112" y="517180"/>
                  </a:lnTo>
                  <a:lnTo>
                    <a:pt x="573826" y="509732"/>
                  </a:lnTo>
                  <a:lnTo>
                    <a:pt x="561643" y="526681"/>
                  </a:lnTo>
                  <a:lnTo>
                    <a:pt x="569997" y="536819"/>
                  </a:lnTo>
                  <a:close/>
                </a:path>
                <a:path w="1436369" h="645795">
                  <a:moveTo>
                    <a:pt x="584854" y="537909"/>
                  </a:moveTo>
                  <a:lnTo>
                    <a:pt x="575116" y="529697"/>
                  </a:lnTo>
                  <a:lnTo>
                    <a:pt x="571538" y="534675"/>
                  </a:lnTo>
                  <a:lnTo>
                    <a:pt x="584854" y="537909"/>
                  </a:lnTo>
                  <a:close/>
                </a:path>
                <a:path w="1436369" h="645795">
                  <a:moveTo>
                    <a:pt x="1279006" y="420774"/>
                  </a:moveTo>
                  <a:lnTo>
                    <a:pt x="1304499" y="385304"/>
                  </a:lnTo>
                  <a:lnTo>
                    <a:pt x="1293873" y="378328"/>
                  </a:lnTo>
                  <a:lnTo>
                    <a:pt x="1292965" y="379592"/>
                  </a:lnTo>
                  <a:lnTo>
                    <a:pt x="1284626" y="369433"/>
                  </a:lnTo>
                  <a:lnTo>
                    <a:pt x="1284281" y="369913"/>
                  </a:lnTo>
                  <a:lnTo>
                    <a:pt x="1273656" y="362936"/>
                  </a:lnTo>
                  <a:lnTo>
                    <a:pt x="1269958" y="368080"/>
                  </a:lnTo>
                  <a:lnTo>
                    <a:pt x="1260915" y="358903"/>
                  </a:lnTo>
                  <a:lnTo>
                    <a:pt x="1264048" y="354543"/>
                  </a:lnTo>
                  <a:lnTo>
                    <a:pt x="1254067" y="346669"/>
                  </a:lnTo>
                  <a:lnTo>
                    <a:pt x="1254321" y="346316"/>
                  </a:lnTo>
                  <a:lnTo>
                    <a:pt x="1244212" y="338620"/>
                  </a:lnTo>
                  <a:lnTo>
                    <a:pt x="1244347" y="338433"/>
                  </a:lnTo>
                  <a:lnTo>
                    <a:pt x="1234136" y="330879"/>
                  </a:lnTo>
                  <a:lnTo>
                    <a:pt x="1203238" y="308587"/>
                  </a:lnTo>
                  <a:lnTo>
                    <a:pt x="1203411" y="308347"/>
                  </a:lnTo>
                  <a:lnTo>
                    <a:pt x="1191281" y="303463"/>
                  </a:lnTo>
                  <a:lnTo>
                    <a:pt x="1191124" y="303681"/>
                  </a:lnTo>
                  <a:lnTo>
                    <a:pt x="1181251" y="295659"/>
                  </a:lnTo>
                  <a:lnTo>
                    <a:pt x="1182676" y="293675"/>
                  </a:lnTo>
                  <a:lnTo>
                    <a:pt x="1171455" y="287527"/>
                  </a:lnTo>
                  <a:lnTo>
                    <a:pt x="1169403" y="290382"/>
                  </a:lnTo>
                  <a:lnTo>
                    <a:pt x="1160422" y="281117"/>
                  </a:lnTo>
                  <a:lnTo>
                    <a:pt x="1162067" y="278829"/>
                  </a:lnTo>
                  <a:lnTo>
                    <a:pt x="1152867" y="269869"/>
                  </a:lnTo>
                  <a:lnTo>
                    <a:pt x="1152365" y="270566"/>
                  </a:lnTo>
                  <a:lnTo>
                    <a:pt x="1101492" y="232546"/>
                  </a:lnTo>
                  <a:lnTo>
                    <a:pt x="1029258" y="180724"/>
                  </a:lnTo>
                  <a:lnTo>
                    <a:pt x="1018679" y="173683"/>
                  </a:lnTo>
                  <a:lnTo>
                    <a:pt x="1008680" y="165834"/>
                  </a:lnTo>
                  <a:lnTo>
                    <a:pt x="970706" y="218668"/>
                  </a:lnTo>
                  <a:lnTo>
                    <a:pt x="980392" y="226952"/>
                  </a:lnTo>
                  <a:lnTo>
                    <a:pt x="989905" y="235476"/>
                  </a:lnTo>
                  <a:lnTo>
                    <a:pt x="990673" y="234408"/>
                  </a:lnTo>
                  <a:lnTo>
                    <a:pt x="1001064" y="241711"/>
                  </a:lnTo>
                  <a:lnTo>
                    <a:pt x="1001239" y="241469"/>
                  </a:lnTo>
                  <a:lnTo>
                    <a:pt x="1011833" y="248489"/>
                  </a:lnTo>
                  <a:lnTo>
                    <a:pt x="1022454" y="255472"/>
                  </a:lnTo>
                  <a:lnTo>
                    <a:pt x="1033020" y="262532"/>
                  </a:lnTo>
                  <a:lnTo>
                    <a:pt x="1033192" y="262292"/>
                  </a:lnTo>
                  <a:lnTo>
                    <a:pt x="1043270" y="270031"/>
                  </a:lnTo>
                  <a:lnTo>
                    <a:pt x="1043505" y="269704"/>
                  </a:lnTo>
                  <a:lnTo>
                    <a:pt x="1054135" y="276674"/>
                  </a:lnTo>
                  <a:lnTo>
                    <a:pt x="1064854" y="283520"/>
                  </a:lnTo>
                  <a:lnTo>
                    <a:pt x="1065231" y="282996"/>
                  </a:lnTo>
                  <a:lnTo>
                    <a:pt x="1075774" y="290088"/>
                  </a:lnTo>
                  <a:lnTo>
                    <a:pt x="1083184" y="279778"/>
                  </a:lnTo>
                  <a:lnTo>
                    <a:pt x="1105406" y="292381"/>
                  </a:lnTo>
                  <a:lnTo>
                    <a:pt x="1096424" y="304878"/>
                  </a:lnTo>
                  <a:lnTo>
                    <a:pt x="1106749" y="312273"/>
                  </a:lnTo>
                  <a:lnTo>
                    <a:pt x="1117337" y="319301"/>
                  </a:lnTo>
                  <a:lnTo>
                    <a:pt x="1128116" y="326065"/>
                  </a:lnTo>
                  <a:lnTo>
                    <a:pt x="1138929" y="332781"/>
                  </a:lnTo>
                  <a:lnTo>
                    <a:pt x="1149666" y="339602"/>
                  </a:lnTo>
                  <a:lnTo>
                    <a:pt x="1160215" y="346685"/>
                  </a:lnTo>
                  <a:lnTo>
                    <a:pt x="1170812" y="353702"/>
                  </a:lnTo>
                  <a:lnTo>
                    <a:pt x="1181645" y="360390"/>
                  </a:lnTo>
                  <a:lnTo>
                    <a:pt x="1192570" y="366951"/>
                  </a:lnTo>
                  <a:lnTo>
                    <a:pt x="1203440" y="373588"/>
                  </a:lnTo>
                  <a:lnTo>
                    <a:pt x="1214379" y="380129"/>
                  </a:lnTo>
                  <a:lnTo>
                    <a:pt x="1246516" y="400696"/>
                  </a:lnTo>
                  <a:lnTo>
                    <a:pt x="1257446" y="407249"/>
                  </a:lnTo>
                  <a:lnTo>
                    <a:pt x="1268045" y="414263"/>
                  </a:lnTo>
                  <a:lnTo>
                    <a:pt x="1279006" y="420774"/>
                  </a:lnTo>
                  <a:close/>
                </a:path>
                <a:path w="1436369" h="645795">
                  <a:moveTo>
                    <a:pt x="1096424" y="304878"/>
                  </a:moveTo>
                  <a:lnTo>
                    <a:pt x="1101819" y="297372"/>
                  </a:lnTo>
                  <a:lnTo>
                    <a:pt x="1091334" y="290199"/>
                  </a:lnTo>
                  <a:lnTo>
                    <a:pt x="1080896" y="282961"/>
                  </a:lnTo>
                  <a:lnTo>
                    <a:pt x="1075774" y="290088"/>
                  </a:lnTo>
                  <a:lnTo>
                    <a:pt x="1096424" y="304878"/>
                  </a:lnTo>
                  <a:close/>
                </a:path>
                <a:path w="1436369" h="645795">
                  <a:moveTo>
                    <a:pt x="1322297" y="447583"/>
                  </a:moveTo>
                  <a:lnTo>
                    <a:pt x="1344059" y="417305"/>
                  </a:lnTo>
                  <a:lnTo>
                    <a:pt x="1334002" y="409537"/>
                  </a:lnTo>
                  <a:lnTo>
                    <a:pt x="1324184" y="401437"/>
                  </a:lnTo>
                  <a:lnTo>
                    <a:pt x="1324376" y="401169"/>
                  </a:lnTo>
                  <a:lnTo>
                    <a:pt x="1313834" y="394076"/>
                  </a:lnTo>
                  <a:lnTo>
                    <a:pt x="1303566" y="386603"/>
                  </a:lnTo>
                  <a:lnTo>
                    <a:pt x="1279309" y="420351"/>
                  </a:lnTo>
                  <a:lnTo>
                    <a:pt x="1311519" y="440818"/>
                  </a:lnTo>
                  <a:lnTo>
                    <a:pt x="1322297" y="447583"/>
                  </a:lnTo>
                  <a:close/>
                </a:path>
                <a:path w="1436369" h="645795">
                  <a:moveTo>
                    <a:pt x="1344504" y="460205"/>
                  </a:moveTo>
                  <a:lnTo>
                    <a:pt x="1363940" y="433164"/>
                  </a:lnTo>
                  <a:lnTo>
                    <a:pt x="1343877" y="417558"/>
                  </a:lnTo>
                  <a:lnTo>
                    <a:pt x="1322646" y="447098"/>
                  </a:lnTo>
                  <a:lnTo>
                    <a:pt x="1333354" y="453959"/>
                  </a:lnTo>
                  <a:lnTo>
                    <a:pt x="1344504" y="460205"/>
                  </a:lnTo>
                  <a:close/>
                </a:path>
                <a:path w="1436369" h="645795">
                  <a:moveTo>
                    <a:pt x="1386773" y="488438"/>
                  </a:moveTo>
                  <a:lnTo>
                    <a:pt x="1401028" y="468604"/>
                  </a:lnTo>
                  <a:lnTo>
                    <a:pt x="1391112" y="460641"/>
                  </a:lnTo>
                  <a:lnTo>
                    <a:pt x="1373390" y="441777"/>
                  </a:lnTo>
                  <a:lnTo>
                    <a:pt x="1363703" y="433495"/>
                  </a:lnTo>
                  <a:lnTo>
                    <a:pt x="1348624" y="454474"/>
                  </a:lnTo>
                  <a:lnTo>
                    <a:pt x="1359757" y="460745"/>
                  </a:lnTo>
                  <a:lnTo>
                    <a:pt x="1370275" y="467871"/>
                  </a:lnTo>
                  <a:lnTo>
                    <a:pt x="1369976" y="468287"/>
                  </a:lnTo>
                  <a:lnTo>
                    <a:pt x="1379593" y="476667"/>
                  </a:lnTo>
                  <a:lnTo>
                    <a:pt x="1375708" y="482072"/>
                  </a:lnTo>
                  <a:lnTo>
                    <a:pt x="1386773" y="488438"/>
                  </a:lnTo>
                  <a:close/>
                </a:path>
                <a:path w="1436369" h="645795">
                  <a:moveTo>
                    <a:pt x="1377244" y="479935"/>
                  </a:moveTo>
                  <a:lnTo>
                    <a:pt x="1378106" y="478736"/>
                  </a:lnTo>
                  <a:lnTo>
                    <a:pt x="1347168" y="456499"/>
                  </a:lnTo>
                  <a:lnTo>
                    <a:pt x="1344834" y="459748"/>
                  </a:lnTo>
                  <a:lnTo>
                    <a:pt x="1355663" y="466441"/>
                  </a:lnTo>
                  <a:lnTo>
                    <a:pt x="1366273" y="473439"/>
                  </a:lnTo>
                  <a:lnTo>
                    <a:pt x="1366007" y="473809"/>
                  </a:lnTo>
                  <a:lnTo>
                    <a:pt x="1377244" y="479935"/>
                  </a:lnTo>
                  <a:close/>
                </a:path>
                <a:path w="1436369" h="645795">
                  <a:moveTo>
                    <a:pt x="1407492" y="503132"/>
                  </a:moveTo>
                  <a:lnTo>
                    <a:pt x="1417627" y="489031"/>
                  </a:lnTo>
                  <a:lnTo>
                    <a:pt x="1408881" y="479438"/>
                  </a:lnTo>
                  <a:lnTo>
                    <a:pt x="1400480" y="469367"/>
                  </a:lnTo>
                  <a:lnTo>
                    <a:pt x="1390015" y="483927"/>
                  </a:lnTo>
                  <a:lnTo>
                    <a:pt x="1399419" y="492604"/>
                  </a:lnTo>
                  <a:lnTo>
                    <a:pt x="1396944" y="496046"/>
                  </a:lnTo>
                  <a:lnTo>
                    <a:pt x="1407492" y="503132"/>
                  </a:lnTo>
                  <a:close/>
                </a:path>
                <a:path w="1436369" h="645795">
                  <a:moveTo>
                    <a:pt x="1433020" y="511135"/>
                  </a:moveTo>
                  <a:lnTo>
                    <a:pt x="1436107" y="506840"/>
                  </a:lnTo>
                  <a:lnTo>
                    <a:pt x="1426479" y="498474"/>
                  </a:lnTo>
                  <a:lnTo>
                    <a:pt x="1416750" y="490251"/>
                  </a:lnTo>
                  <a:lnTo>
                    <a:pt x="1407006" y="503807"/>
                  </a:lnTo>
                  <a:lnTo>
                    <a:pt x="1419622" y="508015"/>
                  </a:lnTo>
                  <a:lnTo>
                    <a:pt x="1433020" y="511135"/>
                  </a:lnTo>
                  <a:close/>
                </a:path>
              </a:pathLst>
            </a:custGeom>
            <a:solidFill>
              <a:srgbClr val="FF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1978385" y="3589489"/>
            <a:ext cx="593725" cy="0"/>
          </a:xfrm>
          <a:custGeom>
            <a:avLst/>
            <a:gdLst/>
            <a:ahLst/>
            <a:cxnLst/>
            <a:rect l="l" t="t" r="r" b="b"/>
            <a:pathLst>
              <a:path w="593725">
                <a:moveTo>
                  <a:pt x="0" y="0"/>
                </a:moveTo>
                <a:lnTo>
                  <a:pt x="593140" y="0"/>
                </a:lnTo>
              </a:path>
            </a:pathLst>
          </a:custGeom>
          <a:ln w="47472">
            <a:solidFill>
              <a:srgbClr val="0056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364619" y="3589489"/>
            <a:ext cx="591820" cy="0"/>
          </a:xfrm>
          <a:custGeom>
            <a:avLst/>
            <a:gdLst/>
            <a:ahLst/>
            <a:cxnLst/>
            <a:rect l="l" t="t" r="r" b="b"/>
            <a:pathLst>
              <a:path w="591819">
                <a:moveTo>
                  <a:pt x="0" y="0"/>
                </a:moveTo>
                <a:lnTo>
                  <a:pt x="591617" y="0"/>
                </a:lnTo>
              </a:path>
            </a:pathLst>
          </a:custGeom>
          <a:ln w="47472">
            <a:solidFill>
              <a:srgbClr val="0056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488926" y="4351489"/>
            <a:ext cx="593725" cy="0"/>
          </a:xfrm>
          <a:custGeom>
            <a:avLst/>
            <a:gdLst/>
            <a:ahLst/>
            <a:cxnLst/>
            <a:rect l="l" t="t" r="r" b="b"/>
            <a:pathLst>
              <a:path w="593725">
                <a:moveTo>
                  <a:pt x="0" y="0"/>
                </a:moveTo>
                <a:lnTo>
                  <a:pt x="593140" y="0"/>
                </a:lnTo>
              </a:path>
            </a:pathLst>
          </a:custGeom>
          <a:ln w="47472">
            <a:solidFill>
              <a:srgbClr val="0056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759028" y="4351489"/>
            <a:ext cx="593725" cy="0"/>
          </a:xfrm>
          <a:custGeom>
            <a:avLst/>
            <a:gdLst/>
            <a:ahLst/>
            <a:cxnLst/>
            <a:rect l="l" t="t" r="r" b="b"/>
            <a:pathLst>
              <a:path w="593725">
                <a:moveTo>
                  <a:pt x="0" y="0"/>
                </a:moveTo>
                <a:lnTo>
                  <a:pt x="593140" y="0"/>
                </a:lnTo>
              </a:path>
            </a:pathLst>
          </a:custGeom>
          <a:ln w="47472">
            <a:solidFill>
              <a:srgbClr val="0056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15414" y="1976159"/>
            <a:ext cx="12803505" cy="2413000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4200" dirty="0">
                <a:latin typeface="Microsoft Sans Serif"/>
                <a:cs typeface="Microsoft Sans Serif"/>
              </a:rPr>
              <a:t>Class</a:t>
            </a:r>
            <a:r>
              <a:rPr sz="4200" spc="-4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và</a:t>
            </a:r>
            <a:r>
              <a:rPr sz="4200" spc="-5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Object</a:t>
            </a:r>
            <a:r>
              <a:rPr sz="4200" spc="-6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trong</a:t>
            </a:r>
            <a:r>
              <a:rPr sz="4200" spc="-55" dirty="0">
                <a:latin typeface="Microsoft Sans Serif"/>
                <a:cs typeface="Microsoft Sans Serif"/>
              </a:rPr>
              <a:t> </a:t>
            </a:r>
            <a:r>
              <a:rPr sz="4200" spc="-10" dirty="0">
                <a:latin typeface="Microsoft Sans Serif"/>
                <a:cs typeface="Microsoft Sans Serif"/>
              </a:rPr>
              <a:t>Python</a:t>
            </a:r>
            <a:endParaRPr sz="4200">
              <a:latin typeface="Microsoft Sans Serif"/>
              <a:cs typeface="Microsoft Sans Serif"/>
            </a:endParaRPr>
          </a:p>
          <a:p>
            <a:pPr marL="918844" indent="-452120">
              <a:lnSpc>
                <a:spcPct val="100000"/>
              </a:lnSpc>
              <a:spcBef>
                <a:spcPts val="1355"/>
              </a:spcBef>
              <a:buChar char="•"/>
              <a:tabLst>
                <a:tab pos="918844" algn="l"/>
                <a:tab pos="10654030" algn="l"/>
                <a:tab pos="12040235" algn="l"/>
              </a:tabLst>
            </a:pPr>
            <a:r>
              <a:rPr sz="4200" spc="120" dirty="0">
                <a:latin typeface="Microsoft Sans Serif"/>
                <a:cs typeface="Microsoft Sans Serif"/>
              </a:rPr>
              <a:t>Phương</a:t>
            </a:r>
            <a:r>
              <a:rPr sz="4200" spc="40" dirty="0">
                <a:latin typeface="Microsoft Sans Serif"/>
                <a:cs typeface="Microsoft Sans Serif"/>
              </a:rPr>
              <a:t> </a:t>
            </a:r>
            <a:r>
              <a:rPr sz="4200" spc="105" dirty="0">
                <a:latin typeface="Microsoft Sans Serif"/>
                <a:cs typeface="Microsoft Sans Serif"/>
              </a:rPr>
              <a:t>thức</a:t>
            </a:r>
            <a:r>
              <a:rPr sz="4200" spc="55" dirty="0">
                <a:latin typeface="Microsoft Sans Serif"/>
                <a:cs typeface="Microsoft Sans Serif"/>
              </a:rPr>
              <a:t> </a:t>
            </a:r>
            <a:r>
              <a:rPr sz="4200" spc="70" dirty="0">
                <a:latin typeface="Microsoft Sans Serif"/>
                <a:cs typeface="Microsoft Sans Serif"/>
              </a:rPr>
              <a:t>khởi</a:t>
            </a:r>
            <a:r>
              <a:rPr sz="4200" spc="45" dirty="0">
                <a:latin typeface="Microsoft Sans Serif"/>
                <a:cs typeface="Microsoft Sans Serif"/>
              </a:rPr>
              <a:t> </a:t>
            </a:r>
            <a:r>
              <a:rPr sz="4200" spc="95" dirty="0">
                <a:latin typeface="Microsoft Sans Serif"/>
                <a:cs typeface="Microsoft Sans Serif"/>
              </a:rPr>
              <a:t>dựng</a:t>
            </a:r>
            <a:r>
              <a:rPr sz="4200" spc="50" dirty="0">
                <a:latin typeface="Microsoft Sans Serif"/>
                <a:cs typeface="Microsoft Sans Serif"/>
              </a:rPr>
              <a:t> </a:t>
            </a:r>
            <a:r>
              <a:rPr sz="4200" spc="-10" dirty="0">
                <a:latin typeface="Microsoft Sans Serif"/>
                <a:cs typeface="Microsoft Sans Serif"/>
              </a:rPr>
              <a:t>(constructor):</a:t>
            </a:r>
            <a:r>
              <a:rPr sz="4200" dirty="0">
                <a:latin typeface="Microsoft Sans Serif"/>
                <a:cs typeface="Microsoft Sans Serif"/>
              </a:rPr>
              <a:t>	</a:t>
            </a:r>
            <a:r>
              <a:rPr sz="4200" b="1" spc="-20" dirty="0">
                <a:solidFill>
                  <a:srgbClr val="0057AA"/>
                </a:solidFill>
                <a:latin typeface="Arial"/>
                <a:cs typeface="Arial"/>
              </a:rPr>
              <a:t>init</a:t>
            </a:r>
            <a:r>
              <a:rPr sz="4200" b="1" dirty="0">
                <a:solidFill>
                  <a:srgbClr val="0057AA"/>
                </a:solidFill>
                <a:latin typeface="Arial"/>
                <a:cs typeface="Arial"/>
              </a:rPr>
              <a:t>	</a:t>
            </a:r>
            <a:r>
              <a:rPr sz="4200" b="1" spc="-25" dirty="0">
                <a:solidFill>
                  <a:srgbClr val="0057AA"/>
                </a:solidFill>
                <a:latin typeface="Arial"/>
                <a:cs typeface="Arial"/>
              </a:rPr>
              <a:t>()</a:t>
            </a:r>
            <a:endParaRPr sz="4200">
              <a:latin typeface="Arial"/>
              <a:cs typeface="Arial"/>
            </a:endParaRPr>
          </a:p>
          <a:p>
            <a:pPr marL="918844" indent="-452120">
              <a:lnSpc>
                <a:spcPct val="100000"/>
              </a:lnSpc>
              <a:spcBef>
                <a:spcPts val="960"/>
              </a:spcBef>
              <a:buChar char="•"/>
              <a:tabLst>
                <a:tab pos="918844" algn="l"/>
                <a:tab pos="11164570" algn="l"/>
                <a:tab pos="12434570" algn="l"/>
              </a:tabLst>
            </a:pPr>
            <a:r>
              <a:rPr sz="4200" spc="120" dirty="0">
                <a:latin typeface="Microsoft Sans Serif"/>
                <a:cs typeface="Microsoft Sans Serif"/>
              </a:rPr>
              <a:t>Phương</a:t>
            </a:r>
            <a:r>
              <a:rPr sz="4200" spc="-10" dirty="0">
                <a:latin typeface="Microsoft Sans Serif"/>
                <a:cs typeface="Microsoft Sans Serif"/>
              </a:rPr>
              <a:t> </a:t>
            </a:r>
            <a:r>
              <a:rPr sz="4200" spc="105" dirty="0">
                <a:latin typeface="Microsoft Sans Serif"/>
                <a:cs typeface="Microsoft Sans Serif"/>
              </a:rPr>
              <a:t>thức</a:t>
            </a:r>
            <a:r>
              <a:rPr sz="4200" dirty="0">
                <a:latin typeface="Microsoft Sans Serif"/>
                <a:cs typeface="Microsoft Sans Serif"/>
              </a:rPr>
              <a:t> biểu</a:t>
            </a:r>
            <a:r>
              <a:rPr sz="4200" spc="-1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diễn</a:t>
            </a:r>
            <a:r>
              <a:rPr sz="4200" spc="-10" dirty="0">
                <a:latin typeface="Microsoft Sans Serif"/>
                <a:cs typeface="Microsoft Sans Serif"/>
              </a:rPr>
              <a:t> (representation):</a:t>
            </a:r>
            <a:r>
              <a:rPr sz="4200" dirty="0">
                <a:latin typeface="Microsoft Sans Serif"/>
                <a:cs typeface="Microsoft Sans Serif"/>
              </a:rPr>
              <a:t>	</a:t>
            </a:r>
            <a:r>
              <a:rPr sz="4200" b="1" spc="-25" dirty="0">
                <a:solidFill>
                  <a:srgbClr val="0057AA"/>
                </a:solidFill>
                <a:latin typeface="Arial"/>
                <a:cs typeface="Arial"/>
              </a:rPr>
              <a:t>str</a:t>
            </a:r>
            <a:r>
              <a:rPr sz="4200" b="1" dirty="0">
                <a:solidFill>
                  <a:srgbClr val="0057AA"/>
                </a:solidFill>
                <a:latin typeface="Arial"/>
                <a:cs typeface="Arial"/>
              </a:rPr>
              <a:t>	</a:t>
            </a:r>
            <a:r>
              <a:rPr sz="4200" b="1" spc="-25" dirty="0">
                <a:solidFill>
                  <a:srgbClr val="0057AA"/>
                </a:solidFill>
                <a:latin typeface="Arial"/>
                <a:cs typeface="Arial"/>
              </a:rPr>
              <a:t>()</a:t>
            </a:r>
            <a:endParaRPr sz="42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Microsoft Sans Serif"/>
                <a:cs typeface="Microsoft Sans Serif"/>
              </a:rPr>
              <a:t>Các</a:t>
            </a:r>
            <a:r>
              <a:rPr spc="-3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cấu</a:t>
            </a:r>
            <a:r>
              <a:rPr spc="-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trúc </a:t>
            </a:r>
            <a:r>
              <a:rPr spc="365" dirty="0">
                <a:latin typeface="Microsoft Sans Serif"/>
                <a:cs typeface="Microsoft Sans Serif"/>
              </a:rPr>
              <a:t>dữ</a:t>
            </a:r>
            <a:r>
              <a:rPr spc="-1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liệu</a:t>
            </a:r>
            <a:r>
              <a:rPr spc="-1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của</a:t>
            </a:r>
            <a:r>
              <a:rPr spc="-5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Python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5414" y="2148662"/>
            <a:ext cx="1047750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Arial MT"/>
                <a:cs typeface="Arial MT"/>
              </a:rPr>
              <a:t>Bài</a:t>
            </a:r>
            <a:r>
              <a:rPr sz="4200" spc="-85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3.1:</a:t>
            </a:r>
            <a:r>
              <a:rPr sz="4200" spc="-80" dirty="0">
                <a:latin typeface="Arial MT"/>
                <a:cs typeface="Arial MT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Kết</a:t>
            </a:r>
            <a:r>
              <a:rPr sz="4200" spc="-3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quả</a:t>
            </a:r>
            <a:r>
              <a:rPr sz="4200" spc="-35" dirty="0">
                <a:latin typeface="Microsoft Sans Serif"/>
                <a:cs typeface="Microsoft Sans Serif"/>
              </a:rPr>
              <a:t> </a:t>
            </a:r>
            <a:r>
              <a:rPr sz="4200" spc="100" dirty="0">
                <a:latin typeface="Microsoft Sans Serif"/>
                <a:cs typeface="Microsoft Sans Serif"/>
              </a:rPr>
              <a:t>thực</a:t>
            </a:r>
            <a:r>
              <a:rPr sz="4200" spc="-1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Arial MT"/>
                <a:cs typeface="Arial MT"/>
              </a:rPr>
              <a:t>thi</a:t>
            </a:r>
            <a:r>
              <a:rPr sz="4200" spc="-85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các</a:t>
            </a:r>
            <a:r>
              <a:rPr sz="4200" spc="-85" dirty="0">
                <a:latin typeface="Arial MT"/>
                <a:cs typeface="Arial MT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đoạn</a:t>
            </a:r>
            <a:r>
              <a:rPr sz="4200" spc="-4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lệnh</a:t>
            </a:r>
            <a:r>
              <a:rPr sz="4200" spc="-25" dirty="0">
                <a:latin typeface="Microsoft Sans Serif"/>
                <a:cs typeface="Microsoft Sans Serif"/>
              </a:rPr>
              <a:t> </a:t>
            </a:r>
            <a:r>
              <a:rPr sz="4200" spc="-20" dirty="0">
                <a:latin typeface="Arial MT"/>
                <a:cs typeface="Arial MT"/>
              </a:rPr>
              <a:t>sau?</a:t>
            </a:r>
            <a:endParaRPr sz="4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15414" y="5281421"/>
            <a:ext cx="143789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Arial MT"/>
                <a:cs typeface="Arial MT"/>
              </a:rPr>
              <a:t>Bài</a:t>
            </a:r>
            <a:r>
              <a:rPr sz="4200" spc="-125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3.2:</a:t>
            </a:r>
            <a:r>
              <a:rPr sz="4200" spc="-120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Dòng</a:t>
            </a:r>
            <a:r>
              <a:rPr sz="4200" spc="-114" dirty="0">
                <a:latin typeface="Arial MT"/>
                <a:cs typeface="Arial MT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lệnh</a:t>
            </a:r>
            <a:r>
              <a:rPr sz="4200" spc="-7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Arial MT"/>
                <a:cs typeface="Arial MT"/>
              </a:rPr>
              <a:t>dùng</a:t>
            </a:r>
            <a:r>
              <a:rPr sz="4200" spc="-114" dirty="0">
                <a:latin typeface="Arial MT"/>
                <a:cs typeface="Arial MT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để</a:t>
            </a:r>
            <a:r>
              <a:rPr sz="4200" spc="-6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Arial MT"/>
                <a:cs typeface="Arial MT"/>
              </a:rPr>
              <a:t>thêm</a:t>
            </a:r>
            <a:r>
              <a:rPr sz="4200" spc="-125" dirty="0">
                <a:latin typeface="Arial MT"/>
                <a:cs typeface="Arial MT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điểm</a:t>
            </a:r>
            <a:r>
              <a:rPr sz="4200" spc="-6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Arial MT"/>
                <a:cs typeface="Arial MT"/>
              </a:rPr>
              <a:t>70</a:t>
            </a:r>
            <a:r>
              <a:rPr sz="4200" spc="-114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Physics</a:t>
            </a:r>
            <a:r>
              <a:rPr sz="4200" spc="-114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cho</a:t>
            </a:r>
            <a:r>
              <a:rPr sz="4200" spc="-110" dirty="0">
                <a:latin typeface="Arial MT"/>
                <a:cs typeface="Arial MT"/>
              </a:rPr>
              <a:t> </a:t>
            </a:r>
            <a:r>
              <a:rPr sz="4200" spc="-20" dirty="0">
                <a:latin typeface="Arial MT"/>
                <a:cs typeface="Arial MT"/>
              </a:rPr>
              <a:t>Mike?</a:t>
            </a:r>
            <a:endParaRPr sz="4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Microsoft Sans Serif"/>
                <a:cs typeface="Microsoft Sans Serif"/>
              </a:rPr>
              <a:t>Luyện</a:t>
            </a:r>
            <a:r>
              <a:rPr spc="-95" dirty="0">
                <a:latin typeface="Microsoft Sans Serif"/>
                <a:cs typeface="Microsoft Sans Serif"/>
              </a:rPr>
              <a:t> </a:t>
            </a:r>
            <a:r>
              <a:rPr spc="-25" dirty="0">
                <a:latin typeface="Microsoft Sans Serif"/>
                <a:cs typeface="Microsoft Sans Serif"/>
              </a:rPr>
              <a:t>tập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1800" y="3060192"/>
            <a:ext cx="4235196" cy="204825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76871" y="6198108"/>
            <a:ext cx="3845052" cy="313639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1536" y="3857371"/>
            <a:ext cx="13508355" cy="2365375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3836670" marR="5080" indent="-3824604">
              <a:lnSpc>
                <a:spcPts val="8700"/>
              </a:lnSpc>
              <a:spcBef>
                <a:spcPts val="1220"/>
              </a:spcBef>
            </a:pPr>
            <a:r>
              <a:rPr sz="8100" spc="135" dirty="0">
                <a:latin typeface="Microsoft Sans Serif"/>
                <a:cs typeface="Microsoft Sans Serif"/>
              </a:rPr>
              <a:t>Những</a:t>
            </a:r>
            <a:r>
              <a:rPr sz="8100" spc="65" dirty="0">
                <a:latin typeface="Microsoft Sans Serif"/>
                <a:cs typeface="Microsoft Sans Serif"/>
              </a:rPr>
              <a:t> </a:t>
            </a:r>
            <a:r>
              <a:rPr sz="8100" dirty="0">
                <a:latin typeface="Microsoft Sans Serif"/>
                <a:cs typeface="Microsoft Sans Serif"/>
              </a:rPr>
              <a:t>trọng</a:t>
            </a:r>
            <a:r>
              <a:rPr sz="8100" spc="65" dirty="0">
                <a:latin typeface="Microsoft Sans Serif"/>
                <a:cs typeface="Microsoft Sans Serif"/>
              </a:rPr>
              <a:t> </a:t>
            </a:r>
            <a:r>
              <a:rPr sz="8100" dirty="0">
                <a:latin typeface="Microsoft Sans Serif"/>
                <a:cs typeface="Microsoft Sans Serif"/>
              </a:rPr>
              <a:t>tâm</a:t>
            </a:r>
            <a:r>
              <a:rPr sz="8100" spc="75" dirty="0">
                <a:latin typeface="Microsoft Sans Serif"/>
                <a:cs typeface="Microsoft Sans Serif"/>
              </a:rPr>
              <a:t> </a:t>
            </a:r>
            <a:r>
              <a:rPr sz="8100" dirty="0">
                <a:latin typeface="Microsoft Sans Serif"/>
                <a:cs typeface="Microsoft Sans Serif"/>
              </a:rPr>
              <a:t>cần</a:t>
            </a:r>
            <a:r>
              <a:rPr sz="8100" spc="40" dirty="0">
                <a:latin typeface="Microsoft Sans Serif"/>
                <a:cs typeface="Microsoft Sans Serif"/>
              </a:rPr>
              <a:t> </a:t>
            </a:r>
            <a:r>
              <a:rPr sz="8100" dirty="0">
                <a:latin typeface="Microsoft Sans Serif"/>
                <a:cs typeface="Microsoft Sans Serif"/>
              </a:rPr>
              <a:t>ghi</a:t>
            </a:r>
            <a:r>
              <a:rPr sz="8100" spc="70" dirty="0">
                <a:latin typeface="Microsoft Sans Serif"/>
                <a:cs typeface="Microsoft Sans Serif"/>
              </a:rPr>
              <a:t> </a:t>
            </a:r>
            <a:r>
              <a:rPr sz="8100" spc="245" dirty="0">
                <a:latin typeface="Microsoft Sans Serif"/>
                <a:cs typeface="Microsoft Sans Serif"/>
              </a:rPr>
              <a:t>nhớ </a:t>
            </a:r>
            <a:r>
              <a:rPr sz="8100" dirty="0">
                <a:latin typeface="Microsoft Sans Serif"/>
                <a:cs typeface="Microsoft Sans Serif"/>
              </a:rPr>
              <a:t>của</a:t>
            </a:r>
            <a:r>
              <a:rPr sz="8100" spc="30" dirty="0">
                <a:latin typeface="Microsoft Sans Serif"/>
                <a:cs typeface="Microsoft Sans Serif"/>
              </a:rPr>
              <a:t> </a:t>
            </a:r>
            <a:r>
              <a:rPr sz="8100" dirty="0">
                <a:latin typeface="Microsoft Sans Serif"/>
                <a:cs typeface="Microsoft Sans Serif"/>
              </a:rPr>
              <a:t>bài</a:t>
            </a:r>
            <a:r>
              <a:rPr sz="8100" spc="30" dirty="0">
                <a:latin typeface="Microsoft Sans Serif"/>
                <a:cs typeface="Microsoft Sans Serif"/>
              </a:rPr>
              <a:t> </a:t>
            </a:r>
            <a:r>
              <a:rPr sz="8100" spc="-20" dirty="0">
                <a:latin typeface="Microsoft Sans Serif"/>
                <a:cs typeface="Microsoft Sans Serif"/>
              </a:rPr>
              <a:t>học?</a:t>
            </a:r>
            <a:endParaRPr sz="81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5414" y="2148662"/>
            <a:ext cx="740918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Microsoft Sans Serif"/>
                <a:cs typeface="Microsoft Sans Serif"/>
              </a:rPr>
              <a:t>Cú</a:t>
            </a:r>
            <a:r>
              <a:rPr sz="4200" spc="-2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pháp</a:t>
            </a:r>
            <a:r>
              <a:rPr sz="4200" spc="-1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đặc</a:t>
            </a:r>
            <a:r>
              <a:rPr sz="4200" spc="-30" dirty="0">
                <a:latin typeface="Microsoft Sans Serif"/>
                <a:cs typeface="Microsoft Sans Serif"/>
              </a:rPr>
              <a:t> </a:t>
            </a:r>
            <a:r>
              <a:rPr sz="4200" spc="65" dirty="0">
                <a:latin typeface="Microsoft Sans Serif"/>
                <a:cs typeface="Microsoft Sans Serif"/>
              </a:rPr>
              <a:t>trưng</a:t>
            </a:r>
            <a:r>
              <a:rPr sz="4200" spc="-1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của</a:t>
            </a:r>
            <a:r>
              <a:rPr sz="4200" spc="-35" dirty="0">
                <a:latin typeface="Microsoft Sans Serif"/>
                <a:cs typeface="Microsoft Sans Serif"/>
              </a:rPr>
              <a:t> </a:t>
            </a:r>
            <a:r>
              <a:rPr sz="4200" spc="-10" dirty="0">
                <a:latin typeface="Microsoft Sans Serif"/>
                <a:cs typeface="Microsoft Sans Serif"/>
              </a:rPr>
              <a:t>Python:</a:t>
            </a:r>
            <a:endParaRPr sz="4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72614" y="2822829"/>
            <a:ext cx="5443855" cy="3354704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583565" indent="-570865">
              <a:lnSpc>
                <a:spcPct val="100000"/>
              </a:lnSpc>
              <a:spcBef>
                <a:spcPts val="1610"/>
              </a:spcBef>
              <a:buChar char="•"/>
              <a:tabLst>
                <a:tab pos="583565" algn="l"/>
              </a:tabLst>
            </a:pPr>
            <a:r>
              <a:rPr sz="4200" dirty="0">
                <a:latin typeface="Microsoft Sans Serif"/>
                <a:cs typeface="Microsoft Sans Serif"/>
              </a:rPr>
              <a:t>Kết</a:t>
            </a:r>
            <a:r>
              <a:rPr sz="4200" spc="-3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thúc</a:t>
            </a:r>
            <a:r>
              <a:rPr sz="4200" spc="-20" dirty="0">
                <a:latin typeface="Microsoft Sans Serif"/>
                <a:cs typeface="Microsoft Sans Serif"/>
              </a:rPr>
              <a:t> lệnh</a:t>
            </a:r>
            <a:endParaRPr sz="4200">
              <a:latin typeface="Microsoft Sans Serif"/>
              <a:cs typeface="Microsoft Sans Serif"/>
            </a:endParaRPr>
          </a:p>
          <a:p>
            <a:pPr marL="583565" indent="-570865">
              <a:lnSpc>
                <a:spcPct val="100000"/>
              </a:lnSpc>
              <a:spcBef>
                <a:spcPts val="1510"/>
              </a:spcBef>
              <a:buChar char="•"/>
              <a:tabLst>
                <a:tab pos="583565" algn="l"/>
              </a:tabLst>
            </a:pPr>
            <a:r>
              <a:rPr sz="4200" dirty="0">
                <a:latin typeface="Microsoft Sans Serif"/>
                <a:cs typeface="Microsoft Sans Serif"/>
              </a:rPr>
              <a:t>Định</a:t>
            </a:r>
            <a:r>
              <a:rPr sz="4200" spc="-2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nghĩa</a:t>
            </a:r>
            <a:r>
              <a:rPr sz="4200" spc="-1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khối</a:t>
            </a:r>
            <a:r>
              <a:rPr sz="4200" spc="-5" dirty="0">
                <a:latin typeface="Microsoft Sans Serif"/>
                <a:cs typeface="Microsoft Sans Serif"/>
              </a:rPr>
              <a:t> </a:t>
            </a:r>
            <a:r>
              <a:rPr sz="4200" spc="-20" dirty="0">
                <a:latin typeface="Microsoft Sans Serif"/>
                <a:cs typeface="Microsoft Sans Serif"/>
              </a:rPr>
              <a:t>lệnh</a:t>
            </a:r>
            <a:endParaRPr sz="4200">
              <a:latin typeface="Microsoft Sans Serif"/>
              <a:cs typeface="Microsoft Sans Serif"/>
            </a:endParaRPr>
          </a:p>
          <a:p>
            <a:pPr marL="583565" indent="-570865">
              <a:lnSpc>
                <a:spcPct val="100000"/>
              </a:lnSpc>
              <a:spcBef>
                <a:spcPts val="1515"/>
              </a:spcBef>
              <a:buChar char="•"/>
              <a:tabLst>
                <a:tab pos="583565" algn="l"/>
              </a:tabLst>
            </a:pPr>
            <a:r>
              <a:rPr sz="4200" dirty="0">
                <a:latin typeface="Microsoft Sans Serif"/>
                <a:cs typeface="Microsoft Sans Serif"/>
              </a:rPr>
              <a:t>Thêm</a:t>
            </a:r>
            <a:r>
              <a:rPr sz="4200" spc="-65" dirty="0">
                <a:latin typeface="Microsoft Sans Serif"/>
                <a:cs typeface="Microsoft Sans Serif"/>
              </a:rPr>
              <a:t> </a:t>
            </a:r>
            <a:r>
              <a:rPr sz="4200" spc="-10" dirty="0">
                <a:latin typeface="Microsoft Sans Serif"/>
                <a:cs typeface="Microsoft Sans Serif"/>
              </a:rPr>
              <a:t>comment(s)</a:t>
            </a:r>
            <a:endParaRPr sz="4200">
              <a:latin typeface="Microsoft Sans Serif"/>
              <a:cs typeface="Microsoft Sans Serif"/>
            </a:endParaRPr>
          </a:p>
          <a:p>
            <a:pPr marL="583565" indent="-570865">
              <a:lnSpc>
                <a:spcPct val="100000"/>
              </a:lnSpc>
              <a:spcBef>
                <a:spcPts val="1515"/>
              </a:spcBef>
              <a:buChar char="•"/>
              <a:tabLst>
                <a:tab pos="583565" algn="l"/>
              </a:tabLst>
            </a:pPr>
            <a:r>
              <a:rPr sz="4200" dirty="0">
                <a:latin typeface="Microsoft Sans Serif"/>
                <a:cs typeface="Microsoft Sans Serif"/>
              </a:rPr>
              <a:t>Khai</a:t>
            </a:r>
            <a:r>
              <a:rPr sz="4200" spc="-6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báo</a:t>
            </a:r>
            <a:r>
              <a:rPr sz="4200" spc="-80" dirty="0">
                <a:latin typeface="Microsoft Sans Serif"/>
                <a:cs typeface="Microsoft Sans Serif"/>
              </a:rPr>
              <a:t> </a:t>
            </a:r>
            <a:r>
              <a:rPr sz="4200" spc="-20" dirty="0">
                <a:latin typeface="Microsoft Sans Serif"/>
                <a:cs typeface="Microsoft Sans Serif"/>
              </a:rPr>
              <a:t>biến</a:t>
            </a:r>
            <a:endParaRPr sz="4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43443" y="2822829"/>
            <a:ext cx="7116445" cy="3354704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sz="4200" dirty="0">
                <a:latin typeface="Microsoft Sans Serif"/>
                <a:cs typeface="Microsoft Sans Serif"/>
              </a:rPr>
              <a:t>xuống</a:t>
            </a:r>
            <a:r>
              <a:rPr sz="4200" spc="-125" dirty="0">
                <a:latin typeface="Microsoft Sans Serif"/>
                <a:cs typeface="Microsoft Sans Serif"/>
              </a:rPr>
              <a:t> </a:t>
            </a:r>
            <a:r>
              <a:rPr sz="4200" spc="-20" dirty="0">
                <a:latin typeface="Microsoft Sans Serif"/>
                <a:cs typeface="Microsoft Sans Serif"/>
              </a:rPr>
              <a:t>dòng</a:t>
            </a:r>
            <a:endParaRPr sz="4200">
              <a:latin typeface="Microsoft Sans Serif"/>
              <a:cs typeface="Microsoft Sans Serif"/>
            </a:endParaRPr>
          </a:p>
          <a:p>
            <a:pPr marL="1758950">
              <a:lnSpc>
                <a:spcPct val="100000"/>
              </a:lnSpc>
              <a:spcBef>
                <a:spcPts val="1510"/>
              </a:spcBef>
            </a:pPr>
            <a:r>
              <a:rPr sz="4200" dirty="0">
                <a:latin typeface="Microsoft Sans Serif"/>
                <a:cs typeface="Microsoft Sans Serif"/>
              </a:rPr>
              <a:t>thụt</a:t>
            </a:r>
            <a:r>
              <a:rPr sz="4200" spc="-8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lề</a:t>
            </a:r>
            <a:r>
              <a:rPr sz="4200" spc="-6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(giống</a:t>
            </a:r>
            <a:r>
              <a:rPr sz="4200" spc="-65" dirty="0">
                <a:latin typeface="Microsoft Sans Serif"/>
                <a:cs typeface="Microsoft Sans Serif"/>
              </a:rPr>
              <a:t> </a:t>
            </a:r>
            <a:r>
              <a:rPr sz="4200" spc="-20" dirty="0">
                <a:latin typeface="Microsoft Sans Serif"/>
                <a:cs typeface="Microsoft Sans Serif"/>
              </a:rPr>
              <a:t>nhau)</a:t>
            </a:r>
            <a:endParaRPr sz="4200">
              <a:latin typeface="Microsoft Sans Serif"/>
              <a:cs typeface="Microsoft Sans Serif"/>
            </a:endParaRPr>
          </a:p>
          <a:p>
            <a:pPr marL="163195" marR="5080" indent="915669">
              <a:lnSpc>
                <a:spcPct val="130000"/>
              </a:lnSpc>
              <a:spcBef>
                <a:spcPts val="5"/>
              </a:spcBef>
            </a:pPr>
            <a:r>
              <a:rPr sz="4200" spc="210" dirty="0">
                <a:latin typeface="Microsoft Sans Serif"/>
                <a:cs typeface="Microsoft Sans Serif"/>
              </a:rPr>
              <a:t>sử</a:t>
            </a:r>
            <a:r>
              <a:rPr sz="4200" spc="-4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dụng</a:t>
            </a:r>
            <a:r>
              <a:rPr sz="4200" spc="-40" dirty="0">
                <a:latin typeface="Microsoft Sans Serif"/>
                <a:cs typeface="Microsoft Sans Serif"/>
              </a:rPr>
              <a:t> </a:t>
            </a:r>
            <a:r>
              <a:rPr sz="4200" b="1" dirty="0">
                <a:solidFill>
                  <a:srgbClr val="006FC0"/>
                </a:solidFill>
                <a:latin typeface="Arial"/>
                <a:cs typeface="Arial"/>
              </a:rPr>
              <a:t>#</a:t>
            </a:r>
            <a:r>
              <a:rPr sz="4200" b="1" spc="-8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hoặc</a:t>
            </a:r>
            <a:r>
              <a:rPr sz="4200" spc="-35" dirty="0">
                <a:latin typeface="Microsoft Sans Serif"/>
                <a:cs typeface="Microsoft Sans Serif"/>
              </a:rPr>
              <a:t> </a:t>
            </a:r>
            <a:r>
              <a:rPr sz="4200" b="1" dirty="0">
                <a:latin typeface="Arial"/>
                <a:cs typeface="Arial"/>
              </a:rPr>
              <a:t>nháy</a:t>
            </a:r>
            <a:r>
              <a:rPr sz="4200" b="1" spc="-100" dirty="0">
                <a:latin typeface="Arial"/>
                <a:cs typeface="Arial"/>
              </a:rPr>
              <a:t> </a:t>
            </a:r>
            <a:r>
              <a:rPr sz="4200" b="1" spc="-25" dirty="0">
                <a:latin typeface="Arial"/>
                <a:cs typeface="Arial"/>
              </a:rPr>
              <a:t>đôi </a:t>
            </a:r>
            <a:r>
              <a:rPr sz="4200" b="1" dirty="0">
                <a:latin typeface="Arial"/>
                <a:cs typeface="Arial"/>
              </a:rPr>
              <a:t>không</a:t>
            </a:r>
            <a:r>
              <a:rPr sz="4200" b="1" spc="-95" dirty="0">
                <a:latin typeface="Arial"/>
                <a:cs typeface="Arial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cần</a:t>
            </a:r>
            <a:r>
              <a:rPr sz="4200" spc="-2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kiểu</a:t>
            </a:r>
            <a:r>
              <a:rPr sz="4200" spc="-25" dirty="0">
                <a:latin typeface="Microsoft Sans Serif"/>
                <a:cs typeface="Microsoft Sans Serif"/>
              </a:rPr>
              <a:t> </a:t>
            </a:r>
            <a:r>
              <a:rPr sz="4200" spc="225" dirty="0">
                <a:latin typeface="Microsoft Sans Serif"/>
                <a:cs typeface="Microsoft Sans Serif"/>
              </a:rPr>
              <a:t>dữ</a:t>
            </a:r>
            <a:r>
              <a:rPr sz="4200" spc="-30" dirty="0">
                <a:latin typeface="Microsoft Sans Serif"/>
                <a:cs typeface="Microsoft Sans Serif"/>
              </a:rPr>
              <a:t> </a:t>
            </a:r>
            <a:r>
              <a:rPr sz="4200" spc="-20" dirty="0">
                <a:latin typeface="Microsoft Sans Serif"/>
                <a:cs typeface="Microsoft Sans Serif"/>
              </a:rPr>
              <a:t>liệu</a:t>
            </a:r>
            <a:endParaRPr sz="42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Microsoft Sans Serif"/>
                <a:cs typeface="Microsoft Sans Serif"/>
              </a:rPr>
              <a:t>Tổng</a:t>
            </a:r>
            <a:r>
              <a:rPr spc="-35" dirty="0">
                <a:latin typeface="Microsoft Sans Serif"/>
                <a:cs typeface="Microsoft Sans Serif"/>
              </a:rPr>
              <a:t> </a:t>
            </a:r>
            <a:r>
              <a:rPr dirty="0"/>
              <a:t>quan</a:t>
            </a:r>
            <a:r>
              <a:rPr spc="-120" dirty="0"/>
              <a:t> </a:t>
            </a:r>
            <a:r>
              <a:rPr dirty="0"/>
              <a:t>bài</a:t>
            </a:r>
            <a:r>
              <a:rPr spc="-125" dirty="0"/>
              <a:t> </a:t>
            </a:r>
            <a:r>
              <a:rPr spc="-25" dirty="0">
                <a:latin typeface="Microsoft Sans Serif"/>
                <a:cs typeface="Microsoft Sans Serif"/>
              </a:rPr>
              <a:t>học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04455" y="4010537"/>
            <a:ext cx="1237666" cy="44578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2166" y="5683889"/>
            <a:ext cx="1237666" cy="44578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71055" y="4848737"/>
            <a:ext cx="1237666" cy="44578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83858" y="3172337"/>
            <a:ext cx="1237666" cy="44578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5414" y="1857274"/>
            <a:ext cx="14339569" cy="5019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5"/>
              </a:spcBef>
            </a:pPr>
            <a:r>
              <a:rPr sz="4200" dirty="0">
                <a:latin typeface="Microsoft Sans Serif"/>
                <a:cs typeface="Microsoft Sans Serif"/>
              </a:rPr>
              <a:t>Kiểu</a:t>
            </a:r>
            <a:r>
              <a:rPr sz="4200" spc="-60" dirty="0">
                <a:latin typeface="Microsoft Sans Serif"/>
                <a:cs typeface="Microsoft Sans Serif"/>
              </a:rPr>
              <a:t> </a:t>
            </a:r>
            <a:r>
              <a:rPr sz="4200" spc="225" dirty="0">
                <a:latin typeface="Microsoft Sans Serif"/>
                <a:cs typeface="Microsoft Sans Serif"/>
              </a:rPr>
              <a:t>dữ</a:t>
            </a:r>
            <a:r>
              <a:rPr sz="4200" spc="-7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liệu</a:t>
            </a:r>
            <a:r>
              <a:rPr sz="4200" spc="-7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Arial MT"/>
                <a:cs typeface="Arial MT"/>
              </a:rPr>
              <a:t>nguyên</a:t>
            </a:r>
            <a:r>
              <a:rPr sz="4200" spc="-130" dirty="0">
                <a:latin typeface="Arial MT"/>
                <a:cs typeface="Arial MT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thủy</a:t>
            </a:r>
            <a:r>
              <a:rPr sz="4200" spc="-7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của</a:t>
            </a:r>
            <a:r>
              <a:rPr sz="4200" spc="-7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Arial MT"/>
                <a:cs typeface="Arial MT"/>
              </a:rPr>
              <a:t>Python:</a:t>
            </a:r>
            <a:r>
              <a:rPr sz="4200" spc="-114" dirty="0">
                <a:latin typeface="Arial MT"/>
                <a:cs typeface="Arial MT"/>
              </a:rPr>
              <a:t> </a:t>
            </a:r>
            <a:r>
              <a:rPr sz="4200" dirty="0">
                <a:solidFill>
                  <a:srgbClr val="006FC0"/>
                </a:solidFill>
                <a:latin typeface="Arial MT"/>
                <a:cs typeface="Arial MT"/>
              </a:rPr>
              <a:t>int,</a:t>
            </a:r>
            <a:r>
              <a:rPr sz="4200" spc="-12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4200" dirty="0">
                <a:solidFill>
                  <a:srgbClr val="006FC0"/>
                </a:solidFill>
                <a:latin typeface="Arial MT"/>
                <a:cs typeface="Arial MT"/>
              </a:rPr>
              <a:t>float,</a:t>
            </a:r>
            <a:r>
              <a:rPr sz="4200" spc="-12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4200" spc="-20" dirty="0">
                <a:solidFill>
                  <a:srgbClr val="006FC0"/>
                </a:solidFill>
                <a:latin typeface="Arial MT"/>
                <a:cs typeface="Arial MT"/>
              </a:rPr>
              <a:t>str</a:t>
            </a:r>
            <a:r>
              <a:rPr sz="4200" spc="-20" dirty="0">
                <a:latin typeface="Arial MT"/>
                <a:cs typeface="Arial MT"/>
              </a:rPr>
              <a:t>,</a:t>
            </a:r>
            <a:r>
              <a:rPr sz="4200" spc="-140" dirty="0">
                <a:latin typeface="Arial MT"/>
                <a:cs typeface="Arial MT"/>
              </a:rPr>
              <a:t> </a:t>
            </a:r>
            <a:r>
              <a:rPr sz="4200" spc="-10" dirty="0">
                <a:latin typeface="Arial MT"/>
                <a:cs typeface="Arial MT"/>
              </a:rPr>
              <a:t>(</a:t>
            </a:r>
            <a:r>
              <a:rPr sz="4200" spc="-10" dirty="0">
                <a:solidFill>
                  <a:srgbClr val="006FC0"/>
                </a:solidFill>
                <a:latin typeface="Arial MT"/>
                <a:cs typeface="Arial MT"/>
              </a:rPr>
              <a:t>complex</a:t>
            </a:r>
            <a:r>
              <a:rPr sz="4200" spc="-10" dirty="0">
                <a:latin typeface="Arial MT"/>
                <a:cs typeface="Arial MT"/>
              </a:rPr>
              <a:t>) </a:t>
            </a:r>
            <a:r>
              <a:rPr sz="4200" dirty="0">
                <a:latin typeface="Arial MT"/>
                <a:cs typeface="Arial MT"/>
              </a:rPr>
              <a:t>Các</a:t>
            </a:r>
            <a:r>
              <a:rPr sz="4200" spc="-125" dirty="0">
                <a:latin typeface="Arial MT"/>
                <a:cs typeface="Arial MT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khối</a:t>
            </a:r>
            <a:r>
              <a:rPr sz="4200" spc="-7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lệnh</a:t>
            </a:r>
            <a:r>
              <a:rPr sz="4200" spc="-7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Arial MT"/>
                <a:cs typeface="Arial MT"/>
              </a:rPr>
              <a:t>phân</a:t>
            </a:r>
            <a:r>
              <a:rPr sz="4200" spc="-120" dirty="0">
                <a:latin typeface="Arial MT"/>
                <a:cs typeface="Arial MT"/>
              </a:rPr>
              <a:t> </a:t>
            </a:r>
            <a:r>
              <a:rPr sz="4200" spc="-10" dirty="0">
                <a:latin typeface="Arial MT"/>
                <a:cs typeface="Arial MT"/>
              </a:rPr>
              <a:t>nhánh:</a:t>
            </a:r>
            <a:endParaRPr sz="4200">
              <a:latin typeface="Arial MT"/>
              <a:cs typeface="Arial MT"/>
            </a:endParaRPr>
          </a:p>
          <a:p>
            <a:pPr marL="1040765" indent="-570865">
              <a:lnSpc>
                <a:spcPct val="100000"/>
              </a:lnSpc>
              <a:spcBef>
                <a:spcPts val="1510"/>
              </a:spcBef>
              <a:buChar char="•"/>
              <a:tabLst>
                <a:tab pos="1040765" algn="l"/>
              </a:tabLst>
            </a:pPr>
            <a:r>
              <a:rPr sz="4200" dirty="0">
                <a:latin typeface="Microsoft Sans Serif"/>
                <a:cs typeface="Microsoft Sans Serif"/>
              </a:rPr>
              <a:t>Điều</a:t>
            </a:r>
            <a:r>
              <a:rPr sz="4200" spc="-9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kiện</a:t>
            </a:r>
            <a:r>
              <a:rPr sz="4200" dirty="0">
                <a:latin typeface="Arial MT"/>
                <a:cs typeface="Arial MT"/>
              </a:rPr>
              <a:t>:</a:t>
            </a:r>
            <a:r>
              <a:rPr sz="4200" spc="-130" dirty="0">
                <a:latin typeface="Arial MT"/>
                <a:cs typeface="Arial MT"/>
              </a:rPr>
              <a:t> </a:t>
            </a:r>
            <a:r>
              <a:rPr sz="4200" spc="-10" dirty="0">
                <a:solidFill>
                  <a:srgbClr val="006FC0"/>
                </a:solidFill>
                <a:latin typeface="Arial MT"/>
                <a:cs typeface="Arial MT"/>
              </a:rPr>
              <a:t>if..else</a:t>
            </a:r>
            <a:endParaRPr sz="4200">
              <a:latin typeface="Arial MT"/>
              <a:cs typeface="Arial MT"/>
            </a:endParaRPr>
          </a:p>
          <a:p>
            <a:pPr marL="1040765" indent="-570865">
              <a:lnSpc>
                <a:spcPct val="100000"/>
              </a:lnSpc>
              <a:spcBef>
                <a:spcPts val="1510"/>
              </a:spcBef>
              <a:buChar char="•"/>
              <a:tabLst>
                <a:tab pos="1040765" algn="l"/>
              </a:tabLst>
            </a:pPr>
            <a:r>
              <a:rPr sz="4200" dirty="0">
                <a:latin typeface="Microsoft Sans Serif"/>
                <a:cs typeface="Microsoft Sans Serif"/>
              </a:rPr>
              <a:t>Ngoại</a:t>
            </a:r>
            <a:r>
              <a:rPr sz="4200" spc="-8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lệ</a:t>
            </a:r>
            <a:r>
              <a:rPr sz="4200" dirty="0">
                <a:latin typeface="Arial MT"/>
                <a:cs typeface="Arial MT"/>
              </a:rPr>
              <a:t>:</a:t>
            </a:r>
            <a:r>
              <a:rPr sz="4200" spc="-120" dirty="0">
                <a:latin typeface="Arial MT"/>
                <a:cs typeface="Arial MT"/>
              </a:rPr>
              <a:t> </a:t>
            </a:r>
            <a:r>
              <a:rPr sz="4200" spc="-10" dirty="0">
                <a:solidFill>
                  <a:srgbClr val="006FC0"/>
                </a:solidFill>
                <a:latin typeface="Arial MT"/>
                <a:cs typeface="Arial MT"/>
              </a:rPr>
              <a:t>try..except</a:t>
            </a:r>
            <a:endParaRPr sz="4200">
              <a:latin typeface="Arial MT"/>
              <a:cs typeface="Arial MT"/>
            </a:endParaRPr>
          </a:p>
          <a:p>
            <a:pPr marL="12700" marR="2303145">
              <a:lnSpc>
                <a:spcPct val="130000"/>
              </a:lnSpc>
              <a:spcBef>
                <a:spcPts val="5"/>
              </a:spcBef>
            </a:pPr>
            <a:r>
              <a:rPr sz="4200" dirty="0">
                <a:latin typeface="Arial MT"/>
                <a:cs typeface="Arial MT"/>
              </a:rPr>
              <a:t>Các</a:t>
            </a:r>
            <a:r>
              <a:rPr sz="4200" spc="-130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vòng</a:t>
            </a:r>
            <a:r>
              <a:rPr sz="4200" spc="-130" dirty="0">
                <a:latin typeface="Arial MT"/>
                <a:cs typeface="Arial MT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lặp</a:t>
            </a:r>
            <a:r>
              <a:rPr sz="4200" dirty="0">
                <a:latin typeface="Arial MT"/>
                <a:cs typeface="Arial MT"/>
              </a:rPr>
              <a:t>:</a:t>
            </a:r>
            <a:r>
              <a:rPr sz="4200" spc="-135" dirty="0">
                <a:latin typeface="Arial MT"/>
                <a:cs typeface="Arial MT"/>
              </a:rPr>
              <a:t> </a:t>
            </a:r>
            <a:r>
              <a:rPr sz="4200" dirty="0">
                <a:solidFill>
                  <a:srgbClr val="006FC0"/>
                </a:solidFill>
                <a:latin typeface="Arial MT"/>
                <a:cs typeface="Arial MT"/>
              </a:rPr>
              <a:t>while,</a:t>
            </a:r>
            <a:r>
              <a:rPr sz="4200" spc="-12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4200" dirty="0">
                <a:solidFill>
                  <a:srgbClr val="006FC0"/>
                </a:solidFill>
                <a:latin typeface="Arial MT"/>
                <a:cs typeface="Arial MT"/>
              </a:rPr>
              <a:t>for</a:t>
            </a:r>
            <a:r>
              <a:rPr sz="4200" spc="-13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(</a:t>
            </a:r>
            <a:r>
              <a:rPr sz="4200" dirty="0">
                <a:solidFill>
                  <a:srgbClr val="006FC0"/>
                </a:solidFill>
                <a:latin typeface="Arial MT"/>
                <a:cs typeface="Arial MT"/>
              </a:rPr>
              <a:t>in,</a:t>
            </a:r>
            <a:r>
              <a:rPr sz="4200" spc="-13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4200" dirty="0">
                <a:solidFill>
                  <a:srgbClr val="006FC0"/>
                </a:solidFill>
                <a:latin typeface="Arial MT"/>
                <a:cs typeface="Arial MT"/>
              </a:rPr>
              <a:t>break,</a:t>
            </a:r>
            <a:r>
              <a:rPr sz="4200" spc="-14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4200" dirty="0">
                <a:solidFill>
                  <a:srgbClr val="006FC0"/>
                </a:solidFill>
                <a:latin typeface="Arial MT"/>
                <a:cs typeface="Arial MT"/>
              </a:rPr>
              <a:t>continue,</a:t>
            </a:r>
            <a:r>
              <a:rPr sz="4200" spc="-12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4200" spc="-10" dirty="0">
                <a:solidFill>
                  <a:srgbClr val="006FC0"/>
                </a:solidFill>
                <a:latin typeface="Arial MT"/>
                <a:cs typeface="Arial MT"/>
              </a:rPr>
              <a:t>range</a:t>
            </a:r>
            <a:r>
              <a:rPr sz="4200" spc="-10" dirty="0">
                <a:latin typeface="Arial MT"/>
                <a:cs typeface="Arial MT"/>
              </a:rPr>
              <a:t>) </a:t>
            </a:r>
            <a:r>
              <a:rPr sz="4200" dirty="0">
                <a:latin typeface="Microsoft Sans Serif"/>
                <a:cs typeface="Microsoft Sans Serif"/>
              </a:rPr>
              <a:t>Định</a:t>
            </a:r>
            <a:r>
              <a:rPr sz="4200" spc="-1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nghĩa</a:t>
            </a:r>
            <a:r>
              <a:rPr sz="4200" spc="-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Arial MT"/>
                <a:cs typeface="Arial MT"/>
              </a:rPr>
              <a:t>hàm:</a:t>
            </a:r>
            <a:r>
              <a:rPr sz="4200" spc="-60" dirty="0">
                <a:latin typeface="Arial MT"/>
                <a:cs typeface="Arial MT"/>
              </a:rPr>
              <a:t> </a:t>
            </a:r>
            <a:r>
              <a:rPr sz="4200" dirty="0">
                <a:solidFill>
                  <a:srgbClr val="006FC0"/>
                </a:solidFill>
                <a:latin typeface="Arial MT"/>
                <a:cs typeface="Arial MT"/>
              </a:rPr>
              <a:t>def,</a:t>
            </a:r>
            <a:r>
              <a:rPr sz="4200" spc="-6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4200" spc="-10" dirty="0">
                <a:solidFill>
                  <a:srgbClr val="006FC0"/>
                </a:solidFill>
                <a:latin typeface="Arial MT"/>
                <a:cs typeface="Arial MT"/>
              </a:rPr>
              <a:t>return</a:t>
            </a:r>
            <a:endParaRPr sz="4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Microsoft Sans Serif"/>
                <a:cs typeface="Microsoft Sans Serif"/>
              </a:rPr>
              <a:t>Tổng</a:t>
            </a:r>
            <a:r>
              <a:rPr spc="-35" dirty="0">
                <a:latin typeface="Microsoft Sans Serif"/>
                <a:cs typeface="Microsoft Sans Serif"/>
              </a:rPr>
              <a:t> </a:t>
            </a:r>
            <a:r>
              <a:rPr dirty="0"/>
              <a:t>quan</a:t>
            </a:r>
            <a:r>
              <a:rPr spc="-120" dirty="0"/>
              <a:t> </a:t>
            </a:r>
            <a:r>
              <a:rPr dirty="0"/>
              <a:t>bài</a:t>
            </a:r>
            <a:r>
              <a:rPr spc="-125" dirty="0"/>
              <a:t> </a:t>
            </a:r>
            <a:r>
              <a:rPr spc="-25" dirty="0">
                <a:latin typeface="Microsoft Sans Serif"/>
                <a:cs typeface="Microsoft Sans Serif"/>
              </a:rPr>
              <a:t>học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5414" y="2049601"/>
            <a:ext cx="492760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Microsoft Sans Serif"/>
                <a:cs typeface="Microsoft Sans Serif"/>
              </a:rPr>
              <a:t>Các</a:t>
            </a:r>
            <a:r>
              <a:rPr sz="4200" spc="-3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cấu</a:t>
            </a:r>
            <a:r>
              <a:rPr sz="4200" spc="-2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trúc</a:t>
            </a:r>
            <a:r>
              <a:rPr sz="4200" spc="-15" dirty="0">
                <a:latin typeface="Microsoft Sans Serif"/>
                <a:cs typeface="Microsoft Sans Serif"/>
              </a:rPr>
              <a:t> </a:t>
            </a:r>
            <a:r>
              <a:rPr sz="4200" spc="225" dirty="0">
                <a:latin typeface="Microsoft Sans Serif"/>
                <a:cs typeface="Microsoft Sans Serif"/>
              </a:rPr>
              <a:t>dữ</a:t>
            </a:r>
            <a:r>
              <a:rPr sz="4200" spc="-30" dirty="0">
                <a:latin typeface="Microsoft Sans Serif"/>
                <a:cs typeface="Microsoft Sans Serif"/>
              </a:rPr>
              <a:t> </a:t>
            </a:r>
            <a:r>
              <a:rPr sz="4200" spc="-10" dirty="0">
                <a:latin typeface="Microsoft Sans Serif"/>
                <a:cs typeface="Microsoft Sans Serif"/>
              </a:rPr>
              <a:t>liệu:</a:t>
            </a:r>
            <a:endParaRPr sz="4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34514" y="2690241"/>
            <a:ext cx="5888990" cy="5019040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621665" indent="-570865">
              <a:lnSpc>
                <a:spcPct val="100000"/>
              </a:lnSpc>
              <a:spcBef>
                <a:spcPts val="1610"/>
              </a:spcBef>
              <a:buChar char="•"/>
              <a:tabLst>
                <a:tab pos="621665" algn="l"/>
              </a:tabLst>
            </a:pPr>
            <a:r>
              <a:rPr sz="4200" spc="-10" dirty="0">
                <a:latin typeface="Microsoft Sans Serif"/>
                <a:cs typeface="Microsoft Sans Serif"/>
              </a:rPr>
              <a:t>Collection:</a:t>
            </a:r>
            <a:endParaRPr sz="4200">
              <a:latin typeface="Microsoft Sans Serif"/>
              <a:cs typeface="Microsoft Sans Serif"/>
            </a:endParaRPr>
          </a:p>
          <a:p>
            <a:pPr marL="1078865" lvl="1" indent="-570865">
              <a:lnSpc>
                <a:spcPct val="100000"/>
              </a:lnSpc>
              <a:spcBef>
                <a:spcPts val="1510"/>
              </a:spcBef>
              <a:buFont typeface="Wingdings"/>
              <a:buChar char=""/>
              <a:tabLst>
                <a:tab pos="1078865" algn="l"/>
              </a:tabLst>
            </a:pPr>
            <a:r>
              <a:rPr sz="4200" dirty="0">
                <a:latin typeface="Microsoft Sans Serif"/>
                <a:cs typeface="Microsoft Sans Serif"/>
              </a:rPr>
              <a:t>List:</a:t>
            </a:r>
            <a:r>
              <a:rPr sz="4200" spc="55" dirty="0">
                <a:latin typeface="Microsoft Sans Serif"/>
                <a:cs typeface="Microsoft Sans Serif"/>
              </a:rPr>
              <a:t> </a:t>
            </a:r>
            <a:r>
              <a:rPr sz="4200" dirty="0">
                <a:solidFill>
                  <a:srgbClr val="006FC0"/>
                </a:solidFill>
                <a:latin typeface="Microsoft Sans Serif"/>
                <a:cs typeface="Microsoft Sans Serif"/>
              </a:rPr>
              <a:t>[</a:t>
            </a:r>
            <a:r>
              <a:rPr sz="4200" dirty="0">
                <a:latin typeface="Cambria Math"/>
                <a:cs typeface="Cambria Math"/>
              </a:rPr>
              <a:t>𝑙</a:t>
            </a:r>
            <a:r>
              <a:rPr sz="4575" baseline="-15482" dirty="0">
                <a:latin typeface="Cambria Math"/>
                <a:cs typeface="Cambria Math"/>
              </a:rPr>
              <a:t>1</a:t>
            </a:r>
            <a:r>
              <a:rPr sz="4200" dirty="0">
                <a:latin typeface="Microsoft Sans Serif"/>
                <a:cs typeface="Microsoft Sans Serif"/>
              </a:rPr>
              <a:t>,</a:t>
            </a:r>
            <a:r>
              <a:rPr sz="4200" spc="35" dirty="0">
                <a:latin typeface="Microsoft Sans Serif"/>
                <a:cs typeface="Microsoft Sans Serif"/>
              </a:rPr>
              <a:t> </a:t>
            </a:r>
            <a:r>
              <a:rPr sz="4200" spc="75" dirty="0">
                <a:latin typeface="Cambria Math"/>
                <a:cs typeface="Cambria Math"/>
              </a:rPr>
              <a:t>𝑙</a:t>
            </a:r>
            <a:r>
              <a:rPr sz="4575" spc="112" baseline="-15482" dirty="0">
                <a:latin typeface="Cambria Math"/>
                <a:cs typeface="Cambria Math"/>
              </a:rPr>
              <a:t>2</a:t>
            </a:r>
            <a:r>
              <a:rPr sz="4200" spc="75" dirty="0">
                <a:latin typeface="Microsoft Sans Serif"/>
                <a:cs typeface="Microsoft Sans Serif"/>
              </a:rPr>
              <a:t>,</a:t>
            </a:r>
            <a:r>
              <a:rPr sz="4200" spc="45" dirty="0">
                <a:latin typeface="Microsoft Sans Serif"/>
                <a:cs typeface="Microsoft Sans Serif"/>
              </a:rPr>
              <a:t> </a:t>
            </a:r>
            <a:r>
              <a:rPr sz="4200" spc="894" dirty="0">
                <a:latin typeface="Microsoft Sans Serif"/>
                <a:cs typeface="Microsoft Sans Serif"/>
              </a:rPr>
              <a:t>…,</a:t>
            </a:r>
            <a:r>
              <a:rPr sz="4200" spc="35" dirty="0">
                <a:latin typeface="Microsoft Sans Serif"/>
                <a:cs typeface="Microsoft Sans Serif"/>
              </a:rPr>
              <a:t> </a:t>
            </a:r>
            <a:r>
              <a:rPr sz="4200" spc="95" dirty="0">
                <a:latin typeface="Cambria Math"/>
                <a:cs typeface="Cambria Math"/>
              </a:rPr>
              <a:t>𝑙</a:t>
            </a:r>
            <a:r>
              <a:rPr sz="4575" spc="142" baseline="-15482" dirty="0">
                <a:latin typeface="Cambria Math"/>
                <a:cs typeface="Cambria Math"/>
              </a:rPr>
              <a:t>n</a:t>
            </a:r>
            <a:r>
              <a:rPr sz="4200" spc="95" dirty="0">
                <a:solidFill>
                  <a:srgbClr val="006FC0"/>
                </a:solidFill>
                <a:latin typeface="Microsoft Sans Serif"/>
                <a:cs typeface="Microsoft Sans Serif"/>
              </a:rPr>
              <a:t>]</a:t>
            </a:r>
            <a:endParaRPr sz="4200">
              <a:latin typeface="Microsoft Sans Serif"/>
              <a:cs typeface="Microsoft Sans Serif"/>
            </a:endParaRPr>
          </a:p>
          <a:p>
            <a:pPr marL="1078865" lvl="1" indent="-570865">
              <a:lnSpc>
                <a:spcPct val="100000"/>
              </a:lnSpc>
              <a:spcBef>
                <a:spcPts val="1515"/>
              </a:spcBef>
              <a:buFont typeface="Wingdings"/>
              <a:buChar char=""/>
              <a:tabLst>
                <a:tab pos="1078865" algn="l"/>
              </a:tabLst>
            </a:pPr>
            <a:r>
              <a:rPr sz="4200" dirty="0">
                <a:latin typeface="Microsoft Sans Serif"/>
                <a:cs typeface="Microsoft Sans Serif"/>
              </a:rPr>
              <a:t>Tuple:</a:t>
            </a:r>
            <a:r>
              <a:rPr sz="4200" spc="15" dirty="0">
                <a:latin typeface="Microsoft Sans Serif"/>
                <a:cs typeface="Microsoft Sans Serif"/>
              </a:rPr>
              <a:t> </a:t>
            </a:r>
            <a:r>
              <a:rPr sz="4200" dirty="0">
                <a:solidFill>
                  <a:srgbClr val="006FC0"/>
                </a:solidFill>
                <a:latin typeface="Microsoft Sans Serif"/>
                <a:cs typeface="Microsoft Sans Serif"/>
              </a:rPr>
              <a:t>(</a:t>
            </a:r>
            <a:r>
              <a:rPr sz="4200" dirty="0">
                <a:latin typeface="Cambria Math"/>
                <a:cs typeface="Cambria Math"/>
              </a:rPr>
              <a:t>𝑡</a:t>
            </a:r>
            <a:r>
              <a:rPr sz="4575" baseline="-15482" dirty="0">
                <a:latin typeface="Cambria Math"/>
                <a:cs typeface="Cambria Math"/>
              </a:rPr>
              <a:t>1</a:t>
            </a:r>
            <a:r>
              <a:rPr sz="4200" dirty="0">
                <a:latin typeface="Microsoft Sans Serif"/>
                <a:cs typeface="Microsoft Sans Serif"/>
              </a:rPr>
              <a:t>,</a:t>
            </a:r>
            <a:r>
              <a:rPr sz="4200" spc="10" dirty="0">
                <a:latin typeface="Microsoft Sans Serif"/>
                <a:cs typeface="Microsoft Sans Serif"/>
              </a:rPr>
              <a:t> </a:t>
            </a:r>
            <a:r>
              <a:rPr sz="4200" spc="55" dirty="0">
                <a:latin typeface="Cambria Math"/>
                <a:cs typeface="Cambria Math"/>
              </a:rPr>
              <a:t>𝑡</a:t>
            </a:r>
            <a:r>
              <a:rPr sz="4575" spc="82" baseline="-15482" dirty="0">
                <a:latin typeface="Cambria Math"/>
                <a:cs typeface="Cambria Math"/>
              </a:rPr>
              <a:t>2</a:t>
            </a:r>
            <a:r>
              <a:rPr sz="4200" spc="55" dirty="0">
                <a:latin typeface="Microsoft Sans Serif"/>
                <a:cs typeface="Microsoft Sans Serif"/>
              </a:rPr>
              <a:t>,</a:t>
            </a:r>
            <a:r>
              <a:rPr sz="4200" spc="5" dirty="0">
                <a:latin typeface="Microsoft Sans Serif"/>
                <a:cs typeface="Microsoft Sans Serif"/>
              </a:rPr>
              <a:t> </a:t>
            </a:r>
            <a:r>
              <a:rPr sz="4200" spc="894" dirty="0">
                <a:latin typeface="Microsoft Sans Serif"/>
                <a:cs typeface="Microsoft Sans Serif"/>
              </a:rPr>
              <a:t>…,</a:t>
            </a:r>
            <a:r>
              <a:rPr sz="4200" spc="15" dirty="0">
                <a:latin typeface="Microsoft Sans Serif"/>
                <a:cs typeface="Microsoft Sans Serif"/>
              </a:rPr>
              <a:t> </a:t>
            </a:r>
            <a:r>
              <a:rPr sz="4200" spc="65" dirty="0">
                <a:latin typeface="Cambria Math"/>
                <a:cs typeface="Cambria Math"/>
              </a:rPr>
              <a:t>𝑡</a:t>
            </a:r>
            <a:r>
              <a:rPr sz="4575" spc="97" baseline="-15482" dirty="0">
                <a:latin typeface="Cambria Math"/>
                <a:cs typeface="Cambria Math"/>
              </a:rPr>
              <a:t>n</a:t>
            </a:r>
            <a:r>
              <a:rPr sz="4200" spc="65" dirty="0">
                <a:solidFill>
                  <a:srgbClr val="006FC0"/>
                </a:solidFill>
                <a:latin typeface="Microsoft Sans Serif"/>
                <a:cs typeface="Microsoft Sans Serif"/>
              </a:rPr>
              <a:t>)</a:t>
            </a:r>
            <a:endParaRPr sz="4200">
              <a:latin typeface="Microsoft Sans Serif"/>
              <a:cs typeface="Microsoft Sans Serif"/>
            </a:endParaRPr>
          </a:p>
          <a:p>
            <a:pPr marL="1078865" lvl="1" indent="-570865">
              <a:lnSpc>
                <a:spcPct val="100000"/>
              </a:lnSpc>
              <a:spcBef>
                <a:spcPts val="1515"/>
              </a:spcBef>
              <a:buFont typeface="Wingdings"/>
              <a:buChar char=""/>
              <a:tabLst>
                <a:tab pos="1078865" algn="l"/>
              </a:tabLst>
            </a:pPr>
            <a:r>
              <a:rPr sz="4200" dirty="0">
                <a:latin typeface="Microsoft Sans Serif"/>
                <a:cs typeface="Microsoft Sans Serif"/>
              </a:rPr>
              <a:t>Set:</a:t>
            </a:r>
            <a:r>
              <a:rPr sz="4200" spc="55" dirty="0">
                <a:latin typeface="Microsoft Sans Serif"/>
                <a:cs typeface="Microsoft Sans Serif"/>
              </a:rPr>
              <a:t> </a:t>
            </a:r>
            <a:r>
              <a:rPr sz="4200" dirty="0">
                <a:solidFill>
                  <a:srgbClr val="006FC0"/>
                </a:solidFill>
                <a:latin typeface="Microsoft Sans Serif"/>
                <a:cs typeface="Microsoft Sans Serif"/>
              </a:rPr>
              <a:t>{</a:t>
            </a:r>
            <a:r>
              <a:rPr sz="4200" dirty="0">
                <a:latin typeface="Cambria Math"/>
                <a:cs typeface="Cambria Math"/>
              </a:rPr>
              <a:t>𝑠</a:t>
            </a:r>
            <a:r>
              <a:rPr sz="4575" baseline="-15482" dirty="0">
                <a:latin typeface="Cambria Math"/>
                <a:cs typeface="Cambria Math"/>
              </a:rPr>
              <a:t>1</a:t>
            </a:r>
            <a:r>
              <a:rPr sz="4200" dirty="0">
                <a:latin typeface="Microsoft Sans Serif"/>
                <a:cs typeface="Microsoft Sans Serif"/>
              </a:rPr>
              <a:t>,</a:t>
            </a:r>
            <a:r>
              <a:rPr sz="4200" spc="5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Cambria Math"/>
                <a:cs typeface="Cambria Math"/>
              </a:rPr>
              <a:t>𝑠</a:t>
            </a:r>
            <a:r>
              <a:rPr sz="4575" baseline="-15482" dirty="0">
                <a:latin typeface="Cambria Math"/>
                <a:cs typeface="Cambria Math"/>
              </a:rPr>
              <a:t>2</a:t>
            </a:r>
            <a:r>
              <a:rPr sz="4200" dirty="0">
                <a:latin typeface="Microsoft Sans Serif"/>
                <a:cs typeface="Microsoft Sans Serif"/>
              </a:rPr>
              <a:t>,</a:t>
            </a:r>
            <a:r>
              <a:rPr sz="4200" spc="45" dirty="0">
                <a:latin typeface="Microsoft Sans Serif"/>
                <a:cs typeface="Microsoft Sans Serif"/>
              </a:rPr>
              <a:t> </a:t>
            </a:r>
            <a:r>
              <a:rPr sz="4200" spc="894" dirty="0">
                <a:latin typeface="Microsoft Sans Serif"/>
                <a:cs typeface="Microsoft Sans Serif"/>
              </a:rPr>
              <a:t>…,</a:t>
            </a:r>
            <a:r>
              <a:rPr sz="4200" spc="55" dirty="0">
                <a:latin typeface="Microsoft Sans Serif"/>
                <a:cs typeface="Microsoft Sans Serif"/>
              </a:rPr>
              <a:t> </a:t>
            </a:r>
            <a:r>
              <a:rPr sz="4200" spc="35" dirty="0">
                <a:latin typeface="Cambria Math"/>
                <a:cs typeface="Cambria Math"/>
              </a:rPr>
              <a:t>𝑠</a:t>
            </a:r>
            <a:r>
              <a:rPr sz="4575" spc="52" baseline="-15482" dirty="0">
                <a:latin typeface="Cambria Math"/>
                <a:cs typeface="Cambria Math"/>
              </a:rPr>
              <a:t>n</a:t>
            </a:r>
            <a:r>
              <a:rPr sz="4200" spc="35" dirty="0">
                <a:solidFill>
                  <a:srgbClr val="006FC0"/>
                </a:solidFill>
                <a:latin typeface="Microsoft Sans Serif"/>
                <a:cs typeface="Microsoft Sans Serif"/>
              </a:rPr>
              <a:t>}</a:t>
            </a:r>
            <a:endParaRPr sz="4200">
              <a:latin typeface="Microsoft Sans Serif"/>
              <a:cs typeface="Microsoft Sans Serif"/>
            </a:endParaRPr>
          </a:p>
          <a:p>
            <a:pPr marL="1078865" lvl="1" indent="-570865">
              <a:lnSpc>
                <a:spcPct val="100000"/>
              </a:lnSpc>
              <a:spcBef>
                <a:spcPts val="1510"/>
              </a:spcBef>
              <a:buFont typeface="Wingdings"/>
              <a:buChar char=""/>
              <a:tabLst>
                <a:tab pos="1078865" algn="l"/>
              </a:tabLst>
            </a:pPr>
            <a:r>
              <a:rPr sz="4200" dirty="0">
                <a:latin typeface="Microsoft Sans Serif"/>
                <a:cs typeface="Microsoft Sans Serif"/>
              </a:rPr>
              <a:t>Dictionary:</a:t>
            </a:r>
            <a:r>
              <a:rPr sz="4200" spc="-10" dirty="0">
                <a:latin typeface="Microsoft Sans Serif"/>
                <a:cs typeface="Microsoft Sans Serif"/>
              </a:rPr>
              <a:t> </a:t>
            </a:r>
            <a:r>
              <a:rPr sz="4200" dirty="0">
                <a:solidFill>
                  <a:srgbClr val="006FC0"/>
                </a:solidFill>
                <a:latin typeface="Microsoft Sans Serif"/>
                <a:cs typeface="Microsoft Sans Serif"/>
              </a:rPr>
              <a:t>{</a:t>
            </a:r>
            <a:r>
              <a:rPr sz="4200" spc="-27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4200" spc="100" dirty="0">
                <a:latin typeface="Cambria Math"/>
                <a:cs typeface="Cambria Math"/>
              </a:rPr>
              <a:t>𝑘</a:t>
            </a:r>
            <a:r>
              <a:rPr sz="4575" spc="150" baseline="-15482" dirty="0">
                <a:latin typeface="Cambria Math"/>
                <a:cs typeface="Cambria Math"/>
              </a:rPr>
              <a:t>i</a:t>
            </a:r>
            <a:r>
              <a:rPr sz="4200" spc="100" dirty="0">
                <a:solidFill>
                  <a:srgbClr val="006FC0"/>
                </a:solidFill>
                <a:latin typeface="Microsoft Sans Serif"/>
                <a:cs typeface="Microsoft Sans Serif"/>
              </a:rPr>
              <a:t>:</a:t>
            </a:r>
            <a:r>
              <a:rPr sz="4200" spc="-4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4200" spc="75" dirty="0">
                <a:latin typeface="Cambria Math"/>
                <a:cs typeface="Cambria Math"/>
              </a:rPr>
              <a:t>𝑣</a:t>
            </a:r>
            <a:r>
              <a:rPr sz="4575" spc="112" baseline="-15482" dirty="0">
                <a:latin typeface="Cambria Math"/>
                <a:cs typeface="Cambria Math"/>
              </a:rPr>
              <a:t>i</a:t>
            </a:r>
            <a:r>
              <a:rPr sz="4200" spc="75" dirty="0">
                <a:solidFill>
                  <a:srgbClr val="006FC0"/>
                </a:solidFill>
                <a:latin typeface="Cambria Math"/>
                <a:cs typeface="Cambria Math"/>
              </a:rPr>
              <a:t>,</a:t>
            </a:r>
            <a:r>
              <a:rPr sz="4200" spc="16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4200" spc="-50" dirty="0">
                <a:solidFill>
                  <a:srgbClr val="006FC0"/>
                </a:solidFill>
                <a:latin typeface="Microsoft Sans Serif"/>
                <a:cs typeface="Microsoft Sans Serif"/>
              </a:rPr>
              <a:t>}</a:t>
            </a:r>
            <a:endParaRPr sz="4200">
              <a:latin typeface="Microsoft Sans Serif"/>
              <a:cs typeface="Microsoft Sans Serif"/>
            </a:endParaRPr>
          </a:p>
          <a:p>
            <a:pPr marL="621665" indent="-570865">
              <a:lnSpc>
                <a:spcPct val="100000"/>
              </a:lnSpc>
              <a:spcBef>
                <a:spcPts val="1515"/>
              </a:spcBef>
              <a:buChar char="•"/>
              <a:tabLst>
                <a:tab pos="621665" algn="l"/>
              </a:tabLst>
            </a:pPr>
            <a:r>
              <a:rPr sz="4200" spc="90" dirty="0">
                <a:latin typeface="Microsoft Sans Serif"/>
                <a:cs typeface="Microsoft Sans Serif"/>
              </a:rPr>
              <a:t>Lớp,</a:t>
            </a:r>
            <a:r>
              <a:rPr sz="4200" spc="-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đối</a:t>
            </a:r>
            <a:r>
              <a:rPr sz="4200" spc="20" dirty="0">
                <a:latin typeface="Microsoft Sans Serif"/>
                <a:cs typeface="Microsoft Sans Serif"/>
              </a:rPr>
              <a:t> </a:t>
            </a:r>
            <a:r>
              <a:rPr sz="4200" spc="125" dirty="0">
                <a:latin typeface="Microsoft Sans Serif"/>
                <a:cs typeface="Microsoft Sans Serif"/>
              </a:rPr>
              <a:t>tượng:</a:t>
            </a:r>
            <a:r>
              <a:rPr sz="4200" spc="15" dirty="0">
                <a:latin typeface="Microsoft Sans Serif"/>
                <a:cs typeface="Microsoft Sans Serif"/>
              </a:rPr>
              <a:t> </a:t>
            </a:r>
            <a:r>
              <a:rPr sz="4200" spc="-10" dirty="0">
                <a:solidFill>
                  <a:srgbClr val="006FC0"/>
                </a:solidFill>
                <a:latin typeface="Microsoft Sans Serif"/>
                <a:cs typeface="Microsoft Sans Serif"/>
              </a:rPr>
              <a:t>class</a:t>
            </a:r>
            <a:endParaRPr sz="4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9814" y="7875523"/>
            <a:ext cx="89179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indent="-57086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583565" algn="l"/>
              </a:tabLst>
            </a:pPr>
            <a:r>
              <a:rPr sz="4200" spc="120" dirty="0">
                <a:latin typeface="Microsoft Sans Serif"/>
                <a:cs typeface="Microsoft Sans Serif"/>
              </a:rPr>
              <a:t>Phương</a:t>
            </a:r>
            <a:r>
              <a:rPr sz="4200" spc="30" dirty="0">
                <a:latin typeface="Microsoft Sans Serif"/>
                <a:cs typeface="Microsoft Sans Serif"/>
              </a:rPr>
              <a:t> </a:t>
            </a:r>
            <a:r>
              <a:rPr sz="4200" spc="100" dirty="0">
                <a:latin typeface="Microsoft Sans Serif"/>
                <a:cs typeface="Microsoft Sans Serif"/>
              </a:rPr>
              <a:t>thức</a:t>
            </a:r>
            <a:r>
              <a:rPr sz="4200" spc="40" dirty="0">
                <a:latin typeface="Microsoft Sans Serif"/>
                <a:cs typeface="Microsoft Sans Serif"/>
              </a:rPr>
              <a:t> </a:t>
            </a:r>
            <a:r>
              <a:rPr sz="4200" spc="70" dirty="0">
                <a:latin typeface="Microsoft Sans Serif"/>
                <a:cs typeface="Microsoft Sans Serif"/>
              </a:rPr>
              <a:t>khởi</a:t>
            </a:r>
            <a:r>
              <a:rPr sz="4200" spc="30" dirty="0">
                <a:latin typeface="Microsoft Sans Serif"/>
                <a:cs typeface="Microsoft Sans Serif"/>
              </a:rPr>
              <a:t> </a:t>
            </a:r>
            <a:r>
              <a:rPr sz="4200" spc="70" dirty="0">
                <a:latin typeface="Microsoft Sans Serif"/>
                <a:cs typeface="Microsoft Sans Serif"/>
              </a:rPr>
              <a:t>dựng,</a:t>
            </a:r>
            <a:r>
              <a:rPr sz="4200" spc="2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biểu</a:t>
            </a:r>
            <a:r>
              <a:rPr sz="4200" spc="25" dirty="0">
                <a:latin typeface="Microsoft Sans Serif"/>
                <a:cs typeface="Microsoft Sans Serif"/>
              </a:rPr>
              <a:t> </a:t>
            </a:r>
            <a:r>
              <a:rPr sz="4200" spc="-10" dirty="0">
                <a:latin typeface="Microsoft Sans Serif"/>
                <a:cs typeface="Microsoft Sans Serif"/>
              </a:rPr>
              <a:t>diễn:</a:t>
            </a:r>
            <a:endParaRPr sz="42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80850" y="8510564"/>
            <a:ext cx="593725" cy="0"/>
          </a:xfrm>
          <a:custGeom>
            <a:avLst/>
            <a:gdLst/>
            <a:ahLst/>
            <a:cxnLst/>
            <a:rect l="l" t="t" r="r" b="b"/>
            <a:pathLst>
              <a:path w="593725">
                <a:moveTo>
                  <a:pt x="0" y="0"/>
                </a:moveTo>
                <a:lnTo>
                  <a:pt x="593140" y="0"/>
                </a:lnTo>
              </a:path>
            </a:pathLst>
          </a:custGeom>
          <a:ln w="33862">
            <a:solidFill>
              <a:srgbClr val="006E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148929" y="8510564"/>
            <a:ext cx="593725" cy="0"/>
          </a:xfrm>
          <a:custGeom>
            <a:avLst/>
            <a:gdLst/>
            <a:ahLst/>
            <a:cxnLst/>
            <a:rect l="l" t="t" r="r" b="b"/>
            <a:pathLst>
              <a:path w="593725">
                <a:moveTo>
                  <a:pt x="0" y="0"/>
                </a:moveTo>
                <a:lnTo>
                  <a:pt x="593140" y="0"/>
                </a:lnTo>
              </a:path>
            </a:pathLst>
          </a:custGeom>
          <a:ln w="33862">
            <a:solidFill>
              <a:srgbClr val="006E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390878" y="8510564"/>
            <a:ext cx="593725" cy="0"/>
          </a:xfrm>
          <a:custGeom>
            <a:avLst/>
            <a:gdLst/>
            <a:ahLst/>
            <a:cxnLst/>
            <a:rect l="l" t="t" r="r" b="b"/>
            <a:pathLst>
              <a:path w="593725">
                <a:moveTo>
                  <a:pt x="0" y="0"/>
                </a:moveTo>
                <a:lnTo>
                  <a:pt x="593140" y="0"/>
                </a:lnTo>
              </a:path>
            </a:pathLst>
          </a:custGeom>
          <a:ln w="33862">
            <a:solidFill>
              <a:srgbClr val="006E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571305" y="8510564"/>
            <a:ext cx="591820" cy="0"/>
          </a:xfrm>
          <a:custGeom>
            <a:avLst/>
            <a:gdLst/>
            <a:ahLst/>
            <a:cxnLst/>
            <a:rect l="l" t="t" r="r" b="b"/>
            <a:pathLst>
              <a:path w="591819">
                <a:moveTo>
                  <a:pt x="0" y="0"/>
                </a:moveTo>
                <a:lnTo>
                  <a:pt x="591617" y="0"/>
                </a:lnTo>
              </a:path>
            </a:pathLst>
          </a:custGeom>
          <a:ln w="33862">
            <a:solidFill>
              <a:srgbClr val="006E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656435" y="3437959"/>
            <a:ext cx="2085975" cy="510349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12700" algn="just">
              <a:lnSpc>
                <a:spcPct val="137300"/>
              </a:lnSpc>
              <a:spcBef>
                <a:spcPts val="220"/>
              </a:spcBef>
            </a:pPr>
            <a:r>
              <a:rPr sz="4200" dirty="0">
                <a:latin typeface="Microsoft Sans Serif"/>
                <a:cs typeface="Microsoft Sans Serif"/>
              </a:rPr>
              <a:t>cập</a:t>
            </a:r>
            <a:r>
              <a:rPr sz="4200" spc="-30" dirty="0">
                <a:latin typeface="Microsoft Sans Serif"/>
                <a:cs typeface="Microsoft Sans Serif"/>
              </a:rPr>
              <a:t> </a:t>
            </a:r>
            <a:r>
              <a:rPr sz="4200" spc="-20" dirty="0">
                <a:latin typeface="Microsoft Sans Serif"/>
                <a:cs typeface="Microsoft Sans Serif"/>
              </a:rPr>
              <a:t>nhật </a:t>
            </a:r>
            <a:r>
              <a:rPr sz="4200" dirty="0">
                <a:latin typeface="Microsoft Sans Serif"/>
                <a:cs typeface="Microsoft Sans Serif"/>
              </a:rPr>
              <a:t>cập</a:t>
            </a:r>
            <a:r>
              <a:rPr sz="4200" spc="30" dirty="0">
                <a:latin typeface="Microsoft Sans Serif"/>
                <a:cs typeface="Microsoft Sans Serif"/>
              </a:rPr>
              <a:t> </a:t>
            </a:r>
            <a:r>
              <a:rPr sz="4200" spc="-20" dirty="0">
                <a:latin typeface="Microsoft Sans Serif"/>
                <a:cs typeface="Microsoft Sans Serif"/>
              </a:rPr>
              <a:t>nhật </a:t>
            </a:r>
            <a:r>
              <a:rPr sz="4200" dirty="0">
                <a:latin typeface="Microsoft Sans Serif"/>
                <a:cs typeface="Microsoft Sans Serif"/>
              </a:rPr>
              <a:t>cập</a:t>
            </a:r>
            <a:r>
              <a:rPr sz="4200" spc="30" dirty="0">
                <a:latin typeface="Microsoft Sans Serif"/>
                <a:cs typeface="Microsoft Sans Serif"/>
              </a:rPr>
              <a:t> </a:t>
            </a:r>
            <a:r>
              <a:rPr sz="4200" spc="-20" dirty="0">
                <a:latin typeface="Microsoft Sans Serif"/>
                <a:cs typeface="Microsoft Sans Serif"/>
              </a:rPr>
              <a:t>nhật </a:t>
            </a:r>
            <a:r>
              <a:rPr sz="4200" dirty="0">
                <a:latin typeface="Microsoft Sans Serif"/>
                <a:cs typeface="Microsoft Sans Serif"/>
              </a:rPr>
              <a:t>cập</a:t>
            </a:r>
            <a:r>
              <a:rPr sz="4200" spc="-30" dirty="0">
                <a:latin typeface="Microsoft Sans Serif"/>
                <a:cs typeface="Microsoft Sans Serif"/>
              </a:rPr>
              <a:t> </a:t>
            </a:r>
            <a:r>
              <a:rPr sz="4200" spc="-20" dirty="0">
                <a:latin typeface="Microsoft Sans Serif"/>
                <a:cs typeface="Microsoft Sans Serif"/>
              </a:rPr>
              <a:t>nhật</a:t>
            </a:r>
            <a:endParaRPr sz="4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385"/>
              </a:spcBef>
            </a:pPr>
            <a:endParaRPr sz="4200">
              <a:latin typeface="Microsoft Sans Serif"/>
              <a:cs typeface="Microsoft Sans Serif"/>
            </a:endParaRPr>
          </a:p>
          <a:p>
            <a:pPr marL="325755">
              <a:lnSpc>
                <a:spcPct val="100000"/>
              </a:lnSpc>
              <a:spcBef>
                <a:spcPts val="5"/>
              </a:spcBef>
              <a:tabLst>
                <a:tab pos="1506220" algn="l"/>
              </a:tabLst>
            </a:pPr>
            <a:r>
              <a:rPr sz="4200" spc="-25" dirty="0">
                <a:solidFill>
                  <a:srgbClr val="006FC0"/>
                </a:solidFill>
                <a:latin typeface="Microsoft Sans Serif"/>
                <a:cs typeface="Microsoft Sans Serif"/>
              </a:rPr>
              <a:t>str</a:t>
            </a:r>
            <a:r>
              <a:rPr sz="4200" dirty="0">
                <a:solidFill>
                  <a:srgbClr val="006FC0"/>
                </a:solidFill>
                <a:latin typeface="Microsoft Sans Serif"/>
                <a:cs typeface="Microsoft Sans Serif"/>
              </a:rPr>
              <a:t>	</a:t>
            </a:r>
            <a:r>
              <a:rPr sz="4200" spc="-25" dirty="0">
                <a:solidFill>
                  <a:srgbClr val="006FC0"/>
                </a:solidFill>
                <a:latin typeface="Microsoft Sans Serif"/>
                <a:cs typeface="Microsoft Sans Serif"/>
              </a:rPr>
              <a:t>()</a:t>
            </a:r>
            <a:endParaRPr sz="42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29814" y="8707323"/>
            <a:ext cx="920559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indent="-57086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583565" algn="l"/>
              </a:tabLst>
            </a:pPr>
            <a:r>
              <a:rPr sz="4200" dirty="0">
                <a:latin typeface="Microsoft Sans Serif"/>
                <a:cs typeface="Microsoft Sans Serif"/>
              </a:rPr>
              <a:t>Instance</a:t>
            </a:r>
            <a:r>
              <a:rPr sz="4200" spc="-1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của</a:t>
            </a:r>
            <a:r>
              <a:rPr sz="4200" spc="-20" dirty="0">
                <a:latin typeface="Microsoft Sans Serif"/>
                <a:cs typeface="Microsoft Sans Serif"/>
              </a:rPr>
              <a:t> </a:t>
            </a:r>
            <a:r>
              <a:rPr sz="4200" spc="75" dirty="0">
                <a:latin typeface="Microsoft Sans Serif"/>
                <a:cs typeface="Microsoft Sans Serif"/>
              </a:rPr>
              <a:t>lớp:</a:t>
            </a:r>
            <a:r>
              <a:rPr sz="4200" spc="-35" dirty="0">
                <a:latin typeface="Microsoft Sans Serif"/>
                <a:cs typeface="Microsoft Sans Serif"/>
              </a:rPr>
              <a:t> </a:t>
            </a:r>
            <a:r>
              <a:rPr sz="4200" dirty="0">
                <a:solidFill>
                  <a:srgbClr val="006FC0"/>
                </a:solidFill>
                <a:latin typeface="Microsoft Sans Serif"/>
                <a:cs typeface="Microsoft Sans Serif"/>
              </a:rPr>
              <a:t>self</a:t>
            </a:r>
            <a:r>
              <a:rPr sz="4200" spc="-2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4200" spc="100" dirty="0">
                <a:latin typeface="Microsoft Sans Serif"/>
                <a:cs typeface="Microsoft Sans Serif"/>
              </a:rPr>
              <a:t>(thường</a:t>
            </a:r>
            <a:r>
              <a:rPr sz="4200" spc="-15" dirty="0">
                <a:latin typeface="Microsoft Sans Serif"/>
                <a:cs typeface="Microsoft Sans Serif"/>
              </a:rPr>
              <a:t> </a:t>
            </a:r>
            <a:r>
              <a:rPr sz="4200" spc="-10" dirty="0">
                <a:latin typeface="Microsoft Sans Serif"/>
                <a:cs typeface="Microsoft Sans Serif"/>
              </a:rPr>
              <a:t>dùng)</a:t>
            </a:r>
            <a:endParaRPr sz="42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Microsoft Sans Serif"/>
                <a:cs typeface="Microsoft Sans Serif"/>
              </a:rPr>
              <a:t>Tổng</a:t>
            </a:r>
            <a:r>
              <a:rPr spc="-35" dirty="0">
                <a:latin typeface="Microsoft Sans Serif"/>
                <a:cs typeface="Microsoft Sans Serif"/>
              </a:rPr>
              <a:t> </a:t>
            </a:r>
            <a:r>
              <a:rPr dirty="0"/>
              <a:t>quan</a:t>
            </a:r>
            <a:r>
              <a:rPr spc="-120" dirty="0"/>
              <a:t> </a:t>
            </a:r>
            <a:r>
              <a:rPr dirty="0"/>
              <a:t>bài</a:t>
            </a:r>
            <a:r>
              <a:rPr spc="-125" dirty="0"/>
              <a:t> </a:t>
            </a:r>
            <a:r>
              <a:rPr spc="-25" dirty="0">
                <a:latin typeface="Microsoft Sans Serif"/>
                <a:cs typeface="Microsoft Sans Serif"/>
              </a:rPr>
              <a:t>học</a:t>
            </a:r>
          </a:p>
        </p:txBody>
      </p:sp>
      <p:sp>
        <p:nvSpPr>
          <p:cNvPr id="12" name="object 12"/>
          <p:cNvSpPr/>
          <p:nvPr/>
        </p:nvSpPr>
        <p:spPr>
          <a:xfrm>
            <a:off x="8840039" y="3886675"/>
            <a:ext cx="480059" cy="337820"/>
          </a:xfrm>
          <a:custGeom>
            <a:avLst/>
            <a:gdLst/>
            <a:ahLst/>
            <a:cxnLst/>
            <a:rect l="l" t="t" r="r" b="b"/>
            <a:pathLst>
              <a:path w="480059" h="337820">
                <a:moveTo>
                  <a:pt x="437963" y="0"/>
                </a:moveTo>
                <a:lnTo>
                  <a:pt x="171964" y="251590"/>
                </a:lnTo>
                <a:lnTo>
                  <a:pt x="44159" y="120596"/>
                </a:lnTo>
                <a:lnTo>
                  <a:pt x="0" y="162701"/>
                </a:lnTo>
                <a:lnTo>
                  <a:pt x="169886" y="337360"/>
                </a:lnTo>
                <a:lnTo>
                  <a:pt x="214566" y="295774"/>
                </a:lnTo>
                <a:lnTo>
                  <a:pt x="480045" y="43664"/>
                </a:lnTo>
                <a:lnTo>
                  <a:pt x="43796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214430" y="3912583"/>
            <a:ext cx="480059" cy="337820"/>
          </a:xfrm>
          <a:custGeom>
            <a:avLst/>
            <a:gdLst/>
            <a:ahLst/>
            <a:cxnLst/>
            <a:rect l="l" t="t" r="r" b="b"/>
            <a:pathLst>
              <a:path w="480059" h="337820">
                <a:moveTo>
                  <a:pt x="437963" y="0"/>
                </a:moveTo>
                <a:lnTo>
                  <a:pt x="171964" y="251590"/>
                </a:lnTo>
                <a:lnTo>
                  <a:pt x="44159" y="120596"/>
                </a:lnTo>
                <a:lnTo>
                  <a:pt x="0" y="162701"/>
                </a:lnTo>
                <a:lnTo>
                  <a:pt x="169886" y="337360"/>
                </a:lnTo>
                <a:lnTo>
                  <a:pt x="214566" y="295774"/>
                </a:lnTo>
                <a:lnTo>
                  <a:pt x="480045" y="43664"/>
                </a:lnTo>
                <a:lnTo>
                  <a:pt x="43796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097838" y="3933919"/>
            <a:ext cx="480059" cy="337820"/>
          </a:xfrm>
          <a:custGeom>
            <a:avLst/>
            <a:gdLst/>
            <a:ahLst/>
            <a:cxnLst/>
            <a:rect l="l" t="t" r="r" b="b"/>
            <a:pathLst>
              <a:path w="480059" h="337820">
                <a:moveTo>
                  <a:pt x="437963" y="0"/>
                </a:moveTo>
                <a:lnTo>
                  <a:pt x="171964" y="251590"/>
                </a:lnTo>
                <a:lnTo>
                  <a:pt x="44159" y="120596"/>
                </a:lnTo>
                <a:lnTo>
                  <a:pt x="0" y="162701"/>
                </a:lnTo>
                <a:lnTo>
                  <a:pt x="169886" y="337360"/>
                </a:lnTo>
                <a:lnTo>
                  <a:pt x="214566" y="295774"/>
                </a:lnTo>
                <a:lnTo>
                  <a:pt x="480045" y="43664"/>
                </a:lnTo>
                <a:lnTo>
                  <a:pt x="43796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40039" y="4772119"/>
            <a:ext cx="480059" cy="337820"/>
          </a:xfrm>
          <a:custGeom>
            <a:avLst/>
            <a:gdLst/>
            <a:ahLst/>
            <a:cxnLst/>
            <a:rect l="l" t="t" r="r" b="b"/>
            <a:pathLst>
              <a:path w="480059" h="337820">
                <a:moveTo>
                  <a:pt x="437963" y="0"/>
                </a:moveTo>
                <a:lnTo>
                  <a:pt x="171964" y="251590"/>
                </a:lnTo>
                <a:lnTo>
                  <a:pt x="44159" y="120597"/>
                </a:lnTo>
                <a:lnTo>
                  <a:pt x="0" y="162702"/>
                </a:lnTo>
                <a:lnTo>
                  <a:pt x="169886" y="337360"/>
                </a:lnTo>
                <a:lnTo>
                  <a:pt x="214566" y="295775"/>
                </a:lnTo>
                <a:lnTo>
                  <a:pt x="480045" y="43664"/>
                </a:lnTo>
                <a:lnTo>
                  <a:pt x="43796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214430" y="4797770"/>
            <a:ext cx="480059" cy="336550"/>
          </a:xfrm>
          <a:custGeom>
            <a:avLst/>
            <a:gdLst/>
            <a:ahLst/>
            <a:cxnLst/>
            <a:rect l="l" t="t" r="r" b="b"/>
            <a:pathLst>
              <a:path w="480059" h="336550">
                <a:moveTo>
                  <a:pt x="437963" y="0"/>
                </a:moveTo>
                <a:lnTo>
                  <a:pt x="171964" y="250829"/>
                </a:lnTo>
                <a:lnTo>
                  <a:pt x="44159" y="120231"/>
                </a:lnTo>
                <a:lnTo>
                  <a:pt x="0" y="162209"/>
                </a:lnTo>
                <a:lnTo>
                  <a:pt x="169886" y="336339"/>
                </a:lnTo>
                <a:lnTo>
                  <a:pt x="214566" y="294879"/>
                </a:lnTo>
                <a:lnTo>
                  <a:pt x="480045" y="43532"/>
                </a:lnTo>
                <a:lnTo>
                  <a:pt x="43796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411081" y="3457955"/>
            <a:ext cx="1492885" cy="3515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780">
              <a:lnSpc>
                <a:spcPct val="136600"/>
              </a:lnSpc>
              <a:spcBef>
                <a:spcPts val="100"/>
              </a:spcBef>
            </a:pPr>
            <a:r>
              <a:rPr sz="4200" spc="150" dirty="0">
                <a:latin typeface="Microsoft Sans Serif"/>
                <a:cs typeface="Microsoft Sans Serif"/>
              </a:rPr>
              <a:t>thứ</a:t>
            </a:r>
            <a:r>
              <a:rPr sz="4200" spc="55" dirty="0">
                <a:latin typeface="Microsoft Sans Serif"/>
                <a:cs typeface="Microsoft Sans Serif"/>
              </a:rPr>
              <a:t> </a:t>
            </a:r>
            <a:r>
              <a:rPr sz="4200" spc="195" dirty="0">
                <a:latin typeface="Microsoft Sans Serif"/>
                <a:cs typeface="Microsoft Sans Serif"/>
              </a:rPr>
              <a:t>tự </a:t>
            </a:r>
            <a:r>
              <a:rPr sz="4200" spc="150" dirty="0">
                <a:latin typeface="Microsoft Sans Serif"/>
                <a:cs typeface="Microsoft Sans Serif"/>
              </a:rPr>
              <a:t>thứ</a:t>
            </a:r>
            <a:r>
              <a:rPr sz="4200" spc="55" dirty="0">
                <a:latin typeface="Microsoft Sans Serif"/>
                <a:cs typeface="Microsoft Sans Serif"/>
              </a:rPr>
              <a:t> </a:t>
            </a:r>
            <a:r>
              <a:rPr sz="4200" spc="195" dirty="0">
                <a:latin typeface="Microsoft Sans Serif"/>
                <a:cs typeface="Microsoft Sans Serif"/>
              </a:rPr>
              <a:t>tự</a:t>
            </a:r>
            <a:endParaRPr sz="4200">
              <a:latin typeface="Microsoft Sans Serif"/>
              <a:cs typeface="Microsoft Sans Serif"/>
            </a:endParaRPr>
          </a:p>
          <a:p>
            <a:pPr marL="25400" marR="5080">
              <a:lnSpc>
                <a:spcPct val="131000"/>
              </a:lnSpc>
              <a:spcBef>
                <a:spcPts val="505"/>
              </a:spcBef>
            </a:pPr>
            <a:r>
              <a:rPr sz="4200" spc="150" dirty="0">
                <a:latin typeface="Microsoft Sans Serif"/>
                <a:cs typeface="Microsoft Sans Serif"/>
              </a:rPr>
              <a:t>thứ</a:t>
            </a:r>
            <a:r>
              <a:rPr sz="4200" spc="55" dirty="0">
                <a:latin typeface="Microsoft Sans Serif"/>
                <a:cs typeface="Microsoft Sans Serif"/>
              </a:rPr>
              <a:t> </a:t>
            </a:r>
            <a:r>
              <a:rPr sz="4200" spc="200" dirty="0">
                <a:latin typeface="Microsoft Sans Serif"/>
                <a:cs typeface="Microsoft Sans Serif"/>
              </a:rPr>
              <a:t>tự </a:t>
            </a:r>
            <a:r>
              <a:rPr sz="4200" spc="150" dirty="0">
                <a:latin typeface="Microsoft Sans Serif"/>
                <a:cs typeface="Microsoft Sans Serif"/>
              </a:rPr>
              <a:t>thứ</a:t>
            </a:r>
            <a:r>
              <a:rPr sz="4200" spc="55" dirty="0">
                <a:latin typeface="Microsoft Sans Serif"/>
                <a:cs typeface="Microsoft Sans Serif"/>
              </a:rPr>
              <a:t> </a:t>
            </a:r>
            <a:r>
              <a:rPr sz="4200" spc="195" dirty="0">
                <a:latin typeface="Microsoft Sans Serif"/>
                <a:cs typeface="Microsoft Sans Serif"/>
              </a:rPr>
              <a:t>tự</a:t>
            </a:r>
            <a:endParaRPr sz="42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124077" y="4768296"/>
            <a:ext cx="427990" cy="428625"/>
          </a:xfrm>
          <a:custGeom>
            <a:avLst/>
            <a:gdLst/>
            <a:ahLst/>
            <a:cxnLst/>
            <a:rect l="l" t="t" r="r" b="b"/>
            <a:pathLst>
              <a:path w="427990" h="428625">
                <a:moveTo>
                  <a:pt x="51363" y="0"/>
                </a:moveTo>
                <a:lnTo>
                  <a:pt x="0" y="51392"/>
                </a:lnTo>
                <a:lnTo>
                  <a:pt x="162550" y="214035"/>
                </a:lnTo>
                <a:lnTo>
                  <a:pt x="0" y="376677"/>
                </a:lnTo>
                <a:lnTo>
                  <a:pt x="51364" y="428070"/>
                </a:lnTo>
                <a:lnTo>
                  <a:pt x="213914" y="265427"/>
                </a:lnTo>
                <a:lnTo>
                  <a:pt x="316641" y="265427"/>
                </a:lnTo>
                <a:lnTo>
                  <a:pt x="265278" y="214035"/>
                </a:lnTo>
                <a:lnTo>
                  <a:pt x="316641" y="162642"/>
                </a:lnTo>
                <a:lnTo>
                  <a:pt x="213914" y="162642"/>
                </a:lnTo>
                <a:lnTo>
                  <a:pt x="51363" y="0"/>
                </a:lnTo>
                <a:close/>
              </a:path>
              <a:path w="427990" h="428625">
                <a:moveTo>
                  <a:pt x="316641" y="265427"/>
                </a:moveTo>
                <a:lnTo>
                  <a:pt x="213914" y="265427"/>
                </a:lnTo>
                <a:lnTo>
                  <a:pt x="376465" y="428070"/>
                </a:lnTo>
                <a:lnTo>
                  <a:pt x="427829" y="376677"/>
                </a:lnTo>
                <a:lnTo>
                  <a:pt x="316641" y="265427"/>
                </a:lnTo>
                <a:close/>
              </a:path>
              <a:path w="427990" h="428625">
                <a:moveTo>
                  <a:pt x="376464" y="0"/>
                </a:moveTo>
                <a:lnTo>
                  <a:pt x="213914" y="162642"/>
                </a:lnTo>
                <a:lnTo>
                  <a:pt x="316641" y="162642"/>
                </a:lnTo>
                <a:lnTo>
                  <a:pt x="427828" y="51392"/>
                </a:lnTo>
                <a:lnTo>
                  <a:pt x="37646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228478" y="5604972"/>
            <a:ext cx="427990" cy="428625"/>
          </a:xfrm>
          <a:custGeom>
            <a:avLst/>
            <a:gdLst/>
            <a:ahLst/>
            <a:cxnLst/>
            <a:rect l="l" t="t" r="r" b="b"/>
            <a:pathLst>
              <a:path w="427990" h="428625">
                <a:moveTo>
                  <a:pt x="51363" y="0"/>
                </a:moveTo>
                <a:lnTo>
                  <a:pt x="0" y="51392"/>
                </a:lnTo>
                <a:lnTo>
                  <a:pt x="162550" y="214035"/>
                </a:lnTo>
                <a:lnTo>
                  <a:pt x="0" y="376677"/>
                </a:lnTo>
                <a:lnTo>
                  <a:pt x="51364" y="428070"/>
                </a:lnTo>
                <a:lnTo>
                  <a:pt x="213914" y="265427"/>
                </a:lnTo>
                <a:lnTo>
                  <a:pt x="316641" y="265427"/>
                </a:lnTo>
                <a:lnTo>
                  <a:pt x="265277" y="214035"/>
                </a:lnTo>
                <a:lnTo>
                  <a:pt x="316641" y="162642"/>
                </a:lnTo>
                <a:lnTo>
                  <a:pt x="213914" y="162642"/>
                </a:lnTo>
                <a:lnTo>
                  <a:pt x="51363" y="0"/>
                </a:lnTo>
                <a:close/>
              </a:path>
              <a:path w="427990" h="428625">
                <a:moveTo>
                  <a:pt x="316641" y="265427"/>
                </a:moveTo>
                <a:lnTo>
                  <a:pt x="213914" y="265427"/>
                </a:lnTo>
                <a:lnTo>
                  <a:pt x="376465" y="428070"/>
                </a:lnTo>
                <a:lnTo>
                  <a:pt x="427828" y="376677"/>
                </a:lnTo>
                <a:lnTo>
                  <a:pt x="316641" y="265427"/>
                </a:lnTo>
                <a:close/>
              </a:path>
              <a:path w="427990" h="428625">
                <a:moveTo>
                  <a:pt x="376464" y="0"/>
                </a:moveTo>
                <a:lnTo>
                  <a:pt x="213914" y="162642"/>
                </a:lnTo>
                <a:lnTo>
                  <a:pt x="316641" y="162642"/>
                </a:lnTo>
                <a:lnTo>
                  <a:pt x="427828" y="51392"/>
                </a:lnTo>
                <a:lnTo>
                  <a:pt x="37646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70852" y="5618688"/>
            <a:ext cx="427990" cy="428625"/>
          </a:xfrm>
          <a:custGeom>
            <a:avLst/>
            <a:gdLst/>
            <a:ahLst/>
            <a:cxnLst/>
            <a:rect l="l" t="t" r="r" b="b"/>
            <a:pathLst>
              <a:path w="427990" h="428625">
                <a:moveTo>
                  <a:pt x="51364" y="0"/>
                </a:moveTo>
                <a:lnTo>
                  <a:pt x="0" y="51392"/>
                </a:lnTo>
                <a:lnTo>
                  <a:pt x="162553" y="214035"/>
                </a:lnTo>
                <a:lnTo>
                  <a:pt x="0" y="376677"/>
                </a:lnTo>
                <a:lnTo>
                  <a:pt x="51364" y="428070"/>
                </a:lnTo>
                <a:lnTo>
                  <a:pt x="213917" y="265427"/>
                </a:lnTo>
                <a:lnTo>
                  <a:pt x="316646" y="265427"/>
                </a:lnTo>
                <a:lnTo>
                  <a:pt x="265282" y="214035"/>
                </a:lnTo>
                <a:lnTo>
                  <a:pt x="316646" y="162642"/>
                </a:lnTo>
                <a:lnTo>
                  <a:pt x="213917" y="162642"/>
                </a:lnTo>
                <a:lnTo>
                  <a:pt x="51364" y="0"/>
                </a:lnTo>
                <a:close/>
              </a:path>
              <a:path w="427990" h="428625">
                <a:moveTo>
                  <a:pt x="316646" y="265427"/>
                </a:moveTo>
                <a:lnTo>
                  <a:pt x="213917" y="265427"/>
                </a:lnTo>
                <a:lnTo>
                  <a:pt x="376471" y="428070"/>
                </a:lnTo>
                <a:lnTo>
                  <a:pt x="427835" y="376677"/>
                </a:lnTo>
                <a:lnTo>
                  <a:pt x="316646" y="265427"/>
                </a:lnTo>
                <a:close/>
              </a:path>
              <a:path w="427990" h="428625">
                <a:moveTo>
                  <a:pt x="376470" y="0"/>
                </a:moveTo>
                <a:lnTo>
                  <a:pt x="213917" y="162642"/>
                </a:lnTo>
                <a:lnTo>
                  <a:pt x="316646" y="162642"/>
                </a:lnTo>
                <a:lnTo>
                  <a:pt x="427834" y="51392"/>
                </a:lnTo>
                <a:lnTo>
                  <a:pt x="37647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097838" y="5696930"/>
            <a:ext cx="480059" cy="336550"/>
          </a:xfrm>
          <a:custGeom>
            <a:avLst/>
            <a:gdLst/>
            <a:ahLst/>
            <a:cxnLst/>
            <a:rect l="l" t="t" r="r" b="b"/>
            <a:pathLst>
              <a:path w="480059" h="336550">
                <a:moveTo>
                  <a:pt x="437963" y="0"/>
                </a:moveTo>
                <a:lnTo>
                  <a:pt x="171964" y="250829"/>
                </a:lnTo>
                <a:lnTo>
                  <a:pt x="44159" y="120232"/>
                </a:lnTo>
                <a:lnTo>
                  <a:pt x="0" y="162209"/>
                </a:lnTo>
                <a:lnTo>
                  <a:pt x="169886" y="336339"/>
                </a:lnTo>
                <a:lnTo>
                  <a:pt x="214566" y="294879"/>
                </a:lnTo>
                <a:lnTo>
                  <a:pt x="480045" y="43532"/>
                </a:lnTo>
                <a:lnTo>
                  <a:pt x="43796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788267" y="3457955"/>
            <a:ext cx="2466975" cy="5083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71475">
              <a:lnSpc>
                <a:spcPct val="136600"/>
              </a:lnSpc>
              <a:spcBef>
                <a:spcPts val="100"/>
              </a:spcBef>
            </a:pPr>
            <a:r>
              <a:rPr sz="4200" dirty="0">
                <a:latin typeface="Microsoft Sans Serif"/>
                <a:cs typeface="Microsoft Sans Serif"/>
              </a:rPr>
              <a:t>trùng</a:t>
            </a:r>
            <a:r>
              <a:rPr sz="4200" spc="-75" dirty="0">
                <a:latin typeface="Microsoft Sans Serif"/>
                <a:cs typeface="Microsoft Sans Serif"/>
              </a:rPr>
              <a:t> </a:t>
            </a:r>
            <a:r>
              <a:rPr sz="4200" spc="-25" dirty="0">
                <a:latin typeface="Microsoft Sans Serif"/>
                <a:cs typeface="Microsoft Sans Serif"/>
              </a:rPr>
              <a:t>lặp </a:t>
            </a:r>
            <a:r>
              <a:rPr sz="4200" dirty="0">
                <a:latin typeface="Microsoft Sans Serif"/>
                <a:cs typeface="Microsoft Sans Serif"/>
              </a:rPr>
              <a:t>trùng</a:t>
            </a:r>
            <a:r>
              <a:rPr sz="4200" spc="-75" dirty="0">
                <a:latin typeface="Microsoft Sans Serif"/>
                <a:cs typeface="Microsoft Sans Serif"/>
              </a:rPr>
              <a:t> </a:t>
            </a:r>
            <a:r>
              <a:rPr sz="4200" spc="-25" dirty="0">
                <a:latin typeface="Microsoft Sans Serif"/>
                <a:cs typeface="Microsoft Sans Serif"/>
              </a:rPr>
              <a:t>lặp</a:t>
            </a:r>
            <a:endParaRPr sz="4200">
              <a:latin typeface="Microsoft Sans Serif"/>
              <a:cs typeface="Microsoft Sans Serif"/>
            </a:endParaRPr>
          </a:p>
          <a:p>
            <a:pPr marL="25400" marR="354965">
              <a:lnSpc>
                <a:spcPct val="131000"/>
              </a:lnSpc>
              <a:spcBef>
                <a:spcPts val="505"/>
              </a:spcBef>
            </a:pPr>
            <a:r>
              <a:rPr sz="4200" dirty="0">
                <a:latin typeface="Microsoft Sans Serif"/>
                <a:cs typeface="Microsoft Sans Serif"/>
              </a:rPr>
              <a:t>trùng</a:t>
            </a:r>
            <a:r>
              <a:rPr sz="4200" spc="20" dirty="0">
                <a:latin typeface="Microsoft Sans Serif"/>
                <a:cs typeface="Microsoft Sans Serif"/>
              </a:rPr>
              <a:t> </a:t>
            </a:r>
            <a:r>
              <a:rPr sz="4200" spc="-25" dirty="0">
                <a:latin typeface="Microsoft Sans Serif"/>
                <a:cs typeface="Microsoft Sans Serif"/>
              </a:rPr>
              <a:t>lặp </a:t>
            </a:r>
            <a:r>
              <a:rPr sz="4200" dirty="0">
                <a:latin typeface="Microsoft Sans Serif"/>
                <a:cs typeface="Microsoft Sans Serif"/>
              </a:rPr>
              <a:t>trùng</a:t>
            </a:r>
            <a:r>
              <a:rPr sz="4200" spc="-15" dirty="0">
                <a:latin typeface="Microsoft Sans Serif"/>
                <a:cs typeface="Microsoft Sans Serif"/>
              </a:rPr>
              <a:t> </a:t>
            </a:r>
            <a:r>
              <a:rPr sz="4200" spc="-25" dirty="0">
                <a:latin typeface="Microsoft Sans Serif"/>
                <a:cs typeface="Microsoft Sans Serif"/>
              </a:rPr>
              <a:t>lặp</a:t>
            </a:r>
            <a:endParaRPr sz="4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50"/>
              </a:spcBef>
            </a:pPr>
            <a:endParaRPr sz="4200">
              <a:latin typeface="Microsoft Sans Serif"/>
              <a:cs typeface="Microsoft Sans Serif"/>
            </a:endParaRPr>
          </a:p>
          <a:p>
            <a:pPr marL="683895">
              <a:lnSpc>
                <a:spcPct val="100000"/>
              </a:lnSpc>
              <a:tabLst>
                <a:tab pos="1951989" algn="l"/>
              </a:tabLst>
            </a:pPr>
            <a:r>
              <a:rPr sz="4200" spc="-20" dirty="0">
                <a:solidFill>
                  <a:srgbClr val="006FC0"/>
                </a:solidFill>
                <a:latin typeface="Microsoft Sans Serif"/>
                <a:cs typeface="Microsoft Sans Serif"/>
              </a:rPr>
              <a:t>init</a:t>
            </a:r>
            <a:r>
              <a:rPr sz="4200" dirty="0">
                <a:solidFill>
                  <a:srgbClr val="006FC0"/>
                </a:solidFill>
                <a:latin typeface="Microsoft Sans Serif"/>
                <a:cs typeface="Microsoft Sans Serif"/>
              </a:rPr>
              <a:t>	</a:t>
            </a:r>
            <a:r>
              <a:rPr sz="4200" spc="-25" dirty="0">
                <a:solidFill>
                  <a:srgbClr val="006FC0"/>
                </a:solidFill>
                <a:latin typeface="Microsoft Sans Serif"/>
                <a:cs typeface="Microsoft Sans Serif"/>
              </a:rPr>
              <a:t>(),</a:t>
            </a:r>
            <a:endParaRPr sz="42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228478" y="6443172"/>
            <a:ext cx="427990" cy="428625"/>
          </a:xfrm>
          <a:custGeom>
            <a:avLst/>
            <a:gdLst/>
            <a:ahLst/>
            <a:cxnLst/>
            <a:rect l="l" t="t" r="r" b="b"/>
            <a:pathLst>
              <a:path w="427990" h="428625">
                <a:moveTo>
                  <a:pt x="51363" y="0"/>
                </a:moveTo>
                <a:lnTo>
                  <a:pt x="0" y="51392"/>
                </a:lnTo>
                <a:lnTo>
                  <a:pt x="162550" y="214035"/>
                </a:lnTo>
                <a:lnTo>
                  <a:pt x="0" y="376677"/>
                </a:lnTo>
                <a:lnTo>
                  <a:pt x="51364" y="428070"/>
                </a:lnTo>
                <a:lnTo>
                  <a:pt x="213914" y="265427"/>
                </a:lnTo>
                <a:lnTo>
                  <a:pt x="316641" y="265427"/>
                </a:lnTo>
                <a:lnTo>
                  <a:pt x="265277" y="214035"/>
                </a:lnTo>
                <a:lnTo>
                  <a:pt x="316641" y="162642"/>
                </a:lnTo>
                <a:lnTo>
                  <a:pt x="213914" y="162642"/>
                </a:lnTo>
                <a:lnTo>
                  <a:pt x="51363" y="0"/>
                </a:lnTo>
                <a:close/>
              </a:path>
              <a:path w="427990" h="428625">
                <a:moveTo>
                  <a:pt x="316641" y="265427"/>
                </a:moveTo>
                <a:lnTo>
                  <a:pt x="213914" y="265427"/>
                </a:lnTo>
                <a:lnTo>
                  <a:pt x="376465" y="428070"/>
                </a:lnTo>
                <a:lnTo>
                  <a:pt x="427828" y="376677"/>
                </a:lnTo>
                <a:lnTo>
                  <a:pt x="316641" y="265427"/>
                </a:lnTo>
                <a:close/>
              </a:path>
              <a:path w="427990" h="428625">
                <a:moveTo>
                  <a:pt x="376464" y="0"/>
                </a:moveTo>
                <a:lnTo>
                  <a:pt x="213914" y="162642"/>
                </a:lnTo>
                <a:lnTo>
                  <a:pt x="316641" y="162642"/>
                </a:lnTo>
                <a:lnTo>
                  <a:pt x="427828" y="51392"/>
                </a:lnTo>
                <a:lnTo>
                  <a:pt x="37646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097838" y="6535130"/>
            <a:ext cx="480059" cy="336550"/>
          </a:xfrm>
          <a:custGeom>
            <a:avLst/>
            <a:gdLst/>
            <a:ahLst/>
            <a:cxnLst/>
            <a:rect l="l" t="t" r="r" b="b"/>
            <a:pathLst>
              <a:path w="480059" h="336550">
                <a:moveTo>
                  <a:pt x="437963" y="0"/>
                </a:moveTo>
                <a:lnTo>
                  <a:pt x="171964" y="250829"/>
                </a:lnTo>
                <a:lnTo>
                  <a:pt x="44159" y="120232"/>
                </a:lnTo>
                <a:lnTo>
                  <a:pt x="0" y="162209"/>
                </a:lnTo>
                <a:lnTo>
                  <a:pt x="169886" y="336339"/>
                </a:lnTo>
                <a:lnTo>
                  <a:pt x="214566" y="294879"/>
                </a:lnTo>
                <a:lnTo>
                  <a:pt x="480045" y="43532"/>
                </a:lnTo>
                <a:lnTo>
                  <a:pt x="43796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79663" y="6524719"/>
            <a:ext cx="480059" cy="337820"/>
          </a:xfrm>
          <a:custGeom>
            <a:avLst/>
            <a:gdLst/>
            <a:ahLst/>
            <a:cxnLst/>
            <a:rect l="l" t="t" r="r" b="b"/>
            <a:pathLst>
              <a:path w="480059" h="337820">
                <a:moveTo>
                  <a:pt x="437963" y="0"/>
                </a:moveTo>
                <a:lnTo>
                  <a:pt x="171964" y="251590"/>
                </a:lnTo>
                <a:lnTo>
                  <a:pt x="44159" y="120597"/>
                </a:lnTo>
                <a:lnTo>
                  <a:pt x="0" y="162702"/>
                </a:lnTo>
                <a:lnTo>
                  <a:pt x="169886" y="337360"/>
                </a:lnTo>
                <a:lnTo>
                  <a:pt x="214566" y="295775"/>
                </a:lnTo>
                <a:lnTo>
                  <a:pt x="480045" y="43664"/>
                </a:lnTo>
                <a:lnTo>
                  <a:pt x="43796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1158" y="4791583"/>
            <a:ext cx="13971905" cy="9093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800" b="1" dirty="0">
                <a:latin typeface="Arial"/>
                <a:cs typeface="Arial"/>
              </a:rPr>
              <a:t>Xin</a:t>
            </a:r>
            <a:r>
              <a:rPr sz="5800" b="1" spc="-40" dirty="0">
                <a:latin typeface="Arial"/>
                <a:cs typeface="Arial"/>
              </a:rPr>
              <a:t> </a:t>
            </a:r>
            <a:r>
              <a:rPr sz="5800" b="1" dirty="0">
                <a:latin typeface="Arial"/>
                <a:cs typeface="Arial"/>
              </a:rPr>
              <a:t>chân</a:t>
            </a:r>
            <a:r>
              <a:rPr sz="5800" b="1" spc="-25" dirty="0">
                <a:latin typeface="Arial"/>
                <a:cs typeface="Arial"/>
              </a:rPr>
              <a:t> </a:t>
            </a:r>
            <a:r>
              <a:rPr sz="5800" b="1" dirty="0">
                <a:latin typeface="Arial"/>
                <a:cs typeface="Arial"/>
              </a:rPr>
              <a:t>thành</a:t>
            </a:r>
            <a:r>
              <a:rPr sz="5800" b="1" spc="-40" dirty="0">
                <a:latin typeface="Arial"/>
                <a:cs typeface="Arial"/>
              </a:rPr>
              <a:t> </a:t>
            </a:r>
            <a:r>
              <a:rPr sz="5800" b="1" dirty="0">
                <a:latin typeface="Arial"/>
                <a:cs typeface="Arial"/>
              </a:rPr>
              <a:t>cảm</a:t>
            </a:r>
            <a:r>
              <a:rPr sz="5800" b="1" spc="-40" dirty="0">
                <a:latin typeface="Arial"/>
                <a:cs typeface="Arial"/>
              </a:rPr>
              <a:t> </a:t>
            </a:r>
            <a:r>
              <a:rPr sz="5800" b="1" dirty="0">
                <a:latin typeface="Arial"/>
                <a:cs typeface="Arial"/>
              </a:rPr>
              <a:t>ơn</a:t>
            </a:r>
            <a:r>
              <a:rPr sz="5800" b="1" spc="-20" dirty="0">
                <a:latin typeface="Arial"/>
                <a:cs typeface="Arial"/>
              </a:rPr>
              <a:t> </a:t>
            </a:r>
            <a:r>
              <a:rPr sz="5800" b="1" dirty="0">
                <a:latin typeface="Arial"/>
                <a:cs typeface="Arial"/>
              </a:rPr>
              <a:t>vì</a:t>
            </a:r>
            <a:r>
              <a:rPr sz="5800" b="1" spc="-40" dirty="0">
                <a:latin typeface="Arial"/>
                <a:cs typeface="Arial"/>
              </a:rPr>
              <a:t> </a:t>
            </a:r>
            <a:r>
              <a:rPr sz="5800" b="1" dirty="0">
                <a:latin typeface="Arial"/>
                <a:cs typeface="Arial"/>
              </a:rPr>
              <a:t>đã</a:t>
            </a:r>
            <a:r>
              <a:rPr sz="5800" b="1" spc="-40" dirty="0">
                <a:latin typeface="Arial"/>
                <a:cs typeface="Arial"/>
              </a:rPr>
              <a:t> </a:t>
            </a:r>
            <a:r>
              <a:rPr sz="5800" b="1" dirty="0">
                <a:latin typeface="Arial"/>
                <a:cs typeface="Arial"/>
              </a:rPr>
              <a:t>lắng</a:t>
            </a:r>
            <a:r>
              <a:rPr sz="5800" b="1" spc="-35" dirty="0">
                <a:latin typeface="Arial"/>
                <a:cs typeface="Arial"/>
              </a:rPr>
              <a:t> </a:t>
            </a:r>
            <a:r>
              <a:rPr sz="5800" b="1" spc="-10" dirty="0">
                <a:latin typeface="Arial"/>
                <a:cs typeface="Arial"/>
              </a:rPr>
              <a:t>nghe!</a:t>
            </a:r>
            <a:endParaRPr sz="5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0604" y="4128515"/>
            <a:ext cx="2526792" cy="171297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15414" y="1823672"/>
            <a:ext cx="9357360" cy="1955800"/>
          </a:xfrm>
          <a:prstGeom prst="rect">
            <a:avLst/>
          </a:prstGeom>
        </p:spPr>
        <p:txBody>
          <a:bodyPr vert="horz" wrap="square" lIns="0" tIns="337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4200" dirty="0">
                <a:latin typeface="Microsoft Sans Serif"/>
                <a:cs typeface="Microsoft Sans Serif"/>
              </a:rPr>
              <a:t>Một</a:t>
            </a:r>
            <a:r>
              <a:rPr sz="4200" spc="-1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số</a:t>
            </a:r>
            <a:r>
              <a:rPr sz="4200" spc="-1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đặc</a:t>
            </a:r>
            <a:r>
              <a:rPr sz="4200" spc="-5" dirty="0">
                <a:latin typeface="Microsoft Sans Serif"/>
                <a:cs typeface="Microsoft Sans Serif"/>
              </a:rPr>
              <a:t> </a:t>
            </a:r>
            <a:r>
              <a:rPr sz="4200" spc="65" dirty="0">
                <a:latin typeface="Microsoft Sans Serif"/>
                <a:cs typeface="Microsoft Sans Serif"/>
              </a:rPr>
              <a:t>trưng</a:t>
            </a:r>
            <a:r>
              <a:rPr sz="4200" spc="-1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của</a:t>
            </a:r>
            <a:r>
              <a:rPr sz="4200" spc="-1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Arial MT"/>
                <a:cs typeface="Arial MT"/>
              </a:rPr>
              <a:t>mã</a:t>
            </a:r>
            <a:r>
              <a:rPr sz="4200" spc="-50" dirty="0">
                <a:latin typeface="Arial MT"/>
                <a:cs typeface="Arial MT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nguồn</a:t>
            </a:r>
            <a:r>
              <a:rPr sz="4200" spc="-15" dirty="0">
                <a:latin typeface="Microsoft Sans Serif"/>
                <a:cs typeface="Microsoft Sans Serif"/>
              </a:rPr>
              <a:t> </a:t>
            </a:r>
            <a:r>
              <a:rPr sz="4200" spc="-10" dirty="0">
                <a:latin typeface="Arial MT"/>
                <a:cs typeface="Arial MT"/>
              </a:rPr>
              <a:t>Python</a:t>
            </a:r>
            <a:endParaRPr sz="4200">
              <a:latin typeface="Arial MT"/>
              <a:cs typeface="Arial MT"/>
            </a:endParaRPr>
          </a:p>
          <a:p>
            <a:pPr marL="918844" indent="-452120">
              <a:lnSpc>
                <a:spcPct val="100000"/>
              </a:lnSpc>
              <a:spcBef>
                <a:spcPts val="2560"/>
              </a:spcBef>
              <a:buFont typeface="Microsoft Sans Serif"/>
              <a:buChar char="•"/>
              <a:tabLst>
                <a:tab pos="918844" algn="l"/>
              </a:tabLst>
            </a:pPr>
            <a:r>
              <a:rPr sz="4200" dirty="0">
                <a:latin typeface="Arial MT"/>
                <a:cs typeface="Arial MT"/>
              </a:rPr>
              <a:t>Ký</a:t>
            </a:r>
            <a:r>
              <a:rPr sz="4200" spc="-65" dirty="0">
                <a:latin typeface="Arial MT"/>
                <a:cs typeface="Arial MT"/>
              </a:rPr>
              <a:t> </a:t>
            </a:r>
            <a:r>
              <a:rPr sz="4200" spc="215" dirty="0">
                <a:latin typeface="Microsoft Sans Serif"/>
                <a:cs typeface="Microsoft Sans Serif"/>
              </a:rPr>
              <a:t>tự</a:t>
            </a:r>
            <a:r>
              <a:rPr sz="4200" spc="-1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kết</a:t>
            </a:r>
            <a:r>
              <a:rPr sz="4200" spc="-1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Arial MT"/>
                <a:cs typeface="Arial MT"/>
              </a:rPr>
              <a:t>thúc</a:t>
            </a:r>
            <a:r>
              <a:rPr sz="4200" spc="-70" dirty="0">
                <a:latin typeface="Arial MT"/>
                <a:cs typeface="Arial MT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một</a:t>
            </a:r>
            <a:r>
              <a:rPr sz="4200" spc="-2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lệnh</a:t>
            </a:r>
            <a:r>
              <a:rPr sz="4200" spc="-1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Arial MT"/>
                <a:cs typeface="Arial MT"/>
              </a:rPr>
              <a:t>là</a:t>
            </a:r>
            <a:r>
              <a:rPr sz="4200" spc="-65" dirty="0">
                <a:latin typeface="Arial MT"/>
                <a:cs typeface="Arial MT"/>
              </a:rPr>
              <a:t> </a:t>
            </a:r>
            <a:r>
              <a:rPr sz="4200" b="1" spc="-25" dirty="0">
                <a:latin typeface="Arial"/>
                <a:cs typeface="Arial"/>
              </a:rPr>
              <a:t>\n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9566" y="6009894"/>
            <a:ext cx="107842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820" indent="-452120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464820" algn="l"/>
              </a:tabLst>
            </a:pPr>
            <a:r>
              <a:rPr sz="4200" dirty="0">
                <a:latin typeface="Arial MT"/>
                <a:cs typeface="Arial MT"/>
              </a:rPr>
              <a:t>Ký</a:t>
            </a:r>
            <a:r>
              <a:rPr sz="4200" spc="-90" dirty="0">
                <a:latin typeface="Arial MT"/>
                <a:cs typeface="Arial MT"/>
              </a:rPr>
              <a:t> </a:t>
            </a:r>
            <a:r>
              <a:rPr sz="4200" spc="215" dirty="0">
                <a:latin typeface="Microsoft Sans Serif"/>
                <a:cs typeface="Microsoft Sans Serif"/>
              </a:rPr>
              <a:t>tự</a:t>
            </a:r>
            <a:r>
              <a:rPr sz="4200" spc="-4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ngăn</a:t>
            </a:r>
            <a:r>
              <a:rPr sz="4200" spc="-3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Arial MT"/>
                <a:cs typeface="Arial MT"/>
              </a:rPr>
              <a:t>cách</a:t>
            </a:r>
            <a:r>
              <a:rPr sz="4200" spc="-90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các</a:t>
            </a:r>
            <a:r>
              <a:rPr sz="4200" spc="-90" dirty="0">
                <a:latin typeface="Arial MT"/>
                <a:cs typeface="Arial MT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lệnh</a:t>
            </a:r>
            <a:r>
              <a:rPr sz="4200" spc="-4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Arial MT"/>
                <a:cs typeface="Arial MT"/>
              </a:rPr>
              <a:t>trên</a:t>
            </a:r>
            <a:r>
              <a:rPr sz="4200" spc="-85" dirty="0">
                <a:latin typeface="Arial MT"/>
                <a:cs typeface="Arial MT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một</a:t>
            </a:r>
            <a:r>
              <a:rPr sz="4200" spc="-6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Arial MT"/>
                <a:cs typeface="Arial MT"/>
              </a:rPr>
              <a:t>dòng</a:t>
            </a:r>
            <a:r>
              <a:rPr sz="4200" spc="-80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là</a:t>
            </a:r>
            <a:r>
              <a:rPr sz="4200" spc="-90" dirty="0">
                <a:latin typeface="Arial MT"/>
                <a:cs typeface="Arial MT"/>
              </a:rPr>
              <a:t> </a:t>
            </a:r>
            <a:r>
              <a:rPr sz="4200" b="1" spc="-50" dirty="0">
                <a:latin typeface="Arial"/>
                <a:cs typeface="Arial"/>
              </a:rPr>
              <a:t>;</a:t>
            </a:r>
            <a:endParaRPr sz="4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32676" y="7130795"/>
            <a:ext cx="4422648" cy="129692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Microsoft Sans Serif"/>
                <a:cs typeface="Microsoft Sans Serif"/>
              </a:rPr>
              <a:t>Các</a:t>
            </a:r>
            <a:r>
              <a:rPr spc="-3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cú</a:t>
            </a:r>
            <a:r>
              <a:rPr spc="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pháp </a:t>
            </a:r>
            <a:r>
              <a:rPr spc="310" dirty="0">
                <a:latin typeface="Microsoft Sans Serif"/>
                <a:cs typeface="Microsoft Sans Serif"/>
              </a:rPr>
              <a:t>cơ</a:t>
            </a:r>
            <a:r>
              <a:rPr spc="-2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bản của </a:t>
            </a:r>
            <a:r>
              <a:rPr spc="-10" dirty="0">
                <a:latin typeface="Microsoft Sans Serif"/>
                <a:cs typeface="Microsoft Sans Serif"/>
              </a:rPr>
              <a:t>Python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83151" y="4268723"/>
            <a:ext cx="7520305" cy="1693545"/>
            <a:chOff x="4783151" y="4268723"/>
            <a:chExt cx="7520305" cy="16935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84748" y="4268723"/>
              <a:ext cx="6318504" cy="169316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783150" y="4800650"/>
              <a:ext cx="1379855" cy="995680"/>
            </a:xfrm>
            <a:custGeom>
              <a:avLst/>
              <a:gdLst/>
              <a:ahLst/>
              <a:cxnLst/>
              <a:rect l="l" t="t" r="r" b="b"/>
              <a:pathLst>
                <a:path w="1379854" h="995679">
                  <a:moveTo>
                    <a:pt x="1370037" y="865530"/>
                  </a:moveTo>
                  <a:lnTo>
                    <a:pt x="1365186" y="820089"/>
                  </a:lnTo>
                  <a:lnTo>
                    <a:pt x="1320698" y="796937"/>
                  </a:lnTo>
                  <a:lnTo>
                    <a:pt x="1317040" y="798068"/>
                  </a:lnTo>
                  <a:lnTo>
                    <a:pt x="1118387" y="692404"/>
                  </a:lnTo>
                  <a:lnTo>
                    <a:pt x="1104404" y="688848"/>
                  </a:lnTo>
                  <a:lnTo>
                    <a:pt x="1090739" y="690816"/>
                  </a:lnTo>
                  <a:lnTo>
                    <a:pt x="1078903" y="697788"/>
                  </a:lnTo>
                  <a:lnTo>
                    <a:pt x="1070470" y="709193"/>
                  </a:lnTo>
                  <a:lnTo>
                    <a:pt x="1067460" y="728472"/>
                  </a:lnTo>
                  <a:lnTo>
                    <a:pt x="1068857" y="734974"/>
                  </a:lnTo>
                  <a:lnTo>
                    <a:pt x="1082865" y="752970"/>
                  </a:lnTo>
                  <a:lnTo>
                    <a:pt x="1102791" y="765302"/>
                  </a:lnTo>
                  <a:lnTo>
                    <a:pt x="1180934" y="805345"/>
                  </a:lnTo>
                  <a:lnTo>
                    <a:pt x="1032611" y="809256"/>
                  </a:lnTo>
                  <a:lnTo>
                    <a:pt x="936485" y="805383"/>
                  </a:lnTo>
                  <a:lnTo>
                    <a:pt x="841819" y="793419"/>
                  </a:lnTo>
                  <a:lnTo>
                    <a:pt x="694842" y="758621"/>
                  </a:lnTo>
                  <a:lnTo>
                    <a:pt x="547293" y="712838"/>
                  </a:lnTo>
                  <a:lnTo>
                    <a:pt x="403123" y="657250"/>
                  </a:lnTo>
                  <a:lnTo>
                    <a:pt x="262851" y="592086"/>
                  </a:lnTo>
                  <a:lnTo>
                    <a:pt x="126961" y="517537"/>
                  </a:lnTo>
                  <a:lnTo>
                    <a:pt x="42837" y="467487"/>
                  </a:lnTo>
                  <a:lnTo>
                    <a:pt x="28232" y="464312"/>
                  </a:lnTo>
                  <a:lnTo>
                    <a:pt x="16357" y="467614"/>
                  </a:lnTo>
                  <a:lnTo>
                    <a:pt x="7086" y="474954"/>
                  </a:lnTo>
                  <a:lnTo>
                    <a:pt x="1320" y="485292"/>
                  </a:lnTo>
                  <a:lnTo>
                    <a:pt x="0" y="497547"/>
                  </a:lnTo>
                  <a:lnTo>
                    <a:pt x="4711" y="511492"/>
                  </a:lnTo>
                  <a:lnTo>
                    <a:pt x="15240" y="521881"/>
                  </a:lnTo>
                  <a:lnTo>
                    <a:pt x="9791" y="518185"/>
                  </a:lnTo>
                  <a:lnTo>
                    <a:pt x="86944" y="570877"/>
                  </a:lnTo>
                  <a:lnTo>
                    <a:pt x="209867" y="642874"/>
                  </a:lnTo>
                  <a:lnTo>
                    <a:pt x="343255" y="708406"/>
                  </a:lnTo>
                  <a:lnTo>
                    <a:pt x="484035" y="765987"/>
                  </a:lnTo>
                  <a:lnTo>
                    <a:pt x="629119" y="814184"/>
                  </a:lnTo>
                  <a:lnTo>
                    <a:pt x="775449" y="851509"/>
                  </a:lnTo>
                  <a:lnTo>
                    <a:pt x="872159" y="869645"/>
                  </a:lnTo>
                  <a:lnTo>
                    <a:pt x="973315" y="878370"/>
                  </a:lnTo>
                  <a:lnTo>
                    <a:pt x="1074623" y="881214"/>
                  </a:lnTo>
                  <a:lnTo>
                    <a:pt x="1175829" y="878179"/>
                  </a:lnTo>
                  <a:lnTo>
                    <a:pt x="1226312" y="874445"/>
                  </a:lnTo>
                  <a:lnTo>
                    <a:pt x="1082382" y="935888"/>
                  </a:lnTo>
                  <a:lnTo>
                    <a:pt x="1074534" y="940447"/>
                  </a:lnTo>
                  <a:lnTo>
                    <a:pt x="1067879" y="947915"/>
                  </a:lnTo>
                  <a:lnTo>
                    <a:pt x="1063828" y="957084"/>
                  </a:lnTo>
                  <a:lnTo>
                    <a:pt x="1062761" y="967333"/>
                  </a:lnTo>
                  <a:lnTo>
                    <a:pt x="1082255" y="995451"/>
                  </a:lnTo>
                  <a:lnTo>
                    <a:pt x="1116558" y="995591"/>
                  </a:lnTo>
                  <a:lnTo>
                    <a:pt x="1196225" y="965479"/>
                  </a:lnTo>
                  <a:lnTo>
                    <a:pt x="1310157" y="915479"/>
                  </a:lnTo>
                  <a:lnTo>
                    <a:pt x="1347584" y="892213"/>
                  </a:lnTo>
                  <a:lnTo>
                    <a:pt x="1370037" y="865530"/>
                  </a:lnTo>
                  <a:close/>
                </a:path>
                <a:path w="1379854" h="995679">
                  <a:moveTo>
                    <a:pt x="1379562" y="401205"/>
                  </a:moveTo>
                  <a:lnTo>
                    <a:pt x="1374711" y="355777"/>
                  </a:lnTo>
                  <a:lnTo>
                    <a:pt x="1330223" y="332625"/>
                  </a:lnTo>
                  <a:lnTo>
                    <a:pt x="1326565" y="333756"/>
                  </a:lnTo>
                  <a:lnTo>
                    <a:pt x="1127912" y="228092"/>
                  </a:lnTo>
                  <a:lnTo>
                    <a:pt x="1113929" y="224536"/>
                  </a:lnTo>
                  <a:lnTo>
                    <a:pt x="1100264" y="226504"/>
                  </a:lnTo>
                  <a:lnTo>
                    <a:pt x="1088428" y="233476"/>
                  </a:lnTo>
                  <a:lnTo>
                    <a:pt x="1079995" y="244881"/>
                  </a:lnTo>
                  <a:lnTo>
                    <a:pt x="1076985" y="264160"/>
                  </a:lnTo>
                  <a:lnTo>
                    <a:pt x="1078382" y="270662"/>
                  </a:lnTo>
                  <a:lnTo>
                    <a:pt x="1092390" y="288658"/>
                  </a:lnTo>
                  <a:lnTo>
                    <a:pt x="1112316" y="300990"/>
                  </a:lnTo>
                  <a:lnTo>
                    <a:pt x="1190459" y="341033"/>
                  </a:lnTo>
                  <a:lnTo>
                    <a:pt x="1042136" y="344944"/>
                  </a:lnTo>
                  <a:lnTo>
                    <a:pt x="946010" y="341071"/>
                  </a:lnTo>
                  <a:lnTo>
                    <a:pt x="851344" y="329107"/>
                  </a:lnTo>
                  <a:lnTo>
                    <a:pt x="704367" y="294309"/>
                  </a:lnTo>
                  <a:lnTo>
                    <a:pt x="556818" y="248526"/>
                  </a:lnTo>
                  <a:lnTo>
                    <a:pt x="412648" y="192938"/>
                  </a:lnTo>
                  <a:lnTo>
                    <a:pt x="272376" y="127774"/>
                  </a:lnTo>
                  <a:lnTo>
                    <a:pt x="136486" y="53225"/>
                  </a:lnTo>
                  <a:lnTo>
                    <a:pt x="52362" y="3175"/>
                  </a:lnTo>
                  <a:lnTo>
                    <a:pt x="37757" y="0"/>
                  </a:lnTo>
                  <a:lnTo>
                    <a:pt x="25882" y="3302"/>
                  </a:lnTo>
                  <a:lnTo>
                    <a:pt x="16611" y="10642"/>
                  </a:lnTo>
                  <a:lnTo>
                    <a:pt x="10845" y="20980"/>
                  </a:lnTo>
                  <a:lnTo>
                    <a:pt x="9525" y="33235"/>
                  </a:lnTo>
                  <a:lnTo>
                    <a:pt x="14236" y="47180"/>
                  </a:lnTo>
                  <a:lnTo>
                    <a:pt x="24765" y="57569"/>
                  </a:lnTo>
                  <a:lnTo>
                    <a:pt x="19316" y="53873"/>
                  </a:lnTo>
                  <a:lnTo>
                    <a:pt x="96469" y="106565"/>
                  </a:lnTo>
                  <a:lnTo>
                    <a:pt x="219392" y="178562"/>
                  </a:lnTo>
                  <a:lnTo>
                    <a:pt x="352780" y="244094"/>
                  </a:lnTo>
                  <a:lnTo>
                    <a:pt x="493560" y="301675"/>
                  </a:lnTo>
                  <a:lnTo>
                    <a:pt x="638644" y="349872"/>
                  </a:lnTo>
                  <a:lnTo>
                    <a:pt x="784974" y="387197"/>
                  </a:lnTo>
                  <a:lnTo>
                    <a:pt x="881684" y="405333"/>
                  </a:lnTo>
                  <a:lnTo>
                    <a:pt x="982840" y="414058"/>
                  </a:lnTo>
                  <a:lnTo>
                    <a:pt x="1084148" y="416902"/>
                  </a:lnTo>
                  <a:lnTo>
                    <a:pt x="1185354" y="413867"/>
                  </a:lnTo>
                  <a:lnTo>
                    <a:pt x="1235837" y="410133"/>
                  </a:lnTo>
                  <a:lnTo>
                    <a:pt x="1091844" y="471601"/>
                  </a:lnTo>
                  <a:lnTo>
                    <a:pt x="1084059" y="476135"/>
                  </a:lnTo>
                  <a:lnTo>
                    <a:pt x="1077404" y="483603"/>
                  </a:lnTo>
                  <a:lnTo>
                    <a:pt x="1073353" y="492772"/>
                  </a:lnTo>
                  <a:lnTo>
                    <a:pt x="1072286" y="503021"/>
                  </a:lnTo>
                  <a:lnTo>
                    <a:pt x="1091780" y="531139"/>
                  </a:lnTo>
                  <a:lnTo>
                    <a:pt x="1126083" y="531279"/>
                  </a:lnTo>
                  <a:lnTo>
                    <a:pt x="1205750" y="501167"/>
                  </a:lnTo>
                  <a:lnTo>
                    <a:pt x="1319682" y="451167"/>
                  </a:lnTo>
                  <a:lnTo>
                    <a:pt x="1357109" y="427901"/>
                  </a:lnTo>
                  <a:lnTo>
                    <a:pt x="1379562" y="401205"/>
                  </a:lnTo>
                  <a:close/>
                </a:path>
              </a:pathLst>
            </a:custGeom>
            <a:solidFill>
              <a:srgbClr val="30F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915414" y="1823672"/>
            <a:ext cx="13870940" cy="1955800"/>
          </a:xfrm>
          <a:prstGeom prst="rect">
            <a:avLst/>
          </a:prstGeom>
        </p:spPr>
        <p:txBody>
          <a:bodyPr vert="horz" wrap="square" lIns="0" tIns="337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4200" dirty="0">
                <a:latin typeface="Microsoft Sans Serif"/>
                <a:cs typeface="Microsoft Sans Serif"/>
              </a:rPr>
              <a:t>Định</a:t>
            </a:r>
            <a:r>
              <a:rPr sz="4200" spc="-3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nghĩa</a:t>
            </a:r>
            <a:r>
              <a:rPr sz="4200" spc="-2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một</a:t>
            </a:r>
            <a:r>
              <a:rPr sz="4200" spc="-3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khối</a:t>
            </a:r>
            <a:r>
              <a:rPr sz="4200" spc="-2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lệnh</a:t>
            </a:r>
            <a:r>
              <a:rPr sz="4200" spc="-30" dirty="0">
                <a:latin typeface="Microsoft Sans Serif"/>
                <a:cs typeface="Microsoft Sans Serif"/>
              </a:rPr>
              <a:t> </a:t>
            </a:r>
            <a:r>
              <a:rPr sz="4200" spc="110" dirty="0">
                <a:latin typeface="Microsoft Sans Serif"/>
                <a:cs typeface="Microsoft Sans Serif"/>
              </a:rPr>
              <a:t>với</a:t>
            </a:r>
            <a:r>
              <a:rPr sz="4200" spc="-3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Python</a:t>
            </a:r>
            <a:r>
              <a:rPr sz="4200" spc="-25" dirty="0">
                <a:latin typeface="Microsoft Sans Serif"/>
                <a:cs typeface="Microsoft Sans Serif"/>
              </a:rPr>
              <a:t> </a:t>
            </a:r>
            <a:r>
              <a:rPr sz="4200" spc="-10" dirty="0">
                <a:latin typeface="Microsoft Sans Serif"/>
                <a:cs typeface="Microsoft Sans Serif"/>
              </a:rPr>
              <a:t>Identation</a:t>
            </a:r>
            <a:endParaRPr sz="4200">
              <a:latin typeface="Microsoft Sans Serif"/>
              <a:cs typeface="Microsoft Sans Serif"/>
            </a:endParaRPr>
          </a:p>
          <a:p>
            <a:pPr marL="918844" indent="-452120">
              <a:lnSpc>
                <a:spcPct val="100000"/>
              </a:lnSpc>
              <a:spcBef>
                <a:spcPts val="2560"/>
              </a:spcBef>
              <a:buChar char="•"/>
              <a:tabLst>
                <a:tab pos="918844" algn="l"/>
              </a:tabLst>
            </a:pPr>
            <a:r>
              <a:rPr sz="4200" dirty="0">
                <a:latin typeface="Microsoft Sans Serif"/>
                <a:cs typeface="Microsoft Sans Serif"/>
              </a:rPr>
              <a:t>Các</a:t>
            </a:r>
            <a:r>
              <a:rPr sz="4200" spc="-6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lệnh</a:t>
            </a:r>
            <a:r>
              <a:rPr sz="4200" spc="-5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thụt</a:t>
            </a:r>
            <a:r>
              <a:rPr sz="4200" spc="-6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dòng</a:t>
            </a:r>
            <a:r>
              <a:rPr sz="4200" spc="-50" dirty="0">
                <a:latin typeface="Microsoft Sans Serif"/>
                <a:cs typeface="Microsoft Sans Serif"/>
              </a:rPr>
              <a:t> </a:t>
            </a:r>
            <a:r>
              <a:rPr sz="4200" spc="130" dirty="0">
                <a:latin typeface="Microsoft Sans Serif"/>
                <a:cs typeface="Microsoft Sans Serif"/>
              </a:rPr>
              <a:t>như</a:t>
            </a:r>
            <a:r>
              <a:rPr sz="4200" spc="-5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nhau</a:t>
            </a:r>
            <a:r>
              <a:rPr sz="4200" spc="-5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thuộc</a:t>
            </a:r>
            <a:r>
              <a:rPr sz="4200" spc="-6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cùng</a:t>
            </a:r>
            <a:r>
              <a:rPr sz="4200" spc="-5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một</a:t>
            </a:r>
            <a:r>
              <a:rPr sz="4200" spc="-7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khối</a:t>
            </a:r>
            <a:r>
              <a:rPr sz="4200" spc="-60" dirty="0">
                <a:latin typeface="Microsoft Sans Serif"/>
                <a:cs typeface="Microsoft Sans Serif"/>
              </a:rPr>
              <a:t> </a:t>
            </a:r>
            <a:r>
              <a:rPr sz="4200" spc="-20" dirty="0">
                <a:latin typeface="Microsoft Sans Serif"/>
                <a:cs typeface="Microsoft Sans Serif"/>
              </a:rPr>
              <a:t>lệnh</a:t>
            </a:r>
            <a:endParaRPr sz="42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9566" y="6191250"/>
            <a:ext cx="92779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820" indent="-452120">
              <a:lnSpc>
                <a:spcPct val="100000"/>
              </a:lnSpc>
              <a:spcBef>
                <a:spcPts val="100"/>
              </a:spcBef>
              <a:buChar char="•"/>
              <a:tabLst>
                <a:tab pos="464820" algn="l"/>
              </a:tabLst>
            </a:pPr>
            <a:r>
              <a:rPr sz="4200" dirty="0">
                <a:latin typeface="Microsoft Sans Serif"/>
                <a:cs typeface="Microsoft Sans Serif"/>
              </a:rPr>
              <a:t>Việc</a:t>
            </a:r>
            <a:r>
              <a:rPr sz="4200" spc="-5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thụt</a:t>
            </a:r>
            <a:r>
              <a:rPr sz="4200" spc="-6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dòng</a:t>
            </a:r>
            <a:r>
              <a:rPr sz="4200" spc="-6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sai</a:t>
            </a:r>
            <a:r>
              <a:rPr sz="4200" spc="-4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gây</a:t>
            </a:r>
            <a:r>
              <a:rPr sz="4200" spc="-7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ra</a:t>
            </a:r>
            <a:r>
              <a:rPr sz="4200" spc="-5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lỗi</a:t>
            </a:r>
            <a:r>
              <a:rPr sz="4200" spc="-5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biên</a:t>
            </a:r>
            <a:r>
              <a:rPr sz="4200" spc="-60" dirty="0">
                <a:latin typeface="Microsoft Sans Serif"/>
                <a:cs typeface="Microsoft Sans Serif"/>
              </a:rPr>
              <a:t> </a:t>
            </a:r>
            <a:r>
              <a:rPr sz="4200" spc="-20" dirty="0">
                <a:latin typeface="Microsoft Sans Serif"/>
                <a:cs typeface="Microsoft Sans Serif"/>
              </a:rPr>
              <a:t>dịch</a:t>
            </a:r>
            <a:endParaRPr sz="42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783151" y="7360919"/>
            <a:ext cx="7520305" cy="1484630"/>
            <a:chOff x="4783151" y="7360919"/>
            <a:chExt cx="7520305" cy="148463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84747" y="7360919"/>
              <a:ext cx="6318504" cy="148437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783151" y="7765972"/>
              <a:ext cx="1370330" cy="531495"/>
            </a:xfrm>
            <a:custGeom>
              <a:avLst/>
              <a:gdLst/>
              <a:ahLst/>
              <a:cxnLst/>
              <a:rect l="l" t="t" r="r" b="b"/>
              <a:pathLst>
                <a:path w="1370329" h="531495">
                  <a:moveTo>
                    <a:pt x="7088" y="10641"/>
                  </a:moveTo>
                  <a:lnTo>
                    <a:pt x="16358" y="3293"/>
                  </a:lnTo>
                  <a:lnTo>
                    <a:pt x="28232" y="0"/>
                  </a:lnTo>
                  <a:lnTo>
                    <a:pt x="42837" y="3166"/>
                  </a:lnTo>
                  <a:lnTo>
                    <a:pt x="126967" y="53223"/>
                  </a:lnTo>
                  <a:lnTo>
                    <a:pt x="262854" y="127769"/>
                  </a:lnTo>
                  <a:lnTo>
                    <a:pt x="403129" y="192937"/>
                  </a:lnTo>
                  <a:lnTo>
                    <a:pt x="547295" y="248518"/>
                  </a:lnTo>
                  <a:lnTo>
                    <a:pt x="694852" y="294306"/>
                  </a:lnTo>
                  <a:lnTo>
                    <a:pt x="841831" y="329098"/>
                  </a:lnTo>
                  <a:lnTo>
                    <a:pt x="936488" y="341070"/>
                  </a:lnTo>
                  <a:lnTo>
                    <a:pt x="1032620" y="344936"/>
                  </a:lnTo>
                  <a:lnTo>
                    <a:pt x="1180944" y="341024"/>
                  </a:lnTo>
                  <a:lnTo>
                    <a:pt x="1102795" y="300986"/>
                  </a:lnTo>
                  <a:lnTo>
                    <a:pt x="1082869" y="288651"/>
                  </a:lnTo>
                  <a:lnTo>
                    <a:pt x="1068861" y="270660"/>
                  </a:lnTo>
                  <a:lnTo>
                    <a:pt x="1067460" y="264150"/>
                  </a:lnTo>
                  <a:lnTo>
                    <a:pt x="1070478" y="244879"/>
                  </a:lnTo>
                  <a:lnTo>
                    <a:pt x="1078914" y="233465"/>
                  </a:lnTo>
                  <a:lnTo>
                    <a:pt x="1090740" y="226500"/>
                  </a:lnTo>
                  <a:lnTo>
                    <a:pt x="1104415" y="224524"/>
                  </a:lnTo>
                  <a:lnTo>
                    <a:pt x="1118398" y="228080"/>
                  </a:lnTo>
                  <a:lnTo>
                    <a:pt x="1317050" y="333749"/>
                  </a:lnTo>
                  <a:lnTo>
                    <a:pt x="1320702" y="332622"/>
                  </a:lnTo>
                  <a:lnTo>
                    <a:pt x="1365188" y="355777"/>
                  </a:lnTo>
                  <a:lnTo>
                    <a:pt x="1370039" y="401206"/>
                  </a:lnTo>
                  <a:lnTo>
                    <a:pt x="1347594" y="427895"/>
                  </a:lnTo>
                  <a:lnTo>
                    <a:pt x="1310167" y="451162"/>
                  </a:lnTo>
                  <a:lnTo>
                    <a:pt x="1196230" y="501165"/>
                  </a:lnTo>
                  <a:lnTo>
                    <a:pt x="1116563" y="531268"/>
                  </a:lnTo>
                  <a:lnTo>
                    <a:pt x="1082265" y="531136"/>
                  </a:lnTo>
                  <a:lnTo>
                    <a:pt x="1062765" y="503010"/>
                  </a:lnTo>
                  <a:lnTo>
                    <a:pt x="1063830" y="492764"/>
                  </a:lnTo>
                  <a:lnTo>
                    <a:pt x="1067884" y="483601"/>
                  </a:lnTo>
                  <a:lnTo>
                    <a:pt x="1074536" y="476135"/>
                  </a:lnTo>
                  <a:lnTo>
                    <a:pt x="1083391" y="470980"/>
                  </a:lnTo>
                  <a:lnTo>
                    <a:pt x="1074351" y="475000"/>
                  </a:lnTo>
                  <a:lnTo>
                    <a:pt x="1226314" y="410131"/>
                  </a:lnTo>
                  <a:lnTo>
                    <a:pt x="1175834" y="413860"/>
                  </a:lnTo>
                  <a:lnTo>
                    <a:pt x="1074631" y="416898"/>
                  </a:lnTo>
                  <a:lnTo>
                    <a:pt x="973320" y="414051"/>
                  </a:lnTo>
                  <a:lnTo>
                    <a:pt x="872160" y="405326"/>
                  </a:lnTo>
                  <a:lnTo>
                    <a:pt x="775450" y="387194"/>
                  </a:lnTo>
                  <a:lnTo>
                    <a:pt x="629129" y="349863"/>
                  </a:lnTo>
                  <a:lnTo>
                    <a:pt x="484037" y="301672"/>
                  </a:lnTo>
                  <a:lnTo>
                    <a:pt x="343256" y="244084"/>
                  </a:lnTo>
                  <a:lnTo>
                    <a:pt x="209867" y="178561"/>
                  </a:lnTo>
                  <a:lnTo>
                    <a:pt x="86951" y="106565"/>
                  </a:lnTo>
                  <a:lnTo>
                    <a:pt x="12346" y="55694"/>
                  </a:lnTo>
                  <a:lnTo>
                    <a:pt x="9791" y="53871"/>
                  </a:lnTo>
                  <a:lnTo>
                    <a:pt x="15239" y="57562"/>
                  </a:lnTo>
                  <a:lnTo>
                    <a:pt x="4715" y="47179"/>
                  </a:lnTo>
                  <a:lnTo>
                    <a:pt x="0" y="33235"/>
                  </a:lnTo>
                  <a:lnTo>
                    <a:pt x="1332" y="20978"/>
                  </a:lnTo>
                  <a:lnTo>
                    <a:pt x="7088" y="10641"/>
                  </a:lnTo>
                  <a:close/>
                </a:path>
              </a:pathLst>
            </a:custGeom>
            <a:solidFill>
              <a:srgbClr val="30F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92675" y="8232570"/>
              <a:ext cx="1370330" cy="531495"/>
            </a:xfrm>
            <a:custGeom>
              <a:avLst/>
              <a:gdLst/>
              <a:ahLst/>
              <a:cxnLst/>
              <a:rect l="l" t="t" r="r" b="b"/>
              <a:pathLst>
                <a:path w="1370329" h="531495">
                  <a:moveTo>
                    <a:pt x="7088" y="10641"/>
                  </a:moveTo>
                  <a:lnTo>
                    <a:pt x="16358" y="3293"/>
                  </a:lnTo>
                  <a:lnTo>
                    <a:pt x="28232" y="0"/>
                  </a:lnTo>
                  <a:lnTo>
                    <a:pt x="42837" y="3166"/>
                  </a:lnTo>
                  <a:lnTo>
                    <a:pt x="126967" y="53223"/>
                  </a:lnTo>
                  <a:lnTo>
                    <a:pt x="262854" y="127769"/>
                  </a:lnTo>
                  <a:lnTo>
                    <a:pt x="403129" y="192937"/>
                  </a:lnTo>
                  <a:lnTo>
                    <a:pt x="547295" y="248518"/>
                  </a:lnTo>
                  <a:lnTo>
                    <a:pt x="694852" y="294306"/>
                  </a:lnTo>
                  <a:lnTo>
                    <a:pt x="841831" y="329098"/>
                  </a:lnTo>
                  <a:lnTo>
                    <a:pt x="936488" y="341070"/>
                  </a:lnTo>
                  <a:lnTo>
                    <a:pt x="1032620" y="344936"/>
                  </a:lnTo>
                  <a:lnTo>
                    <a:pt x="1180944" y="341024"/>
                  </a:lnTo>
                  <a:lnTo>
                    <a:pt x="1102795" y="300986"/>
                  </a:lnTo>
                  <a:lnTo>
                    <a:pt x="1082869" y="288651"/>
                  </a:lnTo>
                  <a:lnTo>
                    <a:pt x="1068861" y="270660"/>
                  </a:lnTo>
                  <a:lnTo>
                    <a:pt x="1067460" y="264150"/>
                  </a:lnTo>
                  <a:lnTo>
                    <a:pt x="1070478" y="244879"/>
                  </a:lnTo>
                  <a:lnTo>
                    <a:pt x="1078914" y="233465"/>
                  </a:lnTo>
                  <a:lnTo>
                    <a:pt x="1090740" y="226500"/>
                  </a:lnTo>
                  <a:lnTo>
                    <a:pt x="1104415" y="224524"/>
                  </a:lnTo>
                  <a:lnTo>
                    <a:pt x="1118398" y="228080"/>
                  </a:lnTo>
                  <a:lnTo>
                    <a:pt x="1317050" y="333749"/>
                  </a:lnTo>
                  <a:lnTo>
                    <a:pt x="1320702" y="332622"/>
                  </a:lnTo>
                  <a:lnTo>
                    <a:pt x="1365188" y="355777"/>
                  </a:lnTo>
                  <a:lnTo>
                    <a:pt x="1370039" y="401206"/>
                  </a:lnTo>
                  <a:lnTo>
                    <a:pt x="1347594" y="427895"/>
                  </a:lnTo>
                  <a:lnTo>
                    <a:pt x="1310167" y="451162"/>
                  </a:lnTo>
                  <a:lnTo>
                    <a:pt x="1196230" y="501165"/>
                  </a:lnTo>
                  <a:lnTo>
                    <a:pt x="1116563" y="531268"/>
                  </a:lnTo>
                  <a:lnTo>
                    <a:pt x="1082265" y="531136"/>
                  </a:lnTo>
                  <a:lnTo>
                    <a:pt x="1062765" y="503010"/>
                  </a:lnTo>
                  <a:lnTo>
                    <a:pt x="1063830" y="492764"/>
                  </a:lnTo>
                  <a:lnTo>
                    <a:pt x="1067884" y="483601"/>
                  </a:lnTo>
                  <a:lnTo>
                    <a:pt x="1074536" y="476135"/>
                  </a:lnTo>
                  <a:lnTo>
                    <a:pt x="1083391" y="470980"/>
                  </a:lnTo>
                  <a:lnTo>
                    <a:pt x="1074351" y="475000"/>
                  </a:lnTo>
                  <a:lnTo>
                    <a:pt x="1226314" y="410131"/>
                  </a:lnTo>
                  <a:lnTo>
                    <a:pt x="1175834" y="413860"/>
                  </a:lnTo>
                  <a:lnTo>
                    <a:pt x="1074631" y="416898"/>
                  </a:lnTo>
                  <a:lnTo>
                    <a:pt x="973320" y="414051"/>
                  </a:lnTo>
                  <a:lnTo>
                    <a:pt x="872160" y="405326"/>
                  </a:lnTo>
                  <a:lnTo>
                    <a:pt x="775450" y="387194"/>
                  </a:lnTo>
                  <a:lnTo>
                    <a:pt x="629129" y="349863"/>
                  </a:lnTo>
                  <a:lnTo>
                    <a:pt x="484037" y="301672"/>
                  </a:lnTo>
                  <a:lnTo>
                    <a:pt x="343256" y="244084"/>
                  </a:lnTo>
                  <a:lnTo>
                    <a:pt x="209867" y="178561"/>
                  </a:lnTo>
                  <a:lnTo>
                    <a:pt x="86951" y="106565"/>
                  </a:lnTo>
                  <a:lnTo>
                    <a:pt x="12346" y="55694"/>
                  </a:lnTo>
                  <a:lnTo>
                    <a:pt x="9791" y="53871"/>
                  </a:lnTo>
                  <a:lnTo>
                    <a:pt x="15239" y="57562"/>
                  </a:lnTo>
                  <a:lnTo>
                    <a:pt x="4715" y="47179"/>
                  </a:lnTo>
                  <a:lnTo>
                    <a:pt x="0" y="33235"/>
                  </a:lnTo>
                  <a:lnTo>
                    <a:pt x="1332" y="20978"/>
                  </a:lnTo>
                  <a:lnTo>
                    <a:pt x="7088" y="10641"/>
                  </a:lnTo>
                  <a:close/>
                </a:path>
              </a:pathLst>
            </a:custGeom>
            <a:solidFill>
              <a:srgbClr val="FF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Microsoft Sans Serif"/>
                <a:cs typeface="Microsoft Sans Serif"/>
              </a:rPr>
              <a:t>Các</a:t>
            </a:r>
            <a:r>
              <a:rPr spc="-3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cú</a:t>
            </a:r>
            <a:r>
              <a:rPr spc="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pháp </a:t>
            </a:r>
            <a:r>
              <a:rPr spc="310" dirty="0">
                <a:latin typeface="Microsoft Sans Serif"/>
                <a:cs typeface="Microsoft Sans Serif"/>
              </a:rPr>
              <a:t>cơ</a:t>
            </a:r>
            <a:r>
              <a:rPr spc="-2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bản của </a:t>
            </a:r>
            <a:r>
              <a:rPr spc="-10" dirty="0">
                <a:latin typeface="Microsoft Sans Serif"/>
                <a:cs typeface="Microsoft Sans Serif"/>
              </a:rPr>
              <a:t>Python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8276" y="4108703"/>
            <a:ext cx="6251448" cy="131521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15414" y="1823672"/>
            <a:ext cx="14073505" cy="1955800"/>
          </a:xfrm>
          <a:prstGeom prst="rect">
            <a:avLst/>
          </a:prstGeom>
        </p:spPr>
        <p:txBody>
          <a:bodyPr vert="horz" wrap="square" lIns="0" tIns="337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4200" dirty="0">
                <a:latin typeface="Microsoft Sans Serif"/>
                <a:cs typeface="Microsoft Sans Serif"/>
              </a:rPr>
              <a:t>Định</a:t>
            </a:r>
            <a:r>
              <a:rPr sz="4200" spc="-4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nghĩa</a:t>
            </a:r>
            <a:r>
              <a:rPr sz="4200" spc="-3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Arial MT"/>
                <a:cs typeface="Arial MT"/>
              </a:rPr>
              <a:t>comments</a:t>
            </a:r>
            <a:r>
              <a:rPr sz="4200" spc="-70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trong</a:t>
            </a:r>
            <a:r>
              <a:rPr sz="4200" spc="-85" dirty="0">
                <a:latin typeface="Arial MT"/>
                <a:cs typeface="Arial MT"/>
              </a:rPr>
              <a:t> </a:t>
            </a:r>
            <a:r>
              <a:rPr sz="4200" spc="-10" dirty="0">
                <a:latin typeface="Arial MT"/>
                <a:cs typeface="Arial MT"/>
              </a:rPr>
              <a:t>Python</a:t>
            </a:r>
            <a:endParaRPr sz="4200">
              <a:latin typeface="Arial MT"/>
              <a:cs typeface="Arial MT"/>
            </a:endParaRPr>
          </a:p>
          <a:p>
            <a:pPr marL="918844" indent="-452120">
              <a:lnSpc>
                <a:spcPct val="100000"/>
              </a:lnSpc>
              <a:spcBef>
                <a:spcPts val="2560"/>
              </a:spcBef>
              <a:buChar char="•"/>
              <a:tabLst>
                <a:tab pos="918844" algn="l"/>
              </a:tabLst>
            </a:pPr>
            <a:r>
              <a:rPr sz="4200" spc="220" dirty="0">
                <a:latin typeface="Microsoft Sans Serif"/>
                <a:cs typeface="Microsoft Sans Serif"/>
              </a:rPr>
              <a:t>Sử</a:t>
            </a:r>
            <a:r>
              <a:rPr sz="4200" spc="-1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dụng</a:t>
            </a:r>
            <a:r>
              <a:rPr sz="4200" spc="-2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Arial MT"/>
                <a:cs typeface="Arial MT"/>
              </a:rPr>
              <a:t>ký</a:t>
            </a:r>
            <a:r>
              <a:rPr sz="4200" spc="-70" dirty="0">
                <a:latin typeface="Arial MT"/>
                <a:cs typeface="Arial MT"/>
              </a:rPr>
              <a:t> </a:t>
            </a:r>
            <a:r>
              <a:rPr sz="4200" spc="215" dirty="0">
                <a:latin typeface="Microsoft Sans Serif"/>
                <a:cs typeface="Microsoft Sans Serif"/>
              </a:rPr>
              <a:t>tự</a:t>
            </a:r>
            <a:r>
              <a:rPr sz="4200" spc="-20" dirty="0">
                <a:latin typeface="Microsoft Sans Serif"/>
                <a:cs typeface="Microsoft Sans Serif"/>
              </a:rPr>
              <a:t> </a:t>
            </a:r>
            <a:r>
              <a:rPr sz="4200" b="1" dirty="0">
                <a:latin typeface="Arial"/>
                <a:cs typeface="Arial"/>
              </a:rPr>
              <a:t>#</a:t>
            </a:r>
            <a:r>
              <a:rPr sz="4200" b="1" spc="-75" dirty="0">
                <a:latin typeface="Arial"/>
                <a:cs typeface="Arial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để</a:t>
            </a:r>
            <a:r>
              <a:rPr sz="4200" spc="-3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định</a:t>
            </a:r>
            <a:r>
              <a:rPr sz="4200" spc="-2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nghĩa</a:t>
            </a:r>
            <a:r>
              <a:rPr sz="4200" spc="-2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Arial MT"/>
                <a:cs typeface="Arial MT"/>
              </a:rPr>
              <a:t>comment</a:t>
            </a:r>
            <a:r>
              <a:rPr sz="4200" spc="-75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trên</a:t>
            </a:r>
            <a:r>
              <a:rPr sz="4200" spc="-70" dirty="0">
                <a:latin typeface="Arial MT"/>
                <a:cs typeface="Arial MT"/>
              </a:rPr>
              <a:t> </a:t>
            </a:r>
            <a:r>
              <a:rPr sz="4200" b="1" dirty="0">
                <a:latin typeface="Arial"/>
                <a:cs typeface="Arial"/>
              </a:rPr>
              <a:t>một</a:t>
            </a:r>
            <a:r>
              <a:rPr sz="4200" b="1" spc="-80" dirty="0">
                <a:latin typeface="Arial"/>
                <a:cs typeface="Arial"/>
              </a:rPr>
              <a:t> </a:t>
            </a:r>
            <a:r>
              <a:rPr sz="4200" b="1" spc="-20" dirty="0">
                <a:latin typeface="Arial"/>
                <a:cs typeface="Arial"/>
              </a:rPr>
              <a:t>dòng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9566" y="5465825"/>
            <a:ext cx="14903450" cy="137287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464820" indent="-452120">
              <a:lnSpc>
                <a:spcPct val="100000"/>
              </a:lnSpc>
              <a:spcBef>
                <a:spcPts val="365"/>
              </a:spcBef>
              <a:buChar char="•"/>
              <a:tabLst>
                <a:tab pos="464820" algn="l"/>
                <a:tab pos="1394460" algn="l"/>
                <a:tab pos="2798445" algn="l"/>
                <a:tab pos="3757295" algn="l"/>
                <a:tab pos="5232400" algn="l"/>
                <a:tab pos="8524240" algn="l"/>
                <a:tab pos="9751695" algn="l"/>
                <a:tab pos="11301730" algn="l"/>
              </a:tabLst>
            </a:pPr>
            <a:r>
              <a:rPr sz="4200" spc="195" dirty="0">
                <a:latin typeface="Microsoft Sans Serif"/>
                <a:cs typeface="Microsoft Sans Serif"/>
              </a:rPr>
              <a:t>Sử</a:t>
            </a:r>
            <a:r>
              <a:rPr sz="4200" dirty="0">
                <a:latin typeface="Microsoft Sans Serif"/>
                <a:cs typeface="Microsoft Sans Serif"/>
              </a:rPr>
              <a:t>	</a:t>
            </a:r>
            <a:r>
              <a:rPr sz="4200" spc="-20" dirty="0">
                <a:latin typeface="Microsoft Sans Serif"/>
                <a:cs typeface="Microsoft Sans Serif"/>
              </a:rPr>
              <a:t>dụng</a:t>
            </a:r>
            <a:r>
              <a:rPr sz="4200" dirty="0">
                <a:latin typeface="Microsoft Sans Serif"/>
                <a:cs typeface="Microsoft Sans Serif"/>
              </a:rPr>
              <a:t>	</a:t>
            </a:r>
            <a:r>
              <a:rPr sz="4200" spc="-25" dirty="0">
                <a:latin typeface="Microsoft Sans Serif"/>
                <a:cs typeface="Microsoft Sans Serif"/>
              </a:rPr>
              <a:t>tập</a:t>
            </a:r>
            <a:r>
              <a:rPr sz="4200" dirty="0">
                <a:latin typeface="Microsoft Sans Serif"/>
                <a:cs typeface="Microsoft Sans Serif"/>
              </a:rPr>
              <a:t>	</a:t>
            </a:r>
            <a:r>
              <a:rPr sz="4200" dirty="0">
                <a:latin typeface="Arial MT"/>
                <a:cs typeface="Arial MT"/>
              </a:rPr>
              <a:t>ký</a:t>
            </a:r>
            <a:r>
              <a:rPr sz="4200" spc="545" dirty="0">
                <a:latin typeface="Arial MT"/>
                <a:cs typeface="Arial MT"/>
              </a:rPr>
              <a:t> </a:t>
            </a:r>
            <a:r>
              <a:rPr sz="4200" spc="195" dirty="0">
                <a:latin typeface="Microsoft Sans Serif"/>
                <a:cs typeface="Microsoft Sans Serif"/>
              </a:rPr>
              <a:t>tự</a:t>
            </a:r>
            <a:r>
              <a:rPr sz="4200" dirty="0">
                <a:latin typeface="Microsoft Sans Serif"/>
                <a:cs typeface="Microsoft Sans Serif"/>
              </a:rPr>
              <a:t>	</a:t>
            </a:r>
            <a:r>
              <a:rPr sz="4200" b="1" dirty="0">
                <a:latin typeface="Arial"/>
                <a:cs typeface="Arial"/>
              </a:rPr>
              <a:t>nháy</a:t>
            </a:r>
            <a:r>
              <a:rPr sz="4200" b="1" spc="509" dirty="0">
                <a:latin typeface="Arial"/>
                <a:cs typeface="Arial"/>
              </a:rPr>
              <a:t> </a:t>
            </a:r>
            <a:r>
              <a:rPr sz="4200" b="1" dirty="0">
                <a:latin typeface="Arial"/>
                <a:cs typeface="Arial"/>
              </a:rPr>
              <a:t>đôi</a:t>
            </a:r>
            <a:r>
              <a:rPr sz="4200" b="1" spc="505" dirty="0">
                <a:latin typeface="Arial"/>
                <a:cs typeface="Arial"/>
              </a:rPr>
              <a:t> </a:t>
            </a:r>
            <a:r>
              <a:rPr sz="4200" spc="-25" dirty="0">
                <a:latin typeface="Microsoft Sans Serif"/>
                <a:cs typeface="Microsoft Sans Serif"/>
              </a:rPr>
              <a:t>để</a:t>
            </a:r>
            <a:r>
              <a:rPr sz="4200" dirty="0">
                <a:latin typeface="Microsoft Sans Serif"/>
                <a:cs typeface="Microsoft Sans Serif"/>
              </a:rPr>
              <a:t>	</a:t>
            </a:r>
            <a:r>
              <a:rPr sz="4200" spc="-20" dirty="0">
                <a:latin typeface="Microsoft Sans Serif"/>
                <a:cs typeface="Microsoft Sans Serif"/>
              </a:rPr>
              <a:t>định</a:t>
            </a:r>
            <a:r>
              <a:rPr sz="4200" dirty="0">
                <a:latin typeface="Microsoft Sans Serif"/>
                <a:cs typeface="Microsoft Sans Serif"/>
              </a:rPr>
              <a:t>	</a:t>
            </a:r>
            <a:r>
              <a:rPr sz="4200" spc="-10" dirty="0">
                <a:latin typeface="Microsoft Sans Serif"/>
                <a:cs typeface="Microsoft Sans Serif"/>
              </a:rPr>
              <a:t>nghĩa</a:t>
            </a:r>
            <a:r>
              <a:rPr sz="4200" dirty="0">
                <a:latin typeface="Microsoft Sans Serif"/>
                <a:cs typeface="Microsoft Sans Serif"/>
              </a:rPr>
              <a:t>	</a:t>
            </a:r>
            <a:r>
              <a:rPr sz="4200" dirty="0">
                <a:latin typeface="Arial MT"/>
                <a:cs typeface="Arial MT"/>
              </a:rPr>
              <a:t>comments</a:t>
            </a:r>
            <a:r>
              <a:rPr sz="4200" spc="325" dirty="0">
                <a:latin typeface="Arial MT"/>
                <a:cs typeface="Arial MT"/>
              </a:rPr>
              <a:t> </a:t>
            </a:r>
            <a:r>
              <a:rPr sz="4200" spc="-20" dirty="0">
                <a:latin typeface="Arial MT"/>
                <a:cs typeface="Arial MT"/>
              </a:rPr>
              <a:t>trên</a:t>
            </a:r>
            <a:endParaRPr sz="4200">
              <a:latin typeface="Arial MT"/>
              <a:cs typeface="Arial MT"/>
            </a:endParaRPr>
          </a:p>
          <a:p>
            <a:pPr marL="464820">
              <a:lnSpc>
                <a:spcPct val="100000"/>
              </a:lnSpc>
              <a:spcBef>
                <a:spcPts val="260"/>
              </a:spcBef>
            </a:pPr>
            <a:r>
              <a:rPr sz="4200" b="1" dirty="0">
                <a:latin typeface="Arial"/>
                <a:cs typeface="Arial"/>
              </a:rPr>
              <a:t>nhiều</a:t>
            </a:r>
            <a:r>
              <a:rPr sz="4200" b="1" spc="-90" dirty="0">
                <a:latin typeface="Arial"/>
                <a:cs typeface="Arial"/>
              </a:rPr>
              <a:t> </a:t>
            </a:r>
            <a:r>
              <a:rPr sz="4200" b="1" spc="-20" dirty="0">
                <a:latin typeface="Arial"/>
                <a:cs typeface="Arial"/>
              </a:rPr>
              <a:t>dòng</a:t>
            </a:r>
            <a:endParaRPr sz="4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08191" y="6992111"/>
            <a:ext cx="5942075" cy="223418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Microsoft Sans Serif"/>
                <a:cs typeface="Microsoft Sans Serif"/>
              </a:rPr>
              <a:t>Các</a:t>
            </a:r>
            <a:r>
              <a:rPr spc="-3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cú</a:t>
            </a:r>
            <a:r>
              <a:rPr spc="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pháp </a:t>
            </a:r>
            <a:r>
              <a:rPr spc="310" dirty="0">
                <a:latin typeface="Microsoft Sans Serif"/>
                <a:cs typeface="Microsoft Sans Serif"/>
              </a:rPr>
              <a:t>cơ</a:t>
            </a:r>
            <a:r>
              <a:rPr spc="-2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bản của </a:t>
            </a:r>
            <a:r>
              <a:rPr spc="-10" dirty="0">
                <a:latin typeface="Microsoft Sans Serif"/>
                <a:cs typeface="Microsoft Sans Serif"/>
              </a:rPr>
              <a:t>Python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5414" y="1823672"/>
            <a:ext cx="10656570" cy="6783070"/>
          </a:xfrm>
          <a:prstGeom prst="rect">
            <a:avLst/>
          </a:prstGeom>
        </p:spPr>
        <p:txBody>
          <a:bodyPr vert="horz" wrap="square" lIns="0" tIns="337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4200" dirty="0">
                <a:latin typeface="Microsoft Sans Serif"/>
                <a:cs typeface="Microsoft Sans Serif"/>
              </a:rPr>
              <a:t>Các</a:t>
            </a:r>
            <a:r>
              <a:rPr sz="4200" spc="-3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toán</a:t>
            </a:r>
            <a:r>
              <a:rPr sz="4200" spc="-25" dirty="0">
                <a:latin typeface="Microsoft Sans Serif"/>
                <a:cs typeface="Microsoft Sans Serif"/>
              </a:rPr>
              <a:t> </a:t>
            </a:r>
            <a:r>
              <a:rPr sz="4200" spc="215" dirty="0">
                <a:latin typeface="Microsoft Sans Serif"/>
                <a:cs typeface="Microsoft Sans Serif"/>
              </a:rPr>
              <a:t>tử</a:t>
            </a:r>
            <a:r>
              <a:rPr sz="4200" spc="-3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của</a:t>
            </a:r>
            <a:r>
              <a:rPr sz="4200" spc="-25" dirty="0">
                <a:latin typeface="Microsoft Sans Serif"/>
                <a:cs typeface="Microsoft Sans Serif"/>
              </a:rPr>
              <a:t> </a:t>
            </a:r>
            <a:r>
              <a:rPr sz="4200" spc="-10" dirty="0">
                <a:latin typeface="Microsoft Sans Serif"/>
                <a:cs typeface="Microsoft Sans Serif"/>
              </a:rPr>
              <a:t>Python</a:t>
            </a:r>
            <a:endParaRPr sz="4200">
              <a:latin typeface="Microsoft Sans Serif"/>
              <a:cs typeface="Microsoft Sans Serif"/>
            </a:endParaRPr>
          </a:p>
          <a:p>
            <a:pPr marL="918844" indent="-452120">
              <a:lnSpc>
                <a:spcPct val="100000"/>
              </a:lnSpc>
              <a:spcBef>
                <a:spcPts val="2560"/>
              </a:spcBef>
              <a:buChar char="•"/>
              <a:tabLst>
                <a:tab pos="918844" algn="l"/>
              </a:tabLst>
            </a:pPr>
            <a:r>
              <a:rPr sz="4200" dirty="0">
                <a:latin typeface="Microsoft Sans Serif"/>
                <a:cs typeface="Microsoft Sans Serif"/>
              </a:rPr>
              <a:t>Toán</a:t>
            </a:r>
            <a:r>
              <a:rPr sz="4200" spc="-25" dirty="0">
                <a:latin typeface="Microsoft Sans Serif"/>
                <a:cs typeface="Microsoft Sans Serif"/>
              </a:rPr>
              <a:t> </a:t>
            </a:r>
            <a:r>
              <a:rPr sz="4200" spc="215" dirty="0">
                <a:latin typeface="Microsoft Sans Serif"/>
                <a:cs typeface="Microsoft Sans Serif"/>
              </a:rPr>
              <a:t>tử</a:t>
            </a:r>
            <a:r>
              <a:rPr sz="4200" dirty="0">
                <a:latin typeface="Microsoft Sans Serif"/>
                <a:cs typeface="Microsoft Sans Serif"/>
              </a:rPr>
              <a:t> toán</a:t>
            </a:r>
            <a:r>
              <a:rPr sz="4200" spc="-3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học:</a:t>
            </a:r>
            <a:r>
              <a:rPr sz="4200" spc="-15" dirty="0">
                <a:latin typeface="Microsoft Sans Serif"/>
                <a:cs typeface="Microsoft Sans Serif"/>
              </a:rPr>
              <a:t> </a:t>
            </a:r>
            <a:r>
              <a:rPr sz="4200" b="1" dirty="0">
                <a:latin typeface="Arial"/>
                <a:cs typeface="Arial"/>
              </a:rPr>
              <a:t>+,</a:t>
            </a:r>
            <a:r>
              <a:rPr sz="4200" b="1" spc="-60" dirty="0">
                <a:latin typeface="Arial"/>
                <a:cs typeface="Arial"/>
              </a:rPr>
              <a:t> </a:t>
            </a:r>
            <a:r>
              <a:rPr sz="4200" b="1" spc="-30" dirty="0">
                <a:latin typeface="Arial"/>
                <a:cs typeface="Arial"/>
              </a:rPr>
              <a:t>-</a:t>
            </a:r>
            <a:r>
              <a:rPr sz="4200" b="1" dirty="0">
                <a:latin typeface="Arial"/>
                <a:cs typeface="Arial"/>
              </a:rPr>
              <a:t>,</a:t>
            </a:r>
            <a:r>
              <a:rPr sz="4200" b="1" spc="-65" dirty="0">
                <a:latin typeface="Arial"/>
                <a:cs typeface="Arial"/>
              </a:rPr>
              <a:t> </a:t>
            </a:r>
            <a:r>
              <a:rPr sz="4200" b="1" dirty="0">
                <a:latin typeface="Arial"/>
                <a:cs typeface="Arial"/>
              </a:rPr>
              <a:t>*,</a:t>
            </a:r>
            <a:r>
              <a:rPr sz="4200" b="1" spc="-65" dirty="0">
                <a:latin typeface="Arial"/>
                <a:cs typeface="Arial"/>
              </a:rPr>
              <a:t> </a:t>
            </a:r>
            <a:r>
              <a:rPr sz="4200" b="1" dirty="0">
                <a:latin typeface="Arial"/>
                <a:cs typeface="Arial"/>
              </a:rPr>
              <a:t>/,</a:t>
            </a:r>
            <a:r>
              <a:rPr sz="4200" b="1" spc="-65" dirty="0">
                <a:latin typeface="Arial"/>
                <a:cs typeface="Arial"/>
              </a:rPr>
              <a:t> </a:t>
            </a:r>
            <a:r>
              <a:rPr sz="4200" b="1" dirty="0">
                <a:latin typeface="Arial"/>
                <a:cs typeface="Arial"/>
              </a:rPr>
              <a:t>%,</a:t>
            </a:r>
            <a:r>
              <a:rPr sz="4200" b="1" spc="-65" dirty="0">
                <a:latin typeface="Arial"/>
                <a:cs typeface="Arial"/>
              </a:rPr>
              <a:t> </a:t>
            </a:r>
            <a:r>
              <a:rPr sz="4200" b="1" dirty="0">
                <a:latin typeface="Arial"/>
                <a:cs typeface="Arial"/>
              </a:rPr>
              <a:t>**,</a:t>
            </a:r>
            <a:r>
              <a:rPr sz="4200" b="1" spc="-55" dirty="0">
                <a:latin typeface="Arial"/>
                <a:cs typeface="Arial"/>
              </a:rPr>
              <a:t> </a:t>
            </a:r>
            <a:r>
              <a:rPr sz="4200" b="1" spc="-25" dirty="0">
                <a:latin typeface="Arial"/>
                <a:cs typeface="Arial"/>
              </a:rPr>
              <a:t>//</a:t>
            </a:r>
            <a:endParaRPr sz="4200">
              <a:latin typeface="Arial"/>
              <a:cs typeface="Arial"/>
            </a:endParaRPr>
          </a:p>
          <a:p>
            <a:pPr marL="918844" indent="-452120">
              <a:lnSpc>
                <a:spcPct val="100000"/>
              </a:lnSpc>
              <a:spcBef>
                <a:spcPts val="2565"/>
              </a:spcBef>
              <a:buChar char="•"/>
              <a:tabLst>
                <a:tab pos="918844" algn="l"/>
              </a:tabLst>
            </a:pPr>
            <a:r>
              <a:rPr sz="4200" dirty="0">
                <a:latin typeface="Microsoft Sans Serif"/>
                <a:cs typeface="Microsoft Sans Serif"/>
              </a:rPr>
              <a:t>Toán</a:t>
            </a:r>
            <a:r>
              <a:rPr sz="4200" spc="-25" dirty="0">
                <a:latin typeface="Microsoft Sans Serif"/>
                <a:cs typeface="Microsoft Sans Serif"/>
              </a:rPr>
              <a:t> </a:t>
            </a:r>
            <a:r>
              <a:rPr sz="4200" spc="215" dirty="0">
                <a:latin typeface="Microsoft Sans Serif"/>
                <a:cs typeface="Microsoft Sans Serif"/>
              </a:rPr>
              <a:t>tử</a:t>
            </a:r>
            <a:r>
              <a:rPr sz="4200" spc="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gán:</a:t>
            </a:r>
            <a:r>
              <a:rPr sz="4200" spc="-20" dirty="0">
                <a:latin typeface="Microsoft Sans Serif"/>
                <a:cs typeface="Microsoft Sans Serif"/>
              </a:rPr>
              <a:t> </a:t>
            </a:r>
            <a:r>
              <a:rPr sz="4200" b="1" dirty="0">
                <a:latin typeface="Arial"/>
                <a:cs typeface="Arial"/>
              </a:rPr>
              <a:t>=,</a:t>
            </a:r>
            <a:r>
              <a:rPr sz="4200" b="1" spc="-60" dirty="0">
                <a:latin typeface="Arial"/>
                <a:cs typeface="Arial"/>
              </a:rPr>
              <a:t> </a:t>
            </a:r>
            <a:r>
              <a:rPr sz="4200" b="1" dirty="0">
                <a:latin typeface="Arial"/>
                <a:cs typeface="Arial"/>
              </a:rPr>
              <a:t>+=,</a:t>
            </a:r>
            <a:r>
              <a:rPr sz="4200" b="1" spc="-50" dirty="0">
                <a:latin typeface="Arial"/>
                <a:cs typeface="Arial"/>
              </a:rPr>
              <a:t> </a:t>
            </a:r>
            <a:r>
              <a:rPr sz="4200" b="1" spc="-30" dirty="0">
                <a:latin typeface="Arial"/>
                <a:cs typeface="Arial"/>
              </a:rPr>
              <a:t>-</a:t>
            </a:r>
            <a:r>
              <a:rPr sz="4200" b="1" dirty="0">
                <a:latin typeface="Arial"/>
                <a:cs typeface="Arial"/>
              </a:rPr>
              <a:t>=,</a:t>
            </a:r>
            <a:r>
              <a:rPr sz="4200" b="1" spc="-60" dirty="0">
                <a:latin typeface="Arial"/>
                <a:cs typeface="Arial"/>
              </a:rPr>
              <a:t> </a:t>
            </a:r>
            <a:r>
              <a:rPr sz="4200" b="1" dirty="0">
                <a:latin typeface="Arial"/>
                <a:cs typeface="Arial"/>
              </a:rPr>
              <a:t>*=,</a:t>
            </a:r>
            <a:r>
              <a:rPr sz="4200" b="1" spc="-70" dirty="0">
                <a:latin typeface="Arial"/>
                <a:cs typeface="Arial"/>
              </a:rPr>
              <a:t> </a:t>
            </a:r>
            <a:r>
              <a:rPr sz="4200" b="1" dirty="0">
                <a:latin typeface="Arial"/>
                <a:cs typeface="Arial"/>
              </a:rPr>
              <a:t>/=,</a:t>
            </a:r>
            <a:r>
              <a:rPr sz="4200" b="1" spc="-60" dirty="0">
                <a:latin typeface="Arial"/>
                <a:cs typeface="Arial"/>
              </a:rPr>
              <a:t> </a:t>
            </a:r>
            <a:r>
              <a:rPr sz="4200" spc="-25" dirty="0">
                <a:latin typeface="Microsoft Sans Serif"/>
                <a:cs typeface="Microsoft Sans Serif"/>
              </a:rPr>
              <a:t>...</a:t>
            </a:r>
            <a:endParaRPr sz="4200">
              <a:latin typeface="Microsoft Sans Serif"/>
              <a:cs typeface="Microsoft Sans Serif"/>
            </a:endParaRPr>
          </a:p>
          <a:p>
            <a:pPr marL="918844" indent="-452120">
              <a:lnSpc>
                <a:spcPct val="100000"/>
              </a:lnSpc>
              <a:spcBef>
                <a:spcPts val="2560"/>
              </a:spcBef>
              <a:buChar char="•"/>
              <a:tabLst>
                <a:tab pos="918844" algn="l"/>
              </a:tabLst>
            </a:pPr>
            <a:r>
              <a:rPr sz="4200" dirty="0">
                <a:latin typeface="Microsoft Sans Serif"/>
                <a:cs typeface="Microsoft Sans Serif"/>
              </a:rPr>
              <a:t>Toán</a:t>
            </a:r>
            <a:r>
              <a:rPr sz="4200" spc="-35" dirty="0">
                <a:latin typeface="Microsoft Sans Serif"/>
                <a:cs typeface="Microsoft Sans Serif"/>
              </a:rPr>
              <a:t> </a:t>
            </a:r>
            <a:r>
              <a:rPr sz="4200" spc="215" dirty="0">
                <a:latin typeface="Microsoft Sans Serif"/>
                <a:cs typeface="Microsoft Sans Serif"/>
              </a:rPr>
              <a:t>tử</a:t>
            </a:r>
            <a:r>
              <a:rPr sz="4200" spc="-1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logic:</a:t>
            </a:r>
            <a:r>
              <a:rPr sz="4200" spc="-10" dirty="0">
                <a:latin typeface="Microsoft Sans Serif"/>
                <a:cs typeface="Microsoft Sans Serif"/>
              </a:rPr>
              <a:t> </a:t>
            </a:r>
            <a:r>
              <a:rPr sz="4200" b="1" dirty="0">
                <a:latin typeface="Arial"/>
                <a:cs typeface="Arial"/>
              </a:rPr>
              <a:t>and,</a:t>
            </a:r>
            <a:r>
              <a:rPr sz="4200" b="1" spc="-95" dirty="0">
                <a:latin typeface="Arial"/>
                <a:cs typeface="Arial"/>
              </a:rPr>
              <a:t> </a:t>
            </a:r>
            <a:r>
              <a:rPr sz="4200" b="1" dirty="0">
                <a:latin typeface="Arial"/>
                <a:cs typeface="Arial"/>
              </a:rPr>
              <a:t>or,</a:t>
            </a:r>
            <a:r>
              <a:rPr sz="4200" b="1" spc="-75" dirty="0">
                <a:latin typeface="Arial"/>
                <a:cs typeface="Arial"/>
              </a:rPr>
              <a:t> </a:t>
            </a:r>
            <a:r>
              <a:rPr sz="4200" b="1" spc="-25" dirty="0">
                <a:latin typeface="Arial"/>
                <a:cs typeface="Arial"/>
              </a:rPr>
              <a:t>not</a:t>
            </a:r>
            <a:endParaRPr sz="4200">
              <a:latin typeface="Arial"/>
              <a:cs typeface="Arial"/>
            </a:endParaRPr>
          </a:p>
          <a:p>
            <a:pPr marL="918844" indent="-452120">
              <a:lnSpc>
                <a:spcPct val="100000"/>
              </a:lnSpc>
              <a:spcBef>
                <a:spcPts val="2555"/>
              </a:spcBef>
              <a:buChar char="•"/>
              <a:tabLst>
                <a:tab pos="918844" algn="l"/>
              </a:tabLst>
            </a:pPr>
            <a:r>
              <a:rPr sz="4200" dirty="0">
                <a:latin typeface="Microsoft Sans Serif"/>
                <a:cs typeface="Microsoft Sans Serif"/>
              </a:rPr>
              <a:t>Toán</a:t>
            </a:r>
            <a:r>
              <a:rPr sz="4200" spc="-30" dirty="0">
                <a:latin typeface="Microsoft Sans Serif"/>
                <a:cs typeface="Microsoft Sans Serif"/>
              </a:rPr>
              <a:t> </a:t>
            </a:r>
            <a:r>
              <a:rPr sz="4200" spc="215" dirty="0">
                <a:latin typeface="Microsoft Sans Serif"/>
                <a:cs typeface="Microsoft Sans Serif"/>
              </a:rPr>
              <a:t>tử</a:t>
            </a:r>
            <a:r>
              <a:rPr sz="4200" spc="-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so</a:t>
            </a:r>
            <a:r>
              <a:rPr sz="4200" spc="-2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sánh:</a:t>
            </a:r>
            <a:r>
              <a:rPr sz="4200" spc="-20" dirty="0">
                <a:latin typeface="Microsoft Sans Serif"/>
                <a:cs typeface="Microsoft Sans Serif"/>
              </a:rPr>
              <a:t> </a:t>
            </a:r>
            <a:r>
              <a:rPr sz="4200" b="1" dirty="0">
                <a:latin typeface="Arial"/>
                <a:cs typeface="Arial"/>
              </a:rPr>
              <a:t>&gt;,</a:t>
            </a:r>
            <a:r>
              <a:rPr sz="4200" b="1" spc="-65" dirty="0">
                <a:latin typeface="Arial"/>
                <a:cs typeface="Arial"/>
              </a:rPr>
              <a:t> </a:t>
            </a:r>
            <a:r>
              <a:rPr sz="4200" b="1" dirty="0">
                <a:latin typeface="Arial"/>
                <a:cs typeface="Arial"/>
              </a:rPr>
              <a:t>&lt;,</a:t>
            </a:r>
            <a:r>
              <a:rPr sz="4200" b="1" spc="-70" dirty="0">
                <a:latin typeface="Arial"/>
                <a:cs typeface="Arial"/>
              </a:rPr>
              <a:t> </a:t>
            </a:r>
            <a:r>
              <a:rPr sz="4200" b="1" dirty="0">
                <a:latin typeface="Arial"/>
                <a:cs typeface="Arial"/>
              </a:rPr>
              <a:t>&gt;=,</a:t>
            </a:r>
            <a:r>
              <a:rPr sz="4200" b="1" spc="-60" dirty="0">
                <a:latin typeface="Arial"/>
                <a:cs typeface="Arial"/>
              </a:rPr>
              <a:t> </a:t>
            </a:r>
            <a:r>
              <a:rPr sz="4200" b="1" dirty="0">
                <a:latin typeface="Arial"/>
                <a:cs typeface="Arial"/>
              </a:rPr>
              <a:t>&lt;=,</a:t>
            </a:r>
            <a:r>
              <a:rPr sz="4200" b="1" spc="-65" dirty="0">
                <a:latin typeface="Arial"/>
                <a:cs typeface="Arial"/>
              </a:rPr>
              <a:t> </a:t>
            </a:r>
            <a:r>
              <a:rPr sz="4200" b="1" dirty="0">
                <a:latin typeface="Arial"/>
                <a:cs typeface="Arial"/>
              </a:rPr>
              <a:t>==,</a:t>
            </a:r>
            <a:r>
              <a:rPr sz="4200" b="1" spc="-70" dirty="0">
                <a:latin typeface="Arial"/>
                <a:cs typeface="Arial"/>
              </a:rPr>
              <a:t> </a:t>
            </a:r>
            <a:r>
              <a:rPr sz="4200" b="1" spc="-25" dirty="0">
                <a:latin typeface="Arial"/>
                <a:cs typeface="Arial"/>
              </a:rPr>
              <a:t>!=</a:t>
            </a:r>
            <a:endParaRPr sz="4200">
              <a:latin typeface="Arial"/>
              <a:cs typeface="Arial"/>
            </a:endParaRPr>
          </a:p>
          <a:p>
            <a:pPr marL="918844" indent="-452120">
              <a:lnSpc>
                <a:spcPct val="100000"/>
              </a:lnSpc>
              <a:spcBef>
                <a:spcPts val="2570"/>
              </a:spcBef>
              <a:buChar char="•"/>
              <a:tabLst>
                <a:tab pos="918844" algn="l"/>
              </a:tabLst>
            </a:pPr>
            <a:r>
              <a:rPr sz="4200" dirty="0">
                <a:latin typeface="Microsoft Sans Serif"/>
                <a:cs typeface="Microsoft Sans Serif"/>
              </a:rPr>
              <a:t>Toán</a:t>
            </a:r>
            <a:r>
              <a:rPr sz="4200" spc="-30" dirty="0">
                <a:latin typeface="Microsoft Sans Serif"/>
                <a:cs typeface="Microsoft Sans Serif"/>
              </a:rPr>
              <a:t> </a:t>
            </a:r>
            <a:r>
              <a:rPr sz="4200" spc="215" dirty="0">
                <a:latin typeface="Microsoft Sans Serif"/>
                <a:cs typeface="Microsoft Sans Serif"/>
              </a:rPr>
              <a:t>tử</a:t>
            </a:r>
            <a:r>
              <a:rPr sz="4200" spc="-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bitwise: </a:t>
            </a:r>
            <a:r>
              <a:rPr sz="4200" b="1" dirty="0">
                <a:latin typeface="Arial"/>
                <a:cs typeface="Arial"/>
              </a:rPr>
              <a:t>&amp;,</a:t>
            </a:r>
            <a:r>
              <a:rPr sz="4200" b="1" spc="-70" dirty="0">
                <a:latin typeface="Arial"/>
                <a:cs typeface="Arial"/>
              </a:rPr>
              <a:t> </a:t>
            </a:r>
            <a:r>
              <a:rPr sz="4200" b="1" dirty="0">
                <a:latin typeface="Arial"/>
                <a:cs typeface="Arial"/>
              </a:rPr>
              <a:t>|,</a:t>
            </a:r>
            <a:r>
              <a:rPr sz="4200" b="1" spc="-65" dirty="0">
                <a:latin typeface="Arial"/>
                <a:cs typeface="Arial"/>
              </a:rPr>
              <a:t> </a:t>
            </a:r>
            <a:r>
              <a:rPr sz="4200" b="1" dirty="0">
                <a:latin typeface="Arial"/>
                <a:cs typeface="Arial"/>
              </a:rPr>
              <a:t>^,</a:t>
            </a:r>
            <a:r>
              <a:rPr sz="4200" b="1" spc="-70" dirty="0">
                <a:latin typeface="Arial"/>
                <a:cs typeface="Arial"/>
              </a:rPr>
              <a:t> </a:t>
            </a:r>
            <a:r>
              <a:rPr sz="4200" b="1" dirty="0">
                <a:latin typeface="Arial"/>
                <a:cs typeface="Arial"/>
              </a:rPr>
              <a:t>~,</a:t>
            </a:r>
            <a:r>
              <a:rPr sz="4200" b="1" spc="-65" dirty="0">
                <a:latin typeface="Arial"/>
                <a:cs typeface="Arial"/>
              </a:rPr>
              <a:t> </a:t>
            </a:r>
            <a:r>
              <a:rPr sz="4200" b="1" dirty="0">
                <a:latin typeface="Arial"/>
                <a:cs typeface="Arial"/>
              </a:rPr>
              <a:t>&lt;&lt;,</a:t>
            </a:r>
            <a:r>
              <a:rPr sz="4200" b="1" spc="-70" dirty="0">
                <a:latin typeface="Arial"/>
                <a:cs typeface="Arial"/>
              </a:rPr>
              <a:t> </a:t>
            </a:r>
            <a:r>
              <a:rPr sz="4200" b="1" spc="-25" dirty="0">
                <a:latin typeface="Arial"/>
                <a:cs typeface="Arial"/>
              </a:rPr>
              <a:t>&gt;&gt;</a:t>
            </a:r>
            <a:endParaRPr sz="4200">
              <a:latin typeface="Arial"/>
              <a:cs typeface="Arial"/>
            </a:endParaRPr>
          </a:p>
          <a:p>
            <a:pPr marL="918844" indent="-452120">
              <a:lnSpc>
                <a:spcPct val="100000"/>
              </a:lnSpc>
              <a:spcBef>
                <a:spcPts val="2555"/>
              </a:spcBef>
              <a:buChar char="•"/>
              <a:tabLst>
                <a:tab pos="918844" algn="l"/>
              </a:tabLst>
            </a:pPr>
            <a:r>
              <a:rPr sz="4200" dirty="0">
                <a:latin typeface="Microsoft Sans Serif"/>
                <a:cs typeface="Microsoft Sans Serif"/>
              </a:rPr>
              <a:t>Các</a:t>
            </a:r>
            <a:r>
              <a:rPr sz="4200" spc="-1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toán</a:t>
            </a:r>
            <a:r>
              <a:rPr sz="4200" spc="-5" dirty="0">
                <a:latin typeface="Microsoft Sans Serif"/>
                <a:cs typeface="Microsoft Sans Serif"/>
              </a:rPr>
              <a:t> </a:t>
            </a:r>
            <a:r>
              <a:rPr sz="4200" spc="215" dirty="0">
                <a:latin typeface="Microsoft Sans Serif"/>
                <a:cs typeface="Microsoft Sans Serif"/>
              </a:rPr>
              <a:t>tử</a:t>
            </a:r>
            <a:r>
              <a:rPr sz="4200" spc="-1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khác:</a:t>
            </a:r>
            <a:r>
              <a:rPr sz="4200" spc="-20" dirty="0">
                <a:latin typeface="Microsoft Sans Serif"/>
                <a:cs typeface="Microsoft Sans Serif"/>
              </a:rPr>
              <a:t> </a:t>
            </a:r>
            <a:r>
              <a:rPr sz="4200" b="1" dirty="0">
                <a:latin typeface="Arial"/>
                <a:cs typeface="Arial"/>
              </a:rPr>
              <a:t>in,</a:t>
            </a:r>
            <a:r>
              <a:rPr sz="4200" b="1" spc="-75" dirty="0">
                <a:latin typeface="Arial"/>
                <a:cs typeface="Arial"/>
              </a:rPr>
              <a:t> </a:t>
            </a:r>
            <a:r>
              <a:rPr sz="4200" b="1" dirty="0">
                <a:latin typeface="Arial"/>
                <a:cs typeface="Arial"/>
              </a:rPr>
              <a:t>not</a:t>
            </a:r>
            <a:r>
              <a:rPr sz="4200" b="1" spc="-65" dirty="0">
                <a:latin typeface="Arial"/>
                <a:cs typeface="Arial"/>
              </a:rPr>
              <a:t> </a:t>
            </a:r>
            <a:r>
              <a:rPr sz="4200" b="1" dirty="0">
                <a:latin typeface="Arial"/>
                <a:cs typeface="Arial"/>
              </a:rPr>
              <a:t>in,</a:t>
            </a:r>
            <a:r>
              <a:rPr sz="4200" b="1" spc="-85" dirty="0">
                <a:latin typeface="Arial"/>
                <a:cs typeface="Arial"/>
              </a:rPr>
              <a:t> </a:t>
            </a:r>
            <a:r>
              <a:rPr sz="4200" b="1" dirty="0">
                <a:latin typeface="Arial"/>
                <a:cs typeface="Arial"/>
              </a:rPr>
              <a:t>is,</a:t>
            </a:r>
            <a:r>
              <a:rPr sz="4200" b="1" spc="-80" dirty="0">
                <a:latin typeface="Arial"/>
                <a:cs typeface="Arial"/>
              </a:rPr>
              <a:t> </a:t>
            </a:r>
            <a:r>
              <a:rPr sz="4200" b="1" dirty="0">
                <a:latin typeface="Arial"/>
                <a:cs typeface="Arial"/>
              </a:rPr>
              <a:t>not</a:t>
            </a:r>
            <a:r>
              <a:rPr sz="4200" b="1" spc="-70" dirty="0">
                <a:latin typeface="Arial"/>
                <a:cs typeface="Arial"/>
              </a:rPr>
              <a:t> </a:t>
            </a:r>
            <a:r>
              <a:rPr sz="4200" b="1" dirty="0">
                <a:latin typeface="Arial"/>
                <a:cs typeface="Arial"/>
              </a:rPr>
              <a:t>is,</a:t>
            </a:r>
            <a:r>
              <a:rPr sz="4200" b="1" spc="-70" dirty="0">
                <a:latin typeface="Arial"/>
                <a:cs typeface="Arial"/>
              </a:rPr>
              <a:t> </a:t>
            </a:r>
            <a:r>
              <a:rPr sz="4200" spc="-25" dirty="0">
                <a:latin typeface="Microsoft Sans Serif"/>
                <a:cs typeface="Microsoft Sans Serif"/>
              </a:rPr>
              <a:t>...</a:t>
            </a:r>
            <a:endParaRPr sz="4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Microsoft Sans Serif"/>
                <a:cs typeface="Microsoft Sans Serif"/>
              </a:rPr>
              <a:t>Các</a:t>
            </a:r>
            <a:r>
              <a:rPr spc="-3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cú</a:t>
            </a:r>
            <a:r>
              <a:rPr spc="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pháp </a:t>
            </a:r>
            <a:r>
              <a:rPr spc="310" dirty="0">
                <a:latin typeface="Microsoft Sans Serif"/>
                <a:cs typeface="Microsoft Sans Serif"/>
              </a:rPr>
              <a:t>cơ</a:t>
            </a:r>
            <a:r>
              <a:rPr spc="-2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bản của </a:t>
            </a:r>
            <a:r>
              <a:rPr spc="-10" dirty="0">
                <a:latin typeface="Microsoft Sans Serif"/>
                <a:cs typeface="Microsoft Sans Serif"/>
              </a:rPr>
              <a:t>Python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5414" y="1823672"/>
            <a:ext cx="12455525" cy="1955800"/>
          </a:xfrm>
          <a:prstGeom prst="rect">
            <a:avLst/>
          </a:prstGeom>
        </p:spPr>
        <p:txBody>
          <a:bodyPr vert="horz" wrap="square" lIns="0" tIns="337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4200" spc="204" dirty="0">
                <a:latin typeface="Microsoft Sans Serif"/>
                <a:cs typeface="Microsoft Sans Serif"/>
              </a:rPr>
              <a:t>Dữ</a:t>
            </a:r>
            <a:r>
              <a:rPr sz="4200" spc="-1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liệu</a:t>
            </a:r>
            <a:r>
              <a:rPr sz="4200" spc="10" dirty="0">
                <a:latin typeface="Microsoft Sans Serif"/>
                <a:cs typeface="Microsoft Sans Serif"/>
              </a:rPr>
              <a:t> </a:t>
            </a:r>
            <a:r>
              <a:rPr sz="4200" spc="204" dirty="0">
                <a:latin typeface="Microsoft Sans Serif"/>
                <a:cs typeface="Microsoft Sans Serif"/>
              </a:rPr>
              <a:t>được</a:t>
            </a:r>
            <a:r>
              <a:rPr sz="4200" spc="-15" dirty="0">
                <a:latin typeface="Microsoft Sans Serif"/>
                <a:cs typeface="Microsoft Sans Serif"/>
              </a:rPr>
              <a:t> </a:t>
            </a:r>
            <a:r>
              <a:rPr sz="4200" spc="120" dirty="0">
                <a:latin typeface="Microsoft Sans Serif"/>
                <a:cs typeface="Microsoft Sans Serif"/>
              </a:rPr>
              <a:t>lưu</a:t>
            </a:r>
            <a:r>
              <a:rPr sz="4200" dirty="0">
                <a:latin typeface="Microsoft Sans Serif"/>
                <a:cs typeface="Microsoft Sans Serif"/>
              </a:rPr>
              <a:t> </a:t>
            </a:r>
            <a:r>
              <a:rPr sz="4200" spc="140" dirty="0">
                <a:latin typeface="Microsoft Sans Serif"/>
                <a:cs typeface="Microsoft Sans Serif"/>
              </a:rPr>
              <a:t>trữ</a:t>
            </a:r>
            <a:r>
              <a:rPr sz="4200" spc="-1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Arial MT"/>
                <a:cs typeface="Arial MT"/>
              </a:rPr>
              <a:t>trong</a:t>
            </a:r>
            <a:r>
              <a:rPr sz="4200" spc="-65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các</a:t>
            </a:r>
            <a:r>
              <a:rPr sz="4200" spc="-60" dirty="0">
                <a:latin typeface="Arial MT"/>
                <a:cs typeface="Arial MT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biến</a:t>
            </a:r>
            <a:r>
              <a:rPr sz="4200" spc="-5" dirty="0">
                <a:latin typeface="Microsoft Sans Serif"/>
                <a:cs typeface="Microsoft Sans Serif"/>
              </a:rPr>
              <a:t> </a:t>
            </a:r>
            <a:r>
              <a:rPr sz="4200" spc="-10" dirty="0">
                <a:latin typeface="Arial MT"/>
                <a:cs typeface="Arial MT"/>
              </a:rPr>
              <a:t>(variables)</a:t>
            </a:r>
            <a:endParaRPr sz="4200">
              <a:latin typeface="Arial MT"/>
              <a:cs typeface="Arial MT"/>
            </a:endParaRPr>
          </a:p>
          <a:p>
            <a:pPr marL="1065530" indent="-598805">
              <a:lnSpc>
                <a:spcPct val="100000"/>
              </a:lnSpc>
              <a:spcBef>
                <a:spcPts val="2560"/>
              </a:spcBef>
              <a:buFont typeface="Microsoft Sans Serif"/>
              <a:buChar char="•"/>
              <a:tabLst>
                <a:tab pos="1065530" algn="l"/>
              </a:tabLst>
            </a:pPr>
            <a:r>
              <a:rPr sz="4200" dirty="0">
                <a:latin typeface="Arial MT"/>
                <a:cs typeface="Arial MT"/>
              </a:rPr>
              <a:t>Khai</a:t>
            </a:r>
            <a:r>
              <a:rPr sz="4200" spc="-95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báo</a:t>
            </a:r>
            <a:r>
              <a:rPr sz="4200" spc="-95" dirty="0">
                <a:latin typeface="Arial MT"/>
                <a:cs typeface="Arial MT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biến</a:t>
            </a:r>
            <a:r>
              <a:rPr sz="4200" spc="-4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Arial MT"/>
                <a:cs typeface="Arial MT"/>
              </a:rPr>
              <a:t>không</a:t>
            </a:r>
            <a:r>
              <a:rPr sz="4200" spc="-95" dirty="0">
                <a:latin typeface="Arial MT"/>
                <a:cs typeface="Arial MT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cần</a:t>
            </a:r>
            <a:r>
              <a:rPr sz="4200" spc="-3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định</a:t>
            </a:r>
            <a:r>
              <a:rPr sz="4200" spc="-4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nghĩa</a:t>
            </a:r>
            <a:r>
              <a:rPr sz="4200" spc="-4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kiểu</a:t>
            </a:r>
            <a:r>
              <a:rPr sz="4200" spc="-40" dirty="0">
                <a:latin typeface="Microsoft Sans Serif"/>
                <a:cs typeface="Microsoft Sans Serif"/>
              </a:rPr>
              <a:t> </a:t>
            </a:r>
            <a:r>
              <a:rPr sz="4200" spc="225" dirty="0">
                <a:latin typeface="Microsoft Sans Serif"/>
                <a:cs typeface="Microsoft Sans Serif"/>
              </a:rPr>
              <a:t>dữ</a:t>
            </a:r>
            <a:r>
              <a:rPr sz="4200" spc="-30" dirty="0">
                <a:latin typeface="Microsoft Sans Serif"/>
                <a:cs typeface="Microsoft Sans Serif"/>
              </a:rPr>
              <a:t> </a:t>
            </a:r>
            <a:r>
              <a:rPr sz="4200" spc="-20" dirty="0">
                <a:latin typeface="Microsoft Sans Serif"/>
                <a:cs typeface="Microsoft Sans Serif"/>
              </a:rPr>
              <a:t>liệu</a:t>
            </a:r>
            <a:endParaRPr sz="4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69566" y="5933694"/>
            <a:ext cx="93732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820" indent="-452120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464820" algn="l"/>
              </a:tabLst>
            </a:pPr>
            <a:r>
              <a:rPr sz="4200" dirty="0">
                <a:latin typeface="Arial MT"/>
                <a:cs typeface="Arial MT"/>
              </a:rPr>
              <a:t>Cho</a:t>
            </a:r>
            <a:r>
              <a:rPr sz="4200" spc="-110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phép</a:t>
            </a:r>
            <a:r>
              <a:rPr sz="4200" spc="-105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ép</a:t>
            </a:r>
            <a:r>
              <a:rPr sz="4200" spc="-125" dirty="0">
                <a:latin typeface="Arial MT"/>
                <a:cs typeface="Arial MT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kiểu</a:t>
            </a:r>
            <a:r>
              <a:rPr sz="4200" spc="-65" dirty="0">
                <a:latin typeface="Microsoft Sans Serif"/>
                <a:cs typeface="Microsoft Sans Serif"/>
              </a:rPr>
              <a:t> </a:t>
            </a:r>
            <a:r>
              <a:rPr sz="4200" spc="225" dirty="0">
                <a:latin typeface="Microsoft Sans Serif"/>
                <a:cs typeface="Microsoft Sans Serif"/>
              </a:rPr>
              <a:t>dữ</a:t>
            </a:r>
            <a:r>
              <a:rPr sz="4200" spc="-6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liệu</a:t>
            </a:r>
            <a:r>
              <a:rPr sz="4200" spc="-5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Arial MT"/>
                <a:cs typeface="Arial MT"/>
              </a:rPr>
              <a:t>mong</a:t>
            </a:r>
            <a:r>
              <a:rPr sz="4200" spc="-120" dirty="0">
                <a:latin typeface="Arial MT"/>
                <a:cs typeface="Arial MT"/>
              </a:rPr>
              <a:t> </a:t>
            </a:r>
            <a:r>
              <a:rPr sz="4200" spc="-20" dirty="0">
                <a:latin typeface="Microsoft Sans Serif"/>
                <a:cs typeface="Microsoft Sans Serif"/>
              </a:rPr>
              <a:t>muốn</a:t>
            </a:r>
            <a:endParaRPr sz="42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6088" y="4133088"/>
            <a:ext cx="7537704" cy="16322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3035" y="6964680"/>
            <a:ext cx="6083808" cy="155295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Microsoft Sans Serif"/>
                <a:cs typeface="Microsoft Sans Serif"/>
              </a:rPr>
              <a:t>Cách</a:t>
            </a:r>
            <a:r>
              <a:rPr spc="-2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khai</a:t>
            </a:r>
            <a:r>
              <a:rPr spc="-3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báo</a:t>
            </a:r>
            <a:r>
              <a:rPr spc="-30" dirty="0">
                <a:latin typeface="Microsoft Sans Serif"/>
                <a:cs typeface="Microsoft Sans Serif"/>
              </a:rPr>
              <a:t> </a:t>
            </a:r>
            <a:r>
              <a:rPr spc="365" dirty="0">
                <a:latin typeface="Microsoft Sans Serif"/>
                <a:cs typeface="Microsoft Sans Serif"/>
              </a:rPr>
              <a:t>dữ</a:t>
            </a:r>
            <a:r>
              <a:rPr spc="-3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liệu</a:t>
            </a:r>
            <a:r>
              <a:rPr spc="-3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trong </a:t>
            </a:r>
            <a:r>
              <a:rPr spc="-10" dirty="0">
                <a:latin typeface="Microsoft Sans Serif"/>
                <a:cs typeface="Microsoft Sans Serif"/>
              </a:rPr>
              <a:t>Python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5414" y="1965484"/>
            <a:ext cx="12423140" cy="1672589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4200" spc="204" dirty="0">
                <a:latin typeface="Microsoft Sans Serif"/>
                <a:cs typeface="Microsoft Sans Serif"/>
              </a:rPr>
              <a:t>Dữ</a:t>
            </a:r>
            <a:r>
              <a:rPr sz="4200" spc="-1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liệu</a:t>
            </a:r>
            <a:r>
              <a:rPr sz="4200" spc="10" dirty="0">
                <a:latin typeface="Microsoft Sans Serif"/>
                <a:cs typeface="Microsoft Sans Serif"/>
              </a:rPr>
              <a:t> </a:t>
            </a:r>
            <a:r>
              <a:rPr sz="4200" spc="204" dirty="0">
                <a:latin typeface="Microsoft Sans Serif"/>
                <a:cs typeface="Microsoft Sans Serif"/>
              </a:rPr>
              <a:t>được</a:t>
            </a:r>
            <a:r>
              <a:rPr sz="4200" spc="-15" dirty="0">
                <a:latin typeface="Microsoft Sans Serif"/>
                <a:cs typeface="Microsoft Sans Serif"/>
              </a:rPr>
              <a:t> </a:t>
            </a:r>
            <a:r>
              <a:rPr sz="4200" spc="120" dirty="0">
                <a:latin typeface="Microsoft Sans Serif"/>
                <a:cs typeface="Microsoft Sans Serif"/>
              </a:rPr>
              <a:t>lưu</a:t>
            </a:r>
            <a:r>
              <a:rPr sz="4200" dirty="0">
                <a:latin typeface="Microsoft Sans Serif"/>
                <a:cs typeface="Microsoft Sans Serif"/>
              </a:rPr>
              <a:t> </a:t>
            </a:r>
            <a:r>
              <a:rPr sz="4200" spc="140" dirty="0">
                <a:latin typeface="Microsoft Sans Serif"/>
                <a:cs typeface="Microsoft Sans Serif"/>
              </a:rPr>
              <a:t>trữ</a:t>
            </a:r>
            <a:r>
              <a:rPr sz="4200" spc="-1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trong</a:t>
            </a:r>
            <a:r>
              <a:rPr sz="4200" spc="-1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các</a:t>
            </a:r>
            <a:r>
              <a:rPr sz="4200" spc="-1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biến</a:t>
            </a:r>
            <a:r>
              <a:rPr sz="4200" spc="-5" dirty="0">
                <a:latin typeface="Microsoft Sans Serif"/>
                <a:cs typeface="Microsoft Sans Serif"/>
              </a:rPr>
              <a:t> </a:t>
            </a:r>
            <a:r>
              <a:rPr sz="4200" spc="-10" dirty="0">
                <a:latin typeface="Microsoft Sans Serif"/>
                <a:cs typeface="Microsoft Sans Serif"/>
              </a:rPr>
              <a:t>(variables)</a:t>
            </a:r>
            <a:endParaRPr sz="4200">
              <a:latin typeface="Microsoft Sans Serif"/>
              <a:cs typeface="Microsoft Sans Serif"/>
            </a:endParaRPr>
          </a:p>
          <a:p>
            <a:pPr marL="1065530" indent="-598805">
              <a:lnSpc>
                <a:spcPct val="100000"/>
              </a:lnSpc>
              <a:spcBef>
                <a:spcPts val="1440"/>
              </a:spcBef>
              <a:buChar char="•"/>
              <a:tabLst>
                <a:tab pos="1065530" algn="l"/>
              </a:tabLst>
            </a:pPr>
            <a:r>
              <a:rPr sz="4200" dirty="0">
                <a:latin typeface="Microsoft Sans Serif"/>
                <a:cs typeface="Microsoft Sans Serif"/>
              </a:rPr>
              <a:t>Cho</a:t>
            </a:r>
            <a:r>
              <a:rPr sz="4200" spc="-6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phép</a:t>
            </a:r>
            <a:r>
              <a:rPr sz="4200" spc="-5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gán</a:t>
            </a:r>
            <a:r>
              <a:rPr sz="4200" spc="-70" dirty="0">
                <a:latin typeface="Microsoft Sans Serif"/>
                <a:cs typeface="Microsoft Sans Serif"/>
              </a:rPr>
              <a:t> </a:t>
            </a:r>
            <a:r>
              <a:rPr sz="4200" spc="225" dirty="0">
                <a:latin typeface="Microsoft Sans Serif"/>
                <a:cs typeface="Microsoft Sans Serif"/>
              </a:rPr>
              <a:t>dữ</a:t>
            </a:r>
            <a:r>
              <a:rPr sz="4200" spc="-6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liệu</a:t>
            </a:r>
            <a:r>
              <a:rPr sz="4200" spc="-5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nhiều</a:t>
            </a:r>
            <a:r>
              <a:rPr sz="4200" spc="-7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biến</a:t>
            </a:r>
            <a:r>
              <a:rPr sz="4200" spc="-6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trên</a:t>
            </a:r>
            <a:r>
              <a:rPr sz="4200" spc="-55" dirty="0">
                <a:latin typeface="Microsoft Sans Serif"/>
                <a:cs typeface="Microsoft Sans Serif"/>
              </a:rPr>
              <a:t> </a:t>
            </a:r>
            <a:r>
              <a:rPr sz="4200" b="1" dirty="0">
                <a:latin typeface="Arial"/>
                <a:cs typeface="Arial"/>
              </a:rPr>
              <a:t>một</a:t>
            </a:r>
            <a:r>
              <a:rPr sz="4200" b="1" spc="-120" dirty="0">
                <a:latin typeface="Arial"/>
                <a:cs typeface="Arial"/>
              </a:rPr>
              <a:t> </a:t>
            </a:r>
            <a:r>
              <a:rPr sz="4200" b="1" spc="-20" dirty="0">
                <a:latin typeface="Arial"/>
                <a:cs typeface="Arial"/>
              </a:rPr>
              <a:t>dòng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69566" y="5499353"/>
            <a:ext cx="66725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820" indent="-452120">
              <a:lnSpc>
                <a:spcPct val="100000"/>
              </a:lnSpc>
              <a:spcBef>
                <a:spcPts val="100"/>
              </a:spcBef>
              <a:buChar char="•"/>
              <a:tabLst>
                <a:tab pos="464820" algn="l"/>
              </a:tabLst>
            </a:pPr>
            <a:r>
              <a:rPr sz="4200" dirty="0">
                <a:latin typeface="Microsoft Sans Serif"/>
                <a:cs typeface="Microsoft Sans Serif"/>
              </a:rPr>
              <a:t>Một</a:t>
            </a:r>
            <a:r>
              <a:rPr sz="4200" spc="-10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số</a:t>
            </a:r>
            <a:r>
              <a:rPr sz="4200" spc="-10" dirty="0">
                <a:latin typeface="Microsoft Sans Serif"/>
                <a:cs typeface="Microsoft Sans Serif"/>
              </a:rPr>
              <a:t> </a:t>
            </a:r>
            <a:r>
              <a:rPr sz="4200" spc="210" dirty="0">
                <a:latin typeface="Microsoft Sans Serif"/>
                <a:cs typeface="Microsoft Sans Serif"/>
              </a:rPr>
              <a:t>xử</a:t>
            </a:r>
            <a:r>
              <a:rPr sz="4200" dirty="0">
                <a:latin typeface="Microsoft Sans Serif"/>
                <a:cs typeface="Microsoft Sans Serif"/>
              </a:rPr>
              <a:t> lý</a:t>
            </a:r>
            <a:r>
              <a:rPr sz="4200" spc="-5" dirty="0">
                <a:latin typeface="Microsoft Sans Serif"/>
                <a:cs typeface="Microsoft Sans Serif"/>
              </a:rPr>
              <a:t> </a:t>
            </a:r>
            <a:r>
              <a:rPr sz="4200" dirty="0">
                <a:latin typeface="Microsoft Sans Serif"/>
                <a:cs typeface="Microsoft Sans Serif"/>
              </a:rPr>
              <a:t>khác</a:t>
            </a:r>
            <a:r>
              <a:rPr sz="4200" spc="5" dirty="0">
                <a:latin typeface="Microsoft Sans Serif"/>
                <a:cs typeface="Microsoft Sans Serif"/>
              </a:rPr>
              <a:t> </a:t>
            </a:r>
            <a:r>
              <a:rPr sz="4200" spc="110" dirty="0">
                <a:latin typeface="Microsoft Sans Serif"/>
                <a:cs typeface="Microsoft Sans Serif"/>
              </a:rPr>
              <a:t>với</a:t>
            </a:r>
            <a:r>
              <a:rPr sz="4200" spc="-10" dirty="0">
                <a:latin typeface="Microsoft Sans Serif"/>
                <a:cs typeface="Microsoft Sans Serif"/>
              </a:rPr>
              <a:t> </a:t>
            </a:r>
            <a:r>
              <a:rPr sz="4200" spc="-20" dirty="0">
                <a:latin typeface="Microsoft Sans Serif"/>
                <a:cs typeface="Microsoft Sans Serif"/>
              </a:rPr>
              <a:t>biến</a:t>
            </a:r>
            <a:endParaRPr sz="42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2052" y="3878579"/>
            <a:ext cx="5263896" cy="139903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13932" y="6323076"/>
            <a:ext cx="5462016" cy="298857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Microsoft Sans Serif"/>
                <a:cs typeface="Microsoft Sans Serif"/>
              </a:rPr>
              <a:t>Cách</a:t>
            </a:r>
            <a:r>
              <a:rPr spc="-2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khai</a:t>
            </a:r>
            <a:r>
              <a:rPr spc="-3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báo</a:t>
            </a:r>
            <a:r>
              <a:rPr spc="-30" dirty="0">
                <a:latin typeface="Microsoft Sans Serif"/>
                <a:cs typeface="Microsoft Sans Serif"/>
              </a:rPr>
              <a:t> </a:t>
            </a:r>
            <a:r>
              <a:rPr spc="365" dirty="0">
                <a:latin typeface="Microsoft Sans Serif"/>
                <a:cs typeface="Microsoft Sans Serif"/>
              </a:rPr>
              <a:t>dữ</a:t>
            </a:r>
            <a:r>
              <a:rPr spc="-3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liệu</a:t>
            </a:r>
            <a:r>
              <a:rPr spc="-3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trong </a:t>
            </a:r>
            <a:r>
              <a:rPr spc="-10" dirty="0">
                <a:latin typeface="Microsoft Sans Serif"/>
                <a:cs typeface="Microsoft Sans Serif"/>
              </a:rPr>
              <a:t>Python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1360</Words>
  <Application>Microsoft Macintosh PowerPoint</Application>
  <PresentationFormat>Custom</PresentationFormat>
  <Paragraphs>214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Arial MT</vt:lpstr>
      <vt:lpstr>Calibri</vt:lpstr>
      <vt:lpstr>Cambria Math</vt:lpstr>
      <vt:lpstr>Consolas</vt:lpstr>
      <vt:lpstr>Microsoft Sans Serif</vt:lpstr>
      <vt:lpstr>Segoe UI Symbol</vt:lpstr>
      <vt:lpstr>Wingdings</vt:lpstr>
      <vt:lpstr>Office Theme</vt:lpstr>
      <vt:lpstr>Giới thiệu ngôn ngữ lập trình Python</vt:lpstr>
      <vt:lpstr>Nội dung chính</vt:lpstr>
      <vt:lpstr>Đặc trưng cơ bản của Python?</vt:lpstr>
      <vt:lpstr>Các cú pháp cơ bản của Python</vt:lpstr>
      <vt:lpstr>Các cú pháp cơ bản của Python</vt:lpstr>
      <vt:lpstr>Các cú pháp cơ bản của Python</vt:lpstr>
      <vt:lpstr>Các cú pháp cơ bản của Python</vt:lpstr>
      <vt:lpstr>Cách khai báo dữ liệu trong Python</vt:lpstr>
      <vt:lpstr>Cách khai báo dữ liệu trong Python</vt:lpstr>
      <vt:lpstr>Các kiểu dữ liệu trong Python</vt:lpstr>
      <vt:lpstr>Cấu trúc phân nhánh và vòng lặp của Python?</vt:lpstr>
      <vt:lpstr>Các cấu trúc phân nhánh trong Python</vt:lpstr>
      <vt:lpstr>Các cấu trúc phân nhánh trong Python</vt:lpstr>
      <vt:lpstr>Các cấu trúc phân nhánh trong Python</vt:lpstr>
      <vt:lpstr>Các cấu trúc lặp trong Python</vt:lpstr>
      <vt:lpstr>Các cấu trúc lặp trong Python</vt:lpstr>
      <vt:lpstr>Sử dụng hàm và cấu trúc dữ liệu của Python?</vt:lpstr>
      <vt:lpstr>Sử dụng hàm trong Python</vt:lpstr>
      <vt:lpstr>Sử dụng hàm trong Python</vt:lpstr>
      <vt:lpstr>Sử dụng hàm trong Python</vt:lpstr>
      <vt:lpstr>Sử dụng hàm trong Python</vt:lpstr>
      <vt:lpstr>Các cấu trúc dữ liệu của Python</vt:lpstr>
      <vt:lpstr>Các cấu trúc dữ liệu của Python</vt:lpstr>
      <vt:lpstr>Các cấu trúc dữ liệu của Python</vt:lpstr>
      <vt:lpstr>Các cấu trúc dữ liệu của Python</vt:lpstr>
      <vt:lpstr>Các cấu trúc dữ liệu của Python</vt:lpstr>
      <vt:lpstr>Các cấu trúc dữ liệu của Python</vt:lpstr>
      <vt:lpstr>Các cấu trúc dữ liệu của Python</vt:lpstr>
      <vt:lpstr>Các cấu trúc dữ liệu của Python</vt:lpstr>
      <vt:lpstr>Các cấu trúc dữ liệu của Python</vt:lpstr>
      <vt:lpstr>Các cấu trúc dữ liệu của Python</vt:lpstr>
      <vt:lpstr>Các cấu trúc dữ liệu của Python</vt:lpstr>
      <vt:lpstr>Các cấu trúc dữ liệu của Python</vt:lpstr>
      <vt:lpstr>Luyện tập</vt:lpstr>
      <vt:lpstr>Những trọng tâm cần ghi nhớ của bài học?</vt:lpstr>
      <vt:lpstr>Tổng quan bài học</vt:lpstr>
      <vt:lpstr>Tổng quan bài học</vt:lpstr>
      <vt:lpstr>Tổng quan bài học</vt:lpstr>
      <vt:lpstr>Xin chân thành cảm ơn vì đã lắng nghe!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Xanh hải quân Trắng Đen Vẽ nguệch ngoạc Kế hoạch Kinh doanh Bản thuyết trình Kinh doanh</dc:title>
  <cp:lastModifiedBy>Hoang Duc Anh 20230015</cp:lastModifiedBy>
  <cp:revision>1</cp:revision>
  <dcterms:created xsi:type="dcterms:W3CDTF">2025-03-04T03:35:58Z</dcterms:created>
  <dcterms:modified xsi:type="dcterms:W3CDTF">2025-03-04T03:51:59Z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2024-05-30T00:00:00Z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2025-03-04T00:00:00Z</vt:filetime>
  </property>
  <property fmtid="{D5CDD505-2E9C-101B-9397-08002B2CF9AE}" pid="5" name="Producer">
    <vt:lpwstr>Microsoft® PowerPoint® for Microsoft 365</vt:lpwstr>
  </property>
</Properties>
</file>