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10287000" cx="18288000"/>
  <p:notesSz cx="18288000" cy="10287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44" roundtripDataSignature="AMtx7mh+/etjyZb47FEuCPNFlrCm3dra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0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8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8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9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9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0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0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8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8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0"/>
          <p:cNvSpPr txBox="1"/>
          <p:nvPr>
            <p:ph type="ctrTitle"/>
          </p:nvPr>
        </p:nvSpPr>
        <p:spPr>
          <a:xfrm>
            <a:off x="886460" y="656081"/>
            <a:ext cx="12853035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>
                <a:solidFill>
                  <a:srgbClr val="0A779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0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0"/>
          <p:cNvSpPr txBox="1"/>
          <p:nvPr>
            <p:ph idx="11" type="ftr"/>
          </p:nvPr>
        </p:nvSpPr>
        <p:spPr>
          <a:xfrm>
            <a:off x="7593583" y="9754359"/>
            <a:ext cx="411607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>
                <a:solidFill>
                  <a:srgbClr val="0A779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0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0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 txBox="1"/>
          <p:nvPr>
            <p:ph type="title"/>
          </p:nvPr>
        </p:nvSpPr>
        <p:spPr>
          <a:xfrm>
            <a:off x="886460" y="656081"/>
            <a:ext cx="14533244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>
                <a:solidFill>
                  <a:srgbClr val="0A779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" type="body"/>
          </p:nvPr>
        </p:nvSpPr>
        <p:spPr>
          <a:xfrm>
            <a:off x="1915414" y="1939605"/>
            <a:ext cx="13411835" cy="6783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rgbClr val="1F202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1" type="ftr"/>
          </p:nvPr>
        </p:nvSpPr>
        <p:spPr>
          <a:xfrm>
            <a:off x="7593583" y="9754359"/>
            <a:ext cx="411607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>
                <a:solidFill>
                  <a:srgbClr val="0A779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1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1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191" y="9922763"/>
            <a:ext cx="16543019" cy="6857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2"/>
          <p:cNvSpPr/>
          <p:nvPr/>
        </p:nvSpPr>
        <p:spPr>
          <a:xfrm>
            <a:off x="7373111" y="9717023"/>
            <a:ext cx="4555490" cy="407034"/>
          </a:xfrm>
          <a:custGeom>
            <a:rect b="b" l="l" r="r" t="t"/>
            <a:pathLst>
              <a:path extrusionOk="0" h="407034" w="4555490">
                <a:moveTo>
                  <a:pt x="4555236" y="0"/>
                </a:moveTo>
                <a:lnTo>
                  <a:pt x="0" y="0"/>
                </a:lnTo>
                <a:lnTo>
                  <a:pt x="0" y="406907"/>
                </a:lnTo>
                <a:lnTo>
                  <a:pt x="4555236" y="406907"/>
                </a:lnTo>
                <a:lnTo>
                  <a:pt x="45552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" name="Google Shape;26;p42"/>
          <p:cNvSpPr txBox="1"/>
          <p:nvPr>
            <p:ph type="title"/>
          </p:nvPr>
        </p:nvSpPr>
        <p:spPr>
          <a:xfrm>
            <a:off x="886460" y="656081"/>
            <a:ext cx="14533244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>
                <a:solidFill>
                  <a:srgbClr val="0A779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2"/>
          <p:cNvSpPr txBox="1"/>
          <p:nvPr>
            <p:ph idx="11" type="ftr"/>
          </p:nvPr>
        </p:nvSpPr>
        <p:spPr>
          <a:xfrm>
            <a:off x="7593583" y="9754359"/>
            <a:ext cx="411607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>
                <a:solidFill>
                  <a:srgbClr val="0A779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2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2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3"/>
          <p:cNvSpPr txBox="1"/>
          <p:nvPr>
            <p:ph type="title"/>
          </p:nvPr>
        </p:nvSpPr>
        <p:spPr>
          <a:xfrm>
            <a:off x="886460" y="656081"/>
            <a:ext cx="14533244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>
                <a:solidFill>
                  <a:srgbClr val="0A779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3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3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3"/>
          <p:cNvSpPr txBox="1"/>
          <p:nvPr>
            <p:ph idx="11" type="ftr"/>
          </p:nvPr>
        </p:nvSpPr>
        <p:spPr>
          <a:xfrm>
            <a:off x="7593583" y="9754359"/>
            <a:ext cx="411607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>
                <a:solidFill>
                  <a:srgbClr val="0A779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3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3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4"/>
          <p:cNvSpPr txBox="1"/>
          <p:nvPr>
            <p:ph idx="11" type="ftr"/>
          </p:nvPr>
        </p:nvSpPr>
        <p:spPr>
          <a:xfrm>
            <a:off x="7593583" y="9754359"/>
            <a:ext cx="411607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>
                <a:solidFill>
                  <a:srgbClr val="0A779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4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4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886460" y="656081"/>
            <a:ext cx="14533244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 u="none" cap="none" strike="noStrike">
                <a:solidFill>
                  <a:srgbClr val="0A779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1915414" y="1939605"/>
            <a:ext cx="13411835" cy="6783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1F202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9"/>
          <p:cNvSpPr txBox="1"/>
          <p:nvPr>
            <p:ph idx="11" type="ftr"/>
          </p:nvPr>
        </p:nvSpPr>
        <p:spPr>
          <a:xfrm>
            <a:off x="7593583" y="9754359"/>
            <a:ext cx="411607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>
                <a:solidFill>
                  <a:srgbClr val="0A779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39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39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7.jpg"/><Relationship Id="rId6" Type="http://schemas.openxmlformats.org/officeDocument/2006/relationships/image" Target="../media/image9.jpg"/><Relationship Id="rId7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27.png"/><Relationship Id="rId5" Type="http://schemas.openxmlformats.org/officeDocument/2006/relationships/image" Target="../media/image3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Relationship Id="rId5" Type="http://schemas.openxmlformats.org/officeDocument/2006/relationships/image" Target="../media/image2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30.png"/><Relationship Id="rId5" Type="http://schemas.openxmlformats.org/officeDocument/2006/relationships/image" Target="../media/image20.png"/><Relationship Id="rId6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Relationship Id="rId5" Type="http://schemas.openxmlformats.org/officeDocument/2006/relationships/image" Target="../media/image59.png"/><Relationship Id="rId6" Type="http://schemas.openxmlformats.org/officeDocument/2006/relationships/image" Target="../media/image19.png"/><Relationship Id="rId7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2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2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32.jpg"/><Relationship Id="rId5" Type="http://schemas.openxmlformats.org/officeDocument/2006/relationships/image" Target="../media/image2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Relationship Id="rId4" Type="http://schemas.openxmlformats.org/officeDocument/2006/relationships/image" Target="../media/image3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34.jpg"/><Relationship Id="rId5" Type="http://schemas.openxmlformats.org/officeDocument/2006/relationships/image" Target="../media/image60.jpg"/><Relationship Id="rId6" Type="http://schemas.openxmlformats.org/officeDocument/2006/relationships/image" Target="../media/image3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4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Relationship Id="rId4" Type="http://schemas.openxmlformats.org/officeDocument/2006/relationships/image" Target="../media/image58.png"/><Relationship Id="rId5" Type="http://schemas.openxmlformats.org/officeDocument/2006/relationships/image" Target="../media/image3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Relationship Id="rId4" Type="http://schemas.openxmlformats.org/officeDocument/2006/relationships/image" Target="../media/image37.png"/><Relationship Id="rId5" Type="http://schemas.openxmlformats.org/officeDocument/2006/relationships/image" Target="../media/image4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Relationship Id="rId4" Type="http://schemas.openxmlformats.org/officeDocument/2006/relationships/image" Target="../media/image43.png"/><Relationship Id="rId5" Type="http://schemas.openxmlformats.org/officeDocument/2006/relationships/image" Target="../media/image5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Relationship Id="rId4" Type="http://schemas.openxmlformats.org/officeDocument/2006/relationships/image" Target="../media/image54.jpg"/><Relationship Id="rId5" Type="http://schemas.openxmlformats.org/officeDocument/2006/relationships/image" Target="../media/image55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Relationship Id="rId4" Type="http://schemas.openxmlformats.org/officeDocument/2006/relationships/image" Target="../media/image40.jpg"/><Relationship Id="rId5" Type="http://schemas.openxmlformats.org/officeDocument/2006/relationships/image" Target="../media/image4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Relationship Id="rId4" Type="http://schemas.openxmlformats.org/officeDocument/2006/relationships/image" Target="../media/image41.jpg"/><Relationship Id="rId5" Type="http://schemas.openxmlformats.org/officeDocument/2006/relationships/image" Target="../media/image3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Relationship Id="rId4" Type="http://schemas.openxmlformats.org/officeDocument/2006/relationships/image" Target="../media/image47.jpg"/><Relationship Id="rId5" Type="http://schemas.openxmlformats.org/officeDocument/2006/relationships/image" Target="../media/image51.jpg"/><Relationship Id="rId6" Type="http://schemas.openxmlformats.org/officeDocument/2006/relationships/image" Target="../media/image48.jpg"/><Relationship Id="rId7" Type="http://schemas.openxmlformats.org/officeDocument/2006/relationships/image" Target="../media/image50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53.png"/><Relationship Id="rId6" Type="http://schemas.openxmlformats.org/officeDocument/2006/relationships/image" Target="../media/image57.jpg"/><Relationship Id="rId7" Type="http://schemas.openxmlformats.org/officeDocument/2006/relationships/image" Target="../media/image3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1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46" name="Google Shape;46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" name="Google Shape;47;p1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8" name="Google Shape;48;p1"/>
          <p:cNvSpPr txBox="1"/>
          <p:nvPr/>
        </p:nvSpPr>
        <p:spPr>
          <a:xfrm>
            <a:off x="3133725" y="3160216"/>
            <a:ext cx="12021185" cy="2542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5575">
            <a:spAutoFit/>
          </a:bodyPr>
          <a:lstStyle/>
          <a:p>
            <a:pPr indent="-4368165" lvl="0" marL="4380865" marR="508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100">
                <a:solidFill>
                  <a:srgbClr val="0A779F"/>
                </a:solidFill>
                <a:latin typeface="Arial"/>
                <a:ea typeface="Arial"/>
                <a:cs typeface="Arial"/>
                <a:sym typeface="Arial"/>
              </a:rPr>
              <a:t>Giới thiệu các thư viện </a:t>
            </a:r>
            <a:endParaRPr sz="8100">
              <a:solidFill>
                <a:srgbClr val="0A779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68165" lvl="0" marL="4380865" marR="5080" rtl="0" algn="ctr">
              <a:lnSpc>
                <a:spcPct val="107407"/>
              </a:lnSpc>
              <a:spcBef>
                <a:spcPts val="1225"/>
              </a:spcBef>
              <a:spcAft>
                <a:spcPts val="0"/>
              </a:spcAft>
              <a:buNone/>
            </a:pPr>
            <a:r>
              <a:rPr lang="en-US" sz="8100">
                <a:solidFill>
                  <a:srgbClr val="0A779F"/>
                </a:solidFill>
                <a:latin typeface="Arial"/>
                <a:ea typeface="Arial"/>
                <a:cs typeface="Arial"/>
                <a:sym typeface="Arial"/>
              </a:rPr>
              <a:t>lập trình AI</a:t>
            </a:r>
            <a:endParaRPr sz="8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"/>
          <p:cNvSpPr txBox="1"/>
          <p:nvPr/>
        </p:nvSpPr>
        <p:spPr>
          <a:xfrm>
            <a:off x="6273550" y="6433175"/>
            <a:ext cx="6397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68533"/>
                </a:solidFill>
              </a:rPr>
              <a:t>Trình bày: Nguyễn </a:t>
            </a:r>
            <a:r>
              <a:rPr lang="en-US" sz="3600">
                <a:solidFill>
                  <a:srgbClr val="F68533"/>
                </a:solidFill>
              </a:rPr>
              <a:t>Sơn Tùng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>
            <p:ph type="title"/>
          </p:nvPr>
        </p:nvSpPr>
        <p:spPr>
          <a:xfrm>
            <a:off x="2522700" y="3772350"/>
            <a:ext cx="13497000" cy="27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4925">
            <a:spAutoFit/>
          </a:bodyPr>
          <a:lstStyle/>
          <a:p>
            <a:pPr indent="-1289685" lvl="0" marL="1301750" marR="5080" rtl="0" algn="l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100"/>
              <a:t>Quản	lý, phân tích và	thống kê dữ liệu với Pandas</a:t>
            </a:r>
            <a:endParaRPr sz="8100"/>
          </a:p>
        </p:txBody>
      </p:sp>
      <p:sp>
        <p:nvSpPr>
          <p:cNvPr id="159" name="Google Shape;159;p10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>
            <p:ph type="title"/>
          </p:nvPr>
        </p:nvSpPr>
        <p:spPr>
          <a:xfrm>
            <a:off x="886460" y="656081"/>
            <a:ext cx="14533244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Tổng quan về Pandas</a:t>
            </a:r>
            <a:endParaRPr/>
          </a:p>
        </p:txBody>
      </p:sp>
      <p:grpSp>
        <p:nvGrpSpPr>
          <p:cNvPr id="165" name="Google Shape;165;p11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166" name="Google Shape;166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11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8" name="Google Shape;168;p11"/>
          <p:cNvSpPr txBox="1"/>
          <p:nvPr/>
        </p:nvSpPr>
        <p:spPr>
          <a:xfrm>
            <a:off x="1915426" y="1971050"/>
            <a:ext cx="15474000" cy="26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87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latin typeface="Arial"/>
                <a:ea typeface="Arial"/>
                <a:cs typeface="Arial"/>
                <a:sym typeface="Arial"/>
              </a:rPr>
              <a:t>Pandas </a:t>
            </a:r>
            <a:r>
              <a:rPr lang="en-US" sz="4200">
                <a:latin typeface="Arial"/>
                <a:ea typeface="Arial"/>
                <a:cs typeface="Arial"/>
                <a:sym typeface="Arial"/>
              </a:rPr>
              <a:t>là gì?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rtl="0" algn="l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SzPts val="4200"/>
              <a:buFont typeface="Arial"/>
              <a:buChar char="•"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Pandas bắt nguồn từ </a:t>
            </a:r>
            <a:r>
              <a:rPr i="1" lang="en-US" sz="4200">
                <a:latin typeface="Arial"/>
                <a:ea typeface="Arial"/>
                <a:cs typeface="Arial"/>
                <a:sym typeface="Arial"/>
              </a:rPr>
              <a:t>Panel Data </a:t>
            </a:r>
            <a:r>
              <a:rPr lang="en-US" sz="4200">
                <a:latin typeface="Arial"/>
                <a:ea typeface="Arial"/>
                <a:cs typeface="Arial"/>
                <a:sym typeface="Arial"/>
              </a:rPr>
              <a:t>và </a:t>
            </a:r>
            <a:r>
              <a:rPr i="1" lang="en-US" sz="4200">
                <a:latin typeface="Arial"/>
                <a:ea typeface="Arial"/>
                <a:cs typeface="Arial"/>
                <a:sym typeface="Arial"/>
              </a:rPr>
              <a:t>Python Data Analysis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rtl="0" algn="l">
              <a:lnSpc>
                <a:spcPct val="100000"/>
              </a:lnSpc>
              <a:spcBef>
                <a:spcPts val="1510"/>
              </a:spcBef>
              <a:spcAft>
                <a:spcPts val="0"/>
              </a:spcAft>
              <a:buSzPts val="4200"/>
              <a:buFont typeface="Arial"/>
              <a:buChar char="•"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Cài đặt: </a:t>
            </a:r>
            <a:r>
              <a:rPr i="1" lang="en-US" sz="42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pip install pandas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9856" y="6413951"/>
            <a:ext cx="4548798" cy="1366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20400" y="5001767"/>
            <a:ext cx="6248400" cy="40431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11"/>
          <p:cNvGrpSpPr/>
          <p:nvPr/>
        </p:nvGrpSpPr>
        <p:grpSpPr>
          <a:xfrm>
            <a:off x="1447800" y="5600700"/>
            <a:ext cx="3870960" cy="2951988"/>
            <a:chOff x="1447800" y="5600700"/>
            <a:chExt cx="3870960" cy="2951988"/>
          </a:xfrm>
        </p:grpSpPr>
        <p:pic>
          <p:nvPicPr>
            <p:cNvPr id="172" name="Google Shape;172;p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447800" y="5600700"/>
              <a:ext cx="3870960" cy="29519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11"/>
            <p:cNvSpPr/>
            <p:nvPr/>
          </p:nvSpPr>
          <p:spPr>
            <a:xfrm>
              <a:off x="3054870" y="6549138"/>
              <a:ext cx="661670" cy="780415"/>
            </a:xfrm>
            <a:custGeom>
              <a:rect b="b" l="l" r="r" t="t"/>
              <a:pathLst>
                <a:path extrusionOk="0" h="780415" w="661670">
                  <a:moveTo>
                    <a:pt x="341114" y="0"/>
                  </a:moveTo>
                  <a:lnTo>
                    <a:pt x="292175" y="2133"/>
                  </a:lnTo>
                  <a:lnTo>
                    <a:pt x="243631" y="11509"/>
                  </a:lnTo>
                  <a:lnTo>
                    <a:pt x="198035" y="27586"/>
                  </a:lnTo>
                  <a:lnTo>
                    <a:pt x="155892" y="49798"/>
                  </a:lnTo>
                  <a:lnTo>
                    <a:pt x="117707" y="77579"/>
                  </a:lnTo>
                  <a:lnTo>
                    <a:pt x="83985" y="110363"/>
                  </a:lnTo>
                  <a:lnTo>
                    <a:pt x="55232" y="147586"/>
                  </a:lnTo>
                  <a:lnTo>
                    <a:pt x="31952" y="188680"/>
                  </a:lnTo>
                  <a:lnTo>
                    <a:pt x="14649" y="233080"/>
                  </a:lnTo>
                  <a:lnTo>
                    <a:pt x="3830" y="280221"/>
                  </a:lnTo>
                  <a:lnTo>
                    <a:pt x="0" y="329537"/>
                  </a:lnTo>
                  <a:lnTo>
                    <a:pt x="155579" y="329537"/>
                  </a:lnTo>
                  <a:lnTo>
                    <a:pt x="161824" y="282998"/>
                  </a:lnTo>
                  <a:lnTo>
                    <a:pt x="179458" y="241178"/>
                  </a:lnTo>
                  <a:lnTo>
                    <a:pt x="206813" y="205746"/>
                  </a:lnTo>
                  <a:lnTo>
                    <a:pt x="242222" y="178371"/>
                  </a:lnTo>
                  <a:lnTo>
                    <a:pt x="284017" y="160722"/>
                  </a:lnTo>
                  <a:lnTo>
                    <a:pt x="330530" y="154468"/>
                  </a:lnTo>
                  <a:lnTo>
                    <a:pt x="377043" y="160721"/>
                  </a:lnTo>
                  <a:lnTo>
                    <a:pt x="418838" y="178368"/>
                  </a:lnTo>
                  <a:lnTo>
                    <a:pt x="454249" y="205741"/>
                  </a:lnTo>
                  <a:lnTo>
                    <a:pt x="481608" y="241170"/>
                  </a:lnTo>
                  <a:lnTo>
                    <a:pt x="499248" y="282988"/>
                  </a:lnTo>
                  <a:lnTo>
                    <a:pt x="505503" y="329527"/>
                  </a:lnTo>
                  <a:lnTo>
                    <a:pt x="499862" y="373631"/>
                  </a:lnTo>
                  <a:lnTo>
                    <a:pt x="483623" y="414291"/>
                  </a:lnTo>
                  <a:lnTo>
                    <a:pt x="457812" y="449653"/>
                  </a:lnTo>
                  <a:lnTo>
                    <a:pt x="423456" y="477862"/>
                  </a:lnTo>
                  <a:lnTo>
                    <a:pt x="380869" y="508437"/>
                  </a:lnTo>
                  <a:lnTo>
                    <a:pt x="343677" y="544408"/>
                  </a:lnTo>
                  <a:lnTo>
                    <a:pt x="312282" y="585064"/>
                  </a:lnTo>
                  <a:lnTo>
                    <a:pt x="287085" y="629693"/>
                  </a:lnTo>
                  <a:lnTo>
                    <a:pt x="268489" y="677584"/>
                  </a:lnTo>
                  <a:lnTo>
                    <a:pt x="256896" y="728026"/>
                  </a:lnTo>
                  <a:lnTo>
                    <a:pt x="252708" y="780306"/>
                  </a:lnTo>
                  <a:lnTo>
                    <a:pt x="408287" y="780306"/>
                  </a:lnTo>
                  <a:lnTo>
                    <a:pt x="415587" y="729180"/>
                  </a:lnTo>
                  <a:lnTo>
                    <a:pt x="435175" y="682258"/>
                  </a:lnTo>
                  <a:lnTo>
                    <a:pt x="465817" y="641690"/>
                  </a:lnTo>
                  <a:lnTo>
                    <a:pt x="506281" y="609626"/>
                  </a:lnTo>
                  <a:lnTo>
                    <a:pt x="544429" y="581825"/>
                  </a:lnTo>
                  <a:lnTo>
                    <a:pt x="577732" y="549381"/>
                  </a:lnTo>
                  <a:lnTo>
                    <a:pt x="605889" y="512919"/>
                  </a:lnTo>
                  <a:lnTo>
                    <a:pt x="628599" y="473064"/>
                  </a:lnTo>
                  <a:lnTo>
                    <a:pt x="645563" y="430441"/>
                  </a:lnTo>
                  <a:lnTo>
                    <a:pt x="656478" y="385674"/>
                  </a:lnTo>
                  <a:lnTo>
                    <a:pt x="661046" y="339389"/>
                  </a:lnTo>
                  <a:lnTo>
                    <a:pt x="658964" y="292210"/>
                  </a:lnTo>
                  <a:lnTo>
                    <a:pt x="649726" y="244077"/>
                  </a:lnTo>
                  <a:lnTo>
                    <a:pt x="633965" y="198948"/>
                  </a:lnTo>
                  <a:lnTo>
                    <a:pt x="612247" y="157273"/>
                  </a:lnTo>
                  <a:lnTo>
                    <a:pt x="585140" y="119500"/>
                  </a:lnTo>
                  <a:lnTo>
                    <a:pt x="553212" y="86080"/>
                  </a:lnTo>
                  <a:lnTo>
                    <a:pt x="517031" y="57463"/>
                  </a:lnTo>
                  <a:lnTo>
                    <a:pt x="477163" y="34096"/>
                  </a:lnTo>
                  <a:lnTo>
                    <a:pt x="434176" y="16430"/>
                  </a:lnTo>
                  <a:lnTo>
                    <a:pt x="388637" y="4915"/>
                  </a:lnTo>
                  <a:lnTo>
                    <a:pt x="34111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3054870" y="6549138"/>
              <a:ext cx="661670" cy="780415"/>
            </a:xfrm>
            <a:custGeom>
              <a:rect b="b" l="l" r="r" t="t"/>
              <a:pathLst>
                <a:path extrusionOk="0" h="780415" w="661670">
                  <a:moveTo>
                    <a:pt x="658964" y="292210"/>
                  </a:moveTo>
                  <a:lnTo>
                    <a:pt x="649726" y="244077"/>
                  </a:lnTo>
                  <a:lnTo>
                    <a:pt x="633965" y="198948"/>
                  </a:lnTo>
                  <a:lnTo>
                    <a:pt x="612247" y="157273"/>
                  </a:lnTo>
                  <a:lnTo>
                    <a:pt x="585140" y="119500"/>
                  </a:lnTo>
                  <a:lnTo>
                    <a:pt x="553212" y="86080"/>
                  </a:lnTo>
                  <a:lnTo>
                    <a:pt x="517031" y="57463"/>
                  </a:lnTo>
                  <a:lnTo>
                    <a:pt x="477163" y="34096"/>
                  </a:lnTo>
                  <a:lnTo>
                    <a:pt x="434176" y="16430"/>
                  </a:lnTo>
                  <a:lnTo>
                    <a:pt x="388637" y="4915"/>
                  </a:lnTo>
                  <a:lnTo>
                    <a:pt x="341114" y="0"/>
                  </a:lnTo>
                  <a:lnTo>
                    <a:pt x="292175" y="2133"/>
                  </a:lnTo>
                  <a:lnTo>
                    <a:pt x="243631" y="11509"/>
                  </a:lnTo>
                  <a:lnTo>
                    <a:pt x="198035" y="27586"/>
                  </a:lnTo>
                  <a:lnTo>
                    <a:pt x="155892" y="49798"/>
                  </a:lnTo>
                  <a:lnTo>
                    <a:pt x="117707" y="77579"/>
                  </a:lnTo>
                  <a:lnTo>
                    <a:pt x="83985" y="110363"/>
                  </a:lnTo>
                  <a:lnTo>
                    <a:pt x="55232" y="147586"/>
                  </a:lnTo>
                  <a:lnTo>
                    <a:pt x="31952" y="188680"/>
                  </a:lnTo>
                  <a:lnTo>
                    <a:pt x="14649" y="233080"/>
                  </a:lnTo>
                  <a:lnTo>
                    <a:pt x="3830" y="280221"/>
                  </a:lnTo>
                  <a:lnTo>
                    <a:pt x="0" y="329537"/>
                  </a:lnTo>
                  <a:lnTo>
                    <a:pt x="155579" y="329537"/>
                  </a:lnTo>
                  <a:lnTo>
                    <a:pt x="161824" y="282998"/>
                  </a:lnTo>
                  <a:lnTo>
                    <a:pt x="179458" y="241178"/>
                  </a:lnTo>
                  <a:lnTo>
                    <a:pt x="206813" y="205746"/>
                  </a:lnTo>
                  <a:lnTo>
                    <a:pt x="242222" y="178371"/>
                  </a:lnTo>
                  <a:lnTo>
                    <a:pt x="284017" y="160722"/>
                  </a:lnTo>
                  <a:lnTo>
                    <a:pt x="330530" y="154468"/>
                  </a:lnTo>
                  <a:lnTo>
                    <a:pt x="377043" y="160721"/>
                  </a:lnTo>
                  <a:lnTo>
                    <a:pt x="418838" y="178368"/>
                  </a:lnTo>
                  <a:lnTo>
                    <a:pt x="454249" y="205741"/>
                  </a:lnTo>
                  <a:lnTo>
                    <a:pt x="481608" y="241170"/>
                  </a:lnTo>
                  <a:lnTo>
                    <a:pt x="499248" y="282988"/>
                  </a:lnTo>
                  <a:lnTo>
                    <a:pt x="505503" y="329527"/>
                  </a:lnTo>
                  <a:lnTo>
                    <a:pt x="499862" y="373631"/>
                  </a:lnTo>
                  <a:lnTo>
                    <a:pt x="483623" y="414291"/>
                  </a:lnTo>
                  <a:lnTo>
                    <a:pt x="457812" y="449653"/>
                  </a:lnTo>
                  <a:lnTo>
                    <a:pt x="423456" y="477862"/>
                  </a:lnTo>
                  <a:lnTo>
                    <a:pt x="380869" y="508437"/>
                  </a:lnTo>
                  <a:lnTo>
                    <a:pt x="343677" y="544408"/>
                  </a:lnTo>
                  <a:lnTo>
                    <a:pt x="312282" y="585064"/>
                  </a:lnTo>
                  <a:lnTo>
                    <a:pt x="287085" y="629693"/>
                  </a:lnTo>
                  <a:lnTo>
                    <a:pt x="268489" y="677584"/>
                  </a:lnTo>
                  <a:lnTo>
                    <a:pt x="256896" y="728026"/>
                  </a:lnTo>
                  <a:lnTo>
                    <a:pt x="252708" y="780306"/>
                  </a:lnTo>
                  <a:lnTo>
                    <a:pt x="408287" y="780306"/>
                  </a:lnTo>
                  <a:lnTo>
                    <a:pt x="415587" y="729180"/>
                  </a:lnTo>
                  <a:lnTo>
                    <a:pt x="435175" y="682258"/>
                  </a:lnTo>
                  <a:lnTo>
                    <a:pt x="465817" y="641690"/>
                  </a:lnTo>
                  <a:lnTo>
                    <a:pt x="506281" y="609626"/>
                  </a:lnTo>
                  <a:lnTo>
                    <a:pt x="544429" y="581825"/>
                  </a:lnTo>
                  <a:lnTo>
                    <a:pt x="577732" y="549381"/>
                  </a:lnTo>
                  <a:lnTo>
                    <a:pt x="605889" y="512919"/>
                  </a:lnTo>
                  <a:lnTo>
                    <a:pt x="628599" y="473064"/>
                  </a:lnTo>
                  <a:lnTo>
                    <a:pt x="645563" y="430441"/>
                  </a:lnTo>
                  <a:lnTo>
                    <a:pt x="656478" y="385674"/>
                  </a:lnTo>
                  <a:lnTo>
                    <a:pt x="661046" y="339389"/>
                  </a:lnTo>
                  <a:lnTo>
                    <a:pt x="658964" y="292210"/>
                  </a:lnTo>
                  <a:close/>
                </a:path>
              </a:pathLst>
            </a:custGeom>
            <a:noFill/>
            <a:ln cap="flat" cmpd="sng" w="151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75" name="Google Shape;175;p1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285190" y="7413764"/>
              <a:ext cx="205293" cy="2055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6" name="Google Shape;176;p11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/>
          <p:nvPr>
            <p:ph type="title"/>
          </p:nvPr>
        </p:nvSpPr>
        <p:spPr>
          <a:xfrm>
            <a:off x="886460" y="656081"/>
            <a:ext cx="14533244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Cấu trúc dữ liệu của Pandas</a:t>
            </a:r>
            <a:endParaRPr/>
          </a:p>
        </p:txBody>
      </p:sp>
      <p:grpSp>
        <p:nvGrpSpPr>
          <p:cNvPr id="182" name="Google Shape;182;p12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183" name="Google Shape;183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12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5" name="Google Shape;185;p12"/>
          <p:cNvSpPr txBox="1"/>
          <p:nvPr/>
        </p:nvSpPr>
        <p:spPr>
          <a:xfrm>
            <a:off x="1915427" y="1971050"/>
            <a:ext cx="7594800" cy="26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87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Cấu trúc dữ liệu </a:t>
            </a:r>
            <a:r>
              <a:rPr b="1" lang="en-US" sz="4200">
                <a:latin typeface="Arial"/>
                <a:ea typeface="Arial"/>
                <a:cs typeface="Arial"/>
                <a:sym typeface="Arial"/>
              </a:rPr>
              <a:t>Series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rtl="0" algn="l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SzPts val="4200"/>
              <a:buFont typeface="Arial"/>
              <a:buChar char="•"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Mảng một chiều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rtl="0" algn="l">
              <a:lnSpc>
                <a:spcPct val="100000"/>
              </a:lnSpc>
              <a:spcBef>
                <a:spcPts val="1510"/>
              </a:spcBef>
              <a:spcAft>
                <a:spcPts val="0"/>
              </a:spcAft>
              <a:buSzPts val="4200"/>
              <a:buFont typeface="Arial"/>
              <a:buChar char="•"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Chỉ số được </a:t>
            </a:r>
            <a:r>
              <a:rPr b="1" lang="en-US" sz="4200">
                <a:latin typeface="Arial"/>
                <a:ea typeface="Arial"/>
                <a:cs typeface="Arial"/>
                <a:sym typeface="Arial"/>
              </a:rPr>
              <a:t>gán nhãn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5067300"/>
            <a:ext cx="4506468" cy="3357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22719" y="5067300"/>
            <a:ext cx="4604004" cy="338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21440" y="5067300"/>
            <a:ext cx="5166359" cy="35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2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/>
          <p:nvPr>
            <p:ph type="title"/>
          </p:nvPr>
        </p:nvSpPr>
        <p:spPr>
          <a:xfrm>
            <a:off x="886460" y="656081"/>
            <a:ext cx="14533244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Cấu trúc dữ liệu của Pandas</a:t>
            </a:r>
            <a:endParaRPr/>
          </a:p>
        </p:txBody>
      </p:sp>
      <p:grpSp>
        <p:nvGrpSpPr>
          <p:cNvPr id="195" name="Google Shape;195;p13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196" name="Google Shape;196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13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8" name="Google Shape;198;p13"/>
          <p:cNvSpPr txBox="1"/>
          <p:nvPr/>
        </p:nvSpPr>
        <p:spPr>
          <a:xfrm>
            <a:off x="1915426" y="1971050"/>
            <a:ext cx="11345100" cy="26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87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Cấu trúc dữ liệu </a:t>
            </a:r>
            <a:r>
              <a:rPr b="1" lang="en-US" sz="4200">
                <a:latin typeface="Arial"/>
                <a:ea typeface="Arial"/>
                <a:cs typeface="Arial"/>
                <a:sym typeface="Arial"/>
              </a:rPr>
              <a:t>DataFrame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rtl="0" algn="l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SzPts val="4200"/>
              <a:buFont typeface="Arial"/>
              <a:buChar char="•"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Mảng hai chiều (bảng excel, bảng SQL)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rtl="0" algn="l">
              <a:lnSpc>
                <a:spcPct val="100000"/>
              </a:lnSpc>
              <a:spcBef>
                <a:spcPts val="1510"/>
              </a:spcBef>
              <a:spcAft>
                <a:spcPts val="0"/>
              </a:spcAft>
              <a:buSzPts val="4200"/>
              <a:buFont typeface="Arial"/>
              <a:buChar char="•"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Chỉ số hàng và cột được </a:t>
            </a:r>
            <a:r>
              <a:rPr b="1" lang="en-US" sz="4200">
                <a:latin typeface="Arial"/>
                <a:ea typeface="Arial"/>
                <a:cs typeface="Arial"/>
                <a:sym typeface="Arial"/>
              </a:rPr>
              <a:t>gán nhãn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8835" y="4914900"/>
            <a:ext cx="3429000" cy="3681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5511" y="4869179"/>
            <a:ext cx="3236976" cy="3749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980164" y="4853940"/>
            <a:ext cx="3236976" cy="423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3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/>
          <p:nvPr>
            <p:ph type="ctrTitle"/>
          </p:nvPr>
        </p:nvSpPr>
        <p:spPr>
          <a:xfrm>
            <a:off x="886460" y="656081"/>
            <a:ext cx="12853035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Thao tác với Pandas</a:t>
            </a:r>
            <a:endParaRPr/>
          </a:p>
        </p:txBody>
      </p:sp>
      <p:grpSp>
        <p:nvGrpSpPr>
          <p:cNvPr id="208" name="Google Shape;208;p14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209" name="Google Shape;209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14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11" name="Google Shape;211;p14"/>
          <p:cNvSpPr txBox="1"/>
          <p:nvPr/>
        </p:nvSpPr>
        <p:spPr>
          <a:xfrm>
            <a:off x="1915414" y="2197049"/>
            <a:ext cx="9030970" cy="66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Đọc và ghi tệp </a:t>
            </a:r>
            <a:r>
              <a:rPr b="1" lang="en-US" sz="4200">
                <a:latin typeface="Arial"/>
                <a:ea typeface="Arial"/>
                <a:cs typeface="Arial"/>
                <a:sym typeface="Arial"/>
              </a:rPr>
              <a:t>EXCEL, CSV </a:t>
            </a:r>
            <a:r>
              <a:rPr lang="en-US" sz="4200">
                <a:latin typeface="Arial"/>
                <a:ea typeface="Arial"/>
                <a:cs typeface="Arial"/>
                <a:sym typeface="Arial"/>
              </a:rPr>
              <a:t>và </a:t>
            </a:r>
            <a:r>
              <a:rPr b="1" lang="en-US" sz="4200">
                <a:latin typeface="Arial"/>
                <a:ea typeface="Arial"/>
                <a:cs typeface="Arial"/>
                <a:sym typeface="Arial"/>
              </a:rPr>
              <a:t>JSON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7567" y="4360164"/>
            <a:ext cx="6470904" cy="2910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58628" y="3171444"/>
            <a:ext cx="6051803" cy="581834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4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14"/>
          <p:cNvSpPr/>
          <p:nvPr/>
        </p:nvSpPr>
        <p:spPr>
          <a:xfrm>
            <a:off x="8723372" y="5811062"/>
            <a:ext cx="841264" cy="539099"/>
          </a:xfrm>
          <a:custGeom>
            <a:rect b="b" l="l" r="r" t="t"/>
            <a:pathLst>
              <a:path extrusionOk="0" h="743585" w="1250950">
                <a:moveTo>
                  <a:pt x="0" y="0"/>
                </a:moveTo>
                <a:lnTo>
                  <a:pt x="18091" y="49506"/>
                </a:lnTo>
                <a:lnTo>
                  <a:pt x="39277" y="97445"/>
                </a:lnTo>
                <a:lnTo>
                  <a:pt x="63439" y="143692"/>
                </a:lnTo>
                <a:lnTo>
                  <a:pt x="90460" y="188124"/>
                </a:lnTo>
                <a:lnTo>
                  <a:pt x="120225" y="230619"/>
                </a:lnTo>
                <a:lnTo>
                  <a:pt x="152614" y="271053"/>
                </a:lnTo>
                <a:lnTo>
                  <a:pt x="187512" y="309303"/>
                </a:lnTo>
                <a:lnTo>
                  <a:pt x="224801" y="345245"/>
                </a:lnTo>
                <a:lnTo>
                  <a:pt x="260624" y="375775"/>
                </a:lnTo>
                <a:lnTo>
                  <a:pt x="298217" y="404208"/>
                </a:lnTo>
                <a:lnTo>
                  <a:pt x="337487" y="430454"/>
                </a:lnTo>
                <a:lnTo>
                  <a:pt x="378341" y="454425"/>
                </a:lnTo>
                <a:lnTo>
                  <a:pt x="420690" y="476032"/>
                </a:lnTo>
                <a:lnTo>
                  <a:pt x="464440" y="495188"/>
                </a:lnTo>
                <a:lnTo>
                  <a:pt x="509501" y="511804"/>
                </a:lnTo>
                <a:lnTo>
                  <a:pt x="555779" y="525790"/>
                </a:lnTo>
                <a:lnTo>
                  <a:pt x="603184" y="537060"/>
                </a:lnTo>
                <a:lnTo>
                  <a:pt x="651624" y="545524"/>
                </a:lnTo>
                <a:lnTo>
                  <a:pt x="709710" y="552751"/>
                </a:lnTo>
                <a:lnTo>
                  <a:pt x="708820" y="743463"/>
                </a:lnTo>
                <a:lnTo>
                  <a:pt x="1250349" y="403564"/>
                </a:lnTo>
                <a:lnTo>
                  <a:pt x="711561" y="84108"/>
                </a:lnTo>
                <a:lnTo>
                  <a:pt x="710601" y="282640"/>
                </a:lnTo>
                <a:lnTo>
                  <a:pt x="676255" y="288782"/>
                </a:lnTo>
                <a:lnTo>
                  <a:pt x="641334" y="293232"/>
                </a:lnTo>
                <a:lnTo>
                  <a:pt x="605883" y="295940"/>
                </a:lnTo>
                <a:lnTo>
                  <a:pt x="569945" y="296854"/>
                </a:lnTo>
                <a:lnTo>
                  <a:pt x="537343" y="296075"/>
                </a:lnTo>
                <a:lnTo>
                  <a:pt x="473339" y="290050"/>
                </a:lnTo>
                <a:lnTo>
                  <a:pt x="391197" y="273533"/>
                </a:lnTo>
                <a:lnTo>
                  <a:pt x="341900" y="258509"/>
                </a:lnTo>
                <a:lnTo>
                  <a:pt x="294240" y="240021"/>
                </a:lnTo>
                <a:lnTo>
                  <a:pt x="248367" y="218215"/>
                </a:lnTo>
                <a:lnTo>
                  <a:pt x="204432" y="193241"/>
                </a:lnTo>
                <a:lnTo>
                  <a:pt x="162583" y="165246"/>
                </a:lnTo>
                <a:lnTo>
                  <a:pt x="122970" y="134379"/>
                </a:lnTo>
                <a:lnTo>
                  <a:pt x="85745" y="100788"/>
                </a:lnTo>
                <a:lnTo>
                  <a:pt x="51055" y="64622"/>
                </a:lnTo>
                <a:lnTo>
                  <a:pt x="0" y="0"/>
                </a:lnTo>
                <a:close/>
              </a:path>
            </a:pathLst>
          </a:custGeom>
          <a:solidFill>
            <a:srgbClr val="12528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"/>
          <p:cNvSpPr txBox="1"/>
          <p:nvPr>
            <p:ph type="title"/>
          </p:nvPr>
        </p:nvSpPr>
        <p:spPr>
          <a:xfrm>
            <a:off x="886460" y="656081"/>
            <a:ext cx="14533244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Thao tác với Pandas</a:t>
            </a:r>
            <a:endParaRPr/>
          </a:p>
        </p:txBody>
      </p:sp>
      <p:grpSp>
        <p:nvGrpSpPr>
          <p:cNvPr id="221" name="Google Shape;221;p15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222" name="Google Shape;222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Google Shape;223;p15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24" name="Google Shape;224;p15"/>
          <p:cNvSpPr txBox="1"/>
          <p:nvPr/>
        </p:nvSpPr>
        <p:spPr>
          <a:xfrm>
            <a:off x="1915425" y="1971050"/>
            <a:ext cx="15202800" cy="42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87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Thao tác với </a:t>
            </a:r>
            <a:r>
              <a:rPr b="1" lang="en-US" sz="4200">
                <a:latin typeface="Arial"/>
                <a:ea typeface="Arial"/>
                <a:cs typeface="Arial"/>
                <a:sym typeface="Arial"/>
              </a:rPr>
              <a:t>DataFrame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rtl="0" algn="l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SzPts val="4200"/>
              <a:buFont typeface="Arial"/>
              <a:buChar char="•"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Xem dữ liệu: </a:t>
            </a:r>
            <a:r>
              <a:rPr lang="en-US" sz="42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head(), to_string()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rtl="0" algn="l">
              <a:lnSpc>
                <a:spcPct val="100000"/>
              </a:lnSpc>
              <a:spcBef>
                <a:spcPts val="1510"/>
              </a:spcBef>
              <a:spcAft>
                <a:spcPts val="0"/>
              </a:spcAft>
              <a:buSzPts val="4200"/>
              <a:buFont typeface="Arial"/>
              <a:buChar char="•"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Thống kê và phân tích dữ liệu: </a:t>
            </a:r>
            <a:r>
              <a:rPr lang="en-US" sz="42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info(), describe(), corr(), …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rtl="0" algn="l">
              <a:lnSpc>
                <a:spcPct val="100000"/>
              </a:lnSpc>
              <a:spcBef>
                <a:spcPts val="1515"/>
              </a:spcBef>
              <a:spcAft>
                <a:spcPts val="0"/>
              </a:spcAft>
              <a:buSzPts val="4200"/>
              <a:buFont typeface="Arial"/>
              <a:buChar char="•"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Truy cập dữ liệu: </a:t>
            </a:r>
            <a:r>
              <a:rPr lang="en-US" sz="42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[], .loc[], .iloc[]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rtl="0" algn="l">
              <a:lnSpc>
                <a:spcPct val="100000"/>
              </a:lnSpc>
              <a:spcBef>
                <a:spcPts val="1510"/>
              </a:spcBef>
              <a:spcAft>
                <a:spcPts val="0"/>
              </a:spcAft>
              <a:buSzPts val="4200"/>
              <a:buFont typeface="Arial"/>
              <a:buChar char="•"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Cập nhật dữ liệu: </a:t>
            </a:r>
            <a:r>
              <a:rPr lang="en-US" sz="42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dropna(), fillna()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5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 txBox="1"/>
          <p:nvPr>
            <p:ph type="title"/>
          </p:nvPr>
        </p:nvSpPr>
        <p:spPr>
          <a:xfrm>
            <a:off x="2600850" y="3772350"/>
            <a:ext cx="13086300" cy="27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4925">
            <a:spAutoFit/>
          </a:bodyPr>
          <a:lstStyle/>
          <a:p>
            <a:pPr indent="-24765" lvl="0" marL="36830" marR="5080" rtl="0" algn="l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100"/>
              <a:t>Tính	toán	khoa học với dãy số và ma trận cùng NumPy</a:t>
            </a:r>
            <a:endParaRPr sz="8100"/>
          </a:p>
        </p:txBody>
      </p:sp>
      <p:sp>
        <p:nvSpPr>
          <p:cNvPr id="231" name="Google Shape;231;p16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/>
          <p:nvPr>
            <p:ph type="title"/>
          </p:nvPr>
        </p:nvSpPr>
        <p:spPr>
          <a:xfrm>
            <a:off x="886460" y="656081"/>
            <a:ext cx="14533244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Tổng quan về NumPy</a:t>
            </a:r>
            <a:endParaRPr/>
          </a:p>
        </p:txBody>
      </p:sp>
      <p:grpSp>
        <p:nvGrpSpPr>
          <p:cNvPr id="237" name="Google Shape;237;p17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238" name="Google Shape;238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Google Shape;239;p17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40" name="Google Shape;240;p17"/>
          <p:cNvSpPr txBox="1"/>
          <p:nvPr/>
        </p:nvSpPr>
        <p:spPr>
          <a:xfrm>
            <a:off x="1915425" y="1971050"/>
            <a:ext cx="10728900" cy="26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87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latin typeface="Arial"/>
                <a:ea typeface="Arial"/>
                <a:cs typeface="Arial"/>
                <a:sym typeface="Arial"/>
              </a:rPr>
              <a:t>NumPy </a:t>
            </a:r>
            <a:r>
              <a:rPr lang="en-US" sz="4200">
                <a:latin typeface="Arial"/>
                <a:ea typeface="Arial"/>
                <a:cs typeface="Arial"/>
                <a:sym typeface="Arial"/>
              </a:rPr>
              <a:t>là gì?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rtl="0" algn="l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SzPts val="4200"/>
              <a:buFont typeface="Arial"/>
              <a:buChar char="•"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NumPy bắt nguồn từ </a:t>
            </a:r>
            <a:r>
              <a:rPr i="1" lang="en-US" sz="4200">
                <a:latin typeface="Arial"/>
                <a:ea typeface="Arial"/>
                <a:cs typeface="Arial"/>
                <a:sym typeface="Arial"/>
              </a:rPr>
              <a:t>Numerical Python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rtl="0" algn="l">
              <a:lnSpc>
                <a:spcPct val="100000"/>
              </a:lnSpc>
              <a:spcBef>
                <a:spcPts val="1510"/>
              </a:spcBef>
              <a:spcAft>
                <a:spcPts val="0"/>
              </a:spcAft>
              <a:buSzPts val="4200"/>
              <a:buFont typeface="Arial"/>
              <a:buChar char="•"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Cài đặt: </a:t>
            </a:r>
            <a:r>
              <a:rPr i="1" lang="en-US" sz="42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pip install numpy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7423" y="5937982"/>
            <a:ext cx="5464880" cy="1917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67800" y="4546496"/>
            <a:ext cx="7280418" cy="408463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7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/>
          <p:nvPr>
            <p:ph type="title"/>
          </p:nvPr>
        </p:nvSpPr>
        <p:spPr>
          <a:xfrm>
            <a:off x="886460" y="656081"/>
            <a:ext cx="14533244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Cấu trúc dữ liệu của NumPy</a:t>
            </a:r>
            <a:endParaRPr/>
          </a:p>
        </p:txBody>
      </p:sp>
      <p:grpSp>
        <p:nvGrpSpPr>
          <p:cNvPr id="249" name="Google Shape;249;p18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250" name="Google Shape;250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18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52" name="Google Shape;252;p18"/>
          <p:cNvSpPr txBox="1"/>
          <p:nvPr/>
        </p:nvSpPr>
        <p:spPr>
          <a:xfrm>
            <a:off x="1915426" y="1939600"/>
            <a:ext cx="11907600" cy="26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51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Cấu trúc dữ liệu </a:t>
            </a:r>
            <a:r>
              <a:rPr b="1" lang="en-US" sz="4400">
                <a:solidFill>
                  <a:srgbClr val="1F2023"/>
                </a:solidFill>
              </a:rPr>
              <a:t>ndarray </a:t>
            </a:r>
            <a:r>
              <a:rPr lang="en-US" sz="4400">
                <a:solidFill>
                  <a:srgbClr val="1F2023"/>
                </a:solidFill>
              </a:rPr>
              <a:t>(N-dimensional array)</a:t>
            </a:r>
            <a:endParaRPr sz="4400"/>
          </a:p>
          <a:p>
            <a:pPr indent="-571500" lvl="0" marL="1041400" rtl="0" algn="l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SzPts val="4200"/>
              <a:buChar char="•"/>
            </a:pPr>
            <a:r>
              <a:rPr lang="en-US" sz="4200"/>
              <a:t>Mảng đa chiều</a:t>
            </a:r>
            <a:endParaRPr sz="4200"/>
          </a:p>
          <a:p>
            <a:pPr indent="-571500" lvl="0" marL="1041400" rtl="0" algn="l">
              <a:lnSpc>
                <a:spcPct val="100000"/>
              </a:lnSpc>
              <a:spcBef>
                <a:spcPts val="1515"/>
              </a:spcBef>
              <a:spcAft>
                <a:spcPts val="0"/>
              </a:spcAft>
              <a:buSzPts val="4200"/>
              <a:buFont typeface="Arial"/>
              <a:buChar char="•"/>
            </a:pPr>
            <a:r>
              <a:rPr lang="en-US" sz="4200"/>
              <a:t>Biểu diễn và tính chất tương tự </a:t>
            </a:r>
            <a:r>
              <a:rPr b="1" lang="en-US" sz="4200"/>
              <a:t>list</a:t>
            </a:r>
            <a:endParaRPr sz="4200"/>
          </a:p>
        </p:txBody>
      </p:sp>
      <p:pic>
        <p:nvPicPr>
          <p:cNvPr id="253" name="Google Shape;25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2892" y="5023103"/>
            <a:ext cx="4419600" cy="3007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89191" y="5023103"/>
            <a:ext cx="5180075" cy="3084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935968" y="5023103"/>
            <a:ext cx="4858512" cy="215704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8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/>
          <p:nvPr>
            <p:ph type="title"/>
          </p:nvPr>
        </p:nvSpPr>
        <p:spPr>
          <a:xfrm>
            <a:off x="886460" y="656081"/>
            <a:ext cx="14533244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Cấu trúc dữ liệu của NumPy</a:t>
            </a:r>
            <a:endParaRPr/>
          </a:p>
        </p:txBody>
      </p:sp>
      <p:grpSp>
        <p:nvGrpSpPr>
          <p:cNvPr id="262" name="Google Shape;262;p19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263" name="Google Shape;263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4" name="Google Shape;264;p19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65" name="Google Shape;265;p19"/>
          <p:cNvSpPr txBox="1"/>
          <p:nvPr/>
        </p:nvSpPr>
        <p:spPr>
          <a:xfrm>
            <a:off x="1915425" y="1939600"/>
            <a:ext cx="12309600" cy="17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51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Cấu trúc dữ liệu </a:t>
            </a:r>
            <a:r>
              <a:rPr b="1" lang="en-US" sz="4400">
                <a:solidFill>
                  <a:srgbClr val="1F2023"/>
                </a:solidFill>
              </a:rPr>
              <a:t>ndarray </a:t>
            </a:r>
            <a:r>
              <a:rPr lang="en-US" sz="4400">
                <a:solidFill>
                  <a:srgbClr val="1F2023"/>
                </a:solidFill>
              </a:rPr>
              <a:t>(N-dimensional array)</a:t>
            </a:r>
            <a:endParaRPr sz="4400"/>
          </a:p>
          <a:p>
            <a:pPr indent="-571500" lvl="0" marL="1041400" rtl="0" algn="l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SzPts val="4200"/>
              <a:buChar char="•"/>
            </a:pPr>
            <a:r>
              <a:rPr lang="en-US" sz="4200"/>
              <a:t>Kiểu dữ liệu:</a:t>
            </a:r>
            <a:endParaRPr sz="4200"/>
          </a:p>
        </p:txBody>
      </p:sp>
      <p:grpSp>
        <p:nvGrpSpPr>
          <p:cNvPr id="266" name="Google Shape;266;p19"/>
          <p:cNvGrpSpPr/>
          <p:nvPr/>
        </p:nvGrpSpPr>
        <p:grpSpPr>
          <a:xfrm>
            <a:off x="2723739" y="3924300"/>
            <a:ext cx="8011316" cy="4813973"/>
            <a:chOff x="2723739" y="3924300"/>
            <a:chExt cx="8011316" cy="4813973"/>
          </a:xfrm>
        </p:grpSpPr>
        <p:pic>
          <p:nvPicPr>
            <p:cNvPr id="267" name="Google Shape;267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23739" y="4026636"/>
              <a:ext cx="7252598" cy="47116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" name="Google Shape;268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072883" y="3924300"/>
              <a:ext cx="3662172" cy="312877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9" name="Google Shape;269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215116" y="6819900"/>
            <a:ext cx="4908803" cy="2110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215116" y="3921252"/>
            <a:ext cx="4661916" cy="2458418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9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>
            <p:ph type="title"/>
          </p:nvPr>
        </p:nvSpPr>
        <p:spPr>
          <a:xfrm>
            <a:off x="886460" y="656081"/>
            <a:ext cx="14533244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Nội dung chính</a:t>
            </a:r>
            <a:endParaRPr/>
          </a:p>
        </p:txBody>
      </p:sp>
      <p:sp>
        <p:nvSpPr>
          <p:cNvPr id="56" name="Google Shape;56;p2"/>
          <p:cNvSpPr txBox="1"/>
          <p:nvPr>
            <p:ph idx="1" type="body"/>
          </p:nvPr>
        </p:nvSpPr>
        <p:spPr>
          <a:xfrm>
            <a:off x="1915414" y="1939605"/>
            <a:ext cx="13411835" cy="6783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61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Tổng quan và phân loại thư viện lập trình AI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Quản lý, phân tích và thống kê dữ liệu với Pandas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508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081C36"/>
                </a:solidFill>
                <a:latin typeface="Arial"/>
                <a:ea typeface="Arial"/>
                <a:cs typeface="Arial"/>
                <a:sym typeface="Arial"/>
              </a:rPr>
              <a:t>Tính toán khoa học với dãy số và ma trận cùng NumPy Trực quan hóa dữ liệu với Matplotlib và SeaBorn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2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58" name="Google Shape;58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Google Shape;59;p2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0" name="Google Shape;60;p2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/>
          <p:cNvSpPr txBox="1"/>
          <p:nvPr>
            <p:ph type="title"/>
          </p:nvPr>
        </p:nvSpPr>
        <p:spPr>
          <a:xfrm>
            <a:off x="886460" y="656081"/>
            <a:ext cx="14533244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Cấu trúc dữ liệu của NumPy</a:t>
            </a:r>
            <a:endParaRPr/>
          </a:p>
        </p:txBody>
      </p:sp>
      <p:grpSp>
        <p:nvGrpSpPr>
          <p:cNvPr id="277" name="Google Shape;277;p20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278" name="Google Shape;278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20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80" name="Google Shape;280;p20"/>
          <p:cNvSpPr txBox="1"/>
          <p:nvPr>
            <p:ph idx="1" type="body"/>
          </p:nvPr>
        </p:nvSpPr>
        <p:spPr>
          <a:xfrm>
            <a:off x="1915414" y="1939605"/>
            <a:ext cx="13411800" cy="6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51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Cấu trúc dữ liệu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ndarray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(N-dimensional array)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rtl="0" algn="l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 thao tác trên </a:t>
            </a:r>
            <a:r>
              <a:rPr b="1"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ndarray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-571500" lvl="1" marL="1498600" rtl="0" algn="l">
              <a:lnSpc>
                <a:spcPct val="100000"/>
              </a:lnSpc>
              <a:spcBef>
                <a:spcPts val="1515"/>
              </a:spcBef>
              <a:spcAft>
                <a:spcPts val="0"/>
              </a:spcAft>
              <a:buSzPts val="4200"/>
              <a:buChar char="❖"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Dạng (shape): </a:t>
            </a:r>
            <a:r>
              <a:rPr lang="en-US" sz="42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shape, reshape()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-571500" lvl="1" marL="1498600" rtl="0" algn="l">
              <a:lnSpc>
                <a:spcPct val="100000"/>
              </a:lnSpc>
              <a:spcBef>
                <a:spcPts val="1515"/>
              </a:spcBef>
              <a:spcAft>
                <a:spcPts val="0"/>
              </a:spcAft>
              <a:buSzPts val="4200"/>
              <a:buChar char="❖"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Khởi tạo: </a:t>
            </a:r>
            <a:r>
              <a:rPr lang="en-US" sz="42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numpy.zeros(), numpy.ones(), …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-571500" lvl="1" marL="1498600" rtl="0" algn="l">
              <a:lnSpc>
                <a:spcPct val="100000"/>
              </a:lnSpc>
              <a:spcBef>
                <a:spcPts val="1510"/>
              </a:spcBef>
              <a:spcAft>
                <a:spcPts val="0"/>
              </a:spcAft>
              <a:buSzPts val="4200"/>
              <a:buChar char="❖"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Ghép nối: </a:t>
            </a:r>
            <a:r>
              <a:rPr lang="en-US" sz="42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numpy.concatenate(), numpy.stack(), …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-571500" lvl="1" marL="1498600" rtl="0" algn="l">
              <a:lnSpc>
                <a:spcPct val="100000"/>
              </a:lnSpc>
              <a:spcBef>
                <a:spcPts val="1510"/>
              </a:spcBef>
              <a:spcAft>
                <a:spcPts val="0"/>
              </a:spcAft>
              <a:buSzPts val="4200"/>
              <a:buChar char="❖"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Chia dãy: </a:t>
            </a:r>
            <a:r>
              <a:rPr lang="en-US" sz="42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numpy.array_split(), numpy.hsplit()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-571500" lvl="1" marL="1498600" rtl="0" algn="l">
              <a:lnSpc>
                <a:spcPct val="100000"/>
              </a:lnSpc>
              <a:spcBef>
                <a:spcPts val="1515"/>
              </a:spcBef>
              <a:spcAft>
                <a:spcPts val="0"/>
              </a:spcAft>
              <a:buSzPts val="4200"/>
              <a:buChar char="❖"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Tìm kiếm: </a:t>
            </a:r>
            <a:r>
              <a:rPr lang="en-US" sz="42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numpy.where(), …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-571500" lvl="1" marL="1498600" rtl="0" algn="l">
              <a:lnSpc>
                <a:spcPct val="100000"/>
              </a:lnSpc>
              <a:spcBef>
                <a:spcPts val="1515"/>
              </a:spcBef>
              <a:spcAft>
                <a:spcPts val="0"/>
              </a:spcAft>
              <a:buSzPts val="4200"/>
              <a:buChar char="❖"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Sắp xếp: </a:t>
            </a:r>
            <a:r>
              <a:rPr lang="en-US" sz="42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numpy.sort()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0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"/>
          <p:cNvSpPr txBox="1"/>
          <p:nvPr>
            <p:ph type="title"/>
          </p:nvPr>
        </p:nvSpPr>
        <p:spPr>
          <a:xfrm>
            <a:off x="886460" y="656081"/>
            <a:ext cx="14533244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Thao tác với NumPy</a:t>
            </a:r>
            <a:endParaRPr/>
          </a:p>
        </p:txBody>
      </p:sp>
      <p:grpSp>
        <p:nvGrpSpPr>
          <p:cNvPr id="287" name="Google Shape;287;p21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288" name="Google Shape;288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Google Shape;289;p21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290" name="Google Shape;29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9600" y="2304288"/>
            <a:ext cx="9366840" cy="655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1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"/>
          <p:cNvSpPr txBox="1"/>
          <p:nvPr>
            <p:ph type="title"/>
          </p:nvPr>
        </p:nvSpPr>
        <p:spPr>
          <a:xfrm>
            <a:off x="2899050" y="3772350"/>
            <a:ext cx="12489900" cy="27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4925">
            <a:spAutoFit/>
          </a:bodyPr>
          <a:lstStyle/>
          <a:p>
            <a:pPr indent="-893444" lvl="0" marL="905510" marR="5080" rtl="0" algn="l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100"/>
              <a:t>Trực quan hóa	dữ liệu	 với Matplotlib và SeaBorn</a:t>
            </a:r>
            <a:endParaRPr sz="8100"/>
          </a:p>
        </p:txBody>
      </p:sp>
      <p:sp>
        <p:nvSpPr>
          <p:cNvPr id="297" name="Google Shape;297;p22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3"/>
          <p:cNvSpPr txBox="1"/>
          <p:nvPr>
            <p:ph type="title"/>
          </p:nvPr>
        </p:nvSpPr>
        <p:spPr>
          <a:xfrm>
            <a:off x="886450" y="656075"/>
            <a:ext cx="15079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Vì sao cần phải trực quan hóa dữ	liệu?</a:t>
            </a:r>
            <a:endParaRPr/>
          </a:p>
        </p:txBody>
      </p:sp>
      <p:grpSp>
        <p:nvGrpSpPr>
          <p:cNvPr id="303" name="Google Shape;303;p23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304" name="Google Shape;304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Google Shape;305;p23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06" name="Google Shape;306;p23"/>
          <p:cNvSpPr txBox="1"/>
          <p:nvPr/>
        </p:nvSpPr>
        <p:spPr>
          <a:xfrm>
            <a:off x="1915426" y="2067125"/>
            <a:ext cx="12363000" cy="29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2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Trước khi huấn luyện mô hình AI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rtl="0" algn="l">
              <a:lnSpc>
                <a:spcPct val="100000"/>
              </a:lnSpc>
              <a:spcBef>
                <a:spcPts val="1019"/>
              </a:spcBef>
              <a:spcAft>
                <a:spcPts val="0"/>
              </a:spcAft>
              <a:buSzPts val="4200"/>
              <a:buFont typeface="Arial"/>
              <a:buChar char="•"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Quan sát và phân tích phân phối của dữ liệu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081C36"/>
              </a:buClr>
              <a:buSzPts val="4200"/>
              <a:buFont typeface="Arial"/>
              <a:buChar char="•"/>
            </a:pPr>
            <a:r>
              <a:rPr lang="en-US" sz="4200">
                <a:solidFill>
                  <a:srgbClr val="081C36"/>
                </a:solidFill>
                <a:latin typeface="Arial"/>
                <a:ea typeface="Arial"/>
                <a:cs typeface="Arial"/>
                <a:sym typeface="Arial"/>
              </a:rPr>
              <a:t>Làm sạch (clean) dữ liệu: </a:t>
            </a:r>
            <a:r>
              <a:rPr i="1" lang="en-US" sz="4200">
                <a:solidFill>
                  <a:srgbClr val="081C36"/>
                </a:solidFill>
                <a:latin typeface="Arial"/>
                <a:ea typeface="Arial"/>
                <a:cs typeface="Arial"/>
                <a:sym typeface="Arial"/>
              </a:rPr>
              <a:t>nhiễu, ngoại lai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081C36"/>
              </a:buClr>
              <a:buSzPts val="4200"/>
              <a:buFont typeface="Arial"/>
              <a:buChar char="•"/>
            </a:pPr>
            <a:r>
              <a:rPr lang="en-US" sz="4200">
                <a:solidFill>
                  <a:srgbClr val="081C36"/>
                </a:solidFill>
                <a:latin typeface="Arial"/>
                <a:ea typeface="Arial"/>
                <a:cs typeface="Arial"/>
                <a:sym typeface="Arial"/>
              </a:rPr>
              <a:t>Tăng cường dữ liệu (nếu cần)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7" name="Google Shape;307;p23"/>
          <p:cNvGrpSpPr/>
          <p:nvPr/>
        </p:nvGrpSpPr>
        <p:grpSpPr>
          <a:xfrm>
            <a:off x="6057051" y="5417224"/>
            <a:ext cx="5939066" cy="3970972"/>
            <a:chOff x="6057051" y="5417224"/>
            <a:chExt cx="5939066" cy="3970972"/>
          </a:xfrm>
        </p:grpSpPr>
        <p:pic>
          <p:nvPicPr>
            <p:cNvPr id="308" name="Google Shape;308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02787" y="5417224"/>
              <a:ext cx="5893330" cy="39709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Google Shape;309;p23"/>
            <p:cNvSpPr/>
            <p:nvPr/>
          </p:nvSpPr>
          <p:spPr>
            <a:xfrm>
              <a:off x="6057051" y="5734845"/>
              <a:ext cx="1413510" cy="430530"/>
            </a:xfrm>
            <a:custGeom>
              <a:rect b="b" l="l" r="r" t="t"/>
              <a:pathLst>
                <a:path extrusionOk="0" h="430529" w="1413509">
                  <a:moveTo>
                    <a:pt x="1085199" y="428899"/>
                  </a:moveTo>
                  <a:lnTo>
                    <a:pt x="1086700" y="429762"/>
                  </a:lnTo>
                  <a:lnTo>
                    <a:pt x="1088002" y="430286"/>
                  </a:lnTo>
                  <a:lnTo>
                    <a:pt x="1088707" y="430288"/>
                  </a:lnTo>
                  <a:lnTo>
                    <a:pt x="1093401" y="429396"/>
                  </a:lnTo>
                  <a:lnTo>
                    <a:pt x="1132730" y="405778"/>
                  </a:lnTo>
                  <a:lnTo>
                    <a:pt x="1174871" y="366179"/>
                  </a:lnTo>
                  <a:lnTo>
                    <a:pt x="1192906" y="346432"/>
                  </a:lnTo>
                  <a:lnTo>
                    <a:pt x="1229300" y="310063"/>
                  </a:lnTo>
                  <a:lnTo>
                    <a:pt x="1270453" y="271297"/>
                  </a:lnTo>
                  <a:lnTo>
                    <a:pt x="1309198" y="234204"/>
                  </a:lnTo>
                  <a:lnTo>
                    <a:pt x="1347299" y="194299"/>
                  </a:lnTo>
                  <a:lnTo>
                    <a:pt x="1379570" y="154034"/>
                  </a:lnTo>
                  <a:lnTo>
                    <a:pt x="1405521" y="112194"/>
                  </a:lnTo>
                  <a:lnTo>
                    <a:pt x="1413161" y="86315"/>
                  </a:lnTo>
                  <a:lnTo>
                    <a:pt x="1412893" y="80330"/>
                  </a:lnTo>
                  <a:lnTo>
                    <a:pt x="1386865" y="46017"/>
                  </a:lnTo>
                  <a:lnTo>
                    <a:pt x="1348526" y="39505"/>
                  </a:lnTo>
                  <a:lnTo>
                    <a:pt x="1339341" y="39182"/>
                  </a:lnTo>
                  <a:lnTo>
                    <a:pt x="1311283" y="37703"/>
                  </a:lnTo>
                  <a:lnTo>
                    <a:pt x="1283373" y="35790"/>
                  </a:lnTo>
                  <a:lnTo>
                    <a:pt x="1255589" y="33541"/>
                  </a:lnTo>
                  <a:lnTo>
                    <a:pt x="1239318" y="32079"/>
                  </a:lnTo>
                  <a:lnTo>
                    <a:pt x="1327033" y="108640"/>
                  </a:lnTo>
                  <a:lnTo>
                    <a:pt x="1323363" y="113945"/>
                  </a:lnTo>
                  <a:lnTo>
                    <a:pt x="1334046" y="123270"/>
                  </a:lnTo>
                  <a:lnTo>
                    <a:pt x="1337016" y="129114"/>
                  </a:lnTo>
                  <a:lnTo>
                    <a:pt x="1335693" y="132696"/>
                  </a:lnTo>
                  <a:lnTo>
                    <a:pt x="1332704" y="134165"/>
                  </a:lnTo>
                  <a:lnTo>
                    <a:pt x="1286989" y="158718"/>
                  </a:lnTo>
                  <a:lnTo>
                    <a:pt x="1260542" y="187338"/>
                  </a:lnTo>
                  <a:lnTo>
                    <a:pt x="1258278" y="189759"/>
                  </a:lnTo>
                  <a:lnTo>
                    <a:pt x="1218726" y="228872"/>
                  </a:lnTo>
                  <a:lnTo>
                    <a:pt x="1180980" y="265609"/>
                  </a:lnTo>
                  <a:lnTo>
                    <a:pt x="1179776" y="266836"/>
                  </a:lnTo>
                  <a:lnTo>
                    <a:pt x="1145281" y="302531"/>
                  </a:lnTo>
                  <a:lnTo>
                    <a:pt x="1077897" y="374801"/>
                  </a:lnTo>
                  <a:lnTo>
                    <a:pt x="1069916" y="388638"/>
                  </a:lnTo>
                  <a:lnTo>
                    <a:pt x="1068599" y="403938"/>
                  </a:lnTo>
                  <a:lnTo>
                    <a:pt x="1073757" y="418193"/>
                  </a:lnTo>
                  <a:lnTo>
                    <a:pt x="1085199" y="428899"/>
                  </a:lnTo>
                  <a:close/>
                </a:path>
                <a:path extrusionOk="0" h="430529" w="1413509">
                  <a:moveTo>
                    <a:pt x="952144" y="27145"/>
                  </a:moveTo>
                  <a:lnTo>
                    <a:pt x="959758" y="29100"/>
                  </a:lnTo>
                  <a:lnTo>
                    <a:pt x="1005498" y="46330"/>
                  </a:lnTo>
                  <a:lnTo>
                    <a:pt x="1051093" y="62332"/>
                  </a:lnTo>
                  <a:lnTo>
                    <a:pt x="1096961" y="76452"/>
                  </a:lnTo>
                  <a:lnTo>
                    <a:pt x="1143520" y="88034"/>
                  </a:lnTo>
                  <a:lnTo>
                    <a:pt x="1188555" y="96125"/>
                  </a:lnTo>
                  <a:lnTo>
                    <a:pt x="1234173" y="101784"/>
                  </a:lnTo>
                  <a:lnTo>
                    <a:pt x="1280343" y="105720"/>
                  </a:lnTo>
                  <a:lnTo>
                    <a:pt x="1327033" y="108640"/>
                  </a:lnTo>
                  <a:lnTo>
                    <a:pt x="1239318" y="32079"/>
                  </a:lnTo>
                  <a:lnTo>
                    <a:pt x="1227910" y="31055"/>
                  </a:lnTo>
                  <a:lnTo>
                    <a:pt x="1201971" y="28401"/>
                  </a:lnTo>
                  <a:lnTo>
                    <a:pt x="1150445" y="22526"/>
                  </a:lnTo>
                  <a:lnTo>
                    <a:pt x="1124334" y="19697"/>
                  </a:lnTo>
                  <a:lnTo>
                    <a:pt x="1046110" y="11984"/>
                  </a:lnTo>
                  <a:lnTo>
                    <a:pt x="1006776" y="7581"/>
                  </a:lnTo>
                  <a:lnTo>
                    <a:pt x="967074" y="2043"/>
                  </a:lnTo>
                  <a:lnTo>
                    <a:pt x="959630" y="0"/>
                  </a:lnTo>
                  <a:lnTo>
                    <a:pt x="951921" y="4512"/>
                  </a:lnTo>
                  <a:lnTo>
                    <a:pt x="947893" y="19404"/>
                  </a:lnTo>
                  <a:lnTo>
                    <a:pt x="952144" y="27145"/>
                  </a:lnTo>
                  <a:close/>
                </a:path>
                <a:path extrusionOk="0" h="430529" w="1413509">
                  <a:moveTo>
                    <a:pt x="1312449" y="128878"/>
                  </a:moveTo>
                  <a:lnTo>
                    <a:pt x="1327549" y="123349"/>
                  </a:lnTo>
                  <a:lnTo>
                    <a:pt x="1330538" y="121881"/>
                  </a:lnTo>
                  <a:lnTo>
                    <a:pt x="1334046" y="123270"/>
                  </a:lnTo>
                  <a:lnTo>
                    <a:pt x="1323363" y="113945"/>
                  </a:lnTo>
                  <a:lnTo>
                    <a:pt x="1319882" y="118976"/>
                  </a:lnTo>
                  <a:lnTo>
                    <a:pt x="1312449" y="128878"/>
                  </a:lnTo>
                  <a:close/>
                </a:path>
                <a:path extrusionOk="0" h="430529" w="1413509">
                  <a:moveTo>
                    <a:pt x="21345" y="80180"/>
                  </a:moveTo>
                  <a:lnTo>
                    <a:pt x="67832" y="115082"/>
                  </a:lnTo>
                  <a:lnTo>
                    <a:pt x="112057" y="140157"/>
                  </a:lnTo>
                  <a:lnTo>
                    <a:pt x="179993" y="172376"/>
                  </a:lnTo>
                  <a:lnTo>
                    <a:pt x="267428" y="205771"/>
                  </a:lnTo>
                  <a:lnTo>
                    <a:pt x="320732" y="222753"/>
                  </a:lnTo>
                  <a:lnTo>
                    <a:pt x="374437" y="237983"/>
                  </a:lnTo>
                  <a:lnTo>
                    <a:pt x="428235" y="251845"/>
                  </a:lnTo>
                  <a:lnTo>
                    <a:pt x="474133" y="262124"/>
                  </a:lnTo>
                  <a:lnTo>
                    <a:pt x="520193" y="271088"/>
                  </a:lnTo>
                  <a:lnTo>
                    <a:pt x="566395" y="278574"/>
                  </a:lnTo>
                  <a:lnTo>
                    <a:pt x="612717" y="284418"/>
                  </a:lnTo>
                  <a:lnTo>
                    <a:pt x="659138" y="288456"/>
                  </a:lnTo>
                  <a:lnTo>
                    <a:pt x="706120" y="290609"/>
                  </a:lnTo>
                  <a:lnTo>
                    <a:pt x="753069" y="291020"/>
                  </a:lnTo>
                  <a:lnTo>
                    <a:pt x="799949" y="289702"/>
                  </a:lnTo>
                  <a:lnTo>
                    <a:pt x="846723" y="286668"/>
                  </a:lnTo>
                  <a:lnTo>
                    <a:pt x="893355" y="281932"/>
                  </a:lnTo>
                  <a:lnTo>
                    <a:pt x="962881" y="271415"/>
                  </a:lnTo>
                  <a:lnTo>
                    <a:pt x="1031641" y="256605"/>
                  </a:lnTo>
                  <a:lnTo>
                    <a:pt x="1083466" y="242104"/>
                  </a:lnTo>
                  <a:lnTo>
                    <a:pt x="1134622" y="225146"/>
                  </a:lnTo>
                  <a:lnTo>
                    <a:pt x="1185117" y="205803"/>
                  </a:lnTo>
                  <a:lnTo>
                    <a:pt x="1234957" y="184145"/>
                  </a:lnTo>
                  <a:lnTo>
                    <a:pt x="1284150" y="160242"/>
                  </a:lnTo>
                  <a:lnTo>
                    <a:pt x="1312449" y="128878"/>
                  </a:lnTo>
                  <a:lnTo>
                    <a:pt x="1277278" y="141756"/>
                  </a:lnTo>
                  <a:lnTo>
                    <a:pt x="1226661" y="157766"/>
                  </a:lnTo>
                  <a:lnTo>
                    <a:pt x="1175713" y="171558"/>
                  </a:lnTo>
                  <a:lnTo>
                    <a:pt x="1124450" y="183313"/>
                  </a:lnTo>
                  <a:lnTo>
                    <a:pt x="1072889" y="193208"/>
                  </a:lnTo>
                  <a:lnTo>
                    <a:pt x="1021045" y="201423"/>
                  </a:lnTo>
                  <a:lnTo>
                    <a:pt x="954297" y="209722"/>
                  </a:lnTo>
                  <a:lnTo>
                    <a:pt x="887570" y="215441"/>
                  </a:lnTo>
                  <a:lnTo>
                    <a:pt x="831984" y="217949"/>
                  </a:lnTo>
                  <a:lnTo>
                    <a:pt x="776339" y="218377"/>
                  </a:lnTo>
                  <a:lnTo>
                    <a:pt x="720640" y="216832"/>
                  </a:lnTo>
                  <a:lnTo>
                    <a:pt x="664889" y="213416"/>
                  </a:lnTo>
                  <a:lnTo>
                    <a:pt x="609669" y="208471"/>
                  </a:lnTo>
                  <a:lnTo>
                    <a:pt x="554410" y="201833"/>
                  </a:lnTo>
                  <a:lnTo>
                    <a:pt x="499246" y="193250"/>
                  </a:lnTo>
                  <a:lnTo>
                    <a:pt x="444312" y="182470"/>
                  </a:lnTo>
                  <a:lnTo>
                    <a:pt x="400629" y="173067"/>
                  </a:lnTo>
                  <a:lnTo>
                    <a:pt x="357001" y="162769"/>
                  </a:lnTo>
                  <a:lnTo>
                    <a:pt x="313540" y="151420"/>
                  </a:lnTo>
                  <a:lnTo>
                    <a:pt x="270359" y="138862"/>
                  </a:lnTo>
                  <a:lnTo>
                    <a:pt x="228030" y="125107"/>
                  </a:lnTo>
                  <a:lnTo>
                    <a:pt x="186327" y="109904"/>
                  </a:lnTo>
                  <a:lnTo>
                    <a:pt x="145419" y="92950"/>
                  </a:lnTo>
                  <a:lnTo>
                    <a:pt x="105473" y="73944"/>
                  </a:lnTo>
                  <a:lnTo>
                    <a:pt x="11385" y="30732"/>
                  </a:lnTo>
                  <a:lnTo>
                    <a:pt x="6797" y="29791"/>
                  </a:lnTo>
                  <a:lnTo>
                    <a:pt x="4428" y="29043"/>
                  </a:lnTo>
                  <a:lnTo>
                    <a:pt x="3331" y="30890"/>
                  </a:lnTo>
                  <a:lnTo>
                    <a:pt x="963" y="36088"/>
                  </a:lnTo>
                  <a:lnTo>
                    <a:pt x="0" y="41946"/>
                  </a:lnTo>
                  <a:lnTo>
                    <a:pt x="990" y="49157"/>
                  </a:lnTo>
                  <a:lnTo>
                    <a:pt x="4486" y="58412"/>
                  </a:lnTo>
                  <a:lnTo>
                    <a:pt x="21345" y="801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10" name="Google Shape;310;p23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 txBox="1"/>
          <p:nvPr>
            <p:ph type="title"/>
          </p:nvPr>
        </p:nvSpPr>
        <p:spPr>
          <a:xfrm>
            <a:off x="886450" y="656075"/>
            <a:ext cx="151611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Vì sao cần phải trực quan hóa dữ	liệu?</a:t>
            </a:r>
            <a:endParaRPr/>
          </a:p>
        </p:txBody>
      </p:sp>
      <p:grpSp>
        <p:nvGrpSpPr>
          <p:cNvPr id="316" name="Google Shape;316;p24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317" name="Google Shape;317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8" name="Google Shape;318;p24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19" name="Google Shape;319;p24"/>
          <p:cNvSpPr txBox="1"/>
          <p:nvPr/>
        </p:nvSpPr>
        <p:spPr>
          <a:xfrm>
            <a:off x="1602994" y="2067115"/>
            <a:ext cx="15161260" cy="272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2875">
            <a:spAutoFit/>
          </a:bodyPr>
          <a:lstStyle/>
          <a:p>
            <a:pPr indent="0" lvl="0" marL="3244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Trong khi huấn luyện mô hình AI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-572134" lvl="0" marL="1353820" rtl="0" algn="l">
              <a:lnSpc>
                <a:spcPct val="100000"/>
              </a:lnSpc>
              <a:spcBef>
                <a:spcPts val="1019"/>
              </a:spcBef>
              <a:spcAft>
                <a:spcPts val="0"/>
              </a:spcAft>
              <a:buSzPts val="4200"/>
              <a:buFont typeface="Arial"/>
              <a:buChar char="•"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Quan sát biến thiên của mô hình theo thời gian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445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Arial"/>
                <a:ea typeface="Arial"/>
                <a:cs typeface="Arial"/>
                <a:sym typeface="Arial"/>
              </a:rPr>
              <a:t>Đường cong biến thiên loss, accuracy	Phân phối dữ liệu của các tham số học</a:t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2307" y="5134948"/>
            <a:ext cx="4461933" cy="3946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77313" y="5523307"/>
            <a:ext cx="8621433" cy="28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4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/>
          <p:nvPr>
            <p:ph type="title"/>
          </p:nvPr>
        </p:nvSpPr>
        <p:spPr>
          <a:xfrm>
            <a:off x="886450" y="656075"/>
            <a:ext cx="151065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Vì sao cần phải trực quan hóa dữ	liệu?</a:t>
            </a:r>
            <a:endParaRPr/>
          </a:p>
        </p:txBody>
      </p:sp>
      <p:grpSp>
        <p:nvGrpSpPr>
          <p:cNvPr id="328" name="Google Shape;328;p25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329" name="Google Shape;329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" name="Google Shape;330;p25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31" name="Google Shape;331;p25"/>
          <p:cNvSpPr txBox="1"/>
          <p:nvPr/>
        </p:nvSpPr>
        <p:spPr>
          <a:xfrm>
            <a:off x="1915426" y="2067125"/>
            <a:ext cx="12818700" cy="22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2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Sau khi huấn luyện mô hình AI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rtl="0" algn="l">
              <a:lnSpc>
                <a:spcPct val="100000"/>
              </a:lnSpc>
              <a:spcBef>
                <a:spcPts val="1019"/>
              </a:spcBef>
              <a:spcAft>
                <a:spcPts val="0"/>
              </a:spcAft>
              <a:buSzPts val="4200"/>
              <a:buFont typeface="Arial"/>
              <a:buChar char="•"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Đánh giá kết quả huấn luyện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SzPts val="4200"/>
              <a:buFont typeface="Arial"/>
              <a:buChar char="•"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Bổ sung phân tích trên phương diện định tính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83216" y="4562549"/>
            <a:ext cx="5970087" cy="466329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5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"/>
          <p:cNvSpPr txBox="1"/>
          <p:nvPr>
            <p:ph type="title"/>
          </p:nvPr>
        </p:nvSpPr>
        <p:spPr>
          <a:xfrm>
            <a:off x="886460" y="656081"/>
            <a:ext cx="14533244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Tổng quan về Matplotlib và SeaBorn</a:t>
            </a:r>
            <a:endParaRPr/>
          </a:p>
        </p:txBody>
      </p:sp>
      <p:grpSp>
        <p:nvGrpSpPr>
          <p:cNvPr id="339" name="Google Shape;339;p26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340" name="Google Shape;340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1" name="Google Shape;341;p26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42" name="Google Shape;342;p26"/>
          <p:cNvSpPr txBox="1"/>
          <p:nvPr/>
        </p:nvSpPr>
        <p:spPr>
          <a:xfrm>
            <a:off x="1915414" y="1971048"/>
            <a:ext cx="13270230" cy="259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87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latin typeface="Arial"/>
                <a:ea typeface="Arial"/>
                <a:cs typeface="Arial"/>
                <a:sym typeface="Arial"/>
              </a:rPr>
              <a:t>Matplotlib và SeaBorn </a:t>
            </a:r>
            <a:r>
              <a:rPr lang="en-US" sz="4200">
                <a:latin typeface="Arial"/>
                <a:ea typeface="Arial"/>
                <a:cs typeface="Arial"/>
                <a:sym typeface="Arial"/>
              </a:rPr>
              <a:t>là gì?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rtl="0" algn="l">
              <a:lnSpc>
                <a:spcPct val="100000"/>
              </a:lnSpc>
              <a:spcBef>
                <a:spcPts val="1780"/>
              </a:spcBef>
              <a:spcAft>
                <a:spcPts val="0"/>
              </a:spcAft>
              <a:buSzPts val="4200"/>
              <a:buFont typeface="Arial"/>
              <a:buChar char="•"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Công cụ trực quan hóa với giao diện MATLAB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rtl="0" algn="l">
              <a:lnSpc>
                <a:spcPct val="100000"/>
              </a:lnSpc>
              <a:spcBef>
                <a:spcPts val="1510"/>
              </a:spcBef>
              <a:spcAft>
                <a:spcPts val="0"/>
              </a:spcAft>
              <a:buSzPts val="4200"/>
              <a:buFont typeface="Arial"/>
              <a:buChar char="•"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Cài đặt: </a:t>
            </a:r>
            <a:r>
              <a:rPr i="1" lang="en-US" sz="42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pip install matplotlib	</a:t>
            </a:r>
            <a:r>
              <a:rPr i="1" lang="en-US" sz="4200">
                <a:latin typeface="Arial"/>
                <a:ea typeface="Arial"/>
                <a:cs typeface="Arial"/>
                <a:sym typeface="Arial"/>
              </a:rPr>
              <a:t>/	</a:t>
            </a:r>
            <a:r>
              <a:rPr i="1" lang="en-US" sz="42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pip install seaborn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3" name="Google Shape;343;p26"/>
          <p:cNvGrpSpPr/>
          <p:nvPr/>
        </p:nvGrpSpPr>
        <p:grpSpPr>
          <a:xfrm>
            <a:off x="3126699" y="5588629"/>
            <a:ext cx="4801880" cy="3180466"/>
            <a:chOff x="3126699" y="5588629"/>
            <a:chExt cx="4801880" cy="3180466"/>
          </a:xfrm>
        </p:grpSpPr>
        <p:pic>
          <p:nvPicPr>
            <p:cNvPr id="344" name="Google Shape;344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6699" y="5588629"/>
              <a:ext cx="4801880" cy="10326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" name="Google Shape;345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398519" y="6615683"/>
              <a:ext cx="4308348" cy="215341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6" name="Google Shape;346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03762" y="4809744"/>
            <a:ext cx="8176218" cy="4088109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6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"/>
          <p:cNvSpPr txBox="1"/>
          <p:nvPr>
            <p:ph type="title"/>
          </p:nvPr>
        </p:nvSpPr>
        <p:spPr>
          <a:xfrm>
            <a:off x="886460" y="656081"/>
            <a:ext cx="145332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Cấu trúc dữ liệu của Matplotlib</a:t>
            </a:r>
            <a:endParaRPr/>
          </a:p>
        </p:txBody>
      </p:sp>
      <p:grpSp>
        <p:nvGrpSpPr>
          <p:cNvPr id="353" name="Google Shape;353;p27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354" name="Google Shape;354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5" name="Google Shape;355;p27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56" name="Google Shape;356;p27"/>
          <p:cNvSpPr txBox="1"/>
          <p:nvPr/>
        </p:nvSpPr>
        <p:spPr>
          <a:xfrm>
            <a:off x="1915425" y="1939600"/>
            <a:ext cx="13274100" cy="17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51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Cấu trúc dữ liệu </a:t>
            </a:r>
            <a:r>
              <a:rPr b="1" lang="en-US" sz="4400">
                <a:solidFill>
                  <a:srgbClr val="1F2023"/>
                </a:solidFill>
              </a:rPr>
              <a:t>Figure</a:t>
            </a:r>
            <a:endParaRPr sz="4400"/>
          </a:p>
          <a:p>
            <a:pPr indent="-571500" lvl="0" marL="1041400" rtl="0" algn="l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1B1B1B"/>
              </a:buClr>
              <a:buSzPts val="4200"/>
              <a:buFont typeface="Arial"/>
              <a:buChar char="•"/>
            </a:pPr>
            <a:r>
              <a:rPr lang="en-US" sz="4200">
                <a:solidFill>
                  <a:srgbClr val="1B1B1B"/>
                </a:solidFill>
              </a:rPr>
              <a:t>Cửa sổ chứa tất cả đối tượng: </a:t>
            </a:r>
            <a:r>
              <a:rPr b="1" lang="en-US" sz="4000">
                <a:solidFill>
                  <a:srgbClr val="1F2023"/>
                </a:solidFill>
              </a:rPr>
              <a:t>Axes, Axis, Artist</a:t>
            </a:r>
            <a:endParaRPr sz="4000"/>
          </a:p>
        </p:txBody>
      </p:sp>
      <p:pic>
        <p:nvPicPr>
          <p:cNvPr id="357" name="Google Shape;35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5879" y="4131274"/>
            <a:ext cx="5678256" cy="5179237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7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8"/>
          <p:cNvSpPr txBox="1"/>
          <p:nvPr>
            <p:ph type="ctrTitle"/>
          </p:nvPr>
        </p:nvSpPr>
        <p:spPr>
          <a:xfrm>
            <a:off x="886460" y="656081"/>
            <a:ext cx="12853035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Thao tác với Matplotlib</a:t>
            </a:r>
            <a:endParaRPr/>
          </a:p>
        </p:txBody>
      </p:sp>
      <p:grpSp>
        <p:nvGrpSpPr>
          <p:cNvPr id="364" name="Google Shape;364;p28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365" name="Google Shape;365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6" name="Google Shape;366;p28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67" name="Google Shape;367;p28"/>
          <p:cNvSpPr txBox="1"/>
          <p:nvPr/>
        </p:nvSpPr>
        <p:spPr>
          <a:xfrm>
            <a:off x="1915426" y="2197050"/>
            <a:ext cx="119346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Sử dụng module </a:t>
            </a:r>
            <a:r>
              <a:rPr b="1" lang="en-US" sz="4200">
                <a:latin typeface="Arial"/>
                <a:ea typeface="Arial"/>
                <a:cs typeface="Arial"/>
                <a:sym typeface="Arial"/>
              </a:rPr>
              <a:t>pyplot </a:t>
            </a:r>
            <a:r>
              <a:rPr lang="en-US" sz="4200">
                <a:latin typeface="Arial"/>
                <a:ea typeface="Arial"/>
                <a:cs typeface="Arial"/>
                <a:sym typeface="Arial"/>
              </a:rPr>
              <a:t>và thao tác với </a:t>
            </a:r>
            <a:r>
              <a:rPr b="1" lang="en-US" sz="4200">
                <a:latin typeface="Arial"/>
                <a:ea typeface="Arial"/>
                <a:cs typeface="Arial"/>
                <a:sym typeface="Arial"/>
              </a:rPr>
              <a:t>Figure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000" y="4379976"/>
            <a:ext cx="5486400" cy="3461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59105" y="3635177"/>
            <a:ext cx="6510575" cy="531577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8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9"/>
          <p:cNvSpPr txBox="1"/>
          <p:nvPr>
            <p:ph type="ctrTitle"/>
          </p:nvPr>
        </p:nvSpPr>
        <p:spPr>
          <a:xfrm>
            <a:off x="886460" y="656081"/>
            <a:ext cx="12853035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Thao tác với Matplotlib</a:t>
            </a:r>
            <a:endParaRPr/>
          </a:p>
        </p:txBody>
      </p:sp>
      <p:grpSp>
        <p:nvGrpSpPr>
          <p:cNvPr id="376" name="Google Shape;376;p29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377" name="Google Shape;377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8" name="Google Shape;378;p29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79" name="Google Shape;379;p29"/>
          <p:cNvSpPr txBox="1"/>
          <p:nvPr/>
        </p:nvSpPr>
        <p:spPr>
          <a:xfrm>
            <a:off x="1915426" y="2197050"/>
            <a:ext cx="118242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Sử dụng module </a:t>
            </a:r>
            <a:r>
              <a:rPr b="1" lang="en-US" sz="4200">
                <a:latin typeface="Arial"/>
                <a:ea typeface="Arial"/>
                <a:cs typeface="Arial"/>
                <a:sym typeface="Arial"/>
              </a:rPr>
              <a:t>pyplot </a:t>
            </a:r>
            <a:r>
              <a:rPr lang="en-US" sz="4200">
                <a:latin typeface="Arial"/>
                <a:ea typeface="Arial"/>
                <a:cs typeface="Arial"/>
                <a:sym typeface="Arial"/>
              </a:rPr>
              <a:t>và thao tác với </a:t>
            </a:r>
            <a:r>
              <a:rPr b="1" lang="en-US" sz="4200">
                <a:latin typeface="Arial"/>
                <a:ea typeface="Arial"/>
                <a:cs typeface="Arial"/>
                <a:sym typeface="Arial"/>
              </a:rPr>
              <a:t>Figure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5600" y="3765803"/>
            <a:ext cx="5597652" cy="4471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92506" y="3607561"/>
            <a:ext cx="6374190" cy="5205222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9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886460" y="656081"/>
            <a:ext cx="14533244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Mục tiêu bài học</a:t>
            </a:r>
            <a:endParaRPr/>
          </a:p>
        </p:txBody>
      </p:sp>
      <p:sp>
        <p:nvSpPr>
          <p:cNvPr id="66" name="Google Shape;66;p3"/>
          <p:cNvSpPr txBox="1"/>
          <p:nvPr/>
        </p:nvSpPr>
        <p:spPr>
          <a:xfrm>
            <a:off x="1915426" y="2197950"/>
            <a:ext cx="15623400" cy="4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78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Các </a:t>
            </a:r>
            <a:r>
              <a:rPr lang="en-US" sz="4200"/>
              <a:t>bạn</a:t>
            </a:r>
            <a:r>
              <a:rPr lang="en-US" sz="4200">
                <a:latin typeface="Arial"/>
                <a:ea typeface="Arial"/>
                <a:cs typeface="Arial"/>
                <a:sym typeface="Arial"/>
              </a:rPr>
              <a:t> sẽ học được gì sau bài giảng?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rtl="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SzPts val="4200"/>
              <a:buFont typeface="Arial"/>
              <a:buChar char="•"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Phân biệt các khái niệm đã học/biết: </a:t>
            </a:r>
            <a:r>
              <a:rPr lang="en-US" sz="42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thư viện? module?...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rtl="0" algn="l">
              <a:lnSpc>
                <a:spcPct val="100000"/>
              </a:lnSpc>
              <a:spcBef>
                <a:spcPts val="2565"/>
              </a:spcBef>
              <a:spcAft>
                <a:spcPts val="0"/>
              </a:spcAft>
              <a:buSzPts val="4200"/>
              <a:buFont typeface="Arial"/>
              <a:buChar char="•"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Cách sử dụng thư viện/module trong Python nói chung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rtl="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SzPts val="4200"/>
              <a:buFont typeface="Arial"/>
              <a:buChar char="•"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Nắm được cái nhìn căn bản về các thư viện lập trình AI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rtl="0" algn="l">
              <a:lnSpc>
                <a:spcPct val="100000"/>
              </a:lnSpc>
              <a:spcBef>
                <a:spcPts val="2555"/>
              </a:spcBef>
              <a:spcAft>
                <a:spcPts val="0"/>
              </a:spcAft>
              <a:buSzPts val="4200"/>
              <a:buFont typeface="Arial"/>
              <a:buChar char="•"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Chủ động sử dụng thư viện như thế nào cho hiệu quả?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3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68" name="Google Shape;68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69;p3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0" name="Google Shape;70;p3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0"/>
          <p:cNvSpPr txBox="1"/>
          <p:nvPr>
            <p:ph type="ctrTitle"/>
          </p:nvPr>
        </p:nvSpPr>
        <p:spPr>
          <a:xfrm>
            <a:off x="886460" y="656081"/>
            <a:ext cx="12853035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Thao tác với Matplotlib</a:t>
            </a:r>
            <a:endParaRPr/>
          </a:p>
        </p:txBody>
      </p:sp>
      <p:grpSp>
        <p:nvGrpSpPr>
          <p:cNvPr id="388" name="Google Shape;388;p30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389" name="Google Shape;389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0" name="Google Shape;390;p30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91" name="Google Shape;391;p30"/>
          <p:cNvSpPr txBox="1"/>
          <p:nvPr/>
        </p:nvSpPr>
        <p:spPr>
          <a:xfrm>
            <a:off x="1915426" y="2197050"/>
            <a:ext cx="119880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Thao tác với API </a:t>
            </a:r>
            <a:r>
              <a:rPr b="1" lang="en-US" sz="4200">
                <a:latin typeface="Arial"/>
                <a:ea typeface="Arial"/>
                <a:cs typeface="Arial"/>
                <a:sym typeface="Arial"/>
              </a:rPr>
              <a:t>subplots </a:t>
            </a:r>
            <a:r>
              <a:rPr lang="en-US" sz="4200">
                <a:latin typeface="Arial"/>
                <a:ea typeface="Arial"/>
                <a:cs typeface="Arial"/>
                <a:sym typeface="Arial"/>
              </a:rPr>
              <a:t>và đối tượng </a:t>
            </a:r>
            <a:r>
              <a:rPr b="1" lang="en-US" sz="4200">
                <a:latin typeface="Arial"/>
                <a:ea typeface="Arial"/>
                <a:cs typeface="Arial"/>
                <a:sym typeface="Arial"/>
              </a:rPr>
              <a:t>Axes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2" name="Google Shape;39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22456" y="3097792"/>
            <a:ext cx="5862466" cy="5971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25851" y="4177284"/>
            <a:ext cx="5989320" cy="3700272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0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/>
          <p:nvPr>
            <p:ph type="ctrTitle"/>
          </p:nvPr>
        </p:nvSpPr>
        <p:spPr>
          <a:xfrm>
            <a:off x="886460" y="656081"/>
            <a:ext cx="12853035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Thao tác với Matplotlib</a:t>
            </a:r>
            <a:endParaRPr/>
          </a:p>
        </p:txBody>
      </p:sp>
      <p:grpSp>
        <p:nvGrpSpPr>
          <p:cNvPr id="400" name="Google Shape;400;p31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401" name="Google Shape;401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2" name="Google Shape;402;p31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03" name="Google Shape;403;p31"/>
          <p:cNvSpPr txBox="1"/>
          <p:nvPr/>
        </p:nvSpPr>
        <p:spPr>
          <a:xfrm>
            <a:off x="1972423" y="2214750"/>
            <a:ext cx="77973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Vẽ các loại biểu đồ thống kê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4" name="Google Shape;40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7247" y="3223260"/>
            <a:ext cx="7447692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69747" y="3162300"/>
            <a:ext cx="6865354" cy="554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1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2"/>
          <p:cNvSpPr txBox="1"/>
          <p:nvPr>
            <p:ph type="ctrTitle"/>
          </p:nvPr>
        </p:nvSpPr>
        <p:spPr>
          <a:xfrm>
            <a:off x="886460" y="656081"/>
            <a:ext cx="12853035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Thao tác với Matplotlib</a:t>
            </a:r>
            <a:endParaRPr/>
          </a:p>
        </p:txBody>
      </p:sp>
      <p:grpSp>
        <p:nvGrpSpPr>
          <p:cNvPr id="412" name="Google Shape;412;p32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413" name="Google Shape;413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4" name="Google Shape;414;p32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15" name="Google Shape;415;p32"/>
          <p:cNvSpPr txBox="1"/>
          <p:nvPr/>
        </p:nvSpPr>
        <p:spPr>
          <a:xfrm>
            <a:off x="1972424" y="2214750"/>
            <a:ext cx="132975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Vẽ các loại hình ảnh, biểu diễn phân phối của dữ liệu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Google Shape;41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1095" y="3238500"/>
            <a:ext cx="7934720" cy="4344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38716" y="3238500"/>
            <a:ext cx="7434072" cy="5942076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2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3"/>
          <p:cNvSpPr txBox="1"/>
          <p:nvPr>
            <p:ph type="ctrTitle"/>
          </p:nvPr>
        </p:nvSpPr>
        <p:spPr>
          <a:xfrm>
            <a:off x="886460" y="656081"/>
            <a:ext cx="12853035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Thao tác với SeaBorn</a:t>
            </a:r>
            <a:endParaRPr/>
          </a:p>
        </p:txBody>
      </p:sp>
      <p:grpSp>
        <p:nvGrpSpPr>
          <p:cNvPr id="424" name="Google Shape;424;p33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425" name="Google Shape;425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6" name="Google Shape;426;p33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27" name="Google Shape;427;p33"/>
          <p:cNvSpPr txBox="1"/>
          <p:nvPr/>
        </p:nvSpPr>
        <p:spPr>
          <a:xfrm>
            <a:off x="1972424" y="2214750"/>
            <a:ext cx="147171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latin typeface="Arial"/>
                <a:ea typeface="Arial"/>
                <a:cs typeface="Arial"/>
                <a:sym typeface="Arial"/>
              </a:rPr>
              <a:t>SeaBorn </a:t>
            </a:r>
            <a:r>
              <a:rPr lang="en-US" sz="4200">
                <a:latin typeface="Arial"/>
                <a:ea typeface="Arial"/>
                <a:cs typeface="Arial"/>
                <a:sym typeface="Arial"/>
              </a:rPr>
              <a:t>tương tác với cấu trúc </a:t>
            </a:r>
            <a:r>
              <a:rPr b="1" lang="en-US" sz="4200">
                <a:latin typeface="Arial"/>
                <a:ea typeface="Arial"/>
                <a:cs typeface="Arial"/>
                <a:sym typeface="Arial"/>
              </a:rPr>
              <a:t>DataFrame </a:t>
            </a:r>
            <a:r>
              <a:rPr lang="en-US" sz="4200">
                <a:latin typeface="Arial"/>
                <a:ea typeface="Arial"/>
                <a:cs typeface="Arial"/>
                <a:sym typeface="Arial"/>
              </a:rPr>
              <a:t>của </a:t>
            </a:r>
            <a:r>
              <a:rPr b="1" lang="en-US" sz="4200">
                <a:latin typeface="Arial"/>
                <a:ea typeface="Arial"/>
                <a:cs typeface="Arial"/>
                <a:sym typeface="Arial"/>
              </a:rPr>
              <a:t>Pandas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8" name="Google Shape;42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24245" y="3572255"/>
            <a:ext cx="6856774" cy="5102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68523" y="4541520"/>
            <a:ext cx="5503164" cy="296417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3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4"/>
          <p:cNvSpPr txBox="1"/>
          <p:nvPr>
            <p:ph type="ctrTitle"/>
          </p:nvPr>
        </p:nvSpPr>
        <p:spPr>
          <a:xfrm>
            <a:off x="886460" y="656081"/>
            <a:ext cx="12853035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Thao tác với SeaBorn</a:t>
            </a:r>
            <a:endParaRPr/>
          </a:p>
        </p:txBody>
      </p:sp>
      <p:grpSp>
        <p:nvGrpSpPr>
          <p:cNvPr id="436" name="Google Shape;436;p34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437" name="Google Shape;437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8" name="Google Shape;438;p34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39" name="Google Shape;439;p34"/>
          <p:cNvSpPr txBox="1"/>
          <p:nvPr/>
        </p:nvSpPr>
        <p:spPr>
          <a:xfrm>
            <a:off x="1972424" y="2214750"/>
            <a:ext cx="112881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Vẽ các loại biểu đồ thống kê </a:t>
            </a:r>
            <a:r>
              <a:rPr i="1" lang="en-US" sz="4200">
                <a:latin typeface="Arial"/>
                <a:ea typeface="Arial"/>
                <a:cs typeface="Arial"/>
                <a:sym typeface="Arial"/>
              </a:rPr>
              <a:t>chuyên nghiệp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0" name="Google Shape;44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0" y="4471415"/>
            <a:ext cx="5618988" cy="3654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10600" y="3116579"/>
            <a:ext cx="6440524" cy="3153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57478" y="6589395"/>
            <a:ext cx="3885041" cy="262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775110" y="6364223"/>
            <a:ext cx="4175635" cy="2884212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4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/>
          <p:cNvSpPr txBox="1"/>
          <p:nvPr>
            <p:ph type="title"/>
          </p:nvPr>
        </p:nvSpPr>
        <p:spPr>
          <a:xfrm>
            <a:off x="2390550" y="3772350"/>
            <a:ext cx="13506900" cy="27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4925">
            <a:spAutoFit/>
          </a:bodyPr>
          <a:lstStyle/>
          <a:p>
            <a:pPr indent="-4281805" lvl="0" marL="4293870" marR="5080" rtl="0" algn="l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100"/>
              <a:t>Những điều cần ghi nhớ sau buổi học?</a:t>
            </a:r>
            <a:endParaRPr sz="8100"/>
          </a:p>
        </p:txBody>
      </p:sp>
      <p:sp>
        <p:nvSpPr>
          <p:cNvPr id="450" name="Google Shape;450;p35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6"/>
          <p:cNvSpPr txBox="1"/>
          <p:nvPr>
            <p:ph type="title"/>
          </p:nvPr>
        </p:nvSpPr>
        <p:spPr>
          <a:xfrm>
            <a:off x="886460" y="656081"/>
            <a:ext cx="14533244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Tổng quan bài học</a:t>
            </a:r>
            <a:endParaRPr/>
          </a:p>
        </p:txBody>
      </p:sp>
      <p:grpSp>
        <p:nvGrpSpPr>
          <p:cNvPr id="456" name="Google Shape;456;p36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457" name="Google Shape;457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8" name="Google Shape;458;p36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59" name="Google Shape;459;p36"/>
          <p:cNvSpPr/>
          <p:nvPr/>
        </p:nvSpPr>
        <p:spPr>
          <a:xfrm>
            <a:off x="2070152" y="3085307"/>
            <a:ext cx="1306830" cy="766445"/>
          </a:xfrm>
          <a:custGeom>
            <a:rect b="b" l="l" r="r" t="t"/>
            <a:pathLst>
              <a:path extrusionOk="0" h="766445" w="1306829">
                <a:moveTo>
                  <a:pt x="874562" y="762567"/>
                </a:moveTo>
                <a:lnTo>
                  <a:pt x="875652" y="763914"/>
                </a:lnTo>
                <a:lnTo>
                  <a:pt x="876678" y="764872"/>
                </a:lnTo>
                <a:lnTo>
                  <a:pt x="877335" y="765128"/>
                </a:lnTo>
                <a:lnTo>
                  <a:pt x="882034" y="765988"/>
                </a:lnTo>
                <a:lnTo>
                  <a:pt x="887796" y="765820"/>
                </a:lnTo>
                <a:lnTo>
                  <a:pt x="927233" y="758134"/>
                </a:lnTo>
                <a:lnTo>
                  <a:pt x="980815" y="736388"/>
                </a:lnTo>
                <a:lnTo>
                  <a:pt x="1004754" y="724470"/>
                </a:lnTo>
                <a:lnTo>
                  <a:pt x="1051811" y="703664"/>
                </a:lnTo>
                <a:lnTo>
                  <a:pt x="1104171" y="682338"/>
                </a:lnTo>
                <a:lnTo>
                  <a:pt x="1153680" y="661705"/>
                </a:lnTo>
                <a:lnTo>
                  <a:pt x="1203604" y="638217"/>
                </a:lnTo>
                <a:lnTo>
                  <a:pt x="1248218" y="612291"/>
                </a:lnTo>
                <a:lnTo>
                  <a:pt x="1287505" y="582618"/>
                </a:lnTo>
                <a:lnTo>
                  <a:pt x="1306525" y="540531"/>
                </a:lnTo>
                <a:lnTo>
                  <a:pt x="1304555" y="531310"/>
                </a:lnTo>
                <a:lnTo>
                  <a:pt x="1272170" y="499651"/>
                </a:lnTo>
                <a:lnTo>
                  <a:pt x="1252087" y="490657"/>
                </a:lnTo>
                <a:lnTo>
                  <a:pt x="1226448" y="479164"/>
                </a:lnTo>
                <a:lnTo>
                  <a:pt x="1201102" y="467319"/>
                </a:lnTo>
                <a:lnTo>
                  <a:pt x="1175996" y="455205"/>
                </a:lnTo>
                <a:lnTo>
                  <a:pt x="1161345" y="447977"/>
                </a:lnTo>
                <a:lnTo>
                  <a:pt x="1215572" y="551010"/>
                </a:lnTo>
                <a:lnTo>
                  <a:pt x="1210237" y="554635"/>
                </a:lnTo>
                <a:lnTo>
                  <a:pt x="1216842" y="567185"/>
                </a:lnTo>
                <a:lnTo>
                  <a:pt x="1217505" y="573707"/>
                </a:lnTo>
                <a:lnTo>
                  <a:pt x="1214980" y="576571"/>
                </a:lnTo>
                <a:lnTo>
                  <a:pt x="1211662" y="576864"/>
                </a:lnTo>
                <a:lnTo>
                  <a:pt x="1160170" y="583287"/>
                </a:lnTo>
                <a:lnTo>
                  <a:pt x="1125185" y="600451"/>
                </a:lnTo>
                <a:lnTo>
                  <a:pt x="1122201" y="601893"/>
                </a:lnTo>
                <a:lnTo>
                  <a:pt x="1071209" y="624119"/>
                </a:lnTo>
                <a:lnTo>
                  <a:pt x="1022760" y="644780"/>
                </a:lnTo>
                <a:lnTo>
                  <a:pt x="1021194" y="645491"/>
                </a:lnTo>
                <a:lnTo>
                  <a:pt x="976152" y="666352"/>
                </a:lnTo>
                <a:lnTo>
                  <a:pt x="887249" y="709473"/>
                </a:lnTo>
                <a:lnTo>
                  <a:pt x="867748" y="748457"/>
                </a:lnTo>
                <a:lnTo>
                  <a:pt x="874562" y="762567"/>
                </a:lnTo>
                <a:close/>
              </a:path>
              <a:path extrusionOk="0" h="766445" w="1306829">
                <a:moveTo>
                  <a:pt x="895247" y="339855"/>
                </a:moveTo>
                <a:lnTo>
                  <a:pt x="901645" y="344424"/>
                </a:lnTo>
                <a:lnTo>
                  <a:pt x="938101" y="376984"/>
                </a:lnTo>
                <a:lnTo>
                  <a:pt x="974865" y="408346"/>
                </a:lnTo>
                <a:lnTo>
                  <a:pt x="1012561" y="438051"/>
                </a:lnTo>
                <a:lnTo>
                  <a:pt x="1051818" y="465637"/>
                </a:lnTo>
                <a:lnTo>
                  <a:pt x="1090910" y="489419"/>
                </a:lnTo>
                <a:lnTo>
                  <a:pt x="1131424" y="511142"/>
                </a:lnTo>
                <a:lnTo>
                  <a:pt x="1173072" y="531456"/>
                </a:lnTo>
                <a:lnTo>
                  <a:pt x="1215572" y="551010"/>
                </a:lnTo>
                <a:lnTo>
                  <a:pt x="1161345" y="447977"/>
                </a:lnTo>
                <a:lnTo>
                  <a:pt x="1151073" y="442909"/>
                </a:lnTo>
                <a:lnTo>
                  <a:pt x="1127833" y="431084"/>
                </a:lnTo>
                <a:lnTo>
                  <a:pt x="1081888" y="407029"/>
                </a:lnTo>
                <a:lnTo>
                  <a:pt x="1058550" y="394978"/>
                </a:lnTo>
                <a:lnTo>
                  <a:pt x="988363" y="359586"/>
                </a:lnTo>
                <a:lnTo>
                  <a:pt x="953259" y="341300"/>
                </a:lnTo>
                <a:lnTo>
                  <a:pt x="918221" y="321822"/>
                </a:lnTo>
                <a:lnTo>
                  <a:pt x="912013" y="317233"/>
                </a:lnTo>
                <a:lnTo>
                  <a:pt x="903195" y="318664"/>
                </a:lnTo>
                <a:lnTo>
                  <a:pt x="894072" y="331102"/>
                </a:lnTo>
                <a:lnTo>
                  <a:pt x="895247" y="339855"/>
                </a:lnTo>
                <a:close/>
              </a:path>
              <a:path extrusionOk="0" h="766445" w="1306829">
                <a:moveTo>
                  <a:pt x="1194674" y="564631"/>
                </a:moveTo>
                <a:lnTo>
                  <a:pt x="1210752" y="564917"/>
                </a:lnTo>
                <a:lnTo>
                  <a:pt x="1214069" y="564624"/>
                </a:lnTo>
                <a:lnTo>
                  <a:pt x="1216842" y="567185"/>
                </a:lnTo>
                <a:lnTo>
                  <a:pt x="1210237" y="554635"/>
                </a:lnTo>
                <a:lnTo>
                  <a:pt x="1205177" y="558073"/>
                </a:lnTo>
                <a:lnTo>
                  <a:pt x="1194674" y="564631"/>
                </a:lnTo>
                <a:close/>
              </a:path>
              <a:path extrusionOk="0" h="766445" w="1306829">
                <a:moveTo>
                  <a:pt x="7880" y="53797"/>
                </a:moveTo>
                <a:lnTo>
                  <a:pt x="38664" y="103110"/>
                </a:lnTo>
                <a:lnTo>
                  <a:pt x="70880" y="142442"/>
                </a:lnTo>
                <a:lnTo>
                  <a:pt x="122638" y="196984"/>
                </a:lnTo>
                <a:lnTo>
                  <a:pt x="192162" y="259652"/>
                </a:lnTo>
                <a:lnTo>
                  <a:pt x="235763" y="294708"/>
                </a:lnTo>
                <a:lnTo>
                  <a:pt x="280370" y="328273"/>
                </a:lnTo>
                <a:lnTo>
                  <a:pt x="325558" y="360597"/>
                </a:lnTo>
                <a:lnTo>
                  <a:pt x="364667" y="386730"/>
                </a:lnTo>
                <a:lnTo>
                  <a:pt x="404401" y="411695"/>
                </a:lnTo>
                <a:lnTo>
                  <a:pt x="444800" y="435332"/>
                </a:lnTo>
                <a:lnTo>
                  <a:pt x="485903" y="457481"/>
                </a:lnTo>
                <a:lnTo>
                  <a:pt x="527749" y="477981"/>
                </a:lnTo>
                <a:lnTo>
                  <a:pt x="570798" y="496925"/>
                </a:lnTo>
                <a:lnTo>
                  <a:pt x="614444" y="514232"/>
                </a:lnTo>
                <a:lnTo>
                  <a:pt x="658649" y="529901"/>
                </a:lnTo>
                <a:lnTo>
                  <a:pt x="703374" y="543932"/>
                </a:lnTo>
                <a:lnTo>
                  <a:pt x="748579" y="556324"/>
                </a:lnTo>
                <a:lnTo>
                  <a:pt x="817224" y="571577"/>
                </a:lnTo>
                <a:lnTo>
                  <a:pt x="886701" y="582549"/>
                </a:lnTo>
                <a:lnTo>
                  <a:pt x="940270" y="587703"/>
                </a:lnTo>
                <a:lnTo>
                  <a:pt x="994100" y="590326"/>
                </a:lnTo>
                <a:lnTo>
                  <a:pt x="1048173" y="590485"/>
                </a:lnTo>
                <a:lnTo>
                  <a:pt x="1102471" y="588249"/>
                </a:lnTo>
                <a:lnTo>
                  <a:pt x="1156973" y="583686"/>
                </a:lnTo>
                <a:lnTo>
                  <a:pt x="1194674" y="564631"/>
                </a:lnTo>
                <a:lnTo>
                  <a:pt x="1157225" y="563965"/>
                </a:lnTo>
                <a:lnTo>
                  <a:pt x="1104239" y="560652"/>
                </a:lnTo>
                <a:lnTo>
                  <a:pt x="1051744" y="555152"/>
                </a:lnTo>
                <a:lnTo>
                  <a:pt x="999689" y="547638"/>
                </a:lnTo>
                <a:lnTo>
                  <a:pt x="948026" y="538281"/>
                </a:lnTo>
                <a:lnTo>
                  <a:pt x="896705" y="527256"/>
                </a:lnTo>
                <a:lnTo>
                  <a:pt x="831451" y="510936"/>
                </a:lnTo>
                <a:lnTo>
                  <a:pt x="767147" y="492217"/>
                </a:lnTo>
                <a:lnTo>
                  <a:pt x="714392" y="474519"/>
                </a:lnTo>
                <a:lnTo>
                  <a:pt x="662333" y="454861"/>
                </a:lnTo>
                <a:lnTo>
                  <a:pt x="610933" y="433341"/>
                </a:lnTo>
                <a:lnTo>
                  <a:pt x="560160" y="410058"/>
                </a:lnTo>
                <a:lnTo>
                  <a:pt x="510432" y="385540"/>
                </a:lnTo>
                <a:lnTo>
                  <a:pt x="461279" y="359429"/>
                </a:lnTo>
                <a:lnTo>
                  <a:pt x="412915" y="331538"/>
                </a:lnTo>
                <a:lnTo>
                  <a:pt x="365558" y="301680"/>
                </a:lnTo>
                <a:lnTo>
                  <a:pt x="328199" y="277163"/>
                </a:lnTo>
                <a:lnTo>
                  <a:pt x="291214" y="251830"/>
                </a:lnTo>
                <a:lnTo>
                  <a:pt x="254765" y="225577"/>
                </a:lnTo>
                <a:lnTo>
                  <a:pt x="219011" y="198298"/>
                </a:lnTo>
                <a:lnTo>
                  <a:pt x="184484" y="170209"/>
                </a:lnTo>
                <a:lnTo>
                  <a:pt x="151063" y="140995"/>
                </a:lnTo>
                <a:lnTo>
                  <a:pt x="119014" y="110434"/>
                </a:lnTo>
                <a:lnTo>
                  <a:pt x="88602" y="78306"/>
                </a:lnTo>
                <a:lnTo>
                  <a:pt x="16411" y="4082"/>
                </a:lnTo>
                <a:lnTo>
                  <a:pt x="12470" y="1551"/>
                </a:lnTo>
                <a:lnTo>
                  <a:pt x="10530" y="0"/>
                </a:lnTo>
                <a:lnTo>
                  <a:pt x="8842" y="1327"/>
                </a:lnTo>
                <a:lnTo>
                  <a:pt x="4759" y="5322"/>
                </a:lnTo>
                <a:lnTo>
                  <a:pt x="1749" y="10439"/>
                </a:lnTo>
                <a:lnTo>
                  <a:pt x="74" y="17522"/>
                </a:lnTo>
                <a:lnTo>
                  <a:pt x="0" y="27416"/>
                </a:lnTo>
                <a:lnTo>
                  <a:pt x="7880" y="5379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0" name="Google Shape;460;p36"/>
          <p:cNvSpPr/>
          <p:nvPr/>
        </p:nvSpPr>
        <p:spPr>
          <a:xfrm>
            <a:off x="2070152" y="5160741"/>
            <a:ext cx="1306830" cy="766445"/>
          </a:xfrm>
          <a:custGeom>
            <a:rect b="b" l="l" r="r" t="t"/>
            <a:pathLst>
              <a:path extrusionOk="0" h="766445" w="1306829">
                <a:moveTo>
                  <a:pt x="874562" y="762567"/>
                </a:moveTo>
                <a:lnTo>
                  <a:pt x="875652" y="763914"/>
                </a:lnTo>
                <a:lnTo>
                  <a:pt x="876678" y="764872"/>
                </a:lnTo>
                <a:lnTo>
                  <a:pt x="877335" y="765128"/>
                </a:lnTo>
                <a:lnTo>
                  <a:pt x="882034" y="765988"/>
                </a:lnTo>
                <a:lnTo>
                  <a:pt x="887796" y="765820"/>
                </a:lnTo>
                <a:lnTo>
                  <a:pt x="927233" y="758134"/>
                </a:lnTo>
                <a:lnTo>
                  <a:pt x="980815" y="736388"/>
                </a:lnTo>
                <a:lnTo>
                  <a:pt x="1004754" y="724470"/>
                </a:lnTo>
                <a:lnTo>
                  <a:pt x="1051811" y="703664"/>
                </a:lnTo>
                <a:lnTo>
                  <a:pt x="1104171" y="682338"/>
                </a:lnTo>
                <a:lnTo>
                  <a:pt x="1153680" y="661705"/>
                </a:lnTo>
                <a:lnTo>
                  <a:pt x="1203604" y="638217"/>
                </a:lnTo>
                <a:lnTo>
                  <a:pt x="1248218" y="612291"/>
                </a:lnTo>
                <a:lnTo>
                  <a:pt x="1287505" y="582618"/>
                </a:lnTo>
                <a:lnTo>
                  <a:pt x="1306525" y="540531"/>
                </a:lnTo>
                <a:lnTo>
                  <a:pt x="1304555" y="531310"/>
                </a:lnTo>
                <a:lnTo>
                  <a:pt x="1272170" y="499651"/>
                </a:lnTo>
                <a:lnTo>
                  <a:pt x="1252087" y="490657"/>
                </a:lnTo>
                <a:lnTo>
                  <a:pt x="1226448" y="479164"/>
                </a:lnTo>
                <a:lnTo>
                  <a:pt x="1201102" y="467319"/>
                </a:lnTo>
                <a:lnTo>
                  <a:pt x="1175996" y="455205"/>
                </a:lnTo>
                <a:lnTo>
                  <a:pt x="1161345" y="447977"/>
                </a:lnTo>
                <a:lnTo>
                  <a:pt x="1215572" y="551010"/>
                </a:lnTo>
                <a:lnTo>
                  <a:pt x="1210237" y="554635"/>
                </a:lnTo>
                <a:lnTo>
                  <a:pt x="1216842" y="567185"/>
                </a:lnTo>
                <a:lnTo>
                  <a:pt x="1217505" y="573707"/>
                </a:lnTo>
                <a:lnTo>
                  <a:pt x="1214980" y="576571"/>
                </a:lnTo>
                <a:lnTo>
                  <a:pt x="1211662" y="576864"/>
                </a:lnTo>
                <a:lnTo>
                  <a:pt x="1160170" y="583287"/>
                </a:lnTo>
                <a:lnTo>
                  <a:pt x="1125185" y="600451"/>
                </a:lnTo>
                <a:lnTo>
                  <a:pt x="1122201" y="601893"/>
                </a:lnTo>
                <a:lnTo>
                  <a:pt x="1071209" y="624119"/>
                </a:lnTo>
                <a:lnTo>
                  <a:pt x="1022760" y="644780"/>
                </a:lnTo>
                <a:lnTo>
                  <a:pt x="1021194" y="645491"/>
                </a:lnTo>
                <a:lnTo>
                  <a:pt x="976152" y="666352"/>
                </a:lnTo>
                <a:lnTo>
                  <a:pt x="887249" y="709473"/>
                </a:lnTo>
                <a:lnTo>
                  <a:pt x="867748" y="748457"/>
                </a:lnTo>
                <a:lnTo>
                  <a:pt x="874562" y="762567"/>
                </a:lnTo>
                <a:close/>
              </a:path>
              <a:path extrusionOk="0" h="766445" w="1306829">
                <a:moveTo>
                  <a:pt x="895247" y="339855"/>
                </a:moveTo>
                <a:lnTo>
                  <a:pt x="901645" y="344424"/>
                </a:lnTo>
                <a:lnTo>
                  <a:pt x="938101" y="376984"/>
                </a:lnTo>
                <a:lnTo>
                  <a:pt x="974865" y="408346"/>
                </a:lnTo>
                <a:lnTo>
                  <a:pt x="1012561" y="438051"/>
                </a:lnTo>
                <a:lnTo>
                  <a:pt x="1051818" y="465637"/>
                </a:lnTo>
                <a:lnTo>
                  <a:pt x="1090910" y="489419"/>
                </a:lnTo>
                <a:lnTo>
                  <a:pt x="1131424" y="511142"/>
                </a:lnTo>
                <a:lnTo>
                  <a:pt x="1173072" y="531456"/>
                </a:lnTo>
                <a:lnTo>
                  <a:pt x="1215572" y="551010"/>
                </a:lnTo>
                <a:lnTo>
                  <a:pt x="1161345" y="447977"/>
                </a:lnTo>
                <a:lnTo>
                  <a:pt x="1151073" y="442909"/>
                </a:lnTo>
                <a:lnTo>
                  <a:pt x="1127833" y="431084"/>
                </a:lnTo>
                <a:lnTo>
                  <a:pt x="1081888" y="407029"/>
                </a:lnTo>
                <a:lnTo>
                  <a:pt x="1058550" y="394978"/>
                </a:lnTo>
                <a:lnTo>
                  <a:pt x="988363" y="359586"/>
                </a:lnTo>
                <a:lnTo>
                  <a:pt x="953259" y="341300"/>
                </a:lnTo>
                <a:lnTo>
                  <a:pt x="918221" y="321822"/>
                </a:lnTo>
                <a:lnTo>
                  <a:pt x="912013" y="317233"/>
                </a:lnTo>
                <a:lnTo>
                  <a:pt x="903195" y="318664"/>
                </a:lnTo>
                <a:lnTo>
                  <a:pt x="894072" y="331102"/>
                </a:lnTo>
                <a:lnTo>
                  <a:pt x="895247" y="339855"/>
                </a:lnTo>
                <a:close/>
              </a:path>
              <a:path extrusionOk="0" h="766445" w="1306829">
                <a:moveTo>
                  <a:pt x="1194674" y="564631"/>
                </a:moveTo>
                <a:lnTo>
                  <a:pt x="1210752" y="564917"/>
                </a:lnTo>
                <a:lnTo>
                  <a:pt x="1214069" y="564624"/>
                </a:lnTo>
                <a:lnTo>
                  <a:pt x="1216842" y="567185"/>
                </a:lnTo>
                <a:lnTo>
                  <a:pt x="1210237" y="554635"/>
                </a:lnTo>
                <a:lnTo>
                  <a:pt x="1205177" y="558073"/>
                </a:lnTo>
                <a:lnTo>
                  <a:pt x="1194674" y="564631"/>
                </a:lnTo>
                <a:close/>
              </a:path>
              <a:path extrusionOk="0" h="766445" w="1306829">
                <a:moveTo>
                  <a:pt x="7880" y="53797"/>
                </a:moveTo>
                <a:lnTo>
                  <a:pt x="38664" y="103110"/>
                </a:lnTo>
                <a:lnTo>
                  <a:pt x="70880" y="142442"/>
                </a:lnTo>
                <a:lnTo>
                  <a:pt x="122638" y="196984"/>
                </a:lnTo>
                <a:lnTo>
                  <a:pt x="192162" y="259652"/>
                </a:lnTo>
                <a:lnTo>
                  <a:pt x="235763" y="294708"/>
                </a:lnTo>
                <a:lnTo>
                  <a:pt x="280370" y="328273"/>
                </a:lnTo>
                <a:lnTo>
                  <a:pt x="325558" y="360597"/>
                </a:lnTo>
                <a:lnTo>
                  <a:pt x="364667" y="386730"/>
                </a:lnTo>
                <a:lnTo>
                  <a:pt x="404401" y="411695"/>
                </a:lnTo>
                <a:lnTo>
                  <a:pt x="444800" y="435332"/>
                </a:lnTo>
                <a:lnTo>
                  <a:pt x="485903" y="457481"/>
                </a:lnTo>
                <a:lnTo>
                  <a:pt x="527749" y="477981"/>
                </a:lnTo>
                <a:lnTo>
                  <a:pt x="570798" y="496925"/>
                </a:lnTo>
                <a:lnTo>
                  <a:pt x="614444" y="514232"/>
                </a:lnTo>
                <a:lnTo>
                  <a:pt x="658649" y="529901"/>
                </a:lnTo>
                <a:lnTo>
                  <a:pt x="703374" y="543932"/>
                </a:lnTo>
                <a:lnTo>
                  <a:pt x="748579" y="556324"/>
                </a:lnTo>
                <a:lnTo>
                  <a:pt x="817224" y="571577"/>
                </a:lnTo>
                <a:lnTo>
                  <a:pt x="886701" y="582549"/>
                </a:lnTo>
                <a:lnTo>
                  <a:pt x="940270" y="587703"/>
                </a:lnTo>
                <a:lnTo>
                  <a:pt x="994100" y="590326"/>
                </a:lnTo>
                <a:lnTo>
                  <a:pt x="1048173" y="590485"/>
                </a:lnTo>
                <a:lnTo>
                  <a:pt x="1102471" y="588249"/>
                </a:lnTo>
                <a:lnTo>
                  <a:pt x="1156973" y="583686"/>
                </a:lnTo>
                <a:lnTo>
                  <a:pt x="1194674" y="564631"/>
                </a:lnTo>
                <a:lnTo>
                  <a:pt x="1157225" y="563965"/>
                </a:lnTo>
                <a:lnTo>
                  <a:pt x="1104239" y="560652"/>
                </a:lnTo>
                <a:lnTo>
                  <a:pt x="1051744" y="555152"/>
                </a:lnTo>
                <a:lnTo>
                  <a:pt x="999689" y="547638"/>
                </a:lnTo>
                <a:lnTo>
                  <a:pt x="948026" y="538281"/>
                </a:lnTo>
                <a:lnTo>
                  <a:pt x="896705" y="527256"/>
                </a:lnTo>
                <a:lnTo>
                  <a:pt x="831451" y="510936"/>
                </a:lnTo>
                <a:lnTo>
                  <a:pt x="767147" y="492217"/>
                </a:lnTo>
                <a:lnTo>
                  <a:pt x="714392" y="474519"/>
                </a:lnTo>
                <a:lnTo>
                  <a:pt x="662333" y="454861"/>
                </a:lnTo>
                <a:lnTo>
                  <a:pt x="610933" y="433341"/>
                </a:lnTo>
                <a:lnTo>
                  <a:pt x="560160" y="410058"/>
                </a:lnTo>
                <a:lnTo>
                  <a:pt x="510432" y="385540"/>
                </a:lnTo>
                <a:lnTo>
                  <a:pt x="461279" y="359429"/>
                </a:lnTo>
                <a:lnTo>
                  <a:pt x="412915" y="331538"/>
                </a:lnTo>
                <a:lnTo>
                  <a:pt x="365558" y="301680"/>
                </a:lnTo>
                <a:lnTo>
                  <a:pt x="328199" y="277163"/>
                </a:lnTo>
                <a:lnTo>
                  <a:pt x="291214" y="251830"/>
                </a:lnTo>
                <a:lnTo>
                  <a:pt x="254765" y="225577"/>
                </a:lnTo>
                <a:lnTo>
                  <a:pt x="219011" y="198298"/>
                </a:lnTo>
                <a:lnTo>
                  <a:pt x="184484" y="170209"/>
                </a:lnTo>
                <a:lnTo>
                  <a:pt x="151063" y="140995"/>
                </a:lnTo>
                <a:lnTo>
                  <a:pt x="119014" y="110434"/>
                </a:lnTo>
                <a:lnTo>
                  <a:pt x="88602" y="78306"/>
                </a:lnTo>
                <a:lnTo>
                  <a:pt x="16411" y="4082"/>
                </a:lnTo>
                <a:lnTo>
                  <a:pt x="12470" y="1551"/>
                </a:lnTo>
                <a:lnTo>
                  <a:pt x="10530" y="0"/>
                </a:lnTo>
                <a:lnTo>
                  <a:pt x="8842" y="1327"/>
                </a:lnTo>
                <a:lnTo>
                  <a:pt x="4759" y="5322"/>
                </a:lnTo>
                <a:lnTo>
                  <a:pt x="1749" y="10439"/>
                </a:lnTo>
                <a:lnTo>
                  <a:pt x="74" y="17522"/>
                </a:lnTo>
                <a:lnTo>
                  <a:pt x="0" y="27416"/>
                </a:lnTo>
                <a:lnTo>
                  <a:pt x="7880" y="5379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61" name="Google Shape;46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6649" y="5171539"/>
            <a:ext cx="3603340" cy="1082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2" name="Google Shape;462;p36"/>
          <p:cNvGrpSpPr/>
          <p:nvPr/>
        </p:nvGrpSpPr>
        <p:grpSpPr>
          <a:xfrm>
            <a:off x="3733910" y="6548869"/>
            <a:ext cx="5681361" cy="2840494"/>
            <a:chOff x="3733910" y="6548869"/>
            <a:chExt cx="5681361" cy="2840494"/>
          </a:xfrm>
        </p:grpSpPr>
        <p:pic>
          <p:nvPicPr>
            <p:cNvPr id="463" name="Google Shape;463;p3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33910" y="6548869"/>
              <a:ext cx="3280951" cy="1157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" name="Google Shape;464;p3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871971" y="7616951"/>
              <a:ext cx="3543300" cy="177241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65" name="Google Shape;465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71927" y="8295131"/>
            <a:ext cx="3259835" cy="70104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36"/>
          <p:cNvSpPr txBox="1"/>
          <p:nvPr/>
        </p:nvSpPr>
        <p:spPr>
          <a:xfrm>
            <a:off x="1972436" y="2214753"/>
            <a:ext cx="14890115" cy="6631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Cách khai báo và sử dụng thư viện/module?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0" lvl="0" marL="1736089" rtl="0" algn="l">
              <a:lnSpc>
                <a:spcPct val="100000"/>
              </a:lnSpc>
              <a:spcBef>
                <a:spcPts val="3175"/>
              </a:spcBef>
              <a:spcAft>
                <a:spcPts val="0"/>
              </a:spcAft>
              <a:buNone/>
            </a:pPr>
            <a:r>
              <a:rPr i="1" lang="en-US" sz="42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import, from..import, as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Các thư viện thường dùng để làm việc với dữ liệu?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0" lvl="0" marL="6120130" rtl="0" algn="l">
              <a:lnSpc>
                <a:spcPct val="100000"/>
              </a:lnSpc>
              <a:spcBef>
                <a:spcPts val="3845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Quản lý dữ liệu theo bảng biểu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1766570" lvl="0" marL="7886700" marR="5080" rtl="0" algn="l">
              <a:lnSpc>
                <a:spcPct val="228700"/>
              </a:lnSpc>
              <a:spcBef>
                <a:spcPts val="825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Tính toán dữ liệu dạng dãy số, ma trận Trực quan hóa dữ liệu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6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7"/>
          <p:cNvSpPr txBox="1"/>
          <p:nvPr>
            <p:ph type="title"/>
          </p:nvPr>
        </p:nvSpPr>
        <p:spPr>
          <a:xfrm>
            <a:off x="886460" y="656081"/>
            <a:ext cx="14533244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Tổng quan bài học</a:t>
            </a:r>
            <a:endParaRPr/>
          </a:p>
        </p:txBody>
      </p:sp>
      <p:grpSp>
        <p:nvGrpSpPr>
          <p:cNvPr id="473" name="Google Shape;473;p37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474" name="Google Shape;474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5" name="Google Shape;475;p37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76" name="Google Shape;476;p37"/>
          <p:cNvSpPr txBox="1"/>
          <p:nvPr/>
        </p:nvSpPr>
        <p:spPr>
          <a:xfrm>
            <a:off x="1972424" y="2214750"/>
            <a:ext cx="95202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Sử dụng thư viện/module hiệu quả?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37"/>
          <p:cNvSpPr/>
          <p:nvPr/>
        </p:nvSpPr>
        <p:spPr>
          <a:xfrm>
            <a:off x="2070152" y="3085307"/>
            <a:ext cx="1306830" cy="766445"/>
          </a:xfrm>
          <a:custGeom>
            <a:rect b="b" l="l" r="r" t="t"/>
            <a:pathLst>
              <a:path extrusionOk="0" h="766445" w="1306829">
                <a:moveTo>
                  <a:pt x="874562" y="762567"/>
                </a:moveTo>
                <a:lnTo>
                  <a:pt x="875652" y="763914"/>
                </a:lnTo>
                <a:lnTo>
                  <a:pt x="876678" y="764872"/>
                </a:lnTo>
                <a:lnTo>
                  <a:pt x="877335" y="765128"/>
                </a:lnTo>
                <a:lnTo>
                  <a:pt x="882034" y="765988"/>
                </a:lnTo>
                <a:lnTo>
                  <a:pt x="887796" y="765820"/>
                </a:lnTo>
                <a:lnTo>
                  <a:pt x="927233" y="758134"/>
                </a:lnTo>
                <a:lnTo>
                  <a:pt x="980815" y="736388"/>
                </a:lnTo>
                <a:lnTo>
                  <a:pt x="1004754" y="724470"/>
                </a:lnTo>
                <a:lnTo>
                  <a:pt x="1051811" y="703664"/>
                </a:lnTo>
                <a:lnTo>
                  <a:pt x="1104171" y="682338"/>
                </a:lnTo>
                <a:lnTo>
                  <a:pt x="1153680" y="661705"/>
                </a:lnTo>
                <a:lnTo>
                  <a:pt x="1203604" y="638217"/>
                </a:lnTo>
                <a:lnTo>
                  <a:pt x="1248218" y="612291"/>
                </a:lnTo>
                <a:lnTo>
                  <a:pt x="1287505" y="582618"/>
                </a:lnTo>
                <a:lnTo>
                  <a:pt x="1306525" y="540531"/>
                </a:lnTo>
                <a:lnTo>
                  <a:pt x="1304555" y="531310"/>
                </a:lnTo>
                <a:lnTo>
                  <a:pt x="1272170" y="499651"/>
                </a:lnTo>
                <a:lnTo>
                  <a:pt x="1252087" y="490657"/>
                </a:lnTo>
                <a:lnTo>
                  <a:pt x="1226448" y="479164"/>
                </a:lnTo>
                <a:lnTo>
                  <a:pt x="1201102" y="467319"/>
                </a:lnTo>
                <a:lnTo>
                  <a:pt x="1175996" y="455205"/>
                </a:lnTo>
                <a:lnTo>
                  <a:pt x="1161345" y="447977"/>
                </a:lnTo>
                <a:lnTo>
                  <a:pt x="1215572" y="551010"/>
                </a:lnTo>
                <a:lnTo>
                  <a:pt x="1210237" y="554635"/>
                </a:lnTo>
                <a:lnTo>
                  <a:pt x="1216842" y="567185"/>
                </a:lnTo>
                <a:lnTo>
                  <a:pt x="1217505" y="573707"/>
                </a:lnTo>
                <a:lnTo>
                  <a:pt x="1214980" y="576571"/>
                </a:lnTo>
                <a:lnTo>
                  <a:pt x="1211662" y="576864"/>
                </a:lnTo>
                <a:lnTo>
                  <a:pt x="1160170" y="583287"/>
                </a:lnTo>
                <a:lnTo>
                  <a:pt x="1125185" y="600451"/>
                </a:lnTo>
                <a:lnTo>
                  <a:pt x="1122201" y="601893"/>
                </a:lnTo>
                <a:lnTo>
                  <a:pt x="1071209" y="624119"/>
                </a:lnTo>
                <a:lnTo>
                  <a:pt x="1022760" y="644780"/>
                </a:lnTo>
                <a:lnTo>
                  <a:pt x="1021194" y="645491"/>
                </a:lnTo>
                <a:lnTo>
                  <a:pt x="976152" y="666352"/>
                </a:lnTo>
                <a:lnTo>
                  <a:pt x="887249" y="709473"/>
                </a:lnTo>
                <a:lnTo>
                  <a:pt x="867748" y="748457"/>
                </a:lnTo>
                <a:lnTo>
                  <a:pt x="874562" y="762567"/>
                </a:lnTo>
                <a:close/>
              </a:path>
              <a:path extrusionOk="0" h="766445" w="1306829">
                <a:moveTo>
                  <a:pt x="895247" y="339855"/>
                </a:moveTo>
                <a:lnTo>
                  <a:pt x="901645" y="344424"/>
                </a:lnTo>
                <a:lnTo>
                  <a:pt x="938101" y="376984"/>
                </a:lnTo>
                <a:lnTo>
                  <a:pt x="974865" y="408346"/>
                </a:lnTo>
                <a:lnTo>
                  <a:pt x="1012561" y="438051"/>
                </a:lnTo>
                <a:lnTo>
                  <a:pt x="1051818" y="465637"/>
                </a:lnTo>
                <a:lnTo>
                  <a:pt x="1090910" y="489419"/>
                </a:lnTo>
                <a:lnTo>
                  <a:pt x="1131424" y="511142"/>
                </a:lnTo>
                <a:lnTo>
                  <a:pt x="1173072" y="531456"/>
                </a:lnTo>
                <a:lnTo>
                  <a:pt x="1215572" y="551010"/>
                </a:lnTo>
                <a:lnTo>
                  <a:pt x="1161345" y="447977"/>
                </a:lnTo>
                <a:lnTo>
                  <a:pt x="1151073" y="442909"/>
                </a:lnTo>
                <a:lnTo>
                  <a:pt x="1127833" y="431084"/>
                </a:lnTo>
                <a:lnTo>
                  <a:pt x="1081888" y="407029"/>
                </a:lnTo>
                <a:lnTo>
                  <a:pt x="1058550" y="394978"/>
                </a:lnTo>
                <a:lnTo>
                  <a:pt x="988363" y="359586"/>
                </a:lnTo>
                <a:lnTo>
                  <a:pt x="953259" y="341300"/>
                </a:lnTo>
                <a:lnTo>
                  <a:pt x="918221" y="321822"/>
                </a:lnTo>
                <a:lnTo>
                  <a:pt x="912013" y="317233"/>
                </a:lnTo>
                <a:lnTo>
                  <a:pt x="903195" y="318664"/>
                </a:lnTo>
                <a:lnTo>
                  <a:pt x="894072" y="331102"/>
                </a:lnTo>
                <a:lnTo>
                  <a:pt x="895247" y="339855"/>
                </a:lnTo>
                <a:close/>
              </a:path>
              <a:path extrusionOk="0" h="766445" w="1306829">
                <a:moveTo>
                  <a:pt x="1194674" y="564631"/>
                </a:moveTo>
                <a:lnTo>
                  <a:pt x="1210752" y="564917"/>
                </a:lnTo>
                <a:lnTo>
                  <a:pt x="1214069" y="564624"/>
                </a:lnTo>
                <a:lnTo>
                  <a:pt x="1216842" y="567185"/>
                </a:lnTo>
                <a:lnTo>
                  <a:pt x="1210237" y="554635"/>
                </a:lnTo>
                <a:lnTo>
                  <a:pt x="1205177" y="558073"/>
                </a:lnTo>
                <a:lnTo>
                  <a:pt x="1194674" y="564631"/>
                </a:lnTo>
                <a:close/>
              </a:path>
              <a:path extrusionOk="0" h="766445" w="1306829">
                <a:moveTo>
                  <a:pt x="7880" y="53797"/>
                </a:moveTo>
                <a:lnTo>
                  <a:pt x="38664" y="103110"/>
                </a:lnTo>
                <a:lnTo>
                  <a:pt x="70880" y="142442"/>
                </a:lnTo>
                <a:lnTo>
                  <a:pt x="122638" y="196984"/>
                </a:lnTo>
                <a:lnTo>
                  <a:pt x="192162" y="259652"/>
                </a:lnTo>
                <a:lnTo>
                  <a:pt x="235763" y="294708"/>
                </a:lnTo>
                <a:lnTo>
                  <a:pt x="280370" y="328273"/>
                </a:lnTo>
                <a:lnTo>
                  <a:pt x="325558" y="360597"/>
                </a:lnTo>
                <a:lnTo>
                  <a:pt x="364667" y="386730"/>
                </a:lnTo>
                <a:lnTo>
                  <a:pt x="404401" y="411695"/>
                </a:lnTo>
                <a:lnTo>
                  <a:pt x="444800" y="435332"/>
                </a:lnTo>
                <a:lnTo>
                  <a:pt x="485903" y="457481"/>
                </a:lnTo>
                <a:lnTo>
                  <a:pt x="527749" y="477981"/>
                </a:lnTo>
                <a:lnTo>
                  <a:pt x="570798" y="496925"/>
                </a:lnTo>
                <a:lnTo>
                  <a:pt x="614444" y="514232"/>
                </a:lnTo>
                <a:lnTo>
                  <a:pt x="658649" y="529901"/>
                </a:lnTo>
                <a:lnTo>
                  <a:pt x="703374" y="543932"/>
                </a:lnTo>
                <a:lnTo>
                  <a:pt x="748579" y="556324"/>
                </a:lnTo>
                <a:lnTo>
                  <a:pt x="817224" y="571577"/>
                </a:lnTo>
                <a:lnTo>
                  <a:pt x="886701" y="582549"/>
                </a:lnTo>
                <a:lnTo>
                  <a:pt x="940270" y="587703"/>
                </a:lnTo>
                <a:lnTo>
                  <a:pt x="994100" y="590326"/>
                </a:lnTo>
                <a:lnTo>
                  <a:pt x="1048173" y="590485"/>
                </a:lnTo>
                <a:lnTo>
                  <a:pt x="1102471" y="588249"/>
                </a:lnTo>
                <a:lnTo>
                  <a:pt x="1156973" y="583686"/>
                </a:lnTo>
                <a:lnTo>
                  <a:pt x="1194674" y="564631"/>
                </a:lnTo>
                <a:lnTo>
                  <a:pt x="1157225" y="563965"/>
                </a:lnTo>
                <a:lnTo>
                  <a:pt x="1104239" y="560652"/>
                </a:lnTo>
                <a:lnTo>
                  <a:pt x="1051744" y="555152"/>
                </a:lnTo>
                <a:lnTo>
                  <a:pt x="999689" y="547638"/>
                </a:lnTo>
                <a:lnTo>
                  <a:pt x="948026" y="538281"/>
                </a:lnTo>
                <a:lnTo>
                  <a:pt x="896705" y="527256"/>
                </a:lnTo>
                <a:lnTo>
                  <a:pt x="831451" y="510936"/>
                </a:lnTo>
                <a:lnTo>
                  <a:pt x="767147" y="492217"/>
                </a:lnTo>
                <a:lnTo>
                  <a:pt x="714392" y="474519"/>
                </a:lnTo>
                <a:lnTo>
                  <a:pt x="662333" y="454861"/>
                </a:lnTo>
                <a:lnTo>
                  <a:pt x="610933" y="433341"/>
                </a:lnTo>
                <a:lnTo>
                  <a:pt x="560160" y="410058"/>
                </a:lnTo>
                <a:lnTo>
                  <a:pt x="510432" y="385540"/>
                </a:lnTo>
                <a:lnTo>
                  <a:pt x="461279" y="359429"/>
                </a:lnTo>
                <a:lnTo>
                  <a:pt x="412915" y="331538"/>
                </a:lnTo>
                <a:lnTo>
                  <a:pt x="365558" y="301680"/>
                </a:lnTo>
                <a:lnTo>
                  <a:pt x="328199" y="277163"/>
                </a:lnTo>
                <a:lnTo>
                  <a:pt x="291214" y="251830"/>
                </a:lnTo>
                <a:lnTo>
                  <a:pt x="254765" y="225577"/>
                </a:lnTo>
                <a:lnTo>
                  <a:pt x="219011" y="198298"/>
                </a:lnTo>
                <a:lnTo>
                  <a:pt x="184484" y="170209"/>
                </a:lnTo>
                <a:lnTo>
                  <a:pt x="151063" y="140995"/>
                </a:lnTo>
                <a:lnTo>
                  <a:pt x="119014" y="110434"/>
                </a:lnTo>
                <a:lnTo>
                  <a:pt x="88602" y="78306"/>
                </a:lnTo>
                <a:lnTo>
                  <a:pt x="16411" y="4082"/>
                </a:lnTo>
                <a:lnTo>
                  <a:pt x="12470" y="1551"/>
                </a:lnTo>
                <a:lnTo>
                  <a:pt x="10530" y="0"/>
                </a:lnTo>
                <a:lnTo>
                  <a:pt x="8842" y="1327"/>
                </a:lnTo>
                <a:lnTo>
                  <a:pt x="4759" y="5322"/>
                </a:lnTo>
                <a:lnTo>
                  <a:pt x="1749" y="10439"/>
                </a:lnTo>
                <a:lnTo>
                  <a:pt x="74" y="17522"/>
                </a:lnTo>
                <a:lnTo>
                  <a:pt x="0" y="27416"/>
                </a:lnTo>
                <a:lnTo>
                  <a:pt x="7880" y="5379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8" name="Google Shape;478;p37"/>
          <p:cNvSpPr txBox="1"/>
          <p:nvPr/>
        </p:nvSpPr>
        <p:spPr>
          <a:xfrm>
            <a:off x="3584194" y="3258134"/>
            <a:ext cx="36093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en-US" sz="4200"/>
              <a:t> </a:t>
            </a:r>
            <a:r>
              <a:rPr lang="en-US" sz="4200">
                <a:latin typeface="Arial"/>
                <a:ea typeface="Arial"/>
                <a:cs typeface="Arial"/>
                <a:sym typeface="Arial"/>
              </a:rPr>
              <a:t>nắm được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37"/>
          <p:cNvSpPr txBox="1"/>
          <p:nvPr/>
        </p:nvSpPr>
        <p:spPr>
          <a:xfrm>
            <a:off x="8510396" y="3302330"/>
            <a:ext cx="708787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72437"/>
                </a:solidFill>
                <a:latin typeface="Arial"/>
                <a:ea typeface="Arial"/>
                <a:cs typeface="Arial"/>
                <a:sym typeface="Arial"/>
              </a:rPr>
              <a:t>đặc trưng căn bản của thư viện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37"/>
          <p:cNvSpPr txBox="1"/>
          <p:nvPr/>
        </p:nvSpPr>
        <p:spPr>
          <a:xfrm>
            <a:off x="8416797" y="4069232"/>
            <a:ext cx="8871585" cy="1821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0320" lvl="0" marL="32384" marR="5080" rtl="0" algn="l">
              <a:lnSpc>
                <a:spcPct val="14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72437"/>
                </a:solidFill>
                <a:latin typeface="Arial"/>
                <a:ea typeface="Arial"/>
                <a:cs typeface="Arial"/>
                <a:sym typeface="Arial"/>
              </a:rPr>
              <a:t>các keyword liên quan đến mục tiêu </a:t>
            </a:r>
            <a:r>
              <a:rPr lang="en-US" sz="4000">
                <a:latin typeface="Arial"/>
                <a:ea typeface="Arial"/>
                <a:cs typeface="Arial"/>
                <a:sym typeface="Arial"/>
              </a:rPr>
              <a:t>kết hợp với API document của thư viện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7"/>
          <p:cNvSpPr/>
          <p:nvPr/>
        </p:nvSpPr>
        <p:spPr>
          <a:xfrm>
            <a:off x="7342632" y="3577970"/>
            <a:ext cx="948055" cy="2047239"/>
          </a:xfrm>
          <a:custGeom>
            <a:rect b="b" l="l" r="r" t="t"/>
            <a:pathLst>
              <a:path extrusionOk="0" h="2047239" w="948054">
                <a:moveTo>
                  <a:pt x="874522" y="2013204"/>
                </a:moveTo>
                <a:lnTo>
                  <a:pt x="874191" y="2012950"/>
                </a:lnTo>
                <a:lnTo>
                  <a:pt x="776605" y="2012950"/>
                </a:lnTo>
                <a:lnTo>
                  <a:pt x="757974" y="2012950"/>
                </a:lnTo>
                <a:lnTo>
                  <a:pt x="751205" y="2046732"/>
                </a:lnTo>
                <a:lnTo>
                  <a:pt x="874522" y="2013204"/>
                </a:lnTo>
                <a:close/>
              </a:path>
              <a:path extrusionOk="0" h="2047239" w="948054">
                <a:moveTo>
                  <a:pt x="912558" y="76708"/>
                </a:moveTo>
                <a:lnTo>
                  <a:pt x="852424" y="76708"/>
                </a:lnTo>
                <a:lnTo>
                  <a:pt x="833310" y="76708"/>
                </a:lnTo>
                <a:lnTo>
                  <a:pt x="832358" y="114300"/>
                </a:lnTo>
                <a:lnTo>
                  <a:pt x="912558" y="76708"/>
                </a:lnTo>
                <a:close/>
              </a:path>
              <a:path extrusionOk="0" h="2047239" w="948054">
                <a:moveTo>
                  <a:pt x="948055" y="60083"/>
                </a:moveTo>
                <a:lnTo>
                  <a:pt x="835279" y="0"/>
                </a:lnTo>
                <a:lnTo>
                  <a:pt x="834301" y="38125"/>
                </a:lnTo>
                <a:lnTo>
                  <a:pt x="19558" y="17145"/>
                </a:lnTo>
                <a:lnTo>
                  <a:pt x="19050" y="36195"/>
                </a:lnTo>
                <a:lnTo>
                  <a:pt x="0" y="36449"/>
                </a:lnTo>
                <a:lnTo>
                  <a:pt x="254" y="61734"/>
                </a:lnTo>
                <a:lnTo>
                  <a:pt x="393" y="65328"/>
                </a:lnTo>
                <a:lnTo>
                  <a:pt x="1270" y="129159"/>
                </a:lnTo>
                <a:lnTo>
                  <a:pt x="4953" y="221996"/>
                </a:lnTo>
                <a:lnTo>
                  <a:pt x="11049" y="314579"/>
                </a:lnTo>
                <a:lnTo>
                  <a:pt x="19304" y="406654"/>
                </a:lnTo>
                <a:lnTo>
                  <a:pt x="29845" y="497967"/>
                </a:lnTo>
                <a:lnTo>
                  <a:pt x="42418" y="588391"/>
                </a:lnTo>
                <a:lnTo>
                  <a:pt x="57150" y="677672"/>
                </a:lnTo>
                <a:lnTo>
                  <a:pt x="73914" y="765683"/>
                </a:lnTo>
                <a:lnTo>
                  <a:pt x="92456" y="852297"/>
                </a:lnTo>
                <a:lnTo>
                  <a:pt x="112776" y="937260"/>
                </a:lnTo>
                <a:lnTo>
                  <a:pt x="135001" y="1020318"/>
                </a:lnTo>
                <a:lnTo>
                  <a:pt x="158750" y="1101471"/>
                </a:lnTo>
                <a:lnTo>
                  <a:pt x="184023" y="1180465"/>
                </a:lnTo>
                <a:lnTo>
                  <a:pt x="210947" y="1257173"/>
                </a:lnTo>
                <a:lnTo>
                  <a:pt x="239141" y="1331214"/>
                </a:lnTo>
                <a:lnTo>
                  <a:pt x="268859" y="1402715"/>
                </a:lnTo>
                <a:lnTo>
                  <a:pt x="299720" y="1471295"/>
                </a:lnTo>
                <a:lnTo>
                  <a:pt x="331851" y="1536700"/>
                </a:lnTo>
                <a:lnTo>
                  <a:pt x="364998" y="1598930"/>
                </a:lnTo>
                <a:lnTo>
                  <a:pt x="399415" y="1657858"/>
                </a:lnTo>
                <a:lnTo>
                  <a:pt x="434721" y="1713230"/>
                </a:lnTo>
                <a:lnTo>
                  <a:pt x="470916" y="1764665"/>
                </a:lnTo>
                <a:lnTo>
                  <a:pt x="508127" y="1812290"/>
                </a:lnTo>
                <a:lnTo>
                  <a:pt x="546100" y="1855851"/>
                </a:lnTo>
                <a:lnTo>
                  <a:pt x="584708" y="1895094"/>
                </a:lnTo>
                <a:lnTo>
                  <a:pt x="624205" y="1929765"/>
                </a:lnTo>
                <a:lnTo>
                  <a:pt x="664210" y="1959737"/>
                </a:lnTo>
                <a:lnTo>
                  <a:pt x="704977" y="1985010"/>
                </a:lnTo>
                <a:lnTo>
                  <a:pt x="746252" y="2005076"/>
                </a:lnTo>
                <a:lnTo>
                  <a:pt x="747522" y="2005711"/>
                </a:lnTo>
                <a:lnTo>
                  <a:pt x="750062" y="2006473"/>
                </a:lnTo>
                <a:lnTo>
                  <a:pt x="758850" y="2008619"/>
                </a:lnTo>
                <a:lnTo>
                  <a:pt x="777659" y="2008619"/>
                </a:lnTo>
                <a:lnTo>
                  <a:pt x="868629" y="2008619"/>
                </a:lnTo>
                <a:lnTo>
                  <a:pt x="773684" y="1934718"/>
                </a:lnTo>
                <a:lnTo>
                  <a:pt x="766343" y="1971294"/>
                </a:lnTo>
                <a:lnTo>
                  <a:pt x="764273" y="1970786"/>
                </a:lnTo>
                <a:lnTo>
                  <a:pt x="761428" y="1970100"/>
                </a:lnTo>
                <a:lnTo>
                  <a:pt x="760222" y="1969516"/>
                </a:lnTo>
                <a:lnTo>
                  <a:pt x="724916" y="1952625"/>
                </a:lnTo>
                <a:lnTo>
                  <a:pt x="687070" y="1929257"/>
                </a:lnTo>
                <a:lnTo>
                  <a:pt x="649351" y="1901190"/>
                </a:lnTo>
                <a:lnTo>
                  <a:pt x="611886" y="1868297"/>
                </a:lnTo>
                <a:lnTo>
                  <a:pt x="574802" y="1830705"/>
                </a:lnTo>
                <a:lnTo>
                  <a:pt x="538099" y="1788922"/>
                </a:lnTo>
                <a:lnTo>
                  <a:pt x="502158" y="1742821"/>
                </a:lnTo>
                <a:lnTo>
                  <a:pt x="466852" y="1692656"/>
                </a:lnTo>
                <a:lnTo>
                  <a:pt x="432308" y="1638681"/>
                </a:lnTo>
                <a:lnTo>
                  <a:pt x="398653" y="1581023"/>
                </a:lnTo>
                <a:lnTo>
                  <a:pt x="366014" y="1520063"/>
                </a:lnTo>
                <a:lnTo>
                  <a:pt x="334391" y="1455547"/>
                </a:lnTo>
                <a:lnTo>
                  <a:pt x="304038" y="1388110"/>
                </a:lnTo>
                <a:lnTo>
                  <a:pt x="274828" y="1317625"/>
                </a:lnTo>
                <a:lnTo>
                  <a:pt x="246888" y="1244473"/>
                </a:lnTo>
                <a:lnTo>
                  <a:pt x="220218" y="1168781"/>
                </a:lnTo>
                <a:lnTo>
                  <a:pt x="195199" y="1090803"/>
                </a:lnTo>
                <a:lnTo>
                  <a:pt x="171704" y="1010539"/>
                </a:lnTo>
                <a:lnTo>
                  <a:pt x="149860" y="928370"/>
                </a:lnTo>
                <a:lnTo>
                  <a:pt x="129667" y="844296"/>
                </a:lnTo>
                <a:lnTo>
                  <a:pt x="111252" y="758571"/>
                </a:lnTo>
                <a:lnTo>
                  <a:pt x="94742" y="671449"/>
                </a:lnTo>
                <a:lnTo>
                  <a:pt x="80264" y="583057"/>
                </a:lnTo>
                <a:lnTo>
                  <a:pt x="67691" y="493649"/>
                </a:lnTo>
                <a:lnTo>
                  <a:pt x="57277" y="403225"/>
                </a:lnTo>
                <a:lnTo>
                  <a:pt x="55930" y="388505"/>
                </a:lnTo>
                <a:lnTo>
                  <a:pt x="56388" y="390017"/>
                </a:lnTo>
                <a:lnTo>
                  <a:pt x="72771" y="438531"/>
                </a:lnTo>
                <a:lnTo>
                  <a:pt x="91059" y="486283"/>
                </a:lnTo>
                <a:lnTo>
                  <a:pt x="111125" y="533146"/>
                </a:lnTo>
                <a:lnTo>
                  <a:pt x="132842" y="578866"/>
                </a:lnTo>
                <a:lnTo>
                  <a:pt x="156337" y="623570"/>
                </a:lnTo>
                <a:lnTo>
                  <a:pt x="181356" y="667131"/>
                </a:lnTo>
                <a:lnTo>
                  <a:pt x="207645" y="709295"/>
                </a:lnTo>
                <a:lnTo>
                  <a:pt x="235585" y="750062"/>
                </a:lnTo>
                <a:lnTo>
                  <a:pt x="264795" y="789432"/>
                </a:lnTo>
                <a:lnTo>
                  <a:pt x="295275" y="827151"/>
                </a:lnTo>
                <a:lnTo>
                  <a:pt x="326771" y="863219"/>
                </a:lnTo>
                <a:lnTo>
                  <a:pt x="359537" y="897509"/>
                </a:lnTo>
                <a:lnTo>
                  <a:pt x="393192" y="929894"/>
                </a:lnTo>
                <a:lnTo>
                  <a:pt x="427990" y="960247"/>
                </a:lnTo>
                <a:lnTo>
                  <a:pt x="463550" y="988568"/>
                </a:lnTo>
                <a:lnTo>
                  <a:pt x="499999" y="1014730"/>
                </a:lnTo>
                <a:lnTo>
                  <a:pt x="537464" y="1038733"/>
                </a:lnTo>
                <a:lnTo>
                  <a:pt x="575310" y="1060196"/>
                </a:lnTo>
                <a:lnTo>
                  <a:pt x="613918" y="1079119"/>
                </a:lnTo>
                <a:lnTo>
                  <a:pt x="652907" y="1095502"/>
                </a:lnTo>
                <a:lnTo>
                  <a:pt x="692277" y="1109091"/>
                </a:lnTo>
                <a:lnTo>
                  <a:pt x="732282" y="1119886"/>
                </a:lnTo>
                <a:lnTo>
                  <a:pt x="738289" y="1120724"/>
                </a:lnTo>
                <a:lnTo>
                  <a:pt x="733933" y="1159002"/>
                </a:lnTo>
                <a:lnTo>
                  <a:pt x="831672" y="1123315"/>
                </a:lnTo>
                <a:lnTo>
                  <a:pt x="853948" y="1115187"/>
                </a:lnTo>
                <a:lnTo>
                  <a:pt x="746887" y="1045464"/>
                </a:lnTo>
                <a:lnTo>
                  <a:pt x="742581" y="1083170"/>
                </a:lnTo>
                <a:lnTo>
                  <a:pt x="741680" y="1083056"/>
                </a:lnTo>
                <a:lnTo>
                  <a:pt x="722884" y="1078230"/>
                </a:lnTo>
                <a:lnTo>
                  <a:pt x="685673" y="1066800"/>
                </a:lnTo>
                <a:lnTo>
                  <a:pt x="648589" y="1052703"/>
                </a:lnTo>
                <a:lnTo>
                  <a:pt x="611759" y="1036066"/>
                </a:lnTo>
                <a:lnTo>
                  <a:pt x="575564" y="1016889"/>
                </a:lnTo>
                <a:lnTo>
                  <a:pt x="539623" y="995299"/>
                </a:lnTo>
                <a:lnTo>
                  <a:pt x="487299" y="958723"/>
                </a:lnTo>
                <a:lnTo>
                  <a:pt x="453009" y="931545"/>
                </a:lnTo>
                <a:lnTo>
                  <a:pt x="419608" y="902335"/>
                </a:lnTo>
                <a:lnTo>
                  <a:pt x="387096" y="871093"/>
                </a:lnTo>
                <a:lnTo>
                  <a:pt x="355473" y="838073"/>
                </a:lnTo>
                <a:lnTo>
                  <a:pt x="324866" y="803275"/>
                </a:lnTo>
                <a:lnTo>
                  <a:pt x="295275" y="766699"/>
                </a:lnTo>
                <a:lnTo>
                  <a:pt x="266954" y="728599"/>
                </a:lnTo>
                <a:lnTo>
                  <a:pt x="240030" y="688975"/>
                </a:lnTo>
                <a:lnTo>
                  <a:pt x="214376" y="648081"/>
                </a:lnTo>
                <a:lnTo>
                  <a:pt x="189992" y="605917"/>
                </a:lnTo>
                <a:lnTo>
                  <a:pt x="167386" y="562610"/>
                </a:lnTo>
                <a:lnTo>
                  <a:pt x="146177" y="518033"/>
                </a:lnTo>
                <a:lnTo>
                  <a:pt x="126619" y="472694"/>
                </a:lnTo>
                <a:lnTo>
                  <a:pt x="108966" y="426339"/>
                </a:lnTo>
                <a:lnTo>
                  <a:pt x="92964" y="379222"/>
                </a:lnTo>
                <a:lnTo>
                  <a:pt x="78867" y="331470"/>
                </a:lnTo>
                <a:lnTo>
                  <a:pt x="66675" y="283210"/>
                </a:lnTo>
                <a:lnTo>
                  <a:pt x="56642" y="234442"/>
                </a:lnTo>
                <a:lnTo>
                  <a:pt x="48641" y="185166"/>
                </a:lnTo>
                <a:lnTo>
                  <a:pt x="42799" y="135636"/>
                </a:lnTo>
                <a:lnTo>
                  <a:pt x="39370" y="86106"/>
                </a:lnTo>
                <a:lnTo>
                  <a:pt x="38366" y="55791"/>
                </a:lnTo>
                <a:lnTo>
                  <a:pt x="833323" y="76225"/>
                </a:lnTo>
                <a:lnTo>
                  <a:pt x="852436" y="76225"/>
                </a:lnTo>
                <a:lnTo>
                  <a:pt x="913599" y="76225"/>
                </a:lnTo>
                <a:lnTo>
                  <a:pt x="948055" y="600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2" name="Google Shape;482;p37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8"/>
          <p:cNvSpPr txBox="1"/>
          <p:nvPr>
            <p:ph type="title"/>
          </p:nvPr>
        </p:nvSpPr>
        <p:spPr>
          <a:xfrm>
            <a:off x="2161158" y="4791583"/>
            <a:ext cx="13971269" cy="909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00">
                <a:latin typeface="Arial"/>
                <a:ea typeface="Arial"/>
                <a:cs typeface="Arial"/>
                <a:sym typeface="Arial"/>
              </a:rPr>
              <a:t>Xin	chân thành cảm ơn vì đã lắng nghe!</a:t>
            </a:r>
            <a:endParaRPr sz="5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8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2842651" y="3857375"/>
            <a:ext cx="13311000" cy="27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4925">
            <a:spAutoFit/>
          </a:bodyPr>
          <a:lstStyle/>
          <a:p>
            <a:pPr indent="-2716530" lvl="0" marL="2728595" marR="5080" rtl="0" algn="l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100"/>
              <a:t>Tổng	quan và	 phân	loại	thư viện lập trình AI</a:t>
            </a:r>
            <a:endParaRPr sz="8100"/>
          </a:p>
        </p:txBody>
      </p:sp>
      <p:sp>
        <p:nvSpPr>
          <p:cNvPr id="76" name="Google Shape;76;p4"/>
          <p:cNvSpPr txBox="1"/>
          <p:nvPr>
            <p:ph idx="12" type="sldNum"/>
          </p:nvPr>
        </p:nvSpPr>
        <p:spPr>
          <a:xfrm>
            <a:off x="17389475" y="9381249"/>
            <a:ext cx="342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ctrTitle"/>
          </p:nvPr>
        </p:nvSpPr>
        <p:spPr>
          <a:xfrm>
            <a:off x="886460" y="656081"/>
            <a:ext cx="12853035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Tổng quan về thư viện của Python</a:t>
            </a:r>
            <a:endParaRPr/>
          </a:p>
        </p:txBody>
      </p:sp>
      <p:grpSp>
        <p:nvGrpSpPr>
          <p:cNvPr id="82" name="Google Shape;82;p5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83" name="Google Shape;83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5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5" name="Google Shape;85;p5"/>
          <p:cNvSpPr txBox="1"/>
          <p:nvPr/>
        </p:nvSpPr>
        <p:spPr>
          <a:xfrm>
            <a:off x="1915426" y="2197050"/>
            <a:ext cx="57684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Thư viện (library) là gì?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7860" y="3951732"/>
            <a:ext cx="5768340" cy="39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06080" y="3086100"/>
            <a:ext cx="6247877" cy="517001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5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5"/>
          <p:cNvSpPr/>
          <p:nvPr/>
        </p:nvSpPr>
        <p:spPr>
          <a:xfrm>
            <a:off x="8267717" y="5729099"/>
            <a:ext cx="1250950" cy="743585"/>
          </a:xfrm>
          <a:custGeom>
            <a:rect b="b" l="l" r="r" t="t"/>
            <a:pathLst>
              <a:path extrusionOk="0" h="743585" w="1250950">
                <a:moveTo>
                  <a:pt x="0" y="0"/>
                </a:moveTo>
                <a:lnTo>
                  <a:pt x="18091" y="49506"/>
                </a:lnTo>
                <a:lnTo>
                  <a:pt x="39277" y="97445"/>
                </a:lnTo>
                <a:lnTo>
                  <a:pt x="63439" y="143692"/>
                </a:lnTo>
                <a:lnTo>
                  <a:pt x="90460" y="188124"/>
                </a:lnTo>
                <a:lnTo>
                  <a:pt x="120225" y="230619"/>
                </a:lnTo>
                <a:lnTo>
                  <a:pt x="152614" y="271053"/>
                </a:lnTo>
                <a:lnTo>
                  <a:pt x="187512" y="309303"/>
                </a:lnTo>
                <a:lnTo>
                  <a:pt x="224801" y="345245"/>
                </a:lnTo>
                <a:lnTo>
                  <a:pt x="260624" y="375775"/>
                </a:lnTo>
                <a:lnTo>
                  <a:pt x="298217" y="404208"/>
                </a:lnTo>
                <a:lnTo>
                  <a:pt x="337487" y="430454"/>
                </a:lnTo>
                <a:lnTo>
                  <a:pt x="378341" y="454425"/>
                </a:lnTo>
                <a:lnTo>
                  <a:pt x="420690" y="476032"/>
                </a:lnTo>
                <a:lnTo>
                  <a:pt x="464440" y="495188"/>
                </a:lnTo>
                <a:lnTo>
                  <a:pt x="509501" y="511804"/>
                </a:lnTo>
                <a:lnTo>
                  <a:pt x="555779" y="525790"/>
                </a:lnTo>
                <a:lnTo>
                  <a:pt x="603184" y="537060"/>
                </a:lnTo>
                <a:lnTo>
                  <a:pt x="651624" y="545524"/>
                </a:lnTo>
                <a:lnTo>
                  <a:pt x="709710" y="552751"/>
                </a:lnTo>
                <a:lnTo>
                  <a:pt x="708820" y="743463"/>
                </a:lnTo>
                <a:lnTo>
                  <a:pt x="1250349" y="403564"/>
                </a:lnTo>
                <a:lnTo>
                  <a:pt x="711561" y="84108"/>
                </a:lnTo>
                <a:lnTo>
                  <a:pt x="710601" y="282640"/>
                </a:lnTo>
                <a:lnTo>
                  <a:pt x="676255" y="288782"/>
                </a:lnTo>
                <a:lnTo>
                  <a:pt x="641334" y="293232"/>
                </a:lnTo>
                <a:lnTo>
                  <a:pt x="605883" y="295940"/>
                </a:lnTo>
                <a:lnTo>
                  <a:pt x="569945" y="296854"/>
                </a:lnTo>
                <a:lnTo>
                  <a:pt x="537343" y="296075"/>
                </a:lnTo>
                <a:lnTo>
                  <a:pt x="473339" y="290050"/>
                </a:lnTo>
                <a:lnTo>
                  <a:pt x="391197" y="273533"/>
                </a:lnTo>
                <a:lnTo>
                  <a:pt x="341900" y="258509"/>
                </a:lnTo>
                <a:lnTo>
                  <a:pt x="294240" y="240021"/>
                </a:lnTo>
                <a:lnTo>
                  <a:pt x="248367" y="218215"/>
                </a:lnTo>
                <a:lnTo>
                  <a:pt x="204432" y="193241"/>
                </a:lnTo>
                <a:lnTo>
                  <a:pt x="162583" y="165246"/>
                </a:lnTo>
                <a:lnTo>
                  <a:pt x="122970" y="134379"/>
                </a:lnTo>
                <a:lnTo>
                  <a:pt x="85745" y="100788"/>
                </a:lnTo>
                <a:lnTo>
                  <a:pt x="51055" y="64622"/>
                </a:lnTo>
                <a:lnTo>
                  <a:pt x="0" y="0"/>
                </a:lnTo>
                <a:close/>
              </a:path>
            </a:pathLst>
          </a:custGeom>
          <a:solidFill>
            <a:srgbClr val="12528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title"/>
          </p:nvPr>
        </p:nvSpPr>
        <p:spPr>
          <a:xfrm>
            <a:off x="886460" y="656081"/>
            <a:ext cx="14533244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Tổng quan về thư viện của Python</a:t>
            </a:r>
            <a:endParaRPr/>
          </a:p>
        </p:txBody>
      </p:sp>
      <p:grpSp>
        <p:nvGrpSpPr>
          <p:cNvPr id="95" name="Google Shape;95;p6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96" name="Google Shape;96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6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8" name="Google Shape;98;p6"/>
          <p:cNvSpPr txBox="1"/>
          <p:nvPr/>
        </p:nvSpPr>
        <p:spPr>
          <a:xfrm>
            <a:off x="1915414" y="2197049"/>
            <a:ext cx="10303510" cy="66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Module, gói (package) và thư viện (library)?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1928622" y="4851653"/>
            <a:ext cx="2590800" cy="3147060"/>
          </a:xfrm>
          <a:prstGeom prst="rect">
            <a:avLst/>
          </a:prstGeom>
          <a:solidFill>
            <a:srgbClr val="4F81BC"/>
          </a:solidFill>
          <a:ln cap="flat" cmpd="sng" w="25400">
            <a:solidFill>
              <a:srgbClr val="1C33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441959" marR="385445" rtl="0" algn="l">
              <a:lnSpc>
                <a:spcPct val="100000"/>
              </a:lnSpc>
              <a:spcBef>
                <a:spcPts val="3379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Thư viện (Library)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/>
          <p:cNvSpPr/>
          <p:nvPr/>
        </p:nvSpPr>
        <p:spPr>
          <a:xfrm>
            <a:off x="4725161" y="4147565"/>
            <a:ext cx="609600" cy="4424680"/>
          </a:xfrm>
          <a:custGeom>
            <a:rect b="b" l="l" r="r" t="t"/>
            <a:pathLst>
              <a:path extrusionOk="0" h="4424680" w="609600">
                <a:moveTo>
                  <a:pt x="609600" y="4424172"/>
                </a:moveTo>
                <a:lnTo>
                  <a:pt x="568253" y="4420746"/>
                </a:lnTo>
                <a:lnTo>
                  <a:pt x="528593" y="4410766"/>
                </a:lnTo>
                <a:lnTo>
                  <a:pt x="490983" y="4394680"/>
                </a:lnTo>
                <a:lnTo>
                  <a:pt x="455788" y="4372934"/>
                </a:lnTo>
                <a:lnTo>
                  <a:pt x="423371" y="4345976"/>
                </a:lnTo>
                <a:lnTo>
                  <a:pt x="394096" y="4314253"/>
                </a:lnTo>
                <a:lnTo>
                  <a:pt x="368327" y="4278212"/>
                </a:lnTo>
                <a:lnTo>
                  <a:pt x="346427" y="4238300"/>
                </a:lnTo>
                <a:lnTo>
                  <a:pt x="328761" y="4194964"/>
                </a:lnTo>
                <a:lnTo>
                  <a:pt x="315692" y="4148652"/>
                </a:lnTo>
                <a:lnTo>
                  <a:pt x="307583" y="4099810"/>
                </a:lnTo>
                <a:lnTo>
                  <a:pt x="304800" y="4048887"/>
                </a:lnTo>
                <a:lnTo>
                  <a:pt x="304800" y="2587371"/>
                </a:lnTo>
                <a:lnTo>
                  <a:pt x="302016" y="2536447"/>
                </a:lnTo>
                <a:lnTo>
                  <a:pt x="293907" y="2487605"/>
                </a:lnTo>
                <a:lnTo>
                  <a:pt x="280838" y="2441293"/>
                </a:lnTo>
                <a:lnTo>
                  <a:pt x="263172" y="2397957"/>
                </a:lnTo>
                <a:lnTo>
                  <a:pt x="241272" y="2358045"/>
                </a:lnTo>
                <a:lnTo>
                  <a:pt x="215503" y="2322004"/>
                </a:lnTo>
                <a:lnTo>
                  <a:pt x="186228" y="2290281"/>
                </a:lnTo>
                <a:lnTo>
                  <a:pt x="153811" y="2263323"/>
                </a:lnTo>
                <a:lnTo>
                  <a:pt x="118616" y="2241577"/>
                </a:lnTo>
                <a:lnTo>
                  <a:pt x="81006" y="2225491"/>
                </a:lnTo>
                <a:lnTo>
                  <a:pt x="41346" y="2215511"/>
                </a:lnTo>
                <a:lnTo>
                  <a:pt x="0" y="2212086"/>
                </a:lnTo>
                <a:lnTo>
                  <a:pt x="41346" y="2208660"/>
                </a:lnTo>
                <a:lnTo>
                  <a:pt x="81006" y="2198680"/>
                </a:lnTo>
                <a:lnTo>
                  <a:pt x="118616" y="2182594"/>
                </a:lnTo>
                <a:lnTo>
                  <a:pt x="153811" y="2160848"/>
                </a:lnTo>
                <a:lnTo>
                  <a:pt x="186228" y="2133890"/>
                </a:lnTo>
                <a:lnTo>
                  <a:pt x="215503" y="2102167"/>
                </a:lnTo>
                <a:lnTo>
                  <a:pt x="241272" y="2066126"/>
                </a:lnTo>
                <a:lnTo>
                  <a:pt x="263172" y="2026214"/>
                </a:lnTo>
                <a:lnTo>
                  <a:pt x="280838" y="1982878"/>
                </a:lnTo>
                <a:lnTo>
                  <a:pt x="293907" y="1936566"/>
                </a:lnTo>
                <a:lnTo>
                  <a:pt x="302016" y="1887724"/>
                </a:lnTo>
                <a:lnTo>
                  <a:pt x="304800" y="1836801"/>
                </a:lnTo>
                <a:lnTo>
                  <a:pt x="304800" y="375285"/>
                </a:lnTo>
                <a:lnTo>
                  <a:pt x="307583" y="324361"/>
                </a:lnTo>
                <a:lnTo>
                  <a:pt x="315692" y="275519"/>
                </a:lnTo>
                <a:lnTo>
                  <a:pt x="328761" y="229207"/>
                </a:lnTo>
                <a:lnTo>
                  <a:pt x="346427" y="185871"/>
                </a:lnTo>
                <a:lnTo>
                  <a:pt x="368327" y="145959"/>
                </a:lnTo>
                <a:lnTo>
                  <a:pt x="394096" y="109918"/>
                </a:lnTo>
                <a:lnTo>
                  <a:pt x="423371" y="78195"/>
                </a:lnTo>
                <a:lnTo>
                  <a:pt x="455788" y="51237"/>
                </a:lnTo>
                <a:lnTo>
                  <a:pt x="490983" y="29491"/>
                </a:lnTo>
                <a:lnTo>
                  <a:pt x="528593" y="13405"/>
                </a:lnTo>
                <a:lnTo>
                  <a:pt x="568253" y="3425"/>
                </a:lnTo>
                <a:lnTo>
                  <a:pt x="609600" y="0"/>
                </a:lnTo>
              </a:path>
            </a:pathLst>
          </a:custGeom>
          <a:noFill/>
          <a:ln cap="flat" cmpd="sng" w="28575">
            <a:solidFill>
              <a:srgbClr val="49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" name="Google Shape;101;p6"/>
          <p:cNvSpPr txBox="1"/>
          <p:nvPr/>
        </p:nvSpPr>
        <p:spPr>
          <a:xfrm>
            <a:off x="5540502" y="4165853"/>
            <a:ext cx="3435350" cy="1373505"/>
          </a:xfrm>
          <a:prstGeom prst="rect">
            <a:avLst/>
          </a:prstGeom>
          <a:solidFill>
            <a:srgbClr val="4F81BC"/>
          </a:solidFill>
          <a:ln cap="flat" cmpd="sng" w="25400">
            <a:solidFill>
              <a:srgbClr val="1C33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Gói (package)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9169145" y="3775709"/>
            <a:ext cx="609600" cy="2153920"/>
          </a:xfrm>
          <a:custGeom>
            <a:rect b="b" l="l" r="r" t="t"/>
            <a:pathLst>
              <a:path extrusionOk="0" h="2153920" w="609600">
                <a:moveTo>
                  <a:pt x="609600" y="2153412"/>
                </a:moveTo>
                <a:lnTo>
                  <a:pt x="564572" y="2149822"/>
                </a:lnTo>
                <a:lnTo>
                  <a:pt x="521592" y="2139396"/>
                </a:lnTo>
                <a:lnTo>
                  <a:pt x="481130" y="2122646"/>
                </a:lnTo>
                <a:lnTo>
                  <a:pt x="443660" y="2100083"/>
                </a:lnTo>
                <a:lnTo>
                  <a:pt x="409653" y="2072221"/>
                </a:lnTo>
                <a:lnTo>
                  <a:pt x="379583" y="2039572"/>
                </a:lnTo>
                <a:lnTo>
                  <a:pt x="353920" y="2002648"/>
                </a:lnTo>
                <a:lnTo>
                  <a:pt x="333138" y="1961961"/>
                </a:lnTo>
                <a:lnTo>
                  <a:pt x="317709" y="1918024"/>
                </a:lnTo>
                <a:lnTo>
                  <a:pt x="308106" y="1871349"/>
                </a:lnTo>
                <a:lnTo>
                  <a:pt x="304800" y="1822450"/>
                </a:lnTo>
                <a:lnTo>
                  <a:pt x="304800" y="1407668"/>
                </a:lnTo>
                <a:lnTo>
                  <a:pt x="301493" y="1358768"/>
                </a:lnTo>
                <a:lnTo>
                  <a:pt x="291890" y="1312093"/>
                </a:lnTo>
                <a:lnTo>
                  <a:pt x="276461" y="1268156"/>
                </a:lnTo>
                <a:lnTo>
                  <a:pt x="255679" y="1227469"/>
                </a:lnTo>
                <a:lnTo>
                  <a:pt x="230016" y="1190545"/>
                </a:lnTo>
                <a:lnTo>
                  <a:pt x="199946" y="1157896"/>
                </a:lnTo>
                <a:lnTo>
                  <a:pt x="165939" y="1130034"/>
                </a:lnTo>
                <a:lnTo>
                  <a:pt x="128469" y="1107471"/>
                </a:lnTo>
                <a:lnTo>
                  <a:pt x="88007" y="1090721"/>
                </a:lnTo>
                <a:lnTo>
                  <a:pt x="45027" y="1080295"/>
                </a:lnTo>
                <a:lnTo>
                  <a:pt x="0" y="1076706"/>
                </a:lnTo>
                <a:lnTo>
                  <a:pt x="45027" y="1073116"/>
                </a:lnTo>
                <a:lnTo>
                  <a:pt x="88007" y="1062690"/>
                </a:lnTo>
                <a:lnTo>
                  <a:pt x="128469" y="1045940"/>
                </a:lnTo>
                <a:lnTo>
                  <a:pt x="165939" y="1023377"/>
                </a:lnTo>
                <a:lnTo>
                  <a:pt x="199946" y="995515"/>
                </a:lnTo>
                <a:lnTo>
                  <a:pt x="230016" y="962866"/>
                </a:lnTo>
                <a:lnTo>
                  <a:pt x="255679" y="925942"/>
                </a:lnTo>
                <a:lnTo>
                  <a:pt x="276461" y="885255"/>
                </a:lnTo>
                <a:lnTo>
                  <a:pt x="291890" y="841318"/>
                </a:lnTo>
                <a:lnTo>
                  <a:pt x="301493" y="794643"/>
                </a:lnTo>
                <a:lnTo>
                  <a:pt x="304800" y="745744"/>
                </a:lnTo>
                <a:lnTo>
                  <a:pt x="304800" y="330962"/>
                </a:lnTo>
                <a:lnTo>
                  <a:pt x="308106" y="282062"/>
                </a:lnTo>
                <a:lnTo>
                  <a:pt x="317709" y="235387"/>
                </a:lnTo>
                <a:lnTo>
                  <a:pt x="333138" y="191450"/>
                </a:lnTo>
                <a:lnTo>
                  <a:pt x="353920" y="150763"/>
                </a:lnTo>
                <a:lnTo>
                  <a:pt x="379583" y="113839"/>
                </a:lnTo>
                <a:lnTo>
                  <a:pt x="409653" y="81190"/>
                </a:lnTo>
                <a:lnTo>
                  <a:pt x="443660" y="53328"/>
                </a:lnTo>
                <a:lnTo>
                  <a:pt x="481130" y="30765"/>
                </a:lnTo>
                <a:lnTo>
                  <a:pt x="521592" y="14015"/>
                </a:lnTo>
                <a:lnTo>
                  <a:pt x="564572" y="3589"/>
                </a:lnTo>
                <a:lnTo>
                  <a:pt x="609600" y="0"/>
                </a:lnTo>
              </a:path>
            </a:pathLst>
          </a:custGeom>
          <a:noFill/>
          <a:ln cap="flat" cmpd="sng" w="28575">
            <a:solidFill>
              <a:srgbClr val="49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" name="Google Shape;103;p6"/>
          <p:cNvSpPr txBox="1"/>
          <p:nvPr/>
        </p:nvSpPr>
        <p:spPr>
          <a:xfrm>
            <a:off x="9970769" y="3790950"/>
            <a:ext cx="2286000" cy="928369"/>
          </a:xfrm>
          <a:prstGeom prst="rect">
            <a:avLst/>
          </a:prstGeom>
          <a:solidFill>
            <a:srgbClr val="4F81BC"/>
          </a:solidFill>
          <a:ln cap="flat" cmpd="sng" w="25400">
            <a:solidFill>
              <a:srgbClr val="1C33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40650">
            <a:spAutoFit/>
          </a:bodyPr>
          <a:lstStyle/>
          <a:p>
            <a:pPr indent="0" lvl="0" marL="55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12485369" y="3324605"/>
            <a:ext cx="609600" cy="1853564"/>
          </a:xfrm>
          <a:custGeom>
            <a:rect b="b" l="l" r="r" t="t"/>
            <a:pathLst>
              <a:path extrusionOk="0" h="1853564" w="609600">
                <a:moveTo>
                  <a:pt x="609599" y="1853184"/>
                </a:moveTo>
                <a:lnTo>
                  <a:pt x="560174" y="1849816"/>
                </a:lnTo>
                <a:lnTo>
                  <a:pt x="513283" y="1840067"/>
                </a:lnTo>
                <a:lnTo>
                  <a:pt x="469553" y="1824466"/>
                </a:lnTo>
                <a:lnTo>
                  <a:pt x="429615" y="1803542"/>
                </a:lnTo>
                <a:lnTo>
                  <a:pt x="394096" y="1777825"/>
                </a:lnTo>
                <a:lnTo>
                  <a:pt x="363626" y="1747845"/>
                </a:lnTo>
                <a:lnTo>
                  <a:pt x="338832" y="1714131"/>
                </a:lnTo>
                <a:lnTo>
                  <a:pt x="320344" y="1677212"/>
                </a:lnTo>
                <a:lnTo>
                  <a:pt x="308790" y="1637619"/>
                </a:lnTo>
                <a:lnTo>
                  <a:pt x="304800" y="1595882"/>
                </a:lnTo>
                <a:lnTo>
                  <a:pt x="304800" y="1183894"/>
                </a:lnTo>
                <a:lnTo>
                  <a:pt x="300809" y="1142156"/>
                </a:lnTo>
                <a:lnTo>
                  <a:pt x="289255" y="1102563"/>
                </a:lnTo>
                <a:lnTo>
                  <a:pt x="270767" y="1065644"/>
                </a:lnTo>
                <a:lnTo>
                  <a:pt x="245973" y="1031930"/>
                </a:lnTo>
                <a:lnTo>
                  <a:pt x="215503" y="1001950"/>
                </a:lnTo>
                <a:lnTo>
                  <a:pt x="179984" y="976233"/>
                </a:lnTo>
                <a:lnTo>
                  <a:pt x="140046" y="955309"/>
                </a:lnTo>
                <a:lnTo>
                  <a:pt x="96316" y="939708"/>
                </a:lnTo>
                <a:lnTo>
                  <a:pt x="49425" y="929959"/>
                </a:lnTo>
                <a:lnTo>
                  <a:pt x="0" y="926592"/>
                </a:lnTo>
                <a:lnTo>
                  <a:pt x="49425" y="923224"/>
                </a:lnTo>
                <a:lnTo>
                  <a:pt x="96316" y="913475"/>
                </a:lnTo>
                <a:lnTo>
                  <a:pt x="140046" y="897874"/>
                </a:lnTo>
                <a:lnTo>
                  <a:pt x="179984" y="876950"/>
                </a:lnTo>
                <a:lnTo>
                  <a:pt x="215503" y="851233"/>
                </a:lnTo>
                <a:lnTo>
                  <a:pt x="245973" y="821253"/>
                </a:lnTo>
                <a:lnTo>
                  <a:pt x="270767" y="787539"/>
                </a:lnTo>
                <a:lnTo>
                  <a:pt x="289255" y="750620"/>
                </a:lnTo>
                <a:lnTo>
                  <a:pt x="300809" y="711027"/>
                </a:lnTo>
                <a:lnTo>
                  <a:pt x="304800" y="669290"/>
                </a:lnTo>
                <a:lnTo>
                  <a:pt x="304800" y="257301"/>
                </a:lnTo>
                <a:lnTo>
                  <a:pt x="308790" y="215564"/>
                </a:lnTo>
                <a:lnTo>
                  <a:pt x="320344" y="175971"/>
                </a:lnTo>
                <a:lnTo>
                  <a:pt x="338832" y="139052"/>
                </a:lnTo>
                <a:lnTo>
                  <a:pt x="363626" y="105338"/>
                </a:lnTo>
                <a:lnTo>
                  <a:pt x="394096" y="75358"/>
                </a:lnTo>
                <a:lnTo>
                  <a:pt x="429615" y="49641"/>
                </a:lnTo>
                <a:lnTo>
                  <a:pt x="469553" y="28717"/>
                </a:lnTo>
                <a:lnTo>
                  <a:pt x="513283" y="13116"/>
                </a:lnTo>
                <a:lnTo>
                  <a:pt x="560174" y="3367"/>
                </a:lnTo>
                <a:lnTo>
                  <a:pt x="609599" y="0"/>
                </a:lnTo>
              </a:path>
            </a:pathLst>
          </a:custGeom>
          <a:noFill/>
          <a:ln cap="flat" cmpd="sng" w="28575">
            <a:solidFill>
              <a:srgbClr val="49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" name="Google Shape;105;p6"/>
          <p:cNvSpPr txBox="1"/>
          <p:nvPr/>
        </p:nvSpPr>
        <p:spPr>
          <a:xfrm>
            <a:off x="13323569" y="3315461"/>
            <a:ext cx="2679700" cy="475615"/>
          </a:xfrm>
          <a:prstGeom prst="rect">
            <a:avLst/>
          </a:prstGeom>
          <a:solidFill>
            <a:srgbClr val="4F81BC"/>
          </a:solidFill>
          <a:ln cap="flat" cmpd="sng" w="25400">
            <a:solidFill>
              <a:srgbClr val="1C33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0" lvl="0" marL="3575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Biến (variable)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6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6"/>
          <p:cNvSpPr txBox="1"/>
          <p:nvPr/>
        </p:nvSpPr>
        <p:spPr>
          <a:xfrm>
            <a:off x="13323569" y="3955541"/>
            <a:ext cx="2893060" cy="475615"/>
          </a:xfrm>
          <a:prstGeom prst="rect">
            <a:avLst/>
          </a:prstGeom>
          <a:solidFill>
            <a:srgbClr val="4F81BC"/>
          </a:solidFill>
          <a:ln cap="flat" cmpd="sng" w="25400">
            <a:solidFill>
              <a:srgbClr val="1C33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44576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Hàm (function)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5554471" y="5824550"/>
            <a:ext cx="142240" cy="528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latin typeface="Arial"/>
                <a:ea typeface="Arial"/>
                <a:cs typeface="Arial"/>
                <a:sym typeface="Arial"/>
              </a:rPr>
              <a:t>.</a:t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"/>
          <p:cNvSpPr txBox="1"/>
          <p:nvPr/>
        </p:nvSpPr>
        <p:spPr>
          <a:xfrm>
            <a:off x="5554471" y="6126860"/>
            <a:ext cx="142240" cy="52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latin typeface="Arial"/>
                <a:ea typeface="Arial"/>
                <a:cs typeface="Arial"/>
                <a:sym typeface="Arial"/>
              </a:rPr>
              <a:t>.</a:t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5554471" y="6428613"/>
            <a:ext cx="142240" cy="52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latin typeface="Arial"/>
                <a:ea typeface="Arial"/>
                <a:cs typeface="Arial"/>
                <a:sym typeface="Arial"/>
              </a:rPr>
              <a:t>.</a:t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 txBox="1"/>
          <p:nvPr/>
        </p:nvSpPr>
        <p:spPr>
          <a:xfrm>
            <a:off x="9930383" y="4693996"/>
            <a:ext cx="193040" cy="528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baseline="-25000" lang="en-US" sz="4950">
                <a:latin typeface="Arial"/>
                <a:ea typeface="Arial"/>
                <a:cs typeface="Arial"/>
                <a:sym typeface="Arial"/>
              </a:rPr>
              <a:t>.</a:t>
            </a:r>
            <a:endParaRPr baseline="-25000" sz="49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 txBox="1"/>
          <p:nvPr/>
        </p:nvSpPr>
        <p:spPr>
          <a:xfrm>
            <a:off x="9955783" y="5196916"/>
            <a:ext cx="142240" cy="528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latin typeface="Arial"/>
                <a:ea typeface="Arial"/>
                <a:cs typeface="Arial"/>
                <a:sym typeface="Arial"/>
              </a:rPr>
              <a:t>.</a:t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13296645" y="4448302"/>
            <a:ext cx="142240" cy="52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latin typeface="Arial"/>
                <a:ea typeface="Arial"/>
                <a:cs typeface="Arial"/>
                <a:sym typeface="Arial"/>
              </a:rPr>
              <a:t>.</a:t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"/>
          <p:cNvSpPr txBox="1"/>
          <p:nvPr/>
        </p:nvSpPr>
        <p:spPr>
          <a:xfrm>
            <a:off x="13296645" y="4599178"/>
            <a:ext cx="142240" cy="52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latin typeface="Arial"/>
                <a:ea typeface="Arial"/>
                <a:cs typeface="Arial"/>
                <a:sym typeface="Arial"/>
              </a:rPr>
              <a:t>.</a:t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886460" y="656081"/>
            <a:ext cx="14533244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Tổng quan về thư viện của Python</a:t>
            </a:r>
            <a:endParaRPr/>
          </a:p>
        </p:txBody>
      </p:sp>
      <p:grpSp>
        <p:nvGrpSpPr>
          <p:cNvPr id="120" name="Google Shape;120;p7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121" name="Google Shape;121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7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3" name="Google Shape;123;p7"/>
          <p:cNvSpPr txBox="1"/>
          <p:nvPr/>
        </p:nvSpPr>
        <p:spPr>
          <a:xfrm>
            <a:off x="1915427" y="1871925"/>
            <a:ext cx="118809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78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Sử dụng module, gói, thư viện trong Python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rtl="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SzPts val="4200"/>
              <a:buFont typeface="Arial"/>
              <a:buChar char="•"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Các từ khóa </a:t>
            </a:r>
            <a:r>
              <a:rPr lang="en-US" sz="42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import, from </a:t>
            </a:r>
            <a:r>
              <a:rPr lang="en-US" sz="4200">
                <a:latin typeface="Arial"/>
                <a:ea typeface="Arial"/>
                <a:cs typeface="Arial"/>
                <a:sym typeface="Arial"/>
              </a:rPr>
              <a:t>và </a:t>
            </a:r>
            <a:r>
              <a:rPr lang="en-US" sz="42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7251" y="4229100"/>
            <a:ext cx="6184392" cy="2003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38943" y="4229100"/>
            <a:ext cx="6163056" cy="160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53484" y="6591300"/>
            <a:ext cx="4328160" cy="2020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838943" y="6591300"/>
            <a:ext cx="3087624" cy="178508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7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886460" y="656081"/>
            <a:ext cx="14533244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Tổng quan về thư viện của Python</a:t>
            </a:r>
            <a:endParaRPr/>
          </a:p>
        </p:txBody>
      </p:sp>
      <p:grpSp>
        <p:nvGrpSpPr>
          <p:cNvPr id="134" name="Google Shape;134;p8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135" name="Google Shape;135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8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137" name="Google Shape;13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0" y="2278379"/>
            <a:ext cx="12192000" cy="68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8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886460" y="656081"/>
            <a:ext cx="14533244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Phân loại thư viện lập trình AI</a:t>
            </a:r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145" name="Google Shape;145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9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47" name="Google Shape;147;p9"/>
          <p:cNvGrpSpPr/>
          <p:nvPr/>
        </p:nvGrpSpPr>
        <p:grpSpPr>
          <a:xfrm>
            <a:off x="5151120" y="2328672"/>
            <a:ext cx="10370947" cy="6548628"/>
            <a:chOff x="5151120" y="2328672"/>
            <a:chExt cx="10370947" cy="6548628"/>
          </a:xfrm>
        </p:grpSpPr>
        <p:pic>
          <p:nvPicPr>
            <p:cNvPr id="148" name="Google Shape;148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51120" y="2328672"/>
              <a:ext cx="7985760" cy="65486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9"/>
            <p:cNvSpPr/>
            <p:nvPr/>
          </p:nvSpPr>
          <p:spPr>
            <a:xfrm>
              <a:off x="5715762" y="3512058"/>
              <a:ext cx="6929755" cy="1828800"/>
            </a:xfrm>
            <a:custGeom>
              <a:rect b="b" l="l" r="r" t="t"/>
              <a:pathLst>
                <a:path extrusionOk="0" h="1828800" w="6929755">
                  <a:moveTo>
                    <a:pt x="0" y="1828800"/>
                  </a:moveTo>
                  <a:lnTo>
                    <a:pt x="6929628" y="1828800"/>
                  </a:lnTo>
                  <a:lnTo>
                    <a:pt x="6929628" y="0"/>
                  </a:lnTo>
                  <a:lnTo>
                    <a:pt x="0" y="0"/>
                  </a:lnTo>
                  <a:lnTo>
                    <a:pt x="0" y="1828800"/>
                  </a:lnTo>
                  <a:close/>
                </a:path>
              </a:pathLst>
            </a:cu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5563362" y="3416046"/>
              <a:ext cx="7239000" cy="3754120"/>
            </a:xfrm>
            <a:custGeom>
              <a:rect b="b" l="l" r="r" t="t"/>
              <a:pathLst>
                <a:path extrusionOk="0" h="3754120" w="7239000">
                  <a:moveTo>
                    <a:pt x="0" y="3753611"/>
                  </a:moveTo>
                  <a:lnTo>
                    <a:pt x="7239000" y="3753611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3753611"/>
                  </a:lnTo>
                  <a:close/>
                </a:path>
              </a:pathLst>
            </a:custGeom>
            <a:noFill/>
            <a:ln cap="flat" cmpd="sng" w="28575">
              <a:solidFill>
                <a:srgbClr val="006F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12802362" y="7169657"/>
              <a:ext cx="2719705" cy="721995"/>
            </a:xfrm>
            <a:custGeom>
              <a:rect b="b" l="l" r="r" t="t"/>
              <a:pathLst>
                <a:path extrusionOk="0" h="721995" w="2719705">
                  <a:moveTo>
                    <a:pt x="0" y="0"/>
                  </a:moveTo>
                  <a:lnTo>
                    <a:pt x="2719451" y="721487"/>
                  </a:lnTo>
                </a:path>
              </a:pathLst>
            </a:custGeom>
            <a:noFill/>
            <a:ln cap="flat" cmpd="sng" w="28575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2" name="Google Shape;152;p9"/>
          <p:cNvSpPr txBox="1"/>
          <p:nvPr/>
        </p:nvSpPr>
        <p:spPr>
          <a:xfrm>
            <a:off x="13216889" y="7916112"/>
            <a:ext cx="4581525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Lập trình AI, Học máy và Học sâu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9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2025-03-07T22:50:17Z</dcterms:created>
  <dc:creator>admin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2025-03-07T00:00:00Z</vt:filetime>
  </property>
  <property fmtid="{D5CDD505-2E9C-101B-9397-08002B2CF9AE}" pid="5" name="Producer">
    <vt:lpwstr>Microsoft® PowerPoint® for Microsoft 365</vt:lpwstr>
  </property>
</Properties>
</file>