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0287000" cx="18288000"/>
  <p:notesSz cx="18288000" cy="10287000"/>
  <p:embeddedFontLst>
    <p:embeddedFont>
      <p:font typeface="Noto Sans Symbol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jKvhJzSkRXbA7KbKiPN0n8JBf2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E2E2D0-1B3F-48B2-9852-7181D04EEEEA}">
  <a:tblStyle styleId="{D6E2E2D0-1B3F-48B2-9852-7181D04EEEE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otoSansSymbols-regular.fntdata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font" Target="fonts/NotoSansSymbol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2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2592070" y="3160216"/>
            <a:ext cx="13103859" cy="23660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1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1915414" y="2019844"/>
            <a:ext cx="1536700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191" y="9922763"/>
            <a:ext cx="16543019" cy="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4"/>
          <p:cNvSpPr/>
          <p:nvPr/>
        </p:nvSpPr>
        <p:spPr>
          <a:xfrm>
            <a:off x="7373111" y="9717023"/>
            <a:ext cx="4555490" cy="407034"/>
          </a:xfrm>
          <a:custGeom>
            <a:rect b="b" l="l" r="r" t="t"/>
            <a:pathLst>
              <a:path extrusionOk="0" h="407034" w="4555490">
                <a:moveTo>
                  <a:pt x="4555236" y="0"/>
                </a:moveTo>
                <a:lnTo>
                  <a:pt x="0" y="0"/>
                </a:lnTo>
                <a:lnTo>
                  <a:pt x="0" y="406907"/>
                </a:lnTo>
                <a:lnTo>
                  <a:pt x="4555236" y="406907"/>
                </a:lnTo>
                <a:lnTo>
                  <a:pt x="45552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4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00" u="none" cap="none" strike="noStrike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1915414" y="2019844"/>
            <a:ext cx="1536700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1" type="ftr"/>
          </p:nvPr>
        </p:nvSpPr>
        <p:spPr>
          <a:xfrm>
            <a:off x="7593583" y="9754359"/>
            <a:ext cx="411607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00" u="none" cap="none" strike="noStrike">
                <a:solidFill>
                  <a:srgbClr val="0A779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5.jp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1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46" name="Google Shape;4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"/>
          <p:cNvSpPr txBox="1"/>
          <p:nvPr>
            <p:ph type="ctrTitle"/>
          </p:nvPr>
        </p:nvSpPr>
        <p:spPr>
          <a:xfrm>
            <a:off x="2592070" y="3160216"/>
            <a:ext cx="1310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5575">
            <a:spAutoFit/>
          </a:bodyPr>
          <a:lstStyle/>
          <a:p>
            <a:pPr indent="-4909185" lvl="0" marL="4921885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Giới thiệu các framework </a:t>
            </a:r>
            <a:endParaRPr/>
          </a:p>
          <a:p>
            <a:pPr indent="-4909185" lvl="0" marL="4921885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lập trình AI</a:t>
            </a:r>
            <a:endParaRPr/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6098626" y="6433175"/>
            <a:ext cx="6090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68533"/>
                </a:solidFill>
                <a:latin typeface="Arial"/>
                <a:ea typeface="Arial"/>
                <a:cs typeface="Arial"/>
                <a:sym typeface="Arial"/>
              </a:rPr>
              <a:t>Trình bày: Nguyễn Sơn Tùng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/>
        </p:nvSpPr>
        <p:spPr>
          <a:xfrm>
            <a:off x="886460" y="656081"/>
            <a:ext cx="11579225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en-US" sz="6600" u="none" cap="none" strike="noStrike">
                <a:solidFill>
                  <a:srgbClr val="0A779F"/>
                </a:solidFill>
                <a:latin typeface="Arial"/>
                <a:ea typeface="Arial"/>
                <a:cs typeface="Arial"/>
                <a:sym typeface="Arial"/>
              </a:rPr>
              <a:t>Xây dựng mô hình với PyTorch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0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56" name="Google Shape;15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0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1532" y="3517391"/>
            <a:ext cx="13584936" cy="487222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1915426" y="2197050"/>
            <a:ext cx="106755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Chúng ta cần thực hiện theo trình tự nào?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166" name="Google Shape;166;p11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67" name="Google Shape;16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1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1"/>
          <p:cNvSpPr txBox="1"/>
          <p:nvPr/>
        </p:nvSpPr>
        <p:spPr>
          <a:xfrm>
            <a:off x="1915425" y="1871925"/>
            <a:ext cx="14988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Tìm ra quy luật đoán xấp xỉ giá trị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 biết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tương ứng?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1" name="Google Shape;171;p11"/>
          <p:cNvGraphicFramePr/>
          <p:nvPr/>
        </p:nvGraphicFramePr>
        <p:xfrm>
          <a:off x="2432050" y="4756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{D6E2E2D0-1B3F-48B2-9852-7181D04EEEEA}</a:tableStyleId>
              </a:tblPr>
              <a:tblGrid>
                <a:gridCol w="1772925"/>
                <a:gridCol w="1078875"/>
                <a:gridCol w="1078875"/>
                <a:gridCol w="1001400"/>
                <a:gridCol w="1001400"/>
                <a:gridCol w="1001400"/>
                <a:gridCol w="1078225"/>
                <a:gridCol w="1078225"/>
                <a:gridCol w="1000750"/>
                <a:gridCol w="1078225"/>
                <a:gridCol w="1155075"/>
                <a:gridCol w="1078225"/>
              </a:tblGrid>
              <a:tr h="913775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3243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C"/>
                    </a:solidFill>
                  </a:tcPr>
                </a:tc>
              </a:tr>
              <a:tr h="913775"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43243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349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177" name="Google Shape;177;p12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78" name="Google Shape;17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2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2"/>
          <p:cNvSpPr txBox="1"/>
          <p:nvPr/>
        </p:nvSpPr>
        <p:spPr>
          <a:xfrm>
            <a:off x="1915425" y="1874975"/>
            <a:ext cx="12309600" cy="19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4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3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1: Biểu diễn phân phối dữ liệu của (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0408" y="4457700"/>
            <a:ext cx="7187184" cy="338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4457700"/>
            <a:ext cx="6705600" cy="3767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3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189" name="Google Shape;189;p1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90" name="Google Shape;19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13"/>
          <p:cNvSpPr txBox="1"/>
          <p:nvPr/>
        </p:nvSpPr>
        <p:spPr>
          <a:xfrm>
            <a:off x="1915426" y="1871925"/>
            <a:ext cx="133008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2: Xây dựng mô hình với module </a:t>
            </a: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torch.nn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12195809" y="6668465"/>
            <a:ext cx="3563620" cy="528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3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f(</a:t>
            </a: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en-US" sz="33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33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b="1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33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10768578" y="6716169"/>
            <a:ext cx="1265555" cy="433705"/>
          </a:xfrm>
          <a:custGeom>
            <a:rect b="b" l="l" r="r" t="t"/>
            <a:pathLst>
              <a:path extrusionOk="0" h="433704" w="1265554">
                <a:moveTo>
                  <a:pt x="173442" y="402467"/>
                </a:moveTo>
                <a:lnTo>
                  <a:pt x="171820" y="402791"/>
                </a:lnTo>
                <a:lnTo>
                  <a:pt x="170492" y="402883"/>
                </a:lnTo>
                <a:lnTo>
                  <a:pt x="169870" y="402697"/>
                </a:lnTo>
                <a:lnTo>
                  <a:pt x="164695" y="400970"/>
                </a:lnTo>
                <a:lnTo>
                  <a:pt x="160066" y="395293"/>
                </a:lnTo>
                <a:lnTo>
                  <a:pt x="152912" y="387673"/>
                </a:lnTo>
                <a:lnTo>
                  <a:pt x="124706" y="344096"/>
                </a:lnTo>
                <a:lnTo>
                  <a:pt x="107034" y="304361"/>
                </a:lnTo>
                <a:lnTo>
                  <a:pt x="87532" y="264062"/>
                </a:lnTo>
                <a:lnTo>
                  <a:pt x="64666" y="220478"/>
                </a:lnTo>
                <a:lnTo>
                  <a:pt x="43344" y="178943"/>
                </a:lnTo>
                <a:lnTo>
                  <a:pt x="23559" y="135217"/>
                </a:lnTo>
                <a:lnTo>
                  <a:pt x="9036" y="92746"/>
                </a:lnTo>
                <a:lnTo>
                  <a:pt x="626" y="50641"/>
                </a:lnTo>
                <a:lnTo>
                  <a:pt x="0" y="45260"/>
                </a:lnTo>
                <a:lnTo>
                  <a:pt x="26" y="38378"/>
                </a:lnTo>
                <a:lnTo>
                  <a:pt x="21563" y="5936"/>
                </a:lnTo>
                <a:lnTo>
                  <a:pt x="39925" y="0"/>
                </a:lnTo>
                <a:lnTo>
                  <a:pt x="51668" y="40"/>
                </a:lnTo>
                <a:lnTo>
                  <a:pt x="64401" y="2049"/>
                </a:lnTo>
                <a:lnTo>
                  <a:pt x="75953" y="4772"/>
                </a:lnTo>
                <a:lnTo>
                  <a:pt x="84158" y="6955"/>
                </a:lnTo>
                <a:lnTo>
                  <a:pt x="109389" y="13212"/>
                </a:lnTo>
                <a:lnTo>
                  <a:pt x="134641" y="19063"/>
                </a:lnTo>
                <a:lnTo>
                  <a:pt x="159898" y="24598"/>
                </a:lnTo>
                <a:lnTo>
                  <a:pt x="174738" y="27718"/>
                </a:lnTo>
                <a:lnTo>
                  <a:pt x="71007" y="68630"/>
                </a:lnTo>
                <a:lnTo>
                  <a:pt x="72408" y="74070"/>
                </a:lnTo>
                <a:lnTo>
                  <a:pt x="59774" y="79053"/>
                </a:lnTo>
                <a:lnTo>
                  <a:pt x="55138" y="83172"/>
                </a:lnTo>
                <a:lnTo>
                  <a:pt x="55067" y="86537"/>
                </a:lnTo>
                <a:lnTo>
                  <a:pt x="57193" y="88570"/>
                </a:lnTo>
                <a:lnTo>
                  <a:pt x="88988" y="121427"/>
                </a:lnTo>
                <a:lnTo>
                  <a:pt x="102402" y="152553"/>
                </a:lnTo>
                <a:lnTo>
                  <a:pt x="103561" y="155193"/>
                </a:lnTo>
                <a:lnTo>
                  <a:pt x="124897" y="198642"/>
                </a:lnTo>
                <a:lnTo>
                  <a:pt x="145462" y="239610"/>
                </a:lnTo>
                <a:lnTo>
                  <a:pt x="164160" y="280187"/>
                </a:lnTo>
                <a:lnTo>
                  <a:pt x="198564" y="358945"/>
                </a:lnTo>
                <a:lnTo>
                  <a:pt x="200815" y="372709"/>
                </a:lnTo>
                <a:lnTo>
                  <a:pt x="196690" y="385921"/>
                </a:lnTo>
                <a:lnTo>
                  <a:pt x="187221" y="396526"/>
                </a:lnTo>
                <a:lnTo>
                  <a:pt x="173442" y="402467"/>
                </a:lnTo>
                <a:close/>
              </a:path>
              <a:path extrusionOk="0" h="433704" w="1265554">
                <a:moveTo>
                  <a:pt x="429461" y="100321"/>
                </a:moveTo>
                <a:lnTo>
                  <a:pt x="422077" y="99930"/>
                </a:lnTo>
                <a:lnTo>
                  <a:pt x="375825" y="102189"/>
                </a:lnTo>
                <a:lnTo>
                  <a:pt x="330125" y="103454"/>
                </a:lnTo>
                <a:lnTo>
                  <a:pt x="284835" y="103064"/>
                </a:lnTo>
                <a:lnTo>
                  <a:pt x="239812" y="100356"/>
                </a:lnTo>
                <a:lnTo>
                  <a:pt x="197338" y="95121"/>
                </a:lnTo>
                <a:lnTo>
                  <a:pt x="155190" y="87686"/>
                </a:lnTo>
                <a:lnTo>
                  <a:pt x="113152" y="78654"/>
                </a:lnTo>
                <a:lnTo>
                  <a:pt x="71007" y="68630"/>
                </a:lnTo>
                <a:lnTo>
                  <a:pt x="174738" y="27718"/>
                </a:lnTo>
                <a:lnTo>
                  <a:pt x="185143" y="29906"/>
                </a:lnTo>
                <a:lnTo>
                  <a:pt x="208914" y="34608"/>
                </a:lnTo>
                <a:lnTo>
                  <a:pt x="256341" y="43440"/>
                </a:lnTo>
                <a:lnTo>
                  <a:pt x="280324" y="48041"/>
                </a:lnTo>
                <a:lnTo>
                  <a:pt x="351909" y="62464"/>
                </a:lnTo>
                <a:lnTo>
                  <a:pt x="388086" y="69275"/>
                </a:lnTo>
                <a:lnTo>
                  <a:pt x="424979" y="75231"/>
                </a:lnTo>
                <a:lnTo>
                  <a:pt x="432244" y="75503"/>
                </a:lnTo>
                <a:lnTo>
                  <a:pt x="437477" y="81357"/>
                </a:lnTo>
                <a:lnTo>
                  <a:pt x="435881" y="94951"/>
                </a:lnTo>
                <a:lnTo>
                  <a:pt x="429461" y="100321"/>
                </a:lnTo>
                <a:close/>
              </a:path>
              <a:path extrusionOk="0" h="433704" w="1265554">
                <a:moveTo>
                  <a:pt x="76865" y="89539"/>
                </a:moveTo>
                <a:lnTo>
                  <a:pt x="65471" y="80857"/>
                </a:lnTo>
                <a:lnTo>
                  <a:pt x="63345" y="78823"/>
                </a:lnTo>
                <a:lnTo>
                  <a:pt x="59774" y="79053"/>
                </a:lnTo>
                <a:lnTo>
                  <a:pt x="72408" y="74070"/>
                </a:lnTo>
                <a:lnTo>
                  <a:pt x="73737" y="79229"/>
                </a:lnTo>
                <a:lnTo>
                  <a:pt x="76865" y="89539"/>
                </a:lnTo>
                <a:close/>
              </a:path>
              <a:path extrusionOk="0" h="433704" w="1265554">
                <a:moveTo>
                  <a:pt x="1231233" y="393672"/>
                </a:moveTo>
                <a:lnTo>
                  <a:pt x="1178218" y="410585"/>
                </a:lnTo>
                <a:lnTo>
                  <a:pt x="1130591" y="419843"/>
                </a:lnTo>
                <a:lnTo>
                  <a:pt x="1059605" y="428769"/>
                </a:lnTo>
                <a:lnTo>
                  <a:pt x="971032" y="433472"/>
                </a:lnTo>
                <a:lnTo>
                  <a:pt x="918201" y="433501"/>
                </a:lnTo>
                <a:lnTo>
                  <a:pt x="865622" y="431949"/>
                </a:lnTo>
                <a:lnTo>
                  <a:pt x="813433" y="429223"/>
                </a:lnTo>
                <a:lnTo>
                  <a:pt x="758492" y="424515"/>
                </a:lnTo>
                <a:lnTo>
                  <a:pt x="704065" y="417961"/>
                </a:lnTo>
                <a:lnTo>
                  <a:pt x="650301" y="409303"/>
                </a:lnTo>
                <a:lnTo>
                  <a:pt x="597346" y="398285"/>
                </a:lnTo>
                <a:lnTo>
                  <a:pt x="544771" y="384623"/>
                </a:lnTo>
                <a:lnTo>
                  <a:pt x="493193" y="368695"/>
                </a:lnTo>
                <a:lnTo>
                  <a:pt x="442664" y="350541"/>
                </a:lnTo>
                <a:lnTo>
                  <a:pt x="393240" y="330203"/>
                </a:lnTo>
                <a:lnTo>
                  <a:pt x="335615" y="302781"/>
                </a:lnTo>
                <a:lnTo>
                  <a:pt x="280150" y="271955"/>
                </a:lnTo>
                <a:lnTo>
                  <a:pt x="239499" y="245914"/>
                </a:lnTo>
                <a:lnTo>
                  <a:pt x="200285" y="217988"/>
                </a:lnTo>
                <a:lnTo>
                  <a:pt x="162478" y="188233"/>
                </a:lnTo>
                <a:lnTo>
                  <a:pt x="126048" y="156707"/>
                </a:lnTo>
                <a:lnTo>
                  <a:pt x="90963" y="123467"/>
                </a:lnTo>
                <a:lnTo>
                  <a:pt x="76865" y="89539"/>
                </a:lnTo>
                <a:lnTo>
                  <a:pt x="103404" y="109764"/>
                </a:lnTo>
                <a:lnTo>
                  <a:pt x="142470" y="136750"/>
                </a:lnTo>
                <a:lnTo>
                  <a:pt x="182594" y="161961"/>
                </a:lnTo>
                <a:lnTo>
                  <a:pt x="223699" y="185542"/>
                </a:lnTo>
                <a:lnTo>
                  <a:pt x="265710" y="207640"/>
                </a:lnTo>
                <a:lnTo>
                  <a:pt x="308549" y="228401"/>
                </a:lnTo>
                <a:lnTo>
                  <a:pt x="364492" y="253217"/>
                </a:lnTo>
                <a:lnTo>
                  <a:pt x="421307" y="275858"/>
                </a:lnTo>
                <a:lnTo>
                  <a:pt x="469415" y="292822"/>
                </a:lnTo>
                <a:lnTo>
                  <a:pt x="518293" y="308054"/>
                </a:lnTo>
                <a:lnTo>
                  <a:pt x="567902" y="321641"/>
                </a:lnTo>
                <a:lnTo>
                  <a:pt x="618202" y="333670"/>
                </a:lnTo>
                <a:lnTo>
                  <a:pt x="668563" y="344272"/>
                </a:lnTo>
                <a:lnTo>
                  <a:pt x="719543" y="353462"/>
                </a:lnTo>
                <a:lnTo>
                  <a:pt x="771111" y="360990"/>
                </a:lnTo>
                <a:lnTo>
                  <a:pt x="823236" y="366611"/>
                </a:lnTo>
                <a:lnTo>
                  <a:pt x="864971" y="370382"/>
                </a:lnTo>
                <a:lnTo>
                  <a:pt x="906968" y="373386"/>
                </a:lnTo>
                <a:lnTo>
                  <a:pt x="949180" y="375461"/>
                </a:lnTo>
                <a:lnTo>
                  <a:pt x="991564" y="376446"/>
                </a:lnTo>
                <a:lnTo>
                  <a:pt x="1033610" y="376197"/>
                </a:lnTo>
                <a:lnTo>
                  <a:pt x="1075605" y="374563"/>
                </a:lnTo>
                <a:lnTo>
                  <a:pt x="1117505" y="371246"/>
                </a:lnTo>
                <a:lnTo>
                  <a:pt x="1159266" y="365946"/>
                </a:lnTo>
                <a:lnTo>
                  <a:pt x="1257091" y="354769"/>
                </a:lnTo>
                <a:lnTo>
                  <a:pt x="1261459" y="355204"/>
                </a:lnTo>
                <a:lnTo>
                  <a:pt x="1263804" y="355209"/>
                </a:lnTo>
                <a:lnTo>
                  <a:pt x="1264132" y="357055"/>
                </a:lnTo>
                <a:lnTo>
                  <a:pt x="1265175" y="363798"/>
                </a:lnTo>
                <a:lnTo>
                  <a:pt x="1264242" y="369860"/>
                </a:lnTo>
                <a:lnTo>
                  <a:pt x="1253607" y="379880"/>
                </a:lnTo>
                <a:lnTo>
                  <a:pt x="1231233" y="3936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201" name="Google Shape;201;p14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02" name="Google Shape;20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14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14"/>
          <p:cNvSpPr txBox="1"/>
          <p:nvPr/>
        </p:nvSpPr>
        <p:spPr>
          <a:xfrm>
            <a:off x="1915426" y="1871925"/>
            <a:ext cx="13622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3: Thực thi và giám sát huấn luyện mô hình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9963286" y="6281692"/>
            <a:ext cx="1118870" cy="498475"/>
          </a:xfrm>
          <a:custGeom>
            <a:rect b="b" l="l" r="r" t="t"/>
            <a:pathLst>
              <a:path extrusionOk="0" h="498475" w="1118870">
                <a:moveTo>
                  <a:pt x="0" y="0"/>
                </a:moveTo>
                <a:lnTo>
                  <a:pt x="22201" y="43999"/>
                </a:lnTo>
                <a:lnTo>
                  <a:pt x="49262" y="86082"/>
                </a:lnTo>
                <a:lnTo>
                  <a:pt x="80933" y="126052"/>
                </a:lnTo>
                <a:lnTo>
                  <a:pt x="116966" y="163714"/>
                </a:lnTo>
                <a:lnTo>
                  <a:pt x="157112" y="198872"/>
                </a:lnTo>
                <a:lnTo>
                  <a:pt x="201124" y="231330"/>
                </a:lnTo>
                <a:lnTo>
                  <a:pt x="240515" y="256144"/>
                </a:lnTo>
                <a:lnTo>
                  <a:pt x="282242" y="278839"/>
                </a:lnTo>
                <a:lnTo>
                  <a:pt x="326156" y="299305"/>
                </a:lnTo>
                <a:lnTo>
                  <a:pt x="372108" y="317435"/>
                </a:lnTo>
                <a:lnTo>
                  <a:pt x="419946" y="333121"/>
                </a:lnTo>
                <a:lnTo>
                  <a:pt x="469522" y="346255"/>
                </a:lnTo>
                <a:lnTo>
                  <a:pt x="520685" y="356728"/>
                </a:lnTo>
                <a:lnTo>
                  <a:pt x="573285" y="364432"/>
                </a:lnTo>
                <a:lnTo>
                  <a:pt x="634961" y="370369"/>
                </a:lnTo>
                <a:lnTo>
                  <a:pt x="634164" y="498155"/>
                </a:lnTo>
                <a:lnTo>
                  <a:pt x="1118657" y="270407"/>
                </a:lnTo>
                <a:lnTo>
                  <a:pt x="636616" y="56357"/>
                </a:lnTo>
                <a:lnTo>
                  <a:pt x="635758" y="189382"/>
                </a:lnTo>
                <a:lnTo>
                  <a:pt x="605029" y="193498"/>
                </a:lnTo>
                <a:lnTo>
                  <a:pt x="573786" y="196479"/>
                </a:lnTo>
                <a:lnTo>
                  <a:pt x="542069" y="198294"/>
                </a:lnTo>
                <a:lnTo>
                  <a:pt x="509916" y="198906"/>
                </a:lnTo>
                <a:lnTo>
                  <a:pt x="480747" y="198384"/>
                </a:lnTo>
                <a:lnTo>
                  <a:pt x="423485" y="194347"/>
                </a:lnTo>
                <a:lnTo>
                  <a:pt x="338838" y="180986"/>
                </a:lnTo>
                <a:lnTo>
                  <a:pt x="284378" y="167303"/>
                </a:lnTo>
                <a:lnTo>
                  <a:pt x="232311" y="150070"/>
                </a:lnTo>
                <a:lnTo>
                  <a:pt x="182900" y="129480"/>
                </a:lnTo>
                <a:lnTo>
                  <a:pt x="136406" y="105728"/>
                </a:lnTo>
                <a:lnTo>
                  <a:pt x="93091" y="79008"/>
                </a:lnTo>
                <a:lnTo>
                  <a:pt x="53216" y="49514"/>
                </a:lnTo>
                <a:lnTo>
                  <a:pt x="5979" y="6939"/>
                </a:lnTo>
                <a:lnTo>
                  <a:pt x="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326" y="4177757"/>
            <a:ext cx="2655683" cy="474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8328" y="4072128"/>
            <a:ext cx="5463539" cy="525322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214" name="Google Shape;214;p15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15" name="Google Shape;215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5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15"/>
          <p:cNvSpPr txBox="1"/>
          <p:nvPr/>
        </p:nvSpPr>
        <p:spPr>
          <a:xfrm>
            <a:off x="1915425" y="1871925"/>
            <a:ext cx="138633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Bước 4: Trực quan hóa kết quả để đánh giá mô hình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86619" y="4002451"/>
            <a:ext cx="6467970" cy="512283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/>
          <p:nvPr/>
        </p:nvSpPr>
        <p:spPr>
          <a:xfrm>
            <a:off x="8466718" y="6281692"/>
            <a:ext cx="1118870" cy="498475"/>
          </a:xfrm>
          <a:custGeom>
            <a:rect b="b" l="l" r="r" t="t"/>
            <a:pathLst>
              <a:path extrusionOk="0" h="498475" w="1118870">
                <a:moveTo>
                  <a:pt x="0" y="0"/>
                </a:moveTo>
                <a:lnTo>
                  <a:pt x="22201" y="43999"/>
                </a:lnTo>
                <a:lnTo>
                  <a:pt x="49262" y="86082"/>
                </a:lnTo>
                <a:lnTo>
                  <a:pt x="80933" y="126052"/>
                </a:lnTo>
                <a:lnTo>
                  <a:pt x="116966" y="163714"/>
                </a:lnTo>
                <a:lnTo>
                  <a:pt x="157112" y="198872"/>
                </a:lnTo>
                <a:lnTo>
                  <a:pt x="201124" y="231330"/>
                </a:lnTo>
                <a:lnTo>
                  <a:pt x="240515" y="256144"/>
                </a:lnTo>
                <a:lnTo>
                  <a:pt x="282242" y="278839"/>
                </a:lnTo>
                <a:lnTo>
                  <a:pt x="326156" y="299305"/>
                </a:lnTo>
                <a:lnTo>
                  <a:pt x="372108" y="317435"/>
                </a:lnTo>
                <a:lnTo>
                  <a:pt x="419946" y="333121"/>
                </a:lnTo>
                <a:lnTo>
                  <a:pt x="469522" y="346255"/>
                </a:lnTo>
                <a:lnTo>
                  <a:pt x="520685" y="356728"/>
                </a:lnTo>
                <a:lnTo>
                  <a:pt x="573285" y="364432"/>
                </a:lnTo>
                <a:lnTo>
                  <a:pt x="634961" y="370369"/>
                </a:lnTo>
                <a:lnTo>
                  <a:pt x="634164" y="498155"/>
                </a:lnTo>
                <a:lnTo>
                  <a:pt x="1118657" y="270407"/>
                </a:lnTo>
                <a:lnTo>
                  <a:pt x="636616" y="56357"/>
                </a:lnTo>
                <a:lnTo>
                  <a:pt x="635758" y="189382"/>
                </a:lnTo>
                <a:lnTo>
                  <a:pt x="605029" y="193498"/>
                </a:lnTo>
                <a:lnTo>
                  <a:pt x="573786" y="196479"/>
                </a:lnTo>
                <a:lnTo>
                  <a:pt x="542069" y="198294"/>
                </a:lnTo>
                <a:lnTo>
                  <a:pt x="509916" y="198906"/>
                </a:lnTo>
                <a:lnTo>
                  <a:pt x="480747" y="198384"/>
                </a:lnTo>
                <a:lnTo>
                  <a:pt x="423485" y="194347"/>
                </a:lnTo>
                <a:lnTo>
                  <a:pt x="338838" y="180986"/>
                </a:lnTo>
                <a:lnTo>
                  <a:pt x="284378" y="167303"/>
                </a:lnTo>
                <a:lnTo>
                  <a:pt x="232311" y="150070"/>
                </a:lnTo>
                <a:lnTo>
                  <a:pt x="182900" y="129480"/>
                </a:lnTo>
                <a:lnTo>
                  <a:pt x="136406" y="105728"/>
                </a:lnTo>
                <a:lnTo>
                  <a:pt x="93091" y="79008"/>
                </a:lnTo>
                <a:lnTo>
                  <a:pt x="53216" y="49514"/>
                </a:lnTo>
                <a:lnTo>
                  <a:pt x="5979" y="6939"/>
                </a:lnTo>
                <a:lnTo>
                  <a:pt x="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1155" y="4351020"/>
            <a:ext cx="5829300" cy="435559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Xây dựng mô hình với PyTorch</a:t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28" name="Google Shape;228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6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6"/>
          <p:cNvSpPr txBox="1"/>
          <p:nvPr/>
        </p:nvSpPr>
        <p:spPr>
          <a:xfrm>
            <a:off x="1915426" y="1871925"/>
            <a:ext cx="11934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Bài toán Học máy ví dụ: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Tăng tốc huấn luyện mô hình sử dụng GPU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2683" y="5183123"/>
            <a:ext cx="8090916" cy="1016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7244" y="7488935"/>
            <a:ext cx="3528059" cy="92049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6"/>
          <p:cNvSpPr txBox="1"/>
          <p:nvPr/>
        </p:nvSpPr>
        <p:spPr>
          <a:xfrm>
            <a:off x="2129801" y="4558100"/>
            <a:ext cx="7460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Sử dụng GPU nếu môi trường CUDA hợp lệ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2282189" y="6920560"/>
            <a:ext cx="682053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Di chuyển các Tensor và mô hình vào GPU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68811" y="5143500"/>
            <a:ext cx="5085588" cy="208330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6"/>
          <p:cNvSpPr txBox="1"/>
          <p:nvPr/>
        </p:nvSpPr>
        <p:spPr>
          <a:xfrm>
            <a:off x="11661775" y="4558106"/>
            <a:ext cx="38601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Tính toán thời gian chạy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5790" y="8333231"/>
            <a:ext cx="4144877" cy="25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713037" y="7891857"/>
            <a:ext cx="4361849" cy="193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 txBox="1"/>
          <p:nvPr/>
        </p:nvSpPr>
        <p:spPr>
          <a:xfrm>
            <a:off x="10864071" y="7809100"/>
            <a:ext cx="1428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2540" lvl="0" marL="12700" marR="5080" rtl="0" algn="l">
              <a:lnSpc>
                <a:spcPct val="150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GPU: CPU: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2618411" y="3772346"/>
            <a:ext cx="130512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4281805" lvl="0" marL="4293870" marR="508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100"/>
              <a:t>Những điều cần ghi nhớ sau buổi học?</a:t>
            </a:r>
            <a:endParaRPr sz="8100"/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bài học</a:t>
            </a:r>
            <a:endParaRPr/>
          </a:p>
        </p:txBody>
      </p:sp>
      <p:grpSp>
        <p:nvGrpSpPr>
          <p:cNvPr id="252" name="Google Shape;252;p29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253" name="Google Shape;25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9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29"/>
          <p:cNvSpPr txBox="1"/>
          <p:nvPr/>
        </p:nvSpPr>
        <p:spPr>
          <a:xfrm>
            <a:off x="2429636" y="1930331"/>
            <a:ext cx="149022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Tại sao chúng ta nên khởi đầu với PyTorch?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24965" marR="0" rtl="0" algn="l">
              <a:lnSpc>
                <a:spcPct val="100000"/>
              </a:lnSpc>
              <a:spcBef>
                <a:spcPts val="2355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tận dụng black box khi bạn đã nắm được căn bản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2449538" y="2932042"/>
            <a:ext cx="1369695" cy="812165"/>
          </a:xfrm>
          <a:custGeom>
            <a:rect b="b" l="l" r="r" t="t"/>
            <a:pathLst>
              <a:path extrusionOk="0" h="812164" w="1369695">
                <a:moveTo>
                  <a:pt x="779243" y="807192"/>
                </a:moveTo>
                <a:lnTo>
                  <a:pt x="793782" y="811701"/>
                </a:lnTo>
                <a:lnTo>
                  <a:pt x="802270" y="811685"/>
                </a:lnTo>
                <a:lnTo>
                  <a:pt x="843174" y="808943"/>
                </a:lnTo>
                <a:lnTo>
                  <a:pt x="885787" y="801269"/>
                </a:lnTo>
                <a:lnTo>
                  <a:pt x="935862" y="789085"/>
                </a:lnTo>
                <a:lnTo>
                  <a:pt x="946742" y="786228"/>
                </a:lnTo>
                <a:lnTo>
                  <a:pt x="996745" y="774826"/>
                </a:lnTo>
                <a:lnTo>
                  <a:pt x="1052227" y="763473"/>
                </a:lnTo>
                <a:lnTo>
                  <a:pt x="1104835" y="752883"/>
                </a:lnTo>
                <a:lnTo>
                  <a:pt x="1158669" y="741315"/>
                </a:lnTo>
                <a:lnTo>
                  <a:pt x="1212543" y="728003"/>
                </a:lnTo>
                <a:lnTo>
                  <a:pt x="1274259" y="708875"/>
                </a:lnTo>
                <a:lnTo>
                  <a:pt x="1331148" y="685609"/>
                </a:lnTo>
                <a:lnTo>
                  <a:pt x="1362342" y="662436"/>
                </a:lnTo>
                <a:lnTo>
                  <a:pt x="1369252" y="639695"/>
                </a:lnTo>
                <a:lnTo>
                  <a:pt x="1367412" y="630988"/>
                </a:lnTo>
                <a:lnTo>
                  <a:pt x="1330046" y="600259"/>
                </a:lnTo>
                <a:lnTo>
                  <a:pt x="1321297" y="595948"/>
                </a:lnTo>
                <a:lnTo>
                  <a:pt x="1294941" y="582374"/>
                </a:lnTo>
                <a:lnTo>
                  <a:pt x="1269056" y="568503"/>
                </a:lnTo>
                <a:lnTo>
                  <a:pt x="1243548" y="554409"/>
                </a:lnTo>
                <a:lnTo>
                  <a:pt x="1228718" y="546036"/>
                </a:lnTo>
                <a:lnTo>
                  <a:pt x="1256982" y="648117"/>
                </a:lnTo>
                <a:lnTo>
                  <a:pt x="1249398" y="650899"/>
                </a:lnTo>
                <a:lnTo>
                  <a:pt x="1252840" y="663333"/>
                </a:lnTo>
                <a:lnTo>
                  <a:pt x="1251350" y="669485"/>
                </a:lnTo>
                <a:lnTo>
                  <a:pt x="1247359" y="671873"/>
                </a:lnTo>
                <a:lnTo>
                  <a:pt x="1243328" y="671775"/>
                </a:lnTo>
                <a:lnTo>
                  <a:pt x="1192868" y="672155"/>
                </a:lnTo>
                <a:lnTo>
                  <a:pt x="1180565" y="671962"/>
                </a:lnTo>
                <a:lnTo>
                  <a:pt x="1142642" y="681806"/>
                </a:lnTo>
                <a:lnTo>
                  <a:pt x="1087705" y="694280"/>
                </a:lnTo>
                <a:lnTo>
                  <a:pt x="1031773" y="706234"/>
                </a:lnTo>
                <a:lnTo>
                  <a:pt x="982515" y="716951"/>
                </a:lnTo>
                <a:lnTo>
                  <a:pt x="933151" y="728869"/>
                </a:lnTo>
                <a:lnTo>
                  <a:pt x="812801" y="759127"/>
                </a:lnTo>
                <a:lnTo>
                  <a:pt x="776097" y="793281"/>
                </a:lnTo>
                <a:lnTo>
                  <a:pt x="779243" y="807192"/>
                </a:lnTo>
                <a:close/>
              </a:path>
              <a:path extrusionOk="0" h="812164" w="1369695">
                <a:moveTo>
                  <a:pt x="951288" y="415550"/>
                </a:moveTo>
                <a:lnTo>
                  <a:pt x="957270" y="420522"/>
                </a:lnTo>
                <a:lnTo>
                  <a:pt x="989085" y="454939"/>
                </a:lnTo>
                <a:lnTo>
                  <a:pt x="1021681" y="488273"/>
                </a:lnTo>
                <a:lnTo>
                  <a:pt x="1055961" y="520168"/>
                </a:lnTo>
                <a:lnTo>
                  <a:pt x="1092829" y="550262"/>
                </a:lnTo>
                <a:lnTo>
                  <a:pt x="1130830" y="576792"/>
                </a:lnTo>
                <a:lnTo>
                  <a:pt x="1171232" y="601562"/>
                </a:lnTo>
                <a:lnTo>
                  <a:pt x="1213470" y="625146"/>
                </a:lnTo>
                <a:lnTo>
                  <a:pt x="1256982" y="648117"/>
                </a:lnTo>
                <a:lnTo>
                  <a:pt x="1228718" y="546036"/>
                </a:lnTo>
                <a:lnTo>
                  <a:pt x="1218321" y="540166"/>
                </a:lnTo>
                <a:lnTo>
                  <a:pt x="1194923" y="526550"/>
                </a:lnTo>
                <a:lnTo>
                  <a:pt x="1148711" y="498886"/>
                </a:lnTo>
                <a:lnTo>
                  <a:pt x="1125466" y="485162"/>
                </a:lnTo>
                <a:lnTo>
                  <a:pt x="1054688" y="444339"/>
                </a:lnTo>
                <a:lnTo>
                  <a:pt x="1019494" y="423376"/>
                </a:lnTo>
                <a:lnTo>
                  <a:pt x="984792" y="401309"/>
                </a:lnTo>
                <a:lnTo>
                  <a:pt x="979639" y="398573"/>
                </a:lnTo>
                <a:lnTo>
                  <a:pt x="973341" y="397795"/>
                </a:lnTo>
                <a:lnTo>
                  <a:pt x="966698" y="398939"/>
                </a:lnTo>
                <a:lnTo>
                  <a:pt x="960512" y="401970"/>
                </a:lnTo>
                <a:lnTo>
                  <a:pt x="952951" y="407261"/>
                </a:lnTo>
                <a:lnTo>
                  <a:pt x="951288" y="415550"/>
                </a:lnTo>
                <a:close/>
              </a:path>
              <a:path extrusionOk="0" h="812164" w="1369695">
                <a:moveTo>
                  <a:pt x="1227362" y="658515"/>
                </a:moveTo>
                <a:lnTo>
                  <a:pt x="1246419" y="660539"/>
                </a:lnTo>
                <a:lnTo>
                  <a:pt x="1250451" y="660637"/>
                </a:lnTo>
                <a:lnTo>
                  <a:pt x="1252840" y="663333"/>
                </a:lnTo>
                <a:lnTo>
                  <a:pt x="1249398" y="650899"/>
                </a:lnTo>
                <a:lnTo>
                  <a:pt x="1242205" y="653538"/>
                </a:lnTo>
                <a:lnTo>
                  <a:pt x="1227362" y="658515"/>
                </a:lnTo>
                <a:close/>
              </a:path>
              <a:path extrusionOk="0" h="812164" w="1369695">
                <a:moveTo>
                  <a:pt x="125" y="49841"/>
                </a:moveTo>
                <a:lnTo>
                  <a:pt x="19374" y="99237"/>
                </a:lnTo>
                <a:lnTo>
                  <a:pt x="43802" y="139491"/>
                </a:lnTo>
                <a:lnTo>
                  <a:pt x="86067" y="196104"/>
                </a:lnTo>
                <a:lnTo>
                  <a:pt x="146539" y="262274"/>
                </a:lnTo>
                <a:lnTo>
                  <a:pt x="185944" y="299814"/>
                </a:lnTo>
                <a:lnTo>
                  <a:pt x="227062" y="336078"/>
                </a:lnTo>
                <a:lnTo>
                  <a:pt x="269300" y="371250"/>
                </a:lnTo>
                <a:lnTo>
                  <a:pt x="306499" y="399973"/>
                </a:lnTo>
                <a:lnTo>
                  <a:pt x="344848" y="427677"/>
                </a:lnTo>
                <a:lnTo>
                  <a:pt x="384447" y="454219"/>
                </a:lnTo>
                <a:lnTo>
                  <a:pt x="425399" y="479451"/>
                </a:lnTo>
                <a:lnTo>
                  <a:pt x="467806" y="503231"/>
                </a:lnTo>
                <a:lnTo>
                  <a:pt x="512181" y="525694"/>
                </a:lnTo>
                <a:lnTo>
                  <a:pt x="557835" y="546699"/>
                </a:lnTo>
                <a:lnTo>
                  <a:pt x="604723" y="566240"/>
                </a:lnTo>
                <a:lnTo>
                  <a:pt x="652798" y="584311"/>
                </a:lnTo>
                <a:lnTo>
                  <a:pt x="702015" y="600909"/>
                </a:lnTo>
                <a:lnTo>
                  <a:pt x="739721" y="612287"/>
                </a:lnTo>
                <a:lnTo>
                  <a:pt x="777995" y="622792"/>
                </a:lnTo>
                <a:lnTo>
                  <a:pt x="816888" y="632322"/>
                </a:lnTo>
                <a:lnTo>
                  <a:pt x="856454" y="640777"/>
                </a:lnTo>
                <a:lnTo>
                  <a:pt x="902577" y="649088"/>
                </a:lnTo>
                <a:lnTo>
                  <a:pt x="949378" y="656080"/>
                </a:lnTo>
                <a:lnTo>
                  <a:pt x="996836" y="661778"/>
                </a:lnTo>
                <a:lnTo>
                  <a:pt x="1044934" y="666209"/>
                </a:lnTo>
                <a:lnTo>
                  <a:pt x="1093652" y="669398"/>
                </a:lnTo>
                <a:lnTo>
                  <a:pt x="1142970" y="671371"/>
                </a:lnTo>
                <a:lnTo>
                  <a:pt x="1180565" y="671962"/>
                </a:lnTo>
                <a:lnTo>
                  <a:pt x="1195921" y="667969"/>
                </a:lnTo>
                <a:lnTo>
                  <a:pt x="1211480" y="663449"/>
                </a:lnTo>
                <a:lnTo>
                  <a:pt x="1227362" y="658515"/>
                </a:lnTo>
                <a:lnTo>
                  <a:pt x="1191862" y="654732"/>
                </a:lnTo>
                <a:lnTo>
                  <a:pt x="1139211" y="647450"/>
                </a:lnTo>
                <a:lnTo>
                  <a:pt x="1087163" y="638621"/>
                </a:lnTo>
                <a:lnTo>
                  <a:pt x="1036054" y="628400"/>
                </a:lnTo>
                <a:lnTo>
                  <a:pt x="985807" y="616885"/>
                </a:lnTo>
                <a:lnTo>
                  <a:pt x="936349" y="604173"/>
                </a:lnTo>
                <a:lnTo>
                  <a:pt x="887603" y="590363"/>
                </a:lnTo>
                <a:lnTo>
                  <a:pt x="816012" y="567865"/>
                </a:lnTo>
                <a:lnTo>
                  <a:pt x="746383" y="543238"/>
                </a:lnTo>
                <a:lnTo>
                  <a:pt x="701215" y="525471"/>
                </a:lnTo>
                <a:lnTo>
                  <a:pt x="657022" y="506574"/>
                </a:lnTo>
                <a:lnTo>
                  <a:pt x="613764" y="486592"/>
                </a:lnTo>
                <a:lnTo>
                  <a:pt x="571404" y="465568"/>
                </a:lnTo>
                <a:lnTo>
                  <a:pt x="529902" y="443549"/>
                </a:lnTo>
                <a:lnTo>
                  <a:pt x="489541" y="420935"/>
                </a:lnTo>
                <a:lnTo>
                  <a:pt x="449930" y="397431"/>
                </a:lnTo>
                <a:lnTo>
                  <a:pt x="411234" y="372959"/>
                </a:lnTo>
                <a:lnTo>
                  <a:pt x="373616" y="347444"/>
                </a:lnTo>
                <a:lnTo>
                  <a:pt x="337241" y="320809"/>
                </a:lnTo>
                <a:lnTo>
                  <a:pt x="301551" y="293787"/>
                </a:lnTo>
                <a:lnTo>
                  <a:pt x="266588" y="266047"/>
                </a:lnTo>
                <a:lnTo>
                  <a:pt x="232580" y="237509"/>
                </a:lnTo>
                <a:lnTo>
                  <a:pt x="199754" y="208092"/>
                </a:lnTo>
                <a:lnTo>
                  <a:pt x="168664" y="178058"/>
                </a:lnTo>
                <a:lnTo>
                  <a:pt x="139277" y="147099"/>
                </a:lnTo>
                <a:lnTo>
                  <a:pt x="111985" y="115037"/>
                </a:lnTo>
                <a:lnTo>
                  <a:pt x="87179" y="81699"/>
                </a:lnTo>
                <a:lnTo>
                  <a:pt x="27582" y="4462"/>
                </a:lnTo>
                <a:lnTo>
                  <a:pt x="23798" y="1662"/>
                </a:lnTo>
                <a:lnTo>
                  <a:pt x="22042" y="0"/>
                </a:lnTo>
                <a:lnTo>
                  <a:pt x="19578" y="1048"/>
                </a:lnTo>
                <a:lnTo>
                  <a:pt x="13349" y="4315"/>
                </a:lnTo>
                <a:lnTo>
                  <a:pt x="7997" y="8748"/>
                </a:lnTo>
                <a:lnTo>
                  <a:pt x="3541" y="15162"/>
                </a:lnTo>
                <a:lnTo>
                  <a:pt x="0" y="24374"/>
                </a:lnTo>
                <a:lnTo>
                  <a:pt x="125" y="498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9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2161158" y="4791583"/>
            <a:ext cx="13971269" cy="90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5800">
                <a:latin typeface="Arial"/>
                <a:ea typeface="Arial"/>
                <a:cs typeface="Arial"/>
                <a:sym typeface="Arial"/>
              </a:rPr>
              <a:t>Xin	chân thành cảm ơn vì đã lắng nghe!</a:t>
            </a:r>
            <a:endParaRPr sz="5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Mục tiêu bài học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1915426" y="2197950"/>
            <a:ext cx="154740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78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em sẽ học được gì sau bài giảng?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Tại sao chúng ta nên khởi đầu với PyTorch?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256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xây dựng mô hình AI với framework PyTorch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256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Tại sao phải trực quan hóa quá trình huấn luyện mô hình?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255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Cách sử dụng các công cụ trực quan hóa huấn luyện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2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58" name="Google Shape;5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2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Nội dung chính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1915425" y="2197950"/>
            <a:ext cx="16542900" cy="4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Tổng quan về framework của Python trong lập trình AI 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Làm quen với framework Học máy scikit-learn 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81C36"/>
                </a:solidFill>
                <a:latin typeface="Arial"/>
                <a:ea typeface="Arial"/>
                <a:cs typeface="Arial"/>
                <a:sym typeface="Arial"/>
              </a:rPr>
              <a:t>TensorFlow và Keras trong thiết kế mô hình Học sâu </a:t>
            </a:r>
            <a:endParaRPr b="0" i="0" sz="4200" u="none" cap="none" strike="noStrike">
              <a:solidFill>
                <a:srgbClr val="081C3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PyTorch trong thiết kế mô hình Học sâu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1840863" rtl="0" algn="l">
              <a:lnSpc>
                <a:spcPct val="15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Các công cụ trực quan hóa quá trình huấn luyện trong Python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3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68" name="Google Shape;6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3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686399" y="3772350"/>
            <a:ext cx="109152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4925">
            <a:spAutoFit/>
          </a:bodyPr>
          <a:lstStyle/>
          <a:p>
            <a:pPr indent="-2800350" lvl="0" marL="2812415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100"/>
              <a:t>PyTorch trong	 thiết kế</a:t>
            </a:r>
            <a:endParaRPr sz="8100"/>
          </a:p>
          <a:p>
            <a:pPr indent="-2800350" lvl="0" marL="2812415" marR="5080" rt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8100"/>
              <a:t>mô hình Học sâu</a:t>
            </a:r>
            <a:endParaRPr sz="8100"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886460" y="656081"/>
            <a:ext cx="842010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về PyTorch</a:t>
            </a:r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83" name="Google Shape;8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5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5"/>
          <p:cNvSpPr txBox="1"/>
          <p:nvPr/>
        </p:nvSpPr>
        <p:spPr>
          <a:xfrm>
            <a:off x="1915425" y="2019850"/>
            <a:ext cx="154017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9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Thư viện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torch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5080" rtl="0" algn="l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Đặc trưng: thư viện Học sâu mang tính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Pythonic </a:t>
            </a: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 </a:t>
            </a:r>
            <a:r>
              <a:rPr b="1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 đối tượng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1041400" marR="0" rtl="0" algn="l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 đặt: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966" y="5534015"/>
            <a:ext cx="8722922" cy="317041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886460" y="656081"/>
            <a:ext cx="842010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về PyTorch</a:t>
            </a:r>
            <a:endParaRPr/>
          </a:p>
        </p:txBody>
      </p:sp>
      <p:grpSp>
        <p:nvGrpSpPr>
          <p:cNvPr id="93" name="Google Shape;93;p6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94" name="Google Shape;9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6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1915414" y="2019844"/>
            <a:ext cx="1536700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9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Thư viện </a:t>
            </a:r>
            <a:r>
              <a:rPr lang="en-US"/>
              <a:t>torchvision</a:t>
            </a:r>
            <a:endParaRPr/>
          </a:p>
          <a:p>
            <a:pPr indent="-571500" lvl="0" marL="1041400" marR="5080" rtl="0" algn="l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Đặc trưng: chứa các dataset, mô hình đào tạo trước và phép xử lý ảnh phổ biến trong </a:t>
            </a:r>
            <a:r>
              <a:rPr lang="en-US"/>
              <a:t>Computer Vision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0572" y="5129784"/>
            <a:ext cx="13706855" cy="35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886460" y="656081"/>
            <a:ext cx="8420100" cy="103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Tổng quan về PyTorch</a:t>
            </a:r>
            <a:endParaRPr/>
          </a:p>
        </p:txBody>
      </p:sp>
      <p:grpSp>
        <p:nvGrpSpPr>
          <p:cNvPr id="104" name="Google Shape;104;p7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05" name="Google Shape;10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7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1915414" y="2019844"/>
            <a:ext cx="1536700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9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Thư viện </a:t>
            </a:r>
            <a:r>
              <a:rPr lang="en-US"/>
              <a:t>torchaudio</a:t>
            </a:r>
            <a:endParaRPr/>
          </a:p>
          <a:p>
            <a:pPr indent="-571500" lvl="0" marL="1041400" marR="5080" rtl="0" algn="l">
              <a:lnSpc>
                <a:spcPct val="12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Đặc trưng: chứa các dataset, mô hình đào tạo trước và phép xử lý </a:t>
            </a:r>
            <a:r>
              <a:rPr lang="en-US"/>
              <a:t>tín hiệu/âm thanh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phổ biến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1465" y="5304966"/>
            <a:ext cx="9890508" cy="318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5637" y="6384172"/>
            <a:ext cx="4485902" cy="58938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Keras hay PyTorch trong Học sâu?</a:t>
            </a:r>
            <a:endParaRPr/>
          </a:p>
        </p:txBody>
      </p:sp>
      <p:grpSp>
        <p:nvGrpSpPr>
          <p:cNvPr id="116" name="Google Shape;116;p8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17" name="Google Shape;11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8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8"/>
          <p:cNvSpPr txBox="1"/>
          <p:nvPr/>
        </p:nvSpPr>
        <p:spPr>
          <a:xfrm>
            <a:off x="10519029" y="2704540"/>
            <a:ext cx="883285" cy="66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VS.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1602994" y="4099940"/>
            <a:ext cx="319341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1.	API hỗ trợ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6480175" y="4099940"/>
            <a:ext cx="261112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Hạn chế </a:t>
            </a:r>
            <a:r>
              <a:rPr b="0" i="0" lang="en-US" sz="4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12576809" y="4099940"/>
            <a:ext cx="284670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Mạnh mẽ </a:t>
            </a:r>
            <a:r>
              <a:rPr b="0" i="0" lang="en-US" sz="4200" u="none" cap="none" strike="noStrike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1422653" y="5013197"/>
            <a:ext cx="15342869" cy="0"/>
          </a:xfrm>
          <a:custGeom>
            <a:rect b="b" l="l" r="r" t="t"/>
            <a:pathLst>
              <a:path extrusionOk="0" h="120000" w="15342869">
                <a:moveTo>
                  <a:pt x="0" y="0"/>
                </a:moveTo>
                <a:lnTo>
                  <a:pt x="15342869" y="0"/>
                </a:lnTo>
              </a:path>
            </a:pathLst>
          </a:custGeom>
          <a:noFill/>
          <a:ln cap="flat" cmpd="sng" w="2857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1602994" y="5395721"/>
            <a:ext cx="248920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2.	Tài liệu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/>
          <p:nvPr/>
        </p:nvSpPr>
        <p:spPr>
          <a:xfrm>
            <a:off x="1422653" y="6497573"/>
            <a:ext cx="15342869" cy="0"/>
          </a:xfrm>
          <a:custGeom>
            <a:rect b="b" l="l" r="r" t="t"/>
            <a:pathLst>
              <a:path extrusionOk="0" h="120000" w="15342869">
                <a:moveTo>
                  <a:pt x="0" y="0"/>
                </a:moveTo>
                <a:lnTo>
                  <a:pt x="15342869" y="0"/>
                </a:lnTo>
              </a:path>
            </a:pathLst>
          </a:custGeom>
          <a:noFill/>
          <a:ln cap="flat" cmpd="sng" w="2857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1602994" y="6820281"/>
            <a:ext cx="3618229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3.	Độ linh hoạt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5402071" y="5395721"/>
            <a:ext cx="474599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Yêu cầu hiểu sâu </a:t>
            </a:r>
            <a:r>
              <a:rPr b="0" i="0" lang="en-US" sz="4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6989191" y="6845300"/>
            <a:ext cx="793623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Cao </a:t>
            </a:r>
            <a:r>
              <a:rPr b="0" i="0" lang="en-US" sz="4200" u="none" cap="none" strike="noStrike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r>
              <a:rPr b="0" i="0" lang="en-US" sz="4200" u="none" cap="none" strike="noStrike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4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Thấp </a:t>
            </a:r>
            <a:r>
              <a:rPr b="0" i="0" lang="en-US" sz="4200" u="none" cap="none" strike="noStrik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11647678" y="5402960"/>
            <a:ext cx="468820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US" sz="4200" u="none" cap="none" strike="noStrike">
                <a:solidFill>
                  <a:srgbClr val="00AF50"/>
                </a:solidFill>
                <a:latin typeface="Arial"/>
                <a:ea typeface="Arial"/>
                <a:cs typeface="Arial"/>
                <a:sym typeface="Arial"/>
              </a:rPr>
              <a:t>Dễ hiểu, dễ dùng </a:t>
            </a:r>
            <a:r>
              <a:rPr b="0" i="0" lang="en-US" sz="4200" u="none" cap="none" strike="noStrike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b="0" i="0" sz="4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44628" y="1562100"/>
            <a:ext cx="2884931" cy="2884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3412" y="2742684"/>
            <a:ext cx="2857714" cy="7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2294518" y="8272036"/>
            <a:ext cx="1118870" cy="498475"/>
          </a:xfrm>
          <a:custGeom>
            <a:rect b="b" l="l" r="r" t="t"/>
            <a:pathLst>
              <a:path extrusionOk="0" h="498475" w="1118870">
                <a:moveTo>
                  <a:pt x="0" y="0"/>
                </a:moveTo>
                <a:lnTo>
                  <a:pt x="22201" y="43999"/>
                </a:lnTo>
                <a:lnTo>
                  <a:pt x="49262" y="86082"/>
                </a:lnTo>
                <a:lnTo>
                  <a:pt x="80933" y="126052"/>
                </a:lnTo>
                <a:lnTo>
                  <a:pt x="116965" y="163714"/>
                </a:lnTo>
                <a:lnTo>
                  <a:pt x="157112" y="198872"/>
                </a:lnTo>
                <a:lnTo>
                  <a:pt x="201124" y="231330"/>
                </a:lnTo>
                <a:lnTo>
                  <a:pt x="240514" y="256144"/>
                </a:lnTo>
                <a:lnTo>
                  <a:pt x="282242" y="278838"/>
                </a:lnTo>
                <a:lnTo>
                  <a:pt x="326156" y="299305"/>
                </a:lnTo>
                <a:lnTo>
                  <a:pt x="372108" y="317435"/>
                </a:lnTo>
                <a:lnTo>
                  <a:pt x="419946" y="333121"/>
                </a:lnTo>
                <a:lnTo>
                  <a:pt x="469522" y="346255"/>
                </a:lnTo>
                <a:lnTo>
                  <a:pt x="520685" y="356728"/>
                </a:lnTo>
                <a:lnTo>
                  <a:pt x="573285" y="364432"/>
                </a:lnTo>
                <a:lnTo>
                  <a:pt x="634960" y="370369"/>
                </a:lnTo>
                <a:lnTo>
                  <a:pt x="634163" y="498155"/>
                </a:lnTo>
                <a:lnTo>
                  <a:pt x="1118657" y="270406"/>
                </a:lnTo>
                <a:lnTo>
                  <a:pt x="636616" y="56356"/>
                </a:lnTo>
                <a:lnTo>
                  <a:pt x="635757" y="189382"/>
                </a:lnTo>
                <a:lnTo>
                  <a:pt x="605028" y="193497"/>
                </a:lnTo>
                <a:lnTo>
                  <a:pt x="573786" y="196479"/>
                </a:lnTo>
                <a:lnTo>
                  <a:pt x="542069" y="198293"/>
                </a:lnTo>
                <a:lnTo>
                  <a:pt x="509915" y="198906"/>
                </a:lnTo>
                <a:lnTo>
                  <a:pt x="480747" y="198384"/>
                </a:lnTo>
                <a:lnTo>
                  <a:pt x="423484" y="194347"/>
                </a:lnTo>
                <a:lnTo>
                  <a:pt x="338838" y="180986"/>
                </a:lnTo>
                <a:lnTo>
                  <a:pt x="284378" y="167303"/>
                </a:lnTo>
                <a:lnTo>
                  <a:pt x="232311" y="150070"/>
                </a:lnTo>
                <a:lnTo>
                  <a:pt x="182900" y="129480"/>
                </a:lnTo>
                <a:lnTo>
                  <a:pt x="136406" y="105728"/>
                </a:lnTo>
                <a:lnTo>
                  <a:pt x="93091" y="79008"/>
                </a:lnTo>
                <a:lnTo>
                  <a:pt x="53216" y="49514"/>
                </a:lnTo>
                <a:lnTo>
                  <a:pt x="5978" y="6939"/>
                </a:lnTo>
                <a:lnTo>
                  <a:pt x="0" y="0"/>
                </a:lnTo>
                <a:close/>
              </a:path>
            </a:pathLst>
          </a:custGeom>
          <a:solidFill>
            <a:srgbClr val="12528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3694938" y="8213597"/>
            <a:ext cx="1173162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Tận dụng black box khi bạn đã nắm được căn bản của nó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86460" y="656081"/>
            <a:ext cx="15327630" cy="1031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Thao tác với Tensor trong PyTorch</a:t>
            </a:r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774191" y="9717023"/>
            <a:ext cx="16543019" cy="407034"/>
            <a:chOff x="774191" y="9717023"/>
            <a:chExt cx="16543019" cy="407034"/>
          </a:xfrm>
        </p:grpSpPr>
        <p:pic>
          <p:nvPicPr>
            <p:cNvPr id="141" name="Google Shape;14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4191" y="9922763"/>
              <a:ext cx="16543019" cy="68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9"/>
            <p:cNvSpPr/>
            <p:nvPr/>
          </p:nvSpPr>
          <p:spPr>
            <a:xfrm>
              <a:off x="7373111" y="9717023"/>
              <a:ext cx="4555490" cy="407034"/>
            </a:xfrm>
            <a:custGeom>
              <a:rect b="b" l="l" r="r" t="t"/>
              <a:pathLst>
                <a:path extrusionOk="0" h="407034" w="4555490">
                  <a:moveTo>
                    <a:pt x="4555236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4555236" y="406907"/>
                  </a:lnTo>
                  <a:lnTo>
                    <a:pt x="4555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3" name="Google Shape;1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3048000"/>
            <a:ext cx="4572000" cy="5797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2989833" y="2424125"/>
            <a:ext cx="25260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Khởi tạo Tensor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03592" y="3048000"/>
            <a:ext cx="3569207" cy="216657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7422260" y="2424125"/>
            <a:ext cx="32772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Tính toán với Tensor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78056" y="3009900"/>
            <a:ext cx="3741420" cy="409919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9"/>
          <p:cNvSpPr txBox="1"/>
          <p:nvPr/>
        </p:nvSpPr>
        <p:spPr>
          <a:xfrm>
            <a:off x="11639168" y="2420874"/>
            <a:ext cx="41732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6FC0"/>
                </a:solidFill>
                <a:latin typeface="Arial"/>
                <a:ea typeface="Arial"/>
                <a:cs typeface="Arial"/>
                <a:sym typeface="Arial"/>
              </a:rPr>
              <a:t>Thay đổi chiều của Tensor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17389475" y="9381249"/>
            <a:ext cx="342265" cy="281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2025-03-07T23:38:45Z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2025-03-07T00:00:00Z</vt:filetime>
  </property>
  <property fmtid="{D5CDD505-2E9C-101B-9397-08002B2CF9AE}" pid="5" name="Producer">
    <vt:lpwstr>Microsoft® PowerPoint® for Microsoft 365</vt:lpwstr>
  </property>
</Properties>
</file>