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Play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gJ3nBTroiYjp7DEi3/dhZtFH1y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579D97-F8AF-4A6F-8196-A286A285481F}">
  <a:tblStyle styleId="{4F579D97-F8AF-4A6F-8196-A286A285481F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73790E2-F106-47F5-98FA-1C8E2E9DC8E5}" styleName="Table_1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fill>
          <a:solidFill>
            <a:srgbClr val="CAD1D8"/>
          </a:solidFill>
        </a:fill>
      </a:tcStyle>
    </a:band1H>
    <a:band2H>
      <a:tcTxStyle/>
    </a:band2H>
    <a:band1V>
      <a:tcTxStyle/>
      <a:tcStyle>
        <a:fill>
          <a:solidFill>
            <a:srgbClr val="CAD1D8"/>
          </a:solidFill>
        </a:fill>
      </a:tcStyle>
    </a:band1V>
    <a:band2V>
      <a:tcTxStyle/>
    </a:band2V>
    <a:la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802B43EA-26B2-4529-965F-FC5B874166AF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font" Target="fonts/Pl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customschemas.google.com/relationships/presentationmetadata" Target="meta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gif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>
            <p:ph type="ctrTitle"/>
          </p:nvPr>
        </p:nvSpPr>
        <p:spPr>
          <a:xfrm>
            <a:off x="555725" y="1093800"/>
            <a:ext cx="11051700" cy="296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Play"/>
              <a:buNone/>
            </a:pPr>
            <a:r>
              <a:rPr lang="en-US" sz="8000"/>
              <a:t>User Trustworthy Score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 - Features</a:t>
            </a:r>
            <a:endParaRPr/>
          </a:p>
        </p:txBody>
      </p:sp>
      <p:pic>
        <p:nvPicPr>
          <p:cNvPr descr="A white silhouette of a person&#10;&#10;Description automatically generated" id="166" name="Google Shape;1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763" y="3702852"/>
            <a:ext cx="800368" cy="779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6663" y="1688656"/>
            <a:ext cx="1066801" cy="107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20940" y="3587522"/>
            <a:ext cx="965558" cy="10135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erson with blue hair and a check mark&#10;&#10;Description automatically generated" id="169" name="Google Shape;169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26972" y="5363868"/>
            <a:ext cx="948992" cy="91830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/>
          <p:nvPr/>
        </p:nvSpPr>
        <p:spPr>
          <a:xfrm>
            <a:off x="3804671" y="2760251"/>
            <a:ext cx="13961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</a:t>
            </a:r>
            <a:endParaRPr/>
          </a:p>
        </p:txBody>
      </p:sp>
      <p:sp>
        <p:nvSpPr>
          <p:cNvPr id="171" name="Google Shape;171;p10"/>
          <p:cNvSpPr txBox="1"/>
          <p:nvPr/>
        </p:nvSpPr>
        <p:spPr>
          <a:xfrm>
            <a:off x="4044461" y="4598643"/>
            <a:ext cx="9165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Device</a:t>
            </a:r>
            <a:endParaRPr/>
          </a:p>
        </p:txBody>
      </p:sp>
      <p:sp>
        <p:nvSpPr>
          <p:cNvPr id="172" name="Google Shape;172;p10"/>
          <p:cNvSpPr txBox="1"/>
          <p:nvPr/>
        </p:nvSpPr>
        <p:spPr>
          <a:xfrm>
            <a:off x="4182999" y="6282500"/>
            <a:ext cx="77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KYC</a:t>
            </a:r>
            <a:endParaRPr/>
          </a:p>
        </p:txBody>
      </p:sp>
      <p:cxnSp>
        <p:nvCxnSpPr>
          <p:cNvPr id="173" name="Google Shape;173;p10"/>
          <p:cNvCxnSpPr/>
          <p:nvPr/>
        </p:nvCxnSpPr>
        <p:spPr>
          <a:xfrm flipH="1" rot="10800000">
            <a:off x="2142125" y="2333957"/>
            <a:ext cx="1779776" cy="1758461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4" name="Google Shape;174;p10"/>
          <p:cNvCxnSpPr/>
          <p:nvPr/>
        </p:nvCxnSpPr>
        <p:spPr>
          <a:xfrm flipH="1" rot="10800000">
            <a:off x="2136797" y="4087090"/>
            <a:ext cx="1806420" cy="21314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10"/>
          <p:cNvCxnSpPr/>
          <p:nvPr/>
        </p:nvCxnSpPr>
        <p:spPr>
          <a:xfrm>
            <a:off x="2142127" y="4135048"/>
            <a:ext cx="1774448" cy="164123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6" name="Google Shape;176;p10"/>
          <p:cNvSpPr txBox="1"/>
          <p:nvPr/>
        </p:nvSpPr>
        <p:spPr>
          <a:xfrm>
            <a:off x="5398942" y="1716165"/>
            <a:ext cx="591482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 history on ZaloPay in last 3 months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Aggregated monthly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"/>
          <p:cNvSpPr txBox="1"/>
          <p:nvPr/>
        </p:nvSpPr>
        <p:spPr>
          <a:xfrm>
            <a:off x="5413930" y="3586195"/>
            <a:ext cx="588818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Device fingerprint (DFP) of users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embedding algorithm to convert raw DFP into 32-dimension embedding features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Metadata: number of device, number of malicious device, ...</a:t>
            </a:r>
            <a:endParaRPr/>
          </a:p>
        </p:txBody>
      </p:sp>
      <p:sp>
        <p:nvSpPr>
          <p:cNvPr id="178" name="Google Shape;178;p10"/>
          <p:cNvSpPr txBox="1"/>
          <p:nvPr/>
        </p:nvSpPr>
        <p:spPr>
          <a:xfrm>
            <a:off x="5413929" y="5455226"/>
            <a:ext cx="56377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on ID card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/>
          <p:nvPr>
            <p:ph type="title"/>
          </p:nvPr>
        </p:nvSpPr>
        <p:spPr>
          <a:xfrm>
            <a:off x="838200" y="365125"/>
            <a:ext cx="10515600" cy="974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 - Label</a:t>
            </a:r>
            <a:endParaRPr/>
          </a:p>
        </p:txBody>
      </p:sp>
      <p:sp>
        <p:nvSpPr>
          <p:cNvPr id="184" name="Google Shape;184;p11"/>
          <p:cNvSpPr txBox="1"/>
          <p:nvPr>
            <p:ph idx="1" type="body"/>
          </p:nvPr>
        </p:nvSpPr>
        <p:spPr>
          <a:xfrm>
            <a:off x="838200" y="1514809"/>
            <a:ext cx="10515600" cy="914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First stage (no data): use risk labels (Fake Account, Promo Abuse, etc.)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2nd stage until now: use bnpl label</a:t>
            </a:r>
            <a:endParaRPr/>
          </a:p>
        </p:txBody>
      </p:sp>
      <p:grpSp>
        <p:nvGrpSpPr>
          <p:cNvPr id="185" name="Google Shape;185;p11"/>
          <p:cNvGrpSpPr/>
          <p:nvPr/>
        </p:nvGrpSpPr>
        <p:grpSpPr>
          <a:xfrm>
            <a:off x="576994" y="2460653"/>
            <a:ext cx="11366736" cy="1791625"/>
            <a:chOff x="1524756" y="2525596"/>
            <a:chExt cx="10718621" cy="1810770"/>
          </a:xfrm>
        </p:grpSpPr>
        <p:grpSp>
          <p:nvGrpSpPr>
            <p:cNvPr id="186" name="Google Shape;186;p11"/>
            <p:cNvGrpSpPr/>
            <p:nvPr/>
          </p:nvGrpSpPr>
          <p:grpSpPr>
            <a:xfrm>
              <a:off x="1524756" y="2525596"/>
              <a:ext cx="10437510" cy="1810770"/>
              <a:chOff x="2145923" y="2376393"/>
              <a:chExt cx="10461112" cy="1810770"/>
            </a:xfrm>
          </p:grpSpPr>
          <p:sp>
            <p:nvSpPr>
              <p:cNvPr id="187" name="Google Shape;187;p11"/>
              <p:cNvSpPr/>
              <p:nvPr/>
            </p:nvSpPr>
            <p:spPr>
              <a:xfrm>
                <a:off x="3324436" y="2954481"/>
                <a:ext cx="9282599" cy="23213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A3C5ED"/>
              </a:solidFill>
              <a:ln cap="flat" cmpd="sng" w="19050">
                <a:solidFill>
                  <a:srgbClr val="08283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>
                <a:off x="3765051" y="2860963"/>
                <a:ext cx="134215" cy="116897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 cap="flat" cmpd="sng" w="19050">
                <a:solidFill>
                  <a:srgbClr val="08283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>
                <a:off x="5186333" y="2866680"/>
                <a:ext cx="134215" cy="116897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 cap="flat" cmpd="sng" w="19050">
                <a:solidFill>
                  <a:srgbClr val="08283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>
                <a:off x="5522828" y="2860962"/>
                <a:ext cx="134215" cy="116897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 cap="flat" cmpd="sng" w="19050">
                <a:solidFill>
                  <a:srgbClr val="08283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>
                <a:off x="6151417" y="2860962"/>
                <a:ext cx="134215" cy="116897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 cap="flat" cmpd="sng" w="19050">
                <a:solidFill>
                  <a:srgbClr val="08283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>
                <a:off x="7627793" y="2860962"/>
                <a:ext cx="134215" cy="116897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 cap="flat" cmpd="sng" w="19050">
                <a:solidFill>
                  <a:srgbClr val="08283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>
                <a:off x="9182099" y="2860962"/>
                <a:ext cx="134215" cy="116897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 cap="flat" cmpd="sng" w="19050">
                <a:solidFill>
                  <a:srgbClr val="08283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>
                <a:off x="10671463" y="2860962"/>
                <a:ext cx="134215" cy="116897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 cap="flat" cmpd="sng" w="19050">
                <a:solidFill>
                  <a:srgbClr val="08283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1"/>
              <p:cNvSpPr txBox="1"/>
              <p:nvPr/>
            </p:nvSpPr>
            <p:spPr>
              <a:xfrm>
                <a:off x="3306147" y="2376393"/>
                <a:ext cx="1044627" cy="4723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28th of month M-1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1"/>
              <p:cNvSpPr txBox="1"/>
              <p:nvPr/>
            </p:nvSpPr>
            <p:spPr>
              <a:xfrm>
                <a:off x="2145923" y="2880952"/>
                <a:ext cx="124553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Label logic: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1"/>
              <p:cNvSpPr txBox="1"/>
              <p:nvPr/>
            </p:nvSpPr>
            <p:spPr>
              <a:xfrm>
                <a:off x="4462358" y="2393629"/>
                <a:ext cx="872756" cy="4723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27th of month M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1"/>
              <p:cNvSpPr txBox="1"/>
              <p:nvPr/>
            </p:nvSpPr>
            <p:spPr>
              <a:xfrm>
                <a:off x="5181017" y="2376919"/>
                <a:ext cx="85927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28th of month M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1"/>
              <p:cNvSpPr txBox="1"/>
              <p:nvPr/>
            </p:nvSpPr>
            <p:spPr>
              <a:xfrm>
                <a:off x="5864825" y="2376918"/>
                <a:ext cx="105765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4th of month M+1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1"/>
              <p:cNvSpPr txBox="1"/>
              <p:nvPr/>
            </p:nvSpPr>
            <p:spPr>
              <a:xfrm>
                <a:off x="7213022" y="2376917"/>
                <a:ext cx="103604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4th of month M+2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1"/>
              <p:cNvSpPr txBox="1"/>
              <p:nvPr/>
            </p:nvSpPr>
            <p:spPr>
              <a:xfrm>
                <a:off x="8758669" y="2394235"/>
                <a:ext cx="98107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4th of month M+3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1"/>
              <p:cNvSpPr txBox="1"/>
              <p:nvPr/>
            </p:nvSpPr>
            <p:spPr>
              <a:xfrm>
                <a:off x="10253695" y="2387573"/>
                <a:ext cx="1026591" cy="4723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4th of month M+4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1"/>
              <p:cNvSpPr/>
              <p:nvPr/>
            </p:nvSpPr>
            <p:spPr>
              <a:xfrm rot="5400000">
                <a:off x="4421644" y="2504211"/>
                <a:ext cx="246368" cy="1550841"/>
              </a:xfrm>
              <a:prstGeom prst="rightBrace">
                <a:avLst>
                  <a:gd fmla="val 8333" name="adj1"/>
                  <a:gd fmla="val 50000" name="adj2"/>
                </a:avLst>
              </a:prstGeom>
              <a:noFill/>
              <a:ln cap="flat" cmpd="sng" w="190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1"/>
              <p:cNvSpPr txBox="1"/>
              <p:nvPr/>
            </p:nvSpPr>
            <p:spPr>
              <a:xfrm>
                <a:off x="3863778" y="3304978"/>
                <a:ext cx="1279294" cy="5375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have success bnpl trans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5" name="Google Shape;205;p11"/>
              <p:cNvCxnSpPr/>
              <p:nvPr/>
            </p:nvCxnSpPr>
            <p:spPr>
              <a:xfrm>
                <a:off x="5590050" y="3147242"/>
                <a:ext cx="61040" cy="587783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06" name="Google Shape;206;p11"/>
              <p:cNvSpPr txBox="1"/>
              <p:nvPr/>
            </p:nvSpPr>
            <p:spPr>
              <a:xfrm>
                <a:off x="4899534" y="3663267"/>
                <a:ext cx="144433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have statement of month M</a:t>
                </a:r>
                <a:endParaRPr/>
              </a:p>
            </p:txBody>
          </p:sp>
          <p:cxnSp>
            <p:nvCxnSpPr>
              <p:cNvPr id="207" name="Google Shape;207;p11"/>
              <p:cNvCxnSpPr/>
              <p:nvPr/>
            </p:nvCxnSpPr>
            <p:spPr>
              <a:xfrm>
                <a:off x="6230281" y="3153507"/>
                <a:ext cx="559781" cy="33113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08" name="Google Shape;208;p11"/>
              <p:cNvSpPr txBox="1"/>
              <p:nvPr/>
            </p:nvSpPr>
            <p:spPr>
              <a:xfrm>
                <a:off x="6227325" y="3448499"/>
                <a:ext cx="1148010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 due date of statement month M</a:t>
                </a:r>
                <a:endParaRPr/>
              </a:p>
            </p:txBody>
          </p:sp>
          <p:cxnSp>
            <p:nvCxnSpPr>
              <p:cNvPr id="209" name="Google Shape;209;p11"/>
              <p:cNvCxnSpPr/>
              <p:nvPr/>
            </p:nvCxnSpPr>
            <p:spPr>
              <a:xfrm>
                <a:off x="7711651" y="3142850"/>
                <a:ext cx="319720" cy="266433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10" name="Google Shape;210;p11"/>
              <p:cNvSpPr txBox="1"/>
              <p:nvPr/>
            </p:nvSpPr>
            <p:spPr>
              <a:xfrm>
                <a:off x="7534345" y="3459110"/>
                <a:ext cx="981000" cy="52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solidFill>
                      <a:schemeClr val="dk1"/>
                    </a:solidFill>
                  </a:rPr>
                  <a:t>DPD30 </a:t>
                </a:r>
                <a:endParaRPr>
                  <a:solidFill>
                    <a:schemeClr val="dk1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solidFill>
                      <a:schemeClr val="dk1"/>
                    </a:solidFill>
                  </a:rPr>
                  <a:t>@ MOB1</a:t>
                </a:r>
                <a:endParaRPr/>
              </a:p>
            </p:txBody>
          </p:sp>
          <p:cxnSp>
            <p:nvCxnSpPr>
              <p:cNvPr id="211" name="Google Shape;211;p11"/>
              <p:cNvCxnSpPr/>
              <p:nvPr/>
            </p:nvCxnSpPr>
            <p:spPr>
              <a:xfrm>
                <a:off x="9272951" y="3164165"/>
                <a:ext cx="95917" cy="287747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12" name="Google Shape;212;p11"/>
              <p:cNvSpPr txBox="1"/>
              <p:nvPr/>
            </p:nvSpPr>
            <p:spPr>
              <a:xfrm>
                <a:off x="8875965" y="3442919"/>
                <a:ext cx="890100" cy="52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DPD30 @ MOB</a:t>
                </a:r>
                <a:r>
                  <a:rPr lang="en-US">
                    <a:solidFill>
                      <a:schemeClr val="dk1"/>
                    </a:solidFill>
                  </a:rPr>
                  <a:t>2</a:t>
                </a:r>
                <a:endParaRPr/>
              </a:p>
            </p:txBody>
          </p:sp>
          <p:cxnSp>
            <p:nvCxnSpPr>
              <p:cNvPr id="213" name="Google Shape;213;p11"/>
              <p:cNvCxnSpPr/>
              <p:nvPr/>
            </p:nvCxnSpPr>
            <p:spPr>
              <a:xfrm>
                <a:off x="10738335" y="3137522"/>
                <a:ext cx="1" cy="325047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14" name="Google Shape;214;p11"/>
              <p:cNvSpPr txBox="1"/>
              <p:nvPr/>
            </p:nvSpPr>
            <p:spPr>
              <a:xfrm>
                <a:off x="10047878" y="3456047"/>
                <a:ext cx="1385400" cy="52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DPD30 </a:t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@ MOB</a:t>
                </a:r>
                <a:r>
                  <a:rPr lang="en-US">
                    <a:solidFill>
                      <a:schemeClr val="dk1"/>
                    </a:solidFill>
                  </a:rPr>
                  <a:t>3</a:t>
                </a:r>
                <a:endParaRPr/>
              </a:p>
            </p:txBody>
          </p:sp>
        </p:grpSp>
        <p:sp>
          <p:nvSpPr>
            <p:cNvPr id="215" name="Google Shape;215;p11"/>
            <p:cNvSpPr/>
            <p:nvPr/>
          </p:nvSpPr>
          <p:spPr>
            <a:xfrm>
              <a:off x="11499643" y="3018691"/>
              <a:ext cx="133912" cy="116897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9050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1"/>
            <p:cNvSpPr txBox="1"/>
            <p:nvPr/>
          </p:nvSpPr>
          <p:spPr>
            <a:xfrm>
              <a:off x="11047320" y="2529841"/>
              <a:ext cx="1101951" cy="4665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4th of month M+5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7" name="Google Shape;217;p11"/>
            <p:cNvCxnSpPr/>
            <p:nvPr/>
          </p:nvCxnSpPr>
          <p:spPr>
            <a:xfrm>
              <a:off x="11566364" y="3295251"/>
              <a:ext cx="1" cy="325047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18" name="Google Shape;218;p11"/>
            <p:cNvSpPr txBox="1"/>
            <p:nvPr/>
          </p:nvSpPr>
          <p:spPr>
            <a:xfrm>
              <a:off x="10897877" y="3556891"/>
              <a:ext cx="1345500" cy="52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DPD30 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@ MOB</a:t>
              </a:r>
              <a:r>
                <a:rPr lang="en-US">
                  <a:solidFill>
                    <a:schemeClr val="dk1"/>
                  </a:solidFill>
                </a:rPr>
                <a:t>4</a:t>
              </a:r>
              <a:endParaRPr/>
            </a:p>
          </p:txBody>
        </p:sp>
      </p:grpSp>
      <p:sp>
        <p:nvSpPr>
          <p:cNvPr id="219" name="Google Shape;219;p11"/>
          <p:cNvSpPr/>
          <p:nvPr/>
        </p:nvSpPr>
        <p:spPr>
          <a:xfrm>
            <a:off x="8085567" y="4109798"/>
            <a:ext cx="266400" cy="703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43D6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1"/>
          <p:cNvSpPr/>
          <p:nvPr/>
        </p:nvSpPr>
        <p:spPr>
          <a:xfrm>
            <a:off x="9550902" y="4057424"/>
            <a:ext cx="255900" cy="1401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43D6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1"/>
          <p:cNvSpPr/>
          <p:nvPr/>
        </p:nvSpPr>
        <p:spPr>
          <a:xfrm>
            <a:off x="11127492" y="4049765"/>
            <a:ext cx="255900" cy="708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43D6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1"/>
          <p:cNvSpPr txBox="1"/>
          <p:nvPr/>
        </p:nvSpPr>
        <p:spPr>
          <a:xfrm>
            <a:off x="6249550" y="4777000"/>
            <a:ext cx="109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 v1.5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1"/>
          <p:cNvSpPr txBox="1"/>
          <p:nvPr/>
        </p:nvSpPr>
        <p:spPr>
          <a:xfrm>
            <a:off x="9204671" y="5484043"/>
            <a:ext cx="94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 v3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1"/>
          <p:cNvSpPr txBox="1"/>
          <p:nvPr/>
        </p:nvSpPr>
        <p:spPr>
          <a:xfrm>
            <a:off x="10707659" y="4757679"/>
            <a:ext cx="109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 v3.1 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1"/>
          <p:cNvSpPr/>
          <p:nvPr/>
        </p:nvSpPr>
        <p:spPr>
          <a:xfrm>
            <a:off x="6663992" y="4102048"/>
            <a:ext cx="266400" cy="703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43D6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1"/>
          <p:cNvSpPr txBox="1"/>
          <p:nvPr/>
        </p:nvSpPr>
        <p:spPr>
          <a:xfrm>
            <a:off x="7745825" y="4757675"/>
            <a:ext cx="94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 v2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Model</a:t>
            </a:r>
            <a:endParaRPr/>
          </a:p>
        </p:txBody>
      </p:sp>
      <p:sp>
        <p:nvSpPr>
          <p:cNvPr id="232" name="Google Shape;232;p12"/>
          <p:cNvSpPr txBox="1"/>
          <p:nvPr>
            <p:ph idx="1" type="body"/>
          </p:nvPr>
        </p:nvSpPr>
        <p:spPr>
          <a:xfrm>
            <a:off x="838200" y="14922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-254000" lvl="0" marL="2286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Catboost</a:t>
            </a:r>
            <a:endParaRPr sz="2200"/>
          </a:p>
          <a:p>
            <a:pPr indent="-254000" lvl="1" marL="685800" rtl="0" algn="l">
              <a:spcBef>
                <a:spcPts val="500"/>
              </a:spcBef>
              <a:spcAft>
                <a:spcPts val="0"/>
              </a:spcAft>
              <a:buSzPts val="2200"/>
              <a:buFont typeface="Courier New"/>
              <a:buChar char="o"/>
            </a:pPr>
            <a:r>
              <a:rPr lang="en-US" sz="2200"/>
              <a:t>Parameters are optimized by Optuna</a:t>
            </a:r>
            <a:endParaRPr sz="2200"/>
          </a:p>
          <a:p>
            <a:pPr indent="-254000" lvl="1" marL="685800" rtl="0" algn="l">
              <a:spcBef>
                <a:spcPts val="500"/>
              </a:spcBef>
              <a:spcAft>
                <a:spcPts val="0"/>
              </a:spcAft>
              <a:buSzPts val="2200"/>
              <a:buFont typeface="Courier New"/>
              <a:buChar char="o"/>
            </a:pPr>
            <a:r>
              <a:rPr lang="en-US" sz="2200"/>
              <a:t>Sample weight to balance the fluctuation of number of sample per month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190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NN</a:t>
            </a:r>
            <a:endParaRPr sz="2200"/>
          </a:p>
          <a:p>
            <a:pPr indent="-215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o"/>
            </a:pPr>
            <a:r>
              <a:rPr lang="en-US" sz="2200"/>
              <a:t>Used on the first version to improve the performance at that time (ensemble with Catboost)</a:t>
            </a:r>
            <a:endParaRPr sz="2200"/>
          </a:p>
          <a:p>
            <a:pPr indent="-215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o"/>
            </a:pPr>
            <a:r>
              <a:rPr lang="en-US" sz="2200"/>
              <a:t>Removed later </a:t>
            </a:r>
            <a:r>
              <a:rPr lang="en-US" sz="2200"/>
              <a:t>for</a:t>
            </a:r>
            <a:r>
              <a:rPr lang="en-US" sz="2200"/>
              <a:t> maintenance </a:t>
            </a:r>
            <a:r>
              <a:rPr lang="en-US" sz="2200"/>
              <a:t>and explained more easier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190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Adversarial model (written by TuHM2)</a:t>
            </a:r>
            <a:endParaRPr sz="2200"/>
          </a:p>
          <a:p>
            <a:pPr indent="-215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o"/>
            </a:pPr>
            <a:r>
              <a:rPr lang="en-US" sz="2200"/>
              <a:t>Used to detect data drift</a:t>
            </a:r>
            <a:endParaRPr sz="2200"/>
          </a:p>
          <a:p>
            <a:pPr indent="-215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o"/>
            </a:pPr>
            <a:r>
              <a:rPr lang="en-US" sz="2200"/>
              <a:t>https://pypi.org/project/adversarial-test/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Adversarial model for feature selection</a:t>
            </a:r>
            <a:endParaRPr/>
          </a:p>
        </p:txBody>
      </p:sp>
      <p:sp>
        <p:nvSpPr>
          <p:cNvPr id="238" name="Google Shape;238;p13"/>
          <p:cNvSpPr txBox="1"/>
          <p:nvPr>
            <p:ph idx="1" type="body"/>
          </p:nvPr>
        </p:nvSpPr>
        <p:spPr>
          <a:xfrm>
            <a:off x="838200" y="1825625"/>
            <a:ext cx="1034136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In practice, </a:t>
            </a:r>
            <a:r>
              <a:rPr b="1" lang="en-US" sz="2200"/>
              <a:t>data always change </a:t>
            </a:r>
            <a:r>
              <a:rPr lang="en-US" sz="2200"/>
              <a:t>over time, which leads to performance reduction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200"/>
              <a:t>-&gt; Need an effective way to detect changes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200"/>
          </a:p>
          <a:p>
            <a:pPr indent="-241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Adversarial test can detect and identify changes in both feature and label</a:t>
            </a:r>
            <a:endParaRPr sz="22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200"/>
          </a:p>
          <a:p>
            <a:pPr indent="-241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Removing shifted features makes model more robust, however the performance can be reduced</a:t>
            </a:r>
            <a:endParaRPr sz="2200"/>
          </a:p>
          <a:p>
            <a:pPr indent="-2667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o"/>
            </a:pPr>
            <a:r>
              <a:rPr lang="en-US" sz="2200"/>
              <a:t>If the shifted features are so important, apply feature engineering steps like binning will help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/>
          <p:nvPr>
            <p:ph type="title"/>
          </p:nvPr>
        </p:nvSpPr>
        <p:spPr>
          <a:xfrm>
            <a:off x="1114425" y="303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Adversarial test</a:t>
            </a:r>
            <a:endParaRPr/>
          </a:p>
        </p:txBody>
      </p:sp>
      <p:sp>
        <p:nvSpPr>
          <p:cNvPr id="244" name="Google Shape;244;p14"/>
          <p:cNvSpPr txBox="1"/>
          <p:nvPr>
            <p:ph idx="1" type="body"/>
          </p:nvPr>
        </p:nvSpPr>
        <p:spPr>
          <a:xfrm>
            <a:off x="207887" y="1629217"/>
            <a:ext cx="6522368" cy="4521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Use to </a:t>
            </a:r>
            <a:r>
              <a:rPr b="1" lang="en-US" sz="1800"/>
              <a:t>quantify the difference between dev and test sets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Steps: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Merge the dev and test sets; label data in dev set as 0, test set as 1 (table 1)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Split 80/20 for adversarial_train/adversarial_test (table 2)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Build a classifier on adversarial_train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Calculate the </a:t>
            </a:r>
            <a:r>
              <a:rPr b="1" lang="en-US" sz="1800"/>
              <a:t>ROC-AUC score on adversarial_test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If ROC-AUC close to 0.5: no shifted distribution between dev and test sets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If </a:t>
            </a:r>
            <a:r>
              <a:rPr b="1" lang="en-US" sz="1400"/>
              <a:t>ROC-AUC over 0.7</a:t>
            </a:r>
            <a:r>
              <a:rPr lang="en-US" sz="1400"/>
              <a:t>: there is a shift in distribution between dev and test sets</a:t>
            </a:r>
            <a:endParaRPr sz="1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Remove feature with </a:t>
            </a:r>
            <a:r>
              <a:rPr b="1" lang="en-US" sz="1800"/>
              <a:t>high feature importance</a:t>
            </a:r>
            <a:r>
              <a:rPr lang="en-US" sz="1800"/>
              <a:t> to reduce the shift</a:t>
            </a:r>
            <a:endParaRPr/>
          </a:p>
        </p:txBody>
      </p:sp>
      <p:graphicFrame>
        <p:nvGraphicFramePr>
          <p:cNvPr id="245" name="Google Shape;245;p14"/>
          <p:cNvGraphicFramePr/>
          <p:nvPr/>
        </p:nvGraphicFramePr>
        <p:xfrm>
          <a:off x="8080248" y="9640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{E73790E2-F106-47F5-98FA-1C8E2E9DC8E5}</a:tableStyleId>
              </a:tblPr>
              <a:tblGrid>
                <a:gridCol w="701375"/>
                <a:gridCol w="806900"/>
                <a:gridCol w="676400"/>
                <a:gridCol w="1850825"/>
              </a:tblGrid>
              <a:tr h="28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User</a:t>
                      </a:r>
                      <a:endParaRPr/>
                    </a:p>
                  </a:txBody>
                  <a:tcPr marT="35525" marB="35525" marR="71025" marL="71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Feature</a:t>
                      </a:r>
                      <a:endParaRPr/>
                    </a:p>
                  </a:txBody>
                  <a:tcPr marT="35525" marB="35525" marR="71025" marL="71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Label</a:t>
                      </a:r>
                      <a:endParaRPr/>
                    </a:p>
                  </a:txBody>
                  <a:tcPr marT="35525" marB="35525" marR="71025" marL="71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Label adversarial</a:t>
                      </a:r>
                      <a:endParaRPr/>
                    </a:p>
                  </a:txBody>
                  <a:tcPr marT="35525" marB="35525" marR="71025" marL="71025"/>
                </a:tc>
              </a:tr>
              <a:tr h="28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F2A9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…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F2A9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F2A9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F2A982"/>
                    </a:solidFill>
                  </a:tcPr>
                </a:tc>
              </a:tr>
              <a:tr h="28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F2A9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…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F2A9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F2A9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F2A982"/>
                    </a:solidFill>
                  </a:tcPr>
                </a:tc>
              </a:tr>
              <a:tr h="28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F2A9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...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F2A9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F2A9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F2A982"/>
                    </a:solidFill>
                  </a:tcPr>
                </a:tc>
              </a:tr>
              <a:tr h="28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F2A9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…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F2A9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F2A9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F2A982"/>
                    </a:solidFill>
                  </a:tcPr>
                </a:tc>
              </a:tr>
              <a:tr h="28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E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8CD87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…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8CD87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8CD87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8CD872"/>
                    </a:solidFill>
                  </a:tcPr>
                </a:tc>
              </a:tr>
              <a:tr h="28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F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8CD87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…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8CD87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8CD87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8CD872"/>
                    </a:solidFill>
                  </a:tcPr>
                </a:tc>
              </a:tr>
              <a:tr h="28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8CD87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…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8CD87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8CD87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8CD872"/>
                    </a:solidFill>
                  </a:tcPr>
                </a:tc>
              </a:tr>
              <a:tr h="28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H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8CD87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…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8CD87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8CD87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8CD872"/>
                    </a:solidFill>
                  </a:tcPr>
                </a:tc>
              </a:tr>
            </a:tbl>
          </a:graphicData>
        </a:graphic>
      </p:graphicFrame>
      <p:sp>
        <p:nvSpPr>
          <p:cNvPr id="246" name="Google Shape;246;p14"/>
          <p:cNvSpPr/>
          <p:nvPr/>
        </p:nvSpPr>
        <p:spPr>
          <a:xfrm>
            <a:off x="7794752" y="1276927"/>
            <a:ext cx="285600" cy="1126800"/>
          </a:xfrm>
          <a:prstGeom prst="leftBrace">
            <a:avLst>
              <a:gd fmla="val 127313" name="adj1"/>
              <a:gd fmla="val 50000" name="adj2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4"/>
          <p:cNvSpPr txBox="1"/>
          <p:nvPr/>
        </p:nvSpPr>
        <p:spPr>
          <a:xfrm>
            <a:off x="7000886" y="1517083"/>
            <a:ext cx="92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 set</a:t>
            </a:r>
            <a:endParaRPr/>
          </a:p>
        </p:txBody>
      </p:sp>
      <p:sp>
        <p:nvSpPr>
          <p:cNvPr id="248" name="Google Shape;248;p14"/>
          <p:cNvSpPr/>
          <p:nvPr/>
        </p:nvSpPr>
        <p:spPr>
          <a:xfrm>
            <a:off x="7794752" y="2415796"/>
            <a:ext cx="285600" cy="1126800"/>
          </a:xfrm>
          <a:prstGeom prst="leftBrace">
            <a:avLst>
              <a:gd fmla="val 127313" name="adj1"/>
              <a:gd fmla="val 50000" name="adj2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4"/>
          <p:cNvSpPr txBox="1"/>
          <p:nvPr/>
        </p:nvSpPr>
        <p:spPr>
          <a:xfrm>
            <a:off x="6964311" y="2655957"/>
            <a:ext cx="92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set</a:t>
            </a:r>
            <a:endParaRPr/>
          </a:p>
        </p:txBody>
      </p:sp>
      <p:graphicFrame>
        <p:nvGraphicFramePr>
          <p:cNvPr id="250" name="Google Shape;250;p14"/>
          <p:cNvGraphicFramePr/>
          <p:nvPr/>
        </p:nvGraphicFramePr>
        <p:xfrm>
          <a:off x="8080248" y="40366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{E73790E2-F106-47F5-98FA-1C8E2E9DC8E5}</a:tableStyleId>
              </a:tblPr>
              <a:tblGrid>
                <a:gridCol w="716975"/>
                <a:gridCol w="822500"/>
                <a:gridCol w="1942000"/>
              </a:tblGrid>
              <a:tr h="28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User</a:t>
                      </a:r>
                      <a:endParaRPr/>
                    </a:p>
                  </a:txBody>
                  <a:tcPr marT="35525" marB="35525" marR="71025" marL="71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Feature</a:t>
                      </a:r>
                      <a:endParaRPr/>
                    </a:p>
                  </a:txBody>
                  <a:tcPr marT="35525" marB="35525" marR="71025" marL="71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Label adversarial</a:t>
                      </a:r>
                      <a:endParaRPr/>
                    </a:p>
                  </a:txBody>
                  <a:tcPr marT="35525" marB="35525" marR="71025" marL="71025"/>
                </a:tc>
              </a:tr>
              <a:tr h="28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F2A9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…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F2A9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F2A982"/>
                    </a:solidFill>
                  </a:tcPr>
                </a:tc>
              </a:tr>
              <a:tr h="28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F2A9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…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F2A9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F2A982"/>
                    </a:solidFill>
                  </a:tcPr>
                </a:tc>
              </a:tr>
              <a:tr h="28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F2A9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…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F2A9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F2A982"/>
                    </a:solidFill>
                  </a:tcPr>
                </a:tc>
              </a:tr>
              <a:tr h="28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E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8CD87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…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8CD87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8CD872"/>
                    </a:solidFill>
                  </a:tcPr>
                </a:tc>
              </a:tr>
              <a:tr h="28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F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8CD87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…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8CD87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8CD872"/>
                    </a:solidFill>
                  </a:tcPr>
                </a:tc>
              </a:tr>
              <a:tr h="28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8CD87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…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8CD87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8CD872"/>
                    </a:solidFill>
                  </a:tcPr>
                </a:tc>
              </a:tr>
              <a:tr h="28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F2A9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…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F2A9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F2A982"/>
                    </a:solidFill>
                  </a:tcPr>
                </a:tc>
              </a:tr>
              <a:tr h="28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H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8CD87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…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8CD87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/>
                    </a:p>
                  </a:txBody>
                  <a:tcPr marT="35525" marB="35525" marR="71025" marL="71025">
                    <a:solidFill>
                      <a:srgbClr val="8CD872"/>
                    </a:solidFill>
                  </a:tcPr>
                </a:tc>
              </a:tr>
            </a:tbl>
          </a:graphicData>
        </a:graphic>
      </p:graphicFrame>
      <p:sp>
        <p:nvSpPr>
          <p:cNvPr id="251" name="Google Shape;251;p14"/>
          <p:cNvSpPr txBox="1"/>
          <p:nvPr/>
        </p:nvSpPr>
        <p:spPr>
          <a:xfrm>
            <a:off x="8080247" y="3736755"/>
            <a:ext cx="281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split 80-20</a:t>
            </a:r>
            <a:endParaRPr/>
          </a:p>
        </p:txBody>
      </p:sp>
      <p:sp>
        <p:nvSpPr>
          <p:cNvPr id="252" name="Google Shape;252;p14"/>
          <p:cNvSpPr/>
          <p:nvPr/>
        </p:nvSpPr>
        <p:spPr>
          <a:xfrm>
            <a:off x="7794752" y="4360333"/>
            <a:ext cx="285600" cy="1689300"/>
          </a:xfrm>
          <a:prstGeom prst="leftBrace">
            <a:avLst>
              <a:gd fmla="val 127313" name="adj1"/>
              <a:gd fmla="val 50000" name="adj2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4"/>
          <p:cNvSpPr txBox="1"/>
          <p:nvPr/>
        </p:nvSpPr>
        <p:spPr>
          <a:xfrm>
            <a:off x="6500175" y="4881725"/>
            <a:ext cx="142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Adversarial train</a:t>
            </a:r>
            <a:endParaRPr/>
          </a:p>
        </p:txBody>
      </p:sp>
      <p:sp>
        <p:nvSpPr>
          <p:cNvPr id="254" name="Google Shape;254;p14"/>
          <p:cNvSpPr/>
          <p:nvPr/>
        </p:nvSpPr>
        <p:spPr>
          <a:xfrm>
            <a:off x="7794751" y="6049537"/>
            <a:ext cx="285600" cy="579900"/>
          </a:xfrm>
          <a:prstGeom prst="leftBrace">
            <a:avLst>
              <a:gd fmla="val 127313" name="adj1"/>
              <a:gd fmla="val 50000" name="adj2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4"/>
          <p:cNvSpPr txBox="1"/>
          <p:nvPr/>
        </p:nvSpPr>
        <p:spPr>
          <a:xfrm>
            <a:off x="6536473" y="5982791"/>
            <a:ext cx="135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Adversarial test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Adversarial test</a:t>
            </a:r>
            <a:br>
              <a:rPr lang="en-US"/>
            </a:br>
            <a:r>
              <a:rPr lang="en-US" sz="2900"/>
              <a:t>Result</a:t>
            </a:r>
            <a:endParaRPr/>
          </a:p>
        </p:txBody>
      </p:sp>
      <p:grpSp>
        <p:nvGrpSpPr>
          <p:cNvPr id="261" name="Google Shape;261;p15"/>
          <p:cNvGrpSpPr/>
          <p:nvPr/>
        </p:nvGrpSpPr>
        <p:grpSpPr>
          <a:xfrm>
            <a:off x="3685897" y="1511073"/>
            <a:ext cx="4494085" cy="4478588"/>
            <a:chOff x="7697915" y="1194577"/>
            <a:chExt cx="4494085" cy="4478588"/>
          </a:xfrm>
        </p:grpSpPr>
        <p:pic>
          <p:nvPicPr>
            <p:cNvPr id="262" name="Google Shape;262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97915" y="1194577"/>
              <a:ext cx="4494085" cy="4214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" name="Google Shape;263;p15"/>
            <p:cNvSpPr txBox="1"/>
            <p:nvPr/>
          </p:nvSpPr>
          <p:spPr>
            <a:xfrm>
              <a:off x="7697915" y="5426944"/>
              <a:ext cx="4362994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Feature importance in adversarial test using SHAP value method</a:t>
              </a:r>
              <a:endParaRPr/>
            </a:p>
          </p:txBody>
        </p:sp>
      </p:grpSp>
      <p:sp>
        <p:nvSpPr>
          <p:cNvPr id="264" name="Google Shape;264;p15"/>
          <p:cNvSpPr txBox="1"/>
          <p:nvPr/>
        </p:nvSpPr>
        <p:spPr>
          <a:xfrm>
            <a:off x="525248" y="2429656"/>
            <a:ext cx="25923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Adversarial test: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roc_auc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Random: 0.5 (no shift)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Max: 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data: 0.77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=&gt;</a:t>
            </a:r>
            <a:r>
              <a:rPr lang="en-US" sz="1800">
                <a:solidFill>
                  <a:schemeClr val="dk1"/>
                </a:solidFill>
              </a:rPr>
              <a:t> Shifted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65" name="Google Shape;265;p15"/>
          <p:cNvSpPr/>
          <p:nvPr/>
        </p:nvSpPr>
        <p:spPr>
          <a:xfrm>
            <a:off x="3169680" y="3553962"/>
            <a:ext cx="489894" cy="12916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0F46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5"/>
          <p:cNvSpPr/>
          <p:nvPr/>
        </p:nvSpPr>
        <p:spPr>
          <a:xfrm>
            <a:off x="7179199" y="3553962"/>
            <a:ext cx="903642" cy="17304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0F46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5"/>
          <p:cNvSpPr txBox="1"/>
          <p:nvPr/>
        </p:nvSpPr>
        <p:spPr>
          <a:xfrm>
            <a:off x="8340817" y="2461534"/>
            <a:ext cx="301428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npu_cur_timediff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account_age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Re-do adversarial test: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roc_auc_score = 0.70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less shifted!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6"/>
          <p:cNvSpPr txBox="1"/>
          <p:nvPr>
            <p:ph type="title"/>
          </p:nvPr>
        </p:nvSpPr>
        <p:spPr>
          <a:xfrm>
            <a:off x="616150" y="407275"/>
            <a:ext cx="45636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/>
              <a:t>Track p</a:t>
            </a:r>
            <a:r>
              <a:rPr lang="en-US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erformance</a:t>
            </a:r>
            <a:endParaRPr/>
          </a:p>
        </p:txBody>
      </p:sp>
      <p:graphicFrame>
        <p:nvGraphicFramePr>
          <p:cNvPr id="274" name="Google Shape;274;p16"/>
          <p:cNvGraphicFramePr/>
          <p:nvPr/>
        </p:nvGraphicFramePr>
        <p:xfrm>
          <a:off x="358242" y="12621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{4F579D97-F8AF-4A6F-8196-A286A285481F}</a:tableStyleId>
              </a:tblPr>
              <a:tblGrid>
                <a:gridCol w="5741900"/>
                <a:gridCol w="5733600"/>
              </a:tblGrid>
              <a:tr h="51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Kaggle competition</a:t>
                      </a:r>
                      <a:endParaRPr b="1" sz="20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Real product</a:t>
                      </a:r>
                      <a:endParaRPr b="1" sz="20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0E4F5"/>
                    </a:solidFill>
                  </a:tcPr>
                </a:tc>
              </a:tr>
              <a:tr h="4089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image" id="275" name="Google Shape;275;p16"/>
          <p:cNvPicPr preferRelativeResize="0"/>
          <p:nvPr/>
        </p:nvPicPr>
        <p:blipFill rotWithShape="1">
          <a:blip r:embed="rId3">
            <a:alphaModFix/>
          </a:blip>
          <a:srcRect b="34589" l="0" r="0" t="0"/>
          <a:stretch/>
        </p:blipFill>
        <p:spPr>
          <a:xfrm>
            <a:off x="475650" y="2025225"/>
            <a:ext cx="5506049" cy="32655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6" name="Google Shape;276;p16"/>
          <p:cNvGraphicFramePr/>
          <p:nvPr/>
        </p:nvGraphicFramePr>
        <p:xfrm>
          <a:off x="6604975" y="202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{802B43EA-26B2-4529-965F-FC5B874166AF}</a:tableStyleId>
              </a:tblPr>
              <a:tblGrid>
                <a:gridCol w="628650"/>
                <a:gridCol w="552450"/>
                <a:gridCol w="571500"/>
                <a:gridCol w="600075"/>
                <a:gridCol w="704850"/>
                <a:gridCol w="590550"/>
                <a:gridCol w="609600"/>
                <a:gridCol w="66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Month</a:t>
                      </a:r>
                      <a:endParaRPr b="1"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v3.1.1</a:t>
                      </a:r>
                      <a:endParaRPr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v3.1.2</a:t>
                      </a:r>
                      <a:endParaRPr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v3.1.3</a:t>
                      </a:r>
                      <a:endParaRPr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v3.1.4</a:t>
                      </a:r>
                      <a:endParaRPr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v3.1.5</a:t>
                      </a:r>
                      <a:endParaRPr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v3.1.6</a:t>
                      </a:r>
                      <a:endParaRPr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v3.1.7</a:t>
                      </a:r>
                      <a:endParaRPr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T1</a:t>
                      </a:r>
                      <a:endParaRPr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0.901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0.895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0.887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0.907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0.890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0.917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0.863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</a:t>
                      </a:r>
                      <a:r>
                        <a:rPr lang="en-US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0.870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0.862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0.852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0.880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0.858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0.894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0.822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</a:t>
                      </a:r>
                      <a:r>
                        <a:rPr lang="en-US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0.808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0.786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0.773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0.808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0.777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0.830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0.740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</a:t>
                      </a:r>
                      <a:r>
                        <a:rPr lang="en-US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0.819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0.807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0.790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0.829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0.805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0.848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0.770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</a:t>
                      </a:r>
                      <a:r>
                        <a:rPr lang="en-US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0.888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0.882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0.871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0.895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0.880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0.910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0.856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</a:t>
                      </a:r>
                      <a:r>
                        <a:rPr lang="en-US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0.877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0.881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0.869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0.894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0.880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0.911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0.846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</a:t>
                      </a:r>
                      <a:r>
                        <a:rPr lang="en-US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0.842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0.841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0.832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0.859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0.839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0.880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0.799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</a:t>
                      </a:r>
                      <a:r>
                        <a:rPr lang="en-US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0.819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0.814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0.803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0.834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0.808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0.851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0.768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F2C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</a:t>
                      </a:r>
                      <a:r>
                        <a:rPr lang="en-US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0.513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0.549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0.537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0.547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0.564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0.567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0.575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T1</a:t>
                      </a:r>
                      <a:r>
                        <a:rPr lang="en-US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0.505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0.532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0.516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0.530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0.555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0.562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0.572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</a:t>
                      </a:r>
                      <a:r>
                        <a:rPr lang="en-US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0.510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B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0.545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B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0.534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B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0.544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B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0.571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B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0.578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B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0.589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B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>
            <p:ph type="title"/>
          </p:nvPr>
        </p:nvSpPr>
        <p:spPr>
          <a:xfrm>
            <a:off x="1339516" y="49546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 flipH="1" rot="-5400000">
            <a:off x="555710" y="2183223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1981200" y="1986046"/>
            <a:ext cx="9372600" cy="3088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Problem definition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Metric / evaluation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Model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Performance tracking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5894962" y="479493"/>
            <a:ext cx="545883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Problem definition</a:t>
            </a:r>
            <a:endParaRPr/>
          </a:p>
        </p:txBody>
      </p:sp>
      <p:pic>
        <p:nvPicPr>
          <p:cNvPr descr="Credit Score Fluctuations: Why Does My Credit Report Fluctuate?"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936" y="2304772"/>
            <a:ext cx="3630810" cy="2680802"/>
          </a:xfrm>
          <a:custGeom>
            <a:rect b="b" l="l" r="r" t="t"/>
            <a:pathLst>
              <a:path extrusionOk="0" h="5643794" w="4777381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ln>
            <a:noFill/>
          </a:ln>
        </p:spPr>
      </p:pic>
      <p:graphicFrame>
        <p:nvGraphicFramePr>
          <p:cNvPr id="103" name="Google Shape;103;p3"/>
          <p:cNvGraphicFramePr/>
          <p:nvPr/>
        </p:nvGraphicFramePr>
        <p:xfrm>
          <a:off x="4292963" y="1804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{4F579D97-F8AF-4A6F-8196-A286A285481F}</a:tableStyleId>
              </a:tblPr>
              <a:tblGrid>
                <a:gridCol w="3997325"/>
                <a:gridCol w="1850975"/>
                <a:gridCol w="1391775"/>
              </a:tblGrid>
              <a:tr h="70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/>
                        <a:t>Kaggle competition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/>
                        <a:t>Real product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0E4F5"/>
                    </a:solidFill>
                  </a:tcPr>
                </a:tc>
              </a:tr>
              <a:tr h="212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Given a list of users, we need to rank those users so that users with lower ranking are more likely to default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32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ranking will be represented as score for better UX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Checkmark with solid fill" id="104" name="Google Shape;10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55242" y="3218448"/>
            <a:ext cx="764006" cy="7640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mark with solid fill" id="105" name="Google Shape;10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7473" y="3218448"/>
            <a:ext cx="764006" cy="7640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mark with solid fill" id="106" name="Google Shape;10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7473" y="4896853"/>
            <a:ext cx="764006" cy="7640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se with solid fill" id="107" name="Google Shape;10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55243" y="4896852"/>
            <a:ext cx="764006" cy="764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Label</a:t>
            </a:r>
            <a:endParaRPr/>
          </a:p>
        </p:txBody>
      </p:sp>
      <p:graphicFrame>
        <p:nvGraphicFramePr>
          <p:cNvPr id="113" name="Google Shape;113;p4"/>
          <p:cNvGraphicFramePr/>
          <p:nvPr/>
        </p:nvGraphicFramePr>
        <p:xfrm>
          <a:off x="1154204" y="20928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{4F579D97-F8AF-4A6F-8196-A286A285481F}</a:tableStyleId>
              </a:tblPr>
              <a:tblGrid>
                <a:gridCol w="2761250"/>
                <a:gridCol w="7122325"/>
              </a:tblGrid>
              <a:tr h="797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/>
                        <a:t>Kaggle competition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/>
                        <a:t>Real product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0E4F5"/>
                    </a:solidFill>
                  </a:tcPr>
                </a:tc>
              </a:tr>
              <a:tr h="2791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All label are provided</a:t>
                      </a:r>
                      <a:endParaRPr sz="2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=&gt; only</a:t>
                      </a:r>
                      <a:r>
                        <a:rPr lang="en-US" sz="2000"/>
                        <a:t> use provided label to train model.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development process is divided into 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0" lang="en-US" sz="20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stages:</a:t>
                      </a:r>
                      <a:endParaRPr b="0" i="0" sz="20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750" lvl="1" marL="742950" marR="0" rtl="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Char char="○"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1 - 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data stage: </a:t>
                      </a:r>
                      <a:endParaRPr/>
                    </a:p>
                    <a:p>
                      <a:pPr indent="-285750" lvl="2" marL="1200150" marR="0" rtl="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Noto Sans Symbols"/>
                        <a:buChar char="■"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 </a:t>
                      </a: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approximate label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to train model</a:t>
                      </a:r>
                      <a:endParaRPr/>
                    </a:p>
                    <a:p>
                      <a:pPr indent="-285750" lvl="2" marL="1200150" marR="0" rtl="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Noto Sans Symbols"/>
                        <a:buChar char="■"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 extra rule-based strategies to run the product </a:t>
                      </a:r>
                      <a:endParaRPr/>
                    </a:p>
                    <a:p>
                      <a:pPr indent="-285750" lvl="2" marL="1200150" marR="0" rtl="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Noto Sans Symbols"/>
                        <a:buChar char="■"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Plan for label collecting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750" lvl="1" marL="742950" marR="0" rtl="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Char char="○"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2 - 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Data-collected stage: use the </a:t>
                      </a: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collected label (real label)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to train model</a:t>
                      </a:r>
                      <a:endParaRPr/>
                    </a:p>
                    <a:p>
                      <a:pPr indent="-158750" lvl="1" marL="742950" marR="0" rtl="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Stage 1</a:t>
            </a:r>
            <a:endParaRPr/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1a: split data into train/dev (no test) using other Risk's label (promo abuse, fake account, fraud, …)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=&gt; Win backtest (GINI 0.3x when backtest with partner banks)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1b: use all data in 1a for training, dev on collected label after the first month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=&gt; Help the product successfully run in the first stage (NPL reduced 3 times)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Stage 2</a:t>
            </a:r>
            <a:endParaRPr/>
          </a:p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838200" y="1945941"/>
            <a:ext cx="10515600" cy="1754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the collected data after half a year to train/dev/test model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=&gt; Reduced NPL and help business reach target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Handle stability and robustness problems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Metric/Evaluation</a:t>
            </a:r>
            <a:endParaRPr/>
          </a:p>
        </p:txBody>
      </p:sp>
      <p:graphicFrame>
        <p:nvGraphicFramePr>
          <p:cNvPr id="131" name="Google Shape;131;p7"/>
          <p:cNvGraphicFramePr/>
          <p:nvPr/>
        </p:nvGraphicFramePr>
        <p:xfrm>
          <a:off x="1232871" y="38157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{E73790E2-F106-47F5-98FA-1C8E2E9DC8E5}</a:tableStyleId>
              </a:tblPr>
              <a:tblGrid>
                <a:gridCol w="1344525"/>
                <a:gridCol w="644750"/>
                <a:gridCol w="644750"/>
                <a:gridCol w="644750"/>
                <a:gridCol w="644750"/>
                <a:gridCol w="644750"/>
                <a:gridCol w="644750"/>
                <a:gridCol w="644750"/>
                <a:gridCol w="644750"/>
                <a:gridCol w="644750"/>
                <a:gridCol w="644750"/>
                <a:gridCol w="644750"/>
                <a:gridCol w="644750"/>
                <a:gridCol w="644750"/>
              </a:tblGrid>
              <a:tr h="261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 gridSpan="1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Data timeline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20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T3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T4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T5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T6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T7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T8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T9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T10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T11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T12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T13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45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/>
                        <a:t>v1.0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TRAIN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BEF2C7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DEV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E5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45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v1.5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TRAIN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BEF2C7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DEV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E5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45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v2.0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1" marL="45720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TRAIN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EF2C7"/>
                    </a:solidFill>
                  </a:tcPr>
                </a:tc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/>
                        <a:t>DEV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E5F8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/>
                        <a:t>TEST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AE2D5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45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</a:rPr>
                        <a:t>v3.0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TRAIN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BEF2C7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/>
                        <a:t>DEV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E5F8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/>
                        <a:t>TEST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AE2D5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45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</a:rPr>
                        <a:t>v3.1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TRAIN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BEF2C7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/>
                        <a:t>DEV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E5F8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/>
                        <a:t>TEST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AE2D5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132" name="Google Shape;132;p7"/>
          <p:cNvGraphicFramePr/>
          <p:nvPr/>
        </p:nvGraphicFramePr>
        <p:xfrm>
          <a:off x="1060777" y="13675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{4F579D97-F8AF-4A6F-8196-A286A285481F}</a:tableStyleId>
              </a:tblPr>
              <a:tblGrid>
                <a:gridCol w="1904000"/>
                <a:gridCol w="4770600"/>
                <a:gridCol w="3395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b="1"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Kaggle competition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EF2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Real product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0E4F5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Metric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Defined by host: </a:t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(Stable GINI - Home Credit 2024,</a:t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other competitions: GINI)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Defined by team: GINI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Evaluation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Cross Validation</a:t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(Group K-folds, Stratified K-folds,…)</a:t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Holdout (by time) dev/test dataset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3" name="Google Shape;133;p7"/>
          <p:cNvGraphicFramePr/>
          <p:nvPr/>
        </p:nvGraphicFramePr>
        <p:xfrm>
          <a:off x="1521721" y="74158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{E73790E2-F106-47F5-98FA-1C8E2E9DC8E5}</a:tableStyleId>
              </a:tblPr>
              <a:tblGrid>
                <a:gridCol w="1344525"/>
                <a:gridCol w="644750"/>
                <a:gridCol w="644750"/>
                <a:gridCol w="644750"/>
                <a:gridCol w="644750"/>
                <a:gridCol w="644750"/>
                <a:gridCol w="644750"/>
                <a:gridCol w="644750"/>
                <a:gridCol w="644750"/>
                <a:gridCol w="644750"/>
                <a:gridCol w="644750"/>
                <a:gridCol w="644750"/>
                <a:gridCol w="644750"/>
                <a:gridCol w="644750"/>
              </a:tblGrid>
              <a:tr h="261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1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Data timeline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20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T3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T4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T5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T6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T7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T8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T9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T10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T11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T12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T13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45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/>
                        <a:t>v1.0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TRAIN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BEF2C7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DEV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E5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</a:tr>
              <a:tr h="45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v1.5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TRAIN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BEF2C7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DEV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E5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</a:tr>
              <a:tr h="45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v2.0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1" marL="45720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TRAIN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EF2C7"/>
                    </a:solidFill>
                  </a:tcPr>
                </a:tc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/>
                        <a:t>DEV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E5F8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/>
                        <a:t>TEST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AE2D5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</a:tr>
              <a:tr h="45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</a:rPr>
                        <a:t>v3.0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TRAIN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BEF2C7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/>
                        <a:t>DEV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E5F8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/>
                        <a:t>TEST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AE2D5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</a:tr>
              <a:tr h="45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</a:rPr>
                        <a:t>v3.1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TRAIN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BEF2C7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/>
                        <a:t>DEV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E5F8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/>
                        <a:t>TEST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AE2D5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134" name="Google Shape;134;p7"/>
          <p:cNvGraphicFramePr/>
          <p:nvPr/>
        </p:nvGraphicFramePr>
        <p:xfrm>
          <a:off x="1662089" y="75561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{E73790E2-F106-47F5-98FA-1C8E2E9DC8E5}</a:tableStyleId>
              </a:tblPr>
              <a:tblGrid>
                <a:gridCol w="1344525"/>
                <a:gridCol w="644750"/>
                <a:gridCol w="644750"/>
                <a:gridCol w="644750"/>
                <a:gridCol w="644750"/>
                <a:gridCol w="644750"/>
                <a:gridCol w="644750"/>
                <a:gridCol w="644750"/>
                <a:gridCol w="644750"/>
                <a:gridCol w="644750"/>
                <a:gridCol w="644750"/>
                <a:gridCol w="644750"/>
                <a:gridCol w="644750"/>
                <a:gridCol w="644750"/>
              </a:tblGrid>
              <a:tr h="261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1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Data timeline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20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T3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T4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T5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T6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T7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T8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T9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T10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T11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T12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T13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45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/>
                        <a:t>v1.0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TRAIN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BEF2C7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DEV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E5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</a:tr>
              <a:tr h="45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v1.5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TRAIN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BEF2C7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DEV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E5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</a:tr>
              <a:tr h="45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v2.0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1" marL="45720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TRAIN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EF2C7"/>
                    </a:solidFill>
                  </a:tcPr>
                </a:tc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/>
                        <a:t>DEV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E5F8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/>
                        <a:t>TEST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AE2D5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</a:tr>
              <a:tr h="45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</a:rPr>
                        <a:t>v3.0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TRAIN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BEF2C7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/>
                        <a:t>DEV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E5F8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/>
                        <a:t>TEST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AE2D5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</a:tr>
              <a:tr h="45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</a:rPr>
                        <a:t>v3.1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TRAIN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BEF2C7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/>
                        <a:t>DEV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E5F8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/>
                        <a:t>TEST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AE2D5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Evaluation</a:t>
            </a:r>
            <a:endParaRPr/>
          </a:p>
        </p:txBody>
      </p:sp>
      <p:sp>
        <p:nvSpPr>
          <p:cNvPr id="140" name="Google Shape;140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Most important factor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Choose </a:t>
            </a:r>
            <a:r>
              <a:rPr b="1" lang="en-US"/>
              <a:t>dev and test sets</a:t>
            </a:r>
            <a:r>
              <a:rPr lang="en-US"/>
              <a:t> to </a:t>
            </a:r>
            <a:r>
              <a:rPr b="1" lang="en-US"/>
              <a:t>reflect data you expect</a:t>
            </a:r>
            <a:r>
              <a:rPr lang="en-US"/>
              <a:t> to get in the future and want to do well on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Carefully remove leakage information in dev and test sets: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Example: users in test should not exist in train/dev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9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9"/>
          <p:cNvSpPr/>
          <p:nvPr/>
        </p:nvSpPr>
        <p:spPr>
          <a:xfrm flipH="1" rot="-5400000">
            <a:off x="555710" y="2183223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9"/>
          <p:cNvSpPr txBox="1"/>
          <p:nvPr>
            <p:ph type="title"/>
          </p:nvPr>
        </p:nvSpPr>
        <p:spPr>
          <a:xfrm>
            <a:off x="838200" y="4854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</a:t>
            </a:r>
            <a:endParaRPr/>
          </a:p>
        </p:txBody>
      </p:sp>
      <p:grpSp>
        <p:nvGrpSpPr>
          <p:cNvPr id="149" name="Google Shape;149;p9"/>
          <p:cNvGrpSpPr/>
          <p:nvPr/>
        </p:nvGrpSpPr>
        <p:grpSpPr>
          <a:xfrm>
            <a:off x="3326132" y="1840506"/>
            <a:ext cx="5523574" cy="1648844"/>
            <a:chOff x="867311" y="199164"/>
            <a:chExt cx="5523574" cy="1648844"/>
          </a:xfrm>
        </p:grpSpPr>
        <p:sp>
          <p:nvSpPr>
            <p:cNvPr id="150" name="Google Shape;150;p9"/>
            <p:cNvSpPr/>
            <p:nvPr/>
          </p:nvSpPr>
          <p:spPr>
            <a:xfrm>
              <a:off x="1320739" y="199164"/>
              <a:ext cx="741972" cy="74197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867311" y="1188477"/>
              <a:ext cx="1648828" cy="6595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9"/>
            <p:cNvSpPr txBox="1"/>
            <p:nvPr/>
          </p:nvSpPr>
          <p:spPr>
            <a:xfrm>
              <a:off x="867311" y="1188477"/>
              <a:ext cx="1648828" cy="6595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Arial"/>
                <a:buNone/>
              </a:pPr>
              <a:r>
                <a:rPr b="0" i="0" lang="en-US" sz="3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Features</a:t>
              </a: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3258112" y="199164"/>
              <a:ext cx="741972" cy="74197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804684" y="1188477"/>
              <a:ext cx="1648828" cy="6595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9"/>
            <p:cNvSpPr txBox="1"/>
            <p:nvPr/>
          </p:nvSpPr>
          <p:spPr>
            <a:xfrm>
              <a:off x="2804684" y="1188477"/>
              <a:ext cx="1648828" cy="6595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Arial"/>
                <a:buNone/>
              </a:pPr>
              <a:r>
                <a:t/>
              </a:r>
              <a:endParaRPr b="0" i="0" sz="3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5195485" y="199164"/>
              <a:ext cx="741972" cy="74197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4742057" y="1188477"/>
              <a:ext cx="1648828" cy="6595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 txBox="1"/>
            <p:nvPr/>
          </p:nvSpPr>
          <p:spPr>
            <a:xfrm>
              <a:off x="4742057" y="1188477"/>
              <a:ext cx="1648828" cy="6595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Arial"/>
                <a:buNone/>
              </a:pPr>
              <a:r>
                <a:rPr b="0" i="0" lang="en-US" sz="3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Labels</a:t>
              </a:r>
              <a:endParaRPr/>
            </a:p>
          </p:txBody>
        </p:sp>
      </p:grpSp>
      <p:pic>
        <p:nvPicPr>
          <p:cNvPr descr="Rating - Free marketing icons" id="159" name="Google Shape;15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60044" y="3781174"/>
            <a:ext cx="1912520" cy="18623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 Extraction Icon Royalty-Free Images, Stock Photos &amp; Pictures |  Shutterstock" id="160" name="Google Shape;160;p9"/>
          <p:cNvPicPr preferRelativeResize="0"/>
          <p:nvPr/>
        </p:nvPicPr>
        <p:blipFill rotWithShape="1">
          <a:blip r:embed="rId6">
            <a:alphaModFix/>
          </a:blip>
          <a:srcRect b="18925" l="7324" r="11549" t="18079"/>
          <a:stretch/>
        </p:blipFill>
        <p:spPr>
          <a:xfrm>
            <a:off x="2738910" y="3561386"/>
            <a:ext cx="2890609" cy="22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2024-05-29T04:08:59Z</dcterms:created>
</cp:coreProperties>
</file>