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X6G+UC5udazA3vWjTspIIEai4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Gi</a:t>
            </a:r>
            <a:r>
              <a:rPr lang="en-US"/>
              <a:t>ới thiệu bản thân (tên, from risk zlp),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Section 1: khởi động </a:t>
            </a:r>
            <a:r>
              <a:rPr lang="en-US"/>
              <a:t>bằng</a:t>
            </a:r>
            <a:r>
              <a:rPr lang="en-US"/>
              <a:t> topic: Kaggle,  câu chuyện &amp; bài học sau hơn 2 năm 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—---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Outline</a:t>
            </a:r>
            <a:r>
              <a:rPr lang="en-US"/>
              <a:t> </a:t>
            </a:r>
            <a:r>
              <a:rPr lang="en-US"/>
              <a:t>của phần này gồm 4 phần …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480516eed_0_9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480516eed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Outline</a:t>
            </a:r>
            <a:r>
              <a:rPr lang="en-US">
                <a:solidFill>
                  <a:schemeClr val="dk1"/>
                </a:solidFill>
              </a:rPr>
              <a:t> của phần này gồm 4 phần: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1. Giới thiệu Kaggle cho các bạn mới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2. Focus chính vào các cuộc thi ở Kaggle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3. Hành trình thi kaggle hơn 2 năm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4. Bài học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— </a:t>
            </a:r>
            <a:r>
              <a:rPr lang="en-US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Đầu tiên </a:t>
            </a:r>
            <a:r>
              <a:rPr b="1" lang="en-US"/>
              <a:t>giới thiệu về Kaggle</a:t>
            </a:r>
            <a:endParaRPr b="1"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Đầu tiên </a:t>
            </a:r>
            <a:r>
              <a:rPr b="1" lang="en-US">
                <a:solidFill>
                  <a:schemeClr val="dk1"/>
                </a:solidFill>
              </a:rPr>
              <a:t>giới thiệu về Kaggle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Competition platform: thử sức với các cuộc thi, giành phần thưởng nếu xếp hạng cao khi cuộc thi kết thúc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Forum: nơi mọi người discuss, thảo luận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Lợi ích</a:t>
            </a:r>
            <a:r>
              <a:rPr lang="en-US"/>
              <a:t> của Kaggle: TALK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480516eed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e480516eed_0_9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480516eed_0_9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480516eed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364f83704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364f8370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How to compete in Kaggle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2136" y="4064975"/>
            <a:ext cx="1667727" cy="1667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Trust local CV or public LB?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Normally, public leaderboard is calculated with approximately </a:t>
            </a:r>
            <a:r>
              <a:rPr b="1" lang="en-US"/>
              <a:t>30% of the test data</a:t>
            </a:r>
            <a:r>
              <a:rPr lang="en-US"/>
              <a:t>. The final results will be based on </a:t>
            </a:r>
            <a:r>
              <a:rPr b="1" lang="en-US"/>
              <a:t>the other 70%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local CV contains more data, is controllable and mimics product situation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Advice: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of the time (90%) we should trust CV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Exception: leakage or special cases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Foursquare: leakage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 submissions: best CV &amp; best public LB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Tryhard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838200" y="1825625"/>
            <a:ext cx="105156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Hard work pay off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more experiments you did, the deeper your understanding of the data and problems 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2" y="3663350"/>
            <a:ext cx="4850500" cy="31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480516eed_0_9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e480516eed_0_9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2e480516eed_0_987" title="File:Thank-you-word-cloud.jp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1204775"/>
            <a:ext cx="92106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Kaggle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Kaggle competition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Kaggle journey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things in a competition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Kaggle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308200" y="1825500"/>
            <a:ext cx="71964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“Kaggle is a data science </a:t>
            </a:r>
            <a:r>
              <a:rPr b="1" lang="en-US"/>
              <a:t>competition platform</a:t>
            </a:r>
            <a:r>
              <a:rPr lang="en-US"/>
              <a:t> and </a:t>
            </a:r>
            <a:r>
              <a:rPr b="1" lang="en-US"/>
              <a:t>online community</a:t>
            </a:r>
            <a:r>
              <a:rPr lang="en-US"/>
              <a:t> of data scientists and machine learning practitioners under Google LLC”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 of Kaggle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Learn and practice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 in touch with state-of-the-art methods; model tricks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Fame &amp; reputation</a:t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8101988" y="4584250"/>
            <a:ext cx="4177713" cy="1524000"/>
            <a:chOff x="8183763" y="5334000"/>
            <a:chExt cx="4177713" cy="1524000"/>
          </a:xfrm>
        </p:grpSpPr>
        <p:pic>
          <p:nvPicPr>
            <p:cNvPr id="99" name="Google Shape;9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83763" y="533400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 txBox="1"/>
            <p:nvPr/>
          </p:nvSpPr>
          <p:spPr>
            <a:xfrm>
              <a:off x="10143875" y="5760005"/>
              <a:ext cx="22176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bronze medals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59250" y="6024890"/>
              <a:ext cx="184625" cy="184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4"/>
          <p:cNvGrpSpPr/>
          <p:nvPr/>
        </p:nvGrpSpPr>
        <p:grpSpPr>
          <a:xfrm>
            <a:off x="8102000" y="3137475"/>
            <a:ext cx="4177700" cy="1446775"/>
            <a:chOff x="8183775" y="3123813"/>
            <a:chExt cx="4177700" cy="1446775"/>
          </a:xfrm>
        </p:grpSpPr>
        <p:pic>
          <p:nvPicPr>
            <p:cNvPr id="103" name="Google Shape;103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83775" y="3123813"/>
              <a:ext cx="1446775" cy="144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4"/>
            <p:cNvSpPr txBox="1"/>
            <p:nvPr/>
          </p:nvSpPr>
          <p:spPr>
            <a:xfrm>
              <a:off x="10143875" y="3511205"/>
              <a:ext cx="22176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gold medal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silver medals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959250" y="3932416"/>
              <a:ext cx="184625" cy="18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959250" y="3633029"/>
              <a:ext cx="184625" cy="184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4"/>
          <p:cNvGrpSpPr/>
          <p:nvPr/>
        </p:nvGrpSpPr>
        <p:grpSpPr>
          <a:xfrm>
            <a:off x="8101988" y="1690700"/>
            <a:ext cx="4177712" cy="1446775"/>
            <a:chOff x="8183763" y="1202350"/>
            <a:chExt cx="4177712" cy="1446775"/>
          </a:xfrm>
        </p:grpSpPr>
        <p:pic>
          <p:nvPicPr>
            <p:cNvPr id="108" name="Google Shape;108;p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183763" y="1202350"/>
              <a:ext cx="1446775" cy="144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 txBox="1"/>
            <p:nvPr/>
          </p:nvSpPr>
          <p:spPr>
            <a:xfrm>
              <a:off x="10143875" y="1589743"/>
              <a:ext cx="22176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gold medals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Solo gold medal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959250" y="2015304"/>
              <a:ext cx="184625" cy="18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959250" y="1690704"/>
              <a:ext cx="184625" cy="184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Kaggle competitions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79830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of competitions: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Getting started/Playground/Community: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“for fun” competitions, suitable for newcomers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Last about 2 weeks to 1 month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 prize or medal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Featured: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Full-scale machine learning challenges which pose difficult, generally commercially-purposed prediction problems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Last about 3 months</a:t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Prize and medal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Advice: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Participate in just 1 playground/community competition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go straight to featured competition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603" y="1016432"/>
            <a:ext cx="2387974" cy="269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0603" y="3714422"/>
            <a:ext cx="2387974" cy="270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480516eed_0_9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 Kaggle journey</a:t>
            </a:r>
            <a:endParaRPr/>
          </a:p>
        </p:txBody>
      </p:sp>
      <p:pic>
        <p:nvPicPr>
          <p:cNvPr id="125" name="Google Shape;125;g2e480516eed_0_9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7125"/>
            <a:ext cx="11887201" cy="25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things in a competition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825625"/>
            <a:ext cx="415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experiments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Trust CV or LB?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Tryhard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480516eed_0_9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37" name="Google Shape;137;g2e480516eed_0_993"/>
          <p:cNvSpPr txBox="1"/>
          <p:nvPr>
            <p:ph idx="1" type="body"/>
          </p:nvPr>
        </p:nvSpPr>
        <p:spPr>
          <a:xfrm>
            <a:off x="838200" y="1503450"/>
            <a:ext cx="10515600" cy="359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Having a good evaluation == half of your problem is solved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Dev set</a:t>
            </a:r>
            <a:r>
              <a:rPr lang="en-US" sz="2600"/>
              <a:t> — which you use to </a:t>
            </a:r>
            <a:r>
              <a:rPr b="1" lang="en-US" sz="2600"/>
              <a:t>tune parameters, select features, and make other decisions</a:t>
            </a:r>
            <a:r>
              <a:rPr lang="en-US" sz="2600"/>
              <a:t> regarding the learning algorithm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Test set</a:t>
            </a:r>
            <a:r>
              <a:rPr lang="en-US" sz="2600"/>
              <a:t> — which you use to </a:t>
            </a:r>
            <a:r>
              <a:rPr b="1" lang="en-US" sz="2600"/>
              <a:t>evaluate the performance</a:t>
            </a:r>
            <a:r>
              <a:rPr lang="en-US" sz="2600"/>
              <a:t> of the algorithm, but </a:t>
            </a:r>
            <a:r>
              <a:rPr b="1" lang="en-US" sz="2600"/>
              <a:t>not to make any decisions</a:t>
            </a:r>
            <a:r>
              <a:rPr lang="en-US" sz="2600"/>
              <a:t> </a:t>
            </a:r>
            <a:r>
              <a:rPr i="1" lang="en-US" sz="2600"/>
              <a:t>regarding what learning algorithm or parameters to use</a:t>
            </a:r>
            <a:endParaRPr i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“Choose dev and test sets to reflect data you </a:t>
            </a:r>
            <a:r>
              <a:rPr b="1" lang="en-US" sz="2600"/>
              <a:t>expect to get</a:t>
            </a:r>
            <a:r>
              <a:rPr lang="en-US" sz="2600"/>
              <a:t> </a:t>
            </a:r>
            <a:r>
              <a:rPr b="1" lang="en-US" sz="2600"/>
              <a:t>in the</a:t>
            </a:r>
            <a:r>
              <a:rPr lang="en-US" sz="2600"/>
              <a:t> </a:t>
            </a:r>
            <a:r>
              <a:rPr b="1" lang="en-US" sz="2600"/>
              <a:t>future</a:t>
            </a:r>
            <a:r>
              <a:rPr lang="en-US" sz="2600"/>
              <a:t> and want to do well on”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Training set</a:t>
            </a:r>
            <a:r>
              <a:rPr lang="en-US" sz="2600"/>
              <a:t> — Which you </a:t>
            </a:r>
            <a:r>
              <a:rPr b="1" lang="en-US" sz="2600"/>
              <a:t>run your learning algorithm</a:t>
            </a:r>
            <a:r>
              <a:rPr lang="en-US" sz="2600"/>
              <a:t> on.</a:t>
            </a:r>
            <a:endParaRPr sz="2600"/>
          </a:p>
        </p:txBody>
      </p:sp>
      <p:sp>
        <p:nvSpPr>
          <p:cNvPr id="138" name="Google Shape;138;g2e480516eed_0_993"/>
          <p:cNvSpPr/>
          <p:nvPr/>
        </p:nvSpPr>
        <p:spPr>
          <a:xfrm>
            <a:off x="3303325" y="5567541"/>
            <a:ext cx="912300" cy="5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TRAIN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e480516eed_0_993"/>
          <p:cNvSpPr/>
          <p:nvPr/>
        </p:nvSpPr>
        <p:spPr>
          <a:xfrm>
            <a:off x="4519550" y="5567541"/>
            <a:ext cx="912300" cy="5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DEV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e480516eed_0_993"/>
          <p:cNvSpPr/>
          <p:nvPr/>
        </p:nvSpPr>
        <p:spPr>
          <a:xfrm>
            <a:off x="5735763" y="5567541"/>
            <a:ext cx="912300" cy="5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e480516eed_0_993"/>
          <p:cNvSpPr/>
          <p:nvPr/>
        </p:nvSpPr>
        <p:spPr>
          <a:xfrm>
            <a:off x="6952000" y="5567550"/>
            <a:ext cx="912300" cy="569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2e480516eed_0_9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50" y="5154000"/>
            <a:ext cx="1074850" cy="13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364f83704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48" name="Google Shape;148;g27364f83704_2_1"/>
          <p:cNvSpPr/>
          <p:nvPr/>
        </p:nvSpPr>
        <p:spPr>
          <a:xfrm>
            <a:off x="4256957" y="2205431"/>
            <a:ext cx="1176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TRAIN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7364f83704_2_1"/>
          <p:cNvSpPr/>
          <p:nvPr/>
        </p:nvSpPr>
        <p:spPr>
          <a:xfrm>
            <a:off x="6139791" y="2205431"/>
            <a:ext cx="1176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DEV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7364f83704_2_1"/>
          <p:cNvSpPr/>
          <p:nvPr/>
        </p:nvSpPr>
        <p:spPr>
          <a:xfrm>
            <a:off x="8211568" y="2205431"/>
            <a:ext cx="1176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7364f83704_2_1"/>
          <p:cNvSpPr/>
          <p:nvPr/>
        </p:nvSpPr>
        <p:spPr>
          <a:xfrm>
            <a:off x="10283378" y="2205442"/>
            <a:ext cx="1176600" cy="734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7364f83704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23" y="3951640"/>
            <a:ext cx="1634454" cy="64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7364f83704_2_1"/>
          <p:cNvSpPr/>
          <p:nvPr/>
        </p:nvSpPr>
        <p:spPr>
          <a:xfrm>
            <a:off x="4027406" y="3905826"/>
            <a:ext cx="35919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TRAIN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Small or medium data size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: OOF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Large datasize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: TRAIN + DEV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7364f83704_2_1"/>
          <p:cNvSpPr/>
          <p:nvPr/>
        </p:nvSpPr>
        <p:spPr>
          <a:xfrm>
            <a:off x="8156647" y="3905859"/>
            <a:ext cx="12864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7364f83704_2_1"/>
          <p:cNvSpPr/>
          <p:nvPr/>
        </p:nvSpPr>
        <p:spPr>
          <a:xfrm>
            <a:off x="10283378" y="3905826"/>
            <a:ext cx="1176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7364f83704_2_1"/>
          <p:cNvSpPr/>
          <p:nvPr/>
        </p:nvSpPr>
        <p:spPr>
          <a:xfrm>
            <a:off x="8648376" y="3101480"/>
            <a:ext cx="303000" cy="6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7364f83704_2_1"/>
          <p:cNvSpPr/>
          <p:nvPr/>
        </p:nvSpPr>
        <p:spPr>
          <a:xfrm>
            <a:off x="10720170" y="3101480"/>
            <a:ext cx="303000" cy="6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27364f83704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888" y="1939750"/>
            <a:ext cx="974269" cy="126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7364f83704_2_1"/>
          <p:cNvSpPr/>
          <p:nvPr/>
        </p:nvSpPr>
        <p:spPr>
          <a:xfrm>
            <a:off x="4693749" y="3101480"/>
            <a:ext cx="303000" cy="6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27364f83704_2_1"/>
          <p:cNvCxnSpPr/>
          <p:nvPr/>
        </p:nvCxnSpPr>
        <p:spPr>
          <a:xfrm>
            <a:off x="432000" y="3325050"/>
            <a:ext cx="146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" name="Google Shape;161;g27364f83704_2_1"/>
          <p:cNvSpPr/>
          <p:nvPr/>
        </p:nvSpPr>
        <p:spPr>
          <a:xfrm>
            <a:off x="6576582" y="3101464"/>
            <a:ext cx="303000" cy="6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experiments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690700"/>
            <a:ext cx="42390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 experiments to verify everything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Always keep track of your experiments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Make your experiments </a:t>
            </a:r>
            <a:r>
              <a:rPr lang="en-US" sz="2000"/>
              <a:t>reproducible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Don’t overwrite your notebooks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Seed random</a:t>
            </a:r>
            <a:endParaRPr sz="2000"/>
          </a:p>
        </p:txBody>
      </p:sp>
      <p:pic>
        <p:nvPicPr>
          <p:cNvPr id="168" name="Google Shape;16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00" y="1690700"/>
            <a:ext cx="6766848" cy="4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250" y="3610400"/>
            <a:ext cx="2462900" cy="32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2024-06-08T10:09:00Z</dcterms:created>
  <dc:creator>Tú. Hoàng Minh (2)</dc:creator>
</cp:coreProperties>
</file>