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852" r:id="rId2"/>
  </p:sldMasterIdLst>
  <p:notesMasterIdLst>
    <p:notesMasterId r:id="rId16"/>
  </p:notesMasterIdLst>
  <p:handoutMasterIdLst>
    <p:handoutMasterId r:id="rId17"/>
  </p:handoutMasterIdLst>
  <p:sldIdLst>
    <p:sldId id="256" r:id="rId3"/>
    <p:sldId id="257" r:id="rId4"/>
    <p:sldId id="258" r:id="rId5"/>
    <p:sldId id="273" r:id="rId6"/>
    <p:sldId id="274" r:id="rId7"/>
    <p:sldId id="275" r:id="rId8"/>
    <p:sldId id="276" r:id="rId9"/>
    <p:sldId id="277" r:id="rId10"/>
    <p:sldId id="278" r:id="rId11"/>
    <p:sldId id="259" r:id="rId12"/>
    <p:sldId id="270" r:id="rId13"/>
    <p:sldId id="271" r:id="rId14"/>
    <p:sldId id="269" r:id="rId15"/>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576" autoAdjust="0"/>
  </p:normalViewPr>
  <p:slideViewPr>
    <p:cSldViewPr>
      <p:cViewPr varScale="1">
        <p:scale>
          <a:sx n="73" d="100"/>
          <a:sy n="73" d="100"/>
        </p:scale>
        <p:origin x="-107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9" d="100"/>
          <a:sy n="59" d="100"/>
        </p:scale>
        <p:origin x="-2508"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vi-VN" smtClean="0"/>
              <a:t>Trường Đại học Công nghệ thông tin</a:t>
            </a:r>
            <a:endParaRPr lang="vi-V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AD19BB1-EE79-400D-B642-CAE21F5CAE4E}" type="datetimeFigureOut">
              <a:rPr lang="vi-VN" smtClean="0"/>
              <a:pPr/>
              <a:t>06/03/2014</a:t>
            </a:fld>
            <a:endParaRPr lang="vi-V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vi-VN" smtClean="0"/>
              <a:t>Khoa Mạng máy tính và truyền thông</a:t>
            </a:r>
            <a:endParaRPr lang="vi-V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B54C2B-B6BA-47D3-84F3-3857ADABED34}" type="slidenum">
              <a:rPr lang="vi-VN" smtClean="0"/>
              <a:pPr/>
              <a:t>‹#›</a:t>
            </a:fld>
            <a:endParaRPr lang="vi-VN"/>
          </a:p>
        </p:txBody>
      </p:sp>
    </p:spTree>
  </p:cSld>
  <p:clrMap bg1="lt1" tx1="dk1" bg2="lt2" tx2="dk2" accent1="accent1" accent2="accent2" accent3="accent3" accent4="accent4" accent5="accent5" accent6="accent6" hlink="hlink" folHlink="folHlink"/>
  <p:hf sldNum="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vi-VN" smtClean="0"/>
              <a:t>Trường Đại học Công nghệ thông tin</a:t>
            </a: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CA75F5-DAFD-48DE-A804-D9995B5F16E0}" type="datetimeFigureOut">
              <a:rPr lang="vi-VN" smtClean="0"/>
              <a:pPr/>
              <a:t>06/03/2014</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vi-VN" smtClean="0"/>
              <a:t>Khoa Mạng máy tính và truyền thông</a:t>
            </a: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BBB4C4-39E3-4BDC-9102-D7FAD8BBA750}" type="slidenum">
              <a:rPr lang="vi-VN" smtClean="0"/>
              <a:pPr/>
              <a:t>‹#›</a:t>
            </a:fld>
            <a:endParaRPr lang="vi-VN"/>
          </a:p>
        </p:txBody>
      </p:sp>
    </p:spTree>
  </p:cSld>
  <p:clrMap bg1="lt1" tx1="dk1" bg2="lt2" tx2="dk2" accent1="accent1" accent2="accent2" accent3="accent3" accent4="accent4" accent5="accent5" accent6="accent6" hlink="hlink" folHlink="folHlink"/>
  <p:hf sldNum="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a:p>
        </p:txBody>
      </p:sp>
      <p:sp>
        <p:nvSpPr>
          <p:cNvPr id="7" name="Header Placeholder 6"/>
          <p:cNvSpPr>
            <a:spLocks noGrp="1"/>
          </p:cNvSpPr>
          <p:nvPr>
            <p:ph type="hdr" sz="quarter" idx="10"/>
          </p:nvPr>
        </p:nvSpPr>
        <p:spPr/>
        <p:txBody>
          <a:bodyPr/>
          <a:lstStyle/>
          <a:p>
            <a:r>
              <a:rPr lang="vi-VN" smtClean="0"/>
              <a:t>Trường Đại học Công nghệ thông tin</a:t>
            </a:r>
            <a:endParaRPr lang="vi-VN"/>
          </a:p>
        </p:txBody>
      </p:sp>
      <p:sp>
        <p:nvSpPr>
          <p:cNvPr id="8" name="Footer Placeholder 7"/>
          <p:cNvSpPr>
            <a:spLocks noGrp="1"/>
          </p:cNvSpPr>
          <p:nvPr>
            <p:ph type="ftr" sz="quarter" idx="11"/>
          </p:nvPr>
        </p:nvSpPr>
        <p:spPr/>
        <p:txBody>
          <a:bodyPr/>
          <a:lstStyle/>
          <a:p>
            <a:r>
              <a:rPr lang="vi-VN" smtClean="0"/>
              <a:t>Khoa Mạng máy tính và truyền thông</a:t>
            </a:r>
            <a:endParaRPr lang="vi-VN"/>
          </a:p>
        </p:txBody>
      </p:sp>
      <p:sp>
        <p:nvSpPr>
          <p:cNvPr id="9" name="Date Placeholder 8"/>
          <p:cNvSpPr>
            <a:spLocks noGrp="1"/>
          </p:cNvSpPr>
          <p:nvPr>
            <p:ph type="dt" idx="12"/>
          </p:nvPr>
        </p:nvSpPr>
        <p:spPr/>
        <p:txBody>
          <a:bodyPr/>
          <a:lstStyle/>
          <a:p>
            <a:fld id="{43CA75F5-DAFD-48DE-A804-D9995B5F16E0}" type="datetimeFigureOut">
              <a:rPr lang="vi-VN" smtClean="0"/>
              <a:pPr/>
              <a:t>06/03/2014</a:t>
            </a:fld>
            <a:endParaRPr lang="vi-V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DD47508C-6234-4A37-9D36-1919FE75116A}" type="datetime1">
              <a:rPr lang="vi-VN" smtClean="0"/>
              <a:pPr/>
              <a:t>06/03/2014</a:t>
            </a:fld>
            <a:endParaRPr lang="vi-VN"/>
          </a:p>
        </p:txBody>
      </p:sp>
      <p:sp>
        <p:nvSpPr>
          <p:cNvPr id="5" name="Footer Placeholder 4"/>
          <p:cNvSpPr>
            <a:spLocks noGrp="1"/>
          </p:cNvSpPr>
          <p:nvPr>
            <p:ph type="ftr" sz="quarter" idx="11"/>
          </p:nvPr>
        </p:nvSpPr>
        <p:spPr/>
        <p:txBody>
          <a:bodyPr/>
          <a:lstStyle/>
          <a:p>
            <a:r>
              <a:rPr lang="vi-VN" smtClean="0"/>
              <a:t>Khoa Mạng máy tính và truyền thông</a:t>
            </a:r>
            <a:endParaRPr lang="vi-VN"/>
          </a:p>
        </p:txBody>
      </p:sp>
      <p:sp>
        <p:nvSpPr>
          <p:cNvPr id="6" name="Slide Number Placeholder 5"/>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CD64132F-4CAC-4FD6-8752-E4275AB0A3C5}" type="datetime1">
              <a:rPr lang="vi-VN" smtClean="0"/>
              <a:pPr/>
              <a:t>06/03/2014</a:t>
            </a:fld>
            <a:endParaRPr lang="vi-VN"/>
          </a:p>
        </p:txBody>
      </p:sp>
      <p:sp>
        <p:nvSpPr>
          <p:cNvPr id="5" name="Footer Placeholder 4"/>
          <p:cNvSpPr>
            <a:spLocks noGrp="1"/>
          </p:cNvSpPr>
          <p:nvPr>
            <p:ph type="ftr" sz="quarter" idx="11"/>
          </p:nvPr>
        </p:nvSpPr>
        <p:spPr/>
        <p:txBody>
          <a:bodyPr/>
          <a:lstStyle/>
          <a:p>
            <a:r>
              <a:rPr lang="vi-VN" smtClean="0"/>
              <a:t>Khoa Mạng máy tính và truyền thông</a:t>
            </a:r>
            <a:endParaRPr lang="vi-VN"/>
          </a:p>
        </p:txBody>
      </p:sp>
      <p:sp>
        <p:nvSpPr>
          <p:cNvPr id="6" name="Slide Number Placeholder 5"/>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5CC014C1-CEF5-4E38-8D9B-4D163C250D59}" type="datetime1">
              <a:rPr lang="vi-VN" smtClean="0"/>
              <a:pPr/>
              <a:t>06/03/2014</a:t>
            </a:fld>
            <a:endParaRPr lang="vi-VN"/>
          </a:p>
        </p:txBody>
      </p:sp>
      <p:sp>
        <p:nvSpPr>
          <p:cNvPr id="5" name="Footer Placeholder 4"/>
          <p:cNvSpPr>
            <a:spLocks noGrp="1"/>
          </p:cNvSpPr>
          <p:nvPr>
            <p:ph type="ftr" sz="quarter" idx="11"/>
          </p:nvPr>
        </p:nvSpPr>
        <p:spPr/>
        <p:txBody>
          <a:bodyPr/>
          <a:lstStyle/>
          <a:p>
            <a:r>
              <a:rPr lang="vi-VN" smtClean="0"/>
              <a:t>Khoa Mạng máy tính và truyền thông</a:t>
            </a:r>
            <a:endParaRPr lang="vi-VN"/>
          </a:p>
        </p:txBody>
      </p:sp>
      <p:sp>
        <p:nvSpPr>
          <p:cNvPr id="6" name="Slide Number Placeholder 5"/>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AA8AAE1-2BE8-4F1D-BB7C-3A23FA7C84DE}" type="datetime1">
              <a:rPr lang="vi-VN" smtClean="0"/>
              <a:pPr/>
              <a:t>06/03/2014</a:t>
            </a:fld>
            <a:endParaRPr lang="vi-VN"/>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vi-VN" smtClean="0"/>
              <a:t>Khoa Mạng máy tính và truyền thông</a:t>
            </a:r>
            <a:endParaRPr lang="vi-VN"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36AA024-3923-46F8-BC1F-5E5D99B2D8A2}" type="slidenum">
              <a:rPr lang="vi-VN" smtClean="0"/>
              <a:pPr/>
              <a:t>‹#›</a:t>
            </a:fld>
            <a:endParaRPr lang="vi-VN"/>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217BBBB-0509-4EBD-99F0-9D04105F316E}" type="datetime1">
              <a:rPr lang="vi-VN" smtClean="0"/>
              <a:pPr/>
              <a:t>06/03/2014</a:t>
            </a:fld>
            <a:endParaRPr lang="vi-VN"/>
          </a:p>
        </p:txBody>
      </p:sp>
      <p:sp>
        <p:nvSpPr>
          <p:cNvPr id="9" name="Slide Number Placeholder 8"/>
          <p:cNvSpPr>
            <a:spLocks noGrp="1"/>
          </p:cNvSpPr>
          <p:nvPr>
            <p:ph type="sldNum" sz="quarter" idx="15"/>
          </p:nvPr>
        </p:nvSpPr>
        <p:spPr/>
        <p:txBody>
          <a:bodyPr rtlCol="0"/>
          <a:lstStyle/>
          <a:p>
            <a:fld id="{236AA024-3923-46F8-BC1F-5E5D99B2D8A2}" type="slidenum">
              <a:rPr lang="vi-VN" smtClean="0"/>
              <a:pPr/>
              <a:t>‹#›</a:t>
            </a:fld>
            <a:endParaRPr lang="vi-VN"/>
          </a:p>
        </p:txBody>
      </p:sp>
      <p:sp>
        <p:nvSpPr>
          <p:cNvPr id="10" name="Footer Placeholder 9"/>
          <p:cNvSpPr>
            <a:spLocks noGrp="1"/>
          </p:cNvSpPr>
          <p:nvPr>
            <p:ph type="ftr" sz="quarter" idx="16"/>
          </p:nvPr>
        </p:nvSpPr>
        <p:spPr/>
        <p:txBody>
          <a:bodyPr rtlCol="0"/>
          <a:lstStyle/>
          <a:p>
            <a:r>
              <a:rPr lang="vi-VN" smtClean="0"/>
              <a:t>Khoa Mạng máy tính và truyền thông</a:t>
            </a:r>
            <a:endParaRPr lang="vi-V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DBC367C-DF41-4F2A-9777-F3202DBB25A6}" type="datetime1">
              <a:rPr lang="vi-VN" smtClean="0"/>
              <a:pPr/>
              <a:t>06/03/2014</a:t>
            </a:fld>
            <a:endParaRPr lang="vi-VN"/>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vi-VN" smtClean="0"/>
              <a:t>Khoa Mạng máy tính và truyền thông</a:t>
            </a:r>
            <a:endParaRPr lang="vi-V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36AA024-3923-46F8-BC1F-5E5D99B2D8A2}" type="slidenum">
              <a:rPr lang="vi-VN" smtClean="0"/>
              <a:pPr/>
              <a:t>‹#›</a:t>
            </a:fld>
            <a:endParaRPr lang="vi-VN"/>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4244832-7D09-4D5D-BE66-1AF3CA1275BF}" type="datetime1">
              <a:rPr lang="vi-VN" smtClean="0"/>
              <a:pPr/>
              <a:t>06/03/2014</a:t>
            </a:fld>
            <a:endParaRPr lang="vi-VN"/>
          </a:p>
        </p:txBody>
      </p:sp>
      <p:sp>
        <p:nvSpPr>
          <p:cNvPr id="6" name="Footer Placeholder 5"/>
          <p:cNvSpPr>
            <a:spLocks noGrp="1"/>
          </p:cNvSpPr>
          <p:nvPr>
            <p:ph type="ftr" sz="quarter" idx="11"/>
          </p:nvPr>
        </p:nvSpPr>
        <p:spPr/>
        <p:txBody>
          <a:bodyPr/>
          <a:lstStyle/>
          <a:p>
            <a:r>
              <a:rPr lang="vi-VN" smtClean="0"/>
              <a:t>Khoa Mạng máy tính và truyền thông</a:t>
            </a:r>
            <a:endParaRPr lang="vi-VN"/>
          </a:p>
        </p:txBody>
      </p:sp>
      <p:sp>
        <p:nvSpPr>
          <p:cNvPr id="7" name="Slide Number Placeholder 6"/>
          <p:cNvSpPr>
            <a:spLocks noGrp="1"/>
          </p:cNvSpPr>
          <p:nvPr>
            <p:ph type="sldNum" sz="quarter" idx="12"/>
          </p:nvPr>
        </p:nvSpPr>
        <p:spPr/>
        <p:txBody>
          <a:bodyPr/>
          <a:lstStyle/>
          <a:p>
            <a:fld id="{236AA024-3923-46F8-BC1F-5E5D99B2D8A2}" type="slidenum">
              <a:rPr lang="vi-VN" smtClean="0"/>
              <a:pPr/>
              <a:t>‹#›</a:t>
            </a:fld>
            <a:endParaRPr lang="vi-V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A1F154E-BD93-49B5-8D35-DA6A9070FB64}" type="datetime1">
              <a:rPr lang="vi-VN" smtClean="0"/>
              <a:pPr/>
              <a:t>06/03/2014</a:t>
            </a:fld>
            <a:endParaRPr lang="vi-VN"/>
          </a:p>
        </p:txBody>
      </p:sp>
      <p:sp>
        <p:nvSpPr>
          <p:cNvPr id="8" name="Footer Placeholder 7"/>
          <p:cNvSpPr>
            <a:spLocks noGrp="1"/>
          </p:cNvSpPr>
          <p:nvPr>
            <p:ph type="ftr" sz="quarter" idx="11"/>
          </p:nvPr>
        </p:nvSpPr>
        <p:spPr/>
        <p:txBody>
          <a:bodyPr/>
          <a:lstStyle/>
          <a:p>
            <a:r>
              <a:rPr lang="vi-VN" smtClean="0"/>
              <a:t>Khoa Mạng máy tính và truyền thông</a:t>
            </a:r>
            <a:endParaRPr lang="vi-VN"/>
          </a:p>
        </p:txBody>
      </p:sp>
      <p:sp>
        <p:nvSpPr>
          <p:cNvPr id="9" name="Slide Number Placeholder 8"/>
          <p:cNvSpPr>
            <a:spLocks noGrp="1"/>
          </p:cNvSpPr>
          <p:nvPr>
            <p:ph type="sldNum" sz="quarter" idx="12"/>
          </p:nvPr>
        </p:nvSpPr>
        <p:spPr/>
        <p:txBody>
          <a:bodyPr/>
          <a:lstStyle/>
          <a:p>
            <a:fld id="{236AA024-3923-46F8-BC1F-5E5D99B2D8A2}" type="slidenum">
              <a:rPr lang="vi-VN" smtClean="0"/>
              <a:pPr/>
              <a:t>‹#›</a:t>
            </a:fld>
            <a:endParaRPr lang="vi-V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34A5BDC-4C3D-4F82-BE33-095DF2527084}" type="datetime1">
              <a:rPr lang="vi-VN" smtClean="0"/>
              <a:pPr/>
              <a:t>06/03/2014</a:t>
            </a:fld>
            <a:endParaRPr lang="vi-VN"/>
          </a:p>
        </p:txBody>
      </p:sp>
      <p:sp>
        <p:nvSpPr>
          <p:cNvPr id="7" name="Slide Number Placeholder 6"/>
          <p:cNvSpPr>
            <a:spLocks noGrp="1"/>
          </p:cNvSpPr>
          <p:nvPr>
            <p:ph type="sldNum" sz="quarter" idx="11"/>
          </p:nvPr>
        </p:nvSpPr>
        <p:spPr/>
        <p:txBody>
          <a:bodyPr rtlCol="0"/>
          <a:lstStyle/>
          <a:p>
            <a:fld id="{236AA024-3923-46F8-BC1F-5E5D99B2D8A2}" type="slidenum">
              <a:rPr lang="vi-VN" smtClean="0"/>
              <a:pPr/>
              <a:t>‹#›</a:t>
            </a:fld>
            <a:endParaRPr lang="vi-VN"/>
          </a:p>
        </p:txBody>
      </p:sp>
      <p:sp>
        <p:nvSpPr>
          <p:cNvPr id="8" name="Footer Placeholder 7"/>
          <p:cNvSpPr>
            <a:spLocks noGrp="1"/>
          </p:cNvSpPr>
          <p:nvPr>
            <p:ph type="ftr" sz="quarter" idx="12"/>
          </p:nvPr>
        </p:nvSpPr>
        <p:spPr/>
        <p:txBody>
          <a:bodyPr rtlCol="0"/>
          <a:lstStyle/>
          <a:p>
            <a:r>
              <a:rPr lang="vi-VN" smtClean="0"/>
              <a:t>Khoa Mạng máy tính và truyền thông</a:t>
            </a:r>
            <a:endParaRPr lang="vi-V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931AC3-524A-4D93-BB8B-5CF6E75FDB26}" type="datetime1">
              <a:rPr lang="vi-VN" smtClean="0"/>
              <a:pPr/>
              <a:t>06/03/2014</a:t>
            </a:fld>
            <a:endParaRPr lang="vi-VN"/>
          </a:p>
        </p:txBody>
      </p:sp>
      <p:sp>
        <p:nvSpPr>
          <p:cNvPr id="3" name="Footer Placeholder 2"/>
          <p:cNvSpPr>
            <a:spLocks noGrp="1"/>
          </p:cNvSpPr>
          <p:nvPr>
            <p:ph type="ftr" sz="quarter" idx="11"/>
          </p:nvPr>
        </p:nvSpPr>
        <p:spPr/>
        <p:txBody>
          <a:bodyPr/>
          <a:lstStyle/>
          <a:p>
            <a:r>
              <a:rPr lang="vi-VN" smtClean="0"/>
              <a:t>Khoa Mạng máy tính và truyền thông</a:t>
            </a:r>
            <a:endParaRPr lang="vi-VN"/>
          </a:p>
        </p:txBody>
      </p:sp>
      <p:sp>
        <p:nvSpPr>
          <p:cNvPr id="4" name="Slide Number Placeholder 3"/>
          <p:cNvSpPr>
            <a:spLocks noGrp="1"/>
          </p:cNvSpPr>
          <p:nvPr>
            <p:ph type="sldNum" sz="quarter" idx="12"/>
          </p:nvPr>
        </p:nvSpPr>
        <p:spPr/>
        <p:txBody>
          <a:bodyPr/>
          <a:lstStyle/>
          <a:p>
            <a:fld id="{236AA024-3923-46F8-BC1F-5E5D99B2D8A2}" type="slidenum">
              <a:rPr lang="vi-VN" smtClean="0"/>
              <a:pPr/>
              <a:t>‹#›</a:t>
            </a:fld>
            <a:endParaRPr lang="vi-V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8528C75-9568-47F7-8631-9436DF5D23E2}" type="datetime1">
              <a:rPr lang="vi-VN" smtClean="0"/>
              <a:pPr/>
              <a:t>06/03/2014</a:t>
            </a:fld>
            <a:endParaRPr lang="vi-VN"/>
          </a:p>
        </p:txBody>
      </p:sp>
      <p:sp>
        <p:nvSpPr>
          <p:cNvPr id="22" name="Slide Number Placeholder 21"/>
          <p:cNvSpPr>
            <a:spLocks noGrp="1"/>
          </p:cNvSpPr>
          <p:nvPr>
            <p:ph type="sldNum" sz="quarter" idx="15"/>
          </p:nvPr>
        </p:nvSpPr>
        <p:spPr/>
        <p:txBody>
          <a:bodyPr rtlCol="0"/>
          <a:lstStyle/>
          <a:p>
            <a:fld id="{236AA024-3923-46F8-BC1F-5E5D99B2D8A2}" type="slidenum">
              <a:rPr lang="vi-VN" smtClean="0"/>
              <a:pPr/>
              <a:t>‹#›</a:t>
            </a:fld>
            <a:endParaRPr lang="vi-VN"/>
          </a:p>
        </p:txBody>
      </p:sp>
      <p:sp>
        <p:nvSpPr>
          <p:cNvPr id="23" name="Footer Placeholder 22"/>
          <p:cNvSpPr>
            <a:spLocks noGrp="1"/>
          </p:cNvSpPr>
          <p:nvPr>
            <p:ph type="ftr" sz="quarter" idx="16"/>
          </p:nvPr>
        </p:nvSpPr>
        <p:spPr/>
        <p:txBody>
          <a:bodyPr rtlCol="0"/>
          <a:lstStyle/>
          <a:p>
            <a:r>
              <a:rPr lang="vi-VN" smtClean="0"/>
              <a:t>Khoa Mạng máy tính và truyền thông</a:t>
            </a:r>
            <a:endParaRPr lang="vi-V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FE677EA0-8277-4F9E-A04F-DA44A7541B63}" type="datetime1">
              <a:rPr lang="vi-VN" smtClean="0"/>
              <a:pPr/>
              <a:t>06/03/2014</a:t>
            </a:fld>
            <a:endParaRPr lang="vi-VN"/>
          </a:p>
        </p:txBody>
      </p:sp>
      <p:sp>
        <p:nvSpPr>
          <p:cNvPr id="5" name="Footer Placeholder 4"/>
          <p:cNvSpPr>
            <a:spLocks noGrp="1"/>
          </p:cNvSpPr>
          <p:nvPr>
            <p:ph type="ftr" sz="quarter" idx="11"/>
          </p:nvPr>
        </p:nvSpPr>
        <p:spPr/>
        <p:txBody>
          <a:bodyPr/>
          <a:lstStyle/>
          <a:p>
            <a:r>
              <a:rPr lang="vi-VN" smtClean="0"/>
              <a:t>Khoa Mạng máy tính và truyền thông</a:t>
            </a:r>
            <a:endParaRPr lang="vi-VN"/>
          </a:p>
        </p:txBody>
      </p:sp>
      <p:sp>
        <p:nvSpPr>
          <p:cNvPr id="6" name="Slide Number Placeholder 5"/>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F48DF3F-9636-4D38-AE78-56430A2FABFE}" type="datetime1">
              <a:rPr lang="vi-VN" smtClean="0"/>
              <a:pPr/>
              <a:t>06/03/2014</a:t>
            </a:fld>
            <a:endParaRPr lang="vi-VN"/>
          </a:p>
        </p:txBody>
      </p:sp>
      <p:sp>
        <p:nvSpPr>
          <p:cNvPr id="18" name="Slide Number Placeholder 17"/>
          <p:cNvSpPr>
            <a:spLocks noGrp="1"/>
          </p:cNvSpPr>
          <p:nvPr>
            <p:ph type="sldNum" sz="quarter" idx="11"/>
          </p:nvPr>
        </p:nvSpPr>
        <p:spPr/>
        <p:txBody>
          <a:bodyPr rtlCol="0"/>
          <a:lstStyle/>
          <a:p>
            <a:fld id="{236AA024-3923-46F8-BC1F-5E5D99B2D8A2}" type="slidenum">
              <a:rPr lang="vi-VN" smtClean="0"/>
              <a:pPr/>
              <a:t>‹#›</a:t>
            </a:fld>
            <a:endParaRPr lang="vi-VN"/>
          </a:p>
        </p:txBody>
      </p:sp>
      <p:sp>
        <p:nvSpPr>
          <p:cNvPr id="21" name="Footer Placeholder 20"/>
          <p:cNvSpPr>
            <a:spLocks noGrp="1"/>
          </p:cNvSpPr>
          <p:nvPr>
            <p:ph type="ftr" sz="quarter" idx="12"/>
          </p:nvPr>
        </p:nvSpPr>
        <p:spPr/>
        <p:txBody>
          <a:bodyPr rtlCol="0"/>
          <a:lstStyle/>
          <a:p>
            <a:r>
              <a:rPr lang="vi-VN" smtClean="0"/>
              <a:t>Khoa Mạng máy tính và truyền thông</a:t>
            </a:r>
            <a:endParaRPr lang="vi-V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39E03C-112E-4EA0-B3F3-9A1FBA8FD88B}" type="datetime1">
              <a:rPr lang="vi-VN" smtClean="0"/>
              <a:pPr/>
              <a:t>06/03/2014</a:t>
            </a:fld>
            <a:endParaRPr lang="vi-VN"/>
          </a:p>
        </p:txBody>
      </p:sp>
      <p:sp>
        <p:nvSpPr>
          <p:cNvPr id="5" name="Footer Placeholder 4"/>
          <p:cNvSpPr>
            <a:spLocks noGrp="1"/>
          </p:cNvSpPr>
          <p:nvPr>
            <p:ph type="ftr" sz="quarter" idx="11"/>
          </p:nvPr>
        </p:nvSpPr>
        <p:spPr/>
        <p:txBody>
          <a:bodyPr/>
          <a:lstStyle/>
          <a:p>
            <a:r>
              <a:rPr lang="vi-VN" smtClean="0"/>
              <a:t>Khoa Mạng máy tính và truyền thông</a:t>
            </a:r>
            <a:endParaRPr lang="vi-VN"/>
          </a:p>
        </p:txBody>
      </p:sp>
      <p:sp>
        <p:nvSpPr>
          <p:cNvPr id="6" name="Slide Number Placeholder 5"/>
          <p:cNvSpPr>
            <a:spLocks noGrp="1"/>
          </p:cNvSpPr>
          <p:nvPr>
            <p:ph type="sldNum" sz="quarter" idx="12"/>
          </p:nvPr>
        </p:nvSpPr>
        <p:spPr/>
        <p:txBody>
          <a:bodyPr/>
          <a:lstStyle/>
          <a:p>
            <a:fld id="{236AA024-3923-46F8-BC1F-5E5D99B2D8A2}" type="slidenum">
              <a:rPr lang="vi-VN" smtClean="0"/>
              <a:pPr/>
              <a:t>‹#›</a:t>
            </a:fld>
            <a:endParaRPr lang="vi-V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EE9C2D-9B55-4B1D-AD32-0E973836A74F}" type="datetime1">
              <a:rPr lang="vi-VN" smtClean="0"/>
              <a:pPr/>
              <a:t>06/03/2014</a:t>
            </a:fld>
            <a:endParaRPr lang="vi-VN"/>
          </a:p>
        </p:txBody>
      </p:sp>
      <p:sp>
        <p:nvSpPr>
          <p:cNvPr id="5" name="Footer Placeholder 4"/>
          <p:cNvSpPr>
            <a:spLocks noGrp="1"/>
          </p:cNvSpPr>
          <p:nvPr>
            <p:ph type="ftr" sz="quarter" idx="11"/>
          </p:nvPr>
        </p:nvSpPr>
        <p:spPr/>
        <p:txBody>
          <a:bodyPr/>
          <a:lstStyle/>
          <a:p>
            <a:r>
              <a:rPr lang="vi-VN" smtClean="0"/>
              <a:t>Khoa Mạng máy tính và truyền thông</a:t>
            </a:r>
            <a:endParaRPr lang="vi-VN"/>
          </a:p>
        </p:txBody>
      </p:sp>
      <p:sp>
        <p:nvSpPr>
          <p:cNvPr id="6" name="Slide Number Placeholder 5"/>
          <p:cNvSpPr>
            <a:spLocks noGrp="1"/>
          </p:cNvSpPr>
          <p:nvPr>
            <p:ph type="sldNum" sz="quarter" idx="12"/>
          </p:nvPr>
        </p:nvSpPr>
        <p:spPr/>
        <p:txBody>
          <a:bodyPr/>
          <a:lstStyle/>
          <a:p>
            <a:fld id="{236AA024-3923-46F8-BC1F-5E5D99B2D8A2}" type="slidenum">
              <a:rPr lang="vi-VN" smtClean="0"/>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6FC44B-F61F-4BB7-A946-63E74DFB6AC4}" type="datetime1">
              <a:rPr lang="vi-VN" smtClean="0"/>
              <a:pPr/>
              <a:t>06/03/2014</a:t>
            </a:fld>
            <a:endParaRPr lang="vi-VN"/>
          </a:p>
        </p:txBody>
      </p:sp>
      <p:sp>
        <p:nvSpPr>
          <p:cNvPr id="5" name="Footer Placeholder 4"/>
          <p:cNvSpPr>
            <a:spLocks noGrp="1"/>
          </p:cNvSpPr>
          <p:nvPr>
            <p:ph type="ftr" sz="quarter" idx="11"/>
          </p:nvPr>
        </p:nvSpPr>
        <p:spPr/>
        <p:txBody>
          <a:bodyPr/>
          <a:lstStyle/>
          <a:p>
            <a:r>
              <a:rPr lang="vi-VN" smtClean="0"/>
              <a:t>Khoa Mạng máy tính và truyền thông</a:t>
            </a:r>
            <a:endParaRPr lang="vi-VN"/>
          </a:p>
        </p:txBody>
      </p:sp>
      <p:sp>
        <p:nvSpPr>
          <p:cNvPr id="6" name="Slide Number Placeholder 5"/>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716E26BF-0B6A-4DF5-AA86-0C00E659B462}" type="datetime1">
              <a:rPr lang="vi-VN" smtClean="0"/>
              <a:pPr/>
              <a:t>06/03/2014</a:t>
            </a:fld>
            <a:endParaRPr lang="vi-VN"/>
          </a:p>
        </p:txBody>
      </p:sp>
      <p:sp>
        <p:nvSpPr>
          <p:cNvPr id="6" name="Footer Placeholder 5"/>
          <p:cNvSpPr>
            <a:spLocks noGrp="1"/>
          </p:cNvSpPr>
          <p:nvPr>
            <p:ph type="ftr" sz="quarter" idx="11"/>
          </p:nvPr>
        </p:nvSpPr>
        <p:spPr/>
        <p:txBody>
          <a:bodyPr/>
          <a:lstStyle/>
          <a:p>
            <a:r>
              <a:rPr lang="vi-VN" smtClean="0"/>
              <a:t>Khoa Mạng máy tính và truyền thông</a:t>
            </a:r>
            <a:endParaRPr lang="vi-VN"/>
          </a:p>
        </p:txBody>
      </p:sp>
      <p:sp>
        <p:nvSpPr>
          <p:cNvPr id="7" name="Slide Number Placeholder 6"/>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0E799B76-3AD4-43EE-8194-E9061D180B8D}" type="datetime1">
              <a:rPr lang="vi-VN" smtClean="0"/>
              <a:pPr/>
              <a:t>06/03/2014</a:t>
            </a:fld>
            <a:endParaRPr lang="vi-VN"/>
          </a:p>
        </p:txBody>
      </p:sp>
      <p:sp>
        <p:nvSpPr>
          <p:cNvPr id="8" name="Footer Placeholder 7"/>
          <p:cNvSpPr>
            <a:spLocks noGrp="1"/>
          </p:cNvSpPr>
          <p:nvPr>
            <p:ph type="ftr" sz="quarter" idx="11"/>
          </p:nvPr>
        </p:nvSpPr>
        <p:spPr/>
        <p:txBody>
          <a:bodyPr/>
          <a:lstStyle/>
          <a:p>
            <a:r>
              <a:rPr lang="vi-VN" smtClean="0"/>
              <a:t>Khoa Mạng máy tính và truyền thông</a:t>
            </a:r>
            <a:endParaRPr lang="vi-VN"/>
          </a:p>
        </p:txBody>
      </p:sp>
      <p:sp>
        <p:nvSpPr>
          <p:cNvPr id="9" name="Slide Number Placeholder 8"/>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947297AB-E76D-4392-A949-7E607667BD99}" type="datetime1">
              <a:rPr lang="vi-VN" smtClean="0"/>
              <a:pPr/>
              <a:t>06/03/2014</a:t>
            </a:fld>
            <a:endParaRPr lang="vi-VN"/>
          </a:p>
        </p:txBody>
      </p:sp>
      <p:sp>
        <p:nvSpPr>
          <p:cNvPr id="4" name="Footer Placeholder 3"/>
          <p:cNvSpPr>
            <a:spLocks noGrp="1"/>
          </p:cNvSpPr>
          <p:nvPr>
            <p:ph type="ftr" sz="quarter" idx="11"/>
          </p:nvPr>
        </p:nvSpPr>
        <p:spPr/>
        <p:txBody>
          <a:bodyPr/>
          <a:lstStyle/>
          <a:p>
            <a:r>
              <a:rPr lang="vi-VN" smtClean="0"/>
              <a:t>Khoa Mạng máy tính và truyền thông</a:t>
            </a:r>
            <a:endParaRPr lang="vi-VN"/>
          </a:p>
        </p:txBody>
      </p:sp>
      <p:sp>
        <p:nvSpPr>
          <p:cNvPr id="5" name="Slide Number Placeholder 4"/>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17250E-F3D0-4F85-8183-195E9CF3DE25}" type="datetime1">
              <a:rPr lang="vi-VN" smtClean="0"/>
              <a:pPr/>
              <a:t>06/03/2014</a:t>
            </a:fld>
            <a:endParaRPr lang="vi-VN"/>
          </a:p>
        </p:txBody>
      </p:sp>
      <p:sp>
        <p:nvSpPr>
          <p:cNvPr id="3" name="Footer Placeholder 2"/>
          <p:cNvSpPr>
            <a:spLocks noGrp="1"/>
          </p:cNvSpPr>
          <p:nvPr>
            <p:ph type="ftr" sz="quarter" idx="11"/>
          </p:nvPr>
        </p:nvSpPr>
        <p:spPr/>
        <p:txBody>
          <a:bodyPr/>
          <a:lstStyle/>
          <a:p>
            <a:r>
              <a:rPr lang="vi-VN" smtClean="0"/>
              <a:t>Khoa Mạng máy tính và truyền thông</a:t>
            </a:r>
            <a:endParaRPr lang="vi-VN"/>
          </a:p>
        </p:txBody>
      </p:sp>
      <p:sp>
        <p:nvSpPr>
          <p:cNvPr id="4" name="Slide Number Placeholder 3"/>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E50E3B-4294-427F-A631-546792451E1C}" type="datetime1">
              <a:rPr lang="vi-VN" smtClean="0"/>
              <a:pPr/>
              <a:t>06/03/2014</a:t>
            </a:fld>
            <a:endParaRPr lang="vi-VN"/>
          </a:p>
        </p:txBody>
      </p:sp>
      <p:sp>
        <p:nvSpPr>
          <p:cNvPr id="6" name="Footer Placeholder 5"/>
          <p:cNvSpPr>
            <a:spLocks noGrp="1"/>
          </p:cNvSpPr>
          <p:nvPr>
            <p:ph type="ftr" sz="quarter" idx="11"/>
          </p:nvPr>
        </p:nvSpPr>
        <p:spPr/>
        <p:txBody>
          <a:bodyPr/>
          <a:lstStyle/>
          <a:p>
            <a:r>
              <a:rPr lang="vi-VN" smtClean="0"/>
              <a:t>Khoa Mạng máy tính và truyền thông</a:t>
            </a:r>
            <a:endParaRPr lang="vi-VN"/>
          </a:p>
        </p:txBody>
      </p:sp>
      <p:sp>
        <p:nvSpPr>
          <p:cNvPr id="7" name="Slide Number Placeholder 6"/>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3A79C4-519D-46D7-871E-2C71E678D402}" type="datetime1">
              <a:rPr lang="vi-VN" smtClean="0"/>
              <a:pPr/>
              <a:t>06/03/2014</a:t>
            </a:fld>
            <a:endParaRPr lang="vi-VN"/>
          </a:p>
        </p:txBody>
      </p:sp>
      <p:sp>
        <p:nvSpPr>
          <p:cNvPr id="6" name="Footer Placeholder 5"/>
          <p:cNvSpPr>
            <a:spLocks noGrp="1"/>
          </p:cNvSpPr>
          <p:nvPr>
            <p:ph type="ftr" sz="quarter" idx="11"/>
          </p:nvPr>
        </p:nvSpPr>
        <p:spPr/>
        <p:txBody>
          <a:bodyPr/>
          <a:lstStyle/>
          <a:p>
            <a:r>
              <a:rPr lang="vi-VN" smtClean="0"/>
              <a:t>Khoa Mạng máy tính và truyền thông</a:t>
            </a:r>
            <a:endParaRPr lang="vi-VN"/>
          </a:p>
        </p:txBody>
      </p:sp>
      <p:sp>
        <p:nvSpPr>
          <p:cNvPr id="7" name="Slide Number Placeholder 6"/>
          <p:cNvSpPr>
            <a:spLocks noGrp="1"/>
          </p:cNvSpPr>
          <p:nvPr>
            <p:ph type="sldNum" sz="quarter" idx="12"/>
          </p:nvPr>
        </p:nvSpPr>
        <p:spPr/>
        <p:txBody>
          <a:bodyPr/>
          <a:lstStyle/>
          <a:p>
            <a:fld id="{4F0163E3-1022-4EBF-8395-7C5039ED8BA9}" type="slidenum">
              <a:rPr lang="vi-VN" smtClean="0"/>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D0976-89D3-4016-86F7-D53595BE9A57}" type="datetime1">
              <a:rPr lang="vi-VN" smtClean="0"/>
              <a:pPr/>
              <a:t>06/03/2014</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Khoa Mạng máy tính và truyền thông</a:t>
            </a:r>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163E3-1022-4EBF-8395-7C5039ED8BA9}" type="slidenum">
              <a:rPr lang="vi-VN" smtClean="0"/>
              <a:pPr/>
              <a:t>‹#›</a:t>
            </a:fld>
            <a:endParaRPr lang="vi-V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57D0976-89D3-4016-86F7-D53595BE9A57}" type="datetime1">
              <a:rPr lang="vi-VN" smtClean="0"/>
              <a:pPr/>
              <a:t>06/03/2014</a:t>
            </a:fld>
            <a:endParaRPr lang="vi-V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vi-VN" smtClean="0"/>
              <a:t>Khoa Mạng máy tính và truyền thông</a:t>
            </a:r>
            <a:endParaRPr lang="vi-V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F0163E3-1022-4EBF-8395-7C5039ED8BA9}" type="slidenum">
              <a:rPr lang="vi-VN" smtClean="0"/>
              <a:pPr/>
              <a:t>‹#›</a:t>
            </a:fld>
            <a:endParaRPr lang="vi-VN"/>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1828800"/>
          </a:xfrm>
        </p:spPr>
        <p:txBody>
          <a:bodyPr/>
          <a:lstStyle/>
          <a:p>
            <a:r>
              <a:rPr lang="en-US" dirty="0" smtClean="0"/>
              <a:t/>
            </a:r>
            <a:br>
              <a:rPr lang="en-US" dirty="0" smtClean="0"/>
            </a:br>
            <a:endParaRPr lang="vi-VN" dirty="0"/>
          </a:p>
        </p:txBody>
      </p:sp>
      <p:sp>
        <p:nvSpPr>
          <p:cNvPr id="14" name="Subtitle 13"/>
          <p:cNvSpPr>
            <a:spLocks noGrp="1"/>
          </p:cNvSpPr>
          <p:nvPr>
            <p:ph type="subTitle" idx="1"/>
          </p:nvPr>
        </p:nvSpPr>
        <p:spPr>
          <a:xfrm>
            <a:off x="428596" y="3714752"/>
            <a:ext cx="8253442" cy="2557918"/>
          </a:xfrm>
          <a:scene3d>
            <a:camera prst="obliqueBottomRight"/>
            <a:lightRig rig="threePt" dir="t"/>
          </a:scene3d>
        </p:spPr>
        <p:txBody>
          <a:bodyPr>
            <a:normAutofit/>
          </a:bodyPr>
          <a:lstStyle/>
          <a:p>
            <a:endParaRPr lang="en-US" dirty="0" smtClean="0"/>
          </a:p>
          <a:p>
            <a:r>
              <a:rPr lang="en-US" dirty="0" smtClean="0"/>
              <a:t>				</a:t>
            </a:r>
            <a:r>
              <a:rPr lang="vi-VN" dirty="0" smtClean="0">
                <a:solidFill>
                  <a:schemeClr val="tx1"/>
                </a:solidFill>
              </a:rPr>
              <a:t>Giảng viên </a:t>
            </a:r>
            <a:r>
              <a:rPr lang="vi-VN" b="1" dirty="0" smtClean="0">
                <a:solidFill>
                  <a:schemeClr val="tx1"/>
                </a:solidFill>
              </a:rPr>
              <a:t>hướng dẫn:                                     						Ts</a:t>
            </a:r>
            <a:r>
              <a:rPr lang="vi-VN" dirty="0" smtClean="0">
                <a:solidFill>
                  <a:schemeClr val="tx1"/>
                </a:solidFill>
              </a:rPr>
              <a:t>. Nguyễn Anh Tuấn</a:t>
            </a:r>
            <a:endParaRPr lang="vi-VN" b="1" dirty="0" smtClean="0">
              <a:solidFill>
                <a:schemeClr val="tx1"/>
              </a:solidFill>
            </a:endParaRPr>
          </a:p>
          <a:p>
            <a:r>
              <a:rPr lang="vi-VN" b="1" dirty="0" smtClean="0">
                <a:solidFill>
                  <a:schemeClr val="tx1"/>
                </a:solidFill>
              </a:rPr>
              <a:t>				Sinh viên thực </a:t>
            </a:r>
            <a:r>
              <a:rPr lang="vi-VN" dirty="0" smtClean="0">
                <a:solidFill>
                  <a:schemeClr val="tx1"/>
                </a:solidFill>
              </a:rPr>
              <a:t>hiện:</a:t>
            </a:r>
            <a:endParaRPr lang="vi-VN" b="1" dirty="0" smtClean="0">
              <a:solidFill>
                <a:schemeClr val="tx1"/>
              </a:solidFill>
            </a:endParaRPr>
          </a:p>
          <a:p>
            <a:r>
              <a:rPr lang="vi-VN" b="1" dirty="0" smtClean="0">
                <a:solidFill>
                  <a:schemeClr val="tx1"/>
                </a:solidFill>
              </a:rPr>
              <a:t>						</a:t>
            </a:r>
            <a:r>
              <a:rPr lang="vi-VN" dirty="0" smtClean="0">
                <a:solidFill>
                  <a:schemeClr val="tx1"/>
                </a:solidFill>
              </a:rPr>
              <a:t>Hoàng Đức Thiện	</a:t>
            </a:r>
          </a:p>
          <a:p>
            <a:r>
              <a:rPr lang="vi-VN" b="1" dirty="0" smtClean="0">
                <a:solidFill>
                  <a:schemeClr val="tx1"/>
                </a:solidFill>
              </a:rPr>
              <a:t>	</a:t>
            </a:r>
            <a:r>
              <a:rPr lang="vi-VN" dirty="0" smtClean="0">
                <a:solidFill>
                  <a:schemeClr val="tx1"/>
                </a:solidFill>
              </a:rPr>
              <a:t>					Quách Thanh Tuấn							</a:t>
            </a:r>
            <a:endParaRPr lang="vi-VN" b="1" dirty="0">
              <a:solidFill>
                <a:schemeClr val="tx1"/>
              </a:solidFill>
            </a:endParaRPr>
          </a:p>
        </p:txBody>
      </p:sp>
      <p:sp>
        <p:nvSpPr>
          <p:cNvPr id="15" name="Rectangle 14"/>
          <p:cNvSpPr/>
          <p:nvPr/>
        </p:nvSpPr>
        <p:spPr>
          <a:xfrm>
            <a:off x="0" y="285728"/>
            <a:ext cx="9144000" cy="1077218"/>
          </a:xfrm>
          <a:prstGeom prst="rect">
            <a:avLst/>
          </a:prstGeom>
          <a:noFill/>
          <a:effectLst>
            <a:outerShdw blurRad="50800" dist="38100" dir="2700000" algn="tl" rotWithShape="0">
              <a:prstClr val="black">
                <a:alpha val="40000"/>
              </a:prstClr>
            </a:outerShdw>
          </a:effectLst>
          <a:scene3d>
            <a:camera prst="obliqueBottomRight"/>
            <a:lightRig rig="threePt" dir="t"/>
          </a:scene3d>
          <a:sp3d>
            <a:bevelT w="165100" prst="coolSlant"/>
          </a:sp3d>
        </p:spPr>
        <p:txBody>
          <a:bodyPr wrap="square" lIns="91440" tIns="45720" rIns="91440" bIns="45720">
            <a:spAutoFit/>
          </a:bodyPr>
          <a:lstStyle/>
          <a:p>
            <a:pPr algn="ctr"/>
            <a:r>
              <a:rPr lang="vi-VN" sz="3200" b="1" dirty="0" smtClean="0">
                <a:ln w="12700">
                  <a:solidFill>
                    <a:schemeClr val="tx2">
                      <a:satMod val="155000"/>
                    </a:schemeClr>
                  </a:solidFill>
                  <a:prstDash val="solid"/>
                </a:ln>
                <a:effectLst>
                  <a:outerShdw blurRad="41275" dist="20320" dir="1800000" algn="tl" rotWithShape="0">
                    <a:srgbClr val="000000">
                      <a:alpha val="40000"/>
                    </a:srgbClr>
                  </a:outerShdw>
                </a:effectLst>
              </a:rPr>
              <a:t>TRƯỜNG ĐẠI HỌC CÔNG NGHỆ THÔNG TIN</a:t>
            </a:r>
          </a:p>
          <a:p>
            <a:pPr algn="ctr"/>
            <a:r>
              <a:rPr lang="vi-VN" sz="3200" b="1" dirty="0" smtClean="0">
                <a:ln w="12700">
                  <a:solidFill>
                    <a:schemeClr val="tx2">
                      <a:satMod val="155000"/>
                    </a:schemeClr>
                  </a:solidFill>
                  <a:prstDash val="solid"/>
                </a:ln>
                <a:effectLst>
                  <a:outerShdw blurRad="41275" dist="20320" dir="1800000" algn="tl" rotWithShape="0">
                    <a:srgbClr val="000000">
                      <a:alpha val="40000"/>
                    </a:srgbClr>
                  </a:outerShdw>
                </a:effectLst>
              </a:rPr>
              <a:t>KHOA MẠNG MÁY TÍNH VÀ TRUYỀN THÔNG</a:t>
            </a:r>
            <a:endParaRPr lang="en-US" sz="3200" b="1"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
        <p:nvSpPr>
          <p:cNvPr id="16" name="Rectangle 15"/>
          <p:cNvSpPr/>
          <p:nvPr/>
        </p:nvSpPr>
        <p:spPr>
          <a:xfrm>
            <a:off x="0" y="3286124"/>
            <a:ext cx="9144000" cy="584775"/>
          </a:xfrm>
          <a:prstGeom prst="rect">
            <a:avLst/>
          </a:prstGeom>
          <a:noFill/>
          <a:scene3d>
            <a:camera prst="obliqueBottomRight"/>
            <a:lightRig rig="threePt" dir="t"/>
          </a:scene3d>
        </p:spPr>
        <p:txBody>
          <a:bodyPr wrap="square" lIns="91440" tIns="45720" rIns="91440" bIns="45720">
            <a:spAutoFit/>
          </a:bodyPr>
          <a:lstStyle/>
          <a:p>
            <a:pPr algn="ctr"/>
            <a:r>
              <a:rPr lang="en-US" sz="3200" b="1" dirty="0" smtClean="0">
                <a:ln w="12700">
                  <a:solidFill>
                    <a:schemeClr val="tx2">
                      <a:satMod val="155000"/>
                    </a:schemeClr>
                  </a:solidFill>
                  <a:prstDash val="solid"/>
                </a:ln>
                <a:effectLst>
                  <a:outerShdw blurRad="41275" dist="20320" dir="1800000" algn="tl" rotWithShape="0">
                    <a:srgbClr val="000000">
                      <a:alpha val="40000"/>
                    </a:srgbClr>
                  </a:outerShdw>
                </a:effectLst>
              </a:rPr>
              <a:t>BÁO CÁO LUẬN VĂN TỐT NGHIỆP</a:t>
            </a:r>
            <a:endParaRPr lang="en-US" sz="3200" b="1"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pic>
        <p:nvPicPr>
          <p:cNvPr id="17" name="Picture 16" descr="Logo UIT v2013_2.png"/>
          <p:cNvPicPr>
            <a:picLocks noChangeAspect="1"/>
          </p:cNvPicPr>
          <p:nvPr/>
        </p:nvPicPr>
        <p:blipFill>
          <a:blip r:embed="rId3"/>
          <a:stretch>
            <a:fillRect/>
          </a:stretch>
        </p:blipFill>
        <p:spPr>
          <a:xfrm>
            <a:off x="3428992" y="1500174"/>
            <a:ext cx="2214578" cy="1740024"/>
          </a:xfrm>
          <a:prstGeom prst="rect">
            <a:avLst/>
          </a:prstGeom>
        </p:spPr>
      </p:pic>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4. THIẾT KẾ CHƯƠNG TRÌNH</a:t>
            </a:r>
            <a:endParaRPr lang="vi-VN" b="1" cap="none"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3" name="Content Placeholder 2"/>
          <p:cNvSpPr>
            <a:spLocks noGrp="1"/>
          </p:cNvSpPr>
          <p:nvPr>
            <p:ph sz="quarter" idx="1"/>
          </p:nvPr>
        </p:nvSpPr>
        <p:spPr>
          <a:xfrm>
            <a:off x="457200" y="1285860"/>
            <a:ext cx="7467600" cy="2071702"/>
          </a:xfrm>
        </p:spPr>
        <p:txBody>
          <a:bodyPr/>
          <a:lstStyle/>
          <a:p>
            <a:pPr>
              <a:buNone/>
            </a:pPr>
            <a:r>
              <a:rPr lang="vi-VN" b="1" dirty="0" smtClean="0"/>
              <a:t>AJAX</a:t>
            </a:r>
          </a:p>
          <a:p>
            <a:pPr>
              <a:buNone/>
            </a:pPr>
            <a:r>
              <a:rPr lang="vi-VN" dirty="0" smtClean="0"/>
              <a:t>		</a:t>
            </a:r>
            <a:r>
              <a:rPr lang="vi-VN" b="1" dirty="0" smtClean="0"/>
              <a:t>AJAX</a:t>
            </a:r>
            <a:r>
              <a:rPr lang="vi-VN" dirty="0" smtClean="0"/>
              <a:t> là một nhóm các công nghệ phát triển web được sử dụng để tạo các ứng dụng web động hay các ứng dụng giàu tính Internet (</a:t>
            </a:r>
            <a:r>
              <a:rPr lang="vi-VN" i="1" dirty="0" smtClean="0"/>
              <a:t>rich Internet application</a:t>
            </a:r>
            <a:r>
              <a:rPr lang="vi-VN" dirty="0" smtClean="0"/>
              <a:t>).</a:t>
            </a:r>
          </a:p>
          <a:p>
            <a:pPr>
              <a:buNone/>
            </a:pPr>
            <a:endParaRPr lang="vi-VN" b="1" dirty="0" smtClean="0"/>
          </a:p>
        </p:txBody>
      </p:sp>
      <p:pic>
        <p:nvPicPr>
          <p:cNvPr id="2051" name="Picture 3"/>
          <p:cNvPicPr>
            <a:picLocks noChangeAspect="1" noChangeArrowheads="1"/>
          </p:cNvPicPr>
          <p:nvPr/>
        </p:nvPicPr>
        <p:blipFill>
          <a:blip r:embed="rId2"/>
          <a:srcRect/>
          <a:stretch>
            <a:fillRect/>
          </a:stretch>
        </p:blipFill>
        <p:spPr bwMode="auto">
          <a:xfrm>
            <a:off x="2357422" y="3357562"/>
            <a:ext cx="3933825" cy="3286148"/>
          </a:xfrm>
          <a:prstGeom prst="rect">
            <a:avLst/>
          </a:prstGeom>
          <a:noFill/>
          <a:ln w="9525">
            <a:noFill/>
            <a:miter lim="800000"/>
            <a:headEnd/>
            <a:tailEnd/>
          </a:ln>
          <a:effectLst/>
        </p:spPr>
      </p:pic>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46"/>
          </a:xfrm>
        </p:spPr>
        <p:txBody>
          <a:bodyPr anchor="ctr" anchorCtr="0"/>
          <a:lstStyle/>
          <a:p>
            <a:pPr algn="ctr"/>
            <a:r>
              <a:rPr lang="vi-VN" b="1" cap="none" dirty="0" smtClean="0">
                <a:ln w="18000">
                  <a:solidFill>
                    <a:schemeClr val="tx1"/>
                  </a:solidFill>
                  <a:prstDash val="solid"/>
                  <a:miter lim="800000"/>
                </a:ln>
                <a:solidFill>
                  <a:schemeClr val="tx1"/>
                </a:solidFill>
                <a:effectLst>
                  <a:outerShdw blurRad="25500" dist="23000" dir="7020000" algn="tl">
                    <a:srgbClr val="000000">
                      <a:alpha val="50000"/>
                    </a:srgbClr>
                  </a:outerShdw>
                </a:effectLst>
              </a:rPr>
              <a:t>5. DEMO</a:t>
            </a:r>
            <a:endParaRPr lang="vi-VN" dirty="0"/>
          </a:p>
        </p:txBody>
      </p:sp>
      <p:sp>
        <p:nvSpPr>
          <p:cNvPr id="8" name="Content Placeholder 7"/>
          <p:cNvSpPr>
            <a:spLocks noGrp="1"/>
          </p:cNvSpPr>
          <p:nvPr>
            <p:ph sz="quarter" idx="1"/>
          </p:nvPr>
        </p:nvSpPr>
        <p:spPr>
          <a:xfrm>
            <a:off x="500034" y="1285860"/>
            <a:ext cx="7467600" cy="4873752"/>
          </a:xfrm>
        </p:spPr>
        <p:txBody>
          <a:bodyPr/>
          <a:lstStyle/>
          <a:p>
            <a:endParaRPr lang="vi-VN" dirty="0"/>
          </a:p>
        </p:txBody>
      </p:sp>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11222"/>
          </a:xfrm>
        </p:spPr>
        <p:txBody>
          <a:bodyPr anchor="ctr" anchorCtr="0"/>
          <a:lstStyle/>
          <a:p>
            <a:pPr algn="ctr"/>
            <a:r>
              <a:rPr lang="vi-VN" b="1" cap="none" dirty="0" smtClean="0">
                <a:ln w="18000">
                  <a:solidFill>
                    <a:schemeClr val="tx1"/>
                  </a:solidFill>
                  <a:prstDash val="solid"/>
                  <a:miter lim="800000"/>
                </a:ln>
                <a:solidFill>
                  <a:schemeClr val="tx1"/>
                </a:solidFill>
                <a:effectLst>
                  <a:outerShdw blurRad="25500" dist="23000" dir="7020000" algn="tl">
                    <a:srgbClr val="000000">
                      <a:alpha val="50000"/>
                    </a:srgbClr>
                  </a:outerShdw>
                </a:effectLst>
              </a:rPr>
              <a:t>6. TỔNG KẾT</a:t>
            </a:r>
            <a:endParaRPr lang="vi-VN" dirty="0"/>
          </a:p>
        </p:txBody>
      </p:sp>
      <p:sp>
        <p:nvSpPr>
          <p:cNvPr id="6" name="Content Placeholder 5"/>
          <p:cNvSpPr>
            <a:spLocks noGrp="1"/>
          </p:cNvSpPr>
          <p:nvPr>
            <p:ph sz="quarter" idx="1"/>
          </p:nvPr>
        </p:nvSpPr>
        <p:spPr>
          <a:xfrm>
            <a:off x="571472" y="1357298"/>
            <a:ext cx="7467600" cy="4873752"/>
          </a:xfrm>
        </p:spPr>
        <p:txBody>
          <a:bodyPr/>
          <a:lstStyle/>
          <a:p>
            <a:endParaRPr lang="vi-VN" i="1" dirty="0"/>
          </a:p>
        </p:txBody>
      </p:sp>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2214554"/>
            <a:ext cx="8501122" cy="1754326"/>
          </a:xfrm>
          <a:prstGeom prst="rect">
            <a:avLst/>
          </a:prstGeom>
          <a:noFill/>
        </p:spPr>
        <p:txBody>
          <a:bodyPr wrap="square" lIns="91440" tIns="45720" rIns="91440" bIns="45720">
            <a:spAutoFit/>
          </a:bodyPr>
          <a:lstStyle/>
          <a:p>
            <a:pPr algn="ctr"/>
            <a:r>
              <a:rPr lang="vi-VN" sz="5400" b="1" cap="none" spc="0" dirty="0" smtClean="0">
                <a:ln w="12700">
                  <a:solidFill>
                    <a:schemeClr val="tx2">
                      <a:satMod val="155000"/>
                    </a:schemeClr>
                  </a:solidFill>
                  <a:prstDash val="solid"/>
                </a:ln>
                <a:effectLst>
                  <a:outerShdw blurRad="41275" dist="20320" dir="1800000" algn="tl" rotWithShape="0">
                    <a:srgbClr val="000000">
                      <a:alpha val="40000"/>
                    </a:srgbClr>
                  </a:outerShdw>
                </a:effectLst>
              </a:rPr>
              <a:t>THANKS FOR LISTENING.</a:t>
            </a:r>
            <a:endParaRPr lang="en-US" sz="5400" b="1" cap="none" spc="0"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cene3d>
            <a:camera prst="obliqueBottomRight"/>
            <a:lightRig rig="threePt" dir="t"/>
          </a:scene3d>
        </p:spPr>
        <p:txBody>
          <a:bodyPr anchor="ctr" anchorCtr="0">
            <a:normAutofit/>
          </a:bodyPr>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1. LÝ DO CHỌN ĐỀ TÀI</a:t>
            </a:r>
            <a:endParaRPr lang="vi-VN" b="1" cap="none"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4" name="Content Placeholder 3"/>
          <p:cNvSpPr>
            <a:spLocks noGrp="1"/>
          </p:cNvSpPr>
          <p:nvPr>
            <p:ph sz="quarter" idx="1"/>
          </p:nvPr>
        </p:nvSpPr>
        <p:spPr>
          <a:xfrm>
            <a:off x="500034" y="1428736"/>
            <a:ext cx="7467600" cy="4873752"/>
          </a:xfrm>
        </p:spPr>
        <p:txBody>
          <a:bodyPr>
            <a:normAutofit fontScale="85000" lnSpcReduction="20000"/>
          </a:bodyPr>
          <a:lstStyle/>
          <a:p>
            <a:r>
              <a:rPr lang="vi-VN" sz="3600" dirty="0" smtClean="0"/>
              <a:t>Bảo trì là gì?</a:t>
            </a:r>
          </a:p>
          <a:p>
            <a:pPr>
              <a:buNone/>
            </a:pPr>
            <a:r>
              <a:rPr lang="vi-VN" sz="3600" dirty="0" smtClean="0"/>
              <a:t>		Bảo trì là các hành động nhằm mục đích duy trì hoặc khôi phục hoạt động của thiết bị hoặc làm thiết bị đó có thể hoạt động với tác dụng cần thiết.</a:t>
            </a:r>
          </a:p>
          <a:p>
            <a:r>
              <a:rPr lang="vi-VN" sz="3600" dirty="0" smtClean="0"/>
              <a:t> Lợi ích của việc bảo trì thiết bị?</a:t>
            </a:r>
          </a:p>
          <a:p>
            <a:pPr>
              <a:buNone/>
            </a:pPr>
            <a:r>
              <a:rPr lang="vi-VN" sz="3600" dirty="0" smtClean="0"/>
              <a:t>		Tránh việc máy ngừng đột xuất ảnh hưởng đến hiệu suất làm việc của công ty, doanh nghiệp. Từ đó có thể làm doanh nghiệp có doanh thu ổn định, tăng uy tín trong ngành nghề của mình.</a:t>
            </a:r>
            <a:endParaRPr lang="vi-VN" dirty="0"/>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86700" cy="1143000"/>
          </a:xfrm>
          <a:scene3d>
            <a:camera prst="obliqueBottomRight"/>
            <a:lightRig rig="threePt" dir="t"/>
          </a:scene3d>
        </p:spPr>
        <p:txBody>
          <a:bodyPr anchor="ctr" anchorCtr="0">
            <a:normAutofit/>
          </a:bodyPr>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2. KHẢO SÁT VÀ CÁC VẤN ĐỀ LIÊN QUAN</a:t>
            </a:r>
            <a:endParaRPr lang="vi-VN" b="1" cap="none"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p:txBody>
      </p:sp>
      <p:sp>
        <p:nvSpPr>
          <p:cNvPr id="3" name="Content Placeholder 3"/>
          <p:cNvSpPr>
            <a:spLocks noGrp="1"/>
          </p:cNvSpPr>
          <p:nvPr>
            <p:ph sz="quarter" idx="1"/>
          </p:nvPr>
        </p:nvSpPr>
        <p:spPr>
          <a:xfrm>
            <a:off x="500034" y="1428736"/>
            <a:ext cx="8143932" cy="5072098"/>
          </a:xfrm>
        </p:spPr>
        <p:txBody>
          <a:bodyPr>
            <a:noAutofit/>
          </a:bodyPr>
          <a:lstStyle/>
          <a:p>
            <a:pPr>
              <a:buNone/>
            </a:pPr>
            <a:r>
              <a:rPr lang="vi-VN" sz="1600" baseline="-25000" dirty="0" smtClean="0"/>
              <a:t>	</a:t>
            </a:r>
            <a:r>
              <a:rPr lang="vi-VN" sz="2800" baseline="-25000" dirty="0" smtClean="0"/>
              <a:t>Một vài số liệu được trích ra từ bài “CẢI THIỆN HIỆU QUẢ SỬ DỤNG THIẾT BỊ TOÀN BỘ (OEE) VỚI GIẢI PHÁP TƯ VẤN VÀ PHẦN MỀM ECOMAINT” của PGS.TS. Phạm Ngọc Tuấn. </a:t>
            </a:r>
          </a:p>
          <a:p>
            <a:pPr>
              <a:buNone/>
            </a:pPr>
            <a:r>
              <a:rPr lang="vi-VN" sz="2800" baseline="-25000" dirty="0" smtClean="0"/>
              <a:t>	Theo thống kê tại Mỹ, một cường quốc về bảo trì:</a:t>
            </a:r>
          </a:p>
          <a:p>
            <a:pPr>
              <a:buNone/>
            </a:pPr>
            <a:r>
              <a:rPr lang="vi-VN" sz="2800" baseline="-25000" dirty="0" smtClean="0"/>
              <a:t>	•  Năm 1981: ngừng máy gây thiệt hại cho các công ty Mỹ khoảng 300 tỷ USD.</a:t>
            </a:r>
          </a:p>
          <a:p>
            <a:pPr>
              <a:buNone/>
            </a:pPr>
            <a:r>
              <a:rPr lang="vi-VN" sz="2800" baseline="-25000" dirty="0" smtClean="0"/>
              <a:t>	•  Năm 1991: ngừng máy gây thiệt hại cho các công ty Mỹ khoảng 400 tỷ USD.</a:t>
            </a:r>
          </a:p>
          <a:p>
            <a:pPr>
              <a:buNone/>
            </a:pPr>
            <a:r>
              <a:rPr lang="vi-VN" sz="2800" baseline="-25000" dirty="0" smtClean="0"/>
              <a:t>	•  Năm 2000: ngừng máy gây thiệt hại cho các công ty Mỹ khoảng 600 tỷ USD.</a:t>
            </a:r>
          </a:p>
          <a:p>
            <a:pPr>
              <a:buNone/>
            </a:pPr>
            <a:r>
              <a:rPr lang="vi-VN" sz="2800" baseline="-25000" dirty="0" smtClean="0"/>
              <a:t>	•  Năm 2010: ngừng máy gây thiệt hại cho các công ty Mỹ khoảng 800 tỷ USD.</a:t>
            </a:r>
          </a:p>
          <a:p>
            <a:pPr>
              <a:buNone/>
            </a:pPr>
            <a:r>
              <a:rPr lang="vi-VN" sz="2800" baseline="-25000" dirty="0" smtClean="0"/>
              <a:t>	Tại Việt Nam:</a:t>
            </a:r>
          </a:p>
          <a:p>
            <a:pPr>
              <a:buNone/>
            </a:pPr>
            <a:r>
              <a:rPr lang="vi-VN" sz="2800" baseline="-25000" dirty="0" smtClean="0"/>
              <a:t>	•  Thiệt hại do ngừng máy trong cả nước ước tính bằng khoảng 5% GDP, khoảng 5 tỷ USD (năm 2010).</a:t>
            </a:r>
          </a:p>
          <a:p>
            <a:pPr>
              <a:buNone/>
            </a:pPr>
            <a:r>
              <a:rPr lang="vi-VN" sz="2800" baseline="-25000" dirty="0" smtClean="0"/>
              <a:t>	•  Thiệt hại do ngừng máy trong mỗi doanh nghiệp có thể vào khoảng 5 – 10% doanh thu, tùy loại thiết bị và hiệu quả của hệ thống bảo trì.</a:t>
            </a:r>
            <a:endParaRPr lang="vi-VN" sz="2800" baseline="-25000" dirty="0"/>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2. KHẢO SÁT VÀ CÁC VẤN ĐỀ LIÊN QUAN (TT)</a:t>
            </a:r>
            <a:endParaRPr lang="vi-VN" dirty="0"/>
          </a:p>
        </p:txBody>
      </p:sp>
      <p:sp>
        <p:nvSpPr>
          <p:cNvPr id="3" name="Content Placeholder 2"/>
          <p:cNvSpPr>
            <a:spLocks noGrp="1"/>
          </p:cNvSpPr>
          <p:nvPr>
            <p:ph sz="quarter" idx="1"/>
          </p:nvPr>
        </p:nvSpPr>
        <p:spPr/>
        <p:txBody>
          <a:bodyPr/>
          <a:lstStyle/>
          <a:p>
            <a:pPr>
              <a:buNone/>
            </a:pPr>
            <a:r>
              <a:rPr lang="vi-VN" dirty="0" smtClean="0"/>
              <a:t>	</a:t>
            </a:r>
            <a:r>
              <a:rPr lang="vi-VN" dirty="0" smtClean="0"/>
              <a:t>	Hiện </a:t>
            </a:r>
            <a:r>
              <a:rPr lang="vi-VN" dirty="0" smtClean="0"/>
              <a:t>trạng bảo trì các doanh nghiệp sản xuất công nghiệp ở Việt Nam:</a:t>
            </a:r>
          </a:p>
          <a:p>
            <a:pPr>
              <a:buNone/>
            </a:pPr>
            <a:r>
              <a:rPr lang="vi-VN" dirty="0" smtClean="0"/>
              <a:t>	- Đa số thực hiện chiến lược “Vận hành cho đến khi hư hỏng”.</a:t>
            </a:r>
          </a:p>
          <a:p>
            <a:pPr>
              <a:buNone/>
            </a:pPr>
            <a:r>
              <a:rPr lang="vi-VN" dirty="0" smtClean="0"/>
              <a:t>	- Một số thực hiện nghiêm túc chiến lược “Bảo trì phòng ngừa trực tiếp.</a:t>
            </a:r>
          </a:p>
          <a:p>
            <a:pPr>
              <a:buNone/>
            </a:pPr>
            <a:r>
              <a:rPr lang="vi-VN" dirty="0" smtClean="0"/>
              <a:t>	- Đa số chưa biết đến chiến lược “Bảo trì phòng ngừa gián tiếp/ Bảo trì trên cơ sở tình trạng”.</a:t>
            </a:r>
            <a:endParaRPr lang="vi-V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3. CƠ SỞ LÝ THUYẾT</a:t>
            </a:r>
            <a:endParaRPr lang="vi-VN" dirty="0"/>
          </a:p>
        </p:txBody>
      </p:sp>
      <p:sp>
        <p:nvSpPr>
          <p:cNvPr id="3" name="Content Placeholder 2"/>
          <p:cNvSpPr>
            <a:spLocks noGrp="1"/>
          </p:cNvSpPr>
          <p:nvPr>
            <p:ph sz="quarter" idx="1"/>
          </p:nvPr>
        </p:nvSpPr>
        <p:spPr>
          <a:xfrm>
            <a:off x="457200" y="1000108"/>
            <a:ext cx="8115328" cy="5473844"/>
          </a:xfrm>
        </p:spPr>
        <p:txBody>
          <a:bodyPr>
            <a:normAutofit/>
          </a:bodyPr>
          <a:lstStyle/>
          <a:p>
            <a:pPr>
              <a:buFontTx/>
              <a:buChar char="-"/>
            </a:pPr>
            <a:r>
              <a:rPr lang="vi-VN" dirty="0" smtClean="0"/>
              <a:t>Quy trình bảo trì</a:t>
            </a:r>
          </a:p>
          <a:p>
            <a:pPr>
              <a:buNone/>
            </a:pPr>
            <a:r>
              <a:rPr lang="vi-VN" dirty="0" smtClean="0"/>
              <a:t>	+ Các dạng bảo trì</a:t>
            </a:r>
          </a:p>
          <a:p>
            <a:pPr>
              <a:buNone/>
            </a:pPr>
            <a:r>
              <a:rPr lang="vi-VN" dirty="0" smtClean="0"/>
              <a:t>		Bảo trì định kỳ: Các thao tác bảo trì cần thiết với các thiết bị theo lịch bảo trì mà </a:t>
            </a:r>
            <a:r>
              <a:rPr lang="vi-VN" dirty="0" smtClean="0"/>
              <a:t>mình </a:t>
            </a:r>
            <a:r>
              <a:rPr lang="vi-VN" dirty="0" smtClean="0"/>
              <a:t>đặt ra</a:t>
            </a:r>
            <a:r>
              <a:rPr lang="vi-VN" dirty="0" smtClean="0"/>
              <a:t>. Bảo trì định kỳ nhằm mục đích giúp thiết bị hoạt động như mong muốn và phòng ngừa các vấn đề có thể </a:t>
            </a:r>
            <a:r>
              <a:rPr lang="vi-VN" dirty="0" smtClean="0"/>
              <a:t>xảy ra.</a:t>
            </a:r>
            <a:endParaRPr lang="vi-VN" dirty="0" smtClean="0"/>
          </a:p>
          <a:p>
            <a:pPr>
              <a:buNone/>
            </a:pPr>
            <a:r>
              <a:rPr lang="vi-VN" dirty="0" smtClean="0"/>
              <a:t>		Bảo trì đột xuất: Các thao tác bảo trì khẩn cấp với các thiết bị dừng hoạt động đột xuất nhằm đưa thiết bị hoạt động lại với khả năng cung cấp những chức năng cần thiết trước khi tìm ra phương án tốt hơn.</a:t>
            </a:r>
          </a:p>
          <a:p>
            <a:pPr>
              <a:buNone/>
            </a:pPr>
            <a:r>
              <a:rPr lang="vi-VN" dirty="0" smtClean="0"/>
              <a:t>	+ </a:t>
            </a:r>
            <a:r>
              <a:rPr lang="vi-VN" dirty="0" smtClean="0"/>
              <a:t>Quy trình </a:t>
            </a:r>
            <a:r>
              <a:rPr lang="vi-VN" smtClean="0"/>
              <a:t>bảo </a:t>
            </a:r>
            <a:r>
              <a:rPr lang="vi-VN" smtClean="0"/>
              <a:t>trì</a:t>
            </a:r>
            <a:r>
              <a:rPr lang="vi-VN" smtClean="0"/>
              <a:t>: Là các công việc nhằm thực thiện việc bảo trì định kỳ và bảo trì đột xuất một cách hợp </a:t>
            </a:r>
            <a:r>
              <a:rPr lang="vi-VN" smtClean="0"/>
              <a:t>lý.</a:t>
            </a:r>
            <a:endParaRPr lang="vi-V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normAutofit/>
          </a:bodyPr>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3. CƠ SỞ LÝ THUYẾT (TT)</a:t>
            </a:r>
            <a:endParaRPr lang="vi-VN" dirty="0"/>
          </a:p>
        </p:txBody>
      </p:sp>
      <p:sp>
        <p:nvSpPr>
          <p:cNvPr id="3" name="Content Placeholder 2"/>
          <p:cNvSpPr>
            <a:spLocks noGrp="1"/>
          </p:cNvSpPr>
          <p:nvPr>
            <p:ph sz="quarter" idx="1"/>
          </p:nvPr>
        </p:nvSpPr>
        <p:spPr>
          <a:xfrm>
            <a:off x="457200" y="1000108"/>
            <a:ext cx="7467600" cy="1643074"/>
          </a:xfrm>
        </p:spPr>
        <p:txBody>
          <a:bodyPr>
            <a:normAutofit fontScale="85000" lnSpcReduction="20000"/>
          </a:bodyPr>
          <a:lstStyle/>
          <a:p>
            <a:pPr>
              <a:buNone/>
            </a:pPr>
            <a:r>
              <a:rPr lang="vi-VN" b="1" dirty="0" smtClean="0"/>
              <a:t>	PhoneGap: </a:t>
            </a:r>
          </a:p>
          <a:p>
            <a:pPr>
              <a:buNone/>
            </a:pPr>
            <a:r>
              <a:rPr lang="vi-VN" dirty="0" smtClean="0"/>
              <a:t>		Là một framework phát triển các ứng dụng trên mobile. </a:t>
            </a:r>
            <a:r>
              <a:rPr lang="vi-VN" b="1" dirty="0" smtClean="0"/>
              <a:t>PhoneGap</a:t>
            </a:r>
            <a:r>
              <a:rPr lang="vi-VN" dirty="0" smtClean="0"/>
              <a:t> cho phép các lập trình viên xây dựng các ứng dụng trên các thiết bị di động chỉ cần sử dụng HTML5, CSS3 và JavaScript thay vì cần phải sử dụng các ngôn ngữ riêng biệt cho từng platforms riêng biệt.</a:t>
            </a:r>
          </a:p>
          <a:p>
            <a:pPr>
              <a:buNone/>
            </a:pPr>
            <a:endParaRPr lang="vi-VN" dirty="0" smtClean="0"/>
          </a:p>
        </p:txBody>
      </p:sp>
      <p:pic>
        <p:nvPicPr>
          <p:cNvPr id="6" name="Picture 2"/>
          <p:cNvPicPr>
            <a:picLocks noChangeAspect="1" noChangeArrowheads="1"/>
          </p:cNvPicPr>
          <p:nvPr/>
        </p:nvPicPr>
        <p:blipFill>
          <a:blip r:embed="rId2"/>
          <a:srcRect/>
          <a:stretch>
            <a:fillRect/>
          </a:stretch>
        </p:blipFill>
        <p:spPr bwMode="auto">
          <a:xfrm>
            <a:off x="357158" y="2643182"/>
            <a:ext cx="7786742" cy="33575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3. CƠ SỞ LÝ THUYẾT (TT)</a:t>
            </a:r>
            <a:endParaRPr lang="vi-VN" dirty="0"/>
          </a:p>
        </p:txBody>
      </p:sp>
      <p:sp>
        <p:nvSpPr>
          <p:cNvPr id="3" name="Content Placeholder 2"/>
          <p:cNvSpPr>
            <a:spLocks noGrp="1"/>
          </p:cNvSpPr>
          <p:nvPr>
            <p:ph sz="quarter" idx="1"/>
          </p:nvPr>
        </p:nvSpPr>
        <p:spPr>
          <a:xfrm>
            <a:off x="457200" y="1000108"/>
            <a:ext cx="7467600" cy="5473844"/>
          </a:xfrm>
        </p:spPr>
        <p:txBody>
          <a:bodyPr>
            <a:normAutofit/>
          </a:bodyPr>
          <a:lstStyle/>
          <a:p>
            <a:pPr>
              <a:buNone/>
            </a:pPr>
            <a:r>
              <a:rPr lang="vi-VN" b="1" dirty="0" smtClean="0"/>
              <a:t>	HTML5, CSS3</a:t>
            </a:r>
          </a:p>
          <a:p>
            <a:pPr>
              <a:buNone/>
            </a:pPr>
            <a:r>
              <a:rPr lang="vi-VN" dirty="0" smtClean="0"/>
              <a:t>		</a:t>
            </a:r>
            <a:r>
              <a:rPr lang="vi-VN" b="1" dirty="0" smtClean="0"/>
              <a:t>HTML5</a:t>
            </a:r>
            <a:r>
              <a:rPr lang="vi-VN" dirty="0" smtClean="0"/>
              <a:t> là một ngôn ngữ cấu trúc và trình bày nội dung cho World Wide Web, là phiên bản thứ 5 của HTML nhằm mục đích cải thiện khả năng hỗ trợ cho đa phương tiện mới nhất trong khi vẫn giữ được việc con người và các thiết bị, các chương trình máy tính như trình duyệt web, trình đọc màn hình, v.v.. có thể đọc, hiểu, hay xử lý một cách dễ dàng</a:t>
            </a:r>
          </a:p>
          <a:p>
            <a:pPr>
              <a:buNone/>
            </a:pPr>
            <a:r>
              <a:rPr lang="vi-VN" dirty="0" smtClean="0"/>
              <a:t>           </a:t>
            </a:r>
            <a:r>
              <a:rPr lang="vi-VN" b="1" dirty="0" smtClean="0"/>
              <a:t>CSS3</a:t>
            </a:r>
            <a:r>
              <a:rPr lang="vi-VN" dirty="0" smtClean="0"/>
              <a:t> cũng giống như CSS là những file hỗ trợ cho trình duyệt web trong việc hiển thị một trang HTML. Và sử dụng </a:t>
            </a:r>
            <a:r>
              <a:rPr lang="vi-VN" b="1" dirty="0" smtClean="0"/>
              <a:t>CSS3</a:t>
            </a:r>
            <a:r>
              <a:rPr lang="vi-VN" dirty="0" smtClean="0"/>
              <a:t> sẽ giúp việc thiết kế và xây dựng một trang Web trở nên dễ dàng hơn.</a:t>
            </a:r>
          </a:p>
          <a:p>
            <a:pPr>
              <a:buNone/>
            </a:pPr>
            <a:r>
              <a:rPr lang="vi-VN" dirty="0" smtClean="0"/>
              <a:t> </a:t>
            </a:r>
            <a:endParaRPr lang="vi-V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normAutofit/>
          </a:bodyPr>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3. CƠ SỞ LÝ THUYẾT (TT)</a:t>
            </a:r>
            <a:endParaRPr lang="vi-VN" dirty="0"/>
          </a:p>
        </p:txBody>
      </p:sp>
      <p:sp>
        <p:nvSpPr>
          <p:cNvPr id="3" name="Content Placeholder 2"/>
          <p:cNvSpPr>
            <a:spLocks noGrp="1"/>
          </p:cNvSpPr>
          <p:nvPr>
            <p:ph sz="quarter" idx="1"/>
          </p:nvPr>
        </p:nvSpPr>
        <p:spPr>
          <a:xfrm>
            <a:off x="457200" y="928670"/>
            <a:ext cx="7472386" cy="5545282"/>
          </a:xfrm>
        </p:spPr>
        <p:txBody>
          <a:bodyPr/>
          <a:lstStyle/>
          <a:p>
            <a:pPr>
              <a:buNone/>
            </a:pPr>
            <a:r>
              <a:rPr lang="vi-VN" b="1" dirty="0" smtClean="0"/>
              <a:t>JavaScript, Jquery</a:t>
            </a:r>
          </a:p>
          <a:p>
            <a:pPr>
              <a:buNone/>
            </a:pPr>
            <a:r>
              <a:rPr lang="vi-VN" dirty="0" smtClean="0"/>
              <a:t>		</a:t>
            </a:r>
            <a:r>
              <a:rPr lang="vi-VN" b="1" dirty="0" smtClean="0"/>
              <a:t>JavaScript</a:t>
            </a:r>
            <a:r>
              <a:rPr lang="vi-VN" dirty="0" smtClean="0"/>
              <a:t> là một ngôn ngữ lập trình kịch bản, được dùng phổ biến như một phần của web browsers, với mục đích tương tác với người dùng, kiểm soát browser, giao tiếp không đồng bộ và thay đổi các nội dung của document đã được hiển thị.</a:t>
            </a:r>
          </a:p>
          <a:p>
            <a:pPr>
              <a:buNone/>
            </a:pPr>
            <a:r>
              <a:rPr lang="vi-VN" dirty="0" smtClean="0"/>
              <a:t>		</a:t>
            </a:r>
            <a:r>
              <a:rPr lang="vi-VN" b="1" dirty="0" smtClean="0"/>
              <a:t>jQuery</a:t>
            </a:r>
            <a:r>
              <a:rPr lang="vi-VN" dirty="0" smtClean="0"/>
              <a:t> là một Javascript Framework, một thư viện kiểu mới của Javascript hỗ trợ các nhà lập trình web tạo ra các tương tác động trên website. </a:t>
            </a:r>
            <a:r>
              <a:rPr lang="vi-VN" b="1" dirty="0" smtClean="0"/>
              <a:t>jQuery</a:t>
            </a:r>
            <a:r>
              <a:rPr lang="vi-VN" dirty="0" smtClean="0"/>
              <a:t> đơn giản hóa cách viết Javascript và tăng tốc độ xử lý các sự kiện trên trang web, giúp tiết kiệm thời gian và công sức rất nhiều so với việc ngồi viết javascript theo cách thông thường.</a:t>
            </a:r>
            <a:endParaRPr lang="vi-V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32"/>
          </a:xfrm>
        </p:spPr>
        <p:txBody>
          <a:bodyPr>
            <a:normAutofit/>
          </a:bodyPr>
          <a:lstStyle/>
          <a:p>
            <a:pPr algn="ctr"/>
            <a:r>
              <a:rPr lang="vi-VN" b="1" cap="none"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rPr>
              <a:t>3. CƠ SỞ LÝ THUYẾT (TT)</a:t>
            </a:r>
            <a:endParaRPr lang="vi-VN" dirty="0"/>
          </a:p>
        </p:txBody>
      </p:sp>
      <p:sp>
        <p:nvSpPr>
          <p:cNvPr id="3" name="Content Placeholder 2"/>
          <p:cNvSpPr>
            <a:spLocks noGrp="1"/>
          </p:cNvSpPr>
          <p:nvPr>
            <p:ph sz="quarter" idx="1"/>
          </p:nvPr>
        </p:nvSpPr>
        <p:spPr>
          <a:xfrm>
            <a:off x="457200" y="1000108"/>
            <a:ext cx="7467600" cy="5473844"/>
          </a:xfrm>
        </p:spPr>
        <p:txBody>
          <a:bodyPr/>
          <a:lstStyle/>
          <a:p>
            <a:pPr>
              <a:buNone/>
            </a:pPr>
            <a:r>
              <a:rPr lang="vi-VN" b="1" dirty="0" smtClean="0"/>
              <a:t>PHP, MySQL</a:t>
            </a:r>
          </a:p>
          <a:p>
            <a:pPr>
              <a:buNone/>
            </a:pPr>
            <a:r>
              <a:rPr lang="vi-VN" b="1" dirty="0" smtClean="0"/>
              <a:t>		PHP</a:t>
            </a:r>
            <a:r>
              <a:rPr lang="vi-VN" dirty="0" smtClean="0"/>
              <a:t> là một ngôn ngữ lập trình kịch bản hay một loại mã lệnh chủ yếu được dùng để phát triển các ứng dụng viết cho máy chủ, mã nguồn mở, dùng cho mục đích tổng quát.</a:t>
            </a:r>
          </a:p>
          <a:p>
            <a:pPr>
              <a:buNone/>
            </a:pPr>
            <a:r>
              <a:rPr lang="vi-VN" dirty="0" smtClean="0"/>
              <a:t>		</a:t>
            </a:r>
            <a:r>
              <a:rPr lang="vi-VN" b="1" dirty="0" smtClean="0"/>
              <a:t>MySQL</a:t>
            </a:r>
            <a:r>
              <a:rPr lang="vi-VN" dirty="0" smtClean="0"/>
              <a:t> là hệ quản trị cơ sở dữ liệu tự do nguồn mở phổ biến nhất thế giới và được các nhà phát triển rất ưa chuộng trong quá trình phát triển ứng dụng. Vì </a:t>
            </a:r>
            <a:r>
              <a:rPr lang="vi-VN" b="1" dirty="0" smtClean="0"/>
              <a:t>MySQL</a:t>
            </a:r>
            <a:r>
              <a:rPr lang="vi-VN" dirty="0" smtClean="0"/>
              <a:t> là cơ sở dữ liệu tốc độ cao, ổn định và dễ sử dụng, có tính khả chuyển, hoạt động trên nhiều hệ điều hành cung cấp một hệ thống lớn các hàm tiện ích rất mạnh. Với tốc độ và tính bảo mật cao, </a:t>
            </a:r>
            <a:r>
              <a:rPr lang="vi-VN" b="1" dirty="0" smtClean="0"/>
              <a:t>MySQL</a:t>
            </a:r>
            <a:r>
              <a:rPr lang="vi-VN" dirty="0" smtClean="0"/>
              <a:t> rất thích hợp cho các ứng dụng có truy cập CSDL trên internet.</a:t>
            </a:r>
            <a:endParaRPr lang="vi-VN"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695</TotalTime>
  <Words>140</Words>
  <Application>Microsoft Office PowerPoint</Application>
  <PresentationFormat>On-screen Show (4:3)</PresentationFormat>
  <Paragraphs>60</Paragraphs>
  <Slides>13</Slides>
  <Notes>1</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Custom Design</vt:lpstr>
      <vt:lpstr>Oriel</vt:lpstr>
      <vt:lpstr> </vt:lpstr>
      <vt:lpstr>1. LÝ DO CHỌN ĐỀ TÀI</vt:lpstr>
      <vt:lpstr>2. KHẢO SÁT VÀ CÁC VẤN ĐỀ LIÊN QUAN</vt:lpstr>
      <vt:lpstr>2. KHẢO SÁT VÀ CÁC VẤN ĐỀ LIÊN QUAN (TT)</vt:lpstr>
      <vt:lpstr>3. CƠ SỞ LÝ THUYẾT</vt:lpstr>
      <vt:lpstr>3. CƠ SỞ LÝ THUYẾT (TT)</vt:lpstr>
      <vt:lpstr>3. CƠ SỞ LÝ THUYẾT (TT)</vt:lpstr>
      <vt:lpstr>3. CƠ SỞ LÝ THUYẾT (TT)</vt:lpstr>
      <vt:lpstr>3. CƠ SỞ LÝ THUYẾT (TT)</vt:lpstr>
      <vt:lpstr>4. THIẾT KẾ CHƯƠNG TRÌNH</vt:lpstr>
      <vt:lpstr>5. DEMO</vt:lpstr>
      <vt:lpstr>6. TỔNG KẾT</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NT</dc:creator>
  <cp:lastModifiedBy>NT</cp:lastModifiedBy>
  <cp:revision>79</cp:revision>
  <dcterms:created xsi:type="dcterms:W3CDTF">2014-01-14T03:29:20Z</dcterms:created>
  <dcterms:modified xsi:type="dcterms:W3CDTF">2014-03-06T06:38:33Z</dcterms:modified>
</cp:coreProperties>
</file>