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Poppins Bold" charset="1" panose="00000800000000000000"/>
      <p:regular r:id="rId25"/>
    </p:embeddedFont>
    <p:embeddedFont>
      <p:font typeface="Poppins" charset="1" panose="00000500000000000000"/>
      <p:regular r:id="rId26"/>
    </p:embeddedFont>
    <p:embeddedFont>
      <p:font typeface="Canva Sans Bold" charset="1" panose="020B08030305010401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https://www.kaggle.com/code/snanilim/video-games-sales-analysis-and-visualization" TargetMode="External" Type="http://schemas.openxmlformats.org/officeDocument/2006/relationships/hyperlink"/></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2319992" y="-1680508"/>
            <a:ext cx="13648016" cy="1364801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3640768" y="-164456"/>
            <a:ext cx="11725929" cy="11711272"/>
          </a:xfrm>
          <a:custGeom>
            <a:avLst/>
            <a:gdLst/>
            <a:ahLst/>
            <a:cxnLst/>
            <a:rect r="r" b="b" t="t" l="l"/>
            <a:pathLst>
              <a:path h="11711272" w="11725929">
                <a:moveTo>
                  <a:pt x="0" y="0"/>
                </a:moveTo>
                <a:lnTo>
                  <a:pt x="11725929" y="0"/>
                </a:lnTo>
                <a:lnTo>
                  <a:pt x="11725929" y="11711272"/>
                </a:lnTo>
                <a:lnTo>
                  <a:pt x="0" y="11711272"/>
                </a:lnTo>
                <a:lnTo>
                  <a:pt x="0" y="0"/>
                </a:lnTo>
                <a:close/>
              </a:path>
            </a:pathLst>
          </a:custGeom>
          <a:blipFill>
            <a:blip r:embed="rId2"/>
            <a:stretch>
              <a:fillRect l="0" t="0" r="0" b="0"/>
            </a:stretch>
          </a:blipFill>
        </p:spPr>
      </p:sp>
      <p:grpSp>
        <p:nvGrpSpPr>
          <p:cNvPr name="Group 12" id="12"/>
          <p:cNvGrpSpPr/>
          <p:nvPr/>
        </p:nvGrpSpPr>
        <p:grpSpPr>
          <a:xfrm rot="0">
            <a:off x="3367381" y="-633119"/>
            <a:ext cx="11553237" cy="1155323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false" flipV="false" rot="0">
            <a:off x="1476280" y="4348446"/>
            <a:ext cx="1658466" cy="1656393"/>
          </a:xfrm>
          <a:custGeom>
            <a:avLst/>
            <a:gdLst/>
            <a:ahLst/>
            <a:cxnLst/>
            <a:rect r="r" b="b" t="t" l="l"/>
            <a:pathLst>
              <a:path h="1656393" w="1658466">
                <a:moveTo>
                  <a:pt x="0" y="0"/>
                </a:moveTo>
                <a:lnTo>
                  <a:pt x="1658465" y="0"/>
                </a:lnTo>
                <a:lnTo>
                  <a:pt x="1658465" y="1656393"/>
                </a:lnTo>
                <a:lnTo>
                  <a:pt x="0" y="1656393"/>
                </a:lnTo>
                <a:lnTo>
                  <a:pt x="0" y="0"/>
                </a:lnTo>
                <a:close/>
              </a:path>
            </a:pathLst>
          </a:custGeom>
          <a:blipFill>
            <a:blip r:embed="rId2"/>
            <a:stretch>
              <a:fillRect l="0" t="0" r="0" b="0"/>
            </a:stretch>
          </a:blipFill>
        </p:spPr>
      </p:sp>
      <p:grpSp>
        <p:nvGrpSpPr>
          <p:cNvPr name="Group 16" id="16"/>
          <p:cNvGrpSpPr/>
          <p:nvPr/>
        </p:nvGrpSpPr>
        <p:grpSpPr>
          <a:xfrm rot="0">
            <a:off x="1437613" y="4282161"/>
            <a:ext cx="1634041" cy="1634041"/>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9" id="19"/>
          <p:cNvSpPr/>
          <p:nvPr/>
        </p:nvSpPr>
        <p:spPr>
          <a:xfrm flipH="true" flipV="false" rot="0">
            <a:off x="2086248" y="4847440"/>
            <a:ext cx="336771" cy="503483"/>
          </a:xfrm>
          <a:custGeom>
            <a:avLst/>
            <a:gdLst/>
            <a:ahLst/>
            <a:cxnLst/>
            <a:rect r="r" b="b" t="t" l="l"/>
            <a:pathLst>
              <a:path h="503483" w="336771">
                <a:moveTo>
                  <a:pt x="336771" y="0"/>
                </a:moveTo>
                <a:lnTo>
                  <a:pt x="0" y="0"/>
                </a:lnTo>
                <a:lnTo>
                  <a:pt x="0" y="503483"/>
                </a:lnTo>
                <a:lnTo>
                  <a:pt x="336771" y="503483"/>
                </a:lnTo>
                <a:lnTo>
                  <a:pt x="336771"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0" id="20"/>
          <p:cNvSpPr/>
          <p:nvPr/>
        </p:nvSpPr>
        <p:spPr>
          <a:xfrm flipH="false" flipV="false" rot="0">
            <a:off x="15191921" y="4348446"/>
            <a:ext cx="1658466" cy="1656393"/>
          </a:xfrm>
          <a:custGeom>
            <a:avLst/>
            <a:gdLst/>
            <a:ahLst/>
            <a:cxnLst/>
            <a:rect r="r" b="b" t="t" l="l"/>
            <a:pathLst>
              <a:path h="1656393" w="1658466">
                <a:moveTo>
                  <a:pt x="0" y="0"/>
                </a:moveTo>
                <a:lnTo>
                  <a:pt x="1658466" y="0"/>
                </a:lnTo>
                <a:lnTo>
                  <a:pt x="1658466" y="1656393"/>
                </a:lnTo>
                <a:lnTo>
                  <a:pt x="0" y="1656393"/>
                </a:lnTo>
                <a:lnTo>
                  <a:pt x="0" y="0"/>
                </a:lnTo>
                <a:close/>
              </a:path>
            </a:pathLst>
          </a:custGeom>
          <a:blipFill>
            <a:blip r:embed="rId2"/>
            <a:stretch>
              <a:fillRect l="0" t="0" r="0" b="0"/>
            </a:stretch>
          </a:blipFill>
        </p:spPr>
      </p:sp>
      <p:grpSp>
        <p:nvGrpSpPr>
          <p:cNvPr name="Group 21" id="21"/>
          <p:cNvGrpSpPr/>
          <p:nvPr/>
        </p:nvGrpSpPr>
        <p:grpSpPr>
          <a:xfrm rot="0">
            <a:off x="15153255" y="4282161"/>
            <a:ext cx="1634041" cy="1634041"/>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24" id="24"/>
          <p:cNvSpPr/>
          <p:nvPr/>
        </p:nvSpPr>
        <p:spPr>
          <a:xfrm flipH="false" flipV="false" rot="0">
            <a:off x="15801890" y="4847440"/>
            <a:ext cx="336771" cy="503483"/>
          </a:xfrm>
          <a:custGeom>
            <a:avLst/>
            <a:gdLst/>
            <a:ahLst/>
            <a:cxnLst/>
            <a:rect r="r" b="b" t="t" l="l"/>
            <a:pathLst>
              <a:path h="503483" w="336771">
                <a:moveTo>
                  <a:pt x="0" y="0"/>
                </a:moveTo>
                <a:lnTo>
                  <a:pt x="336770" y="0"/>
                </a:lnTo>
                <a:lnTo>
                  <a:pt x="336770" y="503483"/>
                </a:lnTo>
                <a:lnTo>
                  <a:pt x="0" y="5034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5" id="25"/>
          <p:cNvGrpSpPr/>
          <p:nvPr/>
        </p:nvGrpSpPr>
        <p:grpSpPr>
          <a:xfrm rot="0">
            <a:off x="8161527" y="5723386"/>
            <a:ext cx="2003612" cy="775869"/>
            <a:chOff x="0" y="0"/>
            <a:chExt cx="2098984" cy="812800"/>
          </a:xfrm>
        </p:grpSpPr>
        <p:sp>
          <p:nvSpPr>
            <p:cNvPr name="Freeform 26" id="26"/>
            <p:cNvSpPr/>
            <p:nvPr/>
          </p:nvSpPr>
          <p:spPr>
            <a:xfrm flipH="false" flipV="false" rot="0">
              <a:off x="0" y="0"/>
              <a:ext cx="2098984" cy="812800"/>
            </a:xfrm>
            <a:custGeom>
              <a:avLst/>
              <a:gdLst/>
              <a:ahLst/>
              <a:cxnLst/>
              <a:rect r="r" b="b" t="t" l="l"/>
              <a:pathLst>
                <a:path h="812800" w="2098984">
                  <a:moveTo>
                    <a:pt x="386398" y="0"/>
                  </a:moveTo>
                  <a:lnTo>
                    <a:pt x="1712586" y="0"/>
                  </a:lnTo>
                  <a:cubicBezTo>
                    <a:pt x="1925987" y="0"/>
                    <a:pt x="2098984" y="172996"/>
                    <a:pt x="2098984" y="386398"/>
                  </a:cubicBezTo>
                  <a:lnTo>
                    <a:pt x="2098984" y="426402"/>
                  </a:lnTo>
                  <a:cubicBezTo>
                    <a:pt x="2098984" y="639804"/>
                    <a:pt x="1925987" y="812800"/>
                    <a:pt x="1712586" y="812800"/>
                  </a:cubicBezTo>
                  <a:lnTo>
                    <a:pt x="386398" y="812800"/>
                  </a:lnTo>
                  <a:cubicBezTo>
                    <a:pt x="172996" y="812800"/>
                    <a:pt x="0" y="639804"/>
                    <a:pt x="0" y="426402"/>
                  </a:cubicBezTo>
                  <a:lnTo>
                    <a:pt x="0" y="386398"/>
                  </a:lnTo>
                  <a:cubicBezTo>
                    <a:pt x="0" y="172996"/>
                    <a:pt x="172996" y="0"/>
                    <a:pt x="386398" y="0"/>
                  </a:cubicBezTo>
                  <a:close/>
                </a:path>
              </a:pathLst>
            </a:custGeom>
            <a:solidFill>
              <a:srgbClr val="3A6AD6"/>
            </a:solidFill>
          </p:spPr>
        </p:sp>
        <p:sp>
          <p:nvSpPr>
            <p:cNvPr name="TextBox 27" id="27"/>
            <p:cNvSpPr txBox="true"/>
            <p:nvPr/>
          </p:nvSpPr>
          <p:spPr>
            <a:xfrm>
              <a:off x="0" y="-38100"/>
              <a:ext cx="2098984" cy="850900"/>
            </a:xfrm>
            <a:prstGeom prst="rect">
              <a:avLst/>
            </a:prstGeom>
          </p:spPr>
          <p:txBody>
            <a:bodyPr anchor="ctr" rtlCol="false" tIns="50800" lIns="50800" bIns="50800" rIns="50800"/>
            <a:lstStyle/>
            <a:p>
              <a:pPr algn="ctr">
                <a:lnSpc>
                  <a:spcPts val="2659"/>
                </a:lnSpc>
              </a:pPr>
            </a:p>
          </p:txBody>
        </p:sp>
      </p:grpSp>
      <p:sp>
        <p:nvSpPr>
          <p:cNvPr name="Freeform 28" id="28"/>
          <p:cNvSpPr/>
          <p:nvPr/>
        </p:nvSpPr>
        <p:spPr>
          <a:xfrm flipH="false" flipV="false" rot="0">
            <a:off x="8677910" y="2581192"/>
            <a:ext cx="932181" cy="978434"/>
          </a:xfrm>
          <a:custGeom>
            <a:avLst/>
            <a:gdLst/>
            <a:ahLst/>
            <a:cxnLst/>
            <a:rect r="r" b="b" t="t" l="l"/>
            <a:pathLst>
              <a:path h="978434" w="932181">
                <a:moveTo>
                  <a:pt x="0" y="0"/>
                </a:moveTo>
                <a:lnTo>
                  <a:pt x="932180" y="0"/>
                </a:lnTo>
                <a:lnTo>
                  <a:pt x="932180" y="978434"/>
                </a:lnTo>
                <a:lnTo>
                  <a:pt x="0" y="97843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9" id="29"/>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30" id="30"/>
          <p:cNvGrpSpPr/>
          <p:nvPr/>
        </p:nvGrpSpPr>
        <p:grpSpPr>
          <a:xfrm rot="0">
            <a:off x="17491799" y="8458418"/>
            <a:ext cx="951769" cy="799882"/>
            <a:chOff x="0" y="0"/>
            <a:chExt cx="967140" cy="812800"/>
          </a:xfrm>
        </p:grpSpPr>
        <p:sp>
          <p:nvSpPr>
            <p:cNvPr name="Freeform 31" id="31"/>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32" id="32"/>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TextBox 33" id="33"/>
          <p:cNvSpPr txBox="true"/>
          <p:nvPr/>
        </p:nvSpPr>
        <p:spPr>
          <a:xfrm rot="0">
            <a:off x="1011679" y="508149"/>
            <a:ext cx="2123067" cy="207645"/>
          </a:xfrm>
          <a:prstGeom prst="rect">
            <a:avLst/>
          </a:prstGeom>
        </p:spPr>
        <p:txBody>
          <a:bodyPr anchor="t" rtlCol="false" tIns="0" lIns="0" bIns="0" rIns="0">
            <a:spAutoFit/>
          </a:bodyPr>
          <a:lstStyle/>
          <a:p>
            <a:pPr algn="l">
              <a:lnSpc>
                <a:spcPts val="1680"/>
              </a:lnSpc>
              <a:spcBef>
                <a:spcPct val="0"/>
              </a:spcBef>
            </a:pPr>
            <a:r>
              <a:rPr lang="en-US" b="true" sz="1200">
                <a:solidFill>
                  <a:srgbClr val="1F2020"/>
                </a:solidFill>
                <a:latin typeface="Poppins Bold"/>
                <a:ea typeface="Poppins Bold"/>
                <a:cs typeface="Poppins Bold"/>
                <a:sym typeface="Poppins Bold"/>
              </a:rPr>
              <a:t>Video games analysis</a:t>
            </a:r>
          </a:p>
        </p:txBody>
      </p:sp>
      <p:sp>
        <p:nvSpPr>
          <p:cNvPr name="TextBox 34" id="34"/>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Contact</a:t>
            </a:r>
          </a:p>
        </p:txBody>
      </p:sp>
      <p:sp>
        <p:nvSpPr>
          <p:cNvPr name="TextBox 35" id="35"/>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About Us</a:t>
            </a:r>
          </a:p>
        </p:txBody>
      </p:sp>
      <p:sp>
        <p:nvSpPr>
          <p:cNvPr name="TextBox 36" id="36"/>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Service</a:t>
            </a:r>
          </a:p>
        </p:txBody>
      </p:sp>
      <p:sp>
        <p:nvSpPr>
          <p:cNvPr name="TextBox 37" id="37"/>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Home</a:t>
            </a:r>
          </a:p>
        </p:txBody>
      </p:sp>
      <p:sp>
        <p:nvSpPr>
          <p:cNvPr name="TextBox 38" id="38"/>
          <p:cNvSpPr txBox="true"/>
          <p:nvPr/>
        </p:nvSpPr>
        <p:spPr>
          <a:xfrm rot="0">
            <a:off x="3757405" y="4513076"/>
            <a:ext cx="10773189" cy="1010285"/>
          </a:xfrm>
          <a:prstGeom prst="rect">
            <a:avLst/>
          </a:prstGeom>
        </p:spPr>
        <p:txBody>
          <a:bodyPr anchor="t" rtlCol="false" tIns="0" lIns="0" bIns="0" rIns="0">
            <a:spAutoFit/>
          </a:bodyPr>
          <a:lstStyle/>
          <a:p>
            <a:pPr algn="ctr">
              <a:lnSpc>
                <a:spcPts val="7840"/>
              </a:lnSpc>
              <a:spcBef>
                <a:spcPct val="0"/>
              </a:spcBef>
            </a:pPr>
            <a:r>
              <a:rPr lang="en-US" b="true" sz="5600">
                <a:solidFill>
                  <a:srgbClr val="3A6AD6"/>
                </a:solidFill>
                <a:latin typeface="Poppins Bold"/>
                <a:ea typeface="Poppins Bold"/>
                <a:cs typeface="Poppins Bold"/>
                <a:sym typeface="Poppins Bold"/>
              </a:rPr>
              <a:t>video games sales analysis</a:t>
            </a:r>
          </a:p>
        </p:txBody>
      </p:sp>
      <p:sp>
        <p:nvSpPr>
          <p:cNvPr name="TextBox 39" id="39"/>
          <p:cNvSpPr txBox="true"/>
          <p:nvPr/>
        </p:nvSpPr>
        <p:spPr>
          <a:xfrm rot="0">
            <a:off x="8142194" y="5971036"/>
            <a:ext cx="2003612"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Explore Now</a:t>
            </a:r>
          </a:p>
        </p:txBody>
      </p:sp>
      <p:sp>
        <p:nvSpPr>
          <p:cNvPr name="TextBox 40" id="40"/>
          <p:cNvSpPr txBox="true"/>
          <p:nvPr/>
        </p:nvSpPr>
        <p:spPr>
          <a:xfrm rot="0">
            <a:off x="6811039" y="3699638"/>
            <a:ext cx="4665923" cy="488666"/>
          </a:xfrm>
          <a:prstGeom prst="rect">
            <a:avLst/>
          </a:prstGeom>
        </p:spPr>
        <p:txBody>
          <a:bodyPr anchor="t" rtlCol="false" tIns="0" lIns="0" bIns="0" rIns="0">
            <a:spAutoFit/>
          </a:bodyPr>
          <a:lstStyle/>
          <a:p>
            <a:pPr algn="ctr">
              <a:lnSpc>
                <a:spcPts val="4040"/>
              </a:lnSpc>
              <a:spcBef>
                <a:spcPct val="0"/>
              </a:spcBef>
            </a:pPr>
            <a:r>
              <a:rPr lang="en-US" b="true" sz="2886">
                <a:solidFill>
                  <a:srgbClr val="1F2020"/>
                </a:solidFill>
                <a:latin typeface="Canva Sans Bold"/>
                <a:ea typeface="Canva Sans Bold"/>
                <a:cs typeface="Canva Sans Bold"/>
                <a:sym typeface="Canva Sans Bold"/>
              </a:rPr>
              <a:t>Nguyễn Hoàng Dũng</a:t>
            </a:r>
          </a:p>
        </p:txBody>
      </p:sp>
      <p:sp>
        <p:nvSpPr>
          <p:cNvPr name="TextBox 41" id="41"/>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01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7491799" y="8458418"/>
            <a:ext cx="951769" cy="799882"/>
            <a:chOff x="0" y="0"/>
            <a:chExt cx="967140" cy="812800"/>
          </a:xfrm>
        </p:grpSpPr>
        <p:sp>
          <p:nvSpPr>
            <p:cNvPr name="Freeform 10" id="10"/>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11" id="11"/>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2458889" y="2035273"/>
            <a:ext cx="13370221" cy="7336909"/>
          </a:xfrm>
          <a:custGeom>
            <a:avLst/>
            <a:gdLst/>
            <a:ahLst/>
            <a:cxnLst/>
            <a:rect r="r" b="b" t="t" l="l"/>
            <a:pathLst>
              <a:path h="7336909" w="13370221">
                <a:moveTo>
                  <a:pt x="0" y="0"/>
                </a:moveTo>
                <a:lnTo>
                  <a:pt x="13370222" y="0"/>
                </a:lnTo>
                <a:lnTo>
                  <a:pt x="13370222" y="7336909"/>
                </a:lnTo>
                <a:lnTo>
                  <a:pt x="0" y="7336909"/>
                </a:lnTo>
                <a:lnTo>
                  <a:pt x="0" y="0"/>
                </a:lnTo>
                <a:close/>
              </a:path>
            </a:pathLst>
          </a:custGeom>
          <a:blipFill>
            <a:blip r:embed="rId4"/>
            <a:stretch>
              <a:fillRect l="0" t="0" r="0" b="0"/>
            </a:stretch>
          </a:blipFill>
        </p:spPr>
      </p:sp>
      <p:sp>
        <p:nvSpPr>
          <p:cNvPr name="TextBox 13" id="13"/>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Contact</a:t>
            </a:r>
          </a:p>
        </p:txBody>
      </p:sp>
      <p:sp>
        <p:nvSpPr>
          <p:cNvPr name="TextBox 14" id="14"/>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About Us</a:t>
            </a:r>
          </a:p>
        </p:txBody>
      </p:sp>
      <p:sp>
        <p:nvSpPr>
          <p:cNvPr name="TextBox 15" id="15"/>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Service</a:t>
            </a:r>
          </a:p>
        </p:txBody>
      </p:sp>
      <p:sp>
        <p:nvSpPr>
          <p:cNvPr name="TextBox 16" id="16"/>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Home</a:t>
            </a:r>
          </a:p>
        </p:txBody>
      </p:sp>
      <p:sp>
        <p:nvSpPr>
          <p:cNvPr name="TextBox 17" id="17"/>
          <p:cNvSpPr txBox="true"/>
          <p:nvPr/>
        </p:nvSpPr>
        <p:spPr>
          <a:xfrm rot="0">
            <a:off x="1011679" y="508149"/>
            <a:ext cx="2229872" cy="207645"/>
          </a:xfrm>
          <a:prstGeom prst="rect">
            <a:avLst/>
          </a:prstGeom>
        </p:spPr>
        <p:txBody>
          <a:bodyPr anchor="t" rtlCol="false" tIns="0" lIns="0" bIns="0" rIns="0">
            <a:spAutoFit/>
          </a:bodyPr>
          <a:lstStyle/>
          <a:p>
            <a:pPr algn="l">
              <a:lnSpc>
                <a:spcPts val="1680"/>
              </a:lnSpc>
              <a:spcBef>
                <a:spcPct val="0"/>
              </a:spcBef>
            </a:pPr>
            <a:r>
              <a:rPr lang="en-US" b="true" sz="1200">
                <a:solidFill>
                  <a:srgbClr val="1F2020"/>
                </a:solidFill>
                <a:latin typeface="Poppins Bold"/>
                <a:ea typeface="Poppins Bold"/>
                <a:cs typeface="Poppins Bold"/>
                <a:sym typeface="Poppins Bold"/>
              </a:rPr>
              <a:t>video games sales analysis</a:t>
            </a:r>
          </a:p>
        </p:txBody>
      </p:sp>
      <p:sp>
        <p:nvSpPr>
          <p:cNvPr name="TextBox 18" id="18"/>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10</a:t>
            </a:r>
          </a:p>
        </p:txBody>
      </p:sp>
      <p:sp>
        <p:nvSpPr>
          <p:cNvPr name="TextBox 19" id="19"/>
          <p:cNvSpPr txBox="true"/>
          <p:nvPr/>
        </p:nvSpPr>
        <p:spPr>
          <a:xfrm rot="0">
            <a:off x="5346047" y="757912"/>
            <a:ext cx="7595905" cy="1617992"/>
          </a:xfrm>
          <a:prstGeom prst="rect">
            <a:avLst/>
          </a:prstGeom>
        </p:spPr>
        <p:txBody>
          <a:bodyPr anchor="t" rtlCol="false" tIns="0" lIns="0" bIns="0" rIns="0">
            <a:spAutoFit/>
          </a:bodyPr>
          <a:lstStyle/>
          <a:p>
            <a:pPr algn="ctr">
              <a:lnSpc>
                <a:spcPts val="6385"/>
              </a:lnSpc>
            </a:pPr>
            <a:r>
              <a:rPr lang="en-US" sz="4560" b="true">
                <a:solidFill>
                  <a:srgbClr val="1F2020"/>
                </a:solidFill>
                <a:latin typeface="Poppins Bold"/>
                <a:ea typeface="Poppins Bold"/>
                <a:cs typeface="Poppins Bold"/>
                <a:sym typeface="Poppins Bold"/>
              </a:rPr>
              <a:t>Data Visualization</a:t>
            </a:r>
          </a:p>
          <a:p>
            <a:pPr algn="ctr">
              <a:lnSpc>
                <a:spcPts val="6385"/>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Contact</a:t>
            </a:r>
          </a:p>
        </p:txBody>
      </p:sp>
      <p:sp>
        <p:nvSpPr>
          <p:cNvPr name="TextBox 9" id="9"/>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About Us</a:t>
            </a:r>
          </a:p>
        </p:txBody>
      </p:sp>
      <p:sp>
        <p:nvSpPr>
          <p:cNvPr name="TextBox 10" id="10"/>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Service</a:t>
            </a:r>
          </a:p>
        </p:txBody>
      </p:sp>
      <p:sp>
        <p:nvSpPr>
          <p:cNvPr name="TextBox 11" id="11"/>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Home</a:t>
            </a:r>
          </a:p>
        </p:txBody>
      </p:sp>
      <p:grpSp>
        <p:nvGrpSpPr>
          <p:cNvPr name="Group 12" id="12"/>
          <p:cNvGrpSpPr/>
          <p:nvPr/>
        </p:nvGrpSpPr>
        <p:grpSpPr>
          <a:xfrm rot="0">
            <a:off x="12003983" y="2453514"/>
            <a:ext cx="4203560" cy="1272624"/>
            <a:chOff x="0" y="0"/>
            <a:chExt cx="860407" cy="260488"/>
          </a:xfrm>
        </p:grpSpPr>
        <p:sp>
          <p:nvSpPr>
            <p:cNvPr name="Freeform 13" id="13"/>
            <p:cNvSpPr/>
            <p:nvPr/>
          </p:nvSpPr>
          <p:spPr>
            <a:xfrm flipH="false" flipV="false" rot="0">
              <a:off x="0" y="0"/>
              <a:ext cx="860407" cy="260488"/>
            </a:xfrm>
            <a:custGeom>
              <a:avLst/>
              <a:gdLst/>
              <a:ahLst/>
              <a:cxnLst/>
              <a:rect r="r" b="b" t="t" l="l"/>
              <a:pathLst>
                <a:path h="260488" w="860407">
                  <a:moveTo>
                    <a:pt x="130244" y="0"/>
                  </a:moveTo>
                  <a:lnTo>
                    <a:pt x="730163" y="0"/>
                  </a:lnTo>
                  <a:cubicBezTo>
                    <a:pt x="802095" y="0"/>
                    <a:pt x="860407" y="58312"/>
                    <a:pt x="860407" y="130244"/>
                  </a:cubicBezTo>
                  <a:lnTo>
                    <a:pt x="860407" y="130244"/>
                  </a:lnTo>
                  <a:cubicBezTo>
                    <a:pt x="860407" y="164787"/>
                    <a:pt x="846685" y="197915"/>
                    <a:pt x="822260" y="222340"/>
                  </a:cubicBezTo>
                  <a:cubicBezTo>
                    <a:pt x="797834" y="246766"/>
                    <a:pt x="764706" y="260488"/>
                    <a:pt x="730163"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14" id="14"/>
            <p:cNvSpPr txBox="true"/>
            <p:nvPr/>
          </p:nvSpPr>
          <p:spPr>
            <a:xfrm>
              <a:off x="0" y="-38100"/>
              <a:ext cx="860407" cy="298588"/>
            </a:xfrm>
            <a:prstGeom prst="rect">
              <a:avLst/>
            </a:prstGeom>
          </p:spPr>
          <p:txBody>
            <a:bodyPr anchor="ctr" rtlCol="false" tIns="47086" lIns="47086" bIns="47086" rIns="47086"/>
            <a:lstStyle/>
            <a:p>
              <a:pPr algn="ctr">
                <a:lnSpc>
                  <a:spcPts val="2659"/>
                </a:lnSpc>
              </a:pPr>
            </a:p>
          </p:txBody>
        </p:sp>
      </p:grpSp>
      <p:sp>
        <p:nvSpPr>
          <p:cNvPr name="Freeform 15" id="15"/>
          <p:cNvSpPr/>
          <p:nvPr/>
        </p:nvSpPr>
        <p:spPr>
          <a:xfrm flipH="false" flipV="false" rot="0">
            <a:off x="12177025" y="2609878"/>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2"/>
            <a:stretch>
              <a:fillRect l="0" t="0" r="0" b="0"/>
            </a:stretch>
          </a:blipFill>
        </p:spPr>
      </p:sp>
      <p:grpSp>
        <p:nvGrpSpPr>
          <p:cNvPr name="Group 16" id="16"/>
          <p:cNvGrpSpPr/>
          <p:nvPr/>
        </p:nvGrpSpPr>
        <p:grpSpPr>
          <a:xfrm rot="0">
            <a:off x="12153087" y="2568841"/>
            <a:ext cx="1011607" cy="1011607"/>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8" id="18"/>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19" id="19"/>
          <p:cNvSpPr txBox="true"/>
          <p:nvPr/>
        </p:nvSpPr>
        <p:spPr>
          <a:xfrm rot="0">
            <a:off x="13600856" y="2863015"/>
            <a:ext cx="2606686" cy="443066"/>
          </a:xfrm>
          <a:prstGeom prst="rect">
            <a:avLst/>
          </a:prstGeom>
        </p:spPr>
        <p:txBody>
          <a:bodyPr anchor="t" rtlCol="false" tIns="0" lIns="0" bIns="0" rIns="0">
            <a:spAutoFit/>
          </a:bodyPr>
          <a:lstStyle/>
          <a:p>
            <a:pPr algn="l">
              <a:lnSpc>
                <a:spcPts val="3422"/>
              </a:lnSpc>
              <a:spcBef>
                <a:spcPct val="0"/>
              </a:spcBef>
            </a:pPr>
            <a:r>
              <a:rPr lang="en-US" sz="2444">
                <a:solidFill>
                  <a:srgbClr val="3B3B3B"/>
                </a:solidFill>
                <a:latin typeface="Poppins"/>
                <a:ea typeface="Poppins"/>
                <a:cs typeface="Poppins"/>
                <a:sym typeface="Poppins"/>
              </a:rPr>
              <a:t>Phân tích cơ bản</a:t>
            </a:r>
          </a:p>
        </p:txBody>
      </p:sp>
      <p:sp>
        <p:nvSpPr>
          <p:cNvPr name="TextBox 20" id="20"/>
          <p:cNvSpPr txBox="true"/>
          <p:nvPr/>
        </p:nvSpPr>
        <p:spPr>
          <a:xfrm rot="0">
            <a:off x="12288367" y="2842029"/>
            <a:ext cx="741046" cy="398628"/>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1</a:t>
            </a:r>
          </a:p>
        </p:txBody>
      </p:sp>
      <p:grpSp>
        <p:nvGrpSpPr>
          <p:cNvPr name="Group 21" id="21"/>
          <p:cNvGrpSpPr/>
          <p:nvPr/>
        </p:nvGrpSpPr>
        <p:grpSpPr>
          <a:xfrm rot="0">
            <a:off x="12003983" y="4507188"/>
            <a:ext cx="4203560" cy="1272624"/>
            <a:chOff x="0" y="0"/>
            <a:chExt cx="860407" cy="260488"/>
          </a:xfrm>
        </p:grpSpPr>
        <p:sp>
          <p:nvSpPr>
            <p:cNvPr name="Freeform 22" id="22"/>
            <p:cNvSpPr/>
            <p:nvPr/>
          </p:nvSpPr>
          <p:spPr>
            <a:xfrm flipH="false" flipV="false" rot="0">
              <a:off x="0" y="0"/>
              <a:ext cx="860407" cy="260488"/>
            </a:xfrm>
            <a:custGeom>
              <a:avLst/>
              <a:gdLst/>
              <a:ahLst/>
              <a:cxnLst/>
              <a:rect r="r" b="b" t="t" l="l"/>
              <a:pathLst>
                <a:path h="260488" w="860407">
                  <a:moveTo>
                    <a:pt x="130244" y="0"/>
                  </a:moveTo>
                  <a:lnTo>
                    <a:pt x="730163" y="0"/>
                  </a:lnTo>
                  <a:cubicBezTo>
                    <a:pt x="802095" y="0"/>
                    <a:pt x="860407" y="58312"/>
                    <a:pt x="860407" y="130244"/>
                  </a:cubicBezTo>
                  <a:lnTo>
                    <a:pt x="860407" y="130244"/>
                  </a:lnTo>
                  <a:cubicBezTo>
                    <a:pt x="860407" y="164787"/>
                    <a:pt x="846685" y="197915"/>
                    <a:pt x="822260" y="222340"/>
                  </a:cubicBezTo>
                  <a:cubicBezTo>
                    <a:pt x="797834" y="246766"/>
                    <a:pt x="764706" y="260488"/>
                    <a:pt x="730163"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23" id="23"/>
            <p:cNvSpPr txBox="true"/>
            <p:nvPr/>
          </p:nvSpPr>
          <p:spPr>
            <a:xfrm>
              <a:off x="0" y="-38100"/>
              <a:ext cx="860407" cy="298588"/>
            </a:xfrm>
            <a:prstGeom prst="rect">
              <a:avLst/>
            </a:prstGeom>
          </p:spPr>
          <p:txBody>
            <a:bodyPr anchor="ctr" rtlCol="false" tIns="47086" lIns="47086" bIns="47086" rIns="47086"/>
            <a:lstStyle/>
            <a:p>
              <a:pPr algn="ctr">
                <a:lnSpc>
                  <a:spcPts val="2659"/>
                </a:lnSpc>
              </a:pPr>
            </a:p>
          </p:txBody>
        </p:sp>
      </p:grpSp>
      <p:sp>
        <p:nvSpPr>
          <p:cNvPr name="Freeform 24" id="24"/>
          <p:cNvSpPr/>
          <p:nvPr/>
        </p:nvSpPr>
        <p:spPr>
          <a:xfrm flipH="false" flipV="false" rot="0">
            <a:off x="12177025" y="4663552"/>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2"/>
            <a:stretch>
              <a:fillRect l="0" t="0" r="0" b="0"/>
            </a:stretch>
          </a:blipFill>
        </p:spPr>
      </p:sp>
      <p:grpSp>
        <p:nvGrpSpPr>
          <p:cNvPr name="Group 25" id="25"/>
          <p:cNvGrpSpPr/>
          <p:nvPr/>
        </p:nvGrpSpPr>
        <p:grpSpPr>
          <a:xfrm rot="0">
            <a:off x="12153087" y="4622515"/>
            <a:ext cx="1011607" cy="1011607"/>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7" id="27"/>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28" id="28"/>
          <p:cNvSpPr txBox="true"/>
          <p:nvPr/>
        </p:nvSpPr>
        <p:spPr>
          <a:xfrm rot="0">
            <a:off x="13600856" y="4916689"/>
            <a:ext cx="2606686" cy="872029"/>
          </a:xfrm>
          <a:prstGeom prst="rect">
            <a:avLst/>
          </a:prstGeom>
        </p:spPr>
        <p:txBody>
          <a:bodyPr anchor="t" rtlCol="false" tIns="0" lIns="0" bIns="0" rIns="0">
            <a:spAutoFit/>
          </a:bodyPr>
          <a:lstStyle/>
          <a:p>
            <a:pPr algn="l">
              <a:lnSpc>
                <a:spcPts val="3422"/>
              </a:lnSpc>
              <a:spcBef>
                <a:spcPct val="0"/>
              </a:spcBef>
            </a:pPr>
            <a:r>
              <a:rPr lang="en-US" sz="2444">
                <a:solidFill>
                  <a:srgbClr val="3B3B3B"/>
                </a:solidFill>
                <a:latin typeface="Poppins"/>
                <a:ea typeface="Poppins"/>
                <a:cs typeface="Poppins"/>
                <a:sym typeface="Poppins"/>
              </a:rPr>
              <a:t>Phân tích theo yếu tố</a:t>
            </a:r>
          </a:p>
        </p:txBody>
      </p:sp>
      <p:sp>
        <p:nvSpPr>
          <p:cNvPr name="TextBox 29" id="29"/>
          <p:cNvSpPr txBox="true"/>
          <p:nvPr/>
        </p:nvSpPr>
        <p:spPr>
          <a:xfrm rot="0">
            <a:off x="12288367" y="4895703"/>
            <a:ext cx="741046" cy="398628"/>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2</a:t>
            </a:r>
          </a:p>
        </p:txBody>
      </p:sp>
      <p:grpSp>
        <p:nvGrpSpPr>
          <p:cNvPr name="Group 30" id="30"/>
          <p:cNvGrpSpPr/>
          <p:nvPr/>
        </p:nvGrpSpPr>
        <p:grpSpPr>
          <a:xfrm rot="0">
            <a:off x="12003983" y="6560862"/>
            <a:ext cx="4203560" cy="1272624"/>
            <a:chOff x="0" y="0"/>
            <a:chExt cx="860407" cy="260488"/>
          </a:xfrm>
        </p:grpSpPr>
        <p:sp>
          <p:nvSpPr>
            <p:cNvPr name="Freeform 31" id="31"/>
            <p:cNvSpPr/>
            <p:nvPr/>
          </p:nvSpPr>
          <p:spPr>
            <a:xfrm flipH="false" flipV="false" rot="0">
              <a:off x="0" y="0"/>
              <a:ext cx="860407" cy="260488"/>
            </a:xfrm>
            <a:custGeom>
              <a:avLst/>
              <a:gdLst/>
              <a:ahLst/>
              <a:cxnLst/>
              <a:rect r="r" b="b" t="t" l="l"/>
              <a:pathLst>
                <a:path h="260488" w="860407">
                  <a:moveTo>
                    <a:pt x="130244" y="0"/>
                  </a:moveTo>
                  <a:lnTo>
                    <a:pt x="730163" y="0"/>
                  </a:lnTo>
                  <a:cubicBezTo>
                    <a:pt x="802095" y="0"/>
                    <a:pt x="860407" y="58312"/>
                    <a:pt x="860407" y="130244"/>
                  </a:cubicBezTo>
                  <a:lnTo>
                    <a:pt x="860407" y="130244"/>
                  </a:lnTo>
                  <a:cubicBezTo>
                    <a:pt x="860407" y="164787"/>
                    <a:pt x="846685" y="197915"/>
                    <a:pt x="822260" y="222340"/>
                  </a:cubicBezTo>
                  <a:cubicBezTo>
                    <a:pt x="797834" y="246766"/>
                    <a:pt x="764706" y="260488"/>
                    <a:pt x="730163"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32" id="32"/>
            <p:cNvSpPr txBox="true"/>
            <p:nvPr/>
          </p:nvSpPr>
          <p:spPr>
            <a:xfrm>
              <a:off x="0" y="-38100"/>
              <a:ext cx="860407" cy="298588"/>
            </a:xfrm>
            <a:prstGeom prst="rect">
              <a:avLst/>
            </a:prstGeom>
          </p:spPr>
          <p:txBody>
            <a:bodyPr anchor="ctr" rtlCol="false" tIns="47086" lIns="47086" bIns="47086" rIns="47086"/>
            <a:lstStyle/>
            <a:p>
              <a:pPr algn="ctr">
                <a:lnSpc>
                  <a:spcPts val="2659"/>
                </a:lnSpc>
              </a:pPr>
            </a:p>
          </p:txBody>
        </p:sp>
      </p:grpSp>
      <p:sp>
        <p:nvSpPr>
          <p:cNvPr name="Freeform 33" id="33"/>
          <p:cNvSpPr/>
          <p:nvPr/>
        </p:nvSpPr>
        <p:spPr>
          <a:xfrm flipH="false" flipV="false" rot="0">
            <a:off x="12177025" y="6717226"/>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2"/>
            <a:stretch>
              <a:fillRect l="0" t="0" r="0" b="0"/>
            </a:stretch>
          </a:blipFill>
        </p:spPr>
      </p:sp>
      <p:grpSp>
        <p:nvGrpSpPr>
          <p:cNvPr name="Group 34" id="34"/>
          <p:cNvGrpSpPr/>
          <p:nvPr/>
        </p:nvGrpSpPr>
        <p:grpSpPr>
          <a:xfrm rot="0">
            <a:off x="12153087" y="6676190"/>
            <a:ext cx="1011607" cy="1011607"/>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6" id="36"/>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37" id="37"/>
          <p:cNvSpPr txBox="true"/>
          <p:nvPr/>
        </p:nvSpPr>
        <p:spPr>
          <a:xfrm rot="0">
            <a:off x="13600856" y="6970363"/>
            <a:ext cx="2606686" cy="872029"/>
          </a:xfrm>
          <a:prstGeom prst="rect">
            <a:avLst/>
          </a:prstGeom>
        </p:spPr>
        <p:txBody>
          <a:bodyPr anchor="t" rtlCol="false" tIns="0" lIns="0" bIns="0" rIns="0">
            <a:spAutoFit/>
          </a:bodyPr>
          <a:lstStyle/>
          <a:p>
            <a:pPr algn="l">
              <a:lnSpc>
                <a:spcPts val="3422"/>
              </a:lnSpc>
              <a:spcBef>
                <a:spcPct val="0"/>
              </a:spcBef>
            </a:pPr>
            <a:r>
              <a:rPr lang="en-US" sz="2444">
                <a:solidFill>
                  <a:srgbClr val="3B3B3B"/>
                </a:solidFill>
                <a:latin typeface="Poppins"/>
                <a:ea typeface="Poppins"/>
                <a:cs typeface="Poppins"/>
                <a:sym typeface="Poppins"/>
              </a:rPr>
              <a:t>Phân tích từng thị trường</a:t>
            </a:r>
          </a:p>
        </p:txBody>
      </p:sp>
      <p:sp>
        <p:nvSpPr>
          <p:cNvPr name="TextBox 38" id="38"/>
          <p:cNvSpPr txBox="true"/>
          <p:nvPr/>
        </p:nvSpPr>
        <p:spPr>
          <a:xfrm rot="0">
            <a:off x="12288367" y="6949377"/>
            <a:ext cx="741046" cy="398628"/>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3</a:t>
            </a:r>
          </a:p>
        </p:txBody>
      </p:sp>
      <p:sp>
        <p:nvSpPr>
          <p:cNvPr name="AutoShape 39" id="39"/>
          <p:cNvSpPr/>
          <p:nvPr/>
        </p:nvSpPr>
        <p:spPr>
          <a:xfrm>
            <a:off x="8842984" y="3089826"/>
            <a:ext cx="2754945" cy="0"/>
          </a:xfrm>
          <a:prstGeom prst="line">
            <a:avLst/>
          </a:prstGeom>
          <a:ln cap="flat" w="28575">
            <a:solidFill>
              <a:srgbClr val="F8F8F8"/>
            </a:solidFill>
            <a:prstDash val="solid"/>
            <a:headEnd type="none" len="sm" w="sm"/>
            <a:tailEnd type="none" len="sm" w="sm"/>
          </a:ln>
        </p:spPr>
      </p:sp>
      <p:sp>
        <p:nvSpPr>
          <p:cNvPr name="AutoShape 40" id="40"/>
          <p:cNvSpPr/>
          <p:nvPr/>
        </p:nvSpPr>
        <p:spPr>
          <a:xfrm>
            <a:off x="8842984" y="5143500"/>
            <a:ext cx="2754945" cy="0"/>
          </a:xfrm>
          <a:prstGeom prst="line">
            <a:avLst/>
          </a:prstGeom>
          <a:ln cap="flat" w="28575">
            <a:solidFill>
              <a:srgbClr val="F8F8F8"/>
            </a:solidFill>
            <a:prstDash val="solid"/>
            <a:headEnd type="none" len="sm" w="sm"/>
            <a:tailEnd type="none" len="sm" w="sm"/>
          </a:ln>
        </p:spPr>
      </p:sp>
      <p:sp>
        <p:nvSpPr>
          <p:cNvPr name="AutoShape 41" id="41"/>
          <p:cNvSpPr/>
          <p:nvPr/>
        </p:nvSpPr>
        <p:spPr>
          <a:xfrm>
            <a:off x="8842984" y="7197174"/>
            <a:ext cx="2754945" cy="0"/>
          </a:xfrm>
          <a:prstGeom prst="line">
            <a:avLst/>
          </a:prstGeom>
          <a:ln cap="flat" w="28575">
            <a:solidFill>
              <a:srgbClr val="F8F8F8"/>
            </a:solidFill>
            <a:prstDash val="solid"/>
            <a:headEnd type="none" len="sm" w="sm"/>
            <a:tailEnd type="none" len="sm" w="sm"/>
          </a:ln>
        </p:spPr>
      </p:sp>
      <p:grpSp>
        <p:nvGrpSpPr>
          <p:cNvPr name="Group 42" id="42"/>
          <p:cNvGrpSpPr/>
          <p:nvPr/>
        </p:nvGrpSpPr>
        <p:grpSpPr>
          <a:xfrm rot="0">
            <a:off x="11488758" y="2980655"/>
            <a:ext cx="218342" cy="218342"/>
            <a:chOff x="0" y="0"/>
            <a:chExt cx="812800" cy="812800"/>
          </a:xfrm>
        </p:grpSpPr>
        <p:sp>
          <p:nvSpPr>
            <p:cNvPr name="Freeform 43" id="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44" id="44"/>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45" id="45"/>
          <p:cNvGrpSpPr/>
          <p:nvPr/>
        </p:nvGrpSpPr>
        <p:grpSpPr>
          <a:xfrm rot="0">
            <a:off x="11488758" y="5034329"/>
            <a:ext cx="218342" cy="218342"/>
            <a:chOff x="0" y="0"/>
            <a:chExt cx="812800" cy="812800"/>
          </a:xfrm>
        </p:grpSpPr>
        <p:sp>
          <p:nvSpPr>
            <p:cNvPr name="Freeform 46" id="4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47" id="47"/>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48" id="48"/>
          <p:cNvGrpSpPr/>
          <p:nvPr/>
        </p:nvGrpSpPr>
        <p:grpSpPr>
          <a:xfrm rot="0">
            <a:off x="11488758" y="7088003"/>
            <a:ext cx="218342" cy="218342"/>
            <a:chOff x="0" y="0"/>
            <a:chExt cx="812800" cy="812800"/>
          </a:xfrm>
        </p:grpSpPr>
        <p:sp>
          <p:nvSpPr>
            <p:cNvPr name="Freeform 49" id="4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50" id="50"/>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51" id="51"/>
          <p:cNvGrpSpPr/>
          <p:nvPr/>
        </p:nvGrpSpPr>
        <p:grpSpPr>
          <a:xfrm rot="0">
            <a:off x="-5028295" y="-2149242"/>
            <a:ext cx="14585483" cy="14585483"/>
            <a:chOff x="0" y="0"/>
            <a:chExt cx="812800" cy="812800"/>
          </a:xfrm>
        </p:grpSpPr>
        <p:sp>
          <p:nvSpPr>
            <p:cNvPr name="Freeform 52" id="5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53" id="5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54" id="54"/>
          <p:cNvSpPr/>
          <p:nvPr/>
        </p:nvSpPr>
        <p:spPr>
          <a:xfrm flipH="false" flipV="false" rot="0">
            <a:off x="-3616796" y="-529054"/>
            <a:ext cx="12531371" cy="12515707"/>
          </a:xfrm>
          <a:custGeom>
            <a:avLst/>
            <a:gdLst/>
            <a:ahLst/>
            <a:cxnLst/>
            <a:rect r="r" b="b" t="t" l="l"/>
            <a:pathLst>
              <a:path h="12515707" w="12531371">
                <a:moveTo>
                  <a:pt x="0" y="0"/>
                </a:moveTo>
                <a:lnTo>
                  <a:pt x="12531370" y="0"/>
                </a:lnTo>
                <a:lnTo>
                  <a:pt x="12531370" y="12515706"/>
                </a:lnTo>
                <a:lnTo>
                  <a:pt x="0" y="12515706"/>
                </a:lnTo>
                <a:lnTo>
                  <a:pt x="0" y="0"/>
                </a:lnTo>
                <a:close/>
              </a:path>
            </a:pathLst>
          </a:custGeom>
          <a:blipFill>
            <a:blip r:embed="rId2"/>
            <a:stretch>
              <a:fillRect l="0" t="0" r="0" b="0"/>
            </a:stretch>
          </a:blipFill>
        </p:spPr>
      </p:sp>
      <p:grpSp>
        <p:nvGrpSpPr>
          <p:cNvPr name="Group 55" id="55"/>
          <p:cNvGrpSpPr/>
          <p:nvPr/>
        </p:nvGrpSpPr>
        <p:grpSpPr>
          <a:xfrm rot="0">
            <a:off x="-3908961" y="-1029908"/>
            <a:ext cx="12346817" cy="12346817"/>
            <a:chOff x="0" y="0"/>
            <a:chExt cx="812800" cy="812800"/>
          </a:xfrm>
        </p:grpSpPr>
        <p:sp>
          <p:nvSpPr>
            <p:cNvPr name="Freeform 56" id="5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7" id="5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58" id="58"/>
          <p:cNvSpPr txBox="true"/>
          <p:nvPr/>
        </p:nvSpPr>
        <p:spPr>
          <a:xfrm rot="0">
            <a:off x="1011679" y="508149"/>
            <a:ext cx="2706754" cy="207645"/>
          </a:xfrm>
          <a:prstGeom prst="rect">
            <a:avLst/>
          </a:prstGeom>
        </p:spPr>
        <p:txBody>
          <a:bodyPr anchor="t" rtlCol="false" tIns="0" lIns="0" bIns="0" rIns="0">
            <a:spAutoFit/>
          </a:bodyPr>
          <a:lstStyle/>
          <a:p>
            <a:pPr algn="l">
              <a:lnSpc>
                <a:spcPts val="1680"/>
              </a:lnSpc>
              <a:spcBef>
                <a:spcPct val="0"/>
              </a:spcBef>
            </a:pPr>
            <a:r>
              <a:rPr lang="en-US" b="true" sz="1200">
                <a:solidFill>
                  <a:srgbClr val="1F2020"/>
                </a:solidFill>
                <a:latin typeface="Poppins Bold"/>
                <a:ea typeface="Poppins Bold"/>
                <a:cs typeface="Poppins Bold"/>
                <a:sym typeface="Poppins Bold"/>
              </a:rPr>
              <a:t>video games sales analysis</a:t>
            </a:r>
          </a:p>
        </p:txBody>
      </p:sp>
      <p:sp>
        <p:nvSpPr>
          <p:cNvPr name="Freeform 59" id="59"/>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0" id="60"/>
          <p:cNvGrpSpPr/>
          <p:nvPr/>
        </p:nvGrpSpPr>
        <p:grpSpPr>
          <a:xfrm rot="0">
            <a:off x="17491799" y="8458418"/>
            <a:ext cx="951769" cy="799882"/>
            <a:chOff x="0" y="0"/>
            <a:chExt cx="967140" cy="812800"/>
          </a:xfrm>
        </p:grpSpPr>
        <p:sp>
          <p:nvSpPr>
            <p:cNvPr name="Freeform 61" id="61"/>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62" id="62"/>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TextBox 63" id="63"/>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11</a:t>
            </a:r>
          </a:p>
        </p:txBody>
      </p:sp>
      <p:sp>
        <p:nvSpPr>
          <p:cNvPr name="Freeform 64" id="64"/>
          <p:cNvSpPr/>
          <p:nvPr/>
        </p:nvSpPr>
        <p:spPr>
          <a:xfrm flipH="false" flipV="false" rot="0">
            <a:off x="3509892" y="3313366"/>
            <a:ext cx="1138768" cy="1138768"/>
          </a:xfrm>
          <a:custGeom>
            <a:avLst/>
            <a:gdLst/>
            <a:ahLst/>
            <a:cxnLst/>
            <a:rect r="r" b="b" t="t" l="l"/>
            <a:pathLst>
              <a:path h="1138768" w="1138768">
                <a:moveTo>
                  <a:pt x="0" y="0"/>
                </a:moveTo>
                <a:lnTo>
                  <a:pt x="1138768" y="0"/>
                </a:lnTo>
                <a:lnTo>
                  <a:pt x="1138768" y="1138768"/>
                </a:lnTo>
                <a:lnTo>
                  <a:pt x="0" y="11387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5" id="65"/>
          <p:cNvSpPr txBox="true"/>
          <p:nvPr/>
        </p:nvSpPr>
        <p:spPr>
          <a:xfrm rot="0">
            <a:off x="2104788" y="4621483"/>
            <a:ext cx="3948976" cy="817749"/>
          </a:xfrm>
          <a:prstGeom prst="rect">
            <a:avLst/>
          </a:prstGeom>
        </p:spPr>
        <p:txBody>
          <a:bodyPr anchor="t" rtlCol="false" tIns="0" lIns="0" bIns="0" rIns="0">
            <a:spAutoFit/>
          </a:bodyPr>
          <a:lstStyle/>
          <a:p>
            <a:pPr algn="ctr">
              <a:lnSpc>
                <a:spcPts val="6385"/>
              </a:lnSpc>
              <a:spcBef>
                <a:spcPct val="0"/>
              </a:spcBef>
            </a:pPr>
            <a:r>
              <a:rPr lang="en-US" b="true" sz="4560">
                <a:solidFill>
                  <a:srgbClr val="1F2020"/>
                </a:solidFill>
                <a:latin typeface="Poppins Bold"/>
                <a:ea typeface="Poppins Bold"/>
                <a:cs typeface="Poppins Bold"/>
                <a:sym typeface="Poppins Bold"/>
              </a:rPr>
              <a:t>Data story</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7491799" y="8458418"/>
            <a:ext cx="951769" cy="799882"/>
            <a:chOff x="0" y="0"/>
            <a:chExt cx="967140" cy="812800"/>
          </a:xfrm>
        </p:grpSpPr>
        <p:sp>
          <p:nvSpPr>
            <p:cNvPr name="Freeform 10" id="10"/>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11" id="11"/>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7058838" y="2186493"/>
            <a:ext cx="11058288" cy="5914014"/>
            <a:chOff x="0" y="0"/>
            <a:chExt cx="1138899" cy="609087"/>
          </a:xfrm>
        </p:grpSpPr>
        <p:sp>
          <p:nvSpPr>
            <p:cNvPr name="Freeform 13" id="13"/>
            <p:cNvSpPr/>
            <p:nvPr/>
          </p:nvSpPr>
          <p:spPr>
            <a:xfrm flipH="false" flipV="false" rot="0">
              <a:off x="0" y="0"/>
              <a:ext cx="1138899" cy="609087"/>
            </a:xfrm>
            <a:custGeom>
              <a:avLst/>
              <a:gdLst/>
              <a:ahLst/>
              <a:cxnLst/>
              <a:rect r="r" b="b" t="t" l="l"/>
              <a:pathLst>
                <a:path h="609087" w="1138899">
                  <a:moveTo>
                    <a:pt x="35005" y="0"/>
                  </a:moveTo>
                  <a:lnTo>
                    <a:pt x="1103894" y="0"/>
                  </a:lnTo>
                  <a:cubicBezTo>
                    <a:pt x="1113177" y="0"/>
                    <a:pt x="1122081" y="3688"/>
                    <a:pt x="1128646" y="10253"/>
                  </a:cubicBezTo>
                  <a:cubicBezTo>
                    <a:pt x="1135211" y="16817"/>
                    <a:pt x="1138899" y="25721"/>
                    <a:pt x="1138899" y="35005"/>
                  </a:cubicBezTo>
                  <a:lnTo>
                    <a:pt x="1138899" y="574082"/>
                  </a:lnTo>
                  <a:cubicBezTo>
                    <a:pt x="1138899" y="593415"/>
                    <a:pt x="1123226" y="609087"/>
                    <a:pt x="1103894" y="609087"/>
                  </a:cubicBezTo>
                  <a:lnTo>
                    <a:pt x="35005" y="609087"/>
                  </a:lnTo>
                  <a:cubicBezTo>
                    <a:pt x="25721" y="609087"/>
                    <a:pt x="16817" y="605399"/>
                    <a:pt x="10253" y="598834"/>
                  </a:cubicBezTo>
                  <a:cubicBezTo>
                    <a:pt x="3688" y="592270"/>
                    <a:pt x="0" y="583366"/>
                    <a:pt x="0" y="574082"/>
                  </a:cubicBezTo>
                  <a:lnTo>
                    <a:pt x="0" y="35005"/>
                  </a:lnTo>
                  <a:cubicBezTo>
                    <a:pt x="0" y="25721"/>
                    <a:pt x="3688" y="16817"/>
                    <a:pt x="10253" y="10253"/>
                  </a:cubicBezTo>
                  <a:cubicBezTo>
                    <a:pt x="16817" y="3688"/>
                    <a:pt x="25721" y="0"/>
                    <a:pt x="35005" y="0"/>
                  </a:cubicBezTo>
                  <a:close/>
                </a:path>
              </a:pathLst>
            </a:custGeom>
            <a:solidFill>
              <a:srgbClr val="F8F8F8"/>
            </a:solidFill>
          </p:spPr>
        </p:sp>
        <p:sp>
          <p:nvSpPr>
            <p:cNvPr name="TextBox 14" id="14"/>
            <p:cNvSpPr txBox="true"/>
            <p:nvPr/>
          </p:nvSpPr>
          <p:spPr>
            <a:xfrm>
              <a:off x="0" y="-38100"/>
              <a:ext cx="1138899" cy="647187"/>
            </a:xfrm>
            <a:prstGeom prst="rect">
              <a:avLst/>
            </a:prstGeom>
          </p:spPr>
          <p:txBody>
            <a:bodyPr anchor="ctr" rtlCol="false" tIns="47086" lIns="47086" bIns="47086" rIns="47086"/>
            <a:lstStyle/>
            <a:p>
              <a:pPr algn="ctr">
                <a:lnSpc>
                  <a:spcPts val="2659"/>
                </a:lnSpc>
              </a:pPr>
            </a:p>
          </p:txBody>
        </p:sp>
      </p:grpSp>
      <p:sp>
        <p:nvSpPr>
          <p:cNvPr name="Freeform 15" id="15"/>
          <p:cNvSpPr/>
          <p:nvPr/>
        </p:nvSpPr>
        <p:spPr>
          <a:xfrm flipH="false" flipV="false" rot="0">
            <a:off x="7142309" y="3560540"/>
            <a:ext cx="11301259" cy="2641669"/>
          </a:xfrm>
          <a:custGeom>
            <a:avLst/>
            <a:gdLst/>
            <a:ahLst/>
            <a:cxnLst/>
            <a:rect r="r" b="b" t="t" l="l"/>
            <a:pathLst>
              <a:path h="2641669" w="11301259">
                <a:moveTo>
                  <a:pt x="0" y="0"/>
                </a:moveTo>
                <a:lnTo>
                  <a:pt x="11301259" y="0"/>
                </a:lnTo>
                <a:lnTo>
                  <a:pt x="11301259" y="2641669"/>
                </a:lnTo>
                <a:lnTo>
                  <a:pt x="0" y="2641669"/>
                </a:lnTo>
                <a:lnTo>
                  <a:pt x="0" y="0"/>
                </a:lnTo>
                <a:close/>
              </a:path>
            </a:pathLst>
          </a:custGeom>
          <a:blipFill>
            <a:blip r:embed="rId4"/>
            <a:stretch>
              <a:fillRect l="0" t="0" r="0" b="0"/>
            </a:stretch>
          </a:blipFill>
        </p:spPr>
      </p:sp>
      <p:sp>
        <p:nvSpPr>
          <p:cNvPr name="TextBox 16" id="16"/>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Contact</a:t>
            </a:r>
          </a:p>
        </p:txBody>
      </p:sp>
      <p:sp>
        <p:nvSpPr>
          <p:cNvPr name="TextBox 17" id="17"/>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About Us</a:t>
            </a:r>
          </a:p>
        </p:txBody>
      </p:sp>
      <p:sp>
        <p:nvSpPr>
          <p:cNvPr name="TextBox 18" id="18"/>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Service</a:t>
            </a:r>
          </a:p>
        </p:txBody>
      </p:sp>
      <p:sp>
        <p:nvSpPr>
          <p:cNvPr name="TextBox 19" id="19"/>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Home</a:t>
            </a:r>
          </a:p>
        </p:txBody>
      </p:sp>
      <p:sp>
        <p:nvSpPr>
          <p:cNvPr name="TextBox 20" id="20"/>
          <p:cNvSpPr txBox="true"/>
          <p:nvPr/>
        </p:nvSpPr>
        <p:spPr>
          <a:xfrm rot="0">
            <a:off x="1011679" y="508149"/>
            <a:ext cx="2195809" cy="207645"/>
          </a:xfrm>
          <a:prstGeom prst="rect">
            <a:avLst/>
          </a:prstGeom>
        </p:spPr>
        <p:txBody>
          <a:bodyPr anchor="t" rtlCol="false" tIns="0" lIns="0" bIns="0" rIns="0">
            <a:spAutoFit/>
          </a:bodyPr>
          <a:lstStyle/>
          <a:p>
            <a:pPr algn="l">
              <a:lnSpc>
                <a:spcPts val="1680"/>
              </a:lnSpc>
              <a:spcBef>
                <a:spcPct val="0"/>
              </a:spcBef>
            </a:pPr>
            <a:r>
              <a:rPr lang="en-US" b="true" sz="1200">
                <a:solidFill>
                  <a:srgbClr val="1F2020"/>
                </a:solidFill>
                <a:latin typeface="Poppins Bold"/>
                <a:ea typeface="Poppins Bold"/>
                <a:cs typeface="Poppins Bold"/>
                <a:sym typeface="Poppins Bold"/>
              </a:rPr>
              <a:t>video games sales analysis</a:t>
            </a:r>
          </a:p>
        </p:txBody>
      </p:sp>
      <p:sp>
        <p:nvSpPr>
          <p:cNvPr name="TextBox 21" id="21"/>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12</a:t>
            </a:r>
          </a:p>
        </p:txBody>
      </p:sp>
      <p:sp>
        <p:nvSpPr>
          <p:cNvPr name="TextBox 22" id="22"/>
          <p:cNvSpPr txBox="true"/>
          <p:nvPr/>
        </p:nvSpPr>
        <p:spPr>
          <a:xfrm rot="0">
            <a:off x="1028700" y="2081718"/>
            <a:ext cx="3861360" cy="1927860"/>
          </a:xfrm>
          <a:prstGeom prst="rect">
            <a:avLst/>
          </a:prstGeom>
        </p:spPr>
        <p:txBody>
          <a:bodyPr anchor="t" rtlCol="false" tIns="0" lIns="0" bIns="0" rIns="0">
            <a:spAutoFit/>
          </a:bodyPr>
          <a:lstStyle/>
          <a:p>
            <a:pPr algn="l" marL="777240" indent="-388620" lvl="1">
              <a:lnSpc>
                <a:spcPts val="5040"/>
              </a:lnSpc>
              <a:spcBef>
                <a:spcPct val="0"/>
              </a:spcBef>
              <a:buAutoNum type="arabicPeriod" startAt="1"/>
            </a:pPr>
            <a:r>
              <a:rPr lang="en-US" b="true" sz="3600">
                <a:solidFill>
                  <a:srgbClr val="1F2020"/>
                </a:solidFill>
                <a:latin typeface="Poppins Bold"/>
                <a:ea typeface="Poppins Bold"/>
                <a:cs typeface="Poppins Bold"/>
                <a:sym typeface="Poppins Bold"/>
              </a:rPr>
              <a:t>Phân tích cơ bản: Describe</a:t>
            </a:r>
          </a:p>
        </p:txBody>
      </p:sp>
      <p:sp>
        <p:nvSpPr>
          <p:cNvPr name="TextBox 23" id="23"/>
          <p:cNvSpPr txBox="true"/>
          <p:nvPr/>
        </p:nvSpPr>
        <p:spPr>
          <a:xfrm rot="0">
            <a:off x="707021" y="4306090"/>
            <a:ext cx="5918336" cy="3515995"/>
          </a:xfrm>
          <a:prstGeom prst="rect">
            <a:avLst/>
          </a:prstGeom>
        </p:spPr>
        <p:txBody>
          <a:bodyPr anchor="t" rtlCol="false" tIns="0" lIns="0" bIns="0" rIns="0">
            <a:spAutoFit/>
          </a:bodyPr>
          <a:lstStyle/>
          <a:p>
            <a:pPr algn="l" marL="474979" indent="-237490" lvl="1">
              <a:lnSpc>
                <a:spcPts val="3079"/>
              </a:lnSpc>
              <a:buFont typeface="Arial"/>
              <a:buChar char="•"/>
            </a:pPr>
            <a:r>
              <a:rPr lang="en-US" sz="2199">
                <a:solidFill>
                  <a:srgbClr val="1F2020"/>
                </a:solidFill>
                <a:latin typeface="Poppins"/>
                <a:ea typeface="Poppins"/>
                <a:cs typeface="Poppins"/>
                <a:sym typeface="Poppins"/>
              </a:rPr>
              <a:t>Dựa vào độ lệch chuẩn std cao (1.55 triệu bản) và 50% median = 0.06 triệu bản cho thấy thị trường game rất khắc nhiệt,</a:t>
            </a:r>
          </a:p>
          <a:p>
            <a:pPr algn="l" marL="474979" indent="-237490" lvl="1">
              <a:lnSpc>
                <a:spcPts val="3079"/>
              </a:lnSpc>
              <a:buFont typeface="Arial"/>
              <a:buChar char="•"/>
            </a:pPr>
            <a:r>
              <a:rPr lang="en-US" sz="2199">
                <a:solidFill>
                  <a:srgbClr val="1F2020"/>
                </a:solidFill>
                <a:latin typeface="Poppins"/>
                <a:ea typeface="Poppins"/>
                <a:cs typeface="Poppins"/>
                <a:sym typeface="Poppins"/>
              </a:rPr>
              <a:t>NA được xem là thị trường lớn nhất với thị phần chiếm 50% toàn bộ thị trường sau đó là EU với 29% thị phần kế đó là Other 12,9% và JP là 12%</a:t>
            </a:r>
          </a:p>
          <a:p>
            <a:pPr algn="l">
              <a:lnSpc>
                <a:spcPts val="3079"/>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7491799" y="8458418"/>
            <a:ext cx="951769" cy="799882"/>
            <a:chOff x="0" y="0"/>
            <a:chExt cx="967140" cy="812800"/>
          </a:xfrm>
        </p:grpSpPr>
        <p:sp>
          <p:nvSpPr>
            <p:cNvPr name="Freeform 10" id="10"/>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11" id="11"/>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7058838" y="2186493"/>
            <a:ext cx="11058288" cy="5914014"/>
            <a:chOff x="0" y="0"/>
            <a:chExt cx="1138899" cy="609087"/>
          </a:xfrm>
        </p:grpSpPr>
        <p:sp>
          <p:nvSpPr>
            <p:cNvPr name="Freeform 13" id="13"/>
            <p:cNvSpPr/>
            <p:nvPr/>
          </p:nvSpPr>
          <p:spPr>
            <a:xfrm flipH="false" flipV="false" rot="0">
              <a:off x="0" y="0"/>
              <a:ext cx="1138899" cy="609087"/>
            </a:xfrm>
            <a:custGeom>
              <a:avLst/>
              <a:gdLst/>
              <a:ahLst/>
              <a:cxnLst/>
              <a:rect r="r" b="b" t="t" l="l"/>
              <a:pathLst>
                <a:path h="609087" w="1138899">
                  <a:moveTo>
                    <a:pt x="35005" y="0"/>
                  </a:moveTo>
                  <a:lnTo>
                    <a:pt x="1103894" y="0"/>
                  </a:lnTo>
                  <a:cubicBezTo>
                    <a:pt x="1113177" y="0"/>
                    <a:pt x="1122081" y="3688"/>
                    <a:pt x="1128646" y="10253"/>
                  </a:cubicBezTo>
                  <a:cubicBezTo>
                    <a:pt x="1135211" y="16817"/>
                    <a:pt x="1138899" y="25721"/>
                    <a:pt x="1138899" y="35005"/>
                  </a:cubicBezTo>
                  <a:lnTo>
                    <a:pt x="1138899" y="574082"/>
                  </a:lnTo>
                  <a:cubicBezTo>
                    <a:pt x="1138899" y="593415"/>
                    <a:pt x="1123226" y="609087"/>
                    <a:pt x="1103894" y="609087"/>
                  </a:cubicBezTo>
                  <a:lnTo>
                    <a:pt x="35005" y="609087"/>
                  </a:lnTo>
                  <a:cubicBezTo>
                    <a:pt x="25721" y="609087"/>
                    <a:pt x="16817" y="605399"/>
                    <a:pt x="10253" y="598834"/>
                  </a:cubicBezTo>
                  <a:cubicBezTo>
                    <a:pt x="3688" y="592270"/>
                    <a:pt x="0" y="583366"/>
                    <a:pt x="0" y="574082"/>
                  </a:cubicBezTo>
                  <a:lnTo>
                    <a:pt x="0" y="35005"/>
                  </a:lnTo>
                  <a:cubicBezTo>
                    <a:pt x="0" y="25721"/>
                    <a:pt x="3688" y="16817"/>
                    <a:pt x="10253" y="10253"/>
                  </a:cubicBezTo>
                  <a:cubicBezTo>
                    <a:pt x="16817" y="3688"/>
                    <a:pt x="25721" y="0"/>
                    <a:pt x="35005" y="0"/>
                  </a:cubicBezTo>
                  <a:close/>
                </a:path>
              </a:pathLst>
            </a:custGeom>
            <a:solidFill>
              <a:srgbClr val="F8F8F8"/>
            </a:solidFill>
          </p:spPr>
        </p:sp>
        <p:sp>
          <p:nvSpPr>
            <p:cNvPr name="TextBox 14" id="14"/>
            <p:cNvSpPr txBox="true"/>
            <p:nvPr/>
          </p:nvSpPr>
          <p:spPr>
            <a:xfrm>
              <a:off x="0" y="-38100"/>
              <a:ext cx="1138899" cy="647187"/>
            </a:xfrm>
            <a:prstGeom prst="rect">
              <a:avLst/>
            </a:prstGeom>
          </p:spPr>
          <p:txBody>
            <a:bodyPr anchor="ctr" rtlCol="false" tIns="47086" lIns="47086" bIns="47086" rIns="47086"/>
            <a:lstStyle/>
            <a:p>
              <a:pPr algn="ctr">
                <a:lnSpc>
                  <a:spcPts val="2659"/>
                </a:lnSpc>
              </a:pPr>
            </a:p>
          </p:txBody>
        </p:sp>
      </p:grpSp>
      <p:sp>
        <p:nvSpPr>
          <p:cNvPr name="Freeform 15" id="15"/>
          <p:cNvSpPr/>
          <p:nvPr/>
        </p:nvSpPr>
        <p:spPr>
          <a:xfrm flipH="false" flipV="false" rot="0">
            <a:off x="8775967" y="2277338"/>
            <a:ext cx="8756645" cy="5823169"/>
          </a:xfrm>
          <a:custGeom>
            <a:avLst/>
            <a:gdLst/>
            <a:ahLst/>
            <a:cxnLst/>
            <a:rect r="r" b="b" t="t" l="l"/>
            <a:pathLst>
              <a:path h="5823169" w="8756645">
                <a:moveTo>
                  <a:pt x="0" y="0"/>
                </a:moveTo>
                <a:lnTo>
                  <a:pt x="8756645" y="0"/>
                </a:lnTo>
                <a:lnTo>
                  <a:pt x="8756645" y="5823169"/>
                </a:lnTo>
                <a:lnTo>
                  <a:pt x="0" y="5823169"/>
                </a:lnTo>
                <a:lnTo>
                  <a:pt x="0" y="0"/>
                </a:lnTo>
                <a:close/>
              </a:path>
            </a:pathLst>
          </a:custGeom>
          <a:blipFill>
            <a:blip r:embed="rId4"/>
            <a:stretch>
              <a:fillRect l="0" t="0" r="0" b="0"/>
            </a:stretch>
          </a:blipFill>
        </p:spPr>
      </p:sp>
      <p:sp>
        <p:nvSpPr>
          <p:cNvPr name="TextBox 16" id="16"/>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Contact</a:t>
            </a:r>
          </a:p>
        </p:txBody>
      </p:sp>
      <p:sp>
        <p:nvSpPr>
          <p:cNvPr name="TextBox 17" id="17"/>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About Us</a:t>
            </a:r>
          </a:p>
        </p:txBody>
      </p:sp>
      <p:sp>
        <p:nvSpPr>
          <p:cNvPr name="TextBox 18" id="18"/>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Service</a:t>
            </a:r>
          </a:p>
        </p:txBody>
      </p:sp>
      <p:sp>
        <p:nvSpPr>
          <p:cNvPr name="TextBox 19" id="19"/>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Home</a:t>
            </a:r>
          </a:p>
        </p:txBody>
      </p:sp>
      <p:sp>
        <p:nvSpPr>
          <p:cNvPr name="TextBox 20" id="20"/>
          <p:cNvSpPr txBox="true"/>
          <p:nvPr/>
        </p:nvSpPr>
        <p:spPr>
          <a:xfrm rot="0">
            <a:off x="1011679" y="508149"/>
            <a:ext cx="2502376" cy="207645"/>
          </a:xfrm>
          <a:prstGeom prst="rect">
            <a:avLst/>
          </a:prstGeom>
        </p:spPr>
        <p:txBody>
          <a:bodyPr anchor="t" rtlCol="false" tIns="0" lIns="0" bIns="0" rIns="0">
            <a:spAutoFit/>
          </a:bodyPr>
          <a:lstStyle/>
          <a:p>
            <a:pPr algn="l">
              <a:lnSpc>
                <a:spcPts val="1680"/>
              </a:lnSpc>
              <a:spcBef>
                <a:spcPct val="0"/>
              </a:spcBef>
            </a:pPr>
            <a:r>
              <a:rPr lang="en-US" b="true" sz="1200">
                <a:solidFill>
                  <a:srgbClr val="1F2020"/>
                </a:solidFill>
                <a:latin typeface="Poppins Bold"/>
                <a:ea typeface="Poppins Bold"/>
                <a:cs typeface="Poppins Bold"/>
                <a:sym typeface="Poppins Bold"/>
              </a:rPr>
              <a:t>video games sales analysis</a:t>
            </a:r>
          </a:p>
        </p:txBody>
      </p:sp>
      <p:sp>
        <p:nvSpPr>
          <p:cNvPr name="TextBox 21" id="21"/>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13</a:t>
            </a:r>
          </a:p>
        </p:txBody>
      </p:sp>
      <p:sp>
        <p:nvSpPr>
          <p:cNvPr name="TextBox 22" id="22"/>
          <p:cNvSpPr txBox="true"/>
          <p:nvPr/>
        </p:nvSpPr>
        <p:spPr>
          <a:xfrm rot="0">
            <a:off x="1828563" y="2286708"/>
            <a:ext cx="3739689" cy="1927860"/>
          </a:xfrm>
          <a:prstGeom prst="rect">
            <a:avLst/>
          </a:prstGeom>
        </p:spPr>
        <p:txBody>
          <a:bodyPr anchor="t" rtlCol="false" tIns="0" lIns="0" bIns="0" rIns="0">
            <a:spAutoFit/>
          </a:bodyPr>
          <a:lstStyle/>
          <a:p>
            <a:pPr algn="l" marL="777240" indent="-388620" lvl="1">
              <a:lnSpc>
                <a:spcPts val="5040"/>
              </a:lnSpc>
              <a:spcBef>
                <a:spcPct val="0"/>
              </a:spcBef>
              <a:buAutoNum type="arabicPeriod" startAt="1"/>
            </a:pPr>
            <a:r>
              <a:rPr lang="en-US" b="true" sz="3600">
                <a:solidFill>
                  <a:srgbClr val="1F2020"/>
                </a:solidFill>
                <a:latin typeface="Poppins Bold"/>
                <a:ea typeface="Poppins Bold"/>
                <a:cs typeface="Poppins Bold"/>
                <a:sym typeface="Poppins Bold"/>
              </a:rPr>
              <a:t>Phân tích cơ bản: Mapplot</a:t>
            </a:r>
          </a:p>
        </p:txBody>
      </p:sp>
      <p:sp>
        <p:nvSpPr>
          <p:cNvPr name="TextBox 23" id="23"/>
          <p:cNvSpPr txBox="true"/>
          <p:nvPr/>
        </p:nvSpPr>
        <p:spPr>
          <a:xfrm rot="0">
            <a:off x="1540275" y="4466880"/>
            <a:ext cx="4316265" cy="3394835"/>
          </a:xfrm>
          <a:prstGeom prst="rect">
            <a:avLst/>
          </a:prstGeom>
        </p:spPr>
        <p:txBody>
          <a:bodyPr anchor="t" rtlCol="false" tIns="0" lIns="0" bIns="0" rIns="0">
            <a:spAutoFit/>
          </a:bodyPr>
          <a:lstStyle/>
          <a:p>
            <a:pPr algn="l" marL="515203" indent="-257601" lvl="1">
              <a:lnSpc>
                <a:spcPts val="3340"/>
              </a:lnSpc>
              <a:buFont typeface="Arial"/>
              <a:buChar char="•"/>
            </a:pPr>
            <a:r>
              <a:rPr lang="en-US" sz="2386">
                <a:solidFill>
                  <a:srgbClr val="1F2020"/>
                </a:solidFill>
                <a:latin typeface="Poppins"/>
                <a:ea typeface="Poppins"/>
                <a:cs typeface="Poppins"/>
                <a:sym typeface="Poppins"/>
              </a:rPr>
              <a:t>Tần suất các game bán được thấp rất cao nắm lệch nhiều bên trái chart</a:t>
            </a:r>
          </a:p>
          <a:p>
            <a:pPr algn="l" marL="515203" indent="-257601" lvl="1">
              <a:lnSpc>
                <a:spcPts val="3340"/>
              </a:lnSpc>
              <a:buFont typeface="Arial"/>
              <a:buChar char="•"/>
            </a:pPr>
            <a:r>
              <a:rPr lang="en-US" sz="2386">
                <a:solidFill>
                  <a:srgbClr val="1F2020"/>
                </a:solidFill>
                <a:latin typeface="Poppins"/>
                <a:ea typeface="Poppins"/>
                <a:cs typeface="Poppins"/>
                <a:sym typeface="Poppins"/>
              </a:rPr>
              <a:t>Tần suất các game bán được cũng có tần suất thấp</a:t>
            </a:r>
          </a:p>
          <a:p>
            <a:pPr algn="l">
              <a:lnSpc>
                <a:spcPts val="3340"/>
              </a:lnSpc>
            </a:pPr>
          </a:p>
          <a:p>
            <a:pPr algn="l">
              <a:lnSpc>
                <a:spcPts val="3340"/>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7491799" y="8458418"/>
            <a:ext cx="951769" cy="799882"/>
            <a:chOff x="0" y="0"/>
            <a:chExt cx="967140" cy="812800"/>
          </a:xfrm>
        </p:grpSpPr>
        <p:sp>
          <p:nvSpPr>
            <p:cNvPr name="Freeform 10" id="10"/>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11" id="11"/>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7058838" y="2186493"/>
            <a:ext cx="11058288" cy="5914014"/>
            <a:chOff x="0" y="0"/>
            <a:chExt cx="1138899" cy="609087"/>
          </a:xfrm>
        </p:grpSpPr>
        <p:sp>
          <p:nvSpPr>
            <p:cNvPr name="Freeform 13" id="13"/>
            <p:cNvSpPr/>
            <p:nvPr/>
          </p:nvSpPr>
          <p:spPr>
            <a:xfrm flipH="false" flipV="false" rot="0">
              <a:off x="0" y="0"/>
              <a:ext cx="1138899" cy="609087"/>
            </a:xfrm>
            <a:custGeom>
              <a:avLst/>
              <a:gdLst/>
              <a:ahLst/>
              <a:cxnLst/>
              <a:rect r="r" b="b" t="t" l="l"/>
              <a:pathLst>
                <a:path h="609087" w="1138899">
                  <a:moveTo>
                    <a:pt x="35005" y="0"/>
                  </a:moveTo>
                  <a:lnTo>
                    <a:pt x="1103894" y="0"/>
                  </a:lnTo>
                  <a:cubicBezTo>
                    <a:pt x="1113177" y="0"/>
                    <a:pt x="1122081" y="3688"/>
                    <a:pt x="1128646" y="10253"/>
                  </a:cubicBezTo>
                  <a:cubicBezTo>
                    <a:pt x="1135211" y="16817"/>
                    <a:pt x="1138899" y="25721"/>
                    <a:pt x="1138899" y="35005"/>
                  </a:cubicBezTo>
                  <a:lnTo>
                    <a:pt x="1138899" y="574082"/>
                  </a:lnTo>
                  <a:cubicBezTo>
                    <a:pt x="1138899" y="593415"/>
                    <a:pt x="1123226" y="609087"/>
                    <a:pt x="1103894" y="609087"/>
                  </a:cubicBezTo>
                  <a:lnTo>
                    <a:pt x="35005" y="609087"/>
                  </a:lnTo>
                  <a:cubicBezTo>
                    <a:pt x="25721" y="609087"/>
                    <a:pt x="16817" y="605399"/>
                    <a:pt x="10253" y="598834"/>
                  </a:cubicBezTo>
                  <a:cubicBezTo>
                    <a:pt x="3688" y="592270"/>
                    <a:pt x="0" y="583366"/>
                    <a:pt x="0" y="574082"/>
                  </a:cubicBezTo>
                  <a:lnTo>
                    <a:pt x="0" y="35005"/>
                  </a:lnTo>
                  <a:cubicBezTo>
                    <a:pt x="0" y="25721"/>
                    <a:pt x="3688" y="16817"/>
                    <a:pt x="10253" y="10253"/>
                  </a:cubicBezTo>
                  <a:cubicBezTo>
                    <a:pt x="16817" y="3688"/>
                    <a:pt x="25721" y="0"/>
                    <a:pt x="35005" y="0"/>
                  </a:cubicBezTo>
                  <a:close/>
                </a:path>
              </a:pathLst>
            </a:custGeom>
            <a:solidFill>
              <a:srgbClr val="F8F8F8"/>
            </a:solidFill>
          </p:spPr>
        </p:sp>
        <p:sp>
          <p:nvSpPr>
            <p:cNvPr name="TextBox 14" id="14"/>
            <p:cNvSpPr txBox="true"/>
            <p:nvPr/>
          </p:nvSpPr>
          <p:spPr>
            <a:xfrm>
              <a:off x="0" y="-38100"/>
              <a:ext cx="1138899" cy="647187"/>
            </a:xfrm>
            <a:prstGeom prst="rect">
              <a:avLst/>
            </a:prstGeom>
          </p:spPr>
          <p:txBody>
            <a:bodyPr anchor="ctr" rtlCol="false" tIns="47086" lIns="47086" bIns="47086" rIns="47086"/>
            <a:lstStyle/>
            <a:p>
              <a:pPr algn="ctr">
                <a:lnSpc>
                  <a:spcPts val="2659"/>
                </a:lnSpc>
              </a:pPr>
            </a:p>
          </p:txBody>
        </p:sp>
      </p:grpSp>
      <p:sp>
        <p:nvSpPr>
          <p:cNvPr name="Freeform 15" id="15"/>
          <p:cNvSpPr/>
          <p:nvPr/>
        </p:nvSpPr>
        <p:spPr>
          <a:xfrm flipH="false" flipV="false" rot="0">
            <a:off x="9309869" y="2186493"/>
            <a:ext cx="6796842" cy="5921749"/>
          </a:xfrm>
          <a:custGeom>
            <a:avLst/>
            <a:gdLst/>
            <a:ahLst/>
            <a:cxnLst/>
            <a:rect r="r" b="b" t="t" l="l"/>
            <a:pathLst>
              <a:path h="5921749" w="6796842">
                <a:moveTo>
                  <a:pt x="0" y="0"/>
                </a:moveTo>
                <a:lnTo>
                  <a:pt x="6796842" y="0"/>
                </a:lnTo>
                <a:lnTo>
                  <a:pt x="6796842" y="5921749"/>
                </a:lnTo>
                <a:lnTo>
                  <a:pt x="0" y="5921749"/>
                </a:lnTo>
                <a:lnTo>
                  <a:pt x="0" y="0"/>
                </a:lnTo>
                <a:close/>
              </a:path>
            </a:pathLst>
          </a:custGeom>
          <a:blipFill>
            <a:blip r:embed="rId4"/>
            <a:stretch>
              <a:fillRect l="0" t="0" r="0" b="0"/>
            </a:stretch>
          </a:blipFill>
        </p:spPr>
      </p:sp>
      <p:sp>
        <p:nvSpPr>
          <p:cNvPr name="TextBox 16" id="16"/>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Contact</a:t>
            </a:r>
          </a:p>
        </p:txBody>
      </p:sp>
      <p:sp>
        <p:nvSpPr>
          <p:cNvPr name="TextBox 17" id="17"/>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About Us</a:t>
            </a:r>
          </a:p>
        </p:txBody>
      </p:sp>
      <p:sp>
        <p:nvSpPr>
          <p:cNvPr name="TextBox 18" id="18"/>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Service</a:t>
            </a:r>
          </a:p>
        </p:txBody>
      </p:sp>
      <p:sp>
        <p:nvSpPr>
          <p:cNvPr name="TextBox 19" id="19"/>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Home</a:t>
            </a:r>
          </a:p>
        </p:txBody>
      </p:sp>
      <p:sp>
        <p:nvSpPr>
          <p:cNvPr name="TextBox 20" id="20"/>
          <p:cNvSpPr txBox="true"/>
          <p:nvPr/>
        </p:nvSpPr>
        <p:spPr>
          <a:xfrm rot="0">
            <a:off x="1011679" y="508149"/>
            <a:ext cx="2246903" cy="207645"/>
          </a:xfrm>
          <a:prstGeom prst="rect">
            <a:avLst/>
          </a:prstGeom>
        </p:spPr>
        <p:txBody>
          <a:bodyPr anchor="t" rtlCol="false" tIns="0" lIns="0" bIns="0" rIns="0">
            <a:spAutoFit/>
          </a:bodyPr>
          <a:lstStyle/>
          <a:p>
            <a:pPr algn="l">
              <a:lnSpc>
                <a:spcPts val="1680"/>
              </a:lnSpc>
              <a:spcBef>
                <a:spcPct val="0"/>
              </a:spcBef>
            </a:pPr>
            <a:r>
              <a:rPr lang="en-US" b="true" sz="1200">
                <a:solidFill>
                  <a:srgbClr val="1F2020"/>
                </a:solidFill>
                <a:latin typeface="Poppins Bold"/>
                <a:ea typeface="Poppins Bold"/>
                <a:cs typeface="Poppins Bold"/>
                <a:sym typeface="Poppins Bold"/>
              </a:rPr>
              <a:t>video games sales analysis</a:t>
            </a:r>
          </a:p>
        </p:txBody>
      </p:sp>
      <p:sp>
        <p:nvSpPr>
          <p:cNvPr name="TextBox 21" id="21"/>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14</a:t>
            </a:r>
          </a:p>
        </p:txBody>
      </p:sp>
      <p:sp>
        <p:nvSpPr>
          <p:cNvPr name="TextBox 22" id="22"/>
          <p:cNvSpPr txBox="true"/>
          <p:nvPr/>
        </p:nvSpPr>
        <p:spPr>
          <a:xfrm rot="0">
            <a:off x="1253022" y="2405929"/>
            <a:ext cx="3739689" cy="1289685"/>
          </a:xfrm>
          <a:prstGeom prst="rect">
            <a:avLst/>
          </a:prstGeom>
        </p:spPr>
        <p:txBody>
          <a:bodyPr anchor="t" rtlCol="false" tIns="0" lIns="0" bIns="0" rIns="0">
            <a:spAutoFit/>
          </a:bodyPr>
          <a:lstStyle/>
          <a:p>
            <a:pPr algn="l" marL="777240" indent="-388620" lvl="1">
              <a:lnSpc>
                <a:spcPts val="5040"/>
              </a:lnSpc>
              <a:spcBef>
                <a:spcPct val="0"/>
              </a:spcBef>
              <a:buAutoNum type="arabicPeriod" startAt="1"/>
            </a:pPr>
            <a:r>
              <a:rPr lang="en-US" b="true" sz="3600">
                <a:solidFill>
                  <a:srgbClr val="1F2020"/>
                </a:solidFill>
                <a:latin typeface="Poppins Bold"/>
                <a:ea typeface="Poppins Bold"/>
                <a:cs typeface="Poppins Bold"/>
                <a:sym typeface="Poppins Bold"/>
              </a:rPr>
              <a:t>Phân tích cơ bản: Matrix</a:t>
            </a:r>
          </a:p>
        </p:txBody>
      </p:sp>
      <p:sp>
        <p:nvSpPr>
          <p:cNvPr name="TextBox 23" id="23"/>
          <p:cNvSpPr txBox="true"/>
          <p:nvPr/>
        </p:nvSpPr>
        <p:spPr>
          <a:xfrm rot="0">
            <a:off x="1253022" y="3946391"/>
            <a:ext cx="5491555" cy="4154116"/>
          </a:xfrm>
          <a:prstGeom prst="rect">
            <a:avLst/>
          </a:prstGeom>
        </p:spPr>
        <p:txBody>
          <a:bodyPr anchor="t" rtlCol="false" tIns="0" lIns="0" bIns="0" rIns="0">
            <a:spAutoFit/>
          </a:bodyPr>
          <a:lstStyle/>
          <a:p>
            <a:pPr algn="l" marL="641894" indent="-320947" lvl="1">
              <a:lnSpc>
                <a:spcPts val="4162"/>
              </a:lnSpc>
              <a:buFont typeface="Arial"/>
              <a:buChar char="•"/>
            </a:pPr>
            <a:r>
              <a:rPr lang="en-US" sz="2973">
                <a:solidFill>
                  <a:srgbClr val="1F2020"/>
                </a:solidFill>
                <a:latin typeface="Poppins"/>
                <a:ea typeface="Poppins"/>
                <a:cs typeface="Poppins"/>
                <a:sym typeface="Poppins"/>
              </a:rPr>
              <a:t>Thị trường NA là thì trường lớn nhất </a:t>
            </a:r>
          </a:p>
          <a:p>
            <a:pPr algn="l" marL="641894" indent="-320947" lvl="1">
              <a:lnSpc>
                <a:spcPts val="4162"/>
              </a:lnSpc>
              <a:buFont typeface="Arial"/>
              <a:buChar char="•"/>
            </a:pPr>
            <a:r>
              <a:rPr lang="en-US" sz="2973">
                <a:solidFill>
                  <a:srgbClr val="1F2020"/>
                </a:solidFill>
                <a:latin typeface="Poppins"/>
                <a:ea typeface="Poppins"/>
                <a:cs typeface="Poppins"/>
                <a:sym typeface="Poppins"/>
              </a:rPr>
              <a:t>Sau đó là EU</a:t>
            </a:r>
          </a:p>
          <a:p>
            <a:pPr algn="l" marL="641894" indent="-320947" lvl="1">
              <a:lnSpc>
                <a:spcPts val="4162"/>
              </a:lnSpc>
              <a:buFont typeface="Arial"/>
              <a:buChar char="•"/>
            </a:pPr>
            <a:r>
              <a:rPr lang="en-US" sz="2973">
                <a:solidFill>
                  <a:srgbClr val="1F2020"/>
                </a:solidFill>
                <a:latin typeface="Poppins"/>
                <a:ea typeface="Poppins"/>
                <a:cs typeface="Poppins"/>
                <a:sym typeface="Poppins"/>
              </a:rPr>
              <a:t>Other và JP là thị trường chiếm thị phần thấp</a:t>
            </a:r>
          </a:p>
          <a:p>
            <a:pPr algn="l" marL="641894" indent="-320947" lvl="1">
              <a:lnSpc>
                <a:spcPts val="4162"/>
              </a:lnSpc>
              <a:spcBef>
                <a:spcPct val="0"/>
              </a:spcBef>
              <a:buFont typeface="Arial"/>
              <a:buChar char="•"/>
            </a:pPr>
            <a:r>
              <a:rPr lang="en-US" sz="2973">
                <a:solidFill>
                  <a:srgbClr val="1F2020"/>
                </a:solidFill>
                <a:latin typeface="Poppins"/>
                <a:ea typeface="Poppins"/>
                <a:cs typeface="Poppins"/>
                <a:sym typeface="Poppins"/>
              </a:rPr>
              <a:t>Thị trường JP không có sự liên quan đến thị trường toàn cầu</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7491799" y="8458418"/>
            <a:ext cx="951769" cy="799882"/>
            <a:chOff x="0" y="0"/>
            <a:chExt cx="967140" cy="812800"/>
          </a:xfrm>
        </p:grpSpPr>
        <p:sp>
          <p:nvSpPr>
            <p:cNvPr name="Freeform 10" id="10"/>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11" id="11"/>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Contact</a:t>
            </a:r>
          </a:p>
        </p:txBody>
      </p:sp>
      <p:sp>
        <p:nvSpPr>
          <p:cNvPr name="TextBox 13" id="13"/>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About Us</a:t>
            </a:r>
          </a:p>
        </p:txBody>
      </p:sp>
      <p:sp>
        <p:nvSpPr>
          <p:cNvPr name="TextBox 14" id="14"/>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Service</a:t>
            </a:r>
          </a:p>
        </p:txBody>
      </p:sp>
      <p:sp>
        <p:nvSpPr>
          <p:cNvPr name="TextBox 15" id="15"/>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Home</a:t>
            </a:r>
          </a:p>
        </p:txBody>
      </p:sp>
      <p:sp>
        <p:nvSpPr>
          <p:cNvPr name="TextBox 16" id="16"/>
          <p:cNvSpPr txBox="true"/>
          <p:nvPr/>
        </p:nvSpPr>
        <p:spPr>
          <a:xfrm rot="0">
            <a:off x="1011679" y="508149"/>
            <a:ext cx="2229872" cy="207645"/>
          </a:xfrm>
          <a:prstGeom prst="rect">
            <a:avLst/>
          </a:prstGeom>
        </p:spPr>
        <p:txBody>
          <a:bodyPr anchor="t" rtlCol="false" tIns="0" lIns="0" bIns="0" rIns="0">
            <a:spAutoFit/>
          </a:bodyPr>
          <a:lstStyle/>
          <a:p>
            <a:pPr algn="l">
              <a:lnSpc>
                <a:spcPts val="1680"/>
              </a:lnSpc>
              <a:spcBef>
                <a:spcPct val="0"/>
              </a:spcBef>
            </a:pPr>
            <a:r>
              <a:rPr lang="en-US" b="true" sz="1200">
                <a:solidFill>
                  <a:srgbClr val="1F2020"/>
                </a:solidFill>
                <a:latin typeface="Poppins Bold"/>
                <a:ea typeface="Poppins Bold"/>
                <a:cs typeface="Poppins Bold"/>
                <a:sym typeface="Poppins Bold"/>
              </a:rPr>
              <a:t>video games sales analysis</a:t>
            </a:r>
          </a:p>
        </p:txBody>
      </p:sp>
      <p:sp>
        <p:nvSpPr>
          <p:cNvPr name="TextBox 17" id="17"/>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15</a:t>
            </a:r>
          </a:p>
        </p:txBody>
      </p:sp>
      <p:sp>
        <p:nvSpPr>
          <p:cNvPr name="TextBox 18" id="18"/>
          <p:cNvSpPr txBox="true"/>
          <p:nvPr/>
        </p:nvSpPr>
        <p:spPr>
          <a:xfrm rot="0">
            <a:off x="5346047" y="757912"/>
            <a:ext cx="7595905" cy="1617992"/>
          </a:xfrm>
          <a:prstGeom prst="rect">
            <a:avLst/>
          </a:prstGeom>
        </p:spPr>
        <p:txBody>
          <a:bodyPr anchor="t" rtlCol="false" tIns="0" lIns="0" bIns="0" rIns="0">
            <a:spAutoFit/>
          </a:bodyPr>
          <a:lstStyle/>
          <a:p>
            <a:pPr algn="ctr">
              <a:lnSpc>
                <a:spcPts val="6385"/>
              </a:lnSpc>
              <a:spcBef>
                <a:spcPct val="0"/>
              </a:spcBef>
            </a:pPr>
            <a:r>
              <a:rPr lang="en-US" b="true" sz="4560">
                <a:solidFill>
                  <a:srgbClr val="1F2020"/>
                </a:solidFill>
                <a:latin typeface="Poppins Bold"/>
                <a:ea typeface="Poppins Bold"/>
                <a:cs typeface="Poppins Bold"/>
                <a:sym typeface="Poppins Bold"/>
              </a:rPr>
              <a:t>Kết luận: Phần phân tích cơ bản</a:t>
            </a:r>
          </a:p>
        </p:txBody>
      </p:sp>
      <p:sp>
        <p:nvSpPr>
          <p:cNvPr name="TextBox 19" id="19"/>
          <p:cNvSpPr txBox="true"/>
          <p:nvPr/>
        </p:nvSpPr>
        <p:spPr>
          <a:xfrm rot="0">
            <a:off x="707021" y="3221355"/>
            <a:ext cx="16230600" cy="4615815"/>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1F2020"/>
                </a:solidFill>
                <a:latin typeface="Poppins"/>
                <a:ea typeface="Poppins"/>
                <a:cs typeface="Poppins"/>
                <a:sym typeface="Poppins"/>
              </a:rPr>
              <a:t>Dựa vào độ lệch chuẩn std cao (1.55 triệu bản) và 50% median = 0.06 triệu bản cho thấy thị trường game rất khắc nhiệt, phần lớn số lượng game được bán ra rất thấp trong đó 75% số có doanh số bán 0.47 triệu bản và 25% game bán được 470.000 triệu bản.</a:t>
            </a:r>
          </a:p>
          <a:p>
            <a:pPr algn="l">
              <a:lnSpc>
                <a:spcPts val="3359"/>
              </a:lnSpc>
            </a:pPr>
          </a:p>
          <a:p>
            <a:pPr algn="l" marL="518160" indent="-259080" lvl="1">
              <a:lnSpc>
                <a:spcPts val="3359"/>
              </a:lnSpc>
              <a:buFont typeface="Arial"/>
              <a:buChar char="•"/>
            </a:pPr>
            <a:r>
              <a:rPr lang="en-US" sz="2400">
                <a:solidFill>
                  <a:srgbClr val="1F2020"/>
                </a:solidFill>
                <a:latin typeface="Poppins"/>
                <a:ea typeface="Poppins"/>
                <a:cs typeface="Poppins"/>
                <a:sym typeface="Poppins"/>
              </a:rPr>
              <a:t>NA được xem là thị trường lớn nhất với thị phần chiếm 50% toàn bộ thị trường sau đó là EU với 29% thị phần kế đó là Other 12,9% và JP là 12%.</a:t>
            </a:r>
          </a:p>
          <a:p>
            <a:pPr algn="l">
              <a:lnSpc>
                <a:spcPts val="3359"/>
              </a:lnSpc>
            </a:pPr>
          </a:p>
          <a:p>
            <a:pPr algn="l" marL="518160" indent="-259080" lvl="1">
              <a:lnSpc>
                <a:spcPts val="3359"/>
              </a:lnSpc>
              <a:buFont typeface="Arial"/>
              <a:buChar char="•"/>
            </a:pPr>
            <a:r>
              <a:rPr lang="en-US" sz="2400">
                <a:solidFill>
                  <a:srgbClr val="1F2020"/>
                </a:solidFill>
                <a:latin typeface="Poppins"/>
                <a:ea typeface="Poppins"/>
                <a:cs typeface="Poppins"/>
                <a:sym typeface="Poppins"/>
              </a:rPr>
              <a:t>3 Thị trường NA, EU và JP đều có liên quan ảnh hưởng đến nhau nhưng thị trường JP lại ít ảnh hưởng như 3 thị trường trên, một số game không bán được tại thị trường JP. Ngoài ra JP cũng là thị trường có ít game bán chạy.</a:t>
            </a:r>
          </a:p>
          <a:p>
            <a:pPr algn="l">
              <a:lnSpc>
                <a:spcPts val="3359"/>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7491799" y="8458418"/>
            <a:ext cx="951769" cy="799882"/>
            <a:chOff x="0" y="0"/>
            <a:chExt cx="967140" cy="812800"/>
          </a:xfrm>
        </p:grpSpPr>
        <p:sp>
          <p:nvSpPr>
            <p:cNvPr name="Freeform 10" id="10"/>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11" id="11"/>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Contact</a:t>
            </a:r>
          </a:p>
        </p:txBody>
      </p:sp>
      <p:sp>
        <p:nvSpPr>
          <p:cNvPr name="TextBox 13" id="13"/>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About Us</a:t>
            </a:r>
          </a:p>
        </p:txBody>
      </p:sp>
      <p:sp>
        <p:nvSpPr>
          <p:cNvPr name="TextBox 14" id="14"/>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Service</a:t>
            </a:r>
          </a:p>
        </p:txBody>
      </p:sp>
      <p:sp>
        <p:nvSpPr>
          <p:cNvPr name="TextBox 15" id="15"/>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Home</a:t>
            </a:r>
          </a:p>
        </p:txBody>
      </p:sp>
      <p:sp>
        <p:nvSpPr>
          <p:cNvPr name="TextBox 16" id="16"/>
          <p:cNvSpPr txBox="true"/>
          <p:nvPr/>
        </p:nvSpPr>
        <p:spPr>
          <a:xfrm rot="0">
            <a:off x="1011679" y="508149"/>
            <a:ext cx="2229872" cy="207645"/>
          </a:xfrm>
          <a:prstGeom prst="rect">
            <a:avLst/>
          </a:prstGeom>
        </p:spPr>
        <p:txBody>
          <a:bodyPr anchor="t" rtlCol="false" tIns="0" lIns="0" bIns="0" rIns="0">
            <a:spAutoFit/>
          </a:bodyPr>
          <a:lstStyle/>
          <a:p>
            <a:pPr algn="l">
              <a:lnSpc>
                <a:spcPts val="1680"/>
              </a:lnSpc>
              <a:spcBef>
                <a:spcPct val="0"/>
              </a:spcBef>
            </a:pPr>
            <a:r>
              <a:rPr lang="en-US" b="true" sz="1200">
                <a:solidFill>
                  <a:srgbClr val="1F2020"/>
                </a:solidFill>
                <a:latin typeface="Poppins Bold"/>
                <a:ea typeface="Poppins Bold"/>
                <a:cs typeface="Poppins Bold"/>
                <a:sym typeface="Poppins Bold"/>
              </a:rPr>
              <a:t>video games sales analysis</a:t>
            </a:r>
          </a:p>
        </p:txBody>
      </p:sp>
      <p:sp>
        <p:nvSpPr>
          <p:cNvPr name="TextBox 17" id="17"/>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16</a:t>
            </a:r>
          </a:p>
        </p:txBody>
      </p:sp>
      <p:sp>
        <p:nvSpPr>
          <p:cNvPr name="TextBox 18" id="18"/>
          <p:cNvSpPr txBox="true"/>
          <p:nvPr/>
        </p:nvSpPr>
        <p:spPr>
          <a:xfrm rot="0">
            <a:off x="5346047" y="757912"/>
            <a:ext cx="7595905" cy="1617992"/>
          </a:xfrm>
          <a:prstGeom prst="rect">
            <a:avLst/>
          </a:prstGeom>
        </p:spPr>
        <p:txBody>
          <a:bodyPr anchor="t" rtlCol="false" tIns="0" lIns="0" bIns="0" rIns="0">
            <a:spAutoFit/>
          </a:bodyPr>
          <a:lstStyle/>
          <a:p>
            <a:pPr algn="ctr">
              <a:lnSpc>
                <a:spcPts val="6385"/>
              </a:lnSpc>
              <a:spcBef>
                <a:spcPct val="0"/>
              </a:spcBef>
            </a:pPr>
            <a:r>
              <a:rPr lang="en-US" b="true" sz="4560">
                <a:solidFill>
                  <a:srgbClr val="1F2020"/>
                </a:solidFill>
                <a:latin typeface="Poppins Bold"/>
                <a:ea typeface="Poppins Bold"/>
                <a:cs typeface="Poppins Bold"/>
                <a:sym typeface="Poppins Bold"/>
              </a:rPr>
              <a:t>Kết luận: Phần phân tích doanh số theo các yếu tố</a:t>
            </a:r>
          </a:p>
        </p:txBody>
      </p:sp>
      <p:sp>
        <p:nvSpPr>
          <p:cNvPr name="TextBox 19" id="19"/>
          <p:cNvSpPr txBox="true"/>
          <p:nvPr/>
        </p:nvSpPr>
        <p:spPr>
          <a:xfrm rot="0">
            <a:off x="707021" y="3221355"/>
            <a:ext cx="16230600" cy="2101215"/>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1F2020"/>
                </a:solidFill>
                <a:latin typeface="Poppins"/>
                <a:ea typeface="Poppins"/>
                <a:cs typeface="Poppins"/>
                <a:sym typeface="Poppins"/>
              </a:rPr>
              <a:t>Nên đầu tư vào platform của Sony, Nintendo và Microsoft. Tránh đầu tư vào game không chạy được trong bộ 3 này vì các platform còn lại có doanh số rất thấp</a:t>
            </a:r>
          </a:p>
          <a:p>
            <a:pPr algn="l" marL="518160" indent="-259080" lvl="1">
              <a:lnSpc>
                <a:spcPts val="3359"/>
              </a:lnSpc>
              <a:buFont typeface="Arial"/>
              <a:buChar char="•"/>
            </a:pPr>
            <a:r>
              <a:rPr lang="en-US" sz="2400">
                <a:solidFill>
                  <a:srgbClr val="1F2020"/>
                </a:solidFill>
                <a:latin typeface="Poppins"/>
                <a:ea typeface="Poppins"/>
                <a:cs typeface="Poppins"/>
                <a:sym typeface="Poppins"/>
              </a:rPr>
              <a:t>Các thế loại game Action, Sport và Role-Playing có tiềm năng đầu tư lớn</a:t>
            </a:r>
          </a:p>
          <a:p>
            <a:pPr algn="l" marL="518160" indent="-259080" lvl="1">
              <a:lnSpc>
                <a:spcPts val="3359"/>
              </a:lnSpc>
              <a:buFont typeface="Arial"/>
              <a:buChar char="•"/>
            </a:pPr>
            <a:r>
              <a:rPr lang="en-US" sz="2400">
                <a:solidFill>
                  <a:srgbClr val="1F2020"/>
                </a:solidFill>
                <a:latin typeface="Poppins"/>
                <a:ea typeface="Poppins"/>
                <a:cs typeface="Poppins"/>
                <a:sym typeface="Poppins"/>
              </a:rPr>
              <a:t>Nintendo, EA và Activision là những nhà phát hành đáng chú ý.</a:t>
            </a:r>
          </a:p>
          <a:p>
            <a:pPr algn="l">
              <a:lnSpc>
                <a:spcPts val="3359"/>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7491799" y="8458418"/>
            <a:ext cx="951769" cy="799882"/>
            <a:chOff x="0" y="0"/>
            <a:chExt cx="967140" cy="812800"/>
          </a:xfrm>
        </p:grpSpPr>
        <p:sp>
          <p:nvSpPr>
            <p:cNvPr name="Freeform 10" id="10"/>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11" id="11"/>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Contact</a:t>
            </a:r>
          </a:p>
        </p:txBody>
      </p:sp>
      <p:sp>
        <p:nvSpPr>
          <p:cNvPr name="TextBox 13" id="13"/>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About Us</a:t>
            </a:r>
          </a:p>
        </p:txBody>
      </p:sp>
      <p:sp>
        <p:nvSpPr>
          <p:cNvPr name="TextBox 14" id="14"/>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Service</a:t>
            </a:r>
          </a:p>
        </p:txBody>
      </p:sp>
      <p:sp>
        <p:nvSpPr>
          <p:cNvPr name="TextBox 15" id="15"/>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Home</a:t>
            </a:r>
          </a:p>
        </p:txBody>
      </p:sp>
      <p:sp>
        <p:nvSpPr>
          <p:cNvPr name="TextBox 16" id="16"/>
          <p:cNvSpPr txBox="true"/>
          <p:nvPr/>
        </p:nvSpPr>
        <p:spPr>
          <a:xfrm rot="0">
            <a:off x="1011679" y="508149"/>
            <a:ext cx="2229872" cy="207645"/>
          </a:xfrm>
          <a:prstGeom prst="rect">
            <a:avLst/>
          </a:prstGeom>
        </p:spPr>
        <p:txBody>
          <a:bodyPr anchor="t" rtlCol="false" tIns="0" lIns="0" bIns="0" rIns="0">
            <a:spAutoFit/>
          </a:bodyPr>
          <a:lstStyle/>
          <a:p>
            <a:pPr algn="l">
              <a:lnSpc>
                <a:spcPts val="1680"/>
              </a:lnSpc>
              <a:spcBef>
                <a:spcPct val="0"/>
              </a:spcBef>
            </a:pPr>
            <a:r>
              <a:rPr lang="en-US" b="true" sz="1200">
                <a:solidFill>
                  <a:srgbClr val="1F2020"/>
                </a:solidFill>
                <a:latin typeface="Poppins Bold"/>
                <a:ea typeface="Poppins Bold"/>
                <a:cs typeface="Poppins Bold"/>
                <a:sym typeface="Poppins Bold"/>
              </a:rPr>
              <a:t>video games sales analysis</a:t>
            </a:r>
          </a:p>
        </p:txBody>
      </p:sp>
      <p:sp>
        <p:nvSpPr>
          <p:cNvPr name="TextBox 17" id="17"/>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17</a:t>
            </a:r>
          </a:p>
        </p:txBody>
      </p:sp>
      <p:sp>
        <p:nvSpPr>
          <p:cNvPr name="TextBox 18" id="18"/>
          <p:cNvSpPr txBox="true"/>
          <p:nvPr/>
        </p:nvSpPr>
        <p:spPr>
          <a:xfrm rot="0">
            <a:off x="4663059" y="914400"/>
            <a:ext cx="8961882" cy="1313335"/>
          </a:xfrm>
          <a:prstGeom prst="rect">
            <a:avLst/>
          </a:prstGeom>
        </p:spPr>
        <p:txBody>
          <a:bodyPr anchor="t" rtlCol="false" tIns="0" lIns="0" bIns="0" rIns="0">
            <a:spAutoFit/>
          </a:bodyPr>
          <a:lstStyle/>
          <a:p>
            <a:pPr algn="ctr">
              <a:lnSpc>
                <a:spcPts val="5156"/>
              </a:lnSpc>
              <a:spcBef>
                <a:spcPct val="0"/>
              </a:spcBef>
            </a:pPr>
            <a:r>
              <a:rPr lang="en-US" b="true" sz="3683">
                <a:solidFill>
                  <a:srgbClr val="1F2020"/>
                </a:solidFill>
                <a:latin typeface="Poppins Bold"/>
                <a:ea typeface="Poppins Bold"/>
                <a:cs typeface="Poppins Bold"/>
                <a:sym typeface="Poppins Bold"/>
              </a:rPr>
              <a:t>Kết luận: Phần phân tích doanh số theo các yếu tố cho từng thị trường</a:t>
            </a:r>
          </a:p>
        </p:txBody>
      </p:sp>
      <p:sp>
        <p:nvSpPr>
          <p:cNvPr name="TextBox 19" id="19"/>
          <p:cNvSpPr txBox="true"/>
          <p:nvPr/>
        </p:nvSpPr>
        <p:spPr>
          <a:xfrm rot="0">
            <a:off x="1261199" y="2503960"/>
            <a:ext cx="16230600" cy="7130415"/>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1F2020"/>
                </a:solidFill>
                <a:latin typeface="Poppins"/>
                <a:ea typeface="Poppins"/>
                <a:cs typeface="Poppins"/>
                <a:sym typeface="Poppins"/>
              </a:rPr>
              <a:t>Thị trường NA nên tập trung đầu từ vào game thuộc thể loại Action và Sport cho 2 dòng mày của Nintendo và Sony.</a:t>
            </a:r>
          </a:p>
          <a:p>
            <a:pPr algn="l">
              <a:lnSpc>
                <a:spcPts val="3359"/>
              </a:lnSpc>
            </a:pPr>
          </a:p>
          <a:p>
            <a:pPr algn="l" marL="518160" indent="-259080" lvl="1">
              <a:lnSpc>
                <a:spcPts val="3359"/>
              </a:lnSpc>
              <a:buFont typeface="Arial"/>
              <a:buChar char="•"/>
            </a:pPr>
            <a:r>
              <a:rPr lang="en-US" sz="2400">
                <a:solidFill>
                  <a:srgbClr val="1F2020"/>
                </a:solidFill>
                <a:latin typeface="Poppins"/>
                <a:ea typeface="Poppins"/>
                <a:cs typeface="Poppins"/>
                <a:sym typeface="Poppins"/>
              </a:rPr>
              <a:t>Thị trường EU nên tập trung đầu từ vào game thuộc thể loại Action và Sport cho 2 dòng mày của Nintendo và Sony.</a:t>
            </a:r>
          </a:p>
          <a:p>
            <a:pPr algn="l">
              <a:lnSpc>
                <a:spcPts val="3359"/>
              </a:lnSpc>
            </a:pPr>
          </a:p>
          <a:p>
            <a:pPr algn="l" marL="518160" indent="-259080" lvl="1">
              <a:lnSpc>
                <a:spcPts val="3359"/>
              </a:lnSpc>
              <a:buFont typeface="Arial"/>
              <a:buChar char="•"/>
            </a:pPr>
            <a:r>
              <a:rPr lang="en-US" sz="2400">
                <a:solidFill>
                  <a:srgbClr val="1F2020"/>
                </a:solidFill>
                <a:latin typeface="Poppins"/>
                <a:ea typeface="Poppins"/>
                <a:cs typeface="Poppins"/>
                <a:sym typeface="Poppins"/>
              </a:rPr>
              <a:t>Thị trường Other nên tập trung đầu từ vào game thuộc thể loại Action và Sport cho 2 dòng mày của Sony và Nintendo. Cần đặc biết chú ý platform thuộc công ty Sony có doanh số rất cao gần như gấp đôi nên khi đầu tư thị trường này nên tập trung vào các game có platform này.</a:t>
            </a:r>
          </a:p>
          <a:p>
            <a:pPr algn="l">
              <a:lnSpc>
                <a:spcPts val="3359"/>
              </a:lnSpc>
            </a:pPr>
          </a:p>
          <a:p>
            <a:pPr algn="l" marL="518160" indent="-259080" lvl="1">
              <a:lnSpc>
                <a:spcPts val="3359"/>
              </a:lnSpc>
              <a:buFont typeface="Arial"/>
              <a:buChar char="•"/>
            </a:pPr>
            <a:r>
              <a:rPr lang="en-US" sz="2400">
                <a:solidFill>
                  <a:srgbClr val="1F2020"/>
                </a:solidFill>
                <a:latin typeface="Poppins"/>
                <a:ea typeface="Poppins"/>
                <a:cs typeface="Poppins"/>
                <a:sym typeface="Poppins"/>
              </a:rPr>
              <a:t>Thị trường Nhật Bản rất khác biết với các thị trường còn lại khi các thế loại game được yêu thích có chung là action và sport nhưng thể loại role-play lại vượt trội rất nhiều, các nhà sản xuất game và platform nội địa vũng vượt trội so với các công ty đến từ nước khác. Cho thấy thị trường này cần nghiên cứu kỹ về tính nội địa trước khi đầu tư. Nếu đầu tư vào thị trường này nên đầu tư game role-play của nhà phát hành và sản xuất flatform Nintendo vì các thông số của công ty này rất vượt trội so với các công ty khác. </a:t>
            </a:r>
          </a:p>
          <a:p>
            <a:pPr algn="l">
              <a:lnSpc>
                <a:spcPts val="3359"/>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7491799" y="8458418"/>
            <a:ext cx="951769" cy="799882"/>
            <a:chOff x="0" y="0"/>
            <a:chExt cx="967140" cy="812800"/>
          </a:xfrm>
        </p:grpSpPr>
        <p:sp>
          <p:nvSpPr>
            <p:cNvPr name="Freeform 10" id="10"/>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11" id="11"/>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Contact</a:t>
            </a:r>
          </a:p>
        </p:txBody>
      </p:sp>
      <p:sp>
        <p:nvSpPr>
          <p:cNvPr name="TextBox 13" id="13"/>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About Us</a:t>
            </a:r>
          </a:p>
        </p:txBody>
      </p:sp>
      <p:sp>
        <p:nvSpPr>
          <p:cNvPr name="TextBox 14" id="14"/>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Service</a:t>
            </a:r>
          </a:p>
        </p:txBody>
      </p:sp>
      <p:sp>
        <p:nvSpPr>
          <p:cNvPr name="TextBox 15" id="15"/>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Home</a:t>
            </a:r>
          </a:p>
        </p:txBody>
      </p:sp>
      <p:sp>
        <p:nvSpPr>
          <p:cNvPr name="TextBox 16" id="16"/>
          <p:cNvSpPr txBox="true"/>
          <p:nvPr/>
        </p:nvSpPr>
        <p:spPr>
          <a:xfrm rot="0">
            <a:off x="1011679" y="508149"/>
            <a:ext cx="2229872" cy="207645"/>
          </a:xfrm>
          <a:prstGeom prst="rect">
            <a:avLst/>
          </a:prstGeom>
        </p:spPr>
        <p:txBody>
          <a:bodyPr anchor="t" rtlCol="false" tIns="0" lIns="0" bIns="0" rIns="0">
            <a:spAutoFit/>
          </a:bodyPr>
          <a:lstStyle/>
          <a:p>
            <a:pPr algn="l">
              <a:lnSpc>
                <a:spcPts val="1680"/>
              </a:lnSpc>
              <a:spcBef>
                <a:spcPct val="0"/>
              </a:spcBef>
            </a:pPr>
            <a:r>
              <a:rPr lang="en-US" b="true" sz="1200">
                <a:solidFill>
                  <a:srgbClr val="1F2020"/>
                </a:solidFill>
                <a:latin typeface="Poppins Bold"/>
                <a:ea typeface="Poppins Bold"/>
                <a:cs typeface="Poppins Bold"/>
                <a:sym typeface="Poppins Bold"/>
              </a:rPr>
              <a:t>video games sales analysis</a:t>
            </a:r>
          </a:p>
        </p:txBody>
      </p:sp>
      <p:sp>
        <p:nvSpPr>
          <p:cNvPr name="TextBox 17" id="17"/>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18</a:t>
            </a:r>
          </a:p>
        </p:txBody>
      </p:sp>
      <p:sp>
        <p:nvSpPr>
          <p:cNvPr name="TextBox 18" id="18"/>
          <p:cNvSpPr txBox="true"/>
          <p:nvPr/>
        </p:nvSpPr>
        <p:spPr>
          <a:xfrm rot="0">
            <a:off x="4646037" y="660139"/>
            <a:ext cx="8961882" cy="667038"/>
          </a:xfrm>
          <a:prstGeom prst="rect">
            <a:avLst/>
          </a:prstGeom>
        </p:spPr>
        <p:txBody>
          <a:bodyPr anchor="t" rtlCol="false" tIns="0" lIns="0" bIns="0" rIns="0">
            <a:spAutoFit/>
          </a:bodyPr>
          <a:lstStyle/>
          <a:p>
            <a:pPr algn="ctr">
              <a:lnSpc>
                <a:spcPts val="5156"/>
              </a:lnSpc>
              <a:spcBef>
                <a:spcPct val="0"/>
              </a:spcBef>
            </a:pPr>
            <a:r>
              <a:rPr lang="en-US" b="true" sz="3683">
                <a:solidFill>
                  <a:srgbClr val="1F2020"/>
                </a:solidFill>
                <a:latin typeface="Poppins Bold"/>
                <a:ea typeface="Poppins Bold"/>
                <a:cs typeface="Poppins Bold"/>
                <a:sym typeface="Poppins Bold"/>
              </a:rPr>
              <a:t>Outcomes</a:t>
            </a:r>
          </a:p>
        </p:txBody>
      </p:sp>
      <p:sp>
        <p:nvSpPr>
          <p:cNvPr name="TextBox 19" id="19"/>
          <p:cNvSpPr txBox="true"/>
          <p:nvPr/>
        </p:nvSpPr>
        <p:spPr>
          <a:xfrm rot="0">
            <a:off x="878329" y="1270027"/>
            <a:ext cx="16230600" cy="9199880"/>
          </a:xfrm>
          <a:prstGeom prst="rect">
            <a:avLst/>
          </a:prstGeom>
        </p:spPr>
        <p:txBody>
          <a:bodyPr anchor="t" rtlCol="false" tIns="0" lIns="0" bIns="0" rIns="0">
            <a:spAutoFit/>
          </a:bodyPr>
          <a:lstStyle/>
          <a:p>
            <a:pPr algn="l" marL="496571" indent="-248285" lvl="1">
              <a:lnSpc>
                <a:spcPts val="3220"/>
              </a:lnSpc>
              <a:buFont typeface="Arial"/>
              <a:buChar char="•"/>
            </a:pPr>
            <a:r>
              <a:rPr lang="en-US" sz="2300">
                <a:solidFill>
                  <a:srgbClr val="1F2020"/>
                </a:solidFill>
                <a:latin typeface="Poppins"/>
                <a:ea typeface="Poppins"/>
                <a:cs typeface="Poppins"/>
                <a:sym typeface="Poppins"/>
              </a:rPr>
              <a:t>1. Thị trường NA &amp; EU (76% thị phần)</a:t>
            </a:r>
          </a:p>
          <a:p>
            <a:pPr algn="l" marL="496571" indent="-248285" lvl="1">
              <a:lnSpc>
                <a:spcPts val="3220"/>
              </a:lnSpc>
              <a:buFont typeface="Arial"/>
              <a:buChar char="•"/>
            </a:pPr>
            <a:r>
              <a:rPr lang="en-US" sz="2300">
                <a:solidFill>
                  <a:srgbClr val="1F2020"/>
                </a:solidFill>
                <a:latin typeface="Poppins"/>
                <a:ea typeface="Poppins"/>
                <a:cs typeface="Poppins"/>
                <a:sym typeface="Poppins"/>
              </a:rPr>
              <a:t> • NA chiếm 50% tổng doanh số ngành game.</a:t>
            </a:r>
          </a:p>
          <a:p>
            <a:pPr algn="l" marL="496571" indent="-248285" lvl="1">
              <a:lnSpc>
                <a:spcPts val="3220"/>
              </a:lnSpc>
              <a:buFont typeface="Arial"/>
              <a:buChar char="•"/>
            </a:pPr>
            <a:r>
              <a:rPr lang="en-US" sz="2300">
                <a:solidFill>
                  <a:srgbClr val="1F2020"/>
                </a:solidFill>
                <a:latin typeface="Poppins"/>
                <a:ea typeface="Poppins"/>
                <a:cs typeface="Poppins"/>
                <a:sym typeface="Poppins"/>
              </a:rPr>
              <a:t> • Hai thị trường này giống nhau 90% về thể loại game, nhà phát hành, platform.</a:t>
            </a:r>
          </a:p>
          <a:p>
            <a:pPr algn="l" marL="496571" indent="-248285" lvl="1">
              <a:lnSpc>
                <a:spcPts val="3220"/>
              </a:lnSpc>
              <a:buFont typeface="Arial"/>
              <a:buChar char="•"/>
            </a:pPr>
            <a:r>
              <a:rPr lang="en-US" sz="2300">
                <a:solidFill>
                  <a:srgbClr val="1F2020"/>
                </a:solidFill>
                <a:latin typeface="Poppins"/>
                <a:ea typeface="Poppins"/>
                <a:cs typeface="Poppins"/>
                <a:sym typeface="Poppins"/>
              </a:rPr>
              <a:t> • Chiến lược đầu tư:</a:t>
            </a:r>
          </a:p>
          <a:p>
            <a:pPr algn="l" marL="496571" indent="-248285" lvl="1">
              <a:lnSpc>
                <a:spcPts val="3220"/>
              </a:lnSpc>
              <a:buFont typeface="Arial"/>
              <a:buChar char="•"/>
            </a:pPr>
            <a:r>
              <a:rPr lang="en-US" sz="2300">
                <a:solidFill>
                  <a:srgbClr val="1F2020"/>
                </a:solidFill>
                <a:latin typeface="Poppins"/>
                <a:ea typeface="Poppins"/>
                <a:cs typeface="Poppins"/>
                <a:sym typeface="Poppins"/>
              </a:rPr>
              <a:t> • Ưu tiên Action, Sports, Shooter.</a:t>
            </a:r>
          </a:p>
          <a:p>
            <a:pPr algn="l" marL="496571" indent="-248285" lvl="1">
              <a:lnSpc>
                <a:spcPts val="3220"/>
              </a:lnSpc>
              <a:buFont typeface="Arial"/>
              <a:buChar char="•"/>
            </a:pPr>
            <a:r>
              <a:rPr lang="en-US" sz="2300">
                <a:solidFill>
                  <a:srgbClr val="1F2020"/>
                </a:solidFill>
                <a:latin typeface="Poppins"/>
                <a:ea typeface="Poppins"/>
                <a:cs typeface="Poppins"/>
                <a:sym typeface="Poppins"/>
              </a:rPr>
              <a:t> • Chọn Nintendo, EA, Activision.</a:t>
            </a:r>
          </a:p>
          <a:p>
            <a:pPr algn="l" marL="496571" indent="-248285" lvl="1">
              <a:lnSpc>
                <a:spcPts val="3220"/>
              </a:lnSpc>
              <a:buFont typeface="Arial"/>
              <a:buChar char="•"/>
            </a:pPr>
            <a:r>
              <a:rPr lang="en-US" sz="2300">
                <a:solidFill>
                  <a:srgbClr val="1F2020"/>
                </a:solidFill>
                <a:latin typeface="Poppins"/>
                <a:ea typeface="Poppins"/>
                <a:cs typeface="Poppins"/>
                <a:sym typeface="Poppins"/>
              </a:rPr>
              <a:t> • Tập trung vào Sony, Nintendo, Microsoft.</a:t>
            </a:r>
          </a:p>
          <a:p>
            <a:pPr algn="l">
              <a:lnSpc>
                <a:spcPts val="3220"/>
              </a:lnSpc>
            </a:pPr>
          </a:p>
          <a:p>
            <a:pPr algn="l" marL="496571" indent="-248285" lvl="1">
              <a:lnSpc>
                <a:spcPts val="3220"/>
              </a:lnSpc>
              <a:buFont typeface="Arial"/>
              <a:buChar char="•"/>
            </a:pPr>
            <a:r>
              <a:rPr lang="en-US" sz="2300">
                <a:solidFill>
                  <a:srgbClr val="1F2020"/>
                </a:solidFill>
                <a:latin typeface="Poppins"/>
                <a:ea typeface="Poppins"/>
                <a:cs typeface="Poppins"/>
                <a:sym typeface="Poppins"/>
              </a:rPr>
              <a:t>2. Thị trường Others</a:t>
            </a:r>
          </a:p>
          <a:p>
            <a:pPr algn="l" marL="496571" indent="-248285" lvl="1">
              <a:lnSpc>
                <a:spcPts val="3220"/>
              </a:lnSpc>
              <a:buFont typeface="Arial"/>
              <a:buChar char="•"/>
            </a:pPr>
            <a:r>
              <a:rPr lang="en-US" sz="2300">
                <a:solidFill>
                  <a:srgbClr val="1F2020"/>
                </a:solidFill>
                <a:latin typeface="Poppins"/>
                <a:ea typeface="Poppins"/>
                <a:cs typeface="Poppins"/>
                <a:sym typeface="Poppins"/>
              </a:rPr>
              <a:t> • Quy mô nhỏ hơn nhưng tương đồng với NA &amp; EU.</a:t>
            </a:r>
          </a:p>
          <a:p>
            <a:pPr algn="l" marL="496571" indent="-248285" lvl="1">
              <a:lnSpc>
                <a:spcPts val="3220"/>
              </a:lnSpc>
              <a:buFont typeface="Arial"/>
              <a:buChar char="•"/>
            </a:pPr>
            <a:r>
              <a:rPr lang="en-US" sz="2300">
                <a:solidFill>
                  <a:srgbClr val="1F2020"/>
                </a:solidFill>
                <a:latin typeface="Poppins"/>
                <a:ea typeface="Poppins"/>
                <a:cs typeface="Poppins"/>
                <a:sym typeface="Poppins"/>
              </a:rPr>
              <a:t> • Có thể đầu tư đồng thời vào NA, EU, Others.</a:t>
            </a:r>
          </a:p>
          <a:p>
            <a:pPr algn="l" marL="496571" indent="-248285" lvl="1">
              <a:lnSpc>
                <a:spcPts val="3220"/>
              </a:lnSpc>
              <a:buFont typeface="Arial"/>
              <a:buChar char="•"/>
            </a:pPr>
            <a:r>
              <a:rPr lang="en-US" sz="2300">
                <a:solidFill>
                  <a:srgbClr val="1F2020"/>
                </a:solidFill>
                <a:latin typeface="Poppins"/>
                <a:ea typeface="Poppins"/>
                <a:cs typeface="Poppins"/>
                <a:sym typeface="Poppins"/>
              </a:rPr>
              <a:t> • Lưu ý:</a:t>
            </a:r>
          </a:p>
          <a:p>
            <a:pPr algn="l" marL="496571" indent="-248285" lvl="1">
              <a:lnSpc>
                <a:spcPts val="3220"/>
              </a:lnSpc>
              <a:buFont typeface="Arial"/>
              <a:buChar char="•"/>
            </a:pPr>
            <a:r>
              <a:rPr lang="en-US" sz="2300">
                <a:solidFill>
                  <a:srgbClr val="1F2020"/>
                </a:solidFill>
                <a:latin typeface="Poppins"/>
                <a:ea typeface="Poppins"/>
                <a:cs typeface="Poppins"/>
                <a:sym typeface="Poppins"/>
              </a:rPr>
              <a:t> • Sony vượt trội hơn Nintendo và Microsoft trong khu vực này.</a:t>
            </a:r>
          </a:p>
          <a:p>
            <a:pPr algn="l">
              <a:lnSpc>
                <a:spcPts val="3220"/>
              </a:lnSpc>
            </a:pPr>
          </a:p>
          <a:p>
            <a:pPr algn="l" marL="496571" indent="-248285" lvl="1">
              <a:lnSpc>
                <a:spcPts val="3220"/>
              </a:lnSpc>
              <a:buFont typeface="Arial"/>
              <a:buChar char="•"/>
            </a:pPr>
            <a:r>
              <a:rPr lang="en-US" sz="2300">
                <a:solidFill>
                  <a:srgbClr val="1F2020"/>
                </a:solidFill>
                <a:latin typeface="Poppins"/>
                <a:ea typeface="Poppins"/>
                <a:cs typeface="Poppins"/>
                <a:sym typeface="Poppins"/>
              </a:rPr>
              <a:t>3. Thị trường JP (Đặc thù bản địa)</a:t>
            </a:r>
          </a:p>
          <a:p>
            <a:pPr algn="l" marL="496571" indent="-248285" lvl="1">
              <a:lnSpc>
                <a:spcPts val="3220"/>
              </a:lnSpc>
              <a:buFont typeface="Arial"/>
              <a:buChar char="•"/>
            </a:pPr>
            <a:r>
              <a:rPr lang="en-US" sz="2300">
                <a:solidFill>
                  <a:srgbClr val="1F2020"/>
                </a:solidFill>
                <a:latin typeface="Poppins"/>
                <a:ea typeface="Poppins"/>
                <a:cs typeface="Poppins"/>
                <a:sym typeface="Poppins"/>
              </a:rPr>
              <a:t> • Ưu tiên Nintendo vì game &amp; platform của họ áp đảo.</a:t>
            </a:r>
          </a:p>
          <a:p>
            <a:pPr algn="l" marL="496571" indent="-248285" lvl="1">
              <a:lnSpc>
                <a:spcPts val="3220"/>
              </a:lnSpc>
              <a:buFont typeface="Arial"/>
              <a:buChar char="•"/>
            </a:pPr>
            <a:r>
              <a:rPr lang="en-US" sz="2300">
                <a:solidFill>
                  <a:srgbClr val="1F2020"/>
                </a:solidFill>
                <a:latin typeface="Poppins"/>
                <a:ea typeface="Poppins"/>
                <a:cs typeface="Poppins"/>
                <a:sym typeface="Poppins"/>
              </a:rPr>
              <a:t> • Thể loại ưa chuộng:</a:t>
            </a:r>
          </a:p>
          <a:p>
            <a:pPr algn="l" marL="496571" indent="-248285" lvl="1">
              <a:lnSpc>
                <a:spcPts val="3220"/>
              </a:lnSpc>
              <a:buFont typeface="Arial"/>
              <a:buChar char="•"/>
            </a:pPr>
            <a:r>
              <a:rPr lang="en-US" sz="2300">
                <a:solidFill>
                  <a:srgbClr val="1F2020"/>
                </a:solidFill>
                <a:latin typeface="Poppins"/>
                <a:ea typeface="Poppins"/>
                <a:cs typeface="Poppins"/>
                <a:sym typeface="Poppins"/>
              </a:rPr>
              <a:t> • Action, Shooter (giống NA &amp; EU).</a:t>
            </a:r>
          </a:p>
          <a:p>
            <a:pPr algn="l" marL="496571" indent="-248285" lvl="1">
              <a:lnSpc>
                <a:spcPts val="3220"/>
              </a:lnSpc>
              <a:buFont typeface="Arial"/>
              <a:buChar char="•"/>
            </a:pPr>
            <a:r>
              <a:rPr lang="en-US" sz="2300">
                <a:solidFill>
                  <a:srgbClr val="1F2020"/>
                </a:solidFill>
                <a:latin typeface="Poppins"/>
                <a:ea typeface="Poppins"/>
                <a:cs typeface="Poppins"/>
                <a:sym typeface="Poppins"/>
              </a:rPr>
              <a:t> • Role-Playing (có doanh số vượt trội).</a:t>
            </a:r>
          </a:p>
          <a:p>
            <a:pPr algn="l" marL="496571" indent="-248285" lvl="1">
              <a:lnSpc>
                <a:spcPts val="3220"/>
              </a:lnSpc>
              <a:buFont typeface="Arial"/>
              <a:buChar char="•"/>
            </a:pPr>
            <a:r>
              <a:rPr lang="en-US" sz="2300">
                <a:solidFill>
                  <a:srgbClr val="1F2020"/>
                </a:solidFill>
                <a:latin typeface="Poppins"/>
                <a:ea typeface="Poppins"/>
                <a:cs typeface="Poppins"/>
                <a:sym typeface="Poppins"/>
              </a:rPr>
              <a:t> • Chiến lược đầu tư:</a:t>
            </a:r>
          </a:p>
          <a:p>
            <a:pPr algn="l" marL="496571" indent="-248285" lvl="1">
              <a:lnSpc>
                <a:spcPts val="3220"/>
              </a:lnSpc>
              <a:buFont typeface="Arial"/>
              <a:buChar char="•"/>
            </a:pPr>
            <a:r>
              <a:rPr lang="en-US" sz="2300">
                <a:solidFill>
                  <a:srgbClr val="1F2020"/>
                </a:solidFill>
                <a:latin typeface="Poppins"/>
                <a:ea typeface="Poppins"/>
                <a:cs typeface="Poppins"/>
                <a:sym typeface="Poppins"/>
              </a:rPr>
              <a:t> • Chọn game Role-Playing.</a:t>
            </a:r>
          </a:p>
          <a:p>
            <a:pPr algn="l" marL="496571" indent="-248285" lvl="1">
              <a:lnSpc>
                <a:spcPts val="3220"/>
              </a:lnSpc>
              <a:buFont typeface="Arial"/>
              <a:buChar char="•"/>
            </a:pPr>
            <a:r>
              <a:rPr lang="en-US" sz="2300">
                <a:solidFill>
                  <a:srgbClr val="1F2020"/>
                </a:solidFill>
                <a:latin typeface="Poppins"/>
                <a:ea typeface="Poppins"/>
                <a:cs typeface="Poppins"/>
                <a:sym typeface="Poppins"/>
              </a:rPr>
              <a:t> • Tập trung vào Nintendo.</a:t>
            </a:r>
          </a:p>
          <a:p>
            <a:pPr algn="l">
              <a:lnSpc>
                <a:spcPts val="3220"/>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Contact</a:t>
            </a:r>
          </a:p>
        </p:txBody>
      </p:sp>
      <p:sp>
        <p:nvSpPr>
          <p:cNvPr name="TextBox 9" id="9"/>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About Us</a:t>
            </a:r>
          </a:p>
        </p:txBody>
      </p:sp>
      <p:sp>
        <p:nvSpPr>
          <p:cNvPr name="TextBox 10" id="10"/>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Service</a:t>
            </a:r>
          </a:p>
        </p:txBody>
      </p:sp>
      <p:sp>
        <p:nvSpPr>
          <p:cNvPr name="TextBox 11" id="11"/>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Home</a:t>
            </a:r>
          </a:p>
        </p:txBody>
      </p:sp>
      <p:sp>
        <p:nvSpPr>
          <p:cNvPr name="TextBox 12" id="12"/>
          <p:cNvSpPr txBox="true"/>
          <p:nvPr/>
        </p:nvSpPr>
        <p:spPr>
          <a:xfrm rot="0">
            <a:off x="1011679" y="508149"/>
            <a:ext cx="2032810" cy="207645"/>
          </a:xfrm>
          <a:prstGeom prst="rect">
            <a:avLst/>
          </a:prstGeom>
        </p:spPr>
        <p:txBody>
          <a:bodyPr anchor="t" rtlCol="false" tIns="0" lIns="0" bIns="0" rIns="0">
            <a:spAutoFit/>
          </a:bodyPr>
          <a:lstStyle/>
          <a:p>
            <a:pPr algn="l">
              <a:lnSpc>
                <a:spcPts val="1680"/>
              </a:lnSpc>
              <a:spcBef>
                <a:spcPct val="0"/>
              </a:spcBef>
            </a:pPr>
            <a:r>
              <a:rPr lang="en-US" b="true" sz="1200">
                <a:solidFill>
                  <a:srgbClr val="1F2020"/>
                </a:solidFill>
                <a:latin typeface="Poppins Bold"/>
                <a:ea typeface="Poppins Bold"/>
                <a:cs typeface="Poppins Bold"/>
                <a:sym typeface="Poppins Bold"/>
              </a:rPr>
              <a:t>games sales analysis</a:t>
            </a:r>
          </a:p>
        </p:txBody>
      </p:sp>
      <p:sp>
        <p:nvSpPr>
          <p:cNvPr name="Freeform 13" id="13"/>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4" id="14"/>
          <p:cNvGrpSpPr/>
          <p:nvPr/>
        </p:nvGrpSpPr>
        <p:grpSpPr>
          <a:xfrm rot="0">
            <a:off x="17491799" y="8458418"/>
            <a:ext cx="951769" cy="799882"/>
            <a:chOff x="0" y="0"/>
            <a:chExt cx="967140" cy="812800"/>
          </a:xfrm>
        </p:grpSpPr>
        <p:sp>
          <p:nvSpPr>
            <p:cNvPr name="Freeform 15" id="15"/>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16" id="16"/>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19</a:t>
            </a:r>
          </a:p>
        </p:txBody>
      </p:sp>
      <p:grpSp>
        <p:nvGrpSpPr>
          <p:cNvPr name="Group 18" id="18"/>
          <p:cNvGrpSpPr/>
          <p:nvPr/>
        </p:nvGrpSpPr>
        <p:grpSpPr>
          <a:xfrm rot="0">
            <a:off x="2292826" y="1028700"/>
            <a:ext cx="13648016" cy="13648016"/>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21" id="21"/>
          <p:cNvSpPr/>
          <p:nvPr/>
        </p:nvSpPr>
        <p:spPr>
          <a:xfrm flipH="false" flipV="false" rot="0">
            <a:off x="3613602" y="2544752"/>
            <a:ext cx="11725929" cy="11711272"/>
          </a:xfrm>
          <a:custGeom>
            <a:avLst/>
            <a:gdLst/>
            <a:ahLst/>
            <a:cxnLst/>
            <a:rect r="r" b="b" t="t" l="l"/>
            <a:pathLst>
              <a:path h="11711272" w="11725929">
                <a:moveTo>
                  <a:pt x="0" y="0"/>
                </a:moveTo>
                <a:lnTo>
                  <a:pt x="11725930" y="0"/>
                </a:lnTo>
                <a:lnTo>
                  <a:pt x="11725930" y="11711272"/>
                </a:lnTo>
                <a:lnTo>
                  <a:pt x="0" y="11711272"/>
                </a:lnTo>
                <a:lnTo>
                  <a:pt x="0" y="0"/>
                </a:lnTo>
                <a:close/>
              </a:path>
            </a:pathLst>
          </a:custGeom>
          <a:blipFill>
            <a:blip r:embed="rId4"/>
            <a:stretch>
              <a:fillRect l="0" t="0" r="0" b="0"/>
            </a:stretch>
          </a:blipFill>
        </p:spPr>
      </p:sp>
      <p:grpSp>
        <p:nvGrpSpPr>
          <p:cNvPr name="Group 22" id="22"/>
          <p:cNvGrpSpPr/>
          <p:nvPr/>
        </p:nvGrpSpPr>
        <p:grpSpPr>
          <a:xfrm rot="0">
            <a:off x="3340216" y="2076089"/>
            <a:ext cx="11553237" cy="11553237"/>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25" id="25"/>
          <p:cNvSpPr/>
          <p:nvPr/>
        </p:nvSpPr>
        <p:spPr>
          <a:xfrm flipH="false" flipV="false" rot="0">
            <a:off x="1449114" y="6435106"/>
            <a:ext cx="1658466" cy="1656393"/>
          </a:xfrm>
          <a:custGeom>
            <a:avLst/>
            <a:gdLst/>
            <a:ahLst/>
            <a:cxnLst/>
            <a:rect r="r" b="b" t="t" l="l"/>
            <a:pathLst>
              <a:path h="1656393" w="1658466">
                <a:moveTo>
                  <a:pt x="0" y="0"/>
                </a:moveTo>
                <a:lnTo>
                  <a:pt x="1658466" y="0"/>
                </a:lnTo>
                <a:lnTo>
                  <a:pt x="1658466" y="1656393"/>
                </a:lnTo>
                <a:lnTo>
                  <a:pt x="0" y="1656393"/>
                </a:lnTo>
                <a:lnTo>
                  <a:pt x="0" y="0"/>
                </a:lnTo>
                <a:close/>
              </a:path>
            </a:pathLst>
          </a:custGeom>
          <a:blipFill>
            <a:blip r:embed="rId4"/>
            <a:stretch>
              <a:fillRect l="0" t="0" r="0" b="0"/>
            </a:stretch>
          </a:blipFill>
        </p:spPr>
      </p:sp>
      <p:grpSp>
        <p:nvGrpSpPr>
          <p:cNvPr name="Group 26" id="26"/>
          <p:cNvGrpSpPr/>
          <p:nvPr/>
        </p:nvGrpSpPr>
        <p:grpSpPr>
          <a:xfrm rot="0">
            <a:off x="1410448" y="6368821"/>
            <a:ext cx="1634041" cy="1634041"/>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8" id="2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29" id="29"/>
          <p:cNvSpPr/>
          <p:nvPr/>
        </p:nvSpPr>
        <p:spPr>
          <a:xfrm flipH="true" flipV="false" rot="0">
            <a:off x="2059083" y="6934100"/>
            <a:ext cx="336771" cy="503483"/>
          </a:xfrm>
          <a:custGeom>
            <a:avLst/>
            <a:gdLst/>
            <a:ahLst/>
            <a:cxnLst/>
            <a:rect r="r" b="b" t="t" l="l"/>
            <a:pathLst>
              <a:path h="503483" w="336771">
                <a:moveTo>
                  <a:pt x="336770" y="0"/>
                </a:moveTo>
                <a:lnTo>
                  <a:pt x="0" y="0"/>
                </a:lnTo>
                <a:lnTo>
                  <a:pt x="0" y="503483"/>
                </a:lnTo>
                <a:lnTo>
                  <a:pt x="336770" y="503483"/>
                </a:lnTo>
                <a:lnTo>
                  <a:pt x="33677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0" id="30"/>
          <p:cNvSpPr/>
          <p:nvPr/>
        </p:nvSpPr>
        <p:spPr>
          <a:xfrm flipH="false" flipV="false" rot="0">
            <a:off x="15164756" y="6435106"/>
            <a:ext cx="1658466" cy="1656393"/>
          </a:xfrm>
          <a:custGeom>
            <a:avLst/>
            <a:gdLst/>
            <a:ahLst/>
            <a:cxnLst/>
            <a:rect r="r" b="b" t="t" l="l"/>
            <a:pathLst>
              <a:path h="1656393" w="1658466">
                <a:moveTo>
                  <a:pt x="0" y="0"/>
                </a:moveTo>
                <a:lnTo>
                  <a:pt x="1658465" y="0"/>
                </a:lnTo>
                <a:lnTo>
                  <a:pt x="1658465" y="1656393"/>
                </a:lnTo>
                <a:lnTo>
                  <a:pt x="0" y="1656393"/>
                </a:lnTo>
                <a:lnTo>
                  <a:pt x="0" y="0"/>
                </a:lnTo>
                <a:close/>
              </a:path>
            </a:pathLst>
          </a:custGeom>
          <a:blipFill>
            <a:blip r:embed="rId4"/>
            <a:stretch>
              <a:fillRect l="0" t="0" r="0" b="0"/>
            </a:stretch>
          </a:blipFill>
        </p:spPr>
      </p:sp>
      <p:grpSp>
        <p:nvGrpSpPr>
          <p:cNvPr name="Group 31" id="31"/>
          <p:cNvGrpSpPr/>
          <p:nvPr/>
        </p:nvGrpSpPr>
        <p:grpSpPr>
          <a:xfrm rot="0">
            <a:off x="15126089" y="6368821"/>
            <a:ext cx="1634041" cy="1634041"/>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3" id="3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34" id="34"/>
          <p:cNvSpPr/>
          <p:nvPr/>
        </p:nvSpPr>
        <p:spPr>
          <a:xfrm flipH="false" flipV="false" rot="0">
            <a:off x="15774724" y="6934100"/>
            <a:ext cx="336771" cy="503483"/>
          </a:xfrm>
          <a:custGeom>
            <a:avLst/>
            <a:gdLst/>
            <a:ahLst/>
            <a:cxnLst/>
            <a:rect r="r" b="b" t="t" l="l"/>
            <a:pathLst>
              <a:path h="503483" w="336771">
                <a:moveTo>
                  <a:pt x="0" y="0"/>
                </a:moveTo>
                <a:lnTo>
                  <a:pt x="336771" y="0"/>
                </a:lnTo>
                <a:lnTo>
                  <a:pt x="336771" y="503483"/>
                </a:lnTo>
                <a:lnTo>
                  <a:pt x="0" y="50348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35" id="35"/>
          <p:cNvSpPr txBox="true"/>
          <p:nvPr/>
        </p:nvSpPr>
        <p:spPr>
          <a:xfrm rot="0">
            <a:off x="5955480" y="3747894"/>
            <a:ext cx="6322709" cy="3205131"/>
          </a:xfrm>
          <a:prstGeom prst="rect">
            <a:avLst/>
          </a:prstGeom>
        </p:spPr>
        <p:txBody>
          <a:bodyPr anchor="t" rtlCol="false" tIns="0" lIns="0" bIns="0" rIns="0">
            <a:spAutoFit/>
          </a:bodyPr>
          <a:lstStyle/>
          <a:p>
            <a:pPr algn="ctr">
              <a:lnSpc>
                <a:spcPts val="11950"/>
              </a:lnSpc>
            </a:pPr>
            <a:r>
              <a:rPr lang="en-US" sz="11602" b="true">
                <a:solidFill>
                  <a:srgbClr val="3A6AD6"/>
                </a:solidFill>
                <a:latin typeface="Poppins Bold"/>
                <a:ea typeface="Poppins Bold"/>
                <a:cs typeface="Poppins Bold"/>
                <a:sym typeface="Poppins Bold"/>
              </a:rPr>
              <a:t>Thank</a:t>
            </a:r>
          </a:p>
          <a:p>
            <a:pPr algn="ctr">
              <a:lnSpc>
                <a:spcPts val="11950"/>
              </a:lnSpc>
            </a:pPr>
            <a:r>
              <a:rPr lang="en-US" b="true" sz="11602">
                <a:solidFill>
                  <a:srgbClr val="3A6AD6"/>
                </a:solidFill>
                <a:latin typeface="Poppins Bold"/>
                <a:ea typeface="Poppins Bold"/>
                <a:cs typeface="Poppins Bold"/>
                <a:sym typeface="Poppins Bold"/>
              </a:rPr>
              <a:t>You</a:t>
            </a:r>
          </a:p>
        </p:txBody>
      </p:sp>
      <p:sp>
        <p:nvSpPr>
          <p:cNvPr name="TextBox 36" id="36"/>
          <p:cNvSpPr txBox="true"/>
          <p:nvPr/>
        </p:nvSpPr>
        <p:spPr>
          <a:xfrm rot="0">
            <a:off x="5984590" y="7272828"/>
            <a:ext cx="6318820" cy="843915"/>
          </a:xfrm>
          <a:prstGeom prst="rect">
            <a:avLst/>
          </a:prstGeom>
        </p:spPr>
        <p:txBody>
          <a:bodyPr anchor="t" rtlCol="false" tIns="0" lIns="0" bIns="0" rIns="0">
            <a:spAutoFit/>
          </a:bodyPr>
          <a:lstStyle/>
          <a:p>
            <a:pPr algn="ctr">
              <a:lnSpc>
                <a:spcPts val="3359"/>
              </a:lnSpc>
              <a:spcBef>
                <a:spcPct val="0"/>
              </a:spcBef>
            </a:pPr>
            <a:r>
              <a:rPr lang="en-US" sz="2400">
                <a:solidFill>
                  <a:srgbClr val="1F2020"/>
                </a:solidFill>
                <a:latin typeface="Poppins"/>
                <a:ea typeface="Poppins"/>
                <a:cs typeface="Poppins"/>
                <a:sym typeface="Poppins"/>
              </a:rPr>
              <a:t>Chân thành cám ơn thấy cô và các bạn đã lắng nghe</a:t>
            </a:r>
          </a:p>
        </p:txBody>
      </p:sp>
      <p:sp>
        <p:nvSpPr>
          <p:cNvPr name="TextBox 37" id="37"/>
          <p:cNvSpPr txBox="true"/>
          <p:nvPr/>
        </p:nvSpPr>
        <p:spPr>
          <a:xfrm rot="0">
            <a:off x="6890054" y="8343238"/>
            <a:ext cx="4453560" cy="325755"/>
          </a:xfrm>
          <a:prstGeom prst="rect">
            <a:avLst/>
          </a:prstGeom>
        </p:spPr>
        <p:txBody>
          <a:bodyPr anchor="t" rtlCol="false" tIns="0" lIns="0" bIns="0" rIns="0">
            <a:spAutoFit/>
          </a:bodyPr>
          <a:lstStyle/>
          <a:p>
            <a:pPr algn="ctr">
              <a:lnSpc>
                <a:spcPts val="2519"/>
              </a:lnSpc>
              <a:spcBef>
                <a:spcPct val="0"/>
              </a:spcBef>
            </a:pPr>
            <a:r>
              <a:rPr lang="en-US" b="true" sz="1799">
                <a:solidFill>
                  <a:srgbClr val="3A6AD6"/>
                </a:solidFill>
                <a:latin typeface="Poppins Bold"/>
                <a:ea typeface="Poppins Bold"/>
                <a:cs typeface="Poppins Bold"/>
                <a:sym typeface="Poppins Bold"/>
              </a:rPr>
              <a:t>Nguyễn Hoàng Dũng</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Contact</a:t>
            </a:r>
          </a:p>
        </p:txBody>
      </p:sp>
      <p:sp>
        <p:nvSpPr>
          <p:cNvPr name="TextBox 9" id="9"/>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About Us</a:t>
            </a:r>
          </a:p>
        </p:txBody>
      </p:sp>
      <p:sp>
        <p:nvSpPr>
          <p:cNvPr name="TextBox 10" id="10"/>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Service</a:t>
            </a:r>
          </a:p>
        </p:txBody>
      </p:sp>
      <p:sp>
        <p:nvSpPr>
          <p:cNvPr name="TextBox 11" id="11"/>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Home</a:t>
            </a:r>
          </a:p>
        </p:txBody>
      </p:sp>
      <p:sp>
        <p:nvSpPr>
          <p:cNvPr name="TextBox 12" id="12"/>
          <p:cNvSpPr txBox="true"/>
          <p:nvPr/>
        </p:nvSpPr>
        <p:spPr>
          <a:xfrm rot="0">
            <a:off x="1011679" y="508149"/>
            <a:ext cx="2366124" cy="207645"/>
          </a:xfrm>
          <a:prstGeom prst="rect">
            <a:avLst/>
          </a:prstGeom>
        </p:spPr>
        <p:txBody>
          <a:bodyPr anchor="t" rtlCol="false" tIns="0" lIns="0" bIns="0" rIns="0">
            <a:spAutoFit/>
          </a:bodyPr>
          <a:lstStyle/>
          <a:p>
            <a:pPr algn="l">
              <a:lnSpc>
                <a:spcPts val="1680"/>
              </a:lnSpc>
              <a:spcBef>
                <a:spcPct val="0"/>
              </a:spcBef>
            </a:pPr>
            <a:r>
              <a:rPr lang="en-US" b="true" sz="1200">
                <a:solidFill>
                  <a:srgbClr val="1F2020"/>
                </a:solidFill>
                <a:latin typeface="Poppins Bold"/>
                <a:ea typeface="Poppins Bold"/>
                <a:cs typeface="Poppins Bold"/>
                <a:sym typeface="Poppins Bold"/>
              </a:rPr>
              <a:t>Video games analysis</a:t>
            </a:r>
          </a:p>
        </p:txBody>
      </p:sp>
      <p:sp>
        <p:nvSpPr>
          <p:cNvPr name="Freeform 13" id="13"/>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4" id="14"/>
          <p:cNvGrpSpPr/>
          <p:nvPr/>
        </p:nvGrpSpPr>
        <p:grpSpPr>
          <a:xfrm rot="0">
            <a:off x="17491799" y="8458418"/>
            <a:ext cx="951769" cy="799882"/>
            <a:chOff x="0" y="0"/>
            <a:chExt cx="967140" cy="812800"/>
          </a:xfrm>
        </p:grpSpPr>
        <p:sp>
          <p:nvSpPr>
            <p:cNvPr name="Freeform 15" id="15"/>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16" id="16"/>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02</a:t>
            </a:r>
          </a:p>
        </p:txBody>
      </p:sp>
      <p:grpSp>
        <p:nvGrpSpPr>
          <p:cNvPr name="Group 18" id="18"/>
          <p:cNvGrpSpPr/>
          <p:nvPr/>
        </p:nvGrpSpPr>
        <p:grpSpPr>
          <a:xfrm rot="0">
            <a:off x="2409860" y="3351068"/>
            <a:ext cx="4950613" cy="1272624"/>
            <a:chOff x="0" y="0"/>
            <a:chExt cx="1013318" cy="260488"/>
          </a:xfrm>
        </p:grpSpPr>
        <p:sp>
          <p:nvSpPr>
            <p:cNvPr name="Freeform 19" id="19"/>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20" id="20"/>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21" id="21"/>
          <p:cNvSpPr/>
          <p:nvPr/>
        </p:nvSpPr>
        <p:spPr>
          <a:xfrm flipH="false" flipV="false" rot="0">
            <a:off x="6204710" y="3507432"/>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4"/>
            <a:stretch>
              <a:fillRect l="0" t="0" r="0" b="0"/>
            </a:stretch>
          </a:blipFill>
        </p:spPr>
      </p:sp>
      <p:grpSp>
        <p:nvGrpSpPr>
          <p:cNvPr name="Group 22" id="22"/>
          <p:cNvGrpSpPr/>
          <p:nvPr/>
        </p:nvGrpSpPr>
        <p:grpSpPr>
          <a:xfrm rot="0">
            <a:off x="6180772" y="3466395"/>
            <a:ext cx="1011607" cy="1011607"/>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4" id="24"/>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25" id="25"/>
          <p:cNvSpPr txBox="true"/>
          <p:nvPr/>
        </p:nvSpPr>
        <p:spPr>
          <a:xfrm rot="0">
            <a:off x="2314610" y="3727916"/>
            <a:ext cx="3448990" cy="442728"/>
          </a:xfrm>
          <a:prstGeom prst="rect">
            <a:avLst/>
          </a:prstGeom>
        </p:spPr>
        <p:txBody>
          <a:bodyPr anchor="t" rtlCol="false" tIns="0" lIns="0" bIns="0" rIns="0">
            <a:spAutoFit/>
          </a:bodyPr>
          <a:lstStyle/>
          <a:p>
            <a:pPr algn="r">
              <a:lnSpc>
                <a:spcPts val="3422"/>
              </a:lnSpc>
              <a:spcBef>
                <a:spcPct val="0"/>
              </a:spcBef>
            </a:pPr>
            <a:r>
              <a:rPr lang="en-US" sz="2444">
                <a:solidFill>
                  <a:srgbClr val="3B3B3B"/>
                </a:solidFill>
                <a:latin typeface="Poppins"/>
                <a:ea typeface="Poppins"/>
                <a:cs typeface="Poppins"/>
                <a:sym typeface="Poppins"/>
              </a:rPr>
              <a:t>Project overview</a:t>
            </a:r>
          </a:p>
        </p:txBody>
      </p:sp>
      <p:sp>
        <p:nvSpPr>
          <p:cNvPr name="TextBox 26" id="26"/>
          <p:cNvSpPr txBox="true"/>
          <p:nvPr/>
        </p:nvSpPr>
        <p:spPr>
          <a:xfrm rot="0">
            <a:off x="6316053" y="3739583"/>
            <a:ext cx="741046" cy="398628"/>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1</a:t>
            </a:r>
          </a:p>
        </p:txBody>
      </p:sp>
      <p:grpSp>
        <p:nvGrpSpPr>
          <p:cNvPr name="Group 27" id="27"/>
          <p:cNvGrpSpPr/>
          <p:nvPr/>
        </p:nvGrpSpPr>
        <p:grpSpPr>
          <a:xfrm rot="0">
            <a:off x="2409860" y="5404742"/>
            <a:ext cx="4950613" cy="1272624"/>
            <a:chOff x="0" y="0"/>
            <a:chExt cx="1013318" cy="260488"/>
          </a:xfrm>
        </p:grpSpPr>
        <p:sp>
          <p:nvSpPr>
            <p:cNvPr name="Freeform 28" id="28"/>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29" id="29"/>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30" id="30"/>
          <p:cNvSpPr/>
          <p:nvPr/>
        </p:nvSpPr>
        <p:spPr>
          <a:xfrm flipH="false" flipV="false" rot="0">
            <a:off x="6204710" y="5561106"/>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4"/>
            <a:stretch>
              <a:fillRect l="0" t="0" r="0" b="0"/>
            </a:stretch>
          </a:blipFill>
        </p:spPr>
      </p:sp>
      <p:grpSp>
        <p:nvGrpSpPr>
          <p:cNvPr name="Group 31" id="31"/>
          <p:cNvGrpSpPr/>
          <p:nvPr/>
        </p:nvGrpSpPr>
        <p:grpSpPr>
          <a:xfrm rot="0">
            <a:off x="6180772" y="5520070"/>
            <a:ext cx="1011607" cy="1011607"/>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3" id="33"/>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34" id="34"/>
          <p:cNvSpPr txBox="true"/>
          <p:nvPr/>
        </p:nvSpPr>
        <p:spPr>
          <a:xfrm rot="0">
            <a:off x="2050622" y="5719067"/>
            <a:ext cx="3976967" cy="871353"/>
          </a:xfrm>
          <a:prstGeom prst="rect">
            <a:avLst/>
          </a:prstGeom>
        </p:spPr>
        <p:txBody>
          <a:bodyPr anchor="t" rtlCol="false" tIns="0" lIns="0" bIns="0" rIns="0">
            <a:spAutoFit/>
          </a:bodyPr>
          <a:lstStyle/>
          <a:p>
            <a:pPr algn="r">
              <a:lnSpc>
                <a:spcPts val="3422"/>
              </a:lnSpc>
            </a:pPr>
            <a:r>
              <a:rPr lang="en-US" sz="2444">
                <a:solidFill>
                  <a:srgbClr val="3B3B3B"/>
                </a:solidFill>
                <a:latin typeface="Poppins"/>
                <a:ea typeface="Poppins"/>
                <a:cs typeface="Poppins"/>
                <a:sym typeface="Poppins"/>
              </a:rPr>
              <a:t>Purpose and outcome</a:t>
            </a:r>
          </a:p>
          <a:p>
            <a:pPr algn="r">
              <a:lnSpc>
                <a:spcPts val="3422"/>
              </a:lnSpc>
              <a:spcBef>
                <a:spcPct val="0"/>
              </a:spcBef>
            </a:pPr>
          </a:p>
        </p:txBody>
      </p:sp>
      <p:sp>
        <p:nvSpPr>
          <p:cNvPr name="TextBox 35" id="35"/>
          <p:cNvSpPr txBox="true"/>
          <p:nvPr/>
        </p:nvSpPr>
        <p:spPr>
          <a:xfrm rot="0">
            <a:off x="6316053" y="5793257"/>
            <a:ext cx="741046" cy="398628"/>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3</a:t>
            </a:r>
          </a:p>
        </p:txBody>
      </p:sp>
      <p:grpSp>
        <p:nvGrpSpPr>
          <p:cNvPr name="Group 36" id="36"/>
          <p:cNvGrpSpPr/>
          <p:nvPr/>
        </p:nvGrpSpPr>
        <p:grpSpPr>
          <a:xfrm rot="0">
            <a:off x="2409860" y="7458416"/>
            <a:ext cx="4950613" cy="1272624"/>
            <a:chOff x="0" y="0"/>
            <a:chExt cx="1013318" cy="260488"/>
          </a:xfrm>
        </p:grpSpPr>
        <p:sp>
          <p:nvSpPr>
            <p:cNvPr name="Freeform 37" id="37"/>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38" id="38"/>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39" id="39"/>
          <p:cNvSpPr/>
          <p:nvPr/>
        </p:nvSpPr>
        <p:spPr>
          <a:xfrm flipH="false" flipV="false" rot="0">
            <a:off x="6204710" y="7614780"/>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4"/>
            <a:stretch>
              <a:fillRect l="0" t="0" r="0" b="0"/>
            </a:stretch>
          </a:blipFill>
        </p:spPr>
      </p:sp>
      <p:grpSp>
        <p:nvGrpSpPr>
          <p:cNvPr name="Group 40" id="40"/>
          <p:cNvGrpSpPr/>
          <p:nvPr/>
        </p:nvGrpSpPr>
        <p:grpSpPr>
          <a:xfrm rot="0">
            <a:off x="6180772" y="7573744"/>
            <a:ext cx="1011607" cy="1011607"/>
            <a:chOff x="0" y="0"/>
            <a:chExt cx="812800" cy="812800"/>
          </a:xfrm>
        </p:grpSpPr>
        <p:sp>
          <p:nvSpPr>
            <p:cNvPr name="Freeform 41" id="4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2" id="42"/>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43" id="43"/>
          <p:cNvSpPr txBox="true"/>
          <p:nvPr/>
        </p:nvSpPr>
        <p:spPr>
          <a:xfrm rot="0">
            <a:off x="2314610" y="7835265"/>
            <a:ext cx="3448990" cy="871353"/>
          </a:xfrm>
          <a:prstGeom prst="rect">
            <a:avLst/>
          </a:prstGeom>
        </p:spPr>
        <p:txBody>
          <a:bodyPr anchor="t" rtlCol="false" tIns="0" lIns="0" bIns="0" rIns="0">
            <a:spAutoFit/>
          </a:bodyPr>
          <a:lstStyle/>
          <a:p>
            <a:pPr algn="r">
              <a:lnSpc>
                <a:spcPts val="3422"/>
              </a:lnSpc>
            </a:pPr>
            <a:r>
              <a:rPr lang="en-US" sz="2444">
                <a:solidFill>
                  <a:srgbClr val="3B3B3B"/>
                </a:solidFill>
                <a:latin typeface="Poppins"/>
                <a:ea typeface="Poppins"/>
                <a:cs typeface="Poppins"/>
                <a:sym typeface="Poppins"/>
              </a:rPr>
              <a:t>EDA</a:t>
            </a:r>
          </a:p>
          <a:p>
            <a:pPr algn="r">
              <a:lnSpc>
                <a:spcPts val="3422"/>
              </a:lnSpc>
              <a:spcBef>
                <a:spcPct val="0"/>
              </a:spcBef>
            </a:pPr>
          </a:p>
        </p:txBody>
      </p:sp>
      <p:sp>
        <p:nvSpPr>
          <p:cNvPr name="TextBox 44" id="44"/>
          <p:cNvSpPr txBox="true"/>
          <p:nvPr/>
        </p:nvSpPr>
        <p:spPr>
          <a:xfrm rot="0">
            <a:off x="6316053" y="7846931"/>
            <a:ext cx="741046" cy="398628"/>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5</a:t>
            </a:r>
          </a:p>
        </p:txBody>
      </p:sp>
      <p:grpSp>
        <p:nvGrpSpPr>
          <p:cNvPr name="Group 45" id="45"/>
          <p:cNvGrpSpPr/>
          <p:nvPr/>
        </p:nvGrpSpPr>
        <p:grpSpPr>
          <a:xfrm rot="0">
            <a:off x="10927526" y="3351068"/>
            <a:ext cx="4950613" cy="1272624"/>
            <a:chOff x="0" y="0"/>
            <a:chExt cx="1013318" cy="260488"/>
          </a:xfrm>
        </p:grpSpPr>
        <p:sp>
          <p:nvSpPr>
            <p:cNvPr name="Freeform 46" id="46"/>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47" id="47"/>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48" id="48"/>
          <p:cNvSpPr/>
          <p:nvPr/>
        </p:nvSpPr>
        <p:spPr>
          <a:xfrm flipH="false" flipV="false" rot="0">
            <a:off x="11100568" y="3507432"/>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4"/>
            <a:stretch>
              <a:fillRect l="0" t="0" r="0" b="0"/>
            </a:stretch>
          </a:blipFill>
        </p:spPr>
      </p:sp>
      <p:grpSp>
        <p:nvGrpSpPr>
          <p:cNvPr name="Group 49" id="49"/>
          <p:cNvGrpSpPr/>
          <p:nvPr/>
        </p:nvGrpSpPr>
        <p:grpSpPr>
          <a:xfrm rot="0">
            <a:off x="11076630" y="3466395"/>
            <a:ext cx="1011607" cy="1011607"/>
            <a:chOff x="0" y="0"/>
            <a:chExt cx="812800" cy="812800"/>
          </a:xfrm>
        </p:grpSpPr>
        <p:sp>
          <p:nvSpPr>
            <p:cNvPr name="Freeform 50" id="5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1" id="51"/>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52" id="52"/>
          <p:cNvSpPr txBox="true"/>
          <p:nvPr/>
        </p:nvSpPr>
        <p:spPr>
          <a:xfrm rot="0">
            <a:off x="12524400" y="3760569"/>
            <a:ext cx="3448990" cy="443066"/>
          </a:xfrm>
          <a:prstGeom prst="rect">
            <a:avLst/>
          </a:prstGeom>
        </p:spPr>
        <p:txBody>
          <a:bodyPr anchor="t" rtlCol="false" tIns="0" lIns="0" bIns="0" rIns="0">
            <a:spAutoFit/>
          </a:bodyPr>
          <a:lstStyle/>
          <a:p>
            <a:pPr algn="l">
              <a:lnSpc>
                <a:spcPts val="3422"/>
              </a:lnSpc>
              <a:spcBef>
                <a:spcPct val="0"/>
              </a:spcBef>
            </a:pPr>
            <a:r>
              <a:rPr lang="en-US" sz="2444">
                <a:solidFill>
                  <a:srgbClr val="3B3B3B"/>
                </a:solidFill>
                <a:latin typeface="Poppins"/>
                <a:ea typeface="Poppins"/>
                <a:cs typeface="Poppins"/>
                <a:sym typeface="Poppins"/>
              </a:rPr>
              <a:t>Data overview</a:t>
            </a:r>
          </a:p>
        </p:txBody>
      </p:sp>
      <p:sp>
        <p:nvSpPr>
          <p:cNvPr name="TextBox 53" id="53"/>
          <p:cNvSpPr txBox="true"/>
          <p:nvPr/>
        </p:nvSpPr>
        <p:spPr>
          <a:xfrm rot="0">
            <a:off x="11211911" y="3739583"/>
            <a:ext cx="741046" cy="398628"/>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2</a:t>
            </a:r>
          </a:p>
        </p:txBody>
      </p:sp>
      <p:grpSp>
        <p:nvGrpSpPr>
          <p:cNvPr name="Group 54" id="54"/>
          <p:cNvGrpSpPr/>
          <p:nvPr/>
        </p:nvGrpSpPr>
        <p:grpSpPr>
          <a:xfrm rot="0">
            <a:off x="10927526" y="5404742"/>
            <a:ext cx="4950613" cy="1272624"/>
            <a:chOff x="0" y="0"/>
            <a:chExt cx="1013318" cy="260488"/>
          </a:xfrm>
        </p:grpSpPr>
        <p:sp>
          <p:nvSpPr>
            <p:cNvPr name="Freeform 55" id="55"/>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56" id="56"/>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57" id="57"/>
          <p:cNvSpPr/>
          <p:nvPr/>
        </p:nvSpPr>
        <p:spPr>
          <a:xfrm flipH="false" flipV="false" rot="0">
            <a:off x="11100568" y="5561106"/>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4"/>
            <a:stretch>
              <a:fillRect l="0" t="0" r="0" b="0"/>
            </a:stretch>
          </a:blipFill>
        </p:spPr>
      </p:sp>
      <p:grpSp>
        <p:nvGrpSpPr>
          <p:cNvPr name="Group 58" id="58"/>
          <p:cNvGrpSpPr/>
          <p:nvPr/>
        </p:nvGrpSpPr>
        <p:grpSpPr>
          <a:xfrm rot="0">
            <a:off x="11076630" y="5520070"/>
            <a:ext cx="1011607" cy="1011607"/>
            <a:chOff x="0" y="0"/>
            <a:chExt cx="812800" cy="812800"/>
          </a:xfrm>
        </p:grpSpPr>
        <p:sp>
          <p:nvSpPr>
            <p:cNvPr name="Freeform 59" id="5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0" id="60"/>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61" id="61"/>
          <p:cNvSpPr txBox="true"/>
          <p:nvPr/>
        </p:nvSpPr>
        <p:spPr>
          <a:xfrm rot="0">
            <a:off x="12308271" y="5595309"/>
            <a:ext cx="3428193" cy="1300992"/>
          </a:xfrm>
          <a:prstGeom prst="rect">
            <a:avLst/>
          </a:prstGeom>
        </p:spPr>
        <p:txBody>
          <a:bodyPr anchor="t" rtlCol="false" tIns="0" lIns="0" bIns="0" rIns="0">
            <a:spAutoFit/>
          </a:bodyPr>
          <a:lstStyle/>
          <a:p>
            <a:pPr algn="l">
              <a:lnSpc>
                <a:spcPts val="3422"/>
              </a:lnSpc>
            </a:pPr>
            <a:r>
              <a:rPr lang="en-US" sz="2444">
                <a:solidFill>
                  <a:srgbClr val="3B3B3B"/>
                </a:solidFill>
                <a:latin typeface="Poppins"/>
                <a:ea typeface="Poppins"/>
                <a:cs typeface="Poppins"/>
                <a:sym typeface="Poppins"/>
              </a:rPr>
              <a:t>Technologies and data cleaning</a:t>
            </a:r>
          </a:p>
          <a:p>
            <a:pPr algn="l">
              <a:lnSpc>
                <a:spcPts val="3422"/>
              </a:lnSpc>
              <a:spcBef>
                <a:spcPct val="0"/>
              </a:spcBef>
            </a:pPr>
          </a:p>
        </p:txBody>
      </p:sp>
      <p:sp>
        <p:nvSpPr>
          <p:cNvPr name="TextBox 62" id="62"/>
          <p:cNvSpPr txBox="true"/>
          <p:nvPr/>
        </p:nvSpPr>
        <p:spPr>
          <a:xfrm rot="0">
            <a:off x="11211911" y="5793257"/>
            <a:ext cx="741046" cy="398628"/>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4</a:t>
            </a:r>
          </a:p>
        </p:txBody>
      </p:sp>
      <p:grpSp>
        <p:nvGrpSpPr>
          <p:cNvPr name="Group 63" id="63"/>
          <p:cNvGrpSpPr/>
          <p:nvPr/>
        </p:nvGrpSpPr>
        <p:grpSpPr>
          <a:xfrm rot="0">
            <a:off x="10927526" y="7458416"/>
            <a:ext cx="4950613" cy="1272624"/>
            <a:chOff x="0" y="0"/>
            <a:chExt cx="1013318" cy="260488"/>
          </a:xfrm>
        </p:grpSpPr>
        <p:sp>
          <p:nvSpPr>
            <p:cNvPr name="Freeform 64" id="64"/>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65" id="65"/>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66" id="66"/>
          <p:cNvSpPr/>
          <p:nvPr/>
        </p:nvSpPr>
        <p:spPr>
          <a:xfrm flipH="false" flipV="false" rot="0">
            <a:off x="11100568" y="7614780"/>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4"/>
            <a:stretch>
              <a:fillRect l="0" t="0" r="0" b="0"/>
            </a:stretch>
          </a:blipFill>
        </p:spPr>
      </p:sp>
      <p:grpSp>
        <p:nvGrpSpPr>
          <p:cNvPr name="Group 67" id="67"/>
          <p:cNvGrpSpPr/>
          <p:nvPr/>
        </p:nvGrpSpPr>
        <p:grpSpPr>
          <a:xfrm rot="0">
            <a:off x="11076630" y="7573744"/>
            <a:ext cx="1011607" cy="1011607"/>
            <a:chOff x="0" y="0"/>
            <a:chExt cx="812800" cy="812800"/>
          </a:xfrm>
        </p:grpSpPr>
        <p:sp>
          <p:nvSpPr>
            <p:cNvPr name="Freeform 68" id="6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9" id="69"/>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70" id="70"/>
          <p:cNvSpPr txBox="true"/>
          <p:nvPr/>
        </p:nvSpPr>
        <p:spPr>
          <a:xfrm rot="0">
            <a:off x="12524400" y="7867918"/>
            <a:ext cx="3448990" cy="872029"/>
          </a:xfrm>
          <a:prstGeom prst="rect">
            <a:avLst/>
          </a:prstGeom>
        </p:spPr>
        <p:txBody>
          <a:bodyPr anchor="t" rtlCol="false" tIns="0" lIns="0" bIns="0" rIns="0">
            <a:spAutoFit/>
          </a:bodyPr>
          <a:lstStyle/>
          <a:p>
            <a:pPr algn="l">
              <a:lnSpc>
                <a:spcPts val="3422"/>
              </a:lnSpc>
            </a:pPr>
            <a:r>
              <a:rPr lang="en-US" sz="2444">
                <a:solidFill>
                  <a:srgbClr val="3B3B3B"/>
                </a:solidFill>
                <a:latin typeface="Poppins"/>
                <a:ea typeface="Poppins"/>
                <a:cs typeface="Poppins"/>
                <a:sym typeface="Poppins"/>
              </a:rPr>
              <a:t>Data story</a:t>
            </a:r>
          </a:p>
          <a:p>
            <a:pPr algn="l">
              <a:lnSpc>
                <a:spcPts val="3422"/>
              </a:lnSpc>
              <a:spcBef>
                <a:spcPct val="0"/>
              </a:spcBef>
            </a:pPr>
          </a:p>
        </p:txBody>
      </p:sp>
      <p:sp>
        <p:nvSpPr>
          <p:cNvPr name="TextBox 71" id="71"/>
          <p:cNvSpPr txBox="true"/>
          <p:nvPr/>
        </p:nvSpPr>
        <p:spPr>
          <a:xfrm rot="0">
            <a:off x="11211911" y="7846931"/>
            <a:ext cx="741046" cy="398628"/>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6</a:t>
            </a:r>
          </a:p>
        </p:txBody>
      </p:sp>
      <p:sp>
        <p:nvSpPr>
          <p:cNvPr name="TextBox 72" id="72"/>
          <p:cNvSpPr txBox="true"/>
          <p:nvPr/>
        </p:nvSpPr>
        <p:spPr>
          <a:xfrm rot="0">
            <a:off x="5346047" y="1757104"/>
            <a:ext cx="7595905" cy="817749"/>
          </a:xfrm>
          <a:prstGeom prst="rect">
            <a:avLst/>
          </a:prstGeom>
        </p:spPr>
        <p:txBody>
          <a:bodyPr anchor="t" rtlCol="false" tIns="0" lIns="0" bIns="0" rIns="0">
            <a:spAutoFit/>
          </a:bodyPr>
          <a:lstStyle/>
          <a:p>
            <a:pPr algn="ctr">
              <a:lnSpc>
                <a:spcPts val="6385"/>
              </a:lnSpc>
              <a:spcBef>
                <a:spcPct val="0"/>
              </a:spcBef>
            </a:pPr>
            <a:r>
              <a:rPr lang="en-US" b="true" sz="4560">
                <a:solidFill>
                  <a:srgbClr val="1F2020"/>
                </a:solidFill>
                <a:latin typeface="Poppins Bold"/>
                <a:ea typeface="Poppins Bold"/>
                <a:cs typeface="Poppins Bold"/>
                <a:sym typeface="Poppins Bold"/>
              </a:rPr>
              <a:t>Mục lục</a:t>
            </a:r>
          </a:p>
        </p:txBody>
      </p:sp>
      <p:sp>
        <p:nvSpPr>
          <p:cNvPr name="AutoShape 73" id="73"/>
          <p:cNvSpPr/>
          <p:nvPr/>
        </p:nvSpPr>
        <p:spPr>
          <a:xfrm>
            <a:off x="7766528" y="3987380"/>
            <a:ext cx="2754945" cy="0"/>
          </a:xfrm>
          <a:prstGeom prst="line">
            <a:avLst/>
          </a:prstGeom>
          <a:ln cap="flat" w="28575">
            <a:solidFill>
              <a:srgbClr val="F8F8F8"/>
            </a:solidFill>
            <a:prstDash val="solid"/>
            <a:headEnd type="none" len="sm" w="sm"/>
            <a:tailEnd type="none" len="sm" w="sm"/>
          </a:ln>
        </p:spPr>
      </p:sp>
      <p:sp>
        <p:nvSpPr>
          <p:cNvPr name="AutoShape 74" id="74"/>
          <p:cNvSpPr/>
          <p:nvPr/>
        </p:nvSpPr>
        <p:spPr>
          <a:xfrm>
            <a:off x="7766528" y="6041054"/>
            <a:ext cx="2754945" cy="0"/>
          </a:xfrm>
          <a:prstGeom prst="line">
            <a:avLst/>
          </a:prstGeom>
          <a:ln cap="flat" w="28575">
            <a:solidFill>
              <a:srgbClr val="F8F8F8"/>
            </a:solidFill>
            <a:prstDash val="solid"/>
            <a:headEnd type="none" len="sm" w="sm"/>
            <a:tailEnd type="none" len="sm" w="sm"/>
          </a:ln>
        </p:spPr>
      </p:sp>
      <p:sp>
        <p:nvSpPr>
          <p:cNvPr name="AutoShape 75" id="75"/>
          <p:cNvSpPr/>
          <p:nvPr/>
        </p:nvSpPr>
        <p:spPr>
          <a:xfrm>
            <a:off x="7766528" y="8094728"/>
            <a:ext cx="2754945" cy="0"/>
          </a:xfrm>
          <a:prstGeom prst="line">
            <a:avLst/>
          </a:prstGeom>
          <a:ln cap="flat" w="28575">
            <a:solidFill>
              <a:srgbClr val="F8F8F8"/>
            </a:solidFill>
            <a:prstDash val="solid"/>
            <a:headEnd type="none" len="sm" w="sm"/>
            <a:tailEnd type="none" len="sm" w="sm"/>
          </a:ln>
        </p:spPr>
      </p:sp>
      <p:grpSp>
        <p:nvGrpSpPr>
          <p:cNvPr name="Group 76" id="76"/>
          <p:cNvGrpSpPr/>
          <p:nvPr/>
        </p:nvGrpSpPr>
        <p:grpSpPr>
          <a:xfrm rot="0">
            <a:off x="7657357" y="3878209"/>
            <a:ext cx="218342" cy="218342"/>
            <a:chOff x="0" y="0"/>
            <a:chExt cx="812800" cy="812800"/>
          </a:xfrm>
        </p:grpSpPr>
        <p:sp>
          <p:nvSpPr>
            <p:cNvPr name="Freeform 77" id="7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78" id="78"/>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79" id="79"/>
          <p:cNvGrpSpPr/>
          <p:nvPr/>
        </p:nvGrpSpPr>
        <p:grpSpPr>
          <a:xfrm rot="0">
            <a:off x="10412301" y="3878209"/>
            <a:ext cx="218342" cy="218342"/>
            <a:chOff x="0" y="0"/>
            <a:chExt cx="812800" cy="812800"/>
          </a:xfrm>
        </p:grpSpPr>
        <p:sp>
          <p:nvSpPr>
            <p:cNvPr name="Freeform 80" id="8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81" id="81"/>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82" id="82"/>
          <p:cNvGrpSpPr/>
          <p:nvPr/>
        </p:nvGrpSpPr>
        <p:grpSpPr>
          <a:xfrm rot="0">
            <a:off x="7657357" y="5931883"/>
            <a:ext cx="218342" cy="218342"/>
            <a:chOff x="0" y="0"/>
            <a:chExt cx="812800" cy="812800"/>
          </a:xfrm>
        </p:grpSpPr>
        <p:sp>
          <p:nvSpPr>
            <p:cNvPr name="Freeform 83" id="8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84" id="84"/>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85" id="85"/>
          <p:cNvGrpSpPr/>
          <p:nvPr/>
        </p:nvGrpSpPr>
        <p:grpSpPr>
          <a:xfrm rot="0">
            <a:off x="10412301" y="5931883"/>
            <a:ext cx="218342" cy="218342"/>
            <a:chOff x="0" y="0"/>
            <a:chExt cx="812800" cy="812800"/>
          </a:xfrm>
        </p:grpSpPr>
        <p:sp>
          <p:nvSpPr>
            <p:cNvPr name="Freeform 86" id="8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87" id="87"/>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88" id="88"/>
          <p:cNvGrpSpPr/>
          <p:nvPr/>
        </p:nvGrpSpPr>
        <p:grpSpPr>
          <a:xfrm rot="0">
            <a:off x="7657357" y="7985557"/>
            <a:ext cx="218342" cy="218342"/>
            <a:chOff x="0" y="0"/>
            <a:chExt cx="812800" cy="812800"/>
          </a:xfrm>
        </p:grpSpPr>
        <p:sp>
          <p:nvSpPr>
            <p:cNvPr name="Freeform 89" id="8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90" id="90"/>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91" id="91"/>
          <p:cNvGrpSpPr/>
          <p:nvPr/>
        </p:nvGrpSpPr>
        <p:grpSpPr>
          <a:xfrm rot="0">
            <a:off x="10412301" y="7985557"/>
            <a:ext cx="218342" cy="218342"/>
            <a:chOff x="0" y="0"/>
            <a:chExt cx="812800" cy="812800"/>
          </a:xfrm>
        </p:grpSpPr>
        <p:sp>
          <p:nvSpPr>
            <p:cNvPr name="Freeform 92" id="9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93" id="93"/>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AutoShape 94" id="94"/>
          <p:cNvSpPr/>
          <p:nvPr/>
        </p:nvSpPr>
        <p:spPr>
          <a:xfrm>
            <a:off x="9144000" y="4001667"/>
            <a:ext cx="0" cy="6555277"/>
          </a:xfrm>
          <a:prstGeom prst="line">
            <a:avLst/>
          </a:prstGeom>
          <a:ln cap="flat" w="28575">
            <a:solidFill>
              <a:srgbClr val="F8F8F8"/>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7491799" y="8458418"/>
            <a:ext cx="951769" cy="799882"/>
            <a:chOff x="0" y="0"/>
            <a:chExt cx="967140" cy="812800"/>
          </a:xfrm>
        </p:grpSpPr>
        <p:sp>
          <p:nvSpPr>
            <p:cNvPr name="Freeform 10" id="10"/>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11" id="11"/>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3306927" y="3564802"/>
            <a:ext cx="11386282" cy="6412604"/>
          </a:xfrm>
          <a:custGeom>
            <a:avLst/>
            <a:gdLst/>
            <a:ahLst/>
            <a:cxnLst/>
            <a:rect r="r" b="b" t="t" l="l"/>
            <a:pathLst>
              <a:path h="6412604" w="11386282">
                <a:moveTo>
                  <a:pt x="0" y="0"/>
                </a:moveTo>
                <a:lnTo>
                  <a:pt x="11386282" y="0"/>
                </a:lnTo>
                <a:lnTo>
                  <a:pt x="11386282" y="6412604"/>
                </a:lnTo>
                <a:lnTo>
                  <a:pt x="0" y="6412604"/>
                </a:lnTo>
                <a:lnTo>
                  <a:pt x="0" y="0"/>
                </a:lnTo>
                <a:close/>
              </a:path>
            </a:pathLst>
          </a:custGeom>
          <a:blipFill>
            <a:blip r:embed="rId4"/>
            <a:stretch>
              <a:fillRect l="0" t="0" r="0" b="0"/>
            </a:stretch>
          </a:blipFill>
        </p:spPr>
      </p:sp>
      <p:sp>
        <p:nvSpPr>
          <p:cNvPr name="TextBox 13" id="13"/>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Contact</a:t>
            </a:r>
          </a:p>
        </p:txBody>
      </p:sp>
      <p:sp>
        <p:nvSpPr>
          <p:cNvPr name="TextBox 14" id="14"/>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About Us</a:t>
            </a:r>
          </a:p>
        </p:txBody>
      </p:sp>
      <p:sp>
        <p:nvSpPr>
          <p:cNvPr name="TextBox 15" id="15"/>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Service</a:t>
            </a:r>
          </a:p>
        </p:txBody>
      </p:sp>
      <p:sp>
        <p:nvSpPr>
          <p:cNvPr name="TextBox 16" id="16"/>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Home</a:t>
            </a:r>
          </a:p>
        </p:txBody>
      </p:sp>
      <p:sp>
        <p:nvSpPr>
          <p:cNvPr name="TextBox 17" id="17"/>
          <p:cNvSpPr txBox="true"/>
          <p:nvPr/>
        </p:nvSpPr>
        <p:spPr>
          <a:xfrm rot="0">
            <a:off x="1011679" y="508149"/>
            <a:ext cx="2706754" cy="207645"/>
          </a:xfrm>
          <a:prstGeom prst="rect">
            <a:avLst/>
          </a:prstGeom>
        </p:spPr>
        <p:txBody>
          <a:bodyPr anchor="t" rtlCol="false" tIns="0" lIns="0" bIns="0" rIns="0">
            <a:spAutoFit/>
          </a:bodyPr>
          <a:lstStyle/>
          <a:p>
            <a:pPr algn="l">
              <a:lnSpc>
                <a:spcPts val="1680"/>
              </a:lnSpc>
              <a:spcBef>
                <a:spcPct val="0"/>
              </a:spcBef>
            </a:pPr>
            <a:r>
              <a:rPr lang="en-US" b="true" sz="1200">
                <a:solidFill>
                  <a:srgbClr val="1F2020"/>
                </a:solidFill>
                <a:latin typeface="Poppins Bold"/>
                <a:ea typeface="Poppins Bold"/>
                <a:cs typeface="Poppins Bold"/>
                <a:sym typeface="Poppins Bold"/>
              </a:rPr>
              <a:t>video games sales analysis</a:t>
            </a:r>
          </a:p>
        </p:txBody>
      </p:sp>
      <p:sp>
        <p:nvSpPr>
          <p:cNvPr name="TextBox 18" id="18"/>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03</a:t>
            </a:r>
          </a:p>
        </p:txBody>
      </p:sp>
      <p:sp>
        <p:nvSpPr>
          <p:cNvPr name="TextBox 19" id="19"/>
          <p:cNvSpPr txBox="true"/>
          <p:nvPr/>
        </p:nvSpPr>
        <p:spPr>
          <a:xfrm rot="0">
            <a:off x="707021" y="895350"/>
            <a:ext cx="16552279" cy="843287"/>
          </a:xfrm>
          <a:prstGeom prst="rect">
            <a:avLst/>
          </a:prstGeom>
        </p:spPr>
        <p:txBody>
          <a:bodyPr anchor="t" rtlCol="false" tIns="0" lIns="0" bIns="0" rIns="0">
            <a:spAutoFit/>
          </a:bodyPr>
          <a:lstStyle/>
          <a:p>
            <a:pPr algn="ctr">
              <a:lnSpc>
                <a:spcPts val="6544"/>
              </a:lnSpc>
              <a:spcBef>
                <a:spcPct val="0"/>
              </a:spcBef>
            </a:pPr>
            <a:r>
              <a:rPr lang="en-US" b="true" sz="4674">
                <a:solidFill>
                  <a:srgbClr val="1F2020"/>
                </a:solidFill>
                <a:latin typeface="Poppins Bold"/>
                <a:ea typeface="Poppins Bold"/>
                <a:cs typeface="Poppins Bold"/>
                <a:sym typeface="Poppins Bold"/>
              </a:rPr>
              <a:t>Project overview</a:t>
            </a:r>
          </a:p>
        </p:txBody>
      </p:sp>
      <p:sp>
        <p:nvSpPr>
          <p:cNvPr name="TextBox 20" id="20"/>
          <p:cNvSpPr txBox="true"/>
          <p:nvPr/>
        </p:nvSpPr>
        <p:spPr>
          <a:xfrm rot="0">
            <a:off x="707021" y="1987462"/>
            <a:ext cx="16586095" cy="1263015"/>
          </a:xfrm>
          <a:prstGeom prst="rect">
            <a:avLst/>
          </a:prstGeom>
        </p:spPr>
        <p:txBody>
          <a:bodyPr anchor="t" rtlCol="false" tIns="0" lIns="0" bIns="0" rIns="0">
            <a:spAutoFit/>
          </a:bodyPr>
          <a:lstStyle/>
          <a:p>
            <a:pPr algn="l">
              <a:lnSpc>
                <a:spcPts val="3359"/>
              </a:lnSpc>
              <a:spcBef>
                <a:spcPct val="0"/>
              </a:spcBef>
            </a:pPr>
            <a:r>
              <a:rPr lang="en-US" sz="2400">
                <a:solidFill>
                  <a:srgbClr val="1F2020"/>
                </a:solidFill>
                <a:latin typeface="Poppins"/>
                <a:ea typeface="Poppins"/>
                <a:cs typeface="Poppins"/>
                <a:sym typeface="Poppins"/>
              </a:rPr>
              <a:t>Dự án này được thực hiện trên một bộ dữ liệu doanh số bán game của các thị trường gồm Bắc Mỹ, Châu Âu, Nhật Bản và các thị trường khác. Dự án được thực hiện nhằm mục đích tìm câu trả lời ban đầu cho việc đầu tư vào thị trường game.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7491799" y="8458418"/>
            <a:ext cx="951769" cy="799882"/>
            <a:chOff x="0" y="0"/>
            <a:chExt cx="967140" cy="812800"/>
          </a:xfrm>
        </p:grpSpPr>
        <p:sp>
          <p:nvSpPr>
            <p:cNvPr name="Freeform 10" id="10"/>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11" id="11"/>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Contact</a:t>
            </a:r>
          </a:p>
        </p:txBody>
      </p:sp>
      <p:sp>
        <p:nvSpPr>
          <p:cNvPr name="TextBox 13" id="13"/>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About Us</a:t>
            </a:r>
          </a:p>
        </p:txBody>
      </p:sp>
      <p:sp>
        <p:nvSpPr>
          <p:cNvPr name="TextBox 14" id="14"/>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Service</a:t>
            </a:r>
          </a:p>
        </p:txBody>
      </p:sp>
      <p:sp>
        <p:nvSpPr>
          <p:cNvPr name="TextBox 15" id="15"/>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Home</a:t>
            </a:r>
          </a:p>
        </p:txBody>
      </p:sp>
      <p:sp>
        <p:nvSpPr>
          <p:cNvPr name="TextBox 16" id="16"/>
          <p:cNvSpPr txBox="true"/>
          <p:nvPr/>
        </p:nvSpPr>
        <p:spPr>
          <a:xfrm rot="0">
            <a:off x="1011679" y="508149"/>
            <a:ext cx="2706754" cy="207645"/>
          </a:xfrm>
          <a:prstGeom prst="rect">
            <a:avLst/>
          </a:prstGeom>
        </p:spPr>
        <p:txBody>
          <a:bodyPr anchor="t" rtlCol="false" tIns="0" lIns="0" bIns="0" rIns="0">
            <a:spAutoFit/>
          </a:bodyPr>
          <a:lstStyle/>
          <a:p>
            <a:pPr algn="l">
              <a:lnSpc>
                <a:spcPts val="1680"/>
              </a:lnSpc>
              <a:spcBef>
                <a:spcPct val="0"/>
              </a:spcBef>
            </a:pPr>
            <a:r>
              <a:rPr lang="en-US" b="true" sz="1200">
                <a:solidFill>
                  <a:srgbClr val="1F2020"/>
                </a:solidFill>
                <a:latin typeface="Poppins Bold"/>
                <a:ea typeface="Poppins Bold"/>
                <a:cs typeface="Poppins Bold"/>
                <a:sym typeface="Poppins Bold"/>
              </a:rPr>
              <a:t>video games sales analysis</a:t>
            </a:r>
          </a:p>
        </p:txBody>
      </p:sp>
      <p:sp>
        <p:nvSpPr>
          <p:cNvPr name="TextBox 17" id="17"/>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04</a:t>
            </a:r>
          </a:p>
        </p:txBody>
      </p:sp>
      <p:sp>
        <p:nvSpPr>
          <p:cNvPr name="TextBox 18" id="18"/>
          <p:cNvSpPr txBox="true"/>
          <p:nvPr/>
        </p:nvSpPr>
        <p:spPr>
          <a:xfrm rot="0">
            <a:off x="878329" y="1379384"/>
            <a:ext cx="16380971" cy="1671962"/>
          </a:xfrm>
          <a:prstGeom prst="rect">
            <a:avLst/>
          </a:prstGeom>
        </p:spPr>
        <p:txBody>
          <a:bodyPr anchor="t" rtlCol="false" tIns="0" lIns="0" bIns="0" rIns="0">
            <a:spAutoFit/>
          </a:bodyPr>
          <a:lstStyle/>
          <a:p>
            <a:pPr algn="ctr">
              <a:lnSpc>
                <a:spcPts val="6544"/>
              </a:lnSpc>
            </a:pPr>
            <a:r>
              <a:rPr lang="en-US" sz="4674" b="true">
                <a:solidFill>
                  <a:srgbClr val="1F2020"/>
                </a:solidFill>
                <a:latin typeface="Poppins Bold"/>
                <a:ea typeface="Poppins Bold"/>
                <a:cs typeface="Poppins Bold"/>
                <a:sym typeface="Poppins Bold"/>
              </a:rPr>
              <a:t>Purpose and Outcome</a:t>
            </a:r>
          </a:p>
          <a:p>
            <a:pPr algn="ctr">
              <a:lnSpc>
                <a:spcPts val="6544"/>
              </a:lnSpc>
              <a:spcBef>
                <a:spcPct val="0"/>
              </a:spcBef>
            </a:pPr>
          </a:p>
        </p:txBody>
      </p:sp>
      <p:sp>
        <p:nvSpPr>
          <p:cNvPr name="TextBox 19" id="19"/>
          <p:cNvSpPr txBox="true"/>
          <p:nvPr/>
        </p:nvSpPr>
        <p:spPr>
          <a:xfrm rot="0">
            <a:off x="1062516" y="2824557"/>
            <a:ext cx="16230600" cy="1682115"/>
          </a:xfrm>
          <a:prstGeom prst="rect">
            <a:avLst/>
          </a:prstGeom>
        </p:spPr>
        <p:txBody>
          <a:bodyPr anchor="t" rtlCol="false" tIns="0" lIns="0" bIns="0" rIns="0">
            <a:spAutoFit/>
          </a:bodyPr>
          <a:lstStyle/>
          <a:p>
            <a:pPr algn="l">
              <a:lnSpc>
                <a:spcPts val="3359"/>
              </a:lnSpc>
            </a:pPr>
            <a:r>
              <a:rPr lang="en-US" sz="2400">
                <a:solidFill>
                  <a:srgbClr val="1F2020"/>
                </a:solidFill>
                <a:latin typeface="Poppins"/>
                <a:ea typeface="Poppins"/>
                <a:cs typeface="Poppins"/>
                <a:sym typeface="Poppins"/>
              </a:rPr>
              <a:t>Thông qua dự án, tôi sẽ trả lời những câu hỏi chính như:</a:t>
            </a:r>
          </a:p>
          <a:p>
            <a:pPr algn="l" marL="518160" indent="-259080" lvl="1">
              <a:lnSpc>
                <a:spcPts val="3359"/>
              </a:lnSpc>
              <a:buFont typeface="Arial"/>
              <a:buChar char="•"/>
            </a:pPr>
            <a:r>
              <a:rPr lang="en-US" sz="2400">
                <a:solidFill>
                  <a:srgbClr val="1F2020"/>
                </a:solidFill>
                <a:latin typeface="Poppins"/>
                <a:ea typeface="Poppins"/>
                <a:cs typeface="Poppins"/>
                <a:sym typeface="Poppins"/>
              </a:rPr>
              <a:t>Những thể loại game, nhà phát hành và hệ máy của nhà phát hành nào được yêu thích nhất</a:t>
            </a:r>
          </a:p>
          <a:p>
            <a:pPr algn="l" marL="518160" indent="-259080" lvl="1">
              <a:lnSpc>
                <a:spcPts val="3359"/>
              </a:lnSpc>
              <a:buFont typeface="Arial"/>
              <a:buChar char="•"/>
            </a:pPr>
            <a:r>
              <a:rPr lang="en-US" sz="2400">
                <a:solidFill>
                  <a:srgbClr val="1F2020"/>
                </a:solidFill>
                <a:latin typeface="Poppins"/>
                <a:ea typeface="Poppins"/>
                <a:cs typeface="Poppins"/>
                <a:sym typeface="Poppins"/>
              </a:rPr>
              <a:t>thị phấn của các </a:t>
            </a:r>
            <a:r>
              <a:rPr lang="en-US" sz="2400">
                <a:solidFill>
                  <a:srgbClr val="1F2020"/>
                </a:solidFill>
                <a:latin typeface="Poppins"/>
                <a:ea typeface="Poppins"/>
                <a:cs typeface="Poppins"/>
                <a:sym typeface="Poppins"/>
              </a:rPr>
              <a:t>thị trường, tính chất của các thị trường, nên đầu tư thị trường nào.</a:t>
            </a:r>
          </a:p>
          <a:p>
            <a:pPr algn="l">
              <a:lnSpc>
                <a:spcPts val="3359"/>
              </a:lnSpc>
              <a:spcBef>
                <a:spcPct val="0"/>
              </a:spcBef>
            </a:pPr>
          </a:p>
        </p:txBody>
      </p:sp>
      <p:sp>
        <p:nvSpPr>
          <p:cNvPr name="TextBox 20" id="20"/>
          <p:cNvSpPr txBox="true"/>
          <p:nvPr/>
        </p:nvSpPr>
        <p:spPr>
          <a:xfrm rot="0">
            <a:off x="878329" y="4373322"/>
            <a:ext cx="16380971" cy="1671962"/>
          </a:xfrm>
          <a:prstGeom prst="rect">
            <a:avLst/>
          </a:prstGeom>
        </p:spPr>
        <p:txBody>
          <a:bodyPr anchor="t" rtlCol="false" tIns="0" lIns="0" bIns="0" rIns="0">
            <a:spAutoFit/>
          </a:bodyPr>
          <a:lstStyle/>
          <a:p>
            <a:pPr algn="ctr">
              <a:lnSpc>
                <a:spcPts val="6544"/>
              </a:lnSpc>
            </a:pPr>
            <a:r>
              <a:rPr lang="en-US" sz="4674" b="true">
                <a:solidFill>
                  <a:srgbClr val="1F2020"/>
                </a:solidFill>
                <a:latin typeface="Poppins Bold"/>
                <a:ea typeface="Poppins Bold"/>
                <a:cs typeface="Poppins Bold"/>
                <a:sym typeface="Poppins Bold"/>
              </a:rPr>
              <a:t>Technologies</a:t>
            </a:r>
          </a:p>
          <a:p>
            <a:pPr algn="ctr">
              <a:lnSpc>
                <a:spcPts val="6544"/>
              </a:lnSpc>
              <a:spcBef>
                <a:spcPct val="0"/>
              </a:spcBef>
            </a:pPr>
          </a:p>
        </p:txBody>
      </p:sp>
      <p:sp>
        <p:nvSpPr>
          <p:cNvPr name="TextBox 21" id="21"/>
          <p:cNvSpPr txBox="true"/>
          <p:nvPr/>
        </p:nvSpPr>
        <p:spPr>
          <a:xfrm rot="0">
            <a:off x="878329" y="5533723"/>
            <a:ext cx="16196784" cy="1263015"/>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1F2020"/>
                </a:solidFill>
                <a:latin typeface="Poppins"/>
                <a:ea typeface="Poppins"/>
                <a:cs typeface="Poppins"/>
                <a:sym typeface="Poppins"/>
              </a:rPr>
              <a:t>Power BI: Để trực quan hóa d</a:t>
            </a:r>
            <a:r>
              <a:rPr lang="en-US" sz="2400">
                <a:solidFill>
                  <a:srgbClr val="1F2020"/>
                </a:solidFill>
                <a:latin typeface="Poppins"/>
                <a:ea typeface="Poppins"/>
                <a:cs typeface="Poppins"/>
                <a:sym typeface="Poppins"/>
              </a:rPr>
              <a:t>ữ liệu.</a:t>
            </a:r>
          </a:p>
          <a:p>
            <a:pPr algn="l" marL="518160" indent="-259080" lvl="1">
              <a:lnSpc>
                <a:spcPts val="3359"/>
              </a:lnSpc>
              <a:buFont typeface="Arial"/>
              <a:buChar char="•"/>
            </a:pPr>
            <a:r>
              <a:rPr lang="en-US" sz="2400">
                <a:solidFill>
                  <a:srgbClr val="1F2020"/>
                </a:solidFill>
                <a:latin typeface="Poppins"/>
                <a:ea typeface="Poppins"/>
                <a:cs typeface="Poppins"/>
                <a:sym typeface="Poppins"/>
              </a:rPr>
              <a:t>Python (Pandas, Matplotlib): Để xử lý và phân tích dữ liệu.</a:t>
            </a:r>
          </a:p>
          <a:p>
            <a:pPr algn="l">
              <a:lnSpc>
                <a:spcPts val="3359"/>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7491799" y="8458418"/>
            <a:ext cx="951769" cy="799882"/>
            <a:chOff x="0" y="0"/>
            <a:chExt cx="967140" cy="812800"/>
          </a:xfrm>
        </p:grpSpPr>
        <p:sp>
          <p:nvSpPr>
            <p:cNvPr name="Freeform 10" id="10"/>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11" id="11"/>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Contact</a:t>
            </a:r>
          </a:p>
        </p:txBody>
      </p:sp>
      <p:sp>
        <p:nvSpPr>
          <p:cNvPr name="TextBox 13" id="13"/>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About Us</a:t>
            </a:r>
          </a:p>
        </p:txBody>
      </p:sp>
      <p:sp>
        <p:nvSpPr>
          <p:cNvPr name="TextBox 14" id="14"/>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Service</a:t>
            </a:r>
          </a:p>
        </p:txBody>
      </p:sp>
      <p:sp>
        <p:nvSpPr>
          <p:cNvPr name="TextBox 15" id="15"/>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Home</a:t>
            </a:r>
          </a:p>
        </p:txBody>
      </p:sp>
      <p:sp>
        <p:nvSpPr>
          <p:cNvPr name="TextBox 16" id="16"/>
          <p:cNvSpPr txBox="true"/>
          <p:nvPr/>
        </p:nvSpPr>
        <p:spPr>
          <a:xfrm rot="0">
            <a:off x="1011679" y="508149"/>
            <a:ext cx="2706754" cy="207645"/>
          </a:xfrm>
          <a:prstGeom prst="rect">
            <a:avLst/>
          </a:prstGeom>
        </p:spPr>
        <p:txBody>
          <a:bodyPr anchor="t" rtlCol="false" tIns="0" lIns="0" bIns="0" rIns="0">
            <a:spAutoFit/>
          </a:bodyPr>
          <a:lstStyle/>
          <a:p>
            <a:pPr algn="l">
              <a:lnSpc>
                <a:spcPts val="1680"/>
              </a:lnSpc>
              <a:spcBef>
                <a:spcPct val="0"/>
              </a:spcBef>
            </a:pPr>
            <a:r>
              <a:rPr lang="en-US" b="true" sz="1200">
                <a:solidFill>
                  <a:srgbClr val="1F2020"/>
                </a:solidFill>
                <a:latin typeface="Poppins Bold"/>
                <a:ea typeface="Poppins Bold"/>
                <a:cs typeface="Poppins Bold"/>
                <a:sym typeface="Poppins Bold"/>
              </a:rPr>
              <a:t>video games sales analysis</a:t>
            </a:r>
          </a:p>
        </p:txBody>
      </p:sp>
      <p:sp>
        <p:nvSpPr>
          <p:cNvPr name="TextBox 17" id="17"/>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05</a:t>
            </a:r>
          </a:p>
        </p:txBody>
      </p:sp>
      <p:sp>
        <p:nvSpPr>
          <p:cNvPr name="TextBox 18" id="18"/>
          <p:cNvSpPr txBox="true"/>
          <p:nvPr/>
        </p:nvSpPr>
        <p:spPr>
          <a:xfrm rot="0">
            <a:off x="878329" y="930180"/>
            <a:ext cx="16380971" cy="1671962"/>
          </a:xfrm>
          <a:prstGeom prst="rect">
            <a:avLst/>
          </a:prstGeom>
        </p:spPr>
        <p:txBody>
          <a:bodyPr anchor="t" rtlCol="false" tIns="0" lIns="0" bIns="0" rIns="0">
            <a:spAutoFit/>
          </a:bodyPr>
          <a:lstStyle/>
          <a:p>
            <a:pPr algn="ctr">
              <a:lnSpc>
                <a:spcPts val="6544"/>
              </a:lnSpc>
            </a:pPr>
            <a:r>
              <a:rPr lang="en-US" sz="4674" b="true">
                <a:solidFill>
                  <a:srgbClr val="1F2020"/>
                </a:solidFill>
                <a:latin typeface="Poppins Bold"/>
                <a:ea typeface="Poppins Bold"/>
                <a:cs typeface="Poppins Bold"/>
                <a:sym typeface="Poppins Bold"/>
              </a:rPr>
              <a:t>Data Sources</a:t>
            </a:r>
          </a:p>
          <a:p>
            <a:pPr algn="ctr">
              <a:lnSpc>
                <a:spcPts val="6544"/>
              </a:lnSpc>
              <a:spcBef>
                <a:spcPct val="0"/>
              </a:spcBef>
            </a:pPr>
          </a:p>
        </p:txBody>
      </p:sp>
      <p:sp>
        <p:nvSpPr>
          <p:cNvPr name="TextBox 19" id="19"/>
          <p:cNvSpPr txBox="true"/>
          <p:nvPr/>
        </p:nvSpPr>
        <p:spPr>
          <a:xfrm rot="0">
            <a:off x="1103886" y="1766161"/>
            <a:ext cx="16230600" cy="1682115"/>
          </a:xfrm>
          <a:prstGeom prst="rect">
            <a:avLst/>
          </a:prstGeom>
        </p:spPr>
        <p:txBody>
          <a:bodyPr anchor="t" rtlCol="false" tIns="0" lIns="0" bIns="0" rIns="0">
            <a:spAutoFit/>
          </a:bodyPr>
          <a:lstStyle/>
          <a:p>
            <a:pPr algn="l">
              <a:lnSpc>
                <a:spcPts val="3359"/>
              </a:lnSpc>
            </a:pPr>
            <a:r>
              <a:rPr lang="en-US" sz="2400">
                <a:solidFill>
                  <a:srgbClr val="1F2020"/>
                </a:solidFill>
                <a:latin typeface="Poppins"/>
                <a:ea typeface="Poppins"/>
                <a:cs typeface="Poppins"/>
                <a:sym typeface="Poppins"/>
              </a:rPr>
              <a:t>Dữ liệu được tham khảo từ Kaggle:</a:t>
            </a:r>
          </a:p>
          <a:p>
            <a:pPr algn="l" marL="518160" indent="-259080" lvl="1">
              <a:lnSpc>
                <a:spcPts val="3359"/>
              </a:lnSpc>
              <a:buFont typeface="Arial"/>
              <a:buChar char="•"/>
            </a:pPr>
            <a:r>
              <a:rPr lang="en-US" sz="2400">
                <a:solidFill>
                  <a:srgbClr val="1F2020"/>
                </a:solidFill>
                <a:latin typeface="Poppins"/>
                <a:ea typeface="Poppins"/>
                <a:cs typeface="Poppins"/>
                <a:sym typeface="Poppins"/>
              </a:rPr>
              <a:t>Link Kaggle: </a:t>
            </a:r>
            <a:r>
              <a:rPr lang="en-US" sz="2400" u="sng">
                <a:solidFill>
                  <a:srgbClr val="1F2020"/>
                </a:solidFill>
                <a:latin typeface="Poppins"/>
                <a:ea typeface="Poppins"/>
                <a:cs typeface="Poppins"/>
                <a:sym typeface="Poppins"/>
                <a:hlinkClick r:id="rId4" tooltip="https://www.kaggle.com/code/snanilim/video-games-sales-analysis-and-visualization"/>
              </a:rPr>
              <a:t>https://www.kaggle.com/code/snanilim/video-games-sales-analysis-and-visualization</a:t>
            </a:r>
          </a:p>
          <a:p>
            <a:pPr algn="l">
              <a:lnSpc>
                <a:spcPts val="3359"/>
              </a:lnSpc>
            </a:pPr>
          </a:p>
          <a:p>
            <a:pPr algn="l">
              <a:lnSpc>
                <a:spcPts val="3359"/>
              </a:lnSpc>
              <a:spcBef>
                <a:spcPct val="0"/>
              </a:spcBef>
            </a:pPr>
          </a:p>
        </p:txBody>
      </p:sp>
      <p:sp>
        <p:nvSpPr>
          <p:cNvPr name="TextBox 20" id="20"/>
          <p:cNvSpPr txBox="true"/>
          <p:nvPr/>
        </p:nvSpPr>
        <p:spPr>
          <a:xfrm rot="0">
            <a:off x="1011679" y="3314926"/>
            <a:ext cx="16230600" cy="1671962"/>
          </a:xfrm>
          <a:prstGeom prst="rect">
            <a:avLst/>
          </a:prstGeom>
        </p:spPr>
        <p:txBody>
          <a:bodyPr anchor="t" rtlCol="false" tIns="0" lIns="0" bIns="0" rIns="0">
            <a:spAutoFit/>
          </a:bodyPr>
          <a:lstStyle/>
          <a:p>
            <a:pPr algn="ctr">
              <a:lnSpc>
                <a:spcPts val="6544"/>
              </a:lnSpc>
            </a:pPr>
            <a:r>
              <a:rPr lang="en-US" sz="4674" b="true">
                <a:solidFill>
                  <a:srgbClr val="1F2020"/>
                </a:solidFill>
                <a:latin typeface="Poppins Bold"/>
                <a:ea typeface="Poppins Bold"/>
                <a:cs typeface="Poppins Bold"/>
                <a:sym typeface="Poppins Bold"/>
              </a:rPr>
              <a:t>Data Overview</a:t>
            </a:r>
          </a:p>
          <a:p>
            <a:pPr algn="ctr">
              <a:lnSpc>
                <a:spcPts val="6544"/>
              </a:lnSpc>
              <a:spcBef>
                <a:spcPct val="0"/>
              </a:spcBef>
            </a:pPr>
          </a:p>
        </p:txBody>
      </p:sp>
      <p:sp>
        <p:nvSpPr>
          <p:cNvPr name="TextBox 21" id="21"/>
          <p:cNvSpPr txBox="true"/>
          <p:nvPr/>
        </p:nvSpPr>
        <p:spPr>
          <a:xfrm rot="0">
            <a:off x="878329" y="4322042"/>
            <a:ext cx="16196784" cy="1263015"/>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1F2020"/>
                </a:solidFill>
                <a:latin typeface="Poppins"/>
                <a:ea typeface="Poppins"/>
                <a:cs typeface="Poppins"/>
                <a:sym typeface="Poppins"/>
              </a:rPr>
              <a:t>Dữ liệu chứa gần 16.000 game từ những năm 1980 đến 2016</a:t>
            </a:r>
          </a:p>
          <a:p>
            <a:pPr algn="l" marL="518160" indent="-259080" lvl="1">
              <a:lnSpc>
                <a:spcPts val="3359"/>
              </a:lnSpc>
              <a:buFont typeface="Arial"/>
              <a:buChar char="•"/>
            </a:pPr>
            <a:r>
              <a:rPr lang="en-US" sz="2400">
                <a:solidFill>
                  <a:srgbClr val="1F2020"/>
                </a:solidFill>
                <a:latin typeface="Poppins"/>
                <a:ea typeface="Poppins"/>
                <a:cs typeface="Poppins"/>
                <a:sym typeface="Poppins"/>
              </a:rPr>
              <a:t>10 cột với các chỉ số liên quan đến thể loại, nhà phát hành, nhà sản xuất và doanh số bán các thị trường</a:t>
            </a:r>
          </a:p>
          <a:p>
            <a:pPr algn="l">
              <a:lnSpc>
                <a:spcPts val="3359"/>
              </a:lnSpc>
              <a:spcBef>
                <a:spcPct val="0"/>
              </a:spcBef>
            </a:pPr>
          </a:p>
        </p:txBody>
      </p:sp>
      <p:sp>
        <p:nvSpPr>
          <p:cNvPr name="TextBox 22" id="22"/>
          <p:cNvSpPr txBox="true"/>
          <p:nvPr/>
        </p:nvSpPr>
        <p:spPr>
          <a:xfrm rot="0">
            <a:off x="1137701" y="6550075"/>
            <a:ext cx="16196784" cy="3358515"/>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1F2020"/>
                </a:solidFill>
                <a:latin typeface="Poppins"/>
                <a:ea typeface="Poppins"/>
                <a:cs typeface="Poppins"/>
                <a:sym typeface="Poppins"/>
              </a:rPr>
              <a:t>Kiểm tra null</a:t>
            </a:r>
          </a:p>
          <a:p>
            <a:pPr algn="l" marL="518160" indent="-259080" lvl="1">
              <a:lnSpc>
                <a:spcPts val="3359"/>
              </a:lnSpc>
              <a:buFont typeface="Arial"/>
              <a:buChar char="•"/>
            </a:pPr>
            <a:r>
              <a:rPr lang="en-US" sz="2400">
                <a:solidFill>
                  <a:srgbClr val="1F2020"/>
                </a:solidFill>
                <a:latin typeface="Poppins"/>
                <a:ea typeface="Poppins"/>
                <a:cs typeface="Poppins"/>
                <a:sym typeface="Poppins"/>
              </a:rPr>
              <a:t>Sử dụng hỗ trợ AI Chatbox tìm year các game chưa có năm phát hành sau đó sử dùng vlookup trong excel</a:t>
            </a:r>
          </a:p>
          <a:p>
            <a:pPr algn="l" marL="518160" indent="-259080" lvl="1">
              <a:lnSpc>
                <a:spcPts val="3359"/>
              </a:lnSpc>
              <a:buFont typeface="Arial"/>
              <a:buChar char="•"/>
            </a:pPr>
            <a:r>
              <a:rPr lang="en-US" sz="2400">
                <a:solidFill>
                  <a:srgbClr val="1F2020"/>
                </a:solidFill>
                <a:latin typeface="Poppins"/>
                <a:ea typeface="Poppins"/>
                <a:cs typeface="Poppins"/>
                <a:sym typeface="Poppins"/>
              </a:rPr>
              <a:t>Thay thế các cột trống ở NA_Sales, EU_Sales, JP_Sales, Other_Sales và Global_Sales thành giá trị 0</a:t>
            </a:r>
          </a:p>
          <a:p>
            <a:pPr algn="l" marL="518160" indent="-259080" lvl="1">
              <a:lnSpc>
                <a:spcPts val="3359"/>
              </a:lnSpc>
              <a:buFont typeface="Arial"/>
              <a:buChar char="•"/>
            </a:pPr>
            <a:r>
              <a:rPr lang="en-US" sz="2400">
                <a:solidFill>
                  <a:srgbClr val="1F2020"/>
                </a:solidFill>
                <a:latin typeface="Poppins"/>
                <a:ea typeface="Poppins"/>
                <a:cs typeface="Poppins"/>
                <a:sym typeface="Poppins"/>
              </a:rPr>
              <a:t>Chuẩn hóa định dạng dữ liệu ngày tháng và tên cột.</a:t>
            </a:r>
          </a:p>
          <a:p>
            <a:pPr algn="l" marL="518160" indent="-259080" lvl="1">
              <a:lnSpc>
                <a:spcPts val="3359"/>
              </a:lnSpc>
              <a:buFont typeface="Arial"/>
              <a:buChar char="•"/>
            </a:pPr>
            <a:r>
              <a:rPr lang="en-US" sz="2400">
                <a:solidFill>
                  <a:srgbClr val="1F2020"/>
                </a:solidFill>
                <a:latin typeface="Poppins"/>
                <a:ea typeface="Poppins"/>
                <a:cs typeface="Poppins"/>
                <a:sym typeface="Poppins"/>
              </a:rPr>
              <a:t>Loại bỏ các phần trùng lặp</a:t>
            </a:r>
          </a:p>
          <a:p>
            <a:pPr algn="l">
              <a:lnSpc>
                <a:spcPts val="3359"/>
              </a:lnSpc>
            </a:pPr>
          </a:p>
          <a:p>
            <a:pPr algn="l">
              <a:lnSpc>
                <a:spcPts val="3359"/>
              </a:lnSpc>
              <a:spcBef>
                <a:spcPct val="0"/>
              </a:spcBef>
            </a:pPr>
          </a:p>
        </p:txBody>
      </p:sp>
      <p:sp>
        <p:nvSpPr>
          <p:cNvPr name="TextBox 23" id="23"/>
          <p:cNvSpPr txBox="true"/>
          <p:nvPr/>
        </p:nvSpPr>
        <p:spPr>
          <a:xfrm rot="0">
            <a:off x="1028700" y="5611538"/>
            <a:ext cx="16247621" cy="843287"/>
          </a:xfrm>
          <a:prstGeom prst="rect">
            <a:avLst/>
          </a:prstGeom>
        </p:spPr>
        <p:txBody>
          <a:bodyPr anchor="t" rtlCol="false" tIns="0" lIns="0" bIns="0" rIns="0">
            <a:spAutoFit/>
          </a:bodyPr>
          <a:lstStyle/>
          <a:p>
            <a:pPr algn="ctr">
              <a:lnSpc>
                <a:spcPts val="6544"/>
              </a:lnSpc>
              <a:spcBef>
                <a:spcPct val="0"/>
              </a:spcBef>
            </a:pPr>
            <a:r>
              <a:rPr lang="en-US" b="true" sz="4674">
                <a:solidFill>
                  <a:srgbClr val="1F2020"/>
                </a:solidFill>
                <a:latin typeface="Poppins Bold"/>
                <a:ea typeface="Poppins Bold"/>
                <a:cs typeface="Poppins Bold"/>
                <a:sym typeface="Poppins Bold"/>
              </a:rPr>
              <a:t>Data cleaning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7491799" y="8458418"/>
            <a:ext cx="951769" cy="799882"/>
            <a:chOff x="0" y="0"/>
            <a:chExt cx="967140" cy="812800"/>
          </a:xfrm>
        </p:grpSpPr>
        <p:sp>
          <p:nvSpPr>
            <p:cNvPr name="Freeform 10" id="10"/>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11" id="11"/>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1062516" y="2105251"/>
            <a:ext cx="8705021" cy="2187137"/>
          </a:xfrm>
          <a:custGeom>
            <a:avLst/>
            <a:gdLst/>
            <a:ahLst/>
            <a:cxnLst/>
            <a:rect r="r" b="b" t="t" l="l"/>
            <a:pathLst>
              <a:path h="2187137" w="8705021">
                <a:moveTo>
                  <a:pt x="0" y="0"/>
                </a:moveTo>
                <a:lnTo>
                  <a:pt x="8705021" y="0"/>
                </a:lnTo>
                <a:lnTo>
                  <a:pt x="8705021" y="2187136"/>
                </a:lnTo>
                <a:lnTo>
                  <a:pt x="0" y="2187136"/>
                </a:lnTo>
                <a:lnTo>
                  <a:pt x="0" y="0"/>
                </a:lnTo>
                <a:close/>
              </a:path>
            </a:pathLst>
          </a:custGeom>
          <a:blipFill>
            <a:blip r:embed="rId4"/>
            <a:stretch>
              <a:fillRect l="0" t="0" r="0" b="0"/>
            </a:stretch>
          </a:blipFill>
        </p:spPr>
      </p:sp>
      <p:sp>
        <p:nvSpPr>
          <p:cNvPr name="Freeform 13" id="13"/>
          <p:cNvSpPr/>
          <p:nvPr/>
        </p:nvSpPr>
        <p:spPr>
          <a:xfrm flipH="false" flipV="false" rot="0">
            <a:off x="10393765" y="2133826"/>
            <a:ext cx="7098034" cy="6405976"/>
          </a:xfrm>
          <a:custGeom>
            <a:avLst/>
            <a:gdLst/>
            <a:ahLst/>
            <a:cxnLst/>
            <a:rect r="r" b="b" t="t" l="l"/>
            <a:pathLst>
              <a:path h="6405976" w="7098034">
                <a:moveTo>
                  <a:pt x="0" y="0"/>
                </a:moveTo>
                <a:lnTo>
                  <a:pt x="7098034" y="0"/>
                </a:lnTo>
                <a:lnTo>
                  <a:pt x="7098034" y="6405975"/>
                </a:lnTo>
                <a:lnTo>
                  <a:pt x="0" y="6405975"/>
                </a:lnTo>
                <a:lnTo>
                  <a:pt x="0" y="0"/>
                </a:lnTo>
                <a:close/>
              </a:path>
            </a:pathLst>
          </a:custGeom>
          <a:blipFill>
            <a:blip r:embed="rId5"/>
            <a:stretch>
              <a:fillRect l="0" t="0" r="0" b="0"/>
            </a:stretch>
          </a:blipFill>
        </p:spPr>
      </p:sp>
      <p:sp>
        <p:nvSpPr>
          <p:cNvPr name="Freeform 14" id="14"/>
          <p:cNvSpPr/>
          <p:nvPr/>
        </p:nvSpPr>
        <p:spPr>
          <a:xfrm flipH="false" flipV="false" rot="0">
            <a:off x="1011679" y="4463837"/>
            <a:ext cx="9305404" cy="5734455"/>
          </a:xfrm>
          <a:custGeom>
            <a:avLst/>
            <a:gdLst/>
            <a:ahLst/>
            <a:cxnLst/>
            <a:rect r="r" b="b" t="t" l="l"/>
            <a:pathLst>
              <a:path h="5734455" w="9305404">
                <a:moveTo>
                  <a:pt x="0" y="0"/>
                </a:moveTo>
                <a:lnTo>
                  <a:pt x="9305404" y="0"/>
                </a:lnTo>
                <a:lnTo>
                  <a:pt x="9305404" y="5734455"/>
                </a:lnTo>
                <a:lnTo>
                  <a:pt x="0" y="5734455"/>
                </a:lnTo>
                <a:lnTo>
                  <a:pt x="0" y="0"/>
                </a:lnTo>
                <a:close/>
              </a:path>
            </a:pathLst>
          </a:custGeom>
          <a:blipFill>
            <a:blip r:embed="rId6"/>
            <a:stretch>
              <a:fillRect l="0" t="0" r="0" b="0"/>
            </a:stretch>
          </a:blipFill>
        </p:spPr>
      </p:sp>
      <p:sp>
        <p:nvSpPr>
          <p:cNvPr name="TextBox 15" id="15"/>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Contact</a:t>
            </a:r>
          </a:p>
        </p:txBody>
      </p:sp>
      <p:sp>
        <p:nvSpPr>
          <p:cNvPr name="TextBox 16" id="16"/>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About Us</a:t>
            </a:r>
          </a:p>
        </p:txBody>
      </p:sp>
      <p:sp>
        <p:nvSpPr>
          <p:cNvPr name="TextBox 17" id="17"/>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Service</a:t>
            </a:r>
          </a:p>
        </p:txBody>
      </p:sp>
      <p:sp>
        <p:nvSpPr>
          <p:cNvPr name="TextBox 18" id="18"/>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Home</a:t>
            </a:r>
          </a:p>
        </p:txBody>
      </p:sp>
      <p:sp>
        <p:nvSpPr>
          <p:cNvPr name="TextBox 19" id="19"/>
          <p:cNvSpPr txBox="true"/>
          <p:nvPr/>
        </p:nvSpPr>
        <p:spPr>
          <a:xfrm rot="0">
            <a:off x="1011679" y="508149"/>
            <a:ext cx="2229872" cy="207645"/>
          </a:xfrm>
          <a:prstGeom prst="rect">
            <a:avLst/>
          </a:prstGeom>
        </p:spPr>
        <p:txBody>
          <a:bodyPr anchor="t" rtlCol="false" tIns="0" lIns="0" bIns="0" rIns="0">
            <a:spAutoFit/>
          </a:bodyPr>
          <a:lstStyle/>
          <a:p>
            <a:pPr algn="l">
              <a:lnSpc>
                <a:spcPts val="1680"/>
              </a:lnSpc>
              <a:spcBef>
                <a:spcPct val="0"/>
              </a:spcBef>
            </a:pPr>
            <a:r>
              <a:rPr lang="en-US" b="true" sz="1200">
                <a:solidFill>
                  <a:srgbClr val="1F2020"/>
                </a:solidFill>
                <a:latin typeface="Poppins Bold"/>
                <a:ea typeface="Poppins Bold"/>
                <a:cs typeface="Poppins Bold"/>
                <a:sym typeface="Poppins Bold"/>
              </a:rPr>
              <a:t>video games sales analysis</a:t>
            </a:r>
          </a:p>
        </p:txBody>
      </p:sp>
      <p:sp>
        <p:nvSpPr>
          <p:cNvPr name="TextBox 20" id="20"/>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06</a:t>
            </a:r>
          </a:p>
        </p:txBody>
      </p:sp>
      <p:sp>
        <p:nvSpPr>
          <p:cNvPr name="TextBox 21" id="21"/>
          <p:cNvSpPr txBox="true"/>
          <p:nvPr/>
        </p:nvSpPr>
        <p:spPr>
          <a:xfrm rot="0">
            <a:off x="5346047" y="757912"/>
            <a:ext cx="7595905" cy="817749"/>
          </a:xfrm>
          <a:prstGeom prst="rect">
            <a:avLst/>
          </a:prstGeom>
        </p:spPr>
        <p:txBody>
          <a:bodyPr anchor="t" rtlCol="false" tIns="0" lIns="0" bIns="0" rIns="0">
            <a:spAutoFit/>
          </a:bodyPr>
          <a:lstStyle/>
          <a:p>
            <a:pPr algn="ctr">
              <a:lnSpc>
                <a:spcPts val="6385"/>
              </a:lnSpc>
              <a:spcBef>
                <a:spcPct val="0"/>
              </a:spcBef>
            </a:pPr>
            <a:r>
              <a:rPr lang="en-US" b="true" sz="4560">
                <a:solidFill>
                  <a:srgbClr val="1F2020"/>
                </a:solidFill>
                <a:latin typeface="Poppins Bold"/>
                <a:ea typeface="Poppins Bold"/>
                <a:cs typeface="Poppins Bold"/>
                <a:sym typeface="Poppins Bold"/>
              </a:rPr>
              <a:t>EDA</a:t>
            </a:r>
          </a:p>
        </p:txBody>
      </p:sp>
      <p:sp>
        <p:nvSpPr>
          <p:cNvPr name="TextBox 22" id="22"/>
          <p:cNvSpPr txBox="true"/>
          <p:nvPr/>
        </p:nvSpPr>
        <p:spPr>
          <a:xfrm rot="0">
            <a:off x="1062516" y="1508986"/>
            <a:ext cx="16230600" cy="424815"/>
          </a:xfrm>
          <a:prstGeom prst="rect">
            <a:avLst/>
          </a:prstGeom>
        </p:spPr>
        <p:txBody>
          <a:bodyPr anchor="t" rtlCol="false" tIns="0" lIns="0" bIns="0" rIns="0">
            <a:spAutoFit/>
          </a:bodyPr>
          <a:lstStyle/>
          <a:p>
            <a:pPr algn="l">
              <a:lnSpc>
                <a:spcPts val="3359"/>
              </a:lnSpc>
              <a:spcBef>
                <a:spcPct val="0"/>
              </a:spcBef>
            </a:pPr>
            <a:r>
              <a:rPr lang="en-US" sz="2400">
                <a:solidFill>
                  <a:srgbClr val="1F2020"/>
                </a:solidFill>
                <a:latin typeface="Poppins"/>
                <a:ea typeface="Poppins"/>
                <a:cs typeface="Poppins"/>
                <a:sym typeface="Poppins"/>
              </a:rPr>
              <a:t>1. Phân tích cơ bản bằng describe, mapplot và matrix</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7491799" y="8458418"/>
            <a:ext cx="951769" cy="799882"/>
            <a:chOff x="0" y="0"/>
            <a:chExt cx="967140" cy="812800"/>
          </a:xfrm>
        </p:grpSpPr>
        <p:sp>
          <p:nvSpPr>
            <p:cNvPr name="Freeform 10" id="10"/>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11" id="11"/>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3527186" y="3534001"/>
            <a:ext cx="11301259" cy="4520504"/>
          </a:xfrm>
          <a:custGeom>
            <a:avLst/>
            <a:gdLst/>
            <a:ahLst/>
            <a:cxnLst/>
            <a:rect r="r" b="b" t="t" l="l"/>
            <a:pathLst>
              <a:path h="4520504" w="11301259">
                <a:moveTo>
                  <a:pt x="0" y="0"/>
                </a:moveTo>
                <a:lnTo>
                  <a:pt x="11301259" y="0"/>
                </a:lnTo>
                <a:lnTo>
                  <a:pt x="11301259" y="4520503"/>
                </a:lnTo>
                <a:lnTo>
                  <a:pt x="0" y="4520503"/>
                </a:lnTo>
                <a:lnTo>
                  <a:pt x="0" y="0"/>
                </a:lnTo>
                <a:close/>
              </a:path>
            </a:pathLst>
          </a:custGeom>
          <a:blipFill>
            <a:blip r:embed="rId4"/>
            <a:stretch>
              <a:fillRect l="0" t="0" r="0" b="0"/>
            </a:stretch>
          </a:blipFill>
        </p:spPr>
      </p:sp>
      <p:sp>
        <p:nvSpPr>
          <p:cNvPr name="TextBox 13" id="13"/>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Contact</a:t>
            </a:r>
          </a:p>
        </p:txBody>
      </p:sp>
      <p:sp>
        <p:nvSpPr>
          <p:cNvPr name="TextBox 14" id="14"/>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About Us</a:t>
            </a:r>
          </a:p>
        </p:txBody>
      </p:sp>
      <p:sp>
        <p:nvSpPr>
          <p:cNvPr name="TextBox 15" id="15"/>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Service</a:t>
            </a:r>
          </a:p>
        </p:txBody>
      </p:sp>
      <p:sp>
        <p:nvSpPr>
          <p:cNvPr name="TextBox 16" id="16"/>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Home</a:t>
            </a:r>
          </a:p>
        </p:txBody>
      </p:sp>
      <p:sp>
        <p:nvSpPr>
          <p:cNvPr name="TextBox 17" id="17"/>
          <p:cNvSpPr txBox="true"/>
          <p:nvPr/>
        </p:nvSpPr>
        <p:spPr>
          <a:xfrm rot="0">
            <a:off x="1011679" y="508149"/>
            <a:ext cx="2229872" cy="207645"/>
          </a:xfrm>
          <a:prstGeom prst="rect">
            <a:avLst/>
          </a:prstGeom>
        </p:spPr>
        <p:txBody>
          <a:bodyPr anchor="t" rtlCol="false" tIns="0" lIns="0" bIns="0" rIns="0">
            <a:spAutoFit/>
          </a:bodyPr>
          <a:lstStyle/>
          <a:p>
            <a:pPr algn="l">
              <a:lnSpc>
                <a:spcPts val="1680"/>
              </a:lnSpc>
              <a:spcBef>
                <a:spcPct val="0"/>
              </a:spcBef>
            </a:pPr>
            <a:r>
              <a:rPr lang="en-US" b="true" sz="1200">
                <a:solidFill>
                  <a:srgbClr val="1F2020"/>
                </a:solidFill>
                <a:latin typeface="Poppins Bold"/>
                <a:ea typeface="Poppins Bold"/>
                <a:cs typeface="Poppins Bold"/>
                <a:sym typeface="Poppins Bold"/>
              </a:rPr>
              <a:t>video games sales analysis</a:t>
            </a:r>
          </a:p>
        </p:txBody>
      </p:sp>
      <p:sp>
        <p:nvSpPr>
          <p:cNvPr name="TextBox 18" id="18"/>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07</a:t>
            </a:r>
          </a:p>
        </p:txBody>
      </p:sp>
      <p:sp>
        <p:nvSpPr>
          <p:cNvPr name="TextBox 19" id="19"/>
          <p:cNvSpPr txBox="true"/>
          <p:nvPr/>
        </p:nvSpPr>
        <p:spPr>
          <a:xfrm rot="0">
            <a:off x="5346047" y="757912"/>
            <a:ext cx="7595905" cy="817749"/>
          </a:xfrm>
          <a:prstGeom prst="rect">
            <a:avLst/>
          </a:prstGeom>
        </p:spPr>
        <p:txBody>
          <a:bodyPr anchor="t" rtlCol="false" tIns="0" lIns="0" bIns="0" rIns="0">
            <a:spAutoFit/>
          </a:bodyPr>
          <a:lstStyle/>
          <a:p>
            <a:pPr algn="ctr">
              <a:lnSpc>
                <a:spcPts val="6385"/>
              </a:lnSpc>
              <a:spcBef>
                <a:spcPct val="0"/>
              </a:spcBef>
            </a:pPr>
            <a:r>
              <a:rPr lang="en-US" b="true" sz="4560">
                <a:solidFill>
                  <a:srgbClr val="1F2020"/>
                </a:solidFill>
                <a:latin typeface="Poppins Bold"/>
                <a:ea typeface="Poppins Bold"/>
                <a:cs typeface="Poppins Bold"/>
                <a:sym typeface="Poppins Bold"/>
              </a:rPr>
              <a:t>EDA</a:t>
            </a:r>
          </a:p>
        </p:txBody>
      </p:sp>
      <p:sp>
        <p:nvSpPr>
          <p:cNvPr name="TextBox 20" id="20"/>
          <p:cNvSpPr txBox="true"/>
          <p:nvPr/>
        </p:nvSpPr>
        <p:spPr>
          <a:xfrm rot="0">
            <a:off x="1062516" y="1680436"/>
            <a:ext cx="16230600" cy="1682115"/>
          </a:xfrm>
          <a:prstGeom prst="rect">
            <a:avLst/>
          </a:prstGeom>
        </p:spPr>
        <p:txBody>
          <a:bodyPr anchor="t" rtlCol="false" tIns="0" lIns="0" bIns="0" rIns="0">
            <a:spAutoFit/>
          </a:bodyPr>
          <a:lstStyle/>
          <a:p>
            <a:pPr algn="l">
              <a:lnSpc>
                <a:spcPts val="3359"/>
              </a:lnSpc>
            </a:pPr>
            <a:r>
              <a:rPr lang="en-US" sz="2400">
                <a:solidFill>
                  <a:srgbClr val="1F2020"/>
                </a:solidFill>
                <a:latin typeface="Poppins"/>
                <a:ea typeface="Poppins"/>
                <a:cs typeface="Poppins"/>
                <a:sym typeface="Poppins"/>
              </a:rPr>
              <a:t>2. Phân tích theo các yếu tô theo doanh số gồm: </a:t>
            </a:r>
          </a:p>
          <a:p>
            <a:pPr algn="l" marL="518160" indent="-259080" lvl="1">
              <a:lnSpc>
                <a:spcPts val="3359"/>
              </a:lnSpc>
              <a:buFont typeface="Arial"/>
              <a:buChar char="•"/>
            </a:pPr>
            <a:r>
              <a:rPr lang="en-US" sz="2400">
                <a:solidFill>
                  <a:srgbClr val="1F2020"/>
                </a:solidFill>
                <a:latin typeface="Poppins"/>
                <a:ea typeface="Poppins"/>
                <a:cs typeface="Poppins"/>
                <a:sym typeface="Poppins"/>
              </a:rPr>
              <a:t>N</a:t>
            </a:r>
            <a:r>
              <a:rPr lang="en-US" sz="2400">
                <a:solidFill>
                  <a:srgbClr val="1F2020"/>
                </a:solidFill>
                <a:latin typeface="Poppins"/>
                <a:ea typeface="Poppins"/>
                <a:cs typeface="Poppins"/>
                <a:sym typeface="Poppins"/>
              </a:rPr>
              <a:t>hà phát hành </a:t>
            </a:r>
          </a:p>
          <a:p>
            <a:pPr algn="l" marL="518160" indent="-259080" lvl="1">
              <a:lnSpc>
                <a:spcPts val="3359"/>
              </a:lnSpc>
              <a:buFont typeface="Arial"/>
              <a:buChar char="•"/>
            </a:pPr>
            <a:r>
              <a:rPr lang="en-US" sz="2400">
                <a:solidFill>
                  <a:srgbClr val="1F2020"/>
                </a:solidFill>
                <a:latin typeface="Poppins"/>
                <a:ea typeface="Poppins"/>
                <a:cs typeface="Poppins"/>
                <a:sym typeface="Poppins"/>
              </a:rPr>
              <a:t>Thể loại game </a:t>
            </a:r>
          </a:p>
          <a:p>
            <a:pPr algn="l" marL="518160" indent="-259080" lvl="1">
              <a:lnSpc>
                <a:spcPts val="3359"/>
              </a:lnSpc>
              <a:buFont typeface="Arial"/>
              <a:buChar char="•"/>
            </a:pPr>
            <a:r>
              <a:rPr lang="en-US" sz="2400">
                <a:solidFill>
                  <a:srgbClr val="1F2020"/>
                </a:solidFill>
                <a:latin typeface="Poppins"/>
                <a:ea typeface="Poppins"/>
                <a:cs typeface="Poppins"/>
                <a:sym typeface="Poppins"/>
              </a:rPr>
              <a:t>Công ty sản xuất nên tảng</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7491799" y="8458418"/>
            <a:ext cx="951769" cy="799882"/>
            <a:chOff x="0" y="0"/>
            <a:chExt cx="967140" cy="812800"/>
          </a:xfrm>
        </p:grpSpPr>
        <p:sp>
          <p:nvSpPr>
            <p:cNvPr name="Freeform 10" id="10"/>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11" id="11"/>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5242108" y="3722962"/>
            <a:ext cx="7803783" cy="5974877"/>
          </a:xfrm>
          <a:custGeom>
            <a:avLst/>
            <a:gdLst/>
            <a:ahLst/>
            <a:cxnLst/>
            <a:rect r="r" b="b" t="t" l="l"/>
            <a:pathLst>
              <a:path h="5974877" w="7803783">
                <a:moveTo>
                  <a:pt x="0" y="0"/>
                </a:moveTo>
                <a:lnTo>
                  <a:pt x="7803784" y="0"/>
                </a:lnTo>
                <a:lnTo>
                  <a:pt x="7803784" y="5974877"/>
                </a:lnTo>
                <a:lnTo>
                  <a:pt x="0" y="5974877"/>
                </a:lnTo>
                <a:lnTo>
                  <a:pt x="0" y="0"/>
                </a:lnTo>
                <a:close/>
              </a:path>
            </a:pathLst>
          </a:custGeom>
          <a:blipFill>
            <a:blip r:embed="rId4"/>
            <a:stretch>
              <a:fillRect l="-1745" t="0" r="0" b="0"/>
            </a:stretch>
          </a:blipFill>
        </p:spPr>
      </p:sp>
      <p:sp>
        <p:nvSpPr>
          <p:cNvPr name="TextBox 13" id="13"/>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Contact</a:t>
            </a:r>
          </a:p>
        </p:txBody>
      </p:sp>
      <p:sp>
        <p:nvSpPr>
          <p:cNvPr name="TextBox 14" id="14"/>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About Us</a:t>
            </a:r>
          </a:p>
        </p:txBody>
      </p:sp>
      <p:sp>
        <p:nvSpPr>
          <p:cNvPr name="TextBox 15" id="15"/>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Service</a:t>
            </a:r>
          </a:p>
        </p:txBody>
      </p:sp>
      <p:sp>
        <p:nvSpPr>
          <p:cNvPr name="TextBox 16" id="16"/>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Home</a:t>
            </a:r>
          </a:p>
        </p:txBody>
      </p:sp>
      <p:sp>
        <p:nvSpPr>
          <p:cNvPr name="TextBox 17" id="17"/>
          <p:cNvSpPr txBox="true"/>
          <p:nvPr/>
        </p:nvSpPr>
        <p:spPr>
          <a:xfrm rot="0">
            <a:off x="1011679" y="508149"/>
            <a:ext cx="2229872" cy="207645"/>
          </a:xfrm>
          <a:prstGeom prst="rect">
            <a:avLst/>
          </a:prstGeom>
        </p:spPr>
        <p:txBody>
          <a:bodyPr anchor="t" rtlCol="false" tIns="0" lIns="0" bIns="0" rIns="0">
            <a:spAutoFit/>
          </a:bodyPr>
          <a:lstStyle/>
          <a:p>
            <a:pPr algn="l">
              <a:lnSpc>
                <a:spcPts val="1680"/>
              </a:lnSpc>
              <a:spcBef>
                <a:spcPct val="0"/>
              </a:spcBef>
            </a:pPr>
            <a:r>
              <a:rPr lang="en-US" b="true" sz="1200">
                <a:solidFill>
                  <a:srgbClr val="1F2020"/>
                </a:solidFill>
                <a:latin typeface="Poppins Bold"/>
                <a:ea typeface="Poppins Bold"/>
                <a:cs typeface="Poppins Bold"/>
                <a:sym typeface="Poppins Bold"/>
              </a:rPr>
              <a:t>video games sales analysis</a:t>
            </a:r>
          </a:p>
        </p:txBody>
      </p:sp>
      <p:sp>
        <p:nvSpPr>
          <p:cNvPr name="TextBox 18" id="18"/>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08</a:t>
            </a:r>
          </a:p>
        </p:txBody>
      </p:sp>
      <p:sp>
        <p:nvSpPr>
          <p:cNvPr name="TextBox 19" id="19"/>
          <p:cNvSpPr txBox="true"/>
          <p:nvPr/>
        </p:nvSpPr>
        <p:spPr>
          <a:xfrm rot="0">
            <a:off x="5346047" y="757912"/>
            <a:ext cx="7595905" cy="817749"/>
          </a:xfrm>
          <a:prstGeom prst="rect">
            <a:avLst/>
          </a:prstGeom>
        </p:spPr>
        <p:txBody>
          <a:bodyPr anchor="t" rtlCol="false" tIns="0" lIns="0" bIns="0" rIns="0">
            <a:spAutoFit/>
          </a:bodyPr>
          <a:lstStyle/>
          <a:p>
            <a:pPr algn="ctr">
              <a:lnSpc>
                <a:spcPts val="6385"/>
              </a:lnSpc>
              <a:spcBef>
                <a:spcPct val="0"/>
              </a:spcBef>
            </a:pPr>
            <a:r>
              <a:rPr lang="en-US" b="true" sz="4560">
                <a:solidFill>
                  <a:srgbClr val="1F2020"/>
                </a:solidFill>
                <a:latin typeface="Poppins Bold"/>
                <a:ea typeface="Poppins Bold"/>
                <a:cs typeface="Poppins Bold"/>
                <a:sym typeface="Poppins Bold"/>
              </a:rPr>
              <a:t>EDA</a:t>
            </a:r>
          </a:p>
        </p:txBody>
      </p:sp>
      <p:sp>
        <p:nvSpPr>
          <p:cNvPr name="TextBox 20" id="20"/>
          <p:cNvSpPr txBox="true"/>
          <p:nvPr/>
        </p:nvSpPr>
        <p:spPr>
          <a:xfrm rot="0">
            <a:off x="1062516" y="1680436"/>
            <a:ext cx="16230600" cy="1682115"/>
          </a:xfrm>
          <a:prstGeom prst="rect">
            <a:avLst/>
          </a:prstGeom>
        </p:spPr>
        <p:txBody>
          <a:bodyPr anchor="t" rtlCol="false" tIns="0" lIns="0" bIns="0" rIns="0">
            <a:spAutoFit/>
          </a:bodyPr>
          <a:lstStyle/>
          <a:p>
            <a:pPr algn="l">
              <a:lnSpc>
                <a:spcPts val="3359"/>
              </a:lnSpc>
            </a:pPr>
            <a:r>
              <a:rPr lang="en-US" sz="2400">
                <a:solidFill>
                  <a:srgbClr val="1F2020"/>
                </a:solidFill>
                <a:latin typeface="Poppins"/>
                <a:ea typeface="Poppins"/>
                <a:cs typeface="Poppins"/>
                <a:sym typeface="Poppins"/>
              </a:rPr>
              <a:t>3. Phân tích theo từng thị trường</a:t>
            </a:r>
          </a:p>
          <a:p>
            <a:pPr algn="l" marL="518160" indent="-259080" lvl="1">
              <a:lnSpc>
                <a:spcPts val="3359"/>
              </a:lnSpc>
              <a:buFont typeface="Arial"/>
              <a:buChar char="•"/>
            </a:pPr>
            <a:r>
              <a:rPr lang="en-US" sz="2400">
                <a:solidFill>
                  <a:srgbClr val="1F2020"/>
                </a:solidFill>
                <a:latin typeface="Poppins"/>
                <a:ea typeface="Poppins"/>
                <a:cs typeface="Poppins"/>
                <a:sym typeface="Poppins"/>
              </a:rPr>
              <a:t>Theo thể loại</a:t>
            </a:r>
          </a:p>
          <a:p>
            <a:pPr algn="l" marL="518160" indent="-259080" lvl="1">
              <a:lnSpc>
                <a:spcPts val="3359"/>
              </a:lnSpc>
              <a:buFont typeface="Arial"/>
              <a:buChar char="•"/>
            </a:pPr>
            <a:r>
              <a:rPr lang="en-US" sz="2400">
                <a:solidFill>
                  <a:srgbClr val="1F2020"/>
                </a:solidFill>
                <a:latin typeface="Poppins"/>
                <a:ea typeface="Poppins"/>
                <a:cs typeface="Poppins"/>
                <a:sym typeface="Poppins"/>
              </a:rPr>
              <a:t>Công ty sản xuất platform</a:t>
            </a:r>
          </a:p>
          <a:p>
            <a:pPr algn="l" marL="518160" indent="-259080" lvl="1">
              <a:lnSpc>
                <a:spcPts val="3359"/>
              </a:lnSpc>
              <a:buFont typeface="Arial"/>
              <a:buChar char="•"/>
            </a:pPr>
            <a:r>
              <a:rPr lang="en-US" sz="2400">
                <a:solidFill>
                  <a:srgbClr val="1F2020"/>
                </a:solidFill>
                <a:latin typeface="Poppins"/>
                <a:ea typeface="Poppins"/>
                <a:cs typeface="Poppins"/>
                <a:sym typeface="Poppins"/>
              </a:rPr>
              <a:t>Công ty phát hành game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7491799" y="8458418"/>
            <a:ext cx="951769" cy="799882"/>
            <a:chOff x="0" y="0"/>
            <a:chExt cx="967140" cy="812800"/>
          </a:xfrm>
        </p:grpSpPr>
        <p:sp>
          <p:nvSpPr>
            <p:cNvPr name="Freeform 10" id="10"/>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11" id="11"/>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2228944" y="1826050"/>
            <a:ext cx="13830111" cy="7762150"/>
          </a:xfrm>
          <a:custGeom>
            <a:avLst/>
            <a:gdLst/>
            <a:ahLst/>
            <a:cxnLst/>
            <a:rect r="r" b="b" t="t" l="l"/>
            <a:pathLst>
              <a:path h="7762150" w="13830111">
                <a:moveTo>
                  <a:pt x="0" y="0"/>
                </a:moveTo>
                <a:lnTo>
                  <a:pt x="13830112" y="0"/>
                </a:lnTo>
                <a:lnTo>
                  <a:pt x="13830112" y="7762150"/>
                </a:lnTo>
                <a:lnTo>
                  <a:pt x="0" y="7762150"/>
                </a:lnTo>
                <a:lnTo>
                  <a:pt x="0" y="0"/>
                </a:lnTo>
                <a:close/>
              </a:path>
            </a:pathLst>
          </a:custGeom>
          <a:blipFill>
            <a:blip r:embed="rId4"/>
            <a:stretch>
              <a:fillRect l="0" t="0" r="0" b="0"/>
            </a:stretch>
          </a:blipFill>
        </p:spPr>
      </p:sp>
      <p:sp>
        <p:nvSpPr>
          <p:cNvPr name="TextBox 13" id="13"/>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Contact</a:t>
            </a:r>
          </a:p>
        </p:txBody>
      </p:sp>
      <p:sp>
        <p:nvSpPr>
          <p:cNvPr name="TextBox 14" id="14"/>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About Us</a:t>
            </a:r>
          </a:p>
        </p:txBody>
      </p:sp>
      <p:sp>
        <p:nvSpPr>
          <p:cNvPr name="TextBox 15" id="15"/>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Service</a:t>
            </a:r>
          </a:p>
        </p:txBody>
      </p:sp>
      <p:sp>
        <p:nvSpPr>
          <p:cNvPr name="TextBox 16" id="16"/>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Home</a:t>
            </a:r>
          </a:p>
        </p:txBody>
      </p:sp>
      <p:sp>
        <p:nvSpPr>
          <p:cNvPr name="TextBox 17" id="17"/>
          <p:cNvSpPr txBox="true"/>
          <p:nvPr/>
        </p:nvSpPr>
        <p:spPr>
          <a:xfrm rot="0">
            <a:off x="1011679" y="508149"/>
            <a:ext cx="2229872" cy="207645"/>
          </a:xfrm>
          <a:prstGeom prst="rect">
            <a:avLst/>
          </a:prstGeom>
        </p:spPr>
        <p:txBody>
          <a:bodyPr anchor="t" rtlCol="false" tIns="0" lIns="0" bIns="0" rIns="0">
            <a:spAutoFit/>
          </a:bodyPr>
          <a:lstStyle/>
          <a:p>
            <a:pPr algn="l">
              <a:lnSpc>
                <a:spcPts val="1680"/>
              </a:lnSpc>
              <a:spcBef>
                <a:spcPct val="0"/>
              </a:spcBef>
            </a:pPr>
            <a:r>
              <a:rPr lang="en-US" b="true" sz="1200">
                <a:solidFill>
                  <a:srgbClr val="1F2020"/>
                </a:solidFill>
                <a:latin typeface="Poppins Bold"/>
                <a:ea typeface="Poppins Bold"/>
                <a:cs typeface="Poppins Bold"/>
                <a:sym typeface="Poppins Bold"/>
              </a:rPr>
              <a:t>video games sales analysis</a:t>
            </a:r>
          </a:p>
        </p:txBody>
      </p:sp>
      <p:sp>
        <p:nvSpPr>
          <p:cNvPr name="TextBox 18" id="18"/>
          <p:cNvSpPr txBox="true"/>
          <p:nvPr/>
        </p:nvSpPr>
        <p:spPr>
          <a:xfrm rot="0">
            <a:off x="17674380" y="8710688"/>
            <a:ext cx="442747" cy="515118"/>
          </a:xfrm>
          <a:prstGeom prst="rect">
            <a:avLst/>
          </a:prstGeom>
        </p:spPr>
        <p:txBody>
          <a:bodyPr anchor="t" rtlCol="false" tIns="0" lIns="0" bIns="0" rIns="0">
            <a:spAutoFit/>
          </a:bodyPr>
          <a:lstStyle/>
          <a:p>
            <a:pPr algn="ctr">
              <a:lnSpc>
                <a:spcPts val="2057"/>
              </a:lnSpc>
            </a:pPr>
            <a:r>
              <a:rPr lang="en-US" sz="1469" b="true">
                <a:solidFill>
                  <a:srgbClr val="FFFFFF"/>
                </a:solidFill>
                <a:latin typeface="Poppins Bold"/>
                <a:ea typeface="Poppins Bold"/>
                <a:cs typeface="Poppins Bold"/>
                <a:sym typeface="Poppins Bold"/>
              </a:rPr>
              <a:t>09</a:t>
            </a:r>
          </a:p>
          <a:p>
            <a:pPr algn="ctr">
              <a:lnSpc>
                <a:spcPts val="2057"/>
              </a:lnSpc>
              <a:spcBef>
                <a:spcPct val="0"/>
              </a:spcBef>
            </a:pPr>
          </a:p>
        </p:txBody>
      </p:sp>
      <p:sp>
        <p:nvSpPr>
          <p:cNvPr name="TextBox 19" id="19"/>
          <p:cNvSpPr txBox="true"/>
          <p:nvPr/>
        </p:nvSpPr>
        <p:spPr>
          <a:xfrm rot="0">
            <a:off x="5346047" y="757912"/>
            <a:ext cx="7595905" cy="1617992"/>
          </a:xfrm>
          <a:prstGeom prst="rect">
            <a:avLst/>
          </a:prstGeom>
        </p:spPr>
        <p:txBody>
          <a:bodyPr anchor="t" rtlCol="false" tIns="0" lIns="0" bIns="0" rIns="0">
            <a:spAutoFit/>
          </a:bodyPr>
          <a:lstStyle/>
          <a:p>
            <a:pPr algn="ctr">
              <a:lnSpc>
                <a:spcPts val="6385"/>
              </a:lnSpc>
            </a:pPr>
            <a:r>
              <a:rPr lang="en-US" sz="4560" b="true">
                <a:solidFill>
                  <a:srgbClr val="1F2020"/>
                </a:solidFill>
                <a:latin typeface="Poppins Bold"/>
                <a:ea typeface="Poppins Bold"/>
                <a:cs typeface="Poppins Bold"/>
                <a:sym typeface="Poppins Bold"/>
              </a:rPr>
              <a:t>Data Visualization</a:t>
            </a:r>
          </a:p>
          <a:p>
            <a:pPr algn="ctr">
              <a:lnSpc>
                <a:spcPts val="6385"/>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DAGfhCN8V_I</dc:identifier>
  <dcterms:modified xsi:type="dcterms:W3CDTF">2011-08-01T06:04:30Z</dcterms:modified>
  <cp:revision>1</cp:revision>
  <dc:title>Blue White Modern Pitch Deck Presentation</dc:title>
</cp:coreProperties>
</file>