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embeddedFontLst>
    <p:embeddedFont>
      <p:font typeface="Arim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jdSpCFf62xeYepJY0LUls1l3+s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787616-782A-432A-9990-F5E44B49C21E}">
  <a:tblStyle styleId="{7D787616-782A-432A-9990-F5E44B49C21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Arim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rimo-bold.fntdata"/><Relationship Id="rId6" Type="http://schemas.openxmlformats.org/officeDocument/2006/relationships/notesMaster" Target="notesMasters/notesMaster1.xml"/><Relationship Id="rId18" Type="http://schemas.openxmlformats.org/officeDocument/2006/relationships/font" Target="fonts/Arim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2pPr>
            <a:lvl3pPr lvl="2"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3pPr>
            <a:lvl4pPr lvl="3"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4pPr>
            <a:lvl5pPr lvl="4"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5pPr>
            <a:lvl6pPr lvl="5"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6pPr>
            <a:lvl7pPr lvl="6"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7pPr>
            <a:lvl8pPr lvl="7"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8pPr>
            <a:lvl9pPr lvl="8"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2pPr>
            <a:lvl3pPr lvl="2"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3pPr>
            <a:lvl4pPr lvl="3"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4pPr>
            <a:lvl5pPr lvl="4"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5pPr>
            <a:lvl6pPr lvl="5"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6pPr>
            <a:lvl7pPr lvl="6"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7pPr>
            <a:lvl8pPr lvl="7"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8pPr>
            <a:lvl9pPr lvl="8"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2pPr>
            <a:lvl3pPr lvl="2"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3pPr>
            <a:lvl4pPr lvl="3"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4pPr>
            <a:lvl5pPr lvl="4"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5pPr>
            <a:lvl6pPr lvl="5"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6pPr>
            <a:lvl7pPr lvl="6"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7pPr>
            <a:lvl8pPr lvl="7"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8pPr>
            <a:lvl9pPr lvl="8" marR="0" rtl="0" algn="l">
              <a:spcBef>
                <a:spcPts val="0"/>
              </a:spcBef>
              <a:spcAft>
                <a:spcPts val="0"/>
              </a:spcAft>
              <a:buSzPts val="1400"/>
              <a:buNone/>
              <a:defRPr b="0" i="0" sz="2000" u="none" cap="none" strike="noStrike">
                <a:solidFill>
                  <a:srgbClr val="0000FF"/>
                </a:solidFill>
                <a:latin typeface="Arimo"/>
                <a:ea typeface="Arimo"/>
                <a:cs typeface="Arimo"/>
                <a:sym typeface="Arimo"/>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 name="Google Shape;4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Các cơ sở toán học về xử lý tín hiệu số đã có từ đầu thế kỷ 19 với sự xuất hiện của phép biến đổi Fourier và biến đổi Laplace, nhưng phải đến những năm đầu thập niên 80 của thế kỷ 20, với sự ra đời của chíp chuyên dụng xử lý tín hiệu số, đầu tiên là chip DSP của hãng Texas Instrument, đã làm cho kỹ thuật xử lý tín hiệu số bước sang một bước ngoặt mới phát triển rực rỡ. Hiện nay, xử lý tín hiệu số đã có một phạm vi ứng dụng rộng rãi trong các lĩnh vực như: xử lý ảnh (mắt người máy), đo lường điều khiển, xử lý tiếng nói/âm thanh, quân sự (bảo mật, xử lý tín hiệu radar, sonar), điện tử y sinh và đặc biệt là trong viễn thông và công nghệ thông tin.</a:t>
            </a:r>
            <a:endParaRPr/>
          </a:p>
        </p:txBody>
      </p:sp>
      <p:sp>
        <p:nvSpPr>
          <p:cNvPr id="48" name="Google Shape;4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3"/>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8" name="Google Shape;18;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1" name="Google Shape;2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4" name="Google Shape;24;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1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7" name="Google Shape;27;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 name="Google Shape;28;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1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2" name="Google Shape;32;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3" name="Google Shape;33;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4" name="Google Shape;34;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8.jpg"/><Relationship Id="rId3" Type="http://schemas.openxmlformats.org/officeDocument/2006/relationships/image" Target="../media/image18.gif"/><Relationship Id="rId4" Type="http://schemas.openxmlformats.org/officeDocument/2006/relationships/image" Target="../media/image13.png"/><Relationship Id="rId11" Type="http://schemas.openxmlformats.org/officeDocument/2006/relationships/slideLayout" Target="../slideLayouts/slideLayout7.xml"/><Relationship Id="rId10" Type="http://schemas.openxmlformats.org/officeDocument/2006/relationships/slideLayout" Target="../slideLayouts/slideLayout6.xml"/><Relationship Id="rId12" Type="http://schemas.openxmlformats.org/officeDocument/2006/relationships/theme" Target="../theme/theme1.xml"/><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side" id="10" name="Google Shape;10;p12"/>
          <p:cNvPicPr preferRelativeResize="0"/>
          <p:nvPr/>
        </p:nvPicPr>
        <p:blipFill rotWithShape="1">
          <a:blip r:embed="rId1">
            <a:alphaModFix/>
          </a:blip>
          <a:srcRect b="0" l="0" r="0" t="0"/>
          <a:stretch/>
        </p:blipFill>
        <p:spPr>
          <a:xfrm>
            <a:off x="0" y="0"/>
            <a:ext cx="1871663" cy="6858000"/>
          </a:xfrm>
          <a:prstGeom prst="rect">
            <a:avLst/>
          </a:prstGeom>
          <a:noFill/>
          <a:ln>
            <a:noFill/>
          </a:ln>
        </p:spPr>
      </p:pic>
      <p:pic>
        <p:nvPicPr>
          <p:cNvPr descr="side" id="11" name="Google Shape;11;p12"/>
          <p:cNvPicPr preferRelativeResize="0"/>
          <p:nvPr/>
        </p:nvPicPr>
        <p:blipFill rotWithShape="1">
          <a:blip r:embed="rId2">
            <a:alphaModFix/>
          </a:blip>
          <a:srcRect b="0" l="0" r="0" t="0"/>
          <a:stretch/>
        </p:blipFill>
        <p:spPr>
          <a:xfrm>
            <a:off x="7272338" y="0"/>
            <a:ext cx="1871662" cy="6858000"/>
          </a:xfrm>
          <a:prstGeom prst="rect">
            <a:avLst/>
          </a:prstGeom>
          <a:noFill/>
          <a:ln>
            <a:noFill/>
          </a:ln>
        </p:spPr>
      </p:pic>
      <p:cxnSp>
        <p:nvCxnSpPr>
          <p:cNvPr id="12" name="Google Shape;12;p12"/>
          <p:cNvCxnSpPr/>
          <p:nvPr/>
        </p:nvCxnSpPr>
        <p:spPr>
          <a:xfrm>
            <a:off x="1295400" y="762000"/>
            <a:ext cx="6400800" cy="0"/>
          </a:xfrm>
          <a:prstGeom prst="straightConnector1">
            <a:avLst/>
          </a:prstGeom>
          <a:noFill/>
          <a:ln cap="sq" cmpd="sng" w="12700">
            <a:solidFill>
              <a:srgbClr val="FF3300"/>
            </a:solidFill>
            <a:prstDash val="solid"/>
            <a:round/>
            <a:headEnd len="sm" w="sm" type="none"/>
            <a:tailEnd len="sm" w="sm" type="none"/>
          </a:ln>
        </p:spPr>
      </p:cxnSp>
      <p:pic>
        <p:nvPicPr>
          <p:cNvPr descr="smalborg[1]" id="13" name="Google Shape;13;p12"/>
          <p:cNvPicPr preferRelativeResize="0"/>
          <p:nvPr/>
        </p:nvPicPr>
        <p:blipFill rotWithShape="1">
          <a:blip r:embed="rId3">
            <a:alphaModFix/>
          </a:blip>
          <a:srcRect b="0" l="0" r="0" t="0"/>
          <a:stretch/>
        </p:blipFill>
        <p:spPr>
          <a:xfrm>
            <a:off x="-9525" y="6629400"/>
            <a:ext cx="9169400" cy="228600"/>
          </a:xfrm>
          <a:prstGeom prst="rect">
            <a:avLst/>
          </a:prstGeom>
          <a:noFill/>
          <a:ln>
            <a:noFill/>
          </a:ln>
        </p:spPr>
      </p:pic>
      <p:pic>
        <p:nvPicPr>
          <p:cNvPr id="14" name="Google Shape;14;p12"/>
          <p:cNvPicPr preferRelativeResize="0"/>
          <p:nvPr/>
        </p:nvPicPr>
        <p:blipFill rotWithShape="1">
          <a:blip r:embed="rId4">
            <a:alphaModFix/>
          </a:blip>
          <a:srcRect b="0" l="0" r="0" t="0"/>
          <a:stretch/>
        </p:blipFill>
        <p:spPr>
          <a:xfrm>
            <a:off x="7994650" y="381000"/>
            <a:ext cx="539750" cy="685800"/>
          </a:xfrm>
          <a:prstGeom prst="rect">
            <a:avLst/>
          </a:prstGeom>
          <a:noFill/>
          <a:ln>
            <a:noFill/>
          </a:ln>
        </p:spPr>
      </p:pic>
      <p:sp>
        <p:nvSpPr>
          <p:cNvPr id="15" name="Google Shape;15;p12"/>
          <p:cNvSpPr txBox="1"/>
          <p:nvPr/>
        </p:nvSpPr>
        <p:spPr>
          <a:xfrm>
            <a:off x="5895547" y="6597041"/>
            <a:ext cx="32484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FFFF00"/>
                </a:solidFill>
                <a:latin typeface="Times New Roman"/>
                <a:ea typeface="Times New Roman"/>
                <a:cs typeface="Times New Roman"/>
                <a:sym typeface="Times New Roman"/>
              </a:rPr>
              <a:t>Tel: 0967259259   Email: thanhqn80@gmail.com</a:t>
            </a:r>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Lst>
  <p:transition>
    <p:wheel spokes="8"/>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nvSpPr>
        <p:spPr>
          <a:xfrm>
            <a:off x="1548331" y="255588"/>
            <a:ext cx="626165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200" u="none" cap="none" strike="noStrike">
                <a:solidFill>
                  <a:srgbClr val="0000FF"/>
                </a:solidFill>
                <a:latin typeface="Arial"/>
                <a:ea typeface="Arial"/>
                <a:cs typeface="Arial"/>
                <a:sym typeface="Arial"/>
              </a:rPr>
              <a:t>Học viện công nghệ Bưu Chính – Viễn Thông</a:t>
            </a:r>
            <a:endParaRPr/>
          </a:p>
        </p:txBody>
      </p:sp>
      <p:graphicFrame>
        <p:nvGraphicFramePr>
          <p:cNvPr id="43" name="Google Shape;43;p1"/>
          <p:cNvGraphicFramePr/>
          <p:nvPr/>
        </p:nvGraphicFramePr>
        <p:xfrm>
          <a:off x="3581400" y="4840288"/>
          <a:ext cx="3000000" cy="3000000"/>
        </p:xfrm>
        <a:graphic>
          <a:graphicData uri="http://schemas.openxmlformats.org/drawingml/2006/table">
            <a:tbl>
              <a:tblPr>
                <a:noFill/>
                <a:tableStyleId>{7D787616-782A-432A-9990-F5E44B49C21E}</a:tableStyleId>
              </a:tblPr>
              <a:tblGrid>
                <a:gridCol w="2112375"/>
                <a:gridCol w="2993025"/>
              </a:tblGrid>
              <a:tr h="990600">
                <a:tc>
                  <a:txBody>
                    <a:bodyPr/>
                    <a:lstStyle/>
                    <a:p>
                      <a:pPr indent="0" lvl="0" marL="0" marR="0" rtl="0" algn="r">
                        <a:lnSpc>
                          <a:spcPct val="100000"/>
                        </a:lnSpc>
                        <a:spcBef>
                          <a:spcPts val="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Giảng viên:</a:t>
                      </a:r>
                      <a:endParaRPr/>
                    </a:p>
                    <a:p>
                      <a:pPr indent="0" lvl="0" marL="0" marR="0" rtl="0" algn="r">
                        <a:lnSpc>
                          <a:spcPct val="100000"/>
                        </a:lnSpc>
                        <a:spcBef>
                          <a:spcPts val="36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Tel:</a:t>
                      </a:r>
                      <a:endParaRPr/>
                    </a:p>
                    <a:p>
                      <a:pPr indent="0" lvl="0" marL="0" marR="0" rtl="0" algn="r">
                        <a:lnSpc>
                          <a:spcPct val="100000"/>
                        </a:lnSpc>
                        <a:spcBef>
                          <a:spcPts val="36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Email:</a:t>
                      </a:r>
                      <a:endParaRPr/>
                    </a:p>
                  </a:txBody>
                  <a:tcPr marT="4680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Lê Xuân Thành</a:t>
                      </a:r>
                      <a:endParaRPr b="1" i="0" sz="1800" u="none" cap="none" strike="noStrike">
                        <a:solidFill>
                          <a:srgbClr val="0033CC"/>
                        </a:solidFill>
                        <a:latin typeface="Arial"/>
                        <a:ea typeface="Arial"/>
                        <a:cs typeface="Arial"/>
                        <a:sym typeface="Arial"/>
                      </a:endParaRPr>
                    </a:p>
                    <a:p>
                      <a:pPr indent="0" lvl="0" marL="0" marR="0" rtl="0" algn="l">
                        <a:lnSpc>
                          <a:spcPct val="100000"/>
                        </a:lnSpc>
                        <a:spcBef>
                          <a:spcPts val="36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0967.259.259</a:t>
                      </a:r>
                      <a:endParaRPr b="1" i="0" sz="1800" u="none" cap="none" strike="noStrike">
                        <a:solidFill>
                          <a:srgbClr val="0033CC"/>
                        </a:solidFill>
                        <a:latin typeface="Arial"/>
                        <a:ea typeface="Arial"/>
                        <a:cs typeface="Arial"/>
                        <a:sym typeface="Arial"/>
                      </a:endParaRPr>
                    </a:p>
                    <a:p>
                      <a:pPr indent="0" lvl="0" marL="0" marR="0" rtl="0" algn="l">
                        <a:lnSpc>
                          <a:spcPct val="100000"/>
                        </a:lnSpc>
                        <a:spcBef>
                          <a:spcPts val="36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thanhqn80@gmail.com</a:t>
                      </a:r>
                      <a:endParaRPr/>
                    </a:p>
                  </a:txBody>
                  <a:tcPr marT="4680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4" name="Google Shape;44;p1"/>
          <p:cNvSpPr txBox="1"/>
          <p:nvPr/>
        </p:nvSpPr>
        <p:spPr>
          <a:xfrm>
            <a:off x="1309729" y="2286000"/>
            <a:ext cx="6524543"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rgbClr val="000099"/>
                </a:solidFill>
                <a:latin typeface="Arial"/>
                <a:ea typeface="Arial"/>
                <a:cs typeface="Arial"/>
                <a:sym typeface="Arial"/>
              </a:rPr>
              <a:t>Giới thiệu môn học</a:t>
            </a:r>
            <a:endParaRPr b="1" i="0" sz="5400" u="none" cap="none" strike="noStrike">
              <a:solidFill>
                <a:srgbClr val="000099"/>
              </a:solidFill>
              <a:latin typeface="Arial"/>
              <a:ea typeface="Arial"/>
              <a:cs typeface="Arial"/>
              <a:sym typeface="Arial"/>
            </a:endParaRPr>
          </a:p>
          <a:p>
            <a:pPr indent="0" lvl="0" marL="0" marR="0" rtl="0" algn="ctr">
              <a:spcBef>
                <a:spcPts val="0"/>
              </a:spcBef>
              <a:spcAft>
                <a:spcPts val="0"/>
              </a:spcAft>
              <a:buNone/>
            </a:pPr>
            <a:r>
              <a:rPr b="1" i="0" lang="en-US" sz="5400" u="none" cap="none" strike="noStrike">
                <a:solidFill>
                  <a:srgbClr val="000099"/>
                </a:solidFill>
                <a:latin typeface="Arial"/>
                <a:ea typeface="Arial"/>
                <a:cs typeface="Arial"/>
                <a:sym typeface="Arial"/>
              </a:rPr>
              <a:t>“Xử lý tín hiệu số”</a:t>
            </a:r>
            <a:endParaRPr/>
          </a:p>
        </p:txBody>
      </p:sp>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381000" y="0"/>
            <a:ext cx="8229600" cy="944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333399"/>
                </a:solidFill>
              </a:rPr>
              <a:t>Giải đáp thắc mắc</a:t>
            </a:r>
            <a:endParaRPr/>
          </a:p>
        </p:txBody>
      </p:sp>
      <p:sp>
        <p:nvSpPr>
          <p:cNvPr descr="Kết quả hình ảnh cho joseph fourier" id="144" name="Google Shape;144;p10"/>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id="145" name="Google Shape;145;p10"/>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pic>
        <p:nvPicPr>
          <p:cNvPr descr="http://img.hpu.edu.vn/upload/2014/04/08/20140408094123-32143527.jpg" id="146" name="Google Shape;146;p10"/>
          <p:cNvPicPr preferRelativeResize="0"/>
          <p:nvPr/>
        </p:nvPicPr>
        <p:blipFill rotWithShape="1">
          <a:blip r:embed="rId3">
            <a:alphaModFix/>
          </a:blip>
          <a:srcRect b="0" l="0" r="0" t="0"/>
          <a:stretch/>
        </p:blipFill>
        <p:spPr>
          <a:xfrm>
            <a:off x="381000" y="1828800"/>
            <a:ext cx="8572500" cy="3429000"/>
          </a:xfrm>
          <a:prstGeom prst="rect">
            <a:avLst/>
          </a:prstGeom>
          <a:noFill/>
          <a:ln>
            <a:noFill/>
          </a:ln>
        </p:spPr>
      </p:pic>
    </p:spTree>
  </p:cSld>
  <p:clrMapOvr>
    <a:masterClrMapping/>
  </p:clrMapOvr>
  <p:transition>
    <p:wheel spokes="8"/>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descr="FL020" id="151" name="Google Shape;151;p11"/>
          <p:cNvSpPr/>
          <p:nvPr/>
        </p:nvSpPr>
        <p:spPr>
          <a:xfrm>
            <a:off x="625475" y="3048000"/>
            <a:ext cx="3336925" cy="2743200"/>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id="152" name="Google Shape;152;p11"/>
          <p:cNvSpPr/>
          <p:nvPr/>
        </p:nvSpPr>
        <p:spPr>
          <a:xfrm>
            <a:off x="533400" y="533400"/>
            <a:ext cx="8229600" cy="2209800"/>
          </a:xfrm>
          <a:prstGeom prst="rect">
            <a:avLst/>
          </a:prstGeom>
        </p:spPr>
        <p:txBody>
          <a:bodyPr>
            <a:prstTxWarp prst="textPlain"/>
          </a:bodyPr>
          <a:lstStyle/>
          <a:p>
            <a:pPr lvl="0" algn="ctr"/>
            <a:r>
              <a:rPr b="0" i="0">
                <a:ln cap="flat" cmpd="sng" w="12700">
                  <a:solidFill>
                    <a:srgbClr val="EAEAEA"/>
                  </a:solidFill>
                  <a:prstDash val="solid"/>
                  <a:round/>
                  <a:headEnd len="sm" w="sm" type="none"/>
                  <a:tailEnd len="sm" w="sm" type="none"/>
                </a:ln>
                <a:gradFill>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0"/>
                </a:gradFill>
                <a:latin typeface="Tahoma"/>
              </a:rPr>
              <a:t>XIN CHÂN THÀNH CẢM ƠN </a:t>
            </a:r>
          </a:p>
        </p:txBody>
      </p:sp>
      <p:graphicFrame>
        <p:nvGraphicFramePr>
          <p:cNvPr id="153" name="Google Shape;153;p11"/>
          <p:cNvGraphicFramePr/>
          <p:nvPr/>
        </p:nvGraphicFramePr>
        <p:xfrm>
          <a:off x="3962400" y="4079875"/>
          <a:ext cx="3000000" cy="3000000"/>
        </p:xfrm>
        <a:graphic>
          <a:graphicData uri="http://schemas.openxmlformats.org/drawingml/2006/table">
            <a:tbl>
              <a:tblPr>
                <a:noFill/>
                <a:tableStyleId>{7D787616-782A-432A-9990-F5E44B49C21E}</a:tableStyleId>
              </a:tblPr>
              <a:tblGrid>
                <a:gridCol w="2049325"/>
                <a:gridCol w="2903675"/>
              </a:tblGrid>
              <a:tr h="990600">
                <a:tc>
                  <a:txBody>
                    <a:bodyPr/>
                    <a:lstStyle/>
                    <a:p>
                      <a:pPr indent="0" lvl="0" marL="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Liên hệ:</a:t>
                      </a:r>
                      <a:endParaRPr/>
                    </a:p>
                    <a:p>
                      <a:pPr indent="0" lvl="0" marL="0" marR="0" rtl="0" algn="r">
                        <a:lnSpc>
                          <a:spcPct val="100000"/>
                        </a:lnSpc>
                        <a:spcBef>
                          <a:spcPts val="36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Giảng viên:</a:t>
                      </a:r>
                      <a:endParaRPr/>
                    </a:p>
                    <a:p>
                      <a:pPr indent="0" lvl="0" marL="0" marR="0" rtl="0" algn="r">
                        <a:lnSpc>
                          <a:spcPct val="100000"/>
                        </a:lnSpc>
                        <a:spcBef>
                          <a:spcPts val="36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Tel:</a:t>
                      </a:r>
                      <a:endParaRPr/>
                    </a:p>
                    <a:p>
                      <a:pPr indent="0" lvl="0" marL="0" marR="0" rtl="0" algn="r">
                        <a:lnSpc>
                          <a:spcPct val="100000"/>
                        </a:lnSpc>
                        <a:spcBef>
                          <a:spcPts val="36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Email:</a:t>
                      </a:r>
                      <a:endParaRPr/>
                    </a:p>
                  </a:txBody>
                  <a:tcPr marT="4680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33CC"/>
                        </a:solidFill>
                        <a:latin typeface="Arial"/>
                        <a:ea typeface="Arial"/>
                        <a:cs typeface="Arial"/>
                        <a:sym typeface="Arial"/>
                      </a:endParaRPr>
                    </a:p>
                    <a:p>
                      <a:pPr indent="0" lvl="0" marL="0" marR="0" rtl="0" algn="l">
                        <a:lnSpc>
                          <a:spcPct val="100000"/>
                        </a:lnSpc>
                        <a:spcBef>
                          <a:spcPts val="36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Lê Xuân Thành</a:t>
                      </a:r>
                      <a:endParaRPr b="1" i="0" sz="1800" u="none" cap="none" strike="noStrike">
                        <a:solidFill>
                          <a:srgbClr val="0033CC"/>
                        </a:solidFill>
                        <a:latin typeface="Arial"/>
                        <a:ea typeface="Arial"/>
                        <a:cs typeface="Arial"/>
                        <a:sym typeface="Arial"/>
                      </a:endParaRPr>
                    </a:p>
                    <a:p>
                      <a:pPr indent="0" lvl="0" marL="0" marR="0" rtl="0" algn="l">
                        <a:lnSpc>
                          <a:spcPct val="100000"/>
                        </a:lnSpc>
                        <a:spcBef>
                          <a:spcPts val="36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0967259259</a:t>
                      </a:r>
                      <a:endParaRPr/>
                    </a:p>
                    <a:p>
                      <a:pPr indent="0" lvl="0" marL="0" marR="0" rtl="0" algn="l">
                        <a:lnSpc>
                          <a:spcPct val="100000"/>
                        </a:lnSpc>
                        <a:spcBef>
                          <a:spcPts val="360"/>
                        </a:spcBef>
                        <a:spcAft>
                          <a:spcPts val="0"/>
                        </a:spcAft>
                        <a:buClr>
                          <a:srgbClr val="0033CC"/>
                        </a:buClr>
                        <a:buSzPts val="1800"/>
                        <a:buFont typeface="Arial"/>
                        <a:buNone/>
                      </a:pPr>
                      <a:r>
                        <a:rPr b="1" i="0" lang="en-US" sz="1800" u="none" cap="none" strike="noStrike">
                          <a:solidFill>
                            <a:srgbClr val="0033CC"/>
                          </a:solidFill>
                          <a:latin typeface="Arial"/>
                          <a:ea typeface="Arial"/>
                          <a:cs typeface="Arial"/>
                          <a:sym typeface="Arial"/>
                        </a:rPr>
                        <a:t>thanhqn80@gmail.com</a:t>
                      </a:r>
                      <a:endParaRPr/>
                    </a:p>
                  </a:txBody>
                  <a:tcPr marT="46800" marB="46800" marR="90000" marL="900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title"/>
          </p:nvPr>
        </p:nvSpPr>
        <p:spPr>
          <a:xfrm>
            <a:off x="381000" y="0"/>
            <a:ext cx="8229600" cy="944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333399"/>
                </a:solidFill>
              </a:rPr>
              <a:t>Giới thiệu</a:t>
            </a:r>
            <a:endParaRPr/>
          </a:p>
        </p:txBody>
      </p:sp>
      <p:sp>
        <p:nvSpPr>
          <p:cNvPr id="51" name="Google Shape;51;p2"/>
          <p:cNvSpPr txBox="1"/>
          <p:nvPr>
            <p:ph idx="1" type="body"/>
          </p:nvPr>
        </p:nvSpPr>
        <p:spPr>
          <a:xfrm>
            <a:off x="4953000" y="1676400"/>
            <a:ext cx="2971800" cy="685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accent2"/>
              </a:buClr>
              <a:buSzPts val="2800"/>
              <a:buFont typeface="Noto Sans Symbols"/>
              <a:buChar char="✔"/>
            </a:pPr>
            <a:r>
              <a:rPr lang="en-US" sz="2800">
                <a:solidFill>
                  <a:schemeClr val="accent2"/>
                </a:solidFill>
              </a:rPr>
              <a:t>Đầu thế kỷ 19</a:t>
            </a:r>
            <a:endParaRPr/>
          </a:p>
        </p:txBody>
      </p:sp>
      <p:sp>
        <p:nvSpPr>
          <p:cNvPr descr="Kết quả hình ảnh cho joseph fourier" id="52" name="Google Shape;52;p2"/>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id="53" name="Google Shape;53;p2"/>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grpSp>
        <p:nvGrpSpPr>
          <p:cNvPr id="54" name="Google Shape;54;p2"/>
          <p:cNvGrpSpPr/>
          <p:nvPr/>
        </p:nvGrpSpPr>
        <p:grpSpPr>
          <a:xfrm>
            <a:off x="315913" y="1066800"/>
            <a:ext cx="1600200" cy="1981200"/>
            <a:chOff x="315685" y="1066800"/>
            <a:chExt cx="1600200" cy="1981200"/>
          </a:xfrm>
        </p:grpSpPr>
        <p:pic>
          <p:nvPicPr>
            <p:cNvPr id="55" name="Google Shape;55;p2"/>
            <p:cNvPicPr preferRelativeResize="0"/>
            <p:nvPr/>
          </p:nvPicPr>
          <p:blipFill rotWithShape="1">
            <a:blip r:embed="rId3">
              <a:alphaModFix/>
            </a:blip>
            <a:srcRect b="0" l="0" r="0" t="0"/>
            <a:stretch/>
          </p:blipFill>
          <p:spPr>
            <a:xfrm>
              <a:off x="457200" y="1066800"/>
              <a:ext cx="1352550" cy="1524000"/>
            </a:xfrm>
            <a:prstGeom prst="rect">
              <a:avLst/>
            </a:prstGeom>
            <a:noFill/>
            <a:ln>
              <a:noFill/>
            </a:ln>
          </p:spPr>
        </p:pic>
        <p:sp>
          <p:nvSpPr>
            <p:cNvPr id="56" name="Google Shape;56;p2"/>
            <p:cNvSpPr txBox="1"/>
            <p:nvPr/>
          </p:nvSpPr>
          <p:spPr>
            <a:xfrm>
              <a:off x="315685" y="2667000"/>
              <a:ext cx="1600200" cy="3810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lang="en-US" sz="1600">
                  <a:solidFill>
                    <a:srgbClr val="0000FF"/>
                  </a:solidFill>
                  <a:latin typeface="Arimo"/>
                  <a:ea typeface="Arimo"/>
                  <a:cs typeface="Arimo"/>
                  <a:sym typeface="Arimo"/>
                </a:rPr>
                <a:t>Joseph Fourier</a:t>
              </a:r>
              <a:endParaRPr sz="1600">
                <a:solidFill>
                  <a:schemeClr val="accent2"/>
                </a:solidFill>
                <a:latin typeface="Arial"/>
                <a:ea typeface="Arial"/>
                <a:cs typeface="Arial"/>
                <a:sym typeface="Arial"/>
              </a:endParaRPr>
            </a:p>
          </p:txBody>
        </p:sp>
      </p:grpSp>
      <p:grpSp>
        <p:nvGrpSpPr>
          <p:cNvPr id="57" name="Google Shape;57;p2"/>
          <p:cNvGrpSpPr/>
          <p:nvPr/>
        </p:nvGrpSpPr>
        <p:grpSpPr>
          <a:xfrm>
            <a:off x="2438400" y="1127125"/>
            <a:ext cx="2209800" cy="1920875"/>
            <a:chOff x="2438400" y="1127760"/>
            <a:chExt cx="2209800" cy="1920240"/>
          </a:xfrm>
        </p:grpSpPr>
        <p:pic>
          <p:nvPicPr>
            <p:cNvPr id="58" name="Google Shape;58;p2"/>
            <p:cNvPicPr preferRelativeResize="0"/>
            <p:nvPr/>
          </p:nvPicPr>
          <p:blipFill rotWithShape="1">
            <a:blip r:embed="rId4">
              <a:alphaModFix/>
            </a:blip>
            <a:srcRect b="0" l="0" r="0" t="0"/>
            <a:stretch/>
          </p:blipFill>
          <p:spPr>
            <a:xfrm>
              <a:off x="2971800" y="1127760"/>
              <a:ext cx="1155700" cy="1386840"/>
            </a:xfrm>
            <a:prstGeom prst="rect">
              <a:avLst/>
            </a:prstGeom>
            <a:noFill/>
            <a:ln>
              <a:noFill/>
            </a:ln>
          </p:spPr>
        </p:pic>
        <p:sp>
          <p:nvSpPr>
            <p:cNvPr id="59" name="Google Shape;59;p2"/>
            <p:cNvSpPr txBox="1"/>
            <p:nvPr/>
          </p:nvSpPr>
          <p:spPr>
            <a:xfrm>
              <a:off x="2438400" y="2667126"/>
              <a:ext cx="2209800" cy="380874"/>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lang="en-US" sz="1600">
                  <a:solidFill>
                    <a:srgbClr val="0000FF"/>
                  </a:solidFill>
                  <a:latin typeface="Arimo"/>
                  <a:ea typeface="Arimo"/>
                  <a:cs typeface="Arimo"/>
                  <a:sym typeface="Arimo"/>
                </a:rPr>
                <a:t>Pierre-Simon Laplace</a:t>
              </a:r>
              <a:endParaRPr sz="1600">
                <a:solidFill>
                  <a:schemeClr val="accent2"/>
                </a:solidFill>
                <a:latin typeface="Arial"/>
                <a:ea typeface="Arial"/>
                <a:cs typeface="Arial"/>
                <a:sym typeface="Arial"/>
              </a:endParaRPr>
            </a:p>
          </p:txBody>
        </p:sp>
      </p:grpSp>
      <p:pic>
        <p:nvPicPr>
          <p:cNvPr id="60" name="Google Shape;60;p2"/>
          <p:cNvPicPr preferRelativeResize="0"/>
          <p:nvPr/>
        </p:nvPicPr>
        <p:blipFill rotWithShape="1">
          <a:blip r:embed="rId5">
            <a:alphaModFix/>
          </a:blip>
          <a:srcRect b="0" l="0" r="0" t="0"/>
          <a:stretch/>
        </p:blipFill>
        <p:spPr>
          <a:xfrm>
            <a:off x="381000" y="3343275"/>
            <a:ext cx="1752600" cy="1304925"/>
          </a:xfrm>
          <a:prstGeom prst="rect">
            <a:avLst/>
          </a:prstGeom>
          <a:noFill/>
          <a:ln>
            <a:noFill/>
          </a:ln>
        </p:spPr>
      </p:pic>
      <p:sp>
        <p:nvSpPr>
          <p:cNvPr id="61" name="Google Shape;61;p2"/>
          <p:cNvSpPr txBox="1"/>
          <p:nvPr/>
        </p:nvSpPr>
        <p:spPr>
          <a:xfrm>
            <a:off x="4953000" y="3581400"/>
            <a:ext cx="4114800" cy="10668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accent2"/>
              </a:buClr>
              <a:buSzPts val="2800"/>
              <a:buFont typeface="Noto Sans Symbols"/>
              <a:buChar char="✔"/>
            </a:pPr>
            <a:r>
              <a:rPr lang="en-US" sz="2800">
                <a:solidFill>
                  <a:schemeClr val="accent2"/>
                </a:solidFill>
                <a:latin typeface="Arial"/>
                <a:ea typeface="Arial"/>
                <a:cs typeface="Arial"/>
                <a:sym typeface="Arial"/>
              </a:rPr>
              <a:t>Những năm đầu thập niên 80 của thế kỷ 20</a:t>
            </a:r>
            <a:endParaRPr sz="2800">
              <a:solidFill>
                <a:schemeClr val="accent2"/>
              </a:solidFill>
              <a:latin typeface="Arial"/>
              <a:ea typeface="Arial"/>
              <a:cs typeface="Arial"/>
              <a:sym typeface="Arial"/>
            </a:endParaRPr>
          </a:p>
        </p:txBody>
      </p:sp>
      <p:pic>
        <p:nvPicPr>
          <p:cNvPr id="62" name="Google Shape;62;p2"/>
          <p:cNvPicPr preferRelativeResize="0"/>
          <p:nvPr/>
        </p:nvPicPr>
        <p:blipFill rotWithShape="1">
          <a:blip r:embed="rId6">
            <a:alphaModFix/>
          </a:blip>
          <a:srcRect b="0" l="0" r="0" t="0"/>
          <a:stretch/>
        </p:blipFill>
        <p:spPr>
          <a:xfrm>
            <a:off x="2720975" y="3429000"/>
            <a:ext cx="1622425" cy="1143000"/>
          </a:xfrm>
          <a:prstGeom prst="rect">
            <a:avLst/>
          </a:prstGeom>
          <a:noFill/>
          <a:ln>
            <a:noFill/>
          </a:ln>
        </p:spPr>
      </p:pic>
      <p:sp>
        <p:nvSpPr>
          <p:cNvPr id="63" name="Google Shape;63;p2"/>
          <p:cNvSpPr txBox="1"/>
          <p:nvPr/>
        </p:nvSpPr>
        <p:spPr>
          <a:xfrm>
            <a:off x="4953000" y="5486400"/>
            <a:ext cx="4114800" cy="5334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accent2"/>
              </a:buClr>
              <a:buSzPts val="2800"/>
              <a:buFont typeface="Noto Sans Symbols"/>
              <a:buChar char="✔"/>
            </a:pPr>
            <a:r>
              <a:rPr lang="en-US" sz="2800">
                <a:solidFill>
                  <a:schemeClr val="accent2"/>
                </a:solidFill>
                <a:latin typeface="Arial"/>
                <a:ea typeface="Arial"/>
                <a:cs typeface="Arial"/>
                <a:sym typeface="Arial"/>
              </a:rPr>
              <a:t>Hiện nay</a:t>
            </a:r>
            <a:endParaRPr/>
          </a:p>
        </p:txBody>
      </p:sp>
      <p:pic>
        <p:nvPicPr>
          <p:cNvPr id="64" name="Google Shape;64;p2"/>
          <p:cNvPicPr preferRelativeResize="0"/>
          <p:nvPr/>
        </p:nvPicPr>
        <p:blipFill rotWithShape="1">
          <a:blip r:embed="rId7">
            <a:alphaModFix/>
          </a:blip>
          <a:srcRect b="0" l="0" r="0" t="0"/>
          <a:stretch/>
        </p:blipFill>
        <p:spPr>
          <a:xfrm>
            <a:off x="533400" y="5029200"/>
            <a:ext cx="1371600" cy="1390650"/>
          </a:xfrm>
          <a:prstGeom prst="rect">
            <a:avLst/>
          </a:prstGeom>
          <a:noFill/>
          <a:ln>
            <a:noFill/>
          </a:ln>
        </p:spPr>
      </p:pic>
      <p:pic>
        <p:nvPicPr>
          <p:cNvPr id="65" name="Google Shape;65;p2"/>
          <p:cNvPicPr preferRelativeResize="0"/>
          <p:nvPr/>
        </p:nvPicPr>
        <p:blipFill rotWithShape="1">
          <a:blip r:embed="rId8">
            <a:alphaModFix/>
          </a:blip>
          <a:srcRect b="0" l="0" r="0" t="0"/>
          <a:stretch/>
        </p:blipFill>
        <p:spPr>
          <a:xfrm>
            <a:off x="2514600" y="4876800"/>
            <a:ext cx="2171700" cy="1546225"/>
          </a:xfrm>
          <a:prstGeom prst="rect">
            <a:avLst/>
          </a:prstGeom>
          <a:noFill/>
          <a:ln>
            <a:noFill/>
          </a:ln>
        </p:spPr>
      </p:pic>
    </p:spTree>
  </p:cSld>
  <p:clrMapOvr>
    <a:masterClrMapping/>
  </p:clrMapOvr>
  <p:transition>
    <p:wheel spokes="8"/>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par>
                                <p:cTn fill="hold" nodeType="with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5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5"/>
          <p:cNvSpPr txBox="1"/>
          <p:nvPr>
            <p:ph type="title"/>
          </p:nvPr>
        </p:nvSpPr>
        <p:spPr>
          <a:xfrm>
            <a:off x="381000" y="0"/>
            <a:ext cx="8229600" cy="944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333399"/>
                </a:solidFill>
              </a:rPr>
              <a:t>Nội dung</a:t>
            </a:r>
            <a:endParaRPr/>
          </a:p>
        </p:txBody>
      </p:sp>
      <p:sp>
        <p:nvSpPr>
          <p:cNvPr id="72" name="Google Shape;72;p5"/>
          <p:cNvSpPr txBox="1"/>
          <p:nvPr>
            <p:ph idx="1" type="body"/>
          </p:nvPr>
        </p:nvSpPr>
        <p:spPr>
          <a:xfrm>
            <a:off x="4953000" y="1752600"/>
            <a:ext cx="3352800" cy="3581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accent2"/>
              </a:buClr>
              <a:buSzPts val="2800"/>
              <a:buFont typeface="Noto Sans Symbols"/>
              <a:buChar char="✔"/>
            </a:pPr>
            <a:r>
              <a:rPr lang="en-US" sz="2800">
                <a:solidFill>
                  <a:schemeClr val="accent2"/>
                </a:solidFill>
              </a:rPr>
              <a:t>Tín hiệu và hệ thống số</a:t>
            </a:r>
            <a:endParaRPr/>
          </a:p>
          <a:p>
            <a:pPr indent="-342900" lvl="0" marL="342900" rtl="0" algn="just">
              <a:spcBef>
                <a:spcPts val="560"/>
              </a:spcBef>
              <a:spcAft>
                <a:spcPts val="0"/>
              </a:spcAft>
              <a:buClr>
                <a:schemeClr val="accent2"/>
              </a:buClr>
              <a:buSzPts val="2800"/>
              <a:buFont typeface="Noto Sans Symbols"/>
              <a:buChar char="✔"/>
            </a:pPr>
            <a:r>
              <a:rPr lang="en-US" sz="2800">
                <a:solidFill>
                  <a:schemeClr val="accent2"/>
                </a:solidFill>
              </a:rPr>
              <a:t>Biến đổi Z</a:t>
            </a:r>
            <a:endParaRPr/>
          </a:p>
          <a:p>
            <a:pPr indent="-342900" lvl="0" marL="342900" rtl="0" algn="just">
              <a:spcBef>
                <a:spcPts val="560"/>
              </a:spcBef>
              <a:spcAft>
                <a:spcPts val="0"/>
              </a:spcAft>
              <a:buClr>
                <a:schemeClr val="accent2"/>
              </a:buClr>
              <a:buSzPts val="2800"/>
              <a:buFont typeface="Noto Sans Symbols"/>
              <a:buChar char="✔"/>
            </a:pPr>
            <a:r>
              <a:rPr lang="en-US" sz="2800">
                <a:solidFill>
                  <a:schemeClr val="accent2"/>
                </a:solidFill>
              </a:rPr>
              <a:t>Biến đổi Fourier</a:t>
            </a:r>
            <a:endParaRPr/>
          </a:p>
          <a:p>
            <a:pPr indent="-342900" lvl="0" marL="342900" rtl="0" algn="just">
              <a:spcBef>
                <a:spcPts val="560"/>
              </a:spcBef>
              <a:spcAft>
                <a:spcPts val="0"/>
              </a:spcAft>
              <a:buClr>
                <a:schemeClr val="accent2"/>
              </a:buClr>
              <a:buSzPts val="2800"/>
              <a:buFont typeface="Noto Sans Symbols"/>
              <a:buChar char="✔"/>
            </a:pPr>
            <a:r>
              <a:rPr lang="en-US" sz="2800">
                <a:solidFill>
                  <a:schemeClr val="accent2"/>
                </a:solidFill>
              </a:rPr>
              <a:t>Biến đổi Fourier rời rạc</a:t>
            </a:r>
            <a:endParaRPr/>
          </a:p>
          <a:p>
            <a:pPr indent="-342900" lvl="0" marL="342900" rtl="0" algn="just">
              <a:spcBef>
                <a:spcPts val="560"/>
              </a:spcBef>
              <a:spcAft>
                <a:spcPts val="0"/>
              </a:spcAft>
              <a:buClr>
                <a:schemeClr val="accent2"/>
              </a:buClr>
              <a:buSzPts val="2800"/>
              <a:buFont typeface="Noto Sans Symbols"/>
              <a:buChar char="✔"/>
            </a:pPr>
            <a:r>
              <a:rPr lang="en-US" sz="2800">
                <a:solidFill>
                  <a:schemeClr val="accent2"/>
                </a:solidFill>
              </a:rPr>
              <a:t>Bộ lọc số</a:t>
            </a:r>
            <a:endParaRPr/>
          </a:p>
          <a:p>
            <a:pPr indent="-165100" lvl="0" marL="342900" rtl="0" algn="just">
              <a:spcBef>
                <a:spcPts val="560"/>
              </a:spcBef>
              <a:spcAft>
                <a:spcPts val="0"/>
              </a:spcAft>
              <a:buClr>
                <a:schemeClr val="dk1"/>
              </a:buClr>
              <a:buSzPts val="2800"/>
              <a:buFont typeface="Noto Sans Symbols"/>
              <a:buNone/>
            </a:pPr>
            <a:r>
              <a:t/>
            </a:r>
            <a:endParaRPr sz="2800">
              <a:solidFill>
                <a:schemeClr val="accent2"/>
              </a:solidFill>
            </a:endParaRPr>
          </a:p>
        </p:txBody>
      </p:sp>
      <p:sp>
        <p:nvSpPr>
          <p:cNvPr descr="Kết quả hình ảnh cho joseph fourier" id="73" name="Google Shape;73;p5"/>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id="74" name="Google Shape;74;p5"/>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pic>
        <p:nvPicPr>
          <p:cNvPr descr="http://www.taka.com.vn/wp-content/uploads/2014/02/lam-the-nao-viet-noi-dung-chat-luong.jpg" id="75" name="Google Shape;75;p5"/>
          <p:cNvPicPr preferRelativeResize="0"/>
          <p:nvPr/>
        </p:nvPicPr>
        <p:blipFill rotWithShape="1">
          <a:blip r:embed="rId3">
            <a:alphaModFix/>
          </a:blip>
          <a:srcRect b="0" l="0" r="0" t="0"/>
          <a:stretch/>
        </p:blipFill>
        <p:spPr>
          <a:xfrm>
            <a:off x="438150" y="1752600"/>
            <a:ext cx="4286250" cy="3429000"/>
          </a:xfrm>
          <a:prstGeom prst="rect">
            <a:avLst/>
          </a:prstGeom>
          <a:noFill/>
          <a:ln>
            <a:noFill/>
          </a:ln>
        </p:spPr>
      </p:pic>
    </p:spTree>
  </p:cSld>
  <p:clrMapOvr>
    <a:masterClrMapping/>
  </p:clrMapOvr>
  <p:transition>
    <p:wheel spokes="8"/>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5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5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5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5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500"/>
                                        <p:tgtEl>
                                          <p:spTgt spid="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500"/>
                                        <p:tgtEl>
                                          <p:spTgt spid="7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381000" y="0"/>
            <a:ext cx="8229600" cy="944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333399"/>
                </a:solidFill>
              </a:rPr>
              <a:t>Giới thiệu</a:t>
            </a:r>
            <a:endParaRPr/>
          </a:p>
        </p:txBody>
      </p:sp>
      <p:sp>
        <p:nvSpPr>
          <p:cNvPr descr="Kết quả hình ảnh cho joseph fourier" id="82" name="Google Shape;82;p3"/>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id="83" name="Google Shape;83;p3"/>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id="84" name="Google Shape;84;p3"/>
          <p:cNvSpPr/>
          <p:nvPr/>
        </p:nvSpPr>
        <p:spPr>
          <a:xfrm>
            <a:off x="1287286" y="2967335"/>
            <a:ext cx="656942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latin typeface="Arimo"/>
                <a:ea typeface="Arimo"/>
                <a:cs typeface="Arimo"/>
                <a:sym typeface="Arimo"/>
              </a:rPr>
              <a:t>XỬ LÝ TÍN HIỆU SỐ</a:t>
            </a:r>
            <a:endParaRPr/>
          </a:p>
        </p:txBody>
      </p:sp>
    </p:spTree>
  </p:cSld>
  <p:clrMapOvr>
    <a:masterClrMapping/>
  </p:clrMapOvr>
  <p:transition>
    <p:wheel spokes="8"/>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381000" y="0"/>
            <a:ext cx="8229600" cy="944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333399"/>
                </a:solidFill>
              </a:rPr>
              <a:t>Mục tiêu</a:t>
            </a:r>
            <a:endParaRPr/>
          </a:p>
        </p:txBody>
      </p:sp>
      <p:sp>
        <p:nvSpPr>
          <p:cNvPr id="91" name="Google Shape;91;p4"/>
          <p:cNvSpPr txBox="1"/>
          <p:nvPr>
            <p:ph idx="1" type="body"/>
          </p:nvPr>
        </p:nvSpPr>
        <p:spPr>
          <a:xfrm>
            <a:off x="4953000" y="1905000"/>
            <a:ext cx="3352800" cy="3733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accent2"/>
              </a:buClr>
              <a:buSzPts val="2800"/>
              <a:buFont typeface="Noto Sans Symbols"/>
              <a:buChar char="✔"/>
            </a:pPr>
            <a:r>
              <a:rPr lang="en-US" sz="2800">
                <a:solidFill>
                  <a:schemeClr val="accent2"/>
                </a:solidFill>
              </a:rPr>
              <a:t>Phân tích tín hiệu và hệ thống</a:t>
            </a:r>
            <a:endParaRPr/>
          </a:p>
          <a:p>
            <a:pPr indent="-342900" lvl="0" marL="342900" rtl="0" algn="just">
              <a:spcBef>
                <a:spcPts val="560"/>
              </a:spcBef>
              <a:spcAft>
                <a:spcPts val="0"/>
              </a:spcAft>
              <a:buClr>
                <a:schemeClr val="accent2"/>
              </a:buClr>
              <a:buSzPts val="2800"/>
              <a:buFont typeface="Noto Sans Symbols"/>
              <a:buChar char="✔"/>
            </a:pPr>
            <a:r>
              <a:rPr lang="en-US" sz="2800">
                <a:solidFill>
                  <a:schemeClr val="accent2"/>
                </a:solidFill>
              </a:rPr>
              <a:t>Thiết kế hệ thống, tạo tín hiệu</a:t>
            </a:r>
            <a:endParaRPr/>
          </a:p>
          <a:p>
            <a:pPr indent="-342900" lvl="0" marL="342900" rtl="0" algn="just">
              <a:spcBef>
                <a:spcPts val="560"/>
              </a:spcBef>
              <a:spcAft>
                <a:spcPts val="0"/>
              </a:spcAft>
              <a:buClr>
                <a:schemeClr val="accent2"/>
              </a:buClr>
              <a:buSzPts val="2800"/>
              <a:buFont typeface="Noto Sans Symbols"/>
              <a:buChar char="✔"/>
            </a:pPr>
            <a:r>
              <a:rPr lang="en-US" sz="2800">
                <a:solidFill>
                  <a:schemeClr val="accent2"/>
                </a:solidFill>
              </a:rPr>
              <a:t>Giải các bài toán về xử lý tín hiệu số</a:t>
            </a:r>
            <a:endParaRPr/>
          </a:p>
        </p:txBody>
      </p:sp>
      <p:sp>
        <p:nvSpPr>
          <p:cNvPr descr="Kết quả hình ảnh cho joseph fourier" id="92" name="Google Shape;92;p4"/>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id="93" name="Google Shape;93;p4"/>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pic>
        <p:nvPicPr>
          <p:cNvPr descr="http://sinhvienspace.com/wp-content/uploads/2013/11/sinh_vien_ptit_dat_quan_quan_cuoc_thi_mobile_robot_challenge_2013_0.jpg" id="94" name="Google Shape;94;p4"/>
          <p:cNvPicPr preferRelativeResize="0"/>
          <p:nvPr/>
        </p:nvPicPr>
        <p:blipFill rotWithShape="1">
          <a:blip r:embed="rId3">
            <a:alphaModFix/>
          </a:blip>
          <a:srcRect b="0" l="0" r="0" t="0"/>
          <a:stretch/>
        </p:blipFill>
        <p:spPr>
          <a:xfrm>
            <a:off x="796925" y="2133600"/>
            <a:ext cx="3546475" cy="2362200"/>
          </a:xfrm>
          <a:prstGeom prst="rect">
            <a:avLst/>
          </a:prstGeom>
          <a:noFill/>
          <a:ln>
            <a:noFill/>
          </a:ln>
        </p:spPr>
      </p:pic>
    </p:spTree>
  </p:cSld>
  <p:clrMapOvr>
    <a:masterClrMapping/>
  </p:clrMapOvr>
  <p:transition>
    <p:wheel spokes="8"/>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381000" y="0"/>
            <a:ext cx="8229600" cy="944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333399"/>
                </a:solidFill>
              </a:rPr>
              <a:t>Thời lượng</a:t>
            </a:r>
            <a:endParaRPr/>
          </a:p>
        </p:txBody>
      </p:sp>
      <p:sp>
        <p:nvSpPr>
          <p:cNvPr id="101" name="Google Shape;101;p6"/>
          <p:cNvSpPr txBox="1"/>
          <p:nvPr>
            <p:ph idx="1" type="body"/>
          </p:nvPr>
        </p:nvSpPr>
        <p:spPr>
          <a:xfrm>
            <a:off x="4953000" y="2514600"/>
            <a:ext cx="3352800" cy="15240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accent2"/>
              </a:buClr>
              <a:buSzPts val="2800"/>
              <a:buFont typeface="Noto Sans Symbols"/>
              <a:buChar char="✔"/>
            </a:pPr>
            <a:r>
              <a:rPr lang="en-US" sz="2800">
                <a:solidFill>
                  <a:schemeClr val="accent2"/>
                </a:solidFill>
              </a:rPr>
              <a:t>Số tín chỉ: 2</a:t>
            </a:r>
            <a:endParaRPr/>
          </a:p>
          <a:p>
            <a:pPr indent="-342900" lvl="0" marL="342900" rtl="0" algn="just">
              <a:spcBef>
                <a:spcPts val="560"/>
              </a:spcBef>
              <a:spcAft>
                <a:spcPts val="0"/>
              </a:spcAft>
              <a:buClr>
                <a:schemeClr val="accent2"/>
              </a:buClr>
              <a:buSzPts val="2800"/>
              <a:buFont typeface="Noto Sans Symbols"/>
              <a:buChar char="✔"/>
            </a:pPr>
            <a:r>
              <a:rPr lang="en-US" sz="2800">
                <a:solidFill>
                  <a:schemeClr val="accent2"/>
                </a:solidFill>
              </a:rPr>
              <a:t>Số kíp: 15</a:t>
            </a:r>
            <a:endParaRPr/>
          </a:p>
          <a:p>
            <a:pPr indent="-342900" lvl="0" marL="342900" rtl="0" algn="just">
              <a:spcBef>
                <a:spcPts val="560"/>
              </a:spcBef>
              <a:spcAft>
                <a:spcPts val="0"/>
              </a:spcAft>
              <a:buClr>
                <a:schemeClr val="accent2"/>
              </a:buClr>
              <a:buSzPts val="2800"/>
              <a:buFont typeface="Noto Sans Symbols"/>
              <a:buChar char="✔"/>
            </a:pPr>
            <a:r>
              <a:rPr lang="en-US" sz="2800">
                <a:solidFill>
                  <a:schemeClr val="accent2"/>
                </a:solidFill>
              </a:rPr>
              <a:t>Lý thuyết: 12</a:t>
            </a:r>
            <a:endParaRPr/>
          </a:p>
          <a:p>
            <a:pPr indent="-342900" lvl="0" marL="342900" rtl="0" algn="just">
              <a:spcBef>
                <a:spcPts val="560"/>
              </a:spcBef>
              <a:spcAft>
                <a:spcPts val="0"/>
              </a:spcAft>
              <a:buClr>
                <a:schemeClr val="accent2"/>
              </a:buClr>
              <a:buSzPts val="2800"/>
              <a:buFont typeface="Noto Sans Symbols"/>
              <a:buChar char="✔"/>
            </a:pPr>
            <a:r>
              <a:rPr lang="en-US" sz="2800">
                <a:solidFill>
                  <a:schemeClr val="accent2"/>
                </a:solidFill>
              </a:rPr>
              <a:t>Bài tập: 3</a:t>
            </a:r>
            <a:endParaRPr/>
          </a:p>
        </p:txBody>
      </p:sp>
      <p:sp>
        <p:nvSpPr>
          <p:cNvPr descr="Kết quả hình ảnh cho joseph fourier" id="102" name="Google Shape;102;p6"/>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id="103" name="Google Shape;103;p6"/>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pic>
        <p:nvPicPr>
          <p:cNvPr descr="http://vietnamleader.com/wp-content/uploads/2014/05/aefbb982-4a28-4d52-ae76-fc71b2b6dc02.jpg" id="104" name="Google Shape;104;p6"/>
          <p:cNvPicPr preferRelativeResize="0"/>
          <p:nvPr/>
        </p:nvPicPr>
        <p:blipFill rotWithShape="1">
          <a:blip r:embed="rId3">
            <a:alphaModFix/>
          </a:blip>
          <a:srcRect b="0" l="0" r="0" t="0"/>
          <a:stretch/>
        </p:blipFill>
        <p:spPr>
          <a:xfrm>
            <a:off x="914400" y="2133600"/>
            <a:ext cx="2609850" cy="2395538"/>
          </a:xfrm>
          <a:prstGeom prst="rect">
            <a:avLst/>
          </a:prstGeom>
          <a:noFill/>
          <a:ln>
            <a:noFill/>
          </a:ln>
        </p:spPr>
      </p:pic>
      <p:pic>
        <p:nvPicPr>
          <p:cNvPr id="105" name="Google Shape;105;p6"/>
          <p:cNvPicPr preferRelativeResize="0"/>
          <p:nvPr/>
        </p:nvPicPr>
        <p:blipFill rotWithShape="1">
          <a:blip r:embed="rId4">
            <a:alphaModFix/>
          </a:blip>
          <a:srcRect b="0" l="0" r="0" t="0"/>
          <a:stretch/>
        </p:blipFill>
        <p:spPr>
          <a:xfrm>
            <a:off x="3429000" y="5029200"/>
            <a:ext cx="1905000" cy="1266825"/>
          </a:xfrm>
          <a:prstGeom prst="rect">
            <a:avLst/>
          </a:prstGeom>
          <a:noFill/>
          <a:ln>
            <a:noFill/>
          </a:ln>
        </p:spPr>
      </p:pic>
    </p:spTree>
  </p:cSld>
  <p:clrMapOvr>
    <a:masterClrMapping/>
  </p:clrMapOvr>
  <p:transition>
    <p:wheel spokes="8"/>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5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5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381000" y="0"/>
            <a:ext cx="8229600" cy="944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333399"/>
                </a:solidFill>
              </a:rPr>
              <a:t>Yêu cầu</a:t>
            </a:r>
            <a:endParaRPr/>
          </a:p>
        </p:txBody>
      </p:sp>
      <p:sp>
        <p:nvSpPr>
          <p:cNvPr id="112" name="Google Shape;112;p7"/>
          <p:cNvSpPr txBox="1"/>
          <p:nvPr>
            <p:ph idx="1" type="body"/>
          </p:nvPr>
        </p:nvSpPr>
        <p:spPr>
          <a:xfrm>
            <a:off x="4953000" y="2133600"/>
            <a:ext cx="3657600" cy="3276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FF0000"/>
              </a:buClr>
              <a:buSzPts val="2800"/>
              <a:buFont typeface="Noto Sans Symbols"/>
              <a:buChar char="✔"/>
            </a:pPr>
            <a:r>
              <a:rPr lang="en-US" sz="2800">
                <a:solidFill>
                  <a:srgbClr val="FF0000"/>
                </a:solidFill>
              </a:rPr>
              <a:t>Không</a:t>
            </a:r>
            <a:r>
              <a:rPr lang="en-US" sz="2800">
                <a:solidFill>
                  <a:schemeClr val="accent2"/>
                </a:solidFill>
              </a:rPr>
              <a:t> được nghỉ quá 30% số buổi điểm danh.</a:t>
            </a:r>
            <a:endParaRPr/>
          </a:p>
          <a:p>
            <a:pPr indent="-342900" lvl="0" marL="342900" rtl="0" algn="just">
              <a:spcBef>
                <a:spcPts val="560"/>
              </a:spcBef>
              <a:spcAft>
                <a:spcPts val="0"/>
              </a:spcAft>
              <a:buClr>
                <a:srgbClr val="FF0000"/>
              </a:buClr>
              <a:buSzPts val="2800"/>
              <a:buFont typeface="Noto Sans Symbols"/>
              <a:buChar char="✔"/>
            </a:pPr>
            <a:r>
              <a:rPr lang="en-US" sz="2800">
                <a:solidFill>
                  <a:srgbClr val="FF0000"/>
                </a:solidFill>
              </a:rPr>
              <a:t>Không</a:t>
            </a:r>
            <a:r>
              <a:rPr lang="en-US" sz="2800">
                <a:solidFill>
                  <a:schemeClr val="accent2"/>
                </a:solidFill>
              </a:rPr>
              <a:t> được thiếu bài kiểm tra.</a:t>
            </a:r>
            <a:endParaRPr/>
          </a:p>
        </p:txBody>
      </p:sp>
      <p:sp>
        <p:nvSpPr>
          <p:cNvPr descr="Kết quả hình ảnh cho joseph fourier" id="113" name="Google Shape;113;p7"/>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id="114" name="Google Shape;114;p7"/>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pic>
        <p:nvPicPr>
          <p:cNvPr descr="http://st.web.gate.vn/Images/Editor/DM/TinTuc/042014/110414/thongbao.jpg" id="115" name="Google Shape;115;p7"/>
          <p:cNvPicPr preferRelativeResize="0"/>
          <p:nvPr/>
        </p:nvPicPr>
        <p:blipFill rotWithShape="1">
          <a:blip r:embed="rId3">
            <a:alphaModFix/>
          </a:blip>
          <a:srcRect b="0" l="0" r="0" t="0"/>
          <a:stretch/>
        </p:blipFill>
        <p:spPr>
          <a:xfrm>
            <a:off x="1066800" y="1981200"/>
            <a:ext cx="2514600" cy="2671763"/>
          </a:xfrm>
          <a:prstGeom prst="rect">
            <a:avLst/>
          </a:prstGeom>
          <a:noFill/>
          <a:ln>
            <a:noFill/>
          </a:ln>
        </p:spPr>
      </p:pic>
      <p:pic>
        <p:nvPicPr>
          <p:cNvPr id="116" name="Google Shape;116;p7"/>
          <p:cNvPicPr preferRelativeResize="0"/>
          <p:nvPr/>
        </p:nvPicPr>
        <p:blipFill rotWithShape="1">
          <a:blip r:embed="rId4">
            <a:alphaModFix/>
          </a:blip>
          <a:srcRect b="0" l="0" r="0" t="0"/>
          <a:stretch/>
        </p:blipFill>
        <p:spPr>
          <a:xfrm>
            <a:off x="3429000" y="5029200"/>
            <a:ext cx="1905000" cy="1266825"/>
          </a:xfrm>
          <a:prstGeom prst="rect">
            <a:avLst/>
          </a:prstGeom>
          <a:noFill/>
          <a:ln>
            <a:noFill/>
          </a:ln>
        </p:spPr>
      </p:pic>
    </p:spTree>
  </p:cSld>
  <p:clrMapOvr>
    <a:masterClrMapping/>
  </p:clrMapOvr>
  <p:transition>
    <p:wheel spokes="8"/>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5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5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381000" y="0"/>
            <a:ext cx="8229600" cy="944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333399"/>
                </a:solidFill>
              </a:rPr>
              <a:t>Đánh giá môn học</a:t>
            </a:r>
            <a:endParaRPr/>
          </a:p>
        </p:txBody>
      </p:sp>
      <p:sp>
        <p:nvSpPr>
          <p:cNvPr id="123" name="Google Shape;123;p8"/>
          <p:cNvSpPr txBox="1"/>
          <p:nvPr>
            <p:ph idx="1" type="body"/>
          </p:nvPr>
        </p:nvSpPr>
        <p:spPr>
          <a:xfrm>
            <a:off x="4953000" y="2209800"/>
            <a:ext cx="3657600" cy="2209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accent6"/>
              </a:buClr>
              <a:buSzPts val="2800"/>
              <a:buFont typeface="Noto Sans Symbols"/>
              <a:buChar char="✔"/>
            </a:pPr>
            <a:r>
              <a:rPr lang="en-US" sz="2800">
                <a:solidFill>
                  <a:schemeClr val="accent6"/>
                </a:solidFill>
              </a:rPr>
              <a:t>Chuyên cần: 10%</a:t>
            </a:r>
            <a:endParaRPr/>
          </a:p>
          <a:p>
            <a:pPr indent="-342900" lvl="0" marL="342900" rtl="0" algn="just">
              <a:spcBef>
                <a:spcPts val="560"/>
              </a:spcBef>
              <a:spcAft>
                <a:spcPts val="0"/>
              </a:spcAft>
              <a:buClr>
                <a:schemeClr val="accent6"/>
              </a:buClr>
              <a:buSzPts val="2800"/>
              <a:buFont typeface="Noto Sans Symbols"/>
              <a:buChar char="✔"/>
            </a:pPr>
            <a:r>
              <a:rPr lang="en-US" sz="2800">
                <a:solidFill>
                  <a:schemeClr val="accent6"/>
                </a:solidFill>
              </a:rPr>
              <a:t>Kiểm tra: 20%</a:t>
            </a:r>
            <a:endParaRPr/>
          </a:p>
          <a:p>
            <a:pPr indent="-342900" lvl="0" marL="342900" rtl="0" algn="just">
              <a:spcBef>
                <a:spcPts val="560"/>
              </a:spcBef>
              <a:spcAft>
                <a:spcPts val="0"/>
              </a:spcAft>
              <a:buClr>
                <a:schemeClr val="accent6"/>
              </a:buClr>
              <a:buSzPts val="2800"/>
              <a:buFont typeface="Noto Sans Symbols"/>
              <a:buChar char="✔"/>
            </a:pPr>
            <a:r>
              <a:rPr lang="en-US" sz="2800">
                <a:solidFill>
                  <a:schemeClr val="accent6"/>
                </a:solidFill>
              </a:rPr>
              <a:t>Bài tập lớn: 20%</a:t>
            </a:r>
            <a:endParaRPr/>
          </a:p>
          <a:p>
            <a:pPr indent="-342900" lvl="0" marL="342900" rtl="0" algn="just">
              <a:spcBef>
                <a:spcPts val="560"/>
              </a:spcBef>
              <a:spcAft>
                <a:spcPts val="0"/>
              </a:spcAft>
              <a:buClr>
                <a:schemeClr val="accent6"/>
              </a:buClr>
              <a:buSzPts val="2800"/>
              <a:buFont typeface="Noto Sans Symbols"/>
              <a:buChar char="✔"/>
            </a:pPr>
            <a:r>
              <a:rPr lang="en-US" sz="2800">
                <a:solidFill>
                  <a:schemeClr val="accent6"/>
                </a:solidFill>
              </a:rPr>
              <a:t>Thi tự luận: 50%</a:t>
            </a:r>
            <a:endParaRPr/>
          </a:p>
        </p:txBody>
      </p:sp>
      <p:sp>
        <p:nvSpPr>
          <p:cNvPr descr="Kết quả hình ảnh cho joseph fourier" id="124" name="Google Shape;124;p8"/>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id="125" name="Google Shape;125;p8"/>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pic>
        <p:nvPicPr>
          <p:cNvPr descr="http://dienthuyet.vn/wp-content/uploads/2013/06/phan-tich-bai-thuyet-trinh-01.jpg" id="126" name="Google Shape;126;p8"/>
          <p:cNvPicPr preferRelativeResize="0"/>
          <p:nvPr/>
        </p:nvPicPr>
        <p:blipFill rotWithShape="1">
          <a:blip r:embed="rId3">
            <a:alphaModFix/>
          </a:blip>
          <a:srcRect b="0" l="0" r="0" t="0"/>
          <a:stretch/>
        </p:blipFill>
        <p:spPr>
          <a:xfrm>
            <a:off x="381000" y="1905000"/>
            <a:ext cx="3886200" cy="2587625"/>
          </a:xfrm>
          <a:prstGeom prst="rect">
            <a:avLst/>
          </a:prstGeom>
          <a:noFill/>
          <a:ln>
            <a:noFill/>
          </a:ln>
        </p:spPr>
      </p:pic>
      <p:pic>
        <p:nvPicPr>
          <p:cNvPr id="127" name="Google Shape;127;p8"/>
          <p:cNvPicPr preferRelativeResize="0"/>
          <p:nvPr/>
        </p:nvPicPr>
        <p:blipFill rotWithShape="1">
          <a:blip r:embed="rId4">
            <a:alphaModFix/>
          </a:blip>
          <a:srcRect b="0" l="0" r="0" t="0"/>
          <a:stretch/>
        </p:blipFill>
        <p:spPr>
          <a:xfrm>
            <a:off x="3429000" y="5029200"/>
            <a:ext cx="1905000" cy="1266825"/>
          </a:xfrm>
          <a:prstGeom prst="rect">
            <a:avLst/>
          </a:prstGeom>
          <a:noFill/>
          <a:ln>
            <a:noFill/>
          </a:ln>
        </p:spPr>
      </p:pic>
    </p:spTree>
  </p:cSld>
  <p:clrMapOvr>
    <a:masterClrMapping/>
  </p:clrMapOvr>
  <p:transition>
    <p:wheel spokes="8"/>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5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381000" y="0"/>
            <a:ext cx="8229600" cy="9445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333399"/>
                </a:solidFill>
              </a:rPr>
              <a:t>Tài liệu tham khảo</a:t>
            </a:r>
            <a:endParaRPr/>
          </a:p>
        </p:txBody>
      </p:sp>
      <p:sp>
        <p:nvSpPr>
          <p:cNvPr id="134" name="Google Shape;134;p9"/>
          <p:cNvSpPr txBox="1"/>
          <p:nvPr>
            <p:ph idx="1" type="body"/>
          </p:nvPr>
        </p:nvSpPr>
        <p:spPr>
          <a:xfrm>
            <a:off x="2895600" y="1371600"/>
            <a:ext cx="5638800" cy="4114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Font typeface="Arial"/>
              <a:buNone/>
            </a:pPr>
            <a:r>
              <a:rPr lang="en-US" sz="2000"/>
              <a:t>[1]. Lê Xuân Thành, Đặng Hoài Bắc, Bài giảng Xử lý tín hiệu số, HVCNBCVT 2013.</a:t>
            </a:r>
            <a:endParaRPr/>
          </a:p>
          <a:p>
            <a:pPr indent="-342900" lvl="0" marL="342900" rtl="0" algn="just">
              <a:spcBef>
                <a:spcPts val="400"/>
              </a:spcBef>
              <a:spcAft>
                <a:spcPts val="0"/>
              </a:spcAft>
              <a:buClr>
                <a:schemeClr val="dk1"/>
              </a:buClr>
              <a:buSzPts val="2000"/>
              <a:buFont typeface="Arial"/>
              <a:buNone/>
            </a:pPr>
            <a:r>
              <a:rPr lang="en-US" sz="2000"/>
              <a:t>[</a:t>
            </a:r>
            <a:r>
              <a:rPr lang="en-US" sz="2000">
                <a:solidFill>
                  <a:schemeClr val="dk2"/>
                </a:solidFill>
              </a:rPr>
              <a:t>2]. Nguyễn Quốc Trung, Giáo trình Xử lý tín hiệu và lọc số tập 1,2, NXB KHKT HN 2001.</a:t>
            </a:r>
            <a:endParaRPr/>
          </a:p>
          <a:p>
            <a:pPr indent="-342900" lvl="0" marL="342900" rtl="0" algn="just">
              <a:spcBef>
                <a:spcPts val="400"/>
              </a:spcBef>
              <a:spcAft>
                <a:spcPts val="0"/>
              </a:spcAft>
              <a:buClr>
                <a:schemeClr val="dk1"/>
              </a:buClr>
              <a:buSzPts val="2000"/>
              <a:buFont typeface="Arial"/>
              <a:buNone/>
            </a:pPr>
            <a:r>
              <a:rPr lang="en-US" sz="2000"/>
              <a:t>[3</a:t>
            </a:r>
            <a:r>
              <a:rPr lang="en-US" sz="2000">
                <a:solidFill>
                  <a:schemeClr val="dk2"/>
                </a:solidFill>
              </a:rPr>
              <a:t>]. Hà Thu Lan, Bài giảng Xử lý tín hiệu số, HVCNBCVT 2010</a:t>
            </a:r>
            <a:endParaRPr/>
          </a:p>
          <a:p>
            <a:pPr indent="-342900" lvl="0" marL="342900" rtl="0" algn="just">
              <a:spcBef>
                <a:spcPts val="400"/>
              </a:spcBef>
              <a:spcAft>
                <a:spcPts val="0"/>
              </a:spcAft>
              <a:buClr>
                <a:schemeClr val="dk1"/>
              </a:buClr>
              <a:buSzPts val="2000"/>
              <a:buFont typeface="Arial"/>
              <a:buNone/>
            </a:pPr>
            <a:r>
              <a:rPr lang="en-US" sz="2000"/>
              <a:t>[4</a:t>
            </a:r>
            <a:r>
              <a:rPr lang="en-US" sz="2000">
                <a:solidFill>
                  <a:schemeClr val="dk2"/>
                </a:solidFill>
              </a:rPr>
              <a:t>]. Trần Thục Linh, Đặng Hoài Bắc, Giải bài tập Xử lý tín hiệu số và Matlab, NXB Thông tin và Truyền thông 2010</a:t>
            </a:r>
            <a:endParaRPr/>
          </a:p>
          <a:p>
            <a:pPr indent="-342900" lvl="0" marL="342900" rtl="0" algn="just">
              <a:spcBef>
                <a:spcPts val="400"/>
              </a:spcBef>
              <a:spcAft>
                <a:spcPts val="0"/>
              </a:spcAft>
              <a:buClr>
                <a:schemeClr val="dk1"/>
              </a:buClr>
              <a:buSzPts val="2000"/>
              <a:buFont typeface="Arial"/>
              <a:buNone/>
            </a:pPr>
            <a:r>
              <a:rPr lang="en-US" sz="2000"/>
              <a:t>[5</a:t>
            </a:r>
            <a:r>
              <a:rPr lang="en-US" sz="2000">
                <a:solidFill>
                  <a:schemeClr val="dk2"/>
                </a:solidFill>
              </a:rPr>
              <a:t>]. Mạng internet</a:t>
            </a:r>
            <a:endParaRPr/>
          </a:p>
          <a:p>
            <a:pPr indent="-342900" lvl="0" marL="342900" rtl="0" algn="just">
              <a:spcBef>
                <a:spcPts val="400"/>
              </a:spcBef>
              <a:spcAft>
                <a:spcPts val="0"/>
              </a:spcAft>
              <a:buClr>
                <a:schemeClr val="dk2"/>
              </a:buClr>
              <a:buSzPts val="2000"/>
              <a:buFont typeface="Arial"/>
              <a:buNone/>
            </a:pPr>
            <a:r>
              <a:rPr lang="en-US" sz="2000">
                <a:solidFill>
                  <a:schemeClr val="dk2"/>
                </a:solidFill>
              </a:rPr>
              <a:t>[6]. Phần mềm Matlab</a:t>
            </a:r>
            <a:endParaRPr/>
          </a:p>
        </p:txBody>
      </p:sp>
      <p:sp>
        <p:nvSpPr>
          <p:cNvPr descr="Kết quả hình ảnh cho joseph fourier" id="135" name="Google Shape;135;p9"/>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sp>
        <p:nvSpPr>
          <p:cNvPr descr="data:image/jpeg;base64,/9j/4AAQSkZJRgABAQAAAQABAAD/2wCEAAkGBwgHBgkIBwgKCgkLDRYPDQwMDRsUFRAWIB0iIiAdHx8kKDQsJCYxJx8fLT0tMTU3Ojo6Iys/RD84QzQ5OjcBCgoKDQwNGg8PGjclHyU3Nzc3Nzc3Nzc3Nzc3Nzc3Nzc3Nzc3Nzc3Nzc3Nzc3Nzc3Nzc3Nzc3Nzc3Nzc3Nzc3N//AABEIAKAAjgMBIgACEQEDEQH/xAAcAAAABwEBAAAAAAAAAAAAAAAAAgMEBQYHAQj/xAA6EAACAQMCBAQDBgYBBAMAAAABAgMABBEFIQYSMUETIlFhB3GBFCMyQpGxFRZSYqHw8SQz0eE0ksH/xAAUAQEAAAAAAAAAAAAAAAAAAAAA/8QAFBEBAAAAAAAAAAAAAAAAAAAAAP/aAAwDAQACEQMRAD8A3GhQoUAoUKBoBRWYL160lJL2U0QZP4jk0Chl/pX9aKZG+XyoY2orEDGT1OKAc7f1Guc7f1GgBnpXMZ+VB0zuOgB+dKLcKfxDFIsntRCO1A/DBhkEEe1dqPV2Q5U9O1OYZxJsdj6UC9CuA12gFChQoBQoUKDhOBmm7tz9zgV2RySQKIBgUHMb0YZ9KAoSt4cDuAThScDc9KBO6vrOzUNd3MUI/vbFQOr8TWIglazuYbh4kWVfDcEj5evUbdaz7i+eGe5keaVmufDDtEAHCA7jJIO59KpPjPG0rtyOknlPibE+hoLvqfxev+Vkt7KCJhkGRgWPtt2qrjjviK5vPGn1OWZ+qxKvLGN89FwdsVECITyqqI/M26Agnl+VPxo8rW0twysUXbzuBgd+hoLVonxI1KDUY4rxzNGWAMchyMegJ3B/WtO03ifRNVuEt7K+iad1yIuhNeb2bMrAMAQMq2cg+gBpSKOa1eKcF4n5wyN02HTHtQeoGGO1J4HNnuOlRnCmt2/EGjRXUMiNOgC3SA7xyYyQf3qVIwTntQObect5ZDv2J704zUWzbgenSn1vL4gIY5YUC9ChQoBScrYX3NKU1kbmf2FAFFA1yh1oO5qn8e8XXGgQrHZCEzNsBKvNzH2G23qauArCPifqU1zxVdLKG8KNPDiHsOv70FZvb6S7u5p5goklYEhAQAfb0ppK5KZAbrlm5qVCNIQxOR3Iq2cL8F/xYJNfMfx7KpIz8j0+tBV7KYwvHJPGUwR5nB5cn5VK6nqxNq0MP2bmbvyDIORnH6f5q6/yJfXF+8drcmxtYQB4qks0p7432qWT4X6WZPEuJZrhubm874B+dBiSLLK6cwZ1Y7bVIX1z4sC2+0i27LydM4Napxfwdp1nw3fXEMIe/wAh4TCuCjDACrjfGAf8mss1W1n0mcQTw8srKrHJ2IIG/wCucUE58PuKv5b1WU3UZe1uiiTH8yAHHP8ATO/tW6lubcbg7g+ory1M/ifiON8Zbqa9M6NPFc6NYzwzCaNoEw4P4tqByRk0dCUcMOooAZo1BIKwZQ3Y0amlo/mZD26U7oCSNyp7mmvelpzutJUHRRhRcbUYUAHXt+tZR8aLC1hNtdxqPHnPKeU9/XFaq5CqSVyBucdaxL4r6jaHUEsLVY/GUgzGNMkHsOb69KCu8MhLO7F3PBLNCoI5VTIPr+la9w3xBw9ehbTTZVSWJCywsOUkAb4BrLNNvb+bwdMsrS3lijQubaaVY/tDDtkkZ9hVssuHppOLdAuP4bb6PdENcXNtDP4g5AMbjtkmg0G416xskEl0XAbfCLzH64rlrxLY3kgSGO57eZoiv771GcbxXp0iQWEJldACyA8pZemAc7b4/wDNZtpsBeWOEaDq9veNH4i38F2+E2yGPNhTvty5zvig1fiTW7fS9MnvJpOWGFSzMuCT6Ae5NYHrF9/HNRurubxDLMc+cczco6bDbb9K0jiiXWJ+Abr+J2hS5Ur4oUdlbPPgdthkZrLbizljg8a6ZFDcrKisGLAjJYew239aBomIyPLsBkt1Fbd8ImmbhNufHh/aH8L2B6/5rDch5+ZmJPNvzHrXorgASng/TDKpU+H5crykr2J+lBYTtXCaDYG2KLmg7G5SVDnoakxvUQ7DNSNs/iwIT6b0HJT56JQlPnb51wUBhQoUKDo2OazXi3gOzSxbUYgPGt52uJpCPNLzNvk+gz/itKqP19OfQtQUjm/6aQ8pHXAz/wDlBX7fQtHdoLyGPkuRDuI5MKRjuKieArSXU9Y1PiN7rxXkZoIhnIAU9cdqrPD+ps2hXOHl5mZYy0R33Bz+2Ki+CdLl1C+kvLS6eSC1CE21q4VpkZsFSAQcAd6Da57i3WOO31EDw7j7tWY7EntTa00Wa0k5Y7+U25OVi5VAH1AqIu9J4c4f0ieCfNrZ3LqA8lyzBW/LyknbBxsKfaTPcW8HheIJolHkkU55h60Ew8MUUD+Jg7b5HUeleftYt4b3ia/jWzcRwSFmjgwG5QwyfT/mt5kk8SMiceRh0Peqhd2+jpLqHMLU3FvEXaPlQysQCehHNj5Y96DM9Z0i2i17S7XT0kmjeRW8OX8ToSDggeozXokDYYGBgYHpVC+HOmzXVxLr17AFkmT7jmQAgEDzA/THtV+2HSg41J/h6Ud6IN6DjCnlkeeIj0ameDmnVhs7r2oOzf8Acb23ooYAUa7Pnx0zjemxYjOD0oFy1dDZpsG9DtR0f1oHINFlUOjIwyrjlP1oBts001XU7PSbU3d9N4cQZVXI3dicBQO5PpQZJw9d2/D97rOmz3XgwSJIkV0BjBGRgD19KcQfDQrcPPbCzuAqgxpcWyyKdtwQTt9KgdcU6zFLqVrBIJIpmF1bAfeLkkrIoPXbY/Kj8PfEDWNNsBHiO6gA8rb5IGxGaDS9J4P0tLRkvdC0tJpIjHJJHaImQRg42yKX0/So9Fso9Phy8EAwvMdwvaoXSONL3VmWC2065MrnCoV6e59BVxs7J2CSX3K8n9K9B7e9Awhhnv3xD93CNmkx+1V/jhdP0HSJdPsQi32qP99IRzO6fmLH07Y6Vc9V1K10bTZLu7ZYoIlJ2Hp2FYhqGoXWvajc3t6nLznHsq9hQXj4WalIEudHlfmWNRPD6gH8Q/zmtAOKwrhe/On8ZaVJzDlNwsLHpzI/l3/+2fpW6EEZB7UBWG1JrR2NJOcdBQHzTmx6u3bpUf4n1HqDT/TvPEzA7FqAmqMEEZJ71HST7qACc9hUrqkRkspOX8SjIOM4xVXaYGPGcr1AH5h65oJNJgQd6WW6UjMYJC7fOoaNvEYZ5VTG+e/0pyjpDH4k8ipEiEsXOwAGSSewoHuraxaaNp8l7qE4jijGDgbluwHvWSaXr91xn8T9EkuQVsoJneG1HSNURmDH3zy1E8bcUtxLqCtAzpp8BIgiYkFv7mHr+1OfhQMcXSXEqMUhs3U46qXZQD/g0F547sJ9PeLXNOt/EMQ8O8jUHMkfUHbup3FQltYyLqwmktrO8WX7xLme2ViYyNsOBlvmd/etAuOI9PtbOR9Qm5FCnmUxlsjvnAI9KrekTaBrbCDSS8MykyhAxBCZ3IDdATtjp9aC26OY47dY4kSNOyIgRfbYU7u7610+2muLuVYYol52Zuw9ahXurTSudRNKwRAzlwCE9mPRay7i7ii54uka0tsRaXAeYNg4lYdGb29BQLcTcRS8Uas0gZxpVscxrg4I7sfc9vnTCcPNZDw3XxMkBSMN70SBIYsRMgMakDw2P5vUgdcdaeJGOaeaacQiHzCeM5Ax1B+fT/mgr7TNZXMFzbTYuYGWWJmyRzIQckemRWw8IfELTOIGis7o/Y9TbyiKRvLK39h7n261id5dy30zXEkYXxcYQjoPl+9MbgPuGXrjcZHyxQep2wOuxPQe9JP08ykGsn4E+I9xD4Wl8Qylo8csV835PaQ9/n271o/2iNWzI6468xccuPXPSgWknUEqATt2O1S9gvJapkYyM/rUCgaadIlJJdsEjsO9WZVwoXsBig63TGMj0qkzWDWUskJ5TGjnwRjovY49ulXeoHiuzlnsDPbIrTxAnBGSV74FBBTXdvbq3mycjJJ6Z/3tWf8AxB4l+3QnTbdyULZuSjAqR2XHX50rr99d2dgixhoUm/qfztt6D61SY8zsH2JO533O/f8AWgR5D4RP5s4O9aD8EVSTWtaVlDZtox5h/capRjVcpjmLdQMZA/5Fal8HtCubFb7ULy2kg+0RosZlGOZRkkgem9BYOLdLt72C30yOIKbhuaTw13ZF35T7Z/ak4eHLLRIJJlkihtY1LkzPtFnqQ35c+lS2q6lYabDJquoSLFDGuEbqz43wq9yfSsj4l4pvuJ7lPGItNPVmMNvnIZs7M577fpQKcV6vda8TaWSFbBfM7KCDOwGeZi35QBnf0qMsbcQzO3OWCg5IbY+o/fb2p7IbeJwEKqwOyZ85GOpHamt5eSTZPhlpOYYKsObrsaBtqF7J4wiQ8wjxgAY8uemPmf8ANMNb1CSV0tUZhGo+9XAwT2yP96VIXk7waeJZFZbh2ZIocjKk7c2e+OmajtNsBMjcmecjmZmyT7596Bm6Fd8sxz1IPm+Zrklu3IrNtzfhwMj5ZqQW3XyeI5Rm6nl5VAIwM+9KOvhwu4VnUDmOCO3/ABigiPAYpuAOYevMKlNL4m1vRbf7NZyxTWar/wDEnXmQD1GCCP8AdqKqvyGWRx4jDnwvTHQD3G/WlLSwuNY1CHTY4+eaaTkTK4AOM7+wG+fSg134Z37a7G2pYlWGJPBEbjbn74PcAYGfn3q/io3h/SodE0m2062/7cC4zj8R7mpOgFFYbUahQYl8VOGLjTtQ/iVnbl7Cc7iNABAwGcH2O5z9KpFlbkh51kTykbk43Bx/ivTOp2FtqdjNZX0CT20y8skbjIIrEONeEZ+GZIvs6O2nswWK5LeZfRX/APPegqd2xlEihTGjLy49O1bJNxja2fCNjJGVe+uLaNmhL45egbmI6dD86xyKH7S5TMpC/jycbjt7b1KWlpzlUjC+H+IEDBB2Od+9Avqd/eazqMl1evJIw2XmOFRfRf6Rt1o0NrFKYEPKFRw39XKBv+tce3SKeMzsctuQRjJ9jSWqWzh2ntZWgu4ehQlcgHdTkfvQNIv+s80zFiEIYKeUHl6/L/3Sk0D2liLuR2CiQIiyeYyD0H039utMtN1NLSzMcweRllJQDpvv+9G5pr6RJ7nLcuQioSyx+o23x0yaBaGzuJrb7VdOZUG3mBOAdjjuf2p9pHNJcK033aAAk9FIUZB36+lJWoEcLSQwjmGDzgkMDkb+9O7SdWnEkciswZWGIy/T6etAe/00JOfBRXwpULsAWxsPT9armqTeRbfmGCQGCnqBv9d6m+JvtHixFk8JHA5QYwB7dKrOq3JN+3kHiIvSPy55uo2/3egf6ey2zxvM+BK2XjVcso6A8v1ravh/wnbaKZtUmhEd3dDyIw3gj7L7E9TVZ+GPAM8U1vrnEMZEqgNa2koBMfo7e/oO1ar5cbKPmaBcNRqbocnApZTQGoUKFAKQuraG7t5Le6iSWCVSskbrlWB7EUvQoMt4i+GkiMP5fSMwsd45Zipj+Rwcj51TbnR9e0pZBJogSNGwZpnDjPqoU5OOuSK9BkZpvNZW0pJkgRiwwTjcig80ST6pcK7xSkBlO0KYDjHqBk9N9+1I3Fi1y0ktxcyM5PMWkywz65PQ16M1HhzTtQi5bm1hkkXHJK6ZZcf3dce2aiv5M0+FMQWtqsa5wBbrkH1Gc4oMItbJzLGrWswPNkOygKADtjNWpdLuGtwmAX8qZTBIz0/CT+hFaXHwXYxwpGy8+33jvGGZvqd8de9H/layh5ERpvEYHkO+f1oMzTTHhdl8QqGHh8kOFKt8z77fWuWdncW1ws9qZHWE+d1CuW7HAAxjbetRThKLkRJJGZA2TzqNvljG+d8mn1hw3Z2vOfDTLnJKDB9t+tBmtjwteaiGiFg55/NHK55FQdtutWrhr4baZpl+up6gPtV6mDErHMcZHcA9fr07Vd4oY4hiNFUd8DrSlA3ZSCf9Jrhxg/OnDLnfuOlIuhHvQCL8Wd/0pZcjOaKiYpSg/9k=" id="136" name="Google Shape;136;p9"/>
          <p:cNvSpPr/>
          <p:nvPr/>
        </p:nvSpPr>
        <p:spPr>
          <a:xfrm>
            <a:off x="163513"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rgbClr val="0000FF"/>
              </a:solidFill>
              <a:latin typeface="Arimo"/>
              <a:ea typeface="Arimo"/>
              <a:cs typeface="Arimo"/>
              <a:sym typeface="Arimo"/>
            </a:endParaRPr>
          </a:p>
        </p:txBody>
      </p:sp>
      <p:pic>
        <p:nvPicPr>
          <p:cNvPr descr="http://www.genetic.edu.vn/Image/Upload/book.jpg" id="137" name="Google Shape;137;p9"/>
          <p:cNvPicPr preferRelativeResize="0"/>
          <p:nvPr/>
        </p:nvPicPr>
        <p:blipFill rotWithShape="1">
          <a:blip r:embed="rId3">
            <a:alphaModFix/>
          </a:blip>
          <a:srcRect b="0" l="0" r="0" t="0"/>
          <a:stretch/>
        </p:blipFill>
        <p:spPr>
          <a:xfrm>
            <a:off x="152400" y="2057400"/>
            <a:ext cx="2819400" cy="2819400"/>
          </a:xfrm>
          <a:prstGeom prst="rect">
            <a:avLst/>
          </a:prstGeom>
          <a:noFill/>
          <a:ln>
            <a:noFill/>
          </a:ln>
        </p:spPr>
      </p:pic>
    </p:spTree>
  </p:cSld>
  <p:clrMapOvr>
    <a:masterClrMapping/>
  </p:clrMapOvr>
  <p:transition>
    <p:wheel spokes="8"/>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5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500"/>
                                        <p:tgtEl>
                                          <p:spTgt spid="13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2008-10-30T17:50:38Z</dcterms:created>
  <dc:creator>H@</dc:creator>
</cp:coreProperties>
</file>