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Arim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hvQvXoab0arb4REiEAOzEtPCd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F9C1BD-A111-4F52-8CFA-1346EBA8C4EF}">
  <a:tblStyle styleId="{04F9C1BD-A111-4F52-8CFA-1346EBA8C4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rim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m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2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image" Target="../media/image10.jpg"/><Relationship Id="rId3" Type="http://schemas.openxmlformats.org/officeDocument/2006/relationships/image" Target="../media/image17.gif"/><Relationship Id="rId4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" id="10" name="Google Shape;10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7166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de" id="11" name="Google Shape;1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2338" y="0"/>
            <a:ext cx="187166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2"/>
          <p:cNvCxnSpPr/>
          <p:nvPr/>
        </p:nvCxnSpPr>
        <p:spPr>
          <a:xfrm>
            <a:off x="1295400" y="762000"/>
            <a:ext cx="6400800" cy="0"/>
          </a:xfrm>
          <a:prstGeom prst="straightConnector1">
            <a:avLst/>
          </a:prstGeom>
          <a:noFill/>
          <a:ln cap="sq" cmpd="sng" w="127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malborg[1]" id="13" name="Google Shape;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25" y="6629400"/>
            <a:ext cx="91694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50" y="381000"/>
            <a:ext cx="5397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2"/>
          <p:cNvSpPr txBox="1"/>
          <p:nvPr/>
        </p:nvSpPr>
        <p:spPr>
          <a:xfrm>
            <a:off x="5867400" y="6601242"/>
            <a:ext cx="32484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Tel: 0967259259   Email: thanhqn80@gmail.com</a:t>
            </a:r>
            <a:endParaRPr b="0" i="0" sz="12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transition>
    <p:wheel spokes="8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Relationship Id="rId6" Type="http://schemas.openxmlformats.org/officeDocument/2006/relationships/image" Target="../media/image15.png"/><Relationship Id="rId7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10" Type="http://schemas.openxmlformats.org/officeDocument/2006/relationships/image" Target="../media/image15.png"/><Relationship Id="rId9" Type="http://schemas.openxmlformats.org/officeDocument/2006/relationships/image" Target="../media/image26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32.png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3.bin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30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/>
        </p:nvSpPr>
        <p:spPr>
          <a:xfrm>
            <a:off x="1285439" y="255588"/>
            <a:ext cx="6787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Học viện công nghệ Bưu Chính – Viễn Thông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Google Shape;43;p1"/>
          <p:cNvGraphicFramePr/>
          <p:nvPr/>
        </p:nvGraphicFramePr>
        <p:xfrm>
          <a:off x="3581400" y="484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{04F9C1BD-A111-4F52-8CFA-1346EBA8C4EF}</a:tableStyleId>
              </a:tblPr>
              <a:tblGrid>
                <a:gridCol w="2112375"/>
                <a:gridCol w="2993025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Giảng viên: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Tel: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Email: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Lê Xuân Thành</a:t>
                      </a:r>
                      <a:endParaRPr b="1" i="0" sz="18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0967.259.259</a:t>
                      </a:r>
                      <a:endParaRPr b="1" i="0" sz="18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thanhqn80@gmail.com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" name="Google Shape;44;p1"/>
          <p:cNvSpPr/>
          <p:nvPr/>
        </p:nvSpPr>
        <p:spPr>
          <a:xfrm>
            <a:off x="457200" y="1371600"/>
            <a:ext cx="8153400" cy="3048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Tahoma"/>
              </a:rPr>
              <a:t>CHƯƠNG 1: TÍN HIỆU VÀ HỆ THỐNG RỜI RẠC</a:t>
            </a:r>
          </a:p>
        </p:txBody>
      </p:sp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Các phép toán cơ bản với dãy số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descr="Kết quả hình ảnh cho joseph fourier" id="171" name="Google Shape;171;p10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172" name="Google Shape;172;p10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2895600" y="6006737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của hai dãy số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821541"/>
            <a:ext cx="3810000" cy="519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Các phép toán cơ bản với dãy số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descr="Kết quả hình ảnh cho joseph fourier" id="181" name="Google Shape;181;p11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182" name="Google Shape;182;p11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2895600" y="6006737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của hai dãy số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219200"/>
            <a:ext cx="3867150" cy="455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Các phép toán cơ bản với dãy số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descr="Kết quả hình ảnh cho joseph fourier" id="191" name="Google Shape;191;p12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192" name="Google Shape;192;p12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2209800" y="5867400"/>
            <a:ext cx="495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dãy số với một hằng số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967839"/>
            <a:ext cx="4572000" cy="467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Các phép toán cơ bản với dãy số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descr="Kết quả hình ảnh cho joseph fourier" id="201" name="Google Shape;201;p13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202" name="Google Shape;202;p13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276600" y="5867400"/>
            <a:ext cx="281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Phép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trễ tín hiệu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263" y="1233488"/>
            <a:ext cx="4300537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Các phép toán cơ bản với dãy số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descr="Kết quả hình ảnh cho joseph fourier" id="211" name="Google Shape;211;p14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212" name="Google Shape;212;p14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1066800" y="990600"/>
            <a:ext cx="6629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Phép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nội suy: tăng tần số lấy mẫu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Phép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phân chia: giảm tần số lấy mẫu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200" y="2768600"/>
            <a:ext cx="44704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17" name="Google Shape;2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733800"/>
            <a:ext cx="73406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5029200"/>
            <a:ext cx="30480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25" y="2057400"/>
            <a:ext cx="17811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6000" y="4953000"/>
            <a:ext cx="19050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Các phép toán cơ bản với dãy số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descr="Kết quả hình ảnh cho joseph fourier" id="228" name="Google Shape;228;p15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229" name="Google Shape;229;p15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1066800" y="12192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Phép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chập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4876800"/>
            <a:ext cx="17811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0988" y="1828800"/>
            <a:ext cx="3576637" cy="95091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990600" y="2971800"/>
            <a:ext cx="6629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chất: giao hoán, kết hợp, phân phối và dãy xung đơn vị.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Các phép toán cơ bản với dãy số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descr="Kết quả hình ảnh cho joseph fourier" id="245" name="Google Shape;245;p16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246" name="Google Shape;246;p16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1066800" y="12192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Tương quan chéo (cross – correlation)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4700" y="5080650"/>
            <a:ext cx="17811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53" name="Google Shape;25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875" y="1828800"/>
            <a:ext cx="5886450" cy="95091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6"/>
          <p:cNvSpPr txBox="1"/>
          <p:nvPr/>
        </p:nvSpPr>
        <p:spPr>
          <a:xfrm>
            <a:off x="990600" y="28956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Tự tương quan (auto – correlation)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56" name="Google Shape;25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8150" y="3505200"/>
            <a:ext cx="5802313" cy="95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Các đặc trưng cơ bản của dãy số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descr="Kết quả hình ảnh cho joseph fourier" id="263" name="Google Shape;263;p17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264" name="Google Shape;264;p17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066800" y="12192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Chu kỳ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của dãy tuần hoàn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267" name="Google Shape;267;p17"/>
          <p:cNvGraphicFramePr/>
          <p:nvPr/>
        </p:nvGraphicFramePr>
        <p:xfrm>
          <a:off x="1820437" y="1828800"/>
          <a:ext cx="5494763" cy="2057400"/>
        </p:xfrm>
        <a:graphic>
          <a:graphicData uri="http://schemas.openxmlformats.org/presentationml/2006/ole">
            <mc:AlternateContent>
              <mc:Choice Requires="v">
                <p:oleObj r:id="rId4" imgH="2057400" imgW="5494763" progId="" spid="_x0000_s1">
                  <p:embed/>
                </p:oleObj>
              </mc:Choice>
              <mc:Fallback>
                <p:oleObj r:id="rId5" imgH="2057400" imgW="5494763" progId="">
                  <p:embed/>
                  <p:pic>
                    <p:nvPicPr>
                      <p:cNvPr id="267" name="Google Shape;267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20437" y="1828800"/>
                        <a:ext cx="5494763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" name="Google Shape;268;p17"/>
          <p:cNvSpPr txBox="1"/>
          <p:nvPr/>
        </p:nvSpPr>
        <p:spPr>
          <a:xfrm>
            <a:off x="990600" y="396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dài của dãy hữu hạn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270" name="Google Shape;270;p17"/>
          <p:cNvGraphicFramePr/>
          <p:nvPr/>
        </p:nvGraphicFramePr>
        <p:xfrm>
          <a:off x="2743200" y="4648200"/>
          <a:ext cx="2438400" cy="1847654"/>
        </p:xfrm>
        <a:graphic>
          <a:graphicData uri="http://schemas.openxmlformats.org/presentationml/2006/ole">
            <mc:AlternateContent>
              <mc:Choice Requires="v">
                <p:oleObj r:id="rId7" imgH="1847654" imgW="2438400" progId="" spid="_x0000_s2">
                  <p:embed/>
                </p:oleObj>
              </mc:Choice>
              <mc:Fallback>
                <p:oleObj r:id="rId8" imgH="1847654" imgW="2438400" progId="">
                  <p:embed/>
                  <p:pic>
                    <p:nvPicPr>
                      <p:cNvPr id="270" name="Google Shape;270;p1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743200" y="4648200"/>
                        <a:ext cx="2438400" cy="1847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1" name="Google Shape;271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24600" y="4648200"/>
            <a:ext cx="17811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Các đặc trưng cơ bản của dãy số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descr="Kết quả hình ảnh cho joseph fourier" id="278" name="Google Shape;278;p18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279" name="Google Shape;279;p18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1066800" y="12192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lượng của dãy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1066800" y="3200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suất của dãy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85" name="Google Shape;2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05000"/>
            <a:ext cx="2030105" cy="87004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87" name="Google Shape;2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3962400"/>
            <a:ext cx="3712191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2590800"/>
            <a:ext cx="3111938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Nhắc lại nội dung bài học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id="295" name="Google Shape;295;p19"/>
          <p:cNvSpPr txBox="1"/>
          <p:nvPr>
            <p:ph idx="1" type="body"/>
          </p:nvPr>
        </p:nvSpPr>
        <p:spPr>
          <a:xfrm>
            <a:off x="4953000" y="2209800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6"/>
                </a:solidFill>
              </a:rPr>
              <a:t>Khái niệm chung</a:t>
            </a:r>
            <a:endParaRPr sz="2800">
              <a:solidFill>
                <a:schemeClr val="accent6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6"/>
                </a:solidFill>
              </a:rPr>
              <a:t>Tín hiệu rời rạc</a:t>
            </a:r>
            <a:endParaRPr sz="2800">
              <a:solidFill>
                <a:schemeClr val="accent6"/>
              </a:solidFill>
            </a:endParaRPr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accent6"/>
                </a:solidFill>
              </a:rPr>
              <a:t>Biểu diễn</a:t>
            </a:r>
            <a:endParaRPr sz="2400">
              <a:solidFill>
                <a:schemeClr val="accent6"/>
              </a:solidFill>
            </a:endParaRPr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accent6"/>
                </a:solidFill>
              </a:rPr>
              <a:t>Các tín hiệu cơ bản</a:t>
            </a:r>
            <a:endParaRPr sz="2400">
              <a:solidFill>
                <a:schemeClr val="accent6"/>
              </a:solidFill>
            </a:endParaRPr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accent6"/>
                </a:solidFill>
              </a:rPr>
              <a:t>Các phép toán</a:t>
            </a:r>
            <a:endParaRPr sz="2400">
              <a:solidFill>
                <a:schemeClr val="accent6"/>
              </a:solidFill>
            </a:endParaRPr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accent6"/>
                </a:solidFill>
              </a:rPr>
              <a:t>Các đặc trưng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descr="Kết quả hình ảnh cho joseph fourier" id="296" name="Google Shape;296;p19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297" name="Google Shape;297;p19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 id="298" name="Google Shape;298;p19"/>
          <p:cNvSpPr/>
          <p:nvPr/>
        </p:nvSpPr>
        <p:spPr>
          <a:xfrm>
            <a:off x="161925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 id="299" name="Google Shape;299;p19"/>
          <p:cNvSpPr/>
          <p:nvPr/>
        </p:nvSpPr>
        <p:spPr>
          <a:xfrm>
            <a:off x="161925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http://www.hu.edu.et/hu/images/bedros_keuilian_scam_review1.jpg" id="300" name="Google Shape;3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241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Nội dung</a:t>
            </a:r>
            <a:endParaRPr/>
          </a:p>
        </p:txBody>
      </p:sp>
      <p:sp>
        <p:nvSpPr>
          <p:cNvPr id="51" name="Google Shape;51;p2"/>
          <p:cNvSpPr txBox="1"/>
          <p:nvPr>
            <p:ph idx="1" type="body"/>
          </p:nvPr>
        </p:nvSpPr>
        <p:spPr>
          <a:xfrm>
            <a:off x="4419600" y="1905000"/>
            <a:ext cx="4495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Khái niệm chung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Tín hiệu rời rạc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Hệ thống rời rạc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Phương trình sai phân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Tổng kết chương và bài tập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descr="Kết quả hình ảnh cho joseph fourier" id="52" name="Google Shape;52;p2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53" name="Google Shape;53;p2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http://www.taka.com.vn/wp-content/uploads/2014/02/lam-the-nao-viet-noi-dung-chat-luong.jpg" id="54" name="Google Shape;5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752600"/>
            <a:ext cx="36004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99"/>
                </a:solidFill>
              </a:rPr>
              <a:t>Giải đáp thắc mắc</a:t>
            </a:r>
            <a:endParaRPr/>
          </a:p>
        </p:txBody>
      </p:sp>
      <p:sp>
        <p:nvSpPr>
          <p:cNvPr descr="Kết quả hình ảnh cho joseph fourier" id="307" name="Google Shape;307;p20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308" name="Google Shape;308;p20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http://img.hpu.edu.vn/upload/2014/04/08/20140408094123-32143527.jpg" id="309" name="Google Shape;3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8572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FL020" id="314" name="Google Shape;314;p21"/>
          <p:cNvSpPr/>
          <p:nvPr/>
        </p:nvSpPr>
        <p:spPr>
          <a:xfrm>
            <a:off x="625475" y="3048000"/>
            <a:ext cx="3336925" cy="274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533400" y="533400"/>
            <a:ext cx="8229600" cy="2209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Tahoma"/>
              </a:rPr>
              <a:t>XIN CHÂN THÀNH CẢM ƠN </a:t>
            </a:r>
          </a:p>
        </p:txBody>
      </p:sp>
      <p:graphicFrame>
        <p:nvGraphicFramePr>
          <p:cNvPr id="316" name="Google Shape;316;p21"/>
          <p:cNvGraphicFramePr/>
          <p:nvPr/>
        </p:nvGraphicFramePr>
        <p:xfrm>
          <a:off x="3962400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{04F9C1BD-A111-4F52-8CFA-1346EBA8C4EF}</a:tableStyleId>
              </a:tblPr>
              <a:tblGrid>
                <a:gridCol w="2049325"/>
                <a:gridCol w="2903675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Liên hệ: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Giảng viên: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Tel: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Email: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Lê Xuân Thành</a:t>
                      </a:r>
                      <a:endParaRPr b="1" i="0" sz="1800" u="none" cap="none" strike="noStrike">
                        <a:solidFill>
                          <a:srgbClr val="0033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0967259259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thanhqn80@gmail.com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Nội dung</a:t>
            </a:r>
            <a:endParaRPr/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4419600" y="1905000"/>
            <a:ext cx="4495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rgbClr val="FF0000"/>
                </a:solidFill>
              </a:rPr>
              <a:t>Khái niệm chung</a:t>
            </a:r>
            <a:endParaRPr sz="2800">
              <a:solidFill>
                <a:srgbClr val="FF0000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Tín hiệu rời rạc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Hệ thống rời rạc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Phương trình sai phân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Tổng kết chương và bài tập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descr="Kết quả hình ảnh cho joseph fourier" id="62" name="Google Shape;62;p3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63" name="Google Shape;63;p3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http://www.taka.com.vn/wp-content/uploads/2014/02/lam-the-nao-viet-noi-dung-chat-luong.jpg"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752600"/>
            <a:ext cx="36004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Các hệ thống xử lý tín hiệu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1752600" y="4495800"/>
            <a:ext cx="5791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Hệ thống xử lý tín hiệu tương tự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Hệ thống xử lý tín hiệu số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Hệ thống xử lý số tín hiệu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descr="Kết quả hình ảnh cho joseph fourier" id="72" name="Google Shape;72;p4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73" name="Google Shape;73;p4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19200"/>
            <a:ext cx="6477000" cy="294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Quá trình chuyển đổi A/D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descr="Kết quả hình ảnh cho joseph fourier" id="81" name="Google Shape;81;p5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82" name="Google Shape;82;p5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104900"/>
            <a:ext cx="7336824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85" name="Google Shape;85;p5"/>
          <p:cNvGraphicFramePr/>
          <p:nvPr/>
        </p:nvGraphicFramePr>
        <p:xfrm>
          <a:off x="856938" y="1143000"/>
          <a:ext cx="7448862" cy="5086350"/>
        </p:xfrm>
        <a:graphic>
          <a:graphicData uri="http://schemas.openxmlformats.org/presentationml/2006/ole">
            <mc:AlternateContent>
              <mc:Choice Requires="v">
                <p:oleObj r:id="rId5" imgH="5086350" imgW="7448862" progId="" spid="_x0000_s1">
                  <p:embed/>
                </p:oleObj>
              </mc:Choice>
              <mc:Fallback>
                <p:oleObj r:id="rId6" imgH="5086350" imgW="7448862" progId="">
                  <p:embed/>
                  <p:pic>
                    <p:nvPicPr>
                      <p:cNvPr id="85" name="Google Shape;85;p5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56938" y="1143000"/>
                        <a:ext cx="7448862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" name="Google Shape;8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9275" y="3200400"/>
            <a:ext cx="58007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Nội dung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4419600" y="1905000"/>
            <a:ext cx="4495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Khái niệm chung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rgbClr val="FF0000"/>
                </a:solidFill>
              </a:rPr>
              <a:t>Tín hiệu rời rạc</a:t>
            </a:r>
            <a:endParaRPr sz="2800">
              <a:solidFill>
                <a:srgbClr val="FF0000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Hệ thống rời rạc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Phương trình sai phân</a:t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Tổng kết chương và bài tập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descr="Kết quả hình ảnh cho joseph fourier" id="94" name="Google Shape;94;p6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95" name="Google Shape;95;p6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http://www.taka.com.vn/wp-content/uploads/2014/02/lam-the-nao-viet-noi-dung-chat-luong.jpg"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752600"/>
            <a:ext cx="36004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Biểu diễn tín hiệu rời rạc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4724400" y="1676400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Theo biểu thức toán học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descr="Kết quả hình ảnh cho joseph fourier" id="104" name="Google Shape;104;p7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105" name="Google Shape;105;p7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71600"/>
            <a:ext cx="2971800" cy="10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4724400" y="3505200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Theo đồ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thị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971800"/>
            <a:ext cx="25146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 txBox="1"/>
          <p:nvPr/>
        </p:nvSpPr>
        <p:spPr>
          <a:xfrm>
            <a:off x="4724400" y="5334000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Theo biểu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diễn dãy số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5181600"/>
            <a:ext cx="2514600" cy="8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Tín hiệu rời rạc cơ bản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4724400" y="1143000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Dãy xung đơn vị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descr="Kết quả hình ảnh cho joseph fourier" id="120" name="Google Shape;120;p8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121" name="Google Shape;121;p8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4724400" y="3142275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Dãy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bước nhẩy đơn vị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828800"/>
            <a:ext cx="2743200" cy="103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" y="1219200"/>
            <a:ext cx="46005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3000" y="3904275"/>
            <a:ext cx="2971800" cy="9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825" y="3066075"/>
            <a:ext cx="45243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5400" y="5105400"/>
            <a:ext cx="19050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 txBox="1"/>
          <p:nvPr/>
        </p:nvSpPr>
        <p:spPr>
          <a:xfrm>
            <a:off x="4724400" y="5486400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hệ giữa hai dãy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381000" y="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399"/>
                </a:solidFill>
              </a:rPr>
              <a:t>Tín hiệu rời rạc cơ bản</a:t>
            </a:r>
            <a:endParaRPr b="1" sz="4000">
              <a:solidFill>
                <a:srgbClr val="333399"/>
              </a:solidFill>
            </a:endParaRPr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724400" y="1143000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</a:rPr>
              <a:t>Dãy cửa sổ chữ nhật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descr="Kết quả hình ảnh cho joseph fourier" id="138" name="Google Shape;138;p9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 id="139" name="Google Shape;139;p9"/>
          <p:cNvSpPr/>
          <p:nvPr/>
        </p:nvSpPr>
        <p:spPr>
          <a:xfrm>
            <a:off x="163513" y="-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4724400" y="3142275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Dãy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cửa sổ tam giác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877422"/>
            <a:ext cx="4190999" cy="86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990975"/>
            <a:ext cx="19050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4724400" y="4191000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Dãy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cửa sổ Hamming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9"/>
          <p:cNvGrpSpPr/>
          <p:nvPr/>
        </p:nvGrpSpPr>
        <p:grpSpPr>
          <a:xfrm>
            <a:off x="457200" y="1371600"/>
            <a:ext cx="3733800" cy="1752600"/>
            <a:chOff x="3577" y="4554"/>
            <a:chExt cx="4556" cy="1800"/>
          </a:xfrm>
        </p:grpSpPr>
        <p:cxnSp>
          <p:nvCxnSpPr>
            <p:cNvPr id="147" name="Google Shape;147;p9"/>
            <p:cNvCxnSpPr/>
            <p:nvPr/>
          </p:nvCxnSpPr>
          <p:spPr>
            <a:xfrm>
              <a:off x="4046" y="5994"/>
              <a:ext cx="368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9"/>
            <p:cNvCxnSpPr/>
            <p:nvPr/>
          </p:nvCxnSpPr>
          <p:spPr>
            <a:xfrm rot="10800000">
              <a:off x="4314" y="4554"/>
              <a:ext cx="0" cy="1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9"/>
            <p:cNvCxnSpPr/>
            <p:nvPr/>
          </p:nvCxnSpPr>
          <p:spPr>
            <a:xfrm rot="10800000">
              <a:off x="4314" y="5094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9"/>
            <p:cNvCxnSpPr/>
            <p:nvPr/>
          </p:nvCxnSpPr>
          <p:spPr>
            <a:xfrm rot="10800000">
              <a:off x="4649" y="5094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9"/>
            <p:cNvCxnSpPr/>
            <p:nvPr/>
          </p:nvCxnSpPr>
          <p:spPr>
            <a:xfrm rot="10800000">
              <a:off x="4984" y="5094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9"/>
            <p:cNvCxnSpPr/>
            <p:nvPr/>
          </p:nvCxnSpPr>
          <p:spPr>
            <a:xfrm rot="10800000">
              <a:off x="5386" y="5094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9"/>
            <p:cNvCxnSpPr/>
            <p:nvPr/>
          </p:nvCxnSpPr>
          <p:spPr>
            <a:xfrm rot="10800000">
              <a:off x="5721" y="5094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9"/>
            <p:cNvCxnSpPr/>
            <p:nvPr/>
          </p:nvCxnSpPr>
          <p:spPr>
            <a:xfrm rot="10800000">
              <a:off x="6659" y="5094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9"/>
            <p:cNvCxnSpPr/>
            <p:nvPr/>
          </p:nvCxnSpPr>
          <p:spPr>
            <a:xfrm rot="10800000">
              <a:off x="6994" y="5094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9"/>
            <p:cNvCxnSpPr/>
            <p:nvPr/>
          </p:nvCxnSpPr>
          <p:spPr>
            <a:xfrm>
              <a:off x="5989" y="5454"/>
              <a:ext cx="46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9"/>
            <p:cNvSpPr txBox="1"/>
            <p:nvPr/>
          </p:nvSpPr>
          <p:spPr>
            <a:xfrm>
              <a:off x="3897" y="4785"/>
              <a:ext cx="670" cy="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2100" lIns="87825" spcFirstLastPara="1" rIns="87825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F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  <a:endParaRPr sz="2000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58" name="Google Shape;158;p9"/>
            <p:cNvSpPr txBox="1"/>
            <p:nvPr/>
          </p:nvSpPr>
          <p:spPr>
            <a:xfrm>
              <a:off x="6726" y="5994"/>
              <a:ext cx="871" cy="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FF"/>
                  </a:solidFill>
                  <a:latin typeface="Arimo"/>
                  <a:ea typeface="Arimo"/>
                  <a:cs typeface="Arimo"/>
                  <a:sym typeface="Arimo"/>
                </a:rPr>
                <a:t>N - 1</a:t>
              </a:r>
              <a:endParaRPr sz="2000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59" name="Google Shape;159;p9"/>
            <p:cNvSpPr txBox="1"/>
            <p:nvPr/>
          </p:nvSpPr>
          <p:spPr>
            <a:xfrm>
              <a:off x="7664" y="5634"/>
              <a:ext cx="469" cy="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FF"/>
                  </a:solidFill>
                  <a:latin typeface="Arimo"/>
                  <a:ea typeface="Arimo"/>
                  <a:cs typeface="Arimo"/>
                  <a:sym typeface="Arimo"/>
                </a:rPr>
                <a:t>n</a:t>
              </a:r>
              <a:endParaRPr sz="2000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60" name="Google Shape;160;p9"/>
            <p:cNvSpPr txBox="1"/>
            <p:nvPr/>
          </p:nvSpPr>
          <p:spPr>
            <a:xfrm>
              <a:off x="4046" y="5994"/>
              <a:ext cx="469" cy="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FF"/>
                  </a:solidFill>
                  <a:latin typeface="Arimo"/>
                  <a:ea typeface="Arimo"/>
                  <a:cs typeface="Arimo"/>
                  <a:sym typeface="Arimo"/>
                </a:rPr>
                <a:t>0</a:t>
              </a:r>
              <a:endParaRPr sz="2000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61" name="Google Shape;161;p9"/>
            <p:cNvSpPr txBox="1"/>
            <p:nvPr/>
          </p:nvSpPr>
          <p:spPr>
            <a:xfrm>
              <a:off x="4381" y="5994"/>
              <a:ext cx="469" cy="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F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  <a:endParaRPr sz="2000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62" name="Google Shape;162;p9"/>
            <p:cNvSpPr txBox="1"/>
            <p:nvPr/>
          </p:nvSpPr>
          <p:spPr>
            <a:xfrm>
              <a:off x="4716" y="5994"/>
              <a:ext cx="469" cy="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FF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  <a:endParaRPr sz="2000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63" name="Google Shape;163;p9"/>
            <p:cNvSpPr txBox="1"/>
            <p:nvPr/>
          </p:nvSpPr>
          <p:spPr>
            <a:xfrm>
              <a:off x="3577" y="5994"/>
              <a:ext cx="469" cy="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FF"/>
                  </a:solidFill>
                  <a:latin typeface="Arimo"/>
                  <a:ea typeface="Arimo"/>
                  <a:cs typeface="Arimo"/>
                  <a:sym typeface="Arimo"/>
                </a:rPr>
                <a:t>-1</a:t>
              </a:r>
              <a:endParaRPr sz="2000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64" name="Google Shape;164;p9"/>
          <p:cNvSpPr txBox="1"/>
          <p:nvPr/>
        </p:nvSpPr>
        <p:spPr>
          <a:xfrm>
            <a:off x="4724400" y="5181600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2"/>
                </a:solidFill>
                <a:latin typeface="Arimo"/>
                <a:ea typeface="Arimo"/>
                <a:cs typeface="Arimo"/>
                <a:sym typeface="Arimo"/>
              </a:rPr>
              <a:t>Dãy cửa sổ Hanning</a:t>
            </a:r>
            <a:endParaRPr sz="2800">
              <a:solidFill>
                <a:schemeClr val="accent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2008-10-30T17:50:38Z</dcterms:created>
  <dc:creator>H@</dc:creator>
</cp:coreProperties>
</file>