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sldIdLst>
    <p:sldId id="256" r:id="rId2"/>
    <p:sldId id="290" r:id="rId3"/>
    <p:sldId id="369" r:id="rId4"/>
    <p:sldId id="370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8" r:id="rId15"/>
    <p:sldId id="381" r:id="rId16"/>
    <p:sldId id="382" r:id="rId17"/>
    <p:sldId id="383" r:id="rId18"/>
    <p:sldId id="389" r:id="rId19"/>
    <p:sldId id="390" r:id="rId20"/>
    <p:sldId id="296" r:id="rId21"/>
    <p:sldId id="297" r:id="rId22"/>
    <p:sldId id="26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5pPr>
    <a:lvl6pPr marL="22860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6pPr>
    <a:lvl7pPr marL="27432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7pPr>
    <a:lvl8pPr marL="32004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8pPr>
    <a:lvl9pPr marL="36576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99"/>
    <a:srgbClr val="0033CC"/>
    <a:srgbClr val="FFFF00"/>
    <a:srgbClr val="660033"/>
    <a:srgbClr val="6633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5" autoAdjust="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87CA8EB-F6F1-4C83-976C-01A03BC38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CDCD3-E098-4823-B2FC-13302275F19C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4FD07-8D07-4557-8ED3-E3F2E4194B35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8716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side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72338" y="0"/>
            <a:ext cx="18716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1238" name="Line 6"/>
          <p:cNvSpPr>
            <a:spLocks noChangeShapeType="1"/>
          </p:cNvSpPr>
          <p:nvPr/>
        </p:nvSpPr>
        <p:spPr bwMode="auto">
          <a:xfrm>
            <a:off x="1295400" y="762000"/>
            <a:ext cx="6400800" cy="0"/>
          </a:xfrm>
          <a:prstGeom prst="line">
            <a:avLst/>
          </a:prstGeom>
          <a:noFill/>
          <a:ln w="12700" cap="sq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en-US" sz="3200">
              <a:latin typeface="Times New Roman" pitchFamily="18" charset="0"/>
            </a:endParaRPr>
          </a:p>
        </p:txBody>
      </p:sp>
      <p:pic>
        <p:nvPicPr>
          <p:cNvPr id="1029" name="Picture 7" descr="smalborg[1]"/>
          <p:cNvPicPr>
            <a:picLocks noChangeAspect="1" noChangeArrowheads="1" noCrop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9525" y="6629400"/>
            <a:ext cx="9169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94650" y="381000"/>
            <a:ext cx="539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Text Box 9"/>
          <p:cNvSpPr txBox="1">
            <a:spLocks noChangeArrowheads="1"/>
          </p:cNvSpPr>
          <p:nvPr userDrawn="1"/>
        </p:nvSpPr>
        <p:spPr bwMode="auto">
          <a:xfrm>
            <a:off x="5867400" y="6601242"/>
            <a:ext cx="32484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00"/>
                </a:solidFill>
                <a:latin typeface="Times New Roman" pitchFamily="18" charset="0"/>
              </a:rPr>
              <a:t>Tel: </a:t>
            </a:r>
            <a:r>
              <a:rPr lang="en-US" sz="1200" dirty="0" smtClean="0">
                <a:solidFill>
                  <a:srgbClr val="FFFF00"/>
                </a:solidFill>
                <a:latin typeface="Times New Roman" pitchFamily="18" charset="0"/>
              </a:rPr>
              <a:t>0967259259   </a:t>
            </a:r>
            <a:r>
              <a:rPr lang="en-US" sz="1200" dirty="0">
                <a:solidFill>
                  <a:srgbClr val="FFFF00"/>
                </a:solidFill>
                <a:latin typeface="Times New Roman" pitchFamily="18" charset="0"/>
              </a:rPr>
              <a:t>Email: </a:t>
            </a:r>
            <a:r>
              <a:rPr lang="en-US" sz="1200" dirty="0" smtClean="0">
                <a:solidFill>
                  <a:srgbClr val="FFFF00"/>
                </a:solidFill>
                <a:latin typeface="Times New Roman" pitchFamily="18" charset="0"/>
              </a:rPr>
              <a:t>thanhqn80@gmail.com</a:t>
            </a:r>
            <a:endParaRPr lang="en-US" sz="1200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>
    <p:wheel spokes="8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2.pn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jpe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0" Type="http://schemas.openxmlformats.org/officeDocument/2006/relationships/image" Target="../media/image9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jpe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6"/>
          <p:cNvSpPr txBox="1">
            <a:spLocks noChangeArrowheads="1"/>
          </p:cNvSpPr>
          <p:nvPr/>
        </p:nvSpPr>
        <p:spPr bwMode="auto">
          <a:xfrm>
            <a:off x="1169222" y="255588"/>
            <a:ext cx="70198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Học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viện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nghê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̣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Bưu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Chính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Viễn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09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74005"/>
              </p:ext>
            </p:extLst>
          </p:nvPr>
        </p:nvGraphicFramePr>
        <p:xfrm>
          <a:off x="3581400" y="4840288"/>
          <a:ext cx="5105400" cy="990600"/>
        </p:xfrm>
        <a:graphic>
          <a:graphicData uri="http://schemas.openxmlformats.org/drawingml/2006/table">
            <a:tbl>
              <a:tblPr/>
              <a:tblGrid>
                <a:gridCol w="2112383"/>
                <a:gridCol w="2993017"/>
              </a:tblGrid>
              <a:tr h="990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Giảng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viên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Tel: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Email: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Lê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Xuân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Thành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0967.259.259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thanhqn80@gmail.com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WordArt 10"/>
          <p:cNvSpPr>
            <a:spLocks noChangeArrowheads="1" noChangeShapeType="1" noTextEdit="1"/>
          </p:cNvSpPr>
          <p:nvPr/>
        </p:nvSpPr>
        <p:spPr bwMode="auto">
          <a:xfrm>
            <a:off x="457200" y="1752600"/>
            <a:ext cx="8153400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vi-VN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CHƯƠNG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4</a:t>
            </a:r>
            <a:r>
              <a:rPr lang="vi-VN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: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BIỂU DIỄN TÍN HIỆU VÀ HỆ THỐNG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TRONG MIỀN TẦN SỐ RỜI RẠC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Thuật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toán</a:t>
            </a:r>
            <a:r>
              <a:rPr lang="en-US" sz="3200" b="1" dirty="0" smtClean="0">
                <a:solidFill>
                  <a:srgbClr val="333399"/>
                </a:solidFill>
              </a:rPr>
              <a:t> FFT </a:t>
            </a:r>
            <a:r>
              <a:rPr lang="en-US" sz="3200" b="1" dirty="0" err="1" smtClean="0">
                <a:solidFill>
                  <a:srgbClr val="333399"/>
                </a:solidFill>
              </a:rPr>
              <a:t>cơ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2 </a:t>
            </a:r>
            <a:r>
              <a:rPr lang="en-US" sz="3200" b="1" dirty="0" err="1" smtClean="0">
                <a:solidFill>
                  <a:srgbClr val="333399"/>
                </a:solidFill>
              </a:rPr>
              <a:t>theo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thời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gian</a:t>
            </a:r>
            <a:r>
              <a:rPr lang="en-US" sz="3200" b="1" dirty="0" smtClean="0">
                <a:solidFill>
                  <a:srgbClr val="333399"/>
                </a:solidFill>
              </a:rPr>
              <a:t> n</a:t>
            </a: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37" y="1295400"/>
            <a:ext cx="655035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6449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Thuật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toán</a:t>
            </a:r>
            <a:r>
              <a:rPr lang="en-US" sz="3200" b="1" dirty="0" smtClean="0">
                <a:solidFill>
                  <a:srgbClr val="333399"/>
                </a:solidFill>
              </a:rPr>
              <a:t> FFT </a:t>
            </a:r>
            <a:r>
              <a:rPr lang="en-US" sz="3200" b="1" dirty="0" err="1" smtClean="0">
                <a:solidFill>
                  <a:srgbClr val="333399"/>
                </a:solidFill>
              </a:rPr>
              <a:t>cơ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2 </a:t>
            </a:r>
            <a:r>
              <a:rPr lang="en-US" sz="3200" b="1" dirty="0" err="1" smtClean="0">
                <a:solidFill>
                  <a:srgbClr val="333399"/>
                </a:solidFill>
              </a:rPr>
              <a:t>theo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thời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gian</a:t>
            </a:r>
            <a:r>
              <a:rPr lang="en-US" sz="3200" b="1" dirty="0" smtClean="0">
                <a:solidFill>
                  <a:srgbClr val="333399"/>
                </a:solidFill>
              </a:rPr>
              <a:t> n</a:t>
            </a: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4400"/>
            <a:ext cx="5391150" cy="554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75546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676400"/>
            <a:ext cx="5486400" cy="3505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về</a:t>
            </a:r>
            <a:r>
              <a:rPr lang="en-US" sz="2800" dirty="0" smtClean="0">
                <a:solidFill>
                  <a:schemeClr val="accent2"/>
                </a:solidFill>
              </a:rPr>
              <a:t> DFT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Dãy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tuần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hoàn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và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dãy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có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chiều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dài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hữu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hạn</a:t>
            </a:r>
            <a:endParaRPr lang="en-US" sz="2800" dirty="0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Fourier </a:t>
            </a:r>
            <a:r>
              <a:rPr lang="en-US" sz="2800" dirty="0" err="1" smtClean="0">
                <a:solidFill>
                  <a:schemeClr val="accent2"/>
                </a:solidFill>
              </a:rPr>
              <a:t>rời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99"/>
                </a:solidFill>
              </a:rPr>
              <a:t>FFT </a:t>
            </a:r>
            <a:r>
              <a:rPr lang="en-US" sz="2800" dirty="0" err="1" smtClean="0">
                <a:solidFill>
                  <a:srgbClr val="000099"/>
                </a:solidFill>
              </a:rPr>
              <a:t>theo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thời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gian</a:t>
            </a:r>
            <a:endParaRPr lang="en-US" sz="2800" dirty="0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FF0066"/>
                </a:solidFill>
              </a:rPr>
              <a:t>FFT </a:t>
            </a:r>
            <a:r>
              <a:rPr lang="en-US" sz="2800" dirty="0" err="1" smtClean="0">
                <a:solidFill>
                  <a:srgbClr val="FF0066"/>
                </a:solidFill>
              </a:rPr>
              <a:t>theo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tần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số</a:t>
            </a:r>
            <a:endParaRPr lang="en-US" sz="2800" dirty="0" smtClean="0">
              <a:solidFill>
                <a:srgbClr val="FF0066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4979717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Thuật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toán</a:t>
            </a:r>
            <a:r>
              <a:rPr lang="en-US" sz="3200" b="1" dirty="0" smtClean="0">
                <a:solidFill>
                  <a:srgbClr val="333399"/>
                </a:solidFill>
              </a:rPr>
              <a:t> FFT </a:t>
            </a:r>
            <a:r>
              <a:rPr lang="en-US" sz="3200" b="1" dirty="0" err="1" smtClean="0">
                <a:solidFill>
                  <a:srgbClr val="333399"/>
                </a:solidFill>
              </a:rPr>
              <a:t>cơ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2 </a:t>
            </a:r>
            <a:r>
              <a:rPr lang="en-US" sz="3200" b="1" dirty="0" err="1" smtClean="0">
                <a:solidFill>
                  <a:srgbClr val="333399"/>
                </a:solidFill>
              </a:rPr>
              <a:t>theo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tần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k</a:t>
            </a: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041562"/>
              </p:ext>
            </p:extLst>
          </p:nvPr>
        </p:nvGraphicFramePr>
        <p:xfrm>
          <a:off x="533400" y="1295400"/>
          <a:ext cx="8275638" cy="4673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8" name="Equation" r:id="rId4" imgW="5105160" imgH="2869920" progId="Equation.DSMT4">
                  <p:embed/>
                </p:oleObj>
              </mc:Choice>
              <mc:Fallback>
                <p:oleObj name="Equation" r:id="rId4" imgW="5105160" imgH="286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275638" cy="46736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956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16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95700"/>
            <a:ext cx="5865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318707"/>
              </p:ext>
            </p:extLst>
          </p:nvPr>
        </p:nvGraphicFramePr>
        <p:xfrm>
          <a:off x="1973262" y="1558925"/>
          <a:ext cx="5722938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5" name="Equation" r:id="rId6" imgW="3530520" imgH="914400" progId="Equation.DSMT4">
                  <p:embed/>
                </p:oleObj>
              </mc:Choice>
              <mc:Fallback>
                <p:oleObj name="Equation" r:id="rId6" imgW="3530520" imgH="91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2" y="1558925"/>
                        <a:ext cx="5722938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381000" y="0"/>
            <a:ext cx="8229600" cy="94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smtClean="0">
                <a:solidFill>
                  <a:srgbClr val="333399"/>
                </a:solidFill>
              </a:rPr>
              <a:t>Thuật toán FFT cơ số 2 theo tần số k</a:t>
            </a:r>
            <a:endParaRPr lang="en-US" sz="3200" b="1" dirty="0" smtClean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31757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37451"/>
              </p:ext>
            </p:extLst>
          </p:nvPr>
        </p:nvGraphicFramePr>
        <p:xfrm>
          <a:off x="1524000" y="2057400"/>
          <a:ext cx="6578604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3" name="Equation" r:id="rId4" imgW="1790640" imgH="914400" progId="Equation.DSMT4">
                  <p:embed/>
                </p:oleObj>
              </mc:Choice>
              <mc:Fallback>
                <p:oleObj name="Equation" r:id="rId4" imgW="17906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6578604" cy="2819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Thuật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toán</a:t>
            </a:r>
            <a:r>
              <a:rPr lang="en-US" sz="3200" b="1" dirty="0" smtClean="0">
                <a:solidFill>
                  <a:srgbClr val="333399"/>
                </a:solidFill>
              </a:rPr>
              <a:t> FFT </a:t>
            </a:r>
            <a:r>
              <a:rPr lang="en-US" sz="3200" b="1" dirty="0" err="1" smtClean="0">
                <a:solidFill>
                  <a:srgbClr val="333399"/>
                </a:solidFill>
              </a:rPr>
              <a:t>cơ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2 </a:t>
            </a:r>
            <a:r>
              <a:rPr lang="en-US" sz="3200" b="1" dirty="0" err="1" smtClean="0">
                <a:solidFill>
                  <a:srgbClr val="333399"/>
                </a:solidFill>
              </a:rPr>
              <a:t>theo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tần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2937634822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Thuật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toán</a:t>
            </a:r>
            <a:r>
              <a:rPr lang="en-US" sz="3200" b="1" dirty="0" smtClean="0">
                <a:solidFill>
                  <a:srgbClr val="333399"/>
                </a:solidFill>
              </a:rPr>
              <a:t> FFT </a:t>
            </a:r>
            <a:r>
              <a:rPr lang="en-US" sz="3200" b="1" dirty="0" err="1" smtClean="0">
                <a:solidFill>
                  <a:srgbClr val="333399"/>
                </a:solidFill>
              </a:rPr>
              <a:t>cơ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2 </a:t>
            </a:r>
            <a:r>
              <a:rPr lang="en-US" sz="3200" b="1" dirty="0" err="1" smtClean="0">
                <a:solidFill>
                  <a:srgbClr val="333399"/>
                </a:solidFill>
              </a:rPr>
              <a:t>theo</a:t>
            </a:r>
            <a:r>
              <a:rPr lang="en-US" sz="3200" b="1" dirty="0">
                <a:solidFill>
                  <a:srgbClr val="333399"/>
                </a:solidFill>
              </a:rPr>
              <a:t> </a:t>
            </a:r>
            <a:r>
              <a:rPr lang="en-US" sz="3200" b="1" dirty="0" err="1">
                <a:solidFill>
                  <a:srgbClr val="333399"/>
                </a:solidFill>
              </a:rPr>
              <a:t>tần</a:t>
            </a:r>
            <a:r>
              <a:rPr lang="en-US" sz="3200" b="1" dirty="0">
                <a:solidFill>
                  <a:srgbClr val="333399"/>
                </a:solidFill>
              </a:rPr>
              <a:t> </a:t>
            </a:r>
            <a:r>
              <a:rPr lang="en-US" sz="3200" b="1" dirty="0" err="1">
                <a:solidFill>
                  <a:srgbClr val="333399"/>
                </a:solidFill>
              </a:rPr>
              <a:t>số</a:t>
            </a:r>
            <a:r>
              <a:rPr lang="en-US" sz="3200" b="1" dirty="0">
                <a:solidFill>
                  <a:srgbClr val="333399"/>
                </a:solidFill>
              </a:rPr>
              <a:t> k</a:t>
            </a:r>
            <a:endParaRPr lang="en-US" sz="32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63600"/>
            <a:ext cx="6705600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907970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Thuật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toán</a:t>
            </a:r>
            <a:r>
              <a:rPr lang="en-US" sz="3200" b="1" dirty="0" smtClean="0">
                <a:solidFill>
                  <a:srgbClr val="333399"/>
                </a:solidFill>
              </a:rPr>
              <a:t> FFT </a:t>
            </a:r>
            <a:r>
              <a:rPr lang="en-US" sz="3200" b="1" dirty="0" err="1" smtClean="0">
                <a:solidFill>
                  <a:srgbClr val="333399"/>
                </a:solidFill>
              </a:rPr>
              <a:t>cơ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2 </a:t>
            </a:r>
            <a:r>
              <a:rPr lang="en-US" sz="3200" b="1" dirty="0" err="1" smtClean="0">
                <a:solidFill>
                  <a:srgbClr val="333399"/>
                </a:solidFill>
              </a:rPr>
              <a:t>theo</a:t>
            </a:r>
            <a:r>
              <a:rPr lang="en-US" sz="3200" b="1" dirty="0">
                <a:solidFill>
                  <a:srgbClr val="333399"/>
                </a:solidFill>
              </a:rPr>
              <a:t> </a:t>
            </a:r>
            <a:r>
              <a:rPr lang="en-US" sz="3200" b="1" dirty="0" err="1">
                <a:solidFill>
                  <a:srgbClr val="333399"/>
                </a:solidFill>
              </a:rPr>
              <a:t>tần</a:t>
            </a:r>
            <a:r>
              <a:rPr lang="en-US" sz="3200" b="1" dirty="0">
                <a:solidFill>
                  <a:srgbClr val="333399"/>
                </a:solidFill>
              </a:rPr>
              <a:t> </a:t>
            </a:r>
            <a:r>
              <a:rPr lang="en-US" sz="3200" b="1" dirty="0" err="1">
                <a:solidFill>
                  <a:srgbClr val="333399"/>
                </a:solidFill>
              </a:rPr>
              <a:t>số</a:t>
            </a:r>
            <a:r>
              <a:rPr lang="en-US" sz="3200" b="1" dirty="0">
                <a:solidFill>
                  <a:srgbClr val="333399"/>
                </a:solidFill>
              </a:rPr>
              <a:t> k</a:t>
            </a:r>
            <a:endParaRPr lang="en-US" sz="3200" b="1" dirty="0" smtClean="0">
              <a:solidFill>
                <a:srgbClr val="333399"/>
              </a:solidFill>
            </a:endParaRPr>
          </a:p>
        </p:txBody>
      </p:sp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6553200" cy="543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964181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Thuật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toán</a:t>
            </a:r>
            <a:r>
              <a:rPr lang="en-US" sz="3200" b="1" dirty="0" smtClean="0">
                <a:solidFill>
                  <a:srgbClr val="333399"/>
                </a:solidFill>
              </a:rPr>
              <a:t> FFT </a:t>
            </a:r>
            <a:r>
              <a:rPr lang="en-US" sz="3200" b="1" dirty="0" err="1" smtClean="0">
                <a:solidFill>
                  <a:srgbClr val="333399"/>
                </a:solidFill>
              </a:rPr>
              <a:t>cơ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2 </a:t>
            </a:r>
            <a:r>
              <a:rPr lang="en-US" sz="3200" b="1" dirty="0" err="1" smtClean="0">
                <a:solidFill>
                  <a:srgbClr val="333399"/>
                </a:solidFill>
              </a:rPr>
              <a:t>theo</a:t>
            </a:r>
            <a:r>
              <a:rPr lang="en-US" sz="3200" b="1" dirty="0">
                <a:solidFill>
                  <a:srgbClr val="333399"/>
                </a:solidFill>
              </a:rPr>
              <a:t> </a:t>
            </a:r>
            <a:r>
              <a:rPr lang="en-US" sz="3200" b="1" dirty="0" err="1">
                <a:solidFill>
                  <a:srgbClr val="333399"/>
                </a:solidFill>
              </a:rPr>
              <a:t>tần</a:t>
            </a:r>
            <a:r>
              <a:rPr lang="en-US" sz="3200" b="1" dirty="0">
                <a:solidFill>
                  <a:srgbClr val="333399"/>
                </a:solidFill>
              </a:rPr>
              <a:t> </a:t>
            </a:r>
            <a:r>
              <a:rPr lang="en-US" sz="3200" b="1" dirty="0" err="1">
                <a:solidFill>
                  <a:srgbClr val="333399"/>
                </a:solidFill>
              </a:rPr>
              <a:t>số</a:t>
            </a:r>
            <a:r>
              <a:rPr lang="en-US" sz="3200" b="1" dirty="0">
                <a:solidFill>
                  <a:srgbClr val="333399"/>
                </a:solidFill>
              </a:rPr>
              <a:t> k</a:t>
            </a:r>
            <a:endParaRPr lang="en-US" sz="3200" b="1" dirty="0" smtClean="0">
              <a:solidFill>
                <a:srgbClr val="333399"/>
              </a:solidFill>
            </a:endParaRPr>
          </a:p>
        </p:txBody>
      </p:sp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6553200" cy="543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77255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676400"/>
            <a:ext cx="5486400" cy="3505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về</a:t>
            </a:r>
            <a:r>
              <a:rPr lang="en-US" sz="2800" dirty="0" smtClean="0">
                <a:solidFill>
                  <a:schemeClr val="accent2"/>
                </a:solidFill>
              </a:rPr>
              <a:t> DFT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Dãy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tuần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hoàn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và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dãy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có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chiều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dài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hữu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hạn</a:t>
            </a:r>
            <a:endParaRPr lang="en-US" sz="2800" dirty="0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Fourier </a:t>
            </a:r>
            <a:r>
              <a:rPr lang="en-US" sz="2800" dirty="0" err="1" smtClean="0">
                <a:solidFill>
                  <a:schemeClr val="accent2"/>
                </a:solidFill>
              </a:rPr>
              <a:t>rời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99"/>
                </a:solidFill>
              </a:rPr>
              <a:t>FFT </a:t>
            </a:r>
            <a:r>
              <a:rPr lang="en-US" sz="2800" dirty="0" err="1" smtClean="0">
                <a:solidFill>
                  <a:srgbClr val="000099"/>
                </a:solidFill>
              </a:rPr>
              <a:t>theo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thời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gian</a:t>
            </a:r>
            <a:endParaRPr lang="en-US" sz="2800" dirty="0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99"/>
                </a:solidFill>
              </a:rPr>
              <a:t>FFT </a:t>
            </a:r>
            <a:r>
              <a:rPr lang="en-US" sz="2800" dirty="0" err="1" smtClean="0">
                <a:solidFill>
                  <a:srgbClr val="000099"/>
                </a:solidFill>
              </a:rPr>
              <a:t>theo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tần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số</a:t>
            </a:r>
            <a:endParaRPr lang="en-US" sz="2800" dirty="0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66"/>
                </a:solidFill>
              </a:rPr>
              <a:t>Tổng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kết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chương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và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bài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tập</a:t>
            </a:r>
            <a:endParaRPr lang="en-US" sz="2800" dirty="0" smtClean="0">
              <a:solidFill>
                <a:srgbClr val="FF0066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176216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676400"/>
            <a:ext cx="5486400" cy="3505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về</a:t>
            </a:r>
            <a:r>
              <a:rPr lang="en-US" sz="2800" dirty="0" smtClean="0">
                <a:solidFill>
                  <a:schemeClr val="accent2"/>
                </a:solidFill>
              </a:rPr>
              <a:t> DFT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Dãy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tuần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hoàn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dãy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có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chiều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dài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hữu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hạn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Fourier </a:t>
            </a:r>
            <a:r>
              <a:rPr lang="en-US" sz="2800" dirty="0" err="1" smtClean="0">
                <a:solidFill>
                  <a:schemeClr val="accent2"/>
                </a:solidFill>
              </a:rPr>
              <a:t>rời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2"/>
                </a:solidFill>
              </a:rPr>
              <a:t>FFT </a:t>
            </a:r>
            <a:r>
              <a:rPr lang="en-US" sz="2800" dirty="0" err="1" smtClean="0">
                <a:solidFill>
                  <a:schemeClr val="accent2"/>
                </a:solidFill>
              </a:rPr>
              <a:t>theo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thời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gian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2"/>
                </a:solidFill>
              </a:rPr>
              <a:t>FFT </a:t>
            </a:r>
            <a:r>
              <a:rPr lang="en-US" sz="2800" dirty="0" err="1" smtClean="0">
                <a:solidFill>
                  <a:schemeClr val="accent2"/>
                </a:solidFill>
              </a:rPr>
              <a:t>theo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tần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Nhắc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lại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 </a:t>
            </a:r>
            <a:r>
              <a:rPr lang="en-US" sz="4000" b="1" dirty="0" err="1" smtClean="0">
                <a:solidFill>
                  <a:srgbClr val="333399"/>
                </a:solidFill>
              </a:rPr>
              <a:t>đã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học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9220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AutoShape 9"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AutoShape 11"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9" name="Picture 13" descr="http://www.hu.edu.et/hu/images/bedros_keuilian_scam_review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24100"/>
            <a:ext cx="2971800" cy="2857500"/>
          </a:xfrm>
          <a:prstGeom prst="rect">
            <a:avLst/>
          </a:prstGeom>
          <a:noFill/>
        </p:spPr>
      </p:pic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81400" y="2743200"/>
            <a:ext cx="5486400" cy="175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>
                <a:solidFill>
                  <a:schemeClr val="accent2"/>
                </a:solidFill>
              </a:rPr>
              <a:t>FFT </a:t>
            </a:r>
            <a:r>
              <a:rPr lang="en-US" sz="2800" dirty="0" err="1">
                <a:solidFill>
                  <a:schemeClr val="accent2"/>
                </a:solidFill>
              </a:rPr>
              <a:t>theo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thời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gian</a:t>
            </a:r>
            <a:endParaRPr lang="en-US" sz="2800" dirty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>
                <a:solidFill>
                  <a:schemeClr val="accent2"/>
                </a:solidFill>
              </a:rPr>
              <a:t>FFT </a:t>
            </a:r>
            <a:r>
              <a:rPr lang="en-US" sz="2800" dirty="0" err="1">
                <a:solidFill>
                  <a:schemeClr val="accent2"/>
                </a:solidFill>
              </a:rPr>
              <a:t>theo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tần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số</a:t>
            </a:r>
            <a:endParaRPr lang="en-US" sz="2800" dirty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>
                <a:solidFill>
                  <a:schemeClr val="accent2"/>
                </a:solidFill>
              </a:rPr>
              <a:t>Tổng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kết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chương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và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bài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tập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solidFill>
                  <a:srgbClr val="333399"/>
                </a:solidFill>
              </a:rPr>
              <a:t>Giải đáp thắc mắc</a:t>
            </a:r>
          </a:p>
        </p:txBody>
      </p:sp>
      <p:sp>
        <p:nvSpPr>
          <p:cNvPr id="11267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269" name="Picture 4" descr="http://img.hpu.edu.vn/upload/2014/04/08/20140408094123-32143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572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6" descr="FL020"/>
          <p:cNvSpPr>
            <a:spLocks noChangeArrowheads="1"/>
          </p:cNvSpPr>
          <p:nvPr/>
        </p:nvSpPr>
        <p:spPr bwMode="auto">
          <a:xfrm>
            <a:off x="625475" y="3048000"/>
            <a:ext cx="3336925" cy="2743200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WordArt 67"/>
          <p:cNvSpPr>
            <a:spLocks noChangeArrowheads="1" noChangeShapeType="1" noTextEdit="1"/>
          </p:cNvSpPr>
          <p:nvPr/>
        </p:nvSpPr>
        <p:spPr bwMode="auto">
          <a:xfrm>
            <a:off x="533400" y="533400"/>
            <a:ext cx="8229600" cy="2209800"/>
          </a:xfrm>
          <a:prstGeom prst="rect">
            <a:avLst/>
          </a:prstGeom>
        </p:spPr>
        <p:txBody>
          <a:bodyPr wrap="none" fromWordArt="1">
            <a:prstTxWarp prst="textCanUp">
              <a:avLst>
                <a:gd name="adj" fmla="val 85713"/>
              </a:avLst>
            </a:prstTxWarp>
          </a:bodyPr>
          <a:lstStyle/>
          <a:p>
            <a:pPr algn="ctr"/>
            <a:r>
              <a:rPr lang="vi-V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XIN CHÂN THÀNH CẢM ƠN </a:t>
            </a:r>
            <a:endParaRPr lang="en-US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  <p:graphicFrame>
        <p:nvGraphicFramePr>
          <p:cNvPr id="4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07641"/>
              </p:ext>
            </p:extLst>
          </p:nvPr>
        </p:nvGraphicFramePr>
        <p:xfrm>
          <a:off x="3962400" y="4079875"/>
          <a:ext cx="4953000" cy="1355472"/>
        </p:xfrm>
        <a:graphic>
          <a:graphicData uri="http://schemas.openxmlformats.org/drawingml/2006/table">
            <a:tbl>
              <a:tblPr/>
              <a:tblGrid>
                <a:gridCol w="2049326"/>
                <a:gridCol w="2903674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Liên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hệ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Giảng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viên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Tel: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Email: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Lê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Xuân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Thành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0967259259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thanhqn80@gmail.com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0" y="1676400"/>
            <a:ext cx="5486400" cy="3505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về</a:t>
            </a:r>
            <a:r>
              <a:rPr lang="en-US" sz="2800" dirty="0" smtClean="0">
                <a:solidFill>
                  <a:schemeClr val="accent2"/>
                </a:solidFill>
              </a:rPr>
              <a:t> DFT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Dãy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tuần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hoàn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và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dãy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có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chiều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dài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hữu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hạn</a:t>
            </a:r>
            <a:endParaRPr lang="en-US" sz="2800" dirty="0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Fourier </a:t>
            </a:r>
            <a:r>
              <a:rPr lang="en-US" sz="2800" dirty="0" err="1" smtClean="0">
                <a:solidFill>
                  <a:schemeClr val="accent2"/>
                </a:solidFill>
              </a:rPr>
              <a:t>rời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rạc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FF0066"/>
                </a:solidFill>
              </a:rPr>
              <a:t>FFT </a:t>
            </a:r>
            <a:r>
              <a:rPr lang="en-US" sz="2800" dirty="0" err="1" smtClean="0">
                <a:solidFill>
                  <a:srgbClr val="FF0066"/>
                </a:solidFill>
              </a:rPr>
              <a:t>theo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thời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gian</a:t>
            </a:r>
            <a:endParaRPr lang="en-US" sz="2800" dirty="0" smtClean="0">
              <a:solidFill>
                <a:srgbClr val="FF0066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2"/>
                </a:solidFill>
              </a:rPr>
              <a:t>FFT </a:t>
            </a:r>
            <a:r>
              <a:rPr lang="en-US" sz="2800" dirty="0" err="1" smtClean="0">
                <a:solidFill>
                  <a:schemeClr val="accent2"/>
                </a:solidFill>
              </a:rPr>
              <a:t>theo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tần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số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8621559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Thuật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toán</a:t>
            </a:r>
            <a:r>
              <a:rPr lang="en-US" sz="3200" b="1" dirty="0" smtClean="0">
                <a:solidFill>
                  <a:srgbClr val="333399"/>
                </a:solidFill>
              </a:rPr>
              <a:t> FFT </a:t>
            </a:r>
            <a:r>
              <a:rPr lang="en-US" sz="3200" b="1" dirty="0" err="1" smtClean="0">
                <a:solidFill>
                  <a:srgbClr val="333399"/>
                </a:solidFill>
              </a:rPr>
              <a:t>cơ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2 </a:t>
            </a:r>
            <a:r>
              <a:rPr lang="en-US" sz="3200" b="1" dirty="0" err="1" smtClean="0">
                <a:solidFill>
                  <a:srgbClr val="333399"/>
                </a:solidFill>
              </a:rPr>
              <a:t>theo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thời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gian</a:t>
            </a:r>
            <a:r>
              <a:rPr lang="en-US" sz="3200" b="1" dirty="0" smtClean="0">
                <a:solidFill>
                  <a:srgbClr val="333399"/>
                </a:solidFill>
              </a:rPr>
              <a:t> n</a:t>
            </a: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909005"/>
              </p:ext>
            </p:extLst>
          </p:nvPr>
        </p:nvGraphicFramePr>
        <p:xfrm>
          <a:off x="2155408" y="1066800"/>
          <a:ext cx="4626392" cy="123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3" name="Equation" r:id="rId4" imgW="2489040" imgH="660240" progId="Equation.DSMT4">
                  <p:embed/>
                </p:oleObj>
              </mc:Choice>
              <mc:Fallback>
                <p:oleObj name="Equation" r:id="rId4" imgW="2489040" imgH="660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408" y="1066800"/>
                        <a:ext cx="4626392" cy="12333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791051"/>
              </p:ext>
            </p:extLst>
          </p:nvPr>
        </p:nvGraphicFramePr>
        <p:xfrm>
          <a:off x="2128982" y="2514600"/>
          <a:ext cx="5859703" cy="169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4" name="Equation" r:id="rId6" imgW="3149600" imgH="914400" progId="Equation.DSMT4">
                  <p:embed/>
                </p:oleObj>
              </mc:Choice>
              <mc:Fallback>
                <p:oleObj name="Equation" r:id="rId6" imgW="31496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982" y="2514600"/>
                        <a:ext cx="5859703" cy="16994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043999"/>
              </p:ext>
            </p:extLst>
          </p:nvPr>
        </p:nvGraphicFramePr>
        <p:xfrm>
          <a:off x="2128982" y="4419600"/>
          <a:ext cx="594821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5" name="Equation" r:id="rId8" imgW="3200400" imgH="939800" progId="Equation.DSMT4">
                  <p:embed/>
                </p:oleObj>
              </mc:Choice>
              <mc:Fallback>
                <p:oleObj name="Equation" r:id="rId8" imgW="3200400" imgH="93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982" y="4419600"/>
                        <a:ext cx="5948218" cy="175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0235318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Thuật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toán</a:t>
            </a:r>
            <a:r>
              <a:rPr lang="en-US" sz="3200" b="1" dirty="0" smtClean="0">
                <a:solidFill>
                  <a:srgbClr val="333399"/>
                </a:solidFill>
              </a:rPr>
              <a:t> FFT </a:t>
            </a:r>
            <a:r>
              <a:rPr lang="en-US" sz="3200" b="1" dirty="0" err="1" smtClean="0">
                <a:solidFill>
                  <a:srgbClr val="333399"/>
                </a:solidFill>
              </a:rPr>
              <a:t>cơ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2 </a:t>
            </a:r>
            <a:r>
              <a:rPr lang="en-US" sz="3200" b="1" dirty="0" err="1" smtClean="0">
                <a:solidFill>
                  <a:srgbClr val="333399"/>
                </a:solidFill>
              </a:rPr>
              <a:t>theo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thời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gian</a:t>
            </a:r>
            <a:r>
              <a:rPr lang="en-US" sz="3200" b="1" dirty="0" smtClean="0">
                <a:solidFill>
                  <a:srgbClr val="333399"/>
                </a:solidFill>
              </a:rPr>
              <a:t> n</a:t>
            </a: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905956"/>
              </p:ext>
            </p:extLst>
          </p:nvPr>
        </p:nvGraphicFramePr>
        <p:xfrm>
          <a:off x="1752600" y="914400"/>
          <a:ext cx="6099175" cy="385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1" name="Equation" r:id="rId4" imgW="3200400" imgH="2412720" progId="Equation.DSMT4">
                  <p:embed/>
                </p:oleObj>
              </mc:Choice>
              <mc:Fallback>
                <p:oleObj name="Equation" r:id="rId4" imgW="3200400" imgH="241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14400"/>
                        <a:ext cx="6099175" cy="3859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836600"/>
              </p:ext>
            </p:extLst>
          </p:nvPr>
        </p:nvGraphicFramePr>
        <p:xfrm>
          <a:off x="2514600" y="4876800"/>
          <a:ext cx="61722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2" name="Equation" r:id="rId7" imgW="3238200" imgH="838080" progId="Equation.DSMT4">
                  <p:embed/>
                </p:oleObj>
              </mc:Choice>
              <mc:Fallback>
                <p:oleObj name="Equation" r:id="rId7" imgW="3238200" imgH="838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76800"/>
                        <a:ext cx="6172200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375356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Thuật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toán</a:t>
            </a:r>
            <a:r>
              <a:rPr lang="en-US" sz="3200" b="1" dirty="0" smtClean="0">
                <a:solidFill>
                  <a:srgbClr val="333399"/>
                </a:solidFill>
              </a:rPr>
              <a:t> FFT </a:t>
            </a:r>
            <a:r>
              <a:rPr lang="en-US" sz="3200" b="1" dirty="0" err="1" smtClean="0">
                <a:solidFill>
                  <a:srgbClr val="333399"/>
                </a:solidFill>
              </a:rPr>
              <a:t>cơ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2 </a:t>
            </a:r>
            <a:r>
              <a:rPr lang="en-US" sz="3200" b="1" dirty="0" err="1" smtClean="0">
                <a:solidFill>
                  <a:srgbClr val="333399"/>
                </a:solidFill>
              </a:rPr>
              <a:t>theo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thời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gian</a:t>
            </a:r>
            <a:r>
              <a:rPr lang="en-US" sz="3200" b="1" dirty="0" smtClean="0">
                <a:solidFill>
                  <a:srgbClr val="333399"/>
                </a:solidFill>
              </a:rPr>
              <a:t> n</a:t>
            </a: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80868"/>
            <a:ext cx="73152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3646" y="16764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4417278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Thuật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toán</a:t>
            </a:r>
            <a:r>
              <a:rPr lang="en-US" sz="3200" b="1" dirty="0" smtClean="0">
                <a:solidFill>
                  <a:srgbClr val="333399"/>
                </a:solidFill>
              </a:rPr>
              <a:t> FFT </a:t>
            </a:r>
            <a:r>
              <a:rPr lang="en-US" sz="3200" b="1" dirty="0" err="1" smtClean="0">
                <a:solidFill>
                  <a:srgbClr val="333399"/>
                </a:solidFill>
              </a:rPr>
              <a:t>cơ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2 </a:t>
            </a:r>
            <a:r>
              <a:rPr lang="en-US" sz="3200" b="1" dirty="0" err="1" smtClean="0">
                <a:solidFill>
                  <a:srgbClr val="333399"/>
                </a:solidFill>
              </a:rPr>
              <a:t>theo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thời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gian</a:t>
            </a:r>
            <a:r>
              <a:rPr lang="en-US" sz="3200" b="1" dirty="0" smtClean="0">
                <a:solidFill>
                  <a:srgbClr val="333399"/>
                </a:solidFill>
              </a:rPr>
              <a:t> n</a:t>
            </a: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5" y="1371600"/>
            <a:ext cx="808373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5419725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636354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Thuật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toán</a:t>
            </a:r>
            <a:r>
              <a:rPr lang="en-US" sz="3200" b="1" dirty="0" smtClean="0">
                <a:solidFill>
                  <a:srgbClr val="333399"/>
                </a:solidFill>
              </a:rPr>
              <a:t> FFT </a:t>
            </a:r>
            <a:r>
              <a:rPr lang="en-US" sz="3200" b="1" dirty="0" err="1" smtClean="0">
                <a:solidFill>
                  <a:srgbClr val="333399"/>
                </a:solidFill>
              </a:rPr>
              <a:t>cơ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2 </a:t>
            </a:r>
            <a:r>
              <a:rPr lang="en-US" sz="3200" b="1" dirty="0" err="1" smtClean="0">
                <a:solidFill>
                  <a:srgbClr val="333399"/>
                </a:solidFill>
              </a:rPr>
              <a:t>theo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thời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gian</a:t>
            </a:r>
            <a:r>
              <a:rPr lang="en-US" sz="3200" b="1" dirty="0" smtClean="0">
                <a:solidFill>
                  <a:srgbClr val="333399"/>
                </a:solidFill>
              </a:rPr>
              <a:t> n</a:t>
            </a: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68" y="940329"/>
            <a:ext cx="6824663" cy="530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7034" y="25908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718197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 smtClean="0">
                <a:solidFill>
                  <a:srgbClr val="333399"/>
                </a:solidFill>
              </a:rPr>
              <a:t>Thuật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toán</a:t>
            </a:r>
            <a:r>
              <a:rPr lang="en-US" sz="3200" b="1" dirty="0" smtClean="0">
                <a:solidFill>
                  <a:srgbClr val="333399"/>
                </a:solidFill>
              </a:rPr>
              <a:t> FFT </a:t>
            </a:r>
            <a:r>
              <a:rPr lang="en-US" sz="3200" b="1" dirty="0" err="1" smtClean="0">
                <a:solidFill>
                  <a:srgbClr val="333399"/>
                </a:solidFill>
              </a:rPr>
              <a:t>cơ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số</a:t>
            </a:r>
            <a:r>
              <a:rPr lang="en-US" sz="3200" b="1" dirty="0" smtClean="0">
                <a:solidFill>
                  <a:srgbClr val="333399"/>
                </a:solidFill>
              </a:rPr>
              <a:t> 2 </a:t>
            </a:r>
            <a:r>
              <a:rPr lang="en-US" sz="3200" b="1" dirty="0" err="1" smtClean="0">
                <a:solidFill>
                  <a:srgbClr val="333399"/>
                </a:solidFill>
              </a:rPr>
              <a:t>theo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thời</a:t>
            </a:r>
            <a:r>
              <a:rPr lang="en-US" sz="3200" b="1" dirty="0" smtClean="0">
                <a:solidFill>
                  <a:srgbClr val="333399"/>
                </a:solidFill>
              </a:rPr>
              <a:t> </a:t>
            </a:r>
            <a:r>
              <a:rPr lang="en-US" sz="3200" b="1" dirty="0" err="1" smtClean="0">
                <a:solidFill>
                  <a:srgbClr val="333399"/>
                </a:solidFill>
              </a:rPr>
              <a:t>gian</a:t>
            </a:r>
            <a:r>
              <a:rPr lang="en-US" sz="3200" b="1" dirty="0" smtClean="0">
                <a:solidFill>
                  <a:srgbClr val="333399"/>
                </a:solidFill>
              </a:rPr>
              <a:t> n</a:t>
            </a: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47775"/>
            <a:ext cx="6821349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5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733800"/>
            <a:ext cx="4173414" cy="127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5419725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24602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Unicode MS" pitchFamily="34" charset="-128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Unicode MS" pitchFamily="34" charset="-128"/>
            <a:ea typeface="新細明體" pitchFamily="18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Ch4(Ha_Thanh)</Template>
  <TotalTime>2111</TotalTime>
  <Words>381</Words>
  <Application>Microsoft Office PowerPoint</Application>
  <PresentationFormat>On-screen Show (4:3)</PresentationFormat>
  <Paragraphs>85</Paragraphs>
  <Slides>22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1_Default Design</vt:lpstr>
      <vt:lpstr>Equation</vt:lpstr>
      <vt:lpstr>PowerPoint Presentation</vt:lpstr>
      <vt:lpstr>Nội dung</vt:lpstr>
      <vt:lpstr>Nội dung</vt:lpstr>
      <vt:lpstr>Thuật toán FFT cơ số 2 theo thời gian n</vt:lpstr>
      <vt:lpstr>Thuật toán FFT cơ số 2 theo thời gian n</vt:lpstr>
      <vt:lpstr>Thuật toán FFT cơ số 2 theo thời gian n</vt:lpstr>
      <vt:lpstr>Thuật toán FFT cơ số 2 theo thời gian n</vt:lpstr>
      <vt:lpstr>Thuật toán FFT cơ số 2 theo thời gian n</vt:lpstr>
      <vt:lpstr>Thuật toán FFT cơ số 2 theo thời gian n</vt:lpstr>
      <vt:lpstr>Thuật toán FFT cơ số 2 theo thời gian n</vt:lpstr>
      <vt:lpstr>Thuật toán FFT cơ số 2 theo thời gian n</vt:lpstr>
      <vt:lpstr>Nội dung</vt:lpstr>
      <vt:lpstr>Thuật toán FFT cơ số 2 theo tần số k</vt:lpstr>
      <vt:lpstr>PowerPoint Presentation</vt:lpstr>
      <vt:lpstr>Thuật toán FFT cơ số 2 theo tần số k</vt:lpstr>
      <vt:lpstr>Thuật toán FFT cơ số 2 theo tần số k</vt:lpstr>
      <vt:lpstr>Thuật toán FFT cơ số 2 theo tần số k</vt:lpstr>
      <vt:lpstr>Thuật toán FFT cơ số 2 theo tần số k</vt:lpstr>
      <vt:lpstr>Nội dung</vt:lpstr>
      <vt:lpstr>Nhắc lại nội dung đã học</vt:lpstr>
      <vt:lpstr>Giải đáp thắc mắc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</dc:title>
  <dc:creator>H@</dc:creator>
  <cp:lastModifiedBy>CF</cp:lastModifiedBy>
  <cp:revision>273</cp:revision>
  <dcterms:created xsi:type="dcterms:W3CDTF">2008-10-30T17:50:38Z</dcterms:created>
  <dcterms:modified xsi:type="dcterms:W3CDTF">2015-08-12T03:32:39Z</dcterms:modified>
</cp:coreProperties>
</file>