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6" r:id="rId2"/>
    <p:sldId id="290" r:id="rId3"/>
    <p:sldId id="393" r:id="rId4"/>
    <p:sldId id="370" r:id="rId5"/>
    <p:sldId id="402" r:id="rId6"/>
    <p:sldId id="394" r:id="rId7"/>
    <p:sldId id="372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391" r:id="rId16"/>
    <p:sldId id="380" r:id="rId17"/>
    <p:sldId id="388" r:id="rId18"/>
    <p:sldId id="403" r:id="rId19"/>
    <p:sldId id="405" r:id="rId20"/>
    <p:sldId id="404" r:id="rId21"/>
    <p:sldId id="406" r:id="rId22"/>
    <p:sldId id="407" r:id="rId23"/>
    <p:sldId id="408" r:id="rId24"/>
    <p:sldId id="409" r:id="rId25"/>
    <p:sldId id="410" r:id="rId26"/>
    <p:sldId id="392" r:id="rId27"/>
    <p:sldId id="411" r:id="rId28"/>
    <p:sldId id="413" r:id="rId29"/>
    <p:sldId id="412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296" r:id="rId38"/>
    <p:sldId id="297" r:id="rId39"/>
    <p:sldId id="26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e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8.e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7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1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6.jpeg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4.w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9.pn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png"/><Relationship Id="rId4" Type="http://schemas.openxmlformats.org/officeDocument/2006/relationships/image" Target="../media/image6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e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169222" y="255588"/>
            <a:ext cx="7019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Học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viện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nghê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̣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Bưu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Chính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Viễn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7979"/>
              </p:ext>
            </p:extLst>
          </p:nvPr>
        </p:nvGraphicFramePr>
        <p:xfrm>
          <a:off x="3581400" y="4840288"/>
          <a:ext cx="5105400" cy="990600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Giảng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viên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Lê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Xuân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Thành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0967.259.259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5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 BỘ LỌC SỐ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73897"/>
              </p:ext>
            </p:extLst>
          </p:nvPr>
        </p:nvGraphicFramePr>
        <p:xfrm>
          <a:off x="1211263" y="1752600"/>
          <a:ext cx="503713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2" name="Equation" r:id="rId5" imgW="3085920" imgH="990360" progId="Equation.DSMT4">
                  <p:embed/>
                </p:oleObj>
              </mc:Choice>
              <mc:Fallback>
                <p:oleObj name="Equation" r:id="rId5" imgW="30859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752600"/>
                        <a:ext cx="5037137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1148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24479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381000" y="1"/>
            <a:ext cx="82296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400" b="1" dirty="0" smtClean="0">
                <a:solidFill>
                  <a:srgbClr val="333399"/>
                </a:solidFill>
              </a:rPr>
              <a:t>Bộ lọc thông </a:t>
            </a:r>
            <a:r>
              <a:rPr lang="en-US" sz="2400" b="1" dirty="0" err="1" smtClean="0">
                <a:solidFill>
                  <a:srgbClr val="333399"/>
                </a:solidFill>
              </a:rPr>
              <a:t>cao</a:t>
            </a:r>
            <a:r>
              <a:rPr lang="vi-VN" sz="2400" b="1" dirty="0" smtClean="0">
                <a:solidFill>
                  <a:srgbClr val="333399"/>
                </a:solidFill>
              </a:rPr>
              <a:t> lý tưởng (</a:t>
            </a:r>
            <a:r>
              <a:rPr lang="en-US" sz="2400" b="1" dirty="0" smtClean="0">
                <a:solidFill>
                  <a:srgbClr val="333399"/>
                </a:solidFill>
              </a:rPr>
              <a:t>High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HPF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7104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thông </a:t>
            </a:r>
            <a:r>
              <a:rPr lang="en-US" sz="2400" b="1" dirty="0" err="1" smtClean="0">
                <a:solidFill>
                  <a:srgbClr val="333399"/>
                </a:solidFill>
              </a:rPr>
              <a:t>dải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vi-VN" sz="2400" b="1" dirty="0">
                <a:solidFill>
                  <a:srgbClr val="333399"/>
                </a:solidFill>
              </a:rPr>
              <a:t>lý tưởng </a:t>
            </a:r>
            <a:r>
              <a:rPr lang="vi-VN" sz="2400" b="1" dirty="0" smtClean="0">
                <a:solidFill>
                  <a:srgbClr val="333399"/>
                </a:solidFill>
              </a:rPr>
              <a:t>(</a:t>
            </a:r>
            <a:r>
              <a:rPr lang="en-US" sz="2400" b="1" dirty="0" smtClean="0">
                <a:solidFill>
                  <a:srgbClr val="333399"/>
                </a:solidFill>
              </a:rPr>
              <a:t>Band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BPF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00537"/>
              </p:ext>
            </p:extLst>
          </p:nvPr>
        </p:nvGraphicFramePr>
        <p:xfrm>
          <a:off x="3505200" y="3505200"/>
          <a:ext cx="3977990" cy="128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7" name="Equation" r:id="rId5" imgW="2197080" imgH="711000" progId="Equation.DSMT4">
                  <p:embed/>
                </p:oleObj>
              </mc:Choice>
              <mc:Fallback>
                <p:oleObj name="Equation" r:id="rId5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977990" cy="1288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70563"/>
              </p:ext>
            </p:extLst>
          </p:nvPr>
        </p:nvGraphicFramePr>
        <p:xfrm>
          <a:off x="3505201" y="4959884"/>
          <a:ext cx="3886199" cy="12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8" name="Equation" r:id="rId7" imgW="2145960" imgH="711000" progId="Equation.DSMT4">
                  <p:embed/>
                </p:oleObj>
              </mc:Choice>
              <mc:Fallback>
                <p:oleObj name="Equation" r:id="rId7" imgW="2145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959884"/>
                        <a:ext cx="3886199" cy="128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22742"/>
              </p:ext>
            </p:extLst>
          </p:nvPr>
        </p:nvGraphicFramePr>
        <p:xfrm>
          <a:off x="315017" y="990600"/>
          <a:ext cx="844798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9" r:id="rId9" imgW="5540654" imgH="1751381" progId="Visio.Drawing.6">
                  <p:embed/>
                </p:oleObj>
              </mc:Choice>
              <mc:Fallback>
                <p:oleObj r:id="rId9" imgW="5540654" imgH="1751381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17" y="990600"/>
                        <a:ext cx="8447983" cy="266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46831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thông </a:t>
            </a:r>
            <a:r>
              <a:rPr lang="en-US" sz="2400" b="1" dirty="0" err="1" smtClean="0">
                <a:solidFill>
                  <a:srgbClr val="333399"/>
                </a:solidFill>
              </a:rPr>
              <a:t>dải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vi-VN" sz="2400" b="1" dirty="0">
                <a:solidFill>
                  <a:srgbClr val="333399"/>
                </a:solidFill>
              </a:rPr>
              <a:t>lý tưởng </a:t>
            </a:r>
            <a:r>
              <a:rPr lang="vi-VN" sz="2400" b="1" dirty="0" smtClean="0">
                <a:solidFill>
                  <a:srgbClr val="333399"/>
                </a:solidFill>
              </a:rPr>
              <a:t>(</a:t>
            </a:r>
            <a:r>
              <a:rPr lang="en-US" sz="2400" b="1" dirty="0" smtClean="0">
                <a:solidFill>
                  <a:srgbClr val="333399"/>
                </a:solidFill>
              </a:rPr>
              <a:t>Band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BPF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05214"/>
              </p:ext>
            </p:extLst>
          </p:nvPr>
        </p:nvGraphicFramePr>
        <p:xfrm>
          <a:off x="2057400" y="1371600"/>
          <a:ext cx="38862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5" name="Equation" r:id="rId5" imgW="2145960" imgH="1168200" progId="Equation.DSMT4">
                  <p:embed/>
                </p:oleObj>
              </mc:Choice>
              <mc:Fallback>
                <p:oleObj name="Equation" r:id="rId5" imgW="21459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38862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1148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24479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78306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</a:t>
            </a:r>
            <a:r>
              <a:rPr lang="en-US" sz="2400" b="1" dirty="0" err="1" smtClean="0">
                <a:solidFill>
                  <a:srgbClr val="333399"/>
                </a:solidFill>
              </a:rPr>
              <a:t>chắn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err="1" smtClean="0">
                <a:solidFill>
                  <a:srgbClr val="333399"/>
                </a:solidFill>
              </a:rPr>
              <a:t>dải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vi-VN" sz="2400" b="1" dirty="0">
                <a:solidFill>
                  <a:srgbClr val="333399"/>
                </a:solidFill>
              </a:rPr>
              <a:t>lý tưởng </a:t>
            </a:r>
            <a:r>
              <a:rPr lang="vi-VN" sz="2400" b="1" dirty="0" smtClean="0">
                <a:solidFill>
                  <a:srgbClr val="333399"/>
                </a:solidFill>
              </a:rPr>
              <a:t>(</a:t>
            </a:r>
            <a:r>
              <a:rPr lang="en-US" sz="2400" b="1" dirty="0" smtClean="0">
                <a:solidFill>
                  <a:srgbClr val="333399"/>
                </a:solidFill>
              </a:rPr>
              <a:t>Band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Stop</a:t>
            </a:r>
            <a:r>
              <a:rPr lang="vi-VN" sz="2400" b="1" dirty="0" smtClean="0">
                <a:solidFill>
                  <a:srgbClr val="333399"/>
                </a:solidFill>
              </a:rPr>
              <a:t> Filter</a:t>
            </a:r>
            <a:r>
              <a:rPr lang="en-US" sz="2400" b="1" dirty="0" smtClean="0">
                <a:solidFill>
                  <a:srgbClr val="333399"/>
                </a:solidFill>
              </a:rPr>
              <a:t> - BSF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04084"/>
              </p:ext>
            </p:extLst>
          </p:nvPr>
        </p:nvGraphicFramePr>
        <p:xfrm>
          <a:off x="3505200" y="3505200"/>
          <a:ext cx="3977990" cy="128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4" name="Equation" r:id="rId5" imgW="2197080" imgH="711000" progId="Equation.DSMT4">
                  <p:embed/>
                </p:oleObj>
              </mc:Choice>
              <mc:Fallback>
                <p:oleObj name="Equation" r:id="rId5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977990" cy="1288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293279"/>
              </p:ext>
            </p:extLst>
          </p:nvPr>
        </p:nvGraphicFramePr>
        <p:xfrm>
          <a:off x="3505201" y="4959884"/>
          <a:ext cx="3886199" cy="12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5" name="Equation" r:id="rId7" imgW="2145960" imgH="711000" progId="Equation.DSMT4">
                  <p:embed/>
                </p:oleObj>
              </mc:Choice>
              <mc:Fallback>
                <p:oleObj name="Equation" r:id="rId7" imgW="2145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959884"/>
                        <a:ext cx="3886199" cy="128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758293"/>
              </p:ext>
            </p:extLst>
          </p:nvPr>
        </p:nvGraphicFramePr>
        <p:xfrm>
          <a:off x="457200" y="777158"/>
          <a:ext cx="8458200" cy="280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6" r:id="rId9" imgW="6925818" imgH="2189226" progId="Visio.Drawing.6">
                  <p:embed/>
                </p:oleObj>
              </mc:Choice>
              <mc:Fallback>
                <p:oleObj r:id="rId9" imgW="6925818" imgH="218922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77158"/>
                        <a:ext cx="8458200" cy="2804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315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</a:t>
            </a:r>
            <a:r>
              <a:rPr lang="en-US" sz="2400" b="1" dirty="0" err="1" smtClean="0">
                <a:solidFill>
                  <a:srgbClr val="333399"/>
                </a:solidFill>
              </a:rPr>
              <a:t>chặn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err="1" smtClean="0">
                <a:solidFill>
                  <a:srgbClr val="333399"/>
                </a:solidFill>
              </a:rPr>
              <a:t>dải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vi-VN" sz="2400" b="1" dirty="0">
                <a:solidFill>
                  <a:srgbClr val="333399"/>
                </a:solidFill>
              </a:rPr>
              <a:t>lý tưởng </a:t>
            </a:r>
            <a:r>
              <a:rPr lang="vi-VN" sz="2400" b="1" dirty="0" smtClean="0">
                <a:solidFill>
                  <a:srgbClr val="333399"/>
                </a:solidFill>
              </a:rPr>
              <a:t>(</a:t>
            </a:r>
            <a:r>
              <a:rPr lang="en-US" sz="2400" b="1" dirty="0" smtClean="0">
                <a:solidFill>
                  <a:srgbClr val="333399"/>
                </a:solidFill>
              </a:rPr>
              <a:t>Band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Stop </a:t>
            </a:r>
            <a:r>
              <a:rPr lang="vi-VN" sz="2400" b="1" dirty="0" smtClean="0">
                <a:solidFill>
                  <a:srgbClr val="333399"/>
                </a:solidFill>
              </a:rPr>
              <a:t>Filter</a:t>
            </a:r>
            <a:r>
              <a:rPr lang="en-US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smtClean="0">
                <a:solidFill>
                  <a:srgbClr val="333399"/>
                </a:solidFill>
              </a:rPr>
              <a:t>- BSF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14994"/>
              </p:ext>
            </p:extLst>
          </p:nvPr>
        </p:nvGraphicFramePr>
        <p:xfrm>
          <a:off x="1736725" y="1371600"/>
          <a:ext cx="45291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0" name="Equation" r:id="rId5" imgW="2501640" imgH="1168200" progId="Equation.DSMT4">
                  <p:embed/>
                </p:oleObj>
              </mc:Choice>
              <mc:Fallback>
                <p:oleObj name="Equation" r:id="rId5" imgW="25016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1371600"/>
                        <a:ext cx="4529138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1148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24479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85217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tưởng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Bộ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lọc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FIR </a:t>
            </a:r>
            <a:r>
              <a:rPr lang="en-US" sz="2800" dirty="0" err="1" smtClean="0">
                <a:solidFill>
                  <a:srgbClr val="FF0000"/>
                </a:solidFill>
              </a:rPr>
              <a:t>pha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tuyến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tính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823594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solidFill>
                  <a:srgbClr val="333399"/>
                </a:solidFill>
              </a:rPr>
              <a:t>Đáp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ứng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tần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số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của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bộ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lọc</a:t>
            </a:r>
            <a:r>
              <a:rPr lang="en-US" sz="2800" b="1" dirty="0">
                <a:solidFill>
                  <a:srgbClr val="333399"/>
                </a:solidFill>
              </a:rPr>
              <a:t> FIR </a:t>
            </a:r>
            <a:r>
              <a:rPr lang="en-US" sz="2800" b="1" dirty="0" err="1">
                <a:solidFill>
                  <a:srgbClr val="333399"/>
                </a:solidFill>
              </a:rPr>
              <a:t>pha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tuyến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 err="1">
                <a:solidFill>
                  <a:srgbClr val="333399"/>
                </a:solidFill>
              </a:rPr>
              <a:t>tính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3369"/>
              </p:ext>
            </p:extLst>
          </p:nvPr>
        </p:nvGraphicFramePr>
        <p:xfrm>
          <a:off x="765208" y="1143000"/>
          <a:ext cx="7997792" cy="496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1" name="Equation" r:id="rId4" imgW="3987720" imgH="2463480" progId="Equation.DSMT4">
                  <p:embed/>
                </p:oleObj>
              </mc:Choice>
              <mc:Fallback>
                <p:oleObj name="Equation" r:id="rId4" imgW="398772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08" y="1143000"/>
                        <a:ext cx="7997792" cy="4964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95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32681"/>
              </p:ext>
            </p:extLst>
          </p:nvPr>
        </p:nvGraphicFramePr>
        <p:xfrm>
          <a:off x="1050925" y="1558925"/>
          <a:ext cx="755967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6" name="Equation" r:id="rId5" imgW="4038480" imgH="1600200" progId="Equation.DSMT4">
                  <p:embed/>
                </p:oleObj>
              </mc:Choice>
              <mc:Fallback>
                <p:oleObj name="Equation" r:id="rId5" imgW="4038480" imgH="160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558925"/>
                        <a:ext cx="7559675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FIR </a:t>
            </a:r>
            <a:r>
              <a:rPr lang="en-US" sz="3200" b="1" dirty="0" err="1" smtClean="0">
                <a:solidFill>
                  <a:srgbClr val="333399"/>
                </a:solidFill>
              </a:rPr>
              <a:t>pha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loại</a:t>
            </a:r>
            <a:r>
              <a:rPr lang="en-US" sz="3200" b="1" dirty="0" smtClean="0">
                <a:solidFill>
                  <a:srgbClr val="333399"/>
                </a:solidFill>
              </a:rPr>
              <a:t> 1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4967" y="508102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93175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58498"/>
              </p:ext>
            </p:extLst>
          </p:nvPr>
        </p:nvGraphicFramePr>
        <p:xfrm>
          <a:off x="1039813" y="1417638"/>
          <a:ext cx="7583487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2" name="Equation" r:id="rId5" imgW="4051080" imgH="1752480" progId="Equation.DSMT4">
                  <p:embed/>
                </p:oleObj>
              </mc:Choice>
              <mc:Fallback>
                <p:oleObj name="Equation" r:id="rId5" imgW="40510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417638"/>
                        <a:ext cx="7583487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FIR </a:t>
            </a:r>
            <a:r>
              <a:rPr lang="en-US" sz="3200" b="1" dirty="0" err="1" smtClean="0">
                <a:solidFill>
                  <a:srgbClr val="333399"/>
                </a:solidFill>
              </a:rPr>
              <a:t>pha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loại</a:t>
            </a:r>
            <a:r>
              <a:rPr lang="en-US" sz="3200" b="1" dirty="0" smtClean="0">
                <a:solidFill>
                  <a:srgbClr val="333399"/>
                </a:solidFill>
              </a:rPr>
              <a:t> 2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4967" y="508102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893243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84890"/>
              </p:ext>
            </p:extLst>
          </p:nvPr>
        </p:nvGraphicFramePr>
        <p:xfrm>
          <a:off x="1181100" y="1416050"/>
          <a:ext cx="7297738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5" name="Equation" r:id="rId5" imgW="3898800" imgH="1752480" progId="Equation.DSMT4">
                  <p:embed/>
                </p:oleObj>
              </mc:Choice>
              <mc:Fallback>
                <p:oleObj name="Equation" r:id="rId5" imgW="389880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416050"/>
                        <a:ext cx="7297738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FIR </a:t>
            </a:r>
            <a:r>
              <a:rPr lang="en-US" sz="3200" b="1" dirty="0" err="1" smtClean="0">
                <a:solidFill>
                  <a:srgbClr val="333399"/>
                </a:solidFill>
              </a:rPr>
              <a:t>pha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loại</a:t>
            </a:r>
            <a:r>
              <a:rPr lang="en-US" sz="3200" b="1" dirty="0" smtClean="0">
                <a:solidFill>
                  <a:srgbClr val="333399"/>
                </a:solidFill>
              </a:rPr>
              <a:t> 3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4967" y="508102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66230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tưởng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FIR </a:t>
            </a:r>
            <a:r>
              <a:rPr lang="en-US" sz="2800" dirty="0" err="1" smtClean="0">
                <a:solidFill>
                  <a:schemeClr val="accent2"/>
                </a:solidFill>
              </a:rPr>
              <a:t>pha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tuyến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81447"/>
              </p:ext>
            </p:extLst>
          </p:nvPr>
        </p:nvGraphicFramePr>
        <p:xfrm>
          <a:off x="874713" y="1417638"/>
          <a:ext cx="79152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9" name="Equation" r:id="rId5" imgW="4228920" imgH="1752480" progId="Equation.DSMT4">
                  <p:embed/>
                </p:oleObj>
              </mc:Choice>
              <mc:Fallback>
                <p:oleObj name="Equation" r:id="rId5" imgW="422892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417638"/>
                        <a:ext cx="7915275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FIR </a:t>
            </a:r>
            <a:r>
              <a:rPr lang="en-US" sz="3200" b="1" dirty="0" err="1" smtClean="0">
                <a:solidFill>
                  <a:srgbClr val="333399"/>
                </a:solidFill>
              </a:rPr>
              <a:t>pha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loại</a:t>
            </a:r>
            <a:r>
              <a:rPr lang="en-US" sz="3200" b="1" dirty="0" smtClean="0">
                <a:solidFill>
                  <a:srgbClr val="333399"/>
                </a:solidFill>
              </a:rPr>
              <a:t> 4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4967" y="508102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9492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Các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phương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pháp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thiết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kế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FIR</a:t>
            </a:r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15913" y="990600"/>
            <a:ext cx="54864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vi-VN" sz="2800" dirty="0">
                <a:solidFill>
                  <a:schemeClr val="accent2"/>
                </a:solidFill>
              </a:rPr>
              <a:t>Phương pháp cửa </a:t>
            </a:r>
            <a:r>
              <a:rPr lang="vi-VN" sz="2800" dirty="0" smtClean="0">
                <a:solidFill>
                  <a:schemeClr val="accent2"/>
                </a:solidFill>
              </a:rPr>
              <a:t>sổ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vi-VN" sz="2800" dirty="0">
                <a:solidFill>
                  <a:schemeClr val="accent2"/>
                </a:solidFill>
              </a:rPr>
              <a:t>Phương pháp mẫu tần </a:t>
            </a:r>
            <a:r>
              <a:rPr lang="vi-VN" sz="2800" dirty="0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vi-VN" sz="2800" dirty="0">
                <a:solidFill>
                  <a:schemeClr val="accent2"/>
                </a:solidFill>
              </a:rPr>
              <a:t>Phương pháp lặp tối ưu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362200" y="2743200"/>
            <a:ext cx="6019800" cy="33601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</a:rPr>
              <a:t>Bước</a:t>
            </a:r>
            <a:r>
              <a:rPr lang="en-US" sz="2000" dirty="0" smtClean="0">
                <a:solidFill>
                  <a:srgbClr val="FF0000"/>
                </a:solidFill>
              </a:rPr>
              <a:t> 1: </a:t>
            </a:r>
            <a:r>
              <a:rPr lang="vi-VN" sz="2000" dirty="0" smtClean="0">
                <a:solidFill>
                  <a:srgbClr val="FF0000"/>
                </a:solidFill>
              </a:rPr>
              <a:t>Đưa </a:t>
            </a:r>
            <a:r>
              <a:rPr lang="vi-VN" sz="2000" dirty="0">
                <a:solidFill>
                  <a:srgbClr val="FF0000"/>
                </a:solidFill>
              </a:rPr>
              <a:t>ra chỉ tiêu kỹ thuật </a:t>
            </a:r>
            <a:r>
              <a:rPr lang="vi-VN" sz="2000" dirty="0" smtClean="0">
                <a:solidFill>
                  <a:srgbClr val="FF0000"/>
                </a:solidFill>
              </a:rPr>
              <a:t>trong </a:t>
            </a:r>
            <a:r>
              <a:rPr lang="vi-VN" sz="2000" dirty="0">
                <a:solidFill>
                  <a:srgbClr val="FF0000"/>
                </a:solidFill>
              </a:rPr>
              <a:t>miền tần </a:t>
            </a:r>
            <a:r>
              <a:rPr lang="vi-VN" sz="2000" dirty="0" smtClean="0">
                <a:solidFill>
                  <a:srgbClr val="FF0000"/>
                </a:solidFill>
              </a:rPr>
              <a:t>số.</a:t>
            </a:r>
            <a:endParaRPr lang="vi-VN" sz="20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2: </a:t>
            </a:r>
            <a:r>
              <a:rPr lang="vi-VN" sz="2000" dirty="0" smtClean="0">
                <a:solidFill>
                  <a:srgbClr val="FF0000"/>
                </a:solidFill>
              </a:rPr>
              <a:t>Tính </a:t>
            </a:r>
            <a:r>
              <a:rPr lang="vi-VN" sz="2000" dirty="0">
                <a:solidFill>
                  <a:srgbClr val="FF0000"/>
                </a:solidFill>
              </a:rPr>
              <a:t>toán các hệ số: xác định các chỉ số của hàm truyền đạt </a:t>
            </a:r>
            <a:r>
              <a:rPr lang="en-US" sz="2000" dirty="0" err="1" smtClean="0">
                <a:solidFill>
                  <a:srgbClr val="FF0000"/>
                </a:solidFill>
              </a:rPr>
              <a:t>và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đáp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ứng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tần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số</a:t>
            </a:r>
            <a:r>
              <a:rPr lang="vi-VN" sz="2000" dirty="0" smtClean="0">
                <a:solidFill>
                  <a:srgbClr val="FF0000"/>
                </a:solidFill>
              </a:rPr>
              <a:t> </a:t>
            </a:r>
            <a:r>
              <a:rPr lang="vi-VN" sz="2000" dirty="0">
                <a:solidFill>
                  <a:srgbClr val="FF0000"/>
                </a:solidFill>
              </a:rPr>
              <a:t>theo các chỉ tiêu kỹ thuật đã cho.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3: </a:t>
            </a:r>
            <a:r>
              <a:rPr lang="vi-VN" sz="2000" dirty="0" smtClean="0">
                <a:solidFill>
                  <a:srgbClr val="FF0000"/>
                </a:solidFill>
              </a:rPr>
              <a:t>Thực </a:t>
            </a:r>
            <a:r>
              <a:rPr lang="vi-VN" sz="2000" dirty="0">
                <a:solidFill>
                  <a:srgbClr val="FF0000"/>
                </a:solidFill>
              </a:rPr>
              <a:t>hiện: từ kết quả tính toán ta cấu trúc thành bộ lọc thích hợp.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4: </a:t>
            </a:r>
            <a:r>
              <a:rPr lang="vi-VN" sz="2000" dirty="0" smtClean="0">
                <a:solidFill>
                  <a:srgbClr val="FF0000"/>
                </a:solidFill>
              </a:rPr>
              <a:t>Thử </a:t>
            </a:r>
            <a:r>
              <a:rPr lang="vi-VN" sz="2000" dirty="0">
                <a:solidFill>
                  <a:srgbClr val="FF0000"/>
                </a:solidFill>
              </a:rPr>
              <a:t>lại xem các chỉ tiêu có thỏa mãn hay không, nếu không thỏa mãn thì ta quay lại bước 2 ở trên.</a:t>
            </a:r>
          </a:p>
        </p:txBody>
      </p:sp>
    </p:spTree>
    <p:extLst>
      <p:ext uri="{BB962C8B-B14F-4D97-AF65-F5344CB8AC3E}">
        <p14:creationId xmlns:p14="http://schemas.microsoft.com/office/powerpoint/2010/main" val="31190341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Phương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pháp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cửa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sổ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524000" y="1364285"/>
            <a:ext cx="7086600" cy="32077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</a:rPr>
              <a:t>Bước</a:t>
            </a:r>
            <a:r>
              <a:rPr lang="en-US" sz="2000" dirty="0" smtClean="0">
                <a:solidFill>
                  <a:srgbClr val="FF0000"/>
                </a:solidFill>
              </a:rPr>
              <a:t> 1: </a:t>
            </a:r>
            <a:r>
              <a:rPr lang="vi-VN" sz="2000" dirty="0" smtClean="0">
                <a:solidFill>
                  <a:srgbClr val="FF0000"/>
                </a:solidFill>
              </a:rPr>
              <a:t>Đưa </a:t>
            </a:r>
            <a:r>
              <a:rPr lang="vi-VN" sz="2000" dirty="0">
                <a:solidFill>
                  <a:srgbClr val="FF0000"/>
                </a:solidFill>
              </a:rPr>
              <a:t>ra chỉ tiêu kỹ thuật </a:t>
            </a:r>
            <a:r>
              <a:rPr lang="vi-VN" sz="2000" dirty="0" smtClean="0">
                <a:solidFill>
                  <a:srgbClr val="FF0000"/>
                </a:solidFill>
              </a:rPr>
              <a:t>trong </a:t>
            </a:r>
            <a:r>
              <a:rPr lang="vi-VN" sz="2000" dirty="0">
                <a:solidFill>
                  <a:srgbClr val="FF0000"/>
                </a:solidFill>
              </a:rPr>
              <a:t>miền tần </a:t>
            </a:r>
            <a:r>
              <a:rPr lang="vi-VN" sz="2000" dirty="0" smtClean="0">
                <a:solidFill>
                  <a:srgbClr val="FF0000"/>
                </a:solidFill>
              </a:rPr>
              <a:t>số.</a:t>
            </a:r>
            <a:endParaRPr lang="vi-VN" sz="20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2: </a:t>
            </a:r>
            <a:r>
              <a:rPr lang="en-US" sz="2000" dirty="0" err="1" smtClean="0">
                <a:solidFill>
                  <a:srgbClr val="FF0000"/>
                </a:solidFill>
              </a:rPr>
              <a:t>Xác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loại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bộ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lọc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bộ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lọc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lý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tưởng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pha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tương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ứng</a:t>
            </a:r>
            <a:r>
              <a:rPr lang="vi-VN" sz="2000" dirty="0" smtClean="0">
                <a:solidFill>
                  <a:srgbClr val="FF0000"/>
                </a:solidFill>
              </a:rPr>
              <a:t>.</a:t>
            </a:r>
            <a:endParaRPr lang="vi-VN" sz="20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3: </a:t>
            </a:r>
            <a:r>
              <a:rPr lang="en-US" sz="2000" dirty="0" err="1" smtClean="0">
                <a:solidFill>
                  <a:srgbClr val="FF0000"/>
                </a:solidFill>
              </a:rPr>
              <a:t>Xác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loại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cửa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sổ</a:t>
            </a:r>
            <a:r>
              <a:rPr lang="vi-VN" sz="2000" dirty="0" smtClean="0">
                <a:solidFill>
                  <a:srgbClr val="FF0000"/>
                </a:solidFill>
              </a:rPr>
              <a:t>.</a:t>
            </a:r>
            <a:endParaRPr lang="vi-VN" sz="20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Bước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4: </a:t>
            </a:r>
            <a:r>
              <a:rPr lang="en-US" sz="2000" dirty="0" err="1" smtClean="0">
                <a:solidFill>
                  <a:srgbClr val="FF0000"/>
                </a:solidFill>
              </a:rPr>
              <a:t>Xác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đáp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ứng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xung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bộ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lọc</a:t>
            </a:r>
            <a:r>
              <a:rPr lang="vi-VN" sz="2000" dirty="0" smtClean="0">
                <a:solidFill>
                  <a:srgbClr val="FF0000"/>
                </a:solidFill>
              </a:rPr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FF0000"/>
                </a:solidFill>
              </a:rPr>
              <a:t>Bước</a:t>
            </a:r>
            <a:r>
              <a:rPr lang="en-US" sz="2000" dirty="0" smtClean="0">
                <a:solidFill>
                  <a:srgbClr val="FF0000"/>
                </a:solidFill>
              </a:rPr>
              <a:t> 5: </a:t>
            </a:r>
            <a:r>
              <a:rPr lang="en-US" sz="2000" dirty="0" err="1" smtClean="0">
                <a:solidFill>
                  <a:srgbClr val="FF0000"/>
                </a:solidFill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truyền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đạt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đáp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ứng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tần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số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đồ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cấu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trúc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bộ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lọc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So </a:t>
            </a:r>
            <a:r>
              <a:rPr lang="en-US" sz="2000" dirty="0" err="1" smtClean="0">
                <a:solidFill>
                  <a:srgbClr val="FF0000"/>
                </a:solidFill>
              </a:rPr>
              <a:t>sánh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các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chỉ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tiêu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kỹ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thuật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nếu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đạt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thì</a:t>
            </a:r>
            <a:r>
              <a:rPr lang="en-US" sz="2000" dirty="0" smtClean="0">
                <a:solidFill>
                  <a:srgbClr val="FF0000"/>
                </a:solidFill>
              </a:rPr>
              <a:t> quay </a:t>
            </a:r>
            <a:r>
              <a:rPr lang="en-US" sz="2000" dirty="0" err="1" smtClean="0">
                <a:solidFill>
                  <a:srgbClr val="FF0000"/>
                </a:solidFill>
              </a:rPr>
              <a:t>lại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bước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thứ</a:t>
            </a:r>
            <a:r>
              <a:rPr lang="en-US" sz="2000" dirty="0" smtClean="0">
                <a:solidFill>
                  <a:srgbClr val="FF0000"/>
                </a:solidFill>
              </a:rPr>
              <a:t> 2.</a:t>
            </a:r>
            <a:endParaRPr lang="vi-VN" sz="2000" dirty="0">
              <a:solidFill>
                <a:srgbClr val="FF0000"/>
              </a:solidFill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4966" y="48863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025458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5723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Một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hàm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cửa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sổ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thông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dụng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pic>
        <p:nvPicPr>
          <p:cNvPr id="258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43501"/>
            <a:ext cx="5724525" cy="497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25168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5723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Các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thông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của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cửa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sổ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4" y="1220950"/>
            <a:ext cx="7618761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78160"/>
              </p:ext>
            </p:extLst>
          </p:nvPr>
        </p:nvGraphicFramePr>
        <p:xfrm>
          <a:off x="3792485" y="5195361"/>
          <a:ext cx="2052638" cy="103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1" name="Equation" r:id="rId6" imgW="1206500" imgH="609600" progId="Equation.DSMT4">
                  <p:embed/>
                </p:oleObj>
              </mc:Choice>
              <mc:Fallback>
                <p:oleObj name="Equation" r:id="rId6" imgW="12065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485" y="5195361"/>
                        <a:ext cx="2052638" cy="103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89948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Phương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pháp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lấy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mẫu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tần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300662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72955"/>
              </p:ext>
            </p:extLst>
          </p:nvPr>
        </p:nvGraphicFramePr>
        <p:xfrm>
          <a:off x="2006991" y="1219200"/>
          <a:ext cx="5855741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0" name="Bitmap Image" r:id="rId6" imgW="2734057" imgH="1743318" progId="Paint.Picture">
                  <p:embed/>
                </p:oleObj>
              </mc:Choice>
              <mc:Fallback>
                <p:oleObj name="Bitmap Image" r:id="rId6" imgW="2734057" imgH="174331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991" y="1219200"/>
                        <a:ext cx="5855741" cy="373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99101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tưởng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FIR </a:t>
            </a:r>
            <a:r>
              <a:rPr lang="en-US" sz="2800" dirty="0" err="1" smtClean="0">
                <a:solidFill>
                  <a:schemeClr val="accent2"/>
                </a:solidFill>
              </a:rPr>
              <a:t>pha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tuyến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Bộ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lọc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823594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IIR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5212" y="5605462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69385"/>
              </p:ext>
            </p:extLst>
          </p:nvPr>
        </p:nvGraphicFramePr>
        <p:xfrm>
          <a:off x="838200" y="2667000"/>
          <a:ext cx="426720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9" name="Equation" r:id="rId6" imgW="2133600" imgH="431800" progId="Equation.DSMT4">
                  <p:embed/>
                </p:oleObj>
              </mc:Choice>
              <mc:Fallback>
                <p:oleObj name="Equation" r:id="rId6" imgW="2133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4267203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24950"/>
              </p:ext>
            </p:extLst>
          </p:nvPr>
        </p:nvGraphicFramePr>
        <p:xfrm>
          <a:off x="5562601" y="2667000"/>
          <a:ext cx="2819402" cy="8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0" name="Equation" r:id="rId8" imgW="1409088" imgH="431613" progId="Equation.DSMT4">
                  <p:embed/>
                </p:oleObj>
              </mc:Choice>
              <mc:Fallback>
                <p:oleObj name="Equation" r:id="rId8" imgW="1409088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2667000"/>
                        <a:ext cx="2819402" cy="857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65040"/>
              </p:ext>
            </p:extLst>
          </p:nvPr>
        </p:nvGraphicFramePr>
        <p:xfrm>
          <a:off x="2895600" y="3657600"/>
          <a:ext cx="259080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1" name="Equation" r:id="rId10" imgW="1295400" imgH="838200" progId="Equation.DSMT4">
                  <p:embed/>
                </p:oleObj>
              </mc:Choice>
              <mc:Fallback>
                <p:oleObj name="Equation" r:id="rId10" imgW="12954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2590801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57304"/>
              </p:ext>
            </p:extLst>
          </p:nvPr>
        </p:nvGraphicFramePr>
        <p:xfrm>
          <a:off x="1674018" y="944563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2" r:id="rId12" imgW="2605735" imgH="459638" progId="">
                  <p:embed/>
                </p:oleObj>
              </mc:Choice>
              <mc:Fallback>
                <p:oleObj r:id="rId12" imgW="2605735" imgH="45963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18" y="944563"/>
                        <a:ext cx="57959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5466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Chuyển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đổi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từ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tương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tự</a:t>
            </a:r>
            <a:r>
              <a:rPr lang="en-US" sz="3200" b="1" dirty="0" smtClean="0">
                <a:solidFill>
                  <a:srgbClr val="333399"/>
                </a:solidFill>
              </a:rPr>
              <a:t> sang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57304"/>
              </p:ext>
            </p:extLst>
          </p:nvPr>
        </p:nvGraphicFramePr>
        <p:xfrm>
          <a:off x="1673225" y="944563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4" r:id="rId5" imgW="2605735" imgH="459638" progId="">
                  <p:embed/>
                </p:oleObj>
              </mc:Choice>
              <mc:Fallback>
                <p:oleObj r:id="rId5" imgW="2605735" imgH="459638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944563"/>
                        <a:ext cx="57959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43513"/>
              </p:ext>
            </p:extLst>
          </p:nvPr>
        </p:nvGraphicFramePr>
        <p:xfrm>
          <a:off x="1143000" y="2549933"/>
          <a:ext cx="2635924" cy="133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5" name="Equation" r:id="rId7" imgW="1371600" imgH="698500" progId="Equation.DSMT4">
                  <p:embed/>
                </p:oleObj>
              </mc:Choice>
              <mc:Fallback>
                <p:oleObj name="Equation" r:id="rId7" imgW="13716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49933"/>
                        <a:ext cx="2635924" cy="1336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20832"/>
              </p:ext>
            </p:extLst>
          </p:nvPr>
        </p:nvGraphicFramePr>
        <p:xfrm>
          <a:off x="4882760" y="2702333"/>
          <a:ext cx="3423040" cy="86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6" name="Equation" r:id="rId9" imgW="1854200" imgH="469900" progId="Equation.DSMT4">
                  <p:embed/>
                </p:oleObj>
              </mc:Choice>
              <mc:Fallback>
                <p:oleObj name="Equation" r:id="rId9" imgW="18542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760" y="2702333"/>
                        <a:ext cx="3423040" cy="860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79082"/>
              </p:ext>
            </p:extLst>
          </p:nvPr>
        </p:nvGraphicFramePr>
        <p:xfrm>
          <a:off x="2154238" y="4184650"/>
          <a:ext cx="577056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7" name="Equation" r:id="rId11" imgW="2997000" imgH="838080" progId="Equation.DSMT4">
                  <p:embed/>
                </p:oleObj>
              </mc:Choice>
              <mc:Fallback>
                <p:oleObj name="Equation" r:id="rId11" imgW="299700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84650"/>
                        <a:ext cx="5770562" cy="160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30280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Tổng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hợp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IIR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15000" y="2514600"/>
            <a:ext cx="32766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Butterworth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Chebyshev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Elip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hay </a:t>
            </a:r>
            <a:r>
              <a:rPr lang="en-US" sz="2800" dirty="0" err="1">
                <a:solidFill>
                  <a:schemeClr val="accent2"/>
                </a:solidFill>
              </a:rPr>
              <a:t>Cauer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15437"/>
              </p:ext>
            </p:extLst>
          </p:nvPr>
        </p:nvGraphicFramePr>
        <p:xfrm>
          <a:off x="914400" y="1895635"/>
          <a:ext cx="4114800" cy="30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2" name="Equation" r:id="rId5" imgW="1701800" imgH="1270000" progId="Equation.DSMT4">
                  <p:embed/>
                </p:oleObj>
              </mc:Choice>
              <mc:Fallback>
                <p:oleObj name="Equation" r:id="rId5" imgW="1701800" imgH="127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95635"/>
                        <a:ext cx="4114800" cy="3057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2941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66"/>
                </a:solidFill>
              </a:rPr>
              <a:t>Mở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đầu</a:t>
            </a:r>
            <a:endParaRPr lang="en-US" sz="2800" dirty="0" smtClean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tưởng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FIR </a:t>
            </a:r>
            <a:r>
              <a:rPr lang="en-US" sz="2800" dirty="0" err="1" smtClean="0">
                <a:solidFill>
                  <a:schemeClr val="accent2"/>
                </a:solidFill>
              </a:rPr>
              <a:t>pha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tuyến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935948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 err="1" smtClean="0">
                <a:solidFill>
                  <a:srgbClr val="333399"/>
                </a:solidFill>
              </a:rPr>
              <a:t>Tổng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hợp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IIR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52600" y="3733800"/>
            <a:ext cx="67056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vi-VN" sz="2800" dirty="0" smtClean="0">
                <a:solidFill>
                  <a:schemeClr val="accent2"/>
                </a:solidFill>
              </a:rPr>
              <a:t>Phương </a:t>
            </a:r>
            <a:r>
              <a:rPr lang="vi-VN" sz="2800" dirty="0">
                <a:solidFill>
                  <a:schemeClr val="accent2"/>
                </a:solidFill>
              </a:rPr>
              <a:t>pháp bất biến xung</a:t>
            </a:r>
          </a:p>
          <a:p>
            <a:pPr algn="just">
              <a:buFont typeface="Wingdings" pitchFamily="2" charset="2"/>
              <a:buChar char="ü"/>
            </a:pPr>
            <a:r>
              <a:rPr lang="vi-VN" sz="2800" dirty="0" smtClean="0">
                <a:solidFill>
                  <a:schemeClr val="accent2"/>
                </a:solidFill>
              </a:rPr>
              <a:t>Phương </a:t>
            </a:r>
            <a:r>
              <a:rPr lang="vi-VN" sz="2800" dirty="0">
                <a:solidFill>
                  <a:schemeClr val="accent2"/>
                </a:solidFill>
              </a:rPr>
              <a:t>pháp biển đổi song tuyến</a:t>
            </a:r>
          </a:p>
          <a:p>
            <a:pPr algn="just">
              <a:buFont typeface="Wingdings" pitchFamily="2" charset="2"/>
              <a:buChar char="ü"/>
            </a:pPr>
            <a:r>
              <a:rPr lang="vi-VN" sz="2800" dirty="0" smtClean="0">
                <a:solidFill>
                  <a:schemeClr val="accent2"/>
                </a:solidFill>
              </a:rPr>
              <a:t>Phương </a:t>
            </a:r>
            <a:r>
              <a:rPr lang="vi-VN" sz="2800" dirty="0">
                <a:solidFill>
                  <a:schemeClr val="accent2"/>
                </a:solidFill>
              </a:rPr>
              <a:t>pháp tương đương vi phân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96167"/>
              </p:ext>
            </p:extLst>
          </p:nvPr>
        </p:nvGraphicFramePr>
        <p:xfrm>
          <a:off x="1600200" y="1441450"/>
          <a:ext cx="577056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5" name="Equation" r:id="rId5" imgW="2997000" imgH="838080" progId="Equation.DSMT4">
                  <p:embed/>
                </p:oleObj>
              </mc:Choice>
              <mc:Fallback>
                <p:oleObj name="Equation" r:id="rId5" imgW="2997000" imgH="838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1450"/>
                        <a:ext cx="5770562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0840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3200" b="1" dirty="0">
                <a:solidFill>
                  <a:srgbClr val="333399"/>
                </a:solidFill>
              </a:rPr>
              <a:t>Phương pháp bất biến xung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15099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27799"/>
              </p:ext>
            </p:extLst>
          </p:nvPr>
        </p:nvGraphicFramePr>
        <p:xfrm>
          <a:off x="1600200" y="4267200"/>
          <a:ext cx="63437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2" name="Equation" r:id="rId6" imgW="3009600" imgH="507960" progId="Equation.DSMT4">
                  <p:embed/>
                </p:oleObj>
              </mc:Choice>
              <mc:Fallback>
                <p:oleObj name="Equation" r:id="rId6" imgW="30096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343771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05212" y="5605462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046102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3200" b="1" dirty="0">
                <a:solidFill>
                  <a:srgbClr val="333399"/>
                </a:solidFill>
              </a:rPr>
              <a:t>Phương pháp </a:t>
            </a:r>
            <a:r>
              <a:rPr lang="vi-VN" sz="3200" b="1" dirty="0" smtClean="0">
                <a:solidFill>
                  <a:srgbClr val="333399"/>
                </a:solidFill>
              </a:rPr>
              <a:t>b</a:t>
            </a:r>
            <a:r>
              <a:rPr lang="en-US" sz="3200" b="1" dirty="0" err="1" smtClean="0">
                <a:solidFill>
                  <a:srgbClr val="333399"/>
                </a:solidFill>
              </a:rPr>
              <a:t>iến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đổi</a:t>
            </a:r>
            <a:r>
              <a:rPr lang="en-US" sz="3200" b="1" dirty="0" smtClean="0">
                <a:solidFill>
                  <a:srgbClr val="333399"/>
                </a:solidFill>
              </a:rPr>
              <a:t> song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endParaRPr lang="vi-VN" sz="3200" b="1" dirty="0">
              <a:solidFill>
                <a:srgbClr val="333399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10983"/>
              </p:ext>
            </p:extLst>
          </p:nvPr>
        </p:nvGraphicFramePr>
        <p:xfrm>
          <a:off x="1981200" y="3949559"/>
          <a:ext cx="5021418" cy="130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3" name="Equation" r:id="rId5" imgW="1358640" imgH="355320" progId="Equation.DSMT4">
                  <p:embed/>
                </p:oleObj>
              </mc:Choice>
              <mc:Fallback>
                <p:oleObj name="Equation" r:id="rId5" imgW="1358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49559"/>
                        <a:ext cx="5021418" cy="1308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81412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6096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95137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1641868" cy="16812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3200" b="1" dirty="0">
                <a:solidFill>
                  <a:srgbClr val="333399"/>
                </a:solidFill>
              </a:rPr>
              <a:t>Phương pháp </a:t>
            </a:r>
            <a:r>
              <a:rPr lang="en-US" sz="3200" b="1" dirty="0" err="1" smtClean="0">
                <a:solidFill>
                  <a:srgbClr val="333399"/>
                </a:solidFill>
              </a:rPr>
              <a:t>tương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đương</a:t>
            </a:r>
            <a:r>
              <a:rPr lang="en-US" sz="3200" b="1" dirty="0" smtClean="0">
                <a:solidFill>
                  <a:srgbClr val="333399"/>
                </a:solidFill>
              </a:rPr>
              <a:t> vi </a:t>
            </a:r>
            <a:r>
              <a:rPr lang="en-US" sz="3200" b="1" smtClean="0">
                <a:solidFill>
                  <a:srgbClr val="333399"/>
                </a:solidFill>
              </a:rPr>
              <a:t>phân</a:t>
            </a:r>
            <a:endParaRPr lang="vi-VN" sz="3200" b="1" dirty="0">
              <a:solidFill>
                <a:srgbClr val="333399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1412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1" y="1228725"/>
            <a:ext cx="5438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88325"/>
              </p:ext>
            </p:extLst>
          </p:nvPr>
        </p:nvGraphicFramePr>
        <p:xfrm>
          <a:off x="2362200" y="4114800"/>
          <a:ext cx="51619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8" name="Equation" r:id="rId7" imgW="1663700" imgH="292100" progId="Equation.DSMT4">
                  <p:embed/>
                </p:oleObj>
              </mc:Choice>
              <mc:Fallback>
                <p:oleObj name="Equation" r:id="rId7" imgW="16637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516193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87268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9" y="5862526"/>
            <a:ext cx="748900" cy="7668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800" b="1" dirty="0" smtClean="0">
                <a:solidFill>
                  <a:srgbClr val="333399"/>
                </a:solidFill>
              </a:rPr>
              <a:t>Tổng </a:t>
            </a:r>
            <a:r>
              <a:rPr lang="vi-VN" sz="2800" b="1" dirty="0">
                <a:solidFill>
                  <a:srgbClr val="333399"/>
                </a:solidFill>
              </a:rPr>
              <a:t>hợp bộ lọc số IIR bằng biến đổi tần số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4" y="1300163"/>
            <a:ext cx="7928576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45141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9" y="5862526"/>
            <a:ext cx="748900" cy="76687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2800" b="1" dirty="0" smtClean="0">
                <a:solidFill>
                  <a:srgbClr val="333399"/>
                </a:solidFill>
              </a:rPr>
              <a:t>Tổng </a:t>
            </a:r>
            <a:r>
              <a:rPr lang="vi-VN" sz="2800" b="1" dirty="0">
                <a:solidFill>
                  <a:srgbClr val="333399"/>
                </a:solidFill>
              </a:rPr>
              <a:t>hợp bộ lọc số IIR bằng biến đổi tần số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9803"/>
            <a:ext cx="6794021" cy="508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51036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lý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tưởng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FIR </a:t>
            </a:r>
            <a:r>
              <a:rPr lang="en-US" sz="2800" dirty="0" err="1" smtClean="0">
                <a:solidFill>
                  <a:schemeClr val="accent2"/>
                </a:solidFill>
              </a:rPr>
              <a:t>pha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tuyến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Bộ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lọc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số</a:t>
            </a:r>
            <a:r>
              <a:rPr lang="en-US" sz="2800" dirty="0">
                <a:solidFill>
                  <a:schemeClr val="accent2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rgbClr val="FF0000"/>
                </a:solidFill>
              </a:rPr>
              <a:t>Tổng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tập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53801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Nhắc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lại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 </a:t>
            </a:r>
            <a:r>
              <a:rPr lang="en-US" sz="4000" b="1" dirty="0" err="1" smtClean="0">
                <a:solidFill>
                  <a:srgbClr val="333399"/>
                </a:solidFill>
              </a:rPr>
              <a:t>đã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học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2971800" cy="2857500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81400" y="2438400"/>
            <a:ext cx="5486400" cy="2667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Mở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đầu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Bộ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lọc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số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lý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tưởng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Bộ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lọc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số</a:t>
            </a:r>
            <a:r>
              <a:rPr lang="en-US" sz="2800" dirty="0">
                <a:solidFill>
                  <a:schemeClr val="accent2"/>
                </a:solidFill>
              </a:rPr>
              <a:t> FIR </a:t>
            </a:r>
            <a:r>
              <a:rPr lang="en-US" sz="2800" dirty="0" err="1">
                <a:solidFill>
                  <a:schemeClr val="accent2"/>
                </a:solidFill>
              </a:rPr>
              <a:t>pha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tuyến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tính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rgbClr val="000099"/>
                </a:solidFill>
              </a:rPr>
              <a:t>Bộ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lọc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số</a:t>
            </a:r>
            <a:r>
              <a:rPr lang="en-US" sz="2800" dirty="0">
                <a:solidFill>
                  <a:srgbClr val="000099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Tổng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kết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chương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và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bài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tập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6735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Mở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đầu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3908" y="3850884"/>
            <a:ext cx="1790700" cy="1833677"/>
          </a:xfrm>
          <a:prstGeom prst="rect">
            <a:avLst/>
          </a:prstGeom>
          <a:noFill/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0" y="1295398"/>
            <a:ext cx="1752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9578" y="4072397"/>
            <a:ext cx="1371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2908" y="1174749"/>
            <a:ext cx="21717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2828925"/>
            <a:ext cx="3930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66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BỘ LỌC SỐ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66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23531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Các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chỉ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tiêu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kỹ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của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bộ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lọc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380832"/>
              </p:ext>
            </p:extLst>
          </p:nvPr>
        </p:nvGraphicFramePr>
        <p:xfrm>
          <a:off x="1524000" y="1143000"/>
          <a:ext cx="6553200" cy="49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0" r:id="rId5" imgW="3127553" imgH="2399081" progId="Visio.Drawing.6">
                  <p:embed/>
                </p:oleObj>
              </mc:Choice>
              <mc:Fallback>
                <p:oleObj r:id="rId5" imgW="3127553" imgH="2399081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6553200" cy="4962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00597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828800"/>
            <a:ext cx="5486400" cy="2819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Mở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đầu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66"/>
                </a:solidFill>
              </a:rPr>
              <a:t>Bộ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lọc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số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lý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tưởng</a:t>
            </a:r>
            <a:endParaRPr lang="en-US" sz="2800" dirty="0" smtClean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FIR </a:t>
            </a:r>
            <a:r>
              <a:rPr lang="en-US" sz="2800" dirty="0" err="1" smtClean="0">
                <a:solidFill>
                  <a:schemeClr val="accent2"/>
                </a:solidFill>
              </a:rPr>
              <a:t>pha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tuyến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lọc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r>
              <a:rPr lang="en-US" sz="2800" dirty="0" smtClean="0">
                <a:solidFill>
                  <a:schemeClr val="accent2"/>
                </a:solidFill>
              </a:rPr>
              <a:t> IIR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438095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thông thấp lý tưởng (Low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LPF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08573"/>
              </p:ext>
            </p:extLst>
          </p:nvPr>
        </p:nvGraphicFramePr>
        <p:xfrm>
          <a:off x="685800" y="1143000"/>
          <a:ext cx="7569476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3" r:id="rId5" imgW="4578096" imgH="1751381" progId="Visio.Drawing.6">
                  <p:embed/>
                </p:oleObj>
              </mc:Choice>
              <mc:Fallback>
                <p:oleObj r:id="rId5" imgW="4578096" imgH="1751381" progId="Visio.Drawing.6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569476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89221"/>
              </p:ext>
            </p:extLst>
          </p:nvPr>
        </p:nvGraphicFramePr>
        <p:xfrm>
          <a:off x="2886075" y="3962400"/>
          <a:ext cx="51530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4" name="Equation" r:id="rId7" imgW="2057400" imgH="457200" progId="Equation.DSMT4">
                  <p:embed/>
                </p:oleObj>
              </mc:Choice>
              <mc:Fallback>
                <p:oleObj name="Equation" r:id="rId7" imgW="20574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962400"/>
                        <a:ext cx="515302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99863"/>
              </p:ext>
            </p:extLst>
          </p:nvPr>
        </p:nvGraphicFramePr>
        <p:xfrm>
          <a:off x="2994025" y="5254625"/>
          <a:ext cx="50276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5" name="Equation" r:id="rId9" imgW="2006280" imgH="457200" progId="Equation.DSMT4">
                  <p:embed/>
                </p:oleObj>
              </mc:Choice>
              <mc:Fallback>
                <p:oleObj name="Equation" r:id="rId9" imgW="200628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254625"/>
                        <a:ext cx="502761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37535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thông thấp lý tưởng (Low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LPF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31916"/>
              </p:ext>
            </p:extLst>
          </p:nvPr>
        </p:nvGraphicFramePr>
        <p:xfrm>
          <a:off x="1447800" y="915988"/>
          <a:ext cx="592931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5" name="Equation" r:id="rId5" imgW="3632040" imgH="1434960" progId="Equation.DSMT4">
                  <p:embed/>
                </p:oleObj>
              </mc:Choice>
              <mc:Fallback>
                <p:oleObj name="Equation" r:id="rId5" imgW="36320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15988"/>
                        <a:ext cx="5929313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90488"/>
              </p:ext>
            </p:extLst>
          </p:nvPr>
        </p:nvGraphicFramePr>
        <p:xfrm>
          <a:off x="2362200" y="3429000"/>
          <a:ext cx="6067425" cy="270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6" r:id="rId7" imgW="4191914" imgH="1788566" progId="Visio.Drawing.6">
                  <p:embed/>
                </p:oleObj>
              </mc:Choice>
              <mc:Fallback>
                <p:oleObj r:id="rId7" imgW="4191914" imgH="178856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6067425" cy="2702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358140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24479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4362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400" b="1" dirty="0" smtClean="0">
                <a:solidFill>
                  <a:srgbClr val="333399"/>
                </a:solidFill>
              </a:rPr>
              <a:t>Bộ </a:t>
            </a:r>
            <a:r>
              <a:rPr lang="vi-VN" sz="2400" b="1" dirty="0">
                <a:solidFill>
                  <a:srgbClr val="333399"/>
                </a:solidFill>
              </a:rPr>
              <a:t>lọc thông </a:t>
            </a:r>
            <a:r>
              <a:rPr lang="en-US" sz="2400" b="1" dirty="0" err="1" smtClean="0">
                <a:solidFill>
                  <a:srgbClr val="333399"/>
                </a:solidFill>
              </a:rPr>
              <a:t>cao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vi-VN" sz="2400" b="1" dirty="0">
                <a:solidFill>
                  <a:srgbClr val="333399"/>
                </a:solidFill>
              </a:rPr>
              <a:t>lý tưởng </a:t>
            </a:r>
            <a:r>
              <a:rPr lang="vi-VN" sz="2400" b="1" dirty="0" smtClean="0">
                <a:solidFill>
                  <a:srgbClr val="333399"/>
                </a:solidFill>
              </a:rPr>
              <a:t>(</a:t>
            </a:r>
            <a:r>
              <a:rPr lang="en-US" sz="2400" b="1" dirty="0" smtClean="0">
                <a:solidFill>
                  <a:srgbClr val="333399"/>
                </a:solidFill>
              </a:rPr>
              <a:t>High</a:t>
            </a:r>
            <a:r>
              <a:rPr lang="vi-VN" sz="2400" b="1" dirty="0" smtClean="0">
                <a:solidFill>
                  <a:srgbClr val="333399"/>
                </a:solidFill>
              </a:rPr>
              <a:t> </a:t>
            </a:r>
            <a:r>
              <a:rPr lang="en-US" sz="2400" b="1" dirty="0" smtClean="0">
                <a:solidFill>
                  <a:srgbClr val="333399"/>
                </a:solidFill>
              </a:rPr>
              <a:t>P</a:t>
            </a:r>
            <a:r>
              <a:rPr lang="vi-VN" sz="2400" b="1" dirty="0" smtClean="0">
                <a:solidFill>
                  <a:srgbClr val="333399"/>
                </a:solidFill>
              </a:rPr>
              <a:t>ass Filter</a:t>
            </a:r>
            <a:r>
              <a:rPr lang="en-US" sz="2400" b="1" dirty="0" smtClean="0">
                <a:solidFill>
                  <a:srgbClr val="333399"/>
                </a:solidFill>
              </a:rPr>
              <a:t> - HPF</a:t>
            </a:r>
            <a:r>
              <a:rPr lang="vi-VN" sz="2400" b="1" dirty="0" smtClean="0">
                <a:solidFill>
                  <a:srgbClr val="333399"/>
                </a:solidFill>
              </a:rPr>
              <a:t>)</a:t>
            </a:r>
            <a:endParaRPr lang="en-US" sz="24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26257"/>
              </p:ext>
            </p:extLst>
          </p:nvPr>
        </p:nvGraphicFramePr>
        <p:xfrm>
          <a:off x="2854325" y="3962400"/>
          <a:ext cx="52181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5" name="Equation" r:id="rId5" imgW="2082600" imgH="457200" progId="Equation.DSMT4">
                  <p:embed/>
                </p:oleObj>
              </mc:Choice>
              <mc:Fallback>
                <p:oleObj name="Equation" r:id="rId5" imgW="2082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962400"/>
                        <a:ext cx="5218113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56669"/>
              </p:ext>
            </p:extLst>
          </p:nvPr>
        </p:nvGraphicFramePr>
        <p:xfrm>
          <a:off x="3009900" y="5254625"/>
          <a:ext cx="49958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6" name="Equation" r:id="rId7" imgW="1993680" imgH="457200" progId="Equation.DSMT4">
                  <p:embed/>
                </p:oleObj>
              </mc:Choice>
              <mc:Fallback>
                <p:oleObj name="Equation" r:id="rId7" imgW="1993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254625"/>
                        <a:ext cx="49958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49107"/>
              </p:ext>
            </p:extLst>
          </p:nvPr>
        </p:nvGraphicFramePr>
        <p:xfrm>
          <a:off x="762000" y="1043818"/>
          <a:ext cx="7685087" cy="261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7" r:id="rId9" imgW="5153558" imgH="1751381" progId="Visio.Drawing.6">
                  <p:embed/>
                </p:oleObj>
              </mc:Choice>
              <mc:Fallback>
                <p:oleObj r:id="rId9" imgW="5153558" imgH="1751381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43818"/>
                        <a:ext cx="7685087" cy="2613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42774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2705</TotalTime>
  <Words>758</Words>
  <Application>Microsoft Office PowerPoint</Application>
  <PresentationFormat>On-screen Show (4:3)</PresentationFormat>
  <Paragraphs>146</Paragraphs>
  <Slides>39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1_Default Design</vt:lpstr>
      <vt:lpstr>Visio.Drawing.6</vt:lpstr>
      <vt:lpstr>Equation</vt:lpstr>
      <vt:lpstr>Bitmap Image</vt:lpstr>
      <vt:lpstr>PowerPoint Presentation</vt:lpstr>
      <vt:lpstr>Nội dung</vt:lpstr>
      <vt:lpstr>Nội dung</vt:lpstr>
      <vt:lpstr>Mở đầu</vt:lpstr>
      <vt:lpstr>Các chỉ tiêu kỹ thuật của bộ lọc</vt:lpstr>
      <vt:lpstr>Nội dung</vt:lpstr>
      <vt:lpstr>Bộ lọc thông thấp lý tưởng (Low Pass Filter - LPF)</vt:lpstr>
      <vt:lpstr>Bộ lọc thông thấp lý tưởng (Low Pass Filter - LPF)</vt:lpstr>
      <vt:lpstr>Bộ lọc thông cao lý tưởng (High Pass Filter - HPF)</vt:lpstr>
      <vt:lpstr>PowerPoint Presentation</vt:lpstr>
      <vt:lpstr>Bộ lọc thông dải lý tưởng (Band Pass Filter - BPF)</vt:lpstr>
      <vt:lpstr>Bộ lọc thông dải lý tưởng (Band Pass Filter - BPF)</vt:lpstr>
      <vt:lpstr>Bộ lọc chắn dải lý tưởng (Band Stop Filter - BSF)</vt:lpstr>
      <vt:lpstr>Bộ lọc chặn dải lý tưởng (Band Stop Filter - BSF)</vt:lpstr>
      <vt:lpstr>Nội dung</vt:lpstr>
      <vt:lpstr>Đáp ứng tần số của bộ lọc FIR pha tuyến tính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Nhắc lại nội dung đã học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307</cp:revision>
  <dcterms:created xsi:type="dcterms:W3CDTF">2008-10-30T17:50:38Z</dcterms:created>
  <dcterms:modified xsi:type="dcterms:W3CDTF">2015-08-12T03:32:49Z</dcterms:modified>
</cp:coreProperties>
</file>