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sldIdLst>
    <p:sldId id="256" r:id="rId2"/>
    <p:sldId id="290" r:id="rId3"/>
    <p:sldId id="312" r:id="rId4"/>
    <p:sldId id="292" r:id="rId5"/>
    <p:sldId id="311" r:id="rId6"/>
    <p:sldId id="313" r:id="rId7"/>
    <p:sldId id="314" r:id="rId8"/>
    <p:sldId id="315" r:id="rId9"/>
    <p:sldId id="316" r:id="rId10"/>
    <p:sldId id="301" r:id="rId11"/>
    <p:sldId id="317" r:id="rId12"/>
    <p:sldId id="318" r:id="rId13"/>
    <p:sldId id="324" r:id="rId14"/>
    <p:sldId id="319" r:id="rId15"/>
    <p:sldId id="320" r:id="rId16"/>
    <p:sldId id="321" r:id="rId17"/>
    <p:sldId id="322" r:id="rId18"/>
    <p:sldId id="323" r:id="rId19"/>
    <p:sldId id="296" r:id="rId20"/>
    <p:sldId id="297" r:id="rId21"/>
    <p:sldId id="26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e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6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5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5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22.emf"/><Relationship Id="rId10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285439" y="255588"/>
            <a:ext cx="6787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+mj-lt"/>
              </a:rPr>
              <a:t>Học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viện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công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nghê</a:t>
            </a:r>
            <a:r>
              <a:rPr lang="en-US" sz="2400" b="1" dirty="0">
                <a:latin typeface="+mj-lt"/>
              </a:rPr>
              <a:t>̣ </a:t>
            </a:r>
            <a:r>
              <a:rPr lang="en-US" sz="2400" b="1" dirty="0" err="1">
                <a:latin typeface="+mj-lt"/>
              </a:rPr>
              <a:t>Bưu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Chính</a:t>
            </a:r>
            <a:r>
              <a:rPr lang="en-US" sz="2400" b="1" dirty="0">
                <a:latin typeface="+mj-lt"/>
              </a:rPr>
              <a:t> – </a:t>
            </a:r>
            <a:r>
              <a:rPr lang="en-US" sz="2400" b="1" dirty="0" err="1">
                <a:latin typeface="+mj-lt"/>
              </a:rPr>
              <a:t>Viễn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Thông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18152"/>
              </p:ext>
            </p:extLst>
          </p:nvPr>
        </p:nvGraphicFramePr>
        <p:xfrm>
          <a:off x="3581400" y="4840288"/>
          <a:ext cx="5105400" cy="1026288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0967.259.259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533400" y="1371600"/>
            <a:ext cx="81534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1: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TÍN HIỆU VÀ HỆ THỐNG RỜI RẠC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b="1" dirty="0" smtClean="0">
                <a:solidFill>
                  <a:srgbClr val="333399"/>
                </a:solidFill>
              </a:rPr>
              <a:t>Phương trình sai phân tuyến tính hệ số hằng</a:t>
            </a:r>
            <a:endParaRPr lang="en-US" sz="28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90600" y="990600"/>
            <a:ext cx="441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Dạng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quát</a:t>
            </a:r>
            <a:r>
              <a:rPr lang="en-US" sz="2800" dirty="0" smtClean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90600" y="2590800"/>
            <a:ext cx="54102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Nếu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chỉ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quan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tâm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đến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đầu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ra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90600" y="4343400"/>
            <a:ext cx="441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Chuẩn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hóa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600200" y="1524000"/>
          <a:ext cx="3761891" cy="88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4" imgW="1816100" imgH="431800" progId="Equation.DSMT4">
                  <p:embed/>
                </p:oleObj>
              </mc:Choice>
              <mc:Fallback>
                <p:oleObj name="Equation" r:id="rId4" imgW="18161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3761891" cy="886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524000" y="3276600"/>
          <a:ext cx="4904246" cy="92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6" imgW="2374900" imgH="444500" progId="Equation.DSMT4">
                  <p:embed/>
                </p:oleObj>
              </mc:Choice>
              <mc:Fallback>
                <p:oleObj name="Equation" r:id="rId6" imgW="2374900" imgH="444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4904246" cy="925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447800" y="5029200"/>
          <a:ext cx="4648200" cy="88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8" imgW="2247900" imgH="431800" progId="Equation.DSMT4">
                  <p:embed/>
                </p:oleObj>
              </mc:Choice>
              <mc:Fallback>
                <p:oleObj name="Equation" r:id="rId8" imgW="2247900" imgH="431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4648200" cy="886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1800" y="2895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  <p:bldP spid="20" grpId="0" build="p" autoUpdateAnimBg="0"/>
      <p:bldP spid="2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Giải</a:t>
            </a:r>
            <a:r>
              <a:rPr lang="en-US" sz="4000" b="1" dirty="0" smtClean="0">
                <a:solidFill>
                  <a:srgbClr val="333399"/>
                </a:solidFill>
              </a:rPr>
              <a:t> p</a:t>
            </a:r>
            <a:r>
              <a:rPr lang="vi-VN" sz="4000" b="1" dirty="0" smtClean="0">
                <a:solidFill>
                  <a:srgbClr val="333399"/>
                </a:solidFill>
              </a:rPr>
              <a:t>hương trình sai phân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90600" y="1143000"/>
            <a:ext cx="7391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Tìm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nghiệm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phương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trình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thuần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nhất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90600" y="2590800"/>
            <a:ext cx="54102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Tìm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1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nghiệm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riêng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tùy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ý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90600" y="3810000"/>
            <a:ext cx="66294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Tìm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nghiệm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phương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trình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2673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3124200" y="1752600"/>
          <a:ext cx="2033016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Equation" r:id="rId5" imgW="1104900" imgH="431800" progId="Equation.DSMT4">
                  <p:embed/>
                </p:oleObj>
              </mc:Choice>
              <mc:Fallback>
                <p:oleObj name="Equation" r:id="rId5" imgW="1104900" imgH="431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033016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2982913" y="3048000"/>
          <a:ext cx="34877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3048000"/>
                        <a:ext cx="3487737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3047110" y="4591050"/>
          <a:ext cx="236309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Equation" r:id="rId9" imgW="1282680" imgH="241200" progId="Equation.DSMT4">
                  <p:embed/>
                </p:oleObj>
              </mc:Choice>
              <mc:Fallback>
                <p:oleObj name="Equation" r:id="rId9" imgW="12826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110" y="4591050"/>
                        <a:ext cx="236309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Thực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hiện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38800" y="1447800"/>
            <a:ext cx="31242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trễ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638800" y="2971800"/>
            <a:ext cx="3124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Bộ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khuếch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đại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1241425" y="3048000"/>
            <a:ext cx="2527300" cy="630238"/>
            <a:chOff x="3422" y="1724"/>
            <a:chExt cx="1592" cy="397"/>
          </a:xfrm>
        </p:grpSpPr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022" y="1725"/>
              <a:ext cx="2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0" i="1">
                  <a:solidFill>
                    <a:srgbClr val="000000"/>
                  </a:solidFill>
                  <a:latin typeface="Arial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3422" y="191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4390" y="191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" name="AutoShape 20"/>
            <p:cNvSpPr>
              <a:spLocks noChangeAspect="1" noChangeArrowheads="1"/>
            </p:cNvSpPr>
            <p:nvPr/>
          </p:nvSpPr>
          <p:spPr bwMode="auto">
            <a:xfrm rot="5400000">
              <a:off x="4019" y="1751"/>
              <a:ext cx="397" cy="3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8"/>
          <p:cNvGrpSpPr>
            <a:grpSpLocks/>
          </p:cNvGrpSpPr>
          <p:nvPr/>
        </p:nvGrpSpPr>
        <p:grpSpPr bwMode="auto">
          <a:xfrm>
            <a:off x="1241425" y="1447800"/>
            <a:ext cx="2438400" cy="528638"/>
            <a:chOff x="2160" y="1961"/>
            <a:chExt cx="1536" cy="333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774" y="1961"/>
              <a:ext cx="28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2160" y="211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072" y="211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638800" y="4800600"/>
            <a:ext cx="3124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Bộ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cộng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t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ín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hiệu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22"/>
          <p:cNvGrpSpPr>
            <a:grpSpLocks/>
          </p:cNvGrpSpPr>
          <p:nvPr/>
        </p:nvGrpSpPr>
        <p:grpSpPr bwMode="auto">
          <a:xfrm>
            <a:off x="1133475" y="4222750"/>
            <a:ext cx="2698750" cy="1797050"/>
            <a:chOff x="1976" y="2352"/>
            <a:chExt cx="1700" cy="1132"/>
          </a:xfrm>
        </p:grpSpPr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26" y="2729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0">
                  <a:solidFill>
                    <a:srgbClr val="000000"/>
                  </a:solidFill>
                  <a:latin typeface="Arial" charset="0"/>
                </a:rPr>
                <a:t>+</a:t>
              </a:r>
            </a:p>
          </p:txBody>
        </p:sp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2620" y="26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1997" y="2907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1976" y="2352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2023" y="3080"/>
              <a:ext cx="673" cy="404"/>
            </a:xfrm>
            <a:custGeom>
              <a:avLst/>
              <a:gdLst/>
              <a:ahLst/>
              <a:cxnLst>
                <a:cxn ang="0">
                  <a:pos x="0" y="404"/>
                </a:cxn>
                <a:cxn ang="0">
                  <a:pos x="673" y="0"/>
                </a:cxn>
              </a:cxnLst>
              <a:rect l="0" t="0" r="r" b="b"/>
              <a:pathLst>
                <a:path w="673" h="404">
                  <a:moveTo>
                    <a:pt x="0" y="404"/>
                  </a:moveTo>
                  <a:lnTo>
                    <a:pt x="67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3054" y="2900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1012825" y="1295400"/>
          <a:ext cx="584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295400"/>
                        <a:ext cx="5842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/>
        </p:nvGraphicFramePr>
        <p:xfrm>
          <a:off x="3059113" y="1295400"/>
          <a:ext cx="9128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295400"/>
                        <a:ext cx="9128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1023937" y="2819400"/>
          <a:ext cx="584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Equation" r:id="rId8" imgW="317160" imgH="203040" progId="Equation.DSMT4">
                  <p:embed/>
                </p:oleObj>
              </mc:Choice>
              <mc:Fallback>
                <p:oleObj name="Equation" r:id="rId8" imgW="31716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2819400"/>
                        <a:ext cx="5842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/>
        </p:nvGraphicFramePr>
        <p:xfrm>
          <a:off x="3116263" y="2819400"/>
          <a:ext cx="8191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Equation" r:id="rId10" imgW="444240" imgH="203040" progId="Equation.DSMT4">
                  <p:embed/>
                </p:oleObj>
              </mc:Choice>
              <mc:Fallback>
                <p:oleObj name="Equation" r:id="rId10" imgW="44424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2819400"/>
                        <a:ext cx="8191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457200" y="4867275"/>
          <a:ext cx="6302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Equation" r:id="rId12" imgW="342720" imgH="228600" progId="Equation.DSMT4">
                  <p:embed/>
                </p:oleObj>
              </mc:Choice>
              <mc:Fallback>
                <p:oleObj name="Equation" r:id="rId12" imgW="34272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67275"/>
                        <a:ext cx="63023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2989263" y="4449763"/>
          <a:ext cx="9826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Equation" r:id="rId14" imgW="533160" imgH="253800" progId="Equation.DSMT4">
                  <p:embed/>
                </p:oleObj>
              </mc:Choice>
              <mc:Fallback>
                <p:oleObj name="Equation" r:id="rId14" imgW="53316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449763"/>
                        <a:ext cx="9826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Ghép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nối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38800" y="1447800"/>
            <a:ext cx="31242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Ghép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nối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tiếp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410200" y="4419600"/>
            <a:ext cx="3505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Ghép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song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song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750154" y="990600"/>
          <a:ext cx="4660046" cy="191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r:id="rId4" imgW="3577438" imgH="1501750" progId="Visio.Drawing.6">
                  <p:embed/>
                </p:oleObj>
              </mc:Choice>
              <mc:Fallback>
                <p:oleObj r:id="rId4" imgW="3577438" imgH="1501750" progId="Visio.Drawing.6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54" y="990600"/>
                        <a:ext cx="4660046" cy="1916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991561" y="3352800"/>
          <a:ext cx="4266239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r:id="rId6" imgW="3093720" imgH="2270760" progId="Visio.Drawing.6">
                  <p:embed/>
                </p:oleObj>
              </mc:Choice>
              <mc:Fallback>
                <p:oleObj r:id="rId6" imgW="3093720" imgH="2270760" progId="Visio.Drawing.6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61" y="3352800"/>
                        <a:ext cx="4266239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Thực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hiện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066800"/>
            <a:ext cx="8686800" cy="2297113"/>
          </a:xfrm>
          <a:prstGeom prst="rect">
            <a:avLst/>
          </a:prstGeom>
          <a:noFill/>
        </p:spPr>
      </p:pic>
      <p:sp>
        <p:nvSpPr>
          <p:cNvPr id="4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6800" y="3505200"/>
            <a:ext cx="72390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không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quy</a:t>
            </a:r>
            <a:r>
              <a:rPr lang="en-US" sz="2800" dirty="0" smtClean="0">
                <a:solidFill>
                  <a:schemeClr val="accent2"/>
                </a:solidFill>
              </a:rPr>
              <a:t> FIR: </a:t>
            </a:r>
            <a:r>
              <a:rPr lang="en-US" sz="2800" dirty="0" smtClean="0">
                <a:solidFill>
                  <a:srgbClr val="FF0000"/>
                </a:solidFill>
              </a:rPr>
              <a:t>N = 0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2819400" y="3962400"/>
          <a:ext cx="253633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Equation" r:id="rId5" imgW="1295280" imgH="431640" progId="Equation.DSMT4">
                  <p:embed/>
                </p:oleObj>
              </mc:Choice>
              <mc:Fallback>
                <p:oleObj name="Equation" r:id="rId5" imgW="12952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253633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066800" y="4724400"/>
            <a:ext cx="72390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đệ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IIR: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≠ 0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2438400" y="5334000"/>
          <a:ext cx="487397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7" imgW="2489040" imgH="431640" progId="Equation.DSMT4">
                  <p:embed/>
                </p:oleObj>
              </mc:Choice>
              <mc:Fallback>
                <p:oleObj name="Equation" r:id="rId7" imgW="248904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0"/>
                        <a:ext cx="487397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4191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không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quy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066800"/>
            <a:ext cx="7315200" cy="5257800"/>
          </a:xfrm>
          <a:prstGeom prst="rect">
            <a:avLst/>
          </a:prstGeom>
          <a:noFill/>
        </p:spPr>
      </p:pic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2971800" y="5410200"/>
          <a:ext cx="253633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2" name="Equation" r:id="rId5" imgW="1295280" imgH="431640" progId="Equation.DSMT4">
                  <p:embed/>
                </p:oleObj>
              </mc:Choice>
              <mc:Fallback>
                <p:oleObj name="Equation" r:id="rId5" imgW="12952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253633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30480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quy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30413"/>
            <a:ext cx="4724400" cy="391318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676400"/>
            <a:ext cx="4419600" cy="4267200"/>
          </a:xfrm>
          <a:prstGeom prst="rect">
            <a:avLst/>
          </a:prstGeom>
          <a:noFill/>
        </p:spPr>
      </p:pic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752600" y="762000"/>
          <a:ext cx="4873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Equation" r:id="rId6" imgW="2489040" imgH="431640" progId="Equation.DSMT4">
                  <p:embed/>
                </p:oleObj>
              </mc:Choice>
              <mc:Fallback>
                <p:oleObj name="Equation" r:id="rId6" imgW="24890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4873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4876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đệ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quy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752600" y="762000"/>
          <a:ext cx="4873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Equation" r:id="rId4" imgW="2489040" imgH="431640" progId="Equation.DSMT4">
                  <p:embed/>
                </p:oleObj>
              </mc:Choice>
              <mc:Fallback>
                <p:oleObj name="Equation" r:id="rId4" imgW="24890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4873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603130" y="1752600"/>
          <a:ext cx="793127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r:id="rId6" imgW="5696712" imgH="3096768" progId="">
                  <p:embed/>
                </p:oleObj>
              </mc:Choice>
              <mc:Fallback>
                <p:oleObj r:id="rId6" imgW="5696712" imgH="309676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30" y="1752600"/>
                        <a:ext cx="793127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" y="14573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9600" y="1905000"/>
            <a:ext cx="44958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Khái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niệm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chung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Phương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sai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phân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Tổng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kết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chương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bài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tập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Tổng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kết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chương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3810000" cy="2857500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9600" y="2209800"/>
            <a:ext cx="44958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Khái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niệm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chung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Phương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trình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sai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phân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9600" y="1905000"/>
            <a:ext cx="44958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Khái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niệm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chung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Hệ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thống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rời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rạc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Phương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trình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sai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phân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1924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rời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rạc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0" y="2667000"/>
            <a:ext cx="5791200" cy="167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X(n): </a:t>
            </a: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vào</a:t>
            </a:r>
            <a:r>
              <a:rPr lang="en-US" sz="2800" dirty="0" smtClean="0">
                <a:solidFill>
                  <a:schemeClr val="accent2"/>
                </a:solidFill>
              </a:rPr>
              <a:t> (</a:t>
            </a:r>
            <a:r>
              <a:rPr lang="en-US" sz="2800" dirty="0" err="1" smtClean="0">
                <a:solidFill>
                  <a:schemeClr val="accent2"/>
                </a:solidFill>
              </a:rPr>
              <a:t>kích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thích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Y(n): </a:t>
            </a: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ra</a:t>
            </a:r>
            <a:r>
              <a:rPr lang="en-US" sz="2800" dirty="0" smtClean="0">
                <a:solidFill>
                  <a:schemeClr val="accent2"/>
                </a:solidFill>
              </a:rPr>
              <a:t> (</a:t>
            </a:r>
            <a:r>
              <a:rPr lang="en-US" sz="2800" dirty="0" err="1" smtClean="0">
                <a:solidFill>
                  <a:schemeClr val="accent2"/>
                </a:solidFill>
              </a:rPr>
              <a:t>đáp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ứng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T: </a:t>
            </a:r>
            <a:r>
              <a:rPr lang="en-US" sz="2800" dirty="0" err="1" smtClean="0">
                <a:solidFill>
                  <a:schemeClr val="accent2"/>
                </a:solidFill>
              </a:rPr>
              <a:t>toán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tử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thực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676400" y="1143000"/>
          <a:ext cx="552994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r:id="rId4" imgW="2416150" imgH="528828" progId="">
                  <p:embed/>
                </p:oleObj>
              </mc:Choice>
              <mc:Fallback>
                <p:oleObj r:id="rId4" imgW="2416150" imgH="5288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552994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524000" y="4603044"/>
          <a:ext cx="2460979" cy="65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6" imgW="1040948" imgH="279279" progId="Equation.DSMT4">
                  <p:embed/>
                </p:oleObj>
              </mc:Choice>
              <mc:Fallback>
                <p:oleObj name="Equation" r:id="rId6" imgW="1040948" imgH="27927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03044"/>
                        <a:ext cx="2460979" cy="654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082822" y="4603044"/>
          <a:ext cx="246097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8" imgW="1040948" imgH="253890" progId="Equation.DSMT4">
                  <p:embed/>
                </p:oleObj>
              </mc:Choice>
              <mc:Fallback>
                <p:oleObj name="Equation" r:id="rId8" imgW="1040948" imgH="25389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822" y="4603044"/>
                        <a:ext cx="246097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546578" y="5562600"/>
          <a:ext cx="2460979" cy="65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10" imgW="1041120" imgH="279360" progId="Equation.DSMT4">
                  <p:embed/>
                </p:oleObj>
              </mc:Choice>
              <mc:Fallback>
                <p:oleObj name="Equation" r:id="rId10" imgW="104112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578" y="5562600"/>
                        <a:ext cx="2460979" cy="654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5105400" y="5562600"/>
          <a:ext cx="246097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12" imgW="1041120" imgH="253800" progId="Equation.DSMT4">
                  <p:embed/>
                </p:oleObj>
              </mc:Choice>
              <mc:Fallback>
                <p:oleObj name="Equation" r:id="rId12" imgW="10411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62600"/>
                        <a:ext cx="246097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tuyến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tính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676400" y="1143000"/>
          <a:ext cx="552994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r:id="rId4" imgW="2416150" imgH="528828" progId="">
                  <p:embed/>
                </p:oleObj>
              </mc:Choice>
              <mc:Fallback>
                <p:oleObj r:id="rId4" imgW="2416150" imgH="528828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552994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609600" y="2667000"/>
          <a:ext cx="80929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6" imgW="4191000" imgH="279400" progId="Equation.DSMT4">
                  <p:embed/>
                </p:oleObj>
              </mc:Choice>
              <mc:Fallback>
                <p:oleObj name="Equation" r:id="rId6" imgW="4191000" imgH="279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809296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4800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228600" y="3657600"/>
          <a:ext cx="8556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9" imgW="5130800" imgH="457200" progId="Equation.DSMT4">
                  <p:embed/>
                </p:oleObj>
              </mc:Choice>
              <mc:Fallback>
                <p:oleObj name="Equation" r:id="rId9" imgW="51308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5566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980090" y="4876800"/>
          <a:ext cx="328711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11" imgW="1320227" imgH="279279" progId="Equation.DSMT4">
                  <p:embed/>
                </p:oleObj>
              </mc:Choice>
              <mc:Fallback>
                <p:oleObj name="Equation" r:id="rId11" imgW="1320227" imgH="279279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090" y="4876800"/>
                        <a:ext cx="328711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bất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752600" y="1447800"/>
          <a:ext cx="552994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r:id="rId4" imgW="2416150" imgH="528828" progId="">
                  <p:embed/>
                </p:oleObj>
              </mc:Choice>
              <mc:Fallback>
                <p:oleObj r:id="rId4" imgW="2416150" imgH="5288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552994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290763" y="2832100"/>
          <a:ext cx="12303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6" imgW="520560" imgH="203040" progId="Equation.DSMT4">
                  <p:embed/>
                </p:oleObj>
              </mc:Choice>
              <mc:Fallback>
                <p:oleObj name="Equation" r:id="rId6" imgW="5205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832100"/>
                        <a:ext cx="123031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805488" y="2743200"/>
          <a:ext cx="1319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8" imgW="558720" imgH="253800" progId="Equation.DSMT4">
                  <p:embed/>
                </p:oleObj>
              </mc:Choice>
              <mc:Fallback>
                <p:oleObj name="Equation" r:id="rId8" imgW="55872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2743200"/>
                        <a:ext cx="13192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2271713" y="4038600"/>
          <a:ext cx="12604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10" imgW="533160" imgH="203040" progId="Equation.DSMT4">
                  <p:embed/>
                </p:oleObj>
              </mc:Choice>
              <mc:Fallback>
                <p:oleObj name="Equation" r:id="rId10" imgW="533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038600"/>
                        <a:ext cx="12604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800725" y="3949700"/>
          <a:ext cx="1319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12" imgW="558720" imgH="253800" progId="Equation.DSMT4">
                  <p:embed/>
                </p:oleObj>
              </mc:Choice>
              <mc:Fallback>
                <p:oleObj name="Equation" r:id="rId12" imgW="5587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3949700"/>
                        <a:ext cx="13192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81400" y="4876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tuyến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tính</a:t>
            </a:r>
            <a:r>
              <a:rPr lang="en-US" sz="4000" b="1" dirty="0" smtClean="0">
                <a:solidFill>
                  <a:srgbClr val="333399"/>
                </a:solidFill>
              </a:rPr>
              <a:t>, </a:t>
            </a:r>
            <a:r>
              <a:rPr lang="en-US" sz="4000" b="1" dirty="0" err="1" smtClean="0">
                <a:solidFill>
                  <a:srgbClr val="333399"/>
                </a:solidFill>
              </a:rPr>
              <a:t>bất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biến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276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838200" y="1219200"/>
          <a:ext cx="7449909" cy="155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r:id="rId5" imgW="3475634" imgH="722376" progId="">
                  <p:embed/>
                </p:oleObj>
              </mc:Choice>
              <mc:Fallback>
                <p:oleObj r:id="rId5" imgW="3475634" imgH="72237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449909" cy="1551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1676400" y="4572000"/>
          <a:ext cx="579664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r:id="rId7" imgW="2605735" imgH="459638" progId="">
                  <p:embed/>
                </p:oleObj>
              </mc:Choice>
              <mc:Fallback>
                <p:oleObj r:id="rId7" imgW="2605735" imgH="45963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579664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838200" y="3200400"/>
          <a:ext cx="518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9" imgW="2425700" imgH="431800" progId="Equation.DSMT4">
                  <p:embed/>
                </p:oleObj>
              </mc:Choice>
              <mc:Fallback>
                <p:oleObj name="Equation" r:id="rId9" imgW="2425700" imgH="431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5181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Hệ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thống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tính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bất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biến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và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nhân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quả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2000" y="2743200"/>
            <a:ext cx="79248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Định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nghĩa</a:t>
            </a:r>
            <a:r>
              <a:rPr lang="en-US" sz="2800" dirty="0" smtClean="0">
                <a:solidFill>
                  <a:schemeClr val="accent2"/>
                </a:solidFill>
              </a:rPr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y(n)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độc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lập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x(</a:t>
            </a:r>
            <a:r>
              <a:rPr lang="en-US" sz="2800" dirty="0" err="1" smtClean="0">
                <a:solidFill>
                  <a:srgbClr val="FF0000"/>
                </a:solidFill>
              </a:rPr>
              <a:t>n+k</a:t>
            </a:r>
            <a:r>
              <a:rPr lang="en-US" sz="2800" dirty="0" smtClean="0">
                <a:solidFill>
                  <a:srgbClr val="FF0000"/>
                </a:solidFill>
              </a:rPr>
              <a:t>) </a:t>
            </a:r>
            <a:r>
              <a:rPr lang="en-US" sz="2800" dirty="0" err="1" smtClean="0">
                <a:solidFill>
                  <a:srgbClr val="000099"/>
                </a:solidFill>
              </a:rPr>
              <a:t>với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mọi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k&gt;0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828800" y="1371600"/>
          <a:ext cx="4838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r:id="rId4" imgW="2416150" imgH="534010" progId="">
                  <p:embed/>
                </p:oleObj>
              </mc:Choice>
              <mc:Fallback>
                <p:oleObj r:id="rId4" imgW="2416150" imgH="53401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4838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62000" y="3657600"/>
            <a:ext cx="7924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chất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h(n)=0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mọi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n&lt;0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4800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Hệ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thống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tuyến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tính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bất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biến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và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ổn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định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2000" y="2590800"/>
            <a:ext cx="2438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Định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nghĩa</a:t>
            </a:r>
            <a:r>
              <a:rPr lang="en-US" sz="2800" dirty="0" smtClean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828800" y="1219200"/>
          <a:ext cx="4838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r:id="rId4" imgW="2416150" imgH="534010" progId="">
                  <p:embed/>
                </p:oleObj>
              </mc:Choice>
              <mc:Fallback>
                <p:oleObj r:id="rId4" imgW="2416150" imgH="5340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4838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62000" y="4572000"/>
            <a:ext cx="22098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chất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12954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2667000" y="3352800"/>
          <a:ext cx="488731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Equation" r:id="rId7" imgW="1473200" imgH="279400" progId="Equation.DSMT4">
                  <p:embed/>
                </p:oleObj>
              </mc:Choice>
              <mc:Fallback>
                <p:oleObj name="Equation" r:id="rId7" imgW="1473200" imgH="279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488731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124200" y="4724400"/>
          <a:ext cx="362712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Equation" r:id="rId9" imgW="1129810" imgH="431613" progId="Equation.DSMT4">
                  <p:embed/>
                </p:oleObj>
              </mc:Choice>
              <mc:Fallback>
                <p:oleObj name="Equation" r:id="rId9" imgW="1129810" imgH="43161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24400"/>
                        <a:ext cx="3627121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9600" y="1905000"/>
            <a:ext cx="44958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Khái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niệm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chung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Hệ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thống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Phương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trình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sai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phân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1510</TotalTime>
  <Words>371</Words>
  <Application>Microsoft Office PowerPoint</Application>
  <PresentationFormat>On-screen Show (4:3)</PresentationFormat>
  <Paragraphs>98</Paragraphs>
  <Slides>21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1_Default Design</vt:lpstr>
      <vt:lpstr>Equation</vt:lpstr>
      <vt:lpstr>Visio.Drawing.6</vt:lpstr>
      <vt:lpstr>PowerPoint Presentation</vt:lpstr>
      <vt:lpstr>Nội dung</vt:lpstr>
      <vt:lpstr>Hệ thống rời rạc</vt:lpstr>
      <vt:lpstr>Hệ thống tuyến tính</vt:lpstr>
      <vt:lpstr>Hệ thống bất biến</vt:lpstr>
      <vt:lpstr>Hệ thống tuyến tính, bất biến</vt:lpstr>
      <vt:lpstr>Hệ thống tuyến tính bất biến và nhân quả</vt:lpstr>
      <vt:lpstr>Hệ thống tuyến tính bất biến và ổn định</vt:lpstr>
      <vt:lpstr>Nội dung</vt:lpstr>
      <vt:lpstr>Phương trình sai phân tuyến tính hệ số hằng</vt:lpstr>
      <vt:lpstr>Giải phương trình sai phân</vt:lpstr>
      <vt:lpstr>Thực hiện hệ thống</vt:lpstr>
      <vt:lpstr>Ghép nối hệ thống</vt:lpstr>
      <vt:lpstr>Thực hiện hệ thống</vt:lpstr>
      <vt:lpstr>Hệ thống không đệ quy</vt:lpstr>
      <vt:lpstr>Hệ thống đệ quy</vt:lpstr>
      <vt:lpstr>Hệ thống đệ quy</vt:lpstr>
      <vt:lpstr>Nội dung</vt:lpstr>
      <vt:lpstr>Tổng kết chương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227</cp:revision>
  <dcterms:created xsi:type="dcterms:W3CDTF">2008-10-30T17:50:38Z</dcterms:created>
  <dcterms:modified xsi:type="dcterms:W3CDTF">2015-08-12T03:31:23Z</dcterms:modified>
</cp:coreProperties>
</file>