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"/>
  </p:notesMasterIdLst>
  <p:sldIdLst>
    <p:sldId id="256" r:id="rId2"/>
    <p:sldId id="290" r:id="rId3"/>
    <p:sldId id="324" r:id="rId4"/>
    <p:sldId id="312" r:id="rId5"/>
    <p:sldId id="325" r:id="rId6"/>
    <p:sldId id="292" r:id="rId7"/>
    <p:sldId id="327" r:id="rId8"/>
    <p:sldId id="326" r:id="rId9"/>
    <p:sldId id="328" r:id="rId10"/>
    <p:sldId id="329" r:id="rId11"/>
    <p:sldId id="330" r:id="rId12"/>
    <p:sldId id="331" r:id="rId13"/>
    <p:sldId id="318" r:id="rId14"/>
    <p:sldId id="296" r:id="rId15"/>
    <p:sldId id="297" r:id="rId16"/>
    <p:sldId id="26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5pPr>
    <a:lvl6pPr marL="22860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6pPr>
    <a:lvl7pPr marL="27432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7pPr>
    <a:lvl8pPr marL="32004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8pPr>
    <a:lvl9pPr marL="36576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66"/>
    <a:srgbClr val="0033CC"/>
    <a:srgbClr val="FFFF00"/>
    <a:srgbClr val="660033"/>
    <a:srgbClr val="6633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5" autoAdjust="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87CA8EB-F6F1-4C83-976C-01A03BC38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39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DCDCD3-E098-4823-B2FC-13302275F19C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4FD07-8D07-4557-8ED3-E3F2E4194B35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de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8716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side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72338" y="0"/>
            <a:ext cx="18716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1238" name="Line 6"/>
          <p:cNvSpPr>
            <a:spLocks noChangeShapeType="1"/>
          </p:cNvSpPr>
          <p:nvPr/>
        </p:nvSpPr>
        <p:spPr bwMode="auto">
          <a:xfrm>
            <a:off x="1295400" y="762000"/>
            <a:ext cx="6400800" cy="0"/>
          </a:xfrm>
          <a:prstGeom prst="line">
            <a:avLst/>
          </a:prstGeom>
          <a:noFill/>
          <a:ln w="12700" cap="sq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en-US" sz="3200">
              <a:latin typeface="Times New Roman" pitchFamily="18" charset="0"/>
            </a:endParaRPr>
          </a:p>
        </p:txBody>
      </p:sp>
      <p:pic>
        <p:nvPicPr>
          <p:cNvPr id="1029" name="Picture 7" descr="smalborg[1]"/>
          <p:cNvPicPr>
            <a:picLocks noChangeAspect="1" noChangeArrowheads="1" noCrop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9525" y="6629400"/>
            <a:ext cx="9169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94650" y="381000"/>
            <a:ext cx="539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Text Box 9"/>
          <p:cNvSpPr txBox="1">
            <a:spLocks noChangeArrowheads="1"/>
          </p:cNvSpPr>
          <p:nvPr userDrawn="1"/>
        </p:nvSpPr>
        <p:spPr bwMode="auto">
          <a:xfrm>
            <a:off x="5867400" y="6601242"/>
            <a:ext cx="32484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00"/>
                </a:solidFill>
                <a:latin typeface="Times New Roman" pitchFamily="18" charset="0"/>
              </a:rPr>
              <a:t>Tel: </a:t>
            </a:r>
            <a:r>
              <a:rPr lang="en-US" sz="1200" dirty="0" smtClean="0">
                <a:solidFill>
                  <a:srgbClr val="FFFF00"/>
                </a:solidFill>
                <a:latin typeface="Times New Roman" pitchFamily="18" charset="0"/>
              </a:rPr>
              <a:t>0967259259   </a:t>
            </a:r>
            <a:r>
              <a:rPr lang="en-US" sz="1200" dirty="0">
                <a:solidFill>
                  <a:srgbClr val="FFFF00"/>
                </a:solidFill>
                <a:latin typeface="Times New Roman" pitchFamily="18" charset="0"/>
              </a:rPr>
              <a:t>Email: </a:t>
            </a:r>
            <a:r>
              <a:rPr lang="en-US" sz="1200" dirty="0" smtClean="0">
                <a:solidFill>
                  <a:srgbClr val="FFFF00"/>
                </a:solidFill>
                <a:latin typeface="Times New Roman" pitchFamily="18" charset="0"/>
              </a:rPr>
              <a:t>thanhqn80@gmail.com</a:t>
            </a:r>
            <a:endParaRPr lang="en-US" sz="1200" dirty="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>
    <p:wheel spokes="8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jpe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7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6"/>
          <p:cNvSpPr txBox="1">
            <a:spLocks noChangeArrowheads="1"/>
          </p:cNvSpPr>
          <p:nvPr/>
        </p:nvSpPr>
        <p:spPr bwMode="auto">
          <a:xfrm>
            <a:off x="1169222" y="255588"/>
            <a:ext cx="70198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latin typeface="+mj-lt"/>
                <a:ea typeface="Tahoma" pitchFamily="34" charset="0"/>
                <a:cs typeface="Tahoma" pitchFamily="34" charset="0"/>
              </a:rPr>
              <a:t>Học</a:t>
            </a:r>
            <a:r>
              <a:rPr lang="en-US" sz="2400" b="1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latin typeface="+mj-lt"/>
                <a:ea typeface="Tahoma" pitchFamily="34" charset="0"/>
                <a:cs typeface="Tahoma" pitchFamily="34" charset="0"/>
              </a:rPr>
              <a:t>viện</a:t>
            </a:r>
            <a:r>
              <a:rPr lang="en-US" sz="2400" b="1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latin typeface="+mj-lt"/>
                <a:ea typeface="Tahoma" pitchFamily="34" charset="0"/>
                <a:cs typeface="Tahoma" pitchFamily="34" charset="0"/>
              </a:rPr>
              <a:t>công</a:t>
            </a:r>
            <a:r>
              <a:rPr lang="en-US" sz="2400" b="1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+mj-lt"/>
                <a:ea typeface="Tahoma" pitchFamily="34" charset="0"/>
                <a:cs typeface="Tahoma" pitchFamily="34" charset="0"/>
              </a:rPr>
              <a:t>nghê</a:t>
            </a:r>
            <a:r>
              <a:rPr lang="en-US" sz="2400" b="1" dirty="0" smtClean="0">
                <a:latin typeface="+mj-lt"/>
                <a:ea typeface="Tahoma" pitchFamily="34" charset="0"/>
                <a:cs typeface="Tahoma" pitchFamily="34" charset="0"/>
              </a:rPr>
              <a:t>̣ </a:t>
            </a:r>
            <a:r>
              <a:rPr lang="en-US" sz="2400" b="1" dirty="0" err="1" smtClean="0">
                <a:latin typeface="+mj-lt"/>
                <a:ea typeface="Tahoma" pitchFamily="34" charset="0"/>
                <a:cs typeface="Tahoma" pitchFamily="34" charset="0"/>
              </a:rPr>
              <a:t>Bưu</a:t>
            </a:r>
            <a:r>
              <a:rPr lang="en-US" sz="2400" b="1" dirty="0" smtClean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latin typeface="+mj-lt"/>
                <a:ea typeface="Tahoma" pitchFamily="34" charset="0"/>
                <a:cs typeface="Tahoma" pitchFamily="34" charset="0"/>
              </a:rPr>
              <a:t>Chính</a:t>
            </a:r>
            <a:r>
              <a:rPr lang="en-US" sz="2400" b="1" dirty="0">
                <a:latin typeface="+mj-lt"/>
                <a:ea typeface="Tahoma" pitchFamily="34" charset="0"/>
                <a:cs typeface="Tahoma" pitchFamily="34" charset="0"/>
              </a:rPr>
              <a:t> – </a:t>
            </a:r>
            <a:r>
              <a:rPr lang="en-US" sz="2400" b="1" dirty="0" err="1">
                <a:latin typeface="+mj-lt"/>
                <a:ea typeface="Tahoma" pitchFamily="34" charset="0"/>
                <a:cs typeface="Tahoma" pitchFamily="34" charset="0"/>
              </a:rPr>
              <a:t>Viễn</a:t>
            </a:r>
            <a:r>
              <a:rPr lang="en-US" sz="2400" b="1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latin typeface="+mj-lt"/>
                <a:ea typeface="Tahoma" pitchFamily="34" charset="0"/>
                <a:cs typeface="Tahoma" pitchFamily="34" charset="0"/>
              </a:rPr>
              <a:t>Thông</a:t>
            </a:r>
            <a:endParaRPr lang="en-US" sz="24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09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137557"/>
              </p:ext>
            </p:extLst>
          </p:nvPr>
        </p:nvGraphicFramePr>
        <p:xfrm>
          <a:off x="3581400" y="4840288"/>
          <a:ext cx="5105400" cy="1026288"/>
        </p:xfrm>
        <a:graphic>
          <a:graphicData uri="http://schemas.openxmlformats.org/drawingml/2006/table">
            <a:tbl>
              <a:tblPr/>
              <a:tblGrid>
                <a:gridCol w="2112383"/>
                <a:gridCol w="2993017"/>
              </a:tblGrid>
              <a:tr h="990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Giảng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viên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Tel: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Email: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Lê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Xuân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Thành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0967.259.259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thanhqn80@gmail.com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WordArt 10"/>
          <p:cNvSpPr>
            <a:spLocks noChangeArrowheads="1" noChangeShapeType="1" noTextEdit="1"/>
          </p:cNvSpPr>
          <p:nvPr/>
        </p:nvSpPr>
        <p:spPr bwMode="auto">
          <a:xfrm>
            <a:off x="457200" y="1143000"/>
            <a:ext cx="81534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vi-VN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CHƯƠNG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2</a:t>
            </a:r>
            <a:r>
              <a:rPr lang="vi-VN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:</a:t>
            </a:r>
            <a:endParaRPr lang="en-US" sz="3600" kern="10" dirty="0" smtClean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Tahoma"/>
              <a:ea typeface="Tahoma"/>
              <a:cs typeface="Tahoma"/>
            </a:endParaRP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BIỂU DIỄN TÍN HIỆU VÀ HỆ THỐNG TRONG MIỀN Z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62400" y="1905000"/>
            <a:ext cx="4953000" cy="3124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Mở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đầu</a:t>
            </a:r>
            <a:endParaRPr lang="en-US" sz="2800" dirty="0" smtClean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Biến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đổi</a:t>
            </a:r>
            <a:r>
              <a:rPr lang="en-US" sz="2800" dirty="0" smtClean="0">
                <a:solidFill>
                  <a:srgbClr val="000099"/>
                </a:solidFill>
              </a:rPr>
              <a:t> Z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</a:rPr>
              <a:t>Biến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đổi</a:t>
            </a:r>
            <a:r>
              <a:rPr lang="en-US" sz="2800" dirty="0" smtClean="0">
                <a:solidFill>
                  <a:srgbClr val="FF0000"/>
                </a:solidFill>
              </a:rPr>
              <a:t> Z </a:t>
            </a:r>
            <a:r>
              <a:rPr lang="en-US" sz="2800" dirty="0" err="1" smtClean="0">
                <a:solidFill>
                  <a:srgbClr val="FF0000"/>
                </a:solidFill>
              </a:rPr>
              <a:t>ngược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Tính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chất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của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biến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đổi</a:t>
            </a:r>
            <a:r>
              <a:rPr lang="en-US" sz="2800" dirty="0" smtClean="0">
                <a:solidFill>
                  <a:srgbClr val="000099"/>
                </a:solidFill>
              </a:rPr>
              <a:t> Z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Hệ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thống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trong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miền</a:t>
            </a:r>
            <a:r>
              <a:rPr lang="en-US" sz="2800" dirty="0" smtClean="0">
                <a:solidFill>
                  <a:srgbClr val="000099"/>
                </a:solidFill>
              </a:rPr>
              <a:t> Z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Tổng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kết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chương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và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bài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tập</a:t>
            </a:r>
            <a:endParaRPr lang="en-US" sz="2800" dirty="0" smtClean="0">
              <a:solidFill>
                <a:srgbClr val="000099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6004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Biến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đổi</a:t>
            </a:r>
            <a:r>
              <a:rPr lang="en-US" sz="4000" b="1" dirty="0" smtClean="0">
                <a:solidFill>
                  <a:srgbClr val="333399"/>
                </a:solidFill>
              </a:rPr>
              <a:t> Z </a:t>
            </a:r>
            <a:r>
              <a:rPr lang="en-US" sz="4000" b="1" dirty="0" err="1" smtClean="0">
                <a:solidFill>
                  <a:srgbClr val="333399"/>
                </a:solidFill>
              </a:rPr>
              <a:t>ngược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6576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43000" y="3505200"/>
            <a:ext cx="4343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Biến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đổi</a:t>
            </a:r>
            <a:r>
              <a:rPr lang="en-US" sz="2800" dirty="0" smtClean="0">
                <a:solidFill>
                  <a:srgbClr val="000099"/>
                </a:solidFill>
              </a:rPr>
              <a:t> Z </a:t>
            </a:r>
            <a:r>
              <a:rPr lang="en-US" sz="2800" dirty="0" err="1" smtClean="0">
                <a:solidFill>
                  <a:srgbClr val="000099"/>
                </a:solidFill>
              </a:rPr>
              <a:t>ngược</a:t>
            </a:r>
            <a:r>
              <a:rPr lang="en-US" sz="2800" dirty="0" smtClean="0">
                <a:solidFill>
                  <a:srgbClr val="000099"/>
                </a:solidFill>
              </a:rPr>
              <a:t> (IZT):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650849" y="4572000"/>
          <a:ext cx="4073551" cy="1076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4" name="Equation" r:id="rId5" imgW="1663560" imgH="444240" progId="Equation.DSMT4">
                  <p:embed/>
                </p:oleObj>
              </mc:Choice>
              <mc:Fallback>
                <p:oleObj name="Equation" r:id="rId5" imgW="166356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49" y="4572000"/>
                        <a:ext cx="4073551" cy="10765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76" name="Object 16"/>
          <p:cNvGraphicFramePr>
            <a:graphicFrameLocks noChangeAspect="1"/>
          </p:cNvGraphicFramePr>
          <p:nvPr/>
        </p:nvGraphicFramePr>
        <p:xfrm>
          <a:off x="5449887" y="4813300"/>
          <a:ext cx="3008313" cy="674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5" name="Equation" r:id="rId7" imgW="1231560" imgH="279360" progId="Equation.DSMT4">
                  <p:embed/>
                </p:oleObj>
              </mc:Choice>
              <mc:Fallback>
                <p:oleObj name="Equation" r:id="rId7" imgW="123156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887" y="4813300"/>
                        <a:ext cx="3008313" cy="674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81200" y="1447800"/>
            <a:ext cx="56197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62400" y="1905000"/>
            <a:ext cx="4953000" cy="3124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Mở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đầu</a:t>
            </a:r>
            <a:endParaRPr lang="en-US" sz="2800" dirty="0" smtClean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Biến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đổi</a:t>
            </a:r>
            <a:r>
              <a:rPr lang="en-US" sz="2800" dirty="0" smtClean="0">
                <a:solidFill>
                  <a:srgbClr val="000099"/>
                </a:solidFill>
              </a:rPr>
              <a:t> Z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Biến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đổi</a:t>
            </a:r>
            <a:r>
              <a:rPr lang="en-US" sz="2800" dirty="0" smtClean="0">
                <a:solidFill>
                  <a:srgbClr val="000099"/>
                </a:solidFill>
              </a:rPr>
              <a:t> Z </a:t>
            </a:r>
            <a:r>
              <a:rPr lang="en-US" sz="2800" dirty="0" err="1" smtClean="0">
                <a:solidFill>
                  <a:srgbClr val="000099"/>
                </a:solidFill>
              </a:rPr>
              <a:t>ngược</a:t>
            </a:r>
            <a:endParaRPr lang="en-US" sz="2800" dirty="0" smtClean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</a:rPr>
              <a:t>Tính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chất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của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biến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đổi</a:t>
            </a:r>
            <a:r>
              <a:rPr lang="en-US" sz="2800" dirty="0" smtClean="0">
                <a:solidFill>
                  <a:srgbClr val="FF0000"/>
                </a:solidFill>
              </a:rPr>
              <a:t> Z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Hệ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thống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trong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miền</a:t>
            </a:r>
            <a:r>
              <a:rPr lang="en-US" sz="2800" dirty="0" smtClean="0">
                <a:solidFill>
                  <a:srgbClr val="000099"/>
                </a:solidFill>
              </a:rPr>
              <a:t> Z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Tổng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kết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chương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và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bài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tập</a:t>
            </a:r>
            <a:endParaRPr lang="en-US" sz="2800" dirty="0" smtClean="0">
              <a:solidFill>
                <a:srgbClr val="000099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6004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Các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tính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chất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của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biến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đổi</a:t>
            </a:r>
            <a:r>
              <a:rPr lang="en-US" sz="4000" b="1" dirty="0" smtClean="0">
                <a:solidFill>
                  <a:srgbClr val="333399"/>
                </a:solidFill>
              </a:rPr>
              <a:t> Z</a:t>
            </a: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596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965148"/>
            <a:ext cx="6410325" cy="5359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Tổng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kết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chương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9220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1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AutoShape 9" descr="data:image/jpeg;base64,/9j/4AAQSkZJRgABAQAAAQABAAD/2wCEAAkGBxQQEhQUEBQVFBQXFBUVGBcUFRUXFxUUFBQWFxUVFxUYHCggGBomGxQUIjEhJSkrLi4uFx8zPTQsNygtLisBCgoKDg0OGhAQGy0kICYsLCw4LCwsLCwyNywsLC0sLCwsLCwsLCwsLCwsLCwsLywsLCwvLCwsLCwsLywsLCwsLP/AABEIANcA6wMBEQACEQEDEQH/xAAbAAEAAgMBAQAAAAAAAAAAAAAABAUCAwYBB//EAD8QAAIBAgMFBQYFAwIFBQAAAAECAAMRBCExBRJBUWEGEyJx8DKBkaGx0QdCUnLBFGKCkvEVI0NTojM0k7Lh/8QAGgEBAAIDAQAAAAAAAAAAAAAAAAEDAgQFBv/EADkRAAIBAgMFBgYBAwMFAQAAAAABAgMRBCExBRJBUWEicYGRsfATMqHB0eFSFBXxBiNCNGKCkrJy/9oADAMBAAIRAxEAPwD7jAEAQBAEAQBAEAQBAEAQBAEAQBAMHqBdTIbSV2DRSx6M26Dn8prUMbQrycaUk7e/FdUZODWpKm0YiAIAgCAIAgCAIAgCAIAgCAIAgCAIAgCAIAgCAIAgCAeM1oBAxW0guS5mcnG7YoYa8V2pcl93w+r6FkabkVdauz+0fdPJYzaNfFP/AHHlyWn78TYjBR0NU1qNWdGanB2aMmrlts/aF7K+vA8/Oe42btOGLjZ5SWq+66enrqzp7pZzqFYgCAIAgCAIAgCAIAgCAIAgCAIAgCAIAgCAIAgAmARMTjlTqZo4zaFDCr/cefJa/rvdkZRg5aFTiMYz9ByE8njds18ReMezHktfF/ZW8TYjTSI85BaJIEATKnUlTkpwdmuJBabP2hor+4/wZ7fZm1Y4qO5PKa4c+q/HA1qlPdzRazrlQgCAIAgCAIAgCAIAgCAIAgCAIAgCAIAgCAaMRilTUyjEYmlh479WVl70XElRb0KnE7QZtMh855bG7fqVOzQW6ufH8L6vuNiNJLUhzz7bbu9S4QBAEAQBAEmMpRkpRdmuJBZbPx9rK+nA8vOe02XtaOJXw6mU/Xu6815dNepTtmi3BnbKRAEAQBAEAQBAEAQBAEAQBAEAQBAEA11awUXJmM5xhFym7JcWErlXitpk5J8Z5vG/6gS7OGV/+5/ZcfHyZfGj/Ir2YnM5zzFWrOrLfqNt837+heklkjyYEiAIAgCAIAgCAJKbTugT9n4/d8L+zwPKew2VtdV7Uqz7fB8/3048ORrVKds0XIN53yk9gCAIAgCAIAgCAIAgCAIAgCAYu4GsArsVtMDJM+vCcLG7do0ezS7cvp58fDzRbGk3qVlSqWN2N55XE4ytiZb1WV+nBdy9vqbEYqOhhNYyEgCSBAEAQBAEAQD2Acj2r29iKLqqUzRo97TRsSwVgd6xO6t8ltcEnkRlkT3NmYLDVYuU5b0rNqCutOb58vuVTlJaHXGcPRlpNwGO3MmzX6T1uydsfEtRrvtcHz6Pr69+uvUp8UXStcXE9GUHsAQBAEAQBAEAQBAEAQDwm0AhYraKrkMzOZjdq0ML2W7y5L78vXoZxpuRVV8Sz6n3TyWN2pXxWUnaP8Vp48/TobMYKJpnOMxAPQJtQwWJn8tOT8GYuUVxG6Zm9m4ta0peRG/HmCJqzpzg7TTXerGSaZ5MSRAEAQBAIOJ2xRp1qdFn/wCa5sFUFiMibtb2Rlx+gJG1SwVapSlVS7K4vLy5mLkk7HM9tziaeIwr0axRGPdqCbItfMrv2GYcHd8VwN08519jPDypVYVIXdr9d3jbu1y1K6l7polYfaCbUoVsJXXucSFKvTYZq62K1EB1AYK3HhqCCaauGlgasMVRe9C901y4p+GX7yWSe92WTuxm0Wr4VRUyq0iaFUcQ9LLPnlbPnea+1qEadffh8slvLxJg8rF5OYZkzA400zY5r9PKeo2Tti9qNd90vs+vJ8eOetFSnxRdo4IuMxPUGuZQBAEAQBAEAQBAEAi4nGqnnympisdQwsb1ZeHF9y9oyjFy0KnE41n6DkJ5TG7br17xp9iPTXxfDw82bEaSWpGnELQZKTbstSDSa1/Z+J093OdeOz6dBb2LlZ/wjnLxei953K99v5fMC8z/ALj8LLDwjDra8vN/gbl/mdzNVMq/qsTWec5ebXoTuxXAz7pufzlsYYrVTf8A7P8AJHZPDvDWWvGY2mrTe8uUkpL8/Ujdi9DE1Dyv9ZW1gsRlJfClzWcfFcPTqT2o9TF8UiqzswVVBLFiFCgZksToOs0MRgK9Gai1e+jWafcZKaZp2ZtKliUL0HDqGKk5ixHMHMcCOYIleIwtXDyUaqs7XJUk9CUzAAkkAAXJOQAGpJ5TXSbdkZHNVO1TuC+EwlXEUlJBqDwBra7g3SWHunahsiKtGvVUJPhr55pIqdTkiiwOyqWJH9RsurUpYmmxZkrOWLbxOTE3yOYDZg5hhfTo1sTWwr+DjIqVN5JpW096eXXFJSzjqWP/ABFdp0KuDrr/AE+MA9hsv+aniR0zzFwDa+l7EjOabwzwVWOLoPfp81yeqfvXk8jK+92XqZUMENqYalXuaOMpXpmoPaStSNmRwNVvnbhvZcbxUrS2fiJQS3qUs7cGny952CW8up72RwuLXE4ipiKS0w6qtSxyqVqYAWrTA4Fb30FzwNwG0q2ElhoU6Mm2nddE9U/HTXyzEVLezOvnBLRAJWCxhpnmvEfyJ6TZO2Ny1Gu8uEvs/wA+ZTUp3zRe06gYXBuJ6w1jKAIAgCAIAgGmviVQZmVVq9OjHfqSSXUlJvQqsTtFmyXIfOeXxv8AqCUuzh1ZfyevguHj5IvjR5kEzzspSlJyk7t8WXCYknhNtZlGLk1GKu2QRrl8z7PAc+pnc7Ozo7sbOq9Xqo9F15v/AAVfP3G4LOVObbuyyxnaVtki9plCrKOjIsZrWPnN+ljqkdczFwRtSqD0nSpY6nPKWRg4tHlWgDpl9JjiMFGa3oZP6BS5nPdodoUcML1nCMcgLbxYHIgoNU5n/Y4bPWIu6O5vQ4rl1T4PlbX6qZW1INHH4PZlE7tPuyWsUW7O7aizMfZscrmwGQ6zisBisZWTjPeg1lJ5JLk0uPPK749EZxis9SZ2nqd/s+s1A74aiWBX8yAguLc90MLe6c7BweHx0I1Va0vrw+tjN5xyKzZfaoHDUKOCpGrX7pVK2Ip0t0bpd25XF8tb6gmdTEbP3a06uIluwu3fi752SK1LJJallsDs73FRsRWfvMS995lG6g3s2CqLX0GZ5aCc7HbTdaCo01u01onm8ub+y+pnGFs3qSO0HZ6ljFG/dKi506qZOh114rfgfPI2M18Hj6uFl2c09YvR++f2MpRTI3ZTYlbC982Iqio9V947gstwSO8zA8TAi/1Osv2ljqWJUI0obqiva7lw+xjCLWpfzllggCAIBIweLNM8xxE7+ytrujalWfZ4Pl39PTu0pqU75ovqNUOLrmJ7BNNXRrGckCAIB4TAKnF7UzKpqNek4W1NsPDS+FTjeXN6L8/QthT3s2VzsSbk3M8jXr1K8t+pJt+9OC8DZSSyR5KSRAEAjVjvNu8BYt1PAfzO1gorC0Hin8zuo/eX2X7Kp9p7ptUTmyk2zMzEqbJPZABEJ2B5uy+FVLUho8OU2LKXykGrZ+0qdZSaLq6glSVINmHoHkZswrVsJJRqp21s+Ri0paHK9sNjboTEX7x1qA3YZEqQwVtfCbEdJ6ShiKeJg4RyTX+fEqs0Wm1KCV6a1gi1F3QxVgCHpMviBB4gMbHUZzhYGtKlOWFm2k3a/KS0fnk+fmWTV+0jntmYs7Jrik7FsDX8VGo2fdk8GPMZX5jxahhNrE0P6+m8rVoZNc+7v4eXIhPdz4M219lYjZdZquAp99hqmb0VzKakboGZXM7pUEi9rESiniqGOpKji3uzWkvz97663uS04u8SS3ajE4gbmEwdRHOResCEp9c1APv+B0lf9swlB79esmuUdX5N++KG/J6Iv9gbNbDUtx6jVXLF3ZiSN9szug6D6m54zmY7FRxFTejFRilZJclz6/4LIxsixmmZCAIAgCAIBvwuJNM3GnEc529lbWeHtSq5w9P16cORVUp72aL6hWDi6/7T2kZKSutDVasbJIEAwrHIwDhK9ciqzD9R945Twu0X8TE1L8/TL7G5BdlFlSqBgCPXScppp2ZmZzECCDF2sCTwF/hM6dN1JqEdW0vPIN2Rowy5XOp8R8zn9LTr7TqL4vw4fLBbq8NfqVwWV+ZIE5LZYezACCRIBrrYhEsHdVvpvMBfyvM4wlL5U2Qcl2t2Pj8U5WjUpDDboKpvMjO1s1ewO9npmFzGVxedrZuMweGinOL376627tLfVmEotlR2X7ULgT/S42kaBBvv2N7sdagzuMrB1uLAcBeb20MC8Yv6jDy3undy/Dz9DGMrZM73F0VxFFlVgy1E8LAgjmrAjXOxnDwuKnhaqb4PNepm4po5v8P9ompSq0KmVShUKkHXdJOXuYOPcJ0tsUkqsa0dJq/j+1ZmMNLEqvhKT0MVh64Y06d6i7oJdUILqaYGZZSDbnpxk1qtTfoYuk+1Lsu+jayz6NEJLOLIvYjDY0U6XfvuUUHhpsg33BGW8Tmii+QvfK2kx2vWwTlL4cd6b1knku7m/p4impcdDsJwC48gCAIAgCAIAgCAbsHiCrgLmTqOnM8p6HYWKrqp8FK8PT9dPLPJ01Yq1zoxPXmsIBrr+yYB8/xQ8beZng8Uv9+p/wDp+pux+VGWExG4eh1+81Jx3kZFwDfMTWB7IBoxvsEcyB8SJ1NjxTxkW+F35JldT5TYJq1ZOTbZkjIShknoN9JiyRIByfbXb9Wk9HCYO39TX0Y2/wCWhO6Gz4khs7GwVjynY2ZgqdSMsRX+SPDm/fndGEpcEQh+GVBlJrVq9Ss2bVd5c252YEkeZJ6y7+/1oytThFRXD/DX0RHw0c1szaOI2RjP6Wm/9VT3gDSp+K9/0Ln3dUaldOfAjqV6FDaGG+PJbkuby83xj18uRim4ux9O2zsajjE3MQm8NQdHQnirDMH5HjeeWw2Kq4ae9TdvR96LWkzhX2bjdikvhicThb3ZCDdRfMso9k/3rlxInfVfCbSW7VW5U5/h8e5+DK7OOhq2Vt6m+1KdbDhwuIUJVQgkq5yuLZEXRGvyLaZy6tg6kcBKnVavB3T6e21buIUu1kdyfDjEP/couv8A8bBx9TOWu3s+ov4yi/PIn/mi2nGLRAEAQBAEAQBAEA1liTZfeeA6DmZ0tn7MqYuV9I8X+OphOaiStnoA62536nLUnj6tPb4fDU8PDcpqy96mpKTk7s6MS8gQDFxcQDh9s4UpUPIm88ftbDSpV3O2Us/ybVKV42IE5ZaTcBit3wtpw6H7SqpC+aBZzXBoxmi/vX6zrbG/6iS/7JehXU0Kzb3aKjglvVa7n2aa5u3W35R1PzmOHwNXEy7Cy5vT99xLkkc3/wAMx+1fFiKhweHPs0lB3mH9wuCf8v8ASJvvEYLAdmlH4k/5PTw1+nmY2ctSn2z2Fr7PBxGCrM254m3RuVFUZlvCbOvMcuBm3htsUcW/g4iFr881+n19CHBrNHYdhO039fRbvLCtTID20YNfdqAcL2YW5qeFpxtq4D+kqLd+WWn3XgZwldHN/iPv4XHYXGqLgBV6b1NmYpfhvI5+B5Tp7G3K+FqYZ66+aSv4NehjPJpkqvtrF7WY0tnq2Hw+j4hxZjzC2OR6Kb6XK3lMcJhtnrfxL358Ir7/AJeXJMm7lodN2b7MUMAtqS3cjxVGzdun9q/2j5nOcvG7QrYuXbeXBLT9vqZKKRbVaypu77Ku8wVd4gbzG9lF9Tkcuk04wlK+6r2z8OZJsMgELC7Lo0Xd6VJEd/aZVAJ+3PLU5zaliKtSKhOTaWlyLIi4r/3eG/biP/os36H/AEWI/wDD/wCmYP5kW84paJIEAQBAEAQBANeb9F56FvLkOvwne2ZsaVe1StlHlxf69rmU1Km7ktTYBbIZD+PXrhPYwhGEVGKskazdyRgh4x7z8s/X+0yB0AMgHsAQCBtTAiqpHGU16EK9Nwno/dyYtp3RxeJoGmxUzxOKw08PUcJf5XM3IyUlc0zXMiz2fib+FteHUcpRUhbNA3Y1bobcLH/Sb/xNvZVVU8XTb0bt55erMKivFnzTtB2Qr0UOJSqarhu8YgEOoyIqBiSWI46W909NDaFJ1nhpR3Vmly5WtwuVbrtc6vsV2qXGpuVLDEILsNA66d4v8jgTyInn9qbOeFlvR+R/To/tzLYyudBj8bToU2qVmCoouxP0A4k6AcZzaVKdWahBXbMm7HC/hHs1lSviCu6lQqlNelMsWPldgv8AiZ3v9QV4uUKN7uOb8bf58SumuJ2e2tlU8XRejVHhYajVWHsuvUH7aGcTDYieHqqpDVe7Msauj5nhsXjNg1ClVe9wzNrmKbcAyNn3b6XU8uOTT1E6eF2rBSg92a8+5riuq/RVnAu634qUAvgoVi/AMaarfgN4MT/4zRj/AKdrb3anG3S7+ll6mXxEatm7ExO1ay4jaQNOgpvToWK7w19k5qul2Pia3AWmdbF4fAU3RwucnrLX68XySyXeQk5Zs+iTzhYYtM4gqVqBsaB+miQP3sbn/wAQJ2lRl/bJzXGS8ll6lV+2kXE4BcJIEAQBAEA8dgBcyUm3ZAwCFs204L/Lfb4z1ezNiKNquIWfCP5/Hma9SrwibfXr18BPSlBkq5EkgKMyxyCjmT9PlzgEnC4Q1eBWlyOTVP3j8q/2fHiJALxRaAewBAEAp9t7MFRbjUTSx2Djiae69Vo/fBmcJ7rOQqIVNjqJ4upTlTk4SVmjbTurngPKYElvg8RvjPUa9es1pRcHdAxw2V1Oqm3mpzUzs7QSrRhio6SWfSSyZVDJ7p867Z9m3wdQYzBXVQ28wX/ot+oD/tm9iNBe2hy6OzsdHEw/psRm9M+K/K+vfrEo2zR7sTCNtyoz42vZaZyw9Lw7u8LB7G9hqL5k5i4GRwxVSOy4qFCGcv8Ak8/D9ZLvCW/qbMT+H+Jwrd5s7Et+0sabmw0JXwP/AJACYQ21h663cVT8bXX5Xhcnca0NVPtvjsEwTH0N4ZDeZe7Y87OoNN/cPfM3sjB4lb2Gnb6ryea8WRvtanUdne2VHaFQ0Uo1h4N5i6qU8mKsbXzte17GcrGbKq4SCqSkteDd/ql9DNSTL2hs2jTO9To0kbmlNFPxAvOfOvVmrSk2urbMrIlSok8MyRBqr1AoJbIAEnyEvpU5TkoxWbyIbNOwtmpUTvXbdrOzVPJLWUdbD6z30MJTWHVCSvG1u/n5s03J3uWNTCOntC/UeXEfaeex2wGu1hs+jfp+8y6Nb+RqnnKlKdKW7NNPqXpp6CYEiAIBi726k6AamWUaM601CCu2Q2krsImd2zPDkPL7/Ce12bsmGFW/POfp3fk1Z1N7JaGfr16+JnYKzKwAu1wL2Fhdnb9KDifkNScsgJ2DwBchqgsAbqgzCn9RP5n/ALj7uN4BbqttIB7AEAQBAPCIBzu39lX8a6/Wcnamz/jx34fMvquXfy8i2nPddmcyRPIm0ZUqhUgjWQ1dWYLMtvAVE1GRHMcR/Im1gK8YOWGrPsS48pcH9n+Llc4vVG1SHXgysLZ5gg6gj+JTicPPD1HGWTXu6Ji00fMO0uxamyq64rB3FLey1IQtrSfnTbh8NQCfQ4PFU8fRdCv83r1XVe8rowacXdHY4HtvhHorVqVVpH81Njd1Ya+EC7Lya1vmJw6uyMTGq4Ri5Lnw89L9DNTVjoCEqpmFdGAOdmVlIyPIic7tQlxTXgzI14DA0qC7lCmlNbk2RQoueNhMqtapVlvVJNvqEkiRKyTyTYgxJmaQKfajPVPd0lLAMN83AHOxJ4D7T0Oz40cGliMS7NrsrjbnbrouneUzvLsxKvb+ycb3gq4aorAKo7o+EeHO4bz58hOnh9uYWqu0919e/n7sVulJDY/4h1KDCljUZG0tUFr+TaGdaMoyV07ortY7OhtnCVlL7wTIkknIBQSxJ5ACYVaUKkbTSa6kpu+R8fTtLiVr1a9Gq/d1KjMtOqS6d2Sdxd0+z4bezacitgcNNbm4kumT8/zc6MIdnM67Y3b2jUsuJHcP+om9I/56r/kLdZw8TsepDOl2ly4/shwaOq77etuWa4uCDdbHQ3HD6zTwuArYipuRVubfArlJRWZmlO3UnUnj9h0+PKe3wWApYSFoa8Xz/XQ1JzcjL169efKbpibN2xAI3nOYS9jbTec/kXrqbZDhALPBYCx36h3nta9rBR+lV/KvT43kAsYAgCAIAgCAIBi63FjAOT29szcO+oy4/eed2vs/WvTXevv+fPmX0p8GUk86bBuw1cob8OI6TGUd5Asd381PMHMrz6jkZvYfGU6sFh8VlbSfLo+a9PqVSi07xIHaEu+FrChTFV2QruNb82RJByJAJNukshg3h8RB1XaN77y05qzXMb11kc/2W7B06NqmLtUqahNaaHr+tvl56y7H7YnUvCjlHnxf4X19BGHM7e84FiwXiwPLybAxLTOMHJpLUi5ofefJchxb+B1nVVGlglv4jOfCH3lyXTj9Cu7llHzJFGkEACiwE5OIxFSvUdSo7t+7LoWRSSsjOUGRF2hs+liFK1kV1P6gDNvC46vhXenLLlw8vuszGUVLU+R9sNlHAOmHStUZKiEkOtlCb1iofibjMcrX1nssLtFYqi5xVmna17mFOj2syqpVSmmnI6Wk6m9oSBUVuQPyjME3Ze0q+EN8PUKi99w+Km3mvPqLGZxm4u6K504y+ZHa7H7f0nsuKXuH03hdqZ94zX+OY1mzCun8xqTwzXy5naYVw9u5K1CbHfBDU0GoIIyd+QGQ1PW+9zWaayZdYHAimOJYm5Y5ljzJgEyAIAgCAIAgCAIAgGqvRDixgHGbX2eaTXHsn5TyO1Nn/AlvwXZf0fLu5eRtU53yZXTklpKwOJ3DY+yfl1ldSG9mCzekDnoeY1luFx9bDrdi7x/i815cPAwlBMx3Txz+Rm58fAVvnUqb6dpfkxtNaZmYXrbzk/0VCXyV4eL3fUbz4pnvd9RI/t8V81amv/L9Df6Mbg53kfDwNL56rl0gvu8heb0R4UEwltT4a3cLBQ66y83p7sT8O/zO5kJym23du7MxIJEAQDRjsJTrIUrIrpxDgEeeeh6yynUnTlvQbT6BOxw+1fw8DXbBvuDUU6pJU/tb2lHK97z2Wzo4mtS3qyS5cG+9e/uP6lRdmcRtLZ1XDtu4im1MnTe9lv2uLq02pQlHUvjOM9DVSrFdPgZiZG8YhX1yPXSM0QTtk7Tr4Nt7C1GTmuqN5ocvfrMoza0ZhOEZZNH0bs9+KaNZMcndNp3iAtTPmPaX5+YmzCuv+RqzwzXyn0LB4xKyh6Tq6nRlIIPkRL076Gs007M3ySBAEAQBAEAQBAEAi47CCopBmFSnGpFwkrpkp2OJx+ENJiDpwni8dg5YapuvR6P3xNuE95EaaRmWGz8V+Vvd9pTUhxQLCUgSAIAgCAIAgCAYuwGvroJlGLk7RV2QeBL5t7l5dTzPyE9fszYqpWqV85cuXf1NedW+SNnr16+Gk9CUmNfCpVRhWCmn+bfG8uegsdTyAzOWkhpPUJtO6ON2z+Ggq3qYK9HlTqksG631p35C9vkNedBP5Tap4prKRwG2Nj1sK27iKbIdATmjftcZHyOc1pRlHU24zjPRkWnVZdD7jMcjPM3riFbXL6RmQTtmY+vhG38LVanzAzRv3Icj7xMoza0MZwUlaR9E7PfikpsuOp92dO8pgsh81zK+6/umxHEfyNWeGesT6HgcfTroHourqdGUgj4ibCaaujVaadmSZJAgCAIAgCAIAgFdtfZ4qqec18ThoYim4T/w+ZlGTi7o4uvRKMVbWeJr0J0KjhPVe7m5GSkro1ykktsDid8WPtD5jnNapDdzQJUrAkgSAIAgCAYu9shmToPWg6y+hh6leahTV2Q2krsJT4nM/IdB99T0nttnbLp4Rbzzlz/H5NWdRy7jP19vXw5zqlZnYAAtexyVVtvORwUfzoPnAJ+DwBYh6tsvZQeyl+X6m5sc9dJALULAI2N2fTrKVqKrKRYhgCCOoOsNXCds0fO+0X4V03u2Dbum13DdqZ92qe646SiVBPQ2YYmSylmfNdtbBxGDNsRTKjQOPEh8nGnkZrShKOpuQqRnoQaTlfZP2mBmSExI/MCPpBBN2bjauGbvMLVameO6fCf3KciPMWkxk08siJRTVmj6x+HvbOpjnqUa9MB6aK++nssGYrmvA5c889LTcpVHJZmhXpKFrHcy4oEAQBAEAQBAEApNu7L3xvLqJz9oYFYmnl8y0f2M4T3Wcky2NjPGyi4txkrNG4ncIxBuNRMWrgucNXDi/HiORmrKO6wbpgBAEECAYM+dl14ngPPr0m9gsBVxc7Q04sxlJRWZkiW8zqTqfXLTzM9zg8FSwsN2C73xZqym5PMy9evXx0m2Ym3dsbW3qhzCcAD+aoeA6anyvYCzwWA3Tv1DvOdSeXBVH5VHL6nOQCwgCAIAgGjE4RagIYAg5EEXBHUQD5/2i/C6jUu2FPcPyAvTPmn5f8SPKUToRemRsQxMo65nzPbnZvE4L/16ZCD/AKi3an/q1X32mtKnKOpuQqwnoVSvu5g2465TDUs0PtH4Q7IanhjiKi7r1yGAtYiioIpX895n/wAxym9ShuxOdXnvSy4H0CWlAgCAIAgCAIAgHhF4BzW39l/nQec4u1dn/FXxaa7S16r8r3wLqU7ZM5yeVNk2UKxQ3HvHMTGUVJWBdU6gYAjQzVaadgZSAIBr3i3s5D9XPmF+87OzdkzxL355Q9e4qnUUTYqgCwy9ev8A8ntKNGFGChBWSNVtt3ZkqkmwzPr19hLQbqSktu0rFwbM+RWmRwXg7j4L8jALbBYJaYyzJzJOZJ4kk6mAS4AgCAIAgCAIBqrYdXFiLwDk8V+HGBqVRUNEDPeKKzLTYg38VMHdI6WseN5h8ON72LVWna1zr6aBRYTMqMoAgCAIAgCAIAgCAYVEDCxgHIbc2YaZ3lGU8ztbZ+43XprLivv3GxSqcGVE4JeSMHidw5+ydfvMJw3kC3LC175c5rWBgFLa5Ly4nz5DpqZ6XZmxXK1WusuC/Pv90Tq2yRtHr+PXw5z1aSSsjXMqaFtOAuScgAOJOgHrMyQb8NRNXKndU4vmGqdE4onXU9NTALnDYdaagKAABYAcBAN0AQBAEAQBAEAQBAEAQBAEAQBAEAQBAEAQBANOJoBwQZDSaswcVtXAGk3Q6Tx+0sA8NPej8r06dPwbdOe8iDOYWFps5LqCTexNgdB16z0Wx9n05R/qJ5vh4ce816s3fdRN9ff18eU9GUGYUWLMd1RqTc5n8oGrMeQz+kAlYbBmrbfG7TBuEOrEaNUI1P8AboOthaAXKIBpAMoAgCAIAgCAIAgCAIAgCAIAgCAIAgCAIAgCAIAgEPaOCFVSDK6tKFWDhNXTJTad0cVjMMabFT7p4nGYSWGqbktOD5o3IS3lcn7N9geZ9evlPU7JVsJDx9Wa1X5mTgoUAtc39lF9p7cuSji2g4a59IrLDB4AsQ9W1x7Kj2aY5KOfNtT0GQgFmBaAewBAEAQBAEAQBAEAQBAEAQBAEAQBAEAQBAEAQBAEAQCr2zs4VVy1mrjMJHE09yXg+TMoycXcp9nIVG6Bv1Lnwm+6gv7TniOSjX5inZkJU8Oqc9Ytr639GTUd5XRe4LAbpLOSznVjqeQ6AcAJ0DAnwBAEAQBAEAQBAEAQBAEAQBAEAQBAEAQBAEAQBAEAQBAEAGAYLSA0EAzgCAIAgCAIAgCAIAgCAIAgCAIAgCAf/9k="/>
          <p:cNvSpPr>
            <a:spLocks noChangeAspect="1" noChangeArrowheads="1"/>
          </p:cNvSpPr>
          <p:nvPr/>
        </p:nvSpPr>
        <p:spPr bwMode="auto">
          <a:xfrm>
            <a:off x="161925" y="-1524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7" name="AutoShape 11" descr="data:image/jpeg;base64,/9j/4AAQSkZJRgABAQAAAQABAAD/2wCEAAkGBxQQEhQUEBQVFBQXFBUVGBcUFRUXFxUUFBQWFxUVFxUYHCggGBomGxQUIjEhJSkrLi4uFx8zPTQsNygtLisBCgoKDg0OGhAQGy0kICYsLCw4LCwsLCwyNywsLC0sLCwsLCwsLCwsLCwsLCwsLywsLCwvLCwsLCwsLywsLCwsLP/AABEIANcA6wMBEQACEQEDEQH/xAAbAAEAAgMBAQAAAAAAAAAAAAAABAUCAwYBB//EAD8QAAIBAgMFBQYFAwIFBQAAAAECAAMRBCExBRJBUWEGEyJx8DKBkaGx0QdCUnLBFGKCkvEVI0NTojM0k7Lh/8QAGgEBAAIDAQAAAAAAAAAAAAAAAAEDAgQFBv/EADkRAAIBAgMFBgYBAwMFAQAAAAABAgMRBCExBRJBUWEicYGRsfATMqHB0eFSFBXxBiNCNGKCkrJy/9oADAMBAAIRAxEAPwD7jAEAQBAEAQBAEAQBAEAQBAEAQBAMHqBdTIbSV2DRSx6M26Dn8prUMbQrycaUk7e/FdUZODWpKm0YiAIAgCAIAgCAIAgCAIAgCAIAgCAIAgCAIAgCAIAgCAeM1oBAxW0guS5mcnG7YoYa8V2pcl93w+r6FkabkVdauz+0fdPJYzaNfFP/AHHlyWn78TYjBR0NU1qNWdGanB2aMmrlts/aF7K+vA8/Oe42btOGLjZ5SWq+66enrqzp7pZzqFYgCAIAgCAIAgCAIAgCAIAgCAIAgCAIAgCAIAgAmARMTjlTqZo4zaFDCr/cefJa/rvdkZRg5aFTiMYz9ByE8njds18ReMezHktfF/ZW8TYjTSI85BaJIEATKnUlTkpwdmuJBabP2hor+4/wZ7fZm1Y4qO5PKa4c+q/HA1qlPdzRazrlQgCAIAgCAIAgCAIAgCAIAgCAIAgCAIAgCAaMRilTUyjEYmlh479WVl70XElRb0KnE7QZtMh855bG7fqVOzQW6ufH8L6vuNiNJLUhzz7bbu9S4QBAEAQBAEmMpRkpRdmuJBZbPx9rK+nA8vOe02XtaOJXw6mU/Xu6815dNepTtmi3BnbKRAEAQBAEAQBAEAQBAEAQBAEAQBAEA11awUXJmM5xhFym7JcWErlXitpk5J8Z5vG/6gS7OGV/+5/ZcfHyZfGj/Ir2YnM5zzFWrOrLfqNt837+heklkjyYEiAIAgCAIAgCAJKbTugT9n4/d8L+zwPKew2VtdV7Uqz7fB8/3048ORrVKds0XIN53yk9gCAIAgCAIAgCAIAgCAIAgCAYu4GsArsVtMDJM+vCcLG7do0ezS7cvp58fDzRbGk3qVlSqWN2N55XE4ytiZb1WV+nBdy9vqbEYqOhhNYyEgCSBAEAQBAEAQD2Acj2r29iKLqqUzRo97TRsSwVgd6xO6t8ltcEnkRlkT3NmYLDVYuU5b0rNqCutOb58vuVTlJaHXGcPRlpNwGO3MmzX6T1uydsfEtRrvtcHz6Pr69+uvUp8UXStcXE9GUHsAQBAEAQBAEAQBAEAQDwm0AhYraKrkMzOZjdq0ML2W7y5L78vXoZxpuRVV8Sz6n3TyWN2pXxWUnaP8Vp48/TobMYKJpnOMxAPQJtQwWJn8tOT8GYuUVxG6Zm9m4ta0peRG/HmCJqzpzg7TTXerGSaZ5MSRAEAQBAIOJ2xRp1qdFn/wCa5sFUFiMibtb2Rlx+gJG1SwVapSlVS7K4vLy5mLkk7HM9tziaeIwr0axRGPdqCbItfMrv2GYcHd8VwN08519jPDypVYVIXdr9d3jbu1y1K6l7polYfaCbUoVsJXXucSFKvTYZq62K1EB1AYK3HhqCCaauGlgasMVRe9C901y4p+GX7yWSe92WTuxm0Wr4VRUyq0iaFUcQ9LLPnlbPnea+1qEadffh8slvLxJg8rF5OYZkzA400zY5r9PKeo2Tti9qNd90vs+vJ8eOetFSnxRdo4IuMxPUGuZQBAEAQBAEAQBAEAi4nGqnnympisdQwsb1ZeHF9y9oyjFy0KnE41n6DkJ5TG7br17xp9iPTXxfDw82bEaSWpGnELQZKTbstSDSa1/Z+J093OdeOz6dBb2LlZ/wjnLxei953K99v5fMC8z/ALj8LLDwjDra8vN/gbl/mdzNVMq/qsTWec5ebXoTuxXAz7pufzlsYYrVTf8A7P8AJHZPDvDWWvGY2mrTe8uUkpL8/Ujdi9DE1Dyv9ZW1gsRlJfClzWcfFcPTqT2o9TF8UiqzswVVBLFiFCgZksToOs0MRgK9Gai1e+jWafcZKaZp2ZtKliUL0HDqGKk5ixHMHMcCOYIleIwtXDyUaqs7XJUk9CUzAAkkAAXJOQAGpJ5TXSbdkZHNVO1TuC+EwlXEUlJBqDwBra7g3SWHunahsiKtGvVUJPhr55pIqdTkiiwOyqWJH9RsurUpYmmxZkrOWLbxOTE3yOYDZg5hhfTo1sTWwr+DjIqVN5JpW096eXXFJSzjqWP/ABFdp0KuDrr/AE+MA9hsv+aniR0zzFwDa+l7EjOabwzwVWOLoPfp81yeqfvXk8jK+92XqZUMENqYalXuaOMpXpmoPaStSNmRwNVvnbhvZcbxUrS2fiJQS3qUs7cGny952CW8up72RwuLXE4ipiKS0w6qtSxyqVqYAWrTA4Fb30FzwNwG0q2ElhoU6Mm2nddE9U/HTXyzEVLezOvnBLRAJWCxhpnmvEfyJ6TZO2Ny1Gu8uEvs/wA+ZTUp3zRe06gYXBuJ6w1jKAIAgCAIAgGmviVQZmVVq9OjHfqSSXUlJvQqsTtFmyXIfOeXxv8AqCUuzh1ZfyevguHj5IvjR5kEzzspSlJyk7t8WXCYknhNtZlGLk1GKu2QRrl8z7PAc+pnc7Ozo7sbOq9Xqo9F15v/AAVfP3G4LOVObbuyyxnaVtki9plCrKOjIsZrWPnN+ljqkdczFwRtSqD0nSpY6nPKWRg4tHlWgDpl9JjiMFGa3oZP6BS5nPdodoUcML1nCMcgLbxYHIgoNU5n/Y4bPWIu6O5vQ4rl1T4PlbX6qZW1INHH4PZlE7tPuyWsUW7O7aizMfZscrmwGQ6zisBisZWTjPeg1lJ5JLk0uPPK749EZxis9SZ2nqd/s+s1A74aiWBX8yAguLc90MLe6c7BweHx0I1Va0vrw+tjN5xyKzZfaoHDUKOCpGrX7pVK2Ip0t0bpd25XF8tb6gmdTEbP3a06uIluwu3fi752SK1LJJallsDs73FRsRWfvMS995lG6g3s2CqLX0GZ5aCc7HbTdaCo01u01onm8ub+y+pnGFs3qSO0HZ6ljFG/dKi506qZOh114rfgfPI2M18Hj6uFl2c09YvR++f2MpRTI3ZTYlbC982Iqio9V947gstwSO8zA8TAi/1Osv2ljqWJUI0obqiva7lw+xjCLWpfzllggCAIBIweLNM8xxE7+ytrujalWfZ4Pl39PTu0pqU75ovqNUOLrmJ7BNNXRrGckCAIB4TAKnF7UzKpqNek4W1NsPDS+FTjeXN6L8/QthT3s2VzsSbk3M8jXr1K8t+pJt+9OC8DZSSyR5KSRAEAjVjvNu8BYt1PAfzO1gorC0Hin8zuo/eX2X7Kp9p7ptUTmyk2zMzEqbJPZABEJ2B5uy+FVLUho8OU2LKXykGrZ+0qdZSaLq6glSVINmHoHkZswrVsJJRqp21s+Ri0paHK9sNjboTEX7x1qA3YZEqQwVtfCbEdJ6ShiKeJg4RyTX+fEqs0Wm1KCV6a1gi1F3QxVgCHpMviBB4gMbHUZzhYGtKlOWFm2k3a/KS0fnk+fmWTV+0jntmYs7Jrik7FsDX8VGo2fdk8GPMZX5jxahhNrE0P6+m8rVoZNc+7v4eXIhPdz4M219lYjZdZquAp99hqmb0VzKakboGZXM7pUEi9rESiniqGOpKji3uzWkvz97663uS04u8SS3ajE4gbmEwdRHOResCEp9c1APv+B0lf9swlB79esmuUdX5N++KG/J6Iv9gbNbDUtx6jVXLF3ZiSN9szug6D6m54zmY7FRxFTejFRilZJclz6/4LIxsixmmZCAIAgCAIBvwuJNM3GnEc529lbWeHtSq5w9P16cORVUp72aL6hWDi6/7T2kZKSutDVasbJIEAwrHIwDhK9ciqzD9R945Twu0X8TE1L8/TL7G5BdlFlSqBgCPXScppp2ZmZzECCDF2sCTwF/hM6dN1JqEdW0vPIN2Rowy5XOp8R8zn9LTr7TqL4vw4fLBbq8NfqVwWV+ZIE5LZYezACCRIBrrYhEsHdVvpvMBfyvM4wlL5U2Qcl2t2Pj8U5WjUpDDboKpvMjO1s1ewO9npmFzGVxedrZuMweGinOL376627tLfVmEotlR2X7ULgT/S42kaBBvv2N7sdagzuMrB1uLAcBeb20MC8Yv6jDy3undy/Dz9DGMrZM73F0VxFFlVgy1E8LAgjmrAjXOxnDwuKnhaqb4PNepm4po5v8P9ompSq0KmVShUKkHXdJOXuYOPcJ0tsUkqsa0dJq/j+1ZmMNLEqvhKT0MVh64Y06d6i7oJdUILqaYGZZSDbnpxk1qtTfoYuk+1Lsu+jayz6NEJLOLIvYjDY0U6XfvuUUHhpsg33BGW8Tmii+QvfK2kx2vWwTlL4cd6b1knku7m/p4impcdDsJwC48gCAIAgCAIAgCAbsHiCrgLmTqOnM8p6HYWKrqp8FK8PT9dPLPJ01Yq1zoxPXmsIBrr+yYB8/xQ8beZng8Uv9+p/wDp+pux+VGWExG4eh1+81Jx3kZFwDfMTWB7IBoxvsEcyB8SJ1NjxTxkW+F35JldT5TYJq1ZOTbZkjIShknoN9JiyRIByfbXb9Wk9HCYO39TX0Y2/wCWhO6Gz4khs7GwVjynY2ZgqdSMsRX+SPDm/fndGEpcEQh+GVBlJrVq9Ss2bVd5c252YEkeZJ6y7+/1oytThFRXD/DX0RHw0c1szaOI2RjP6Wm/9VT3gDSp+K9/0Ln3dUaldOfAjqV6FDaGG+PJbkuby83xj18uRim4ux9O2zsajjE3MQm8NQdHQnirDMH5HjeeWw2Kq4ae9TdvR96LWkzhX2bjdikvhicThb3ZCDdRfMso9k/3rlxInfVfCbSW7VW5U5/h8e5+DK7OOhq2Vt6m+1KdbDhwuIUJVQgkq5yuLZEXRGvyLaZy6tg6kcBKnVavB3T6e21buIUu1kdyfDjEP/couv8A8bBx9TOWu3s+ov4yi/PIn/mi2nGLRAEAQBAEAQBAEA1liTZfeeA6DmZ0tn7MqYuV9I8X+OphOaiStnoA62536nLUnj6tPb4fDU8PDcpqy96mpKTk7s6MS8gQDFxcQDh9s4UpUPIm88ftbDSpV3O2Us/ybVKV42IE5ZaTcBit3wtpw6H7SqpC+aBZzXBoxmi/vX6zrbG/6iS/7JehXU0Kzb3aKjglvVa7n2aa5u3W35R1PzmOHwNXEy7Cy5vT99xLkkc3/wAMx+1fFiKhweHPs0lB3mH9wuCf8v8ASJvvEYLAdmlH4k/5PTw1+nmY2ctSn2z2Fr7PBxGCrM254m3RuVFUZlvCbOvMcuBm3htsUcW/g4iFr881+n19CHBrNHYdhO039fRbvLCtTID20YNfdqAcL2YW5qeFpxtq4D+kqLd+WWn3XgZwldHN/iPv4XHYXGqLgBV6b1NmYpfhvI5+B5Tp7G3K+FqYZ66+aSv4NehjPJpkqvtrF7WY0tnq2Hw+j4hxZjzC2OR6Kb6XK3lMcJhtnrfxL358Ir7/AJeXJMm7lodN2b7MUMAtqS3cjxVGzdun9q/2j5nOcvG7QrYuXbeXBLT9vqZKKRbVaypu77Ku8wVd4gbzG9lF9Tkcuk04wlK+6r2z8OZJsMgELC7Lo0Xd6VJEd/aZVAJ+3PLU5zaliKtSKhOTaWlyLIi4r/3eG/biP/os36H/AEWI/wDD/wCmYP5kW84paJIEAQBAEAQBANeb9F56FvLkOvwne2ZsaVe1StlHlxf69rmU1Km7ktTYBbIZD+PXrhPYwhGEVGKskazdyRgh4x7z8s/X+0yB0AMgHsAQCBtTAiqpHGU16EK9Nwno/dyYtp3RxeJoGmxUzxOKw08PUcJf5XM3IyUlc0zXMiz2fib+FteHUcpRUhbNA3Y1bobcLH/Sb/xNvZVVU8XTb0bt55erMKivFnzTtB2Qr0UOJSqarhu8YgEOoyIqBiSWI46W909NDaFJ1nhpR3Vmly5WtwuVbrtc6vsV2qXGpuVLDEILsNA66d4v8jgTyInn9qbOeFlvR+R/To/tzLYyudBj8bToU2qVmCoouxP0A4k6AcZzaVKdWahBXbMm7HC/hHs1lSviCu6lQqlNelMsWPldgv8AiZ3v9QV4uUKN7uOb8bf58SumuJ2e2tlU8XRejVHhYajVWHsuvUH7aGcTDYieHqqpDVe7Msauj5nhsXjNg1ClVe9wzNrmKbcAyNn3b6XU8uOTT1E6eF2rBSg92a8+5riuq/RVnAu634qUAvgoVi/AMaarfgN4MT/4zRj/AKdrb3anG3S7+ll6mXxEatm7ExO1ay4jaQNOgpvToWK7w19k5qul2Pia3AWmdbF4fAU3RwucnrLX68XySyXeQk5Zs+iTzhYYtM4gqVqBsaB+miQP3sbn/wAQJ2lRl/bJzXGS8ll6lV+2kXE4BcJIEAQBAEA8dgBcyUm3ZAwCFs204L/Lfb4z1ezNiKNquIWfCP5/Hma9SrwibfXr18BPSlBkq5EkgKMyxyCjmT9PlzgEnC4Q1eBWlyOTVP3j8q/2fHiJALxRaAewBAEAp9t7MFRbjUTSx2Djiae69Vo/fBmcJ7rOQqIVNjqJ4upTlTk4SVmjbTurngPKYElvg8RvjPUa9es1pRcHdAxw2V1Oqm3mpzUzs7QSrRhio6SWfSSyZVDJ7p867Z9m3wdQYzBXVQ28wX/ot+oD/tm9iNBe2hy6OzsdHEw/psRm9M+K/K+vfrEo2zR7sTCNtyoz42vZaZyw9Lw7u8LB7G9hqL5k5i4GRwxVSOy4qFCGcv8Ak8/D9ZLvCW/qbMT+H+Jwrd5s7Et+0sabmw0JXwP/AJACYQ21h663cVT8bXX5Xhcnca0NVPtvjsEwTH0N4ZDeZe7Y87OoNN/cPfM3sjB4lb2Gnb6ryea8WRvtanUdne2VHaFQ0Uo1h4N5i6qU8mKsbXzte17GcrGbKq4SCqSkteDd/ql9DNSTL2hs2jTO9To0kbmlNFPxAvOfOvVmrSk2urbMrIlSok8MyRBqr1AoJbIAEnyEvpU5TkoxWbyIbNOwtmpUTvXbdrOzVPJLWUdbD6z30MJTWHVCSvG1u/n5s03J3uWNTCOntC/UeXEfaeex2wGu1hs+jfp+8y6Nb+RqnnKlKdKW7NNPqXpp6CYEiAIBi726k6AamWUaM601CCu2Q2krsImd2zPDkPL7/Ce12bsmGFW/POfp3fk1Z1N7JaGfr16+JnYKzKwAu1wL2Fhdnb9KDifkNScsgJ2DwBchqgsAbqgzCn9RP5n/ALj7uN4BbqttIB7AEAQBAPCIBzu39lX8a6/Wcnamz/jx34fMvquXfy8i2nPddmcyRPIm0ZUqhUgjWQ1dWYLMtvAVE1GRHMcR/Im1gK8YOWGrPsS48pcH9n+Llc4vVG1SHXgysLZ5gg6gj+JTicPPD1HGWTXu6Ji00fMO0uxamyq64rB3FLey1IQtrSfnTbh8NQCfQ4PFU8fRdCv83r1XVe8rowacXdHY4HtvhHorVqVVpH81Njd1Ya+EC7Lya1vmJw6uyMTGq4Ri5Lnw89L9DNTVjoCEqpmFdGAOdmVlIyPIic7tQlxTXgzI14DA0qC7lCmlNbk2RQoueNhMqtapVlvVJNvqEkiRKyTyTYgxJmaQKfajPVPd0lLAMN83AHOxJ4D7T0Oz40cGliMS7NrsrjbnbrouneUzvLsxKvb+ycb3gq4aorAKo7o+EeHO4bz58hOnh9uYWqu0919e/n7sVulJDY/4h1KDCljUZG0tUFr+TaGdaMoyV07ortY7OhtnCVlL7wTIkknIBQSxJ5ACYVaUKkbTSa6kpu+R8fTtLiVr1a9Gq/d1KjMtOqS6d2Sdxd0+z4bezacitgcNNbm4kumT8/zc6MIdnM67Y3b2jUsuJHcP+om9I/56r/kLdZw8TsepDOl2ly4/shwaOq77etuWa4uCDdbHQ3HD6zTwuArYipuRVubfArlJRWZmlO3UnUnj9h0+PKe3wWApYSFoa8Xz/XQ1JzcjL169efKbpibN2xAI3nOYS9jbTec/kXrqbZDhALPBYCx36h3nta9rBR+lV/KvT43kAsYAgCAIAgCAIBi63FjAOT29szcO+oy4/eed2vs/WvTXevv+fPmX0p8GUk86bBuw1cob8OI6TGUd5Asd381PMHMrz6jkZvYfGU6sFh8VlbSfLo+a9PqVSi07xIHaEu+FrChTFV2QruNb82RJByJAJNukshg3h8RB1XaN77y05qzXMb11kc/2W7B06NqmLtUqahNaaHr+tvl56y7H7YnUvCjlHnxf4X19BGHM7e84FiwXiwPLybAxLTOMHJpLUi5ofefJchxb+B1nVVGlglv4jOfCH3lyXTj9Cu7llHzJFGkEACiwE5OIxFSvUdSo7t+7LoWRSSsjOUGRF2hs+liFK1kV1P6gDNvC46vhXenLLlw8vuszGUVLU+R9sNlHAOmHStUZKiEkOtlCb1iofibjMcrX1nssLtFYqi5xVmna17mFOj2syqpVSmmnI6Wk6m9oSBUVuQPyjME3Ze0q+EN8PUKi99w+Km3mvPqLGZxm4u6K504y+ZHa7H7f0nsuKXuH03hdqZ94zX+OY1mzCun8xqTwzXy5naYVw9u5K1CbHfBDU0GoIIyd+QGQ1PW+9zWaayZdYHAimOJYm5Y5ljzJgEyAIAgCAIAgCAIAgGqvRDixgHGbX2eaTXHsn5TyO1Nn/AlvwXZf0fLu5eRtU53yZXTklpKwOJ3DY+yfl1ldSG9mCzekDnoeY1luFx9bDrdi7x/i815cPAwlBMx3Txz+Rm58fAVvnUqb6dpfkxtNaZmYXrbzk/0VCXyV4eL3fUbz4pnvd9RI/t8V81amv/L9Df6Mbg53kfDwNL56rl0gvu8heb0R4UEwltT4a3cLBQ66y83p7sT8O/zO5kJym23du7MxIJEAQDRjsJTrIUrIrpxDgEeeeh6yynUnTlvQbT6BOxw+1fw8DXbBvuDUU6pJU/tb2lHK97z2Wzo4mtS3qyS5cG+9e/uP6lRdmcRtLZ1XDtu4im1MnTe9lv2uLq02pQlHUvjOM9DVSrFdPgZiZG8YhX1yPXSM0QTtk7Tr4Nt7C1GTmuqN5ocvfrMoza0ZhOEZZNH0bs9+KaNZMcndNp3iAtTPmPaX5+YmzCuv+RqzwzXyn0LB4xKyh6Tq6nRlIIPkRL076Gs007M3ySBAEAQBAEAQBAEAi47CCopBmFSnGpFwkrpkp2OJx+ENJiDpwni8dg5YapuvR6P3xNuE95EaaRmWGz8V+Vvd9pTUhxQLCUgSAIAgCAIAgCAYuwGvroJlGLk7RV2QeBL5t7l5dTzPyE9fszYqpWqV85cuXf1NedW+SNnr16+Gk9CUmNfCpVRhWCmn+bfG8uegsdTyAzOWkhpPUJtO6ON2z+Ggq3qYK9HlTqksG631p35C9vkNedBP5Tap4prKRwG2Nj1sK27iKbIdATmjftcZHyOc1pRlHU24zjPRkWnVZdD7jMcjPM3riFbXL6RmQTtmY+vhG38LVanzAzRv3Icj7xMoza0MZwUlaR9E7PfikpsuOp92dO8pgsh81zK+6/umxHEfyNWeGesT6HgcfTroHourqdGUgj4ibCaaujVaadmSZJAgCAIAgCAIAgFdtfZ4qqec18ThoYim4T/w+ZlGTi7o4uvRKMVbWeJr0J0KjhPVe7m5GSkro1ykktsDid8WPtD5jnNapDdzQJUrAkgSAIAgCAYu9shmToPWg6y+hh6leahTV2Q2krsJT4nM/IdB99T0nttnbLp4Rbzzlz/H5NWdRy7jP19vXw5zqlZnYAAtexyVVtvORwUfzoPnAJ+DwBYh6tsvZQeyl+X6m5sc9dJALULAI2N2fTrKVqKrKRYhgCCOoOsNXCds0fO+0X4V03u2Dbum13DdqZ92qe646SiVBPQ2YYmSylmfNdtbBxGDNsRTKjQOPEh8nGnkZrShKOpuQqRnoQaTlfZP2mBmSExI/MCPpBBN2bjauGbvMLVameO6fCf3KciPMWkxk08siJRTVmj6x+HvbOpjnqUa9MB6aK++nssGYrmvA5c889LTcpVHJZmhXpKFrHcy4oEAQBAEAQBAEApNu7L3xvLqJz9oYFYmnl8y0f2M4T3Wcky2NjPGyi4txkrNG4ncIxBuNRMWrgucNXDi/HiORmrKO6wbpgBAEECAYM+dl14ngPPr0m9gsBVxc7Q04sxlJRWZkiW8zqTqfXLTzM9zg8FSwsN2C73xZqym5PMy9evXx0m2Ym3dsbW3qhzCcAD+aoeA6anyvYCzwWA3Tv1DvOdSeXBVH5VHL6nOQCwgCAIAgGjE4RagIYAg5EEXBHUQD5/2i/C6jUu2FPcPyAvTPmn5f8SPKUToRemRsQxMo65nzPbnZvE4L/16ZCD/AKi3an/q1X32mtKnKOpuQqwnoVSvu5g2465TDUs0PtH4Q7IanhjiKi7r1yGAtYiioIpX895n/wAxym9ShuxOdXnvSy4H0CWlAgCAIAgCAIAgHhF4BzW39l/nQec4u1dn/FXxaa7S16r8r3wLqU7ZM5yeVNk2UKxQ3HvHMTGUVJWBdU6gYAjQzVaadgZSAIBr3i3s5D9XPmF+87OzdkzxL355Q9e4qnUUTYqgCwy9ev8A8ntKNGFGChBWSNVtt3ZkqkmwzPr19hLQbqSktu0rFwbM+RWmRwXg7j4L8jALbBYJaYyzJzJOZJ4kk6mAS4AgCAIAgCAIBqrYdXFiLwDk8V+HGBqVRUNEDPeKKzLTYg38VMHdI6WseN5h8ON72LVWna1zr6aBRYTMqMoAgCAIAgCAIAgCAYVEDCxgHIbc2YaZ3lGU8ztbZ+43XprLivv3GxSqcGVE4JeSMHidw5+ydfvMJw3kC3LC175c5rWBgFLa5Ly4nz5DpqZ6XZmxXK1WusuC/Pv90Tq2yRtHr+PXw5z1aSSsjXMqaFtOAuScgAOJOgHrMyQb8NRNXKndU4vmGqdE4onXU9NTALnDYdaagKAABYAcBAN0AQBAEAQBAEAQBAEAQBAEAQBAEAQBAEAQBANOJoBwQZDSaswcVtXAGk3Q6Tx+0sA8NPej8r06dPwbdOe8iDOYWFps5LqCTexNgdB16z0Wx9n05R/qJ5vh4ce816s3fdRN9ff18eU9GUGYUWLMd1RqTc5n8oGrMeQz+kAlYbBmrbfG7TBuEOrEaNUI1P8AboOthaAXKIBpAMoAgCAIAgCAIAgCAIAgCAIAgCAIAgCAIAgCAIAgEPaOCFVSDK6tKFWDhNXTJTad0cVjMMabFT7p4nGYSWGqbktOD5o3IS3lcn7N9geZ9evlPU7JVsJDx9Wa1X5mTgoUAtc39lF9p7cuSji2g4a59IrLDB4AsQ9W1x7Kj2aY5KOfNtT0GQgFmBaAewBAEAQBAEAQBAEAQBAEAQBAEAQBAEAQBAEAQBAEAQCr2zs4VVy1mrjMJHE09yXg+TMoycXcp9nIVG6Bv1Lnwm+6gv7TniOSjX5inZkJU8Oqc9Ytr639GTUd5XRe4LAbpLOSznVjqeQ6AcAJ0DAnwBAEAQBAEAQBAEAQBAEAQBAEAQBAEAQBAEAQBAEAQBAEAGAYLSA0EAzgCAIAgCAIAgCAIAgCAIAgCAIAgCAf/9k="/>
          <p:cNvSpPr>
            <a:spLocks noChangeAspect="1" noChangeArrowheads="1"/>
          </p:cNvSpPr>
          <p:nvPr/>
        </p:nvSpPr>
        <p:spPr bwMode="auto">
          <a:xfrm>
            <a:off x="161925" y="-1524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9" name="Picture 13" descr="http://www.hu.edu.et/hu/images/bedros_keuilian_scam_review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24100"/>
            <a:ext cx="3352800" cy="2857500"/>
          </a:xfrm>
          <a:prstGeom prst="rect">
            <a:avLst/>
          </a:prstGeom>
          <a:noFill/>
        </p:spPr>
      </p:pic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267200" y="2514600"/>
            <a:ext cx="4419600" cy="2133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Mở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đầu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Z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Z </a:t>
            </a:r>
            <a:r>
              <a:rPr lang="en-US" sz="2800" dirty="0" err="1" smtClean="0">
                <a:solidFill>
                  <a:schemeClr val="accent2"/>
                </a:solidFill>
              </a:rPr>
              <a:t>ngược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Tính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chất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của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Z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solidFill>
                  <a:srgbClr val="333399"/>
                </a:solidFill>
              </a:rPr>
              <a:t>Giải đáp thắc mắc</a:t>
            </a:r>
          </a:p>
        </p:txBody>
      </p:sp>
      <p:sp>
        <p:nvSpPr>
          <p:cNvPr id="11267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269" name="Picture 4" descr="http://img.hpu.edu.vn/upload/2014/04/08/20140408094123-321435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5725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6" descr="FL020"/>
          <p:cNvSpPr>
            <a:spLocks noChangeArrowheads="1"/>
          </p:cNvSpPr>
          <p:nvPr/>
        </p:nvSpPr>
        <p:spPr bwMode="auto">
          <a:xfrm>
            <a:off x="625475" y="3048000"/>
            <a:ext cx="3336925" cy="2743200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WordArt 67"/>
          <p:cNvSpPr>
            <a:spLocks noChangeArrowheads="1" noChangeShapeType="1" noTextEdit="1"/>
          </p:cNvSpPr>
          <p:nvPr/>
        </p:nvSpPr>
        <p:spPr bwMode="auto">
          <a:xfrm>
            <a:off x="533400" y="533400"/>
            <a:ext cx="8229600" cy="2209800"/>
          </a:xfrm>
          <a:prstGeom prst="rect">
            <a:avLst/>
          </a:prstGeom>
        </p:spPr>
        <p:txBody>
          <a:bodyPr wrap="none" fromWordArt="1">
            <a:prstTxWarp prst="textCanUp">
              <a:avLst>
                <a:gd name="adj" fmla="val 85713"/>
              </a:avLst>
            </a:prstTxWarp>
          </a:bodyPr>
          <a:lstStyle/>
          <a:p>
            <a:pPr algn="ctr"/>
            <a:r>
              <a:rPr lang="vi-V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XIN CHÂN THÀNH CẢM ƠN </a:t>
            </a:r>
            <a:endParaRPr lang="en-US" sz="36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Tahoma"/>
              <a:ea typeface="Tahoma"/>
              <a:cs typeface="Tahoma"/>
            </a:endParaRPr>
          </a:p>
        </p:txBody>
      </p:sp>
      <p:graphicFrame>
        <p:nvGraphicFramePr>
          <p:cNvPr id="4" name="Group 49"/>
          <p:cNvGraphicFramePr>
            <a:graphicFrameLocks noGrp="1"/>
          </p:cNvGraphicFramePr>
          <p:nvPr/>
        </p:nvGraphicFramePr>
        <p:xfrm>
          <a:off x="3962400" y="4079875"/>
          <a:ext cx="4953000" cy="1355472"/>
        </p:xfrm>
        <a:graphic>
          <a:graphicData uri="http://schemas.openxmlformats.org/drawingml/2006/table">
            <a:tbl>
              <a:tblPr/>
              <a:tblGrid>
                <a:gridCol w="2049326"/>
                <a:gridCol w="2903674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Liên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hệ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Unicode MS" pitchFamily="34" charset="-128"/>
                        </a:rPr>
                        <a:t>Giảng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Unicode MS" pitchFamily="34" charset="-128"/>
                        </a:rPr>
                        <a:t>viên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Unicode MS" pitchFamily="34" charset="-128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Unicode MS" pitchFamily="34" charset="-128"/>
                        </a:rPr>
                        <a:t>Tel: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Unicode MS" pitchFamily="34" charset="-128"/>
                        </a:rPr>
                        <a:t>Email: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 Unicode MS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Unicode MS" pitchFamily="34" charset="-128"/>
                        </a:rPr>
                        <a:t>Lê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Unicode MS" pitchFamily="34" charset="-128"/>
                        </a:rPr>
                        <a:t>Xuân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Unicode MS" pitchFamily="34" charset="-128"/>
                        </a:rPr>
                        <a:t>Thành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 Unicode MS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Unicode MS" pitchFamily="34" charset="-128"/>
                        </a:rPr>
                        <a:t>0902598080; 0967259259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Unicode MS" pitchFamily="34" charset="-128"/>
                        </a:rPr>
                        <a:t>thanhqn80@gmail.com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62400" y="1905000"/>
            <a:ext cx="4953000" cy="3124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Mở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đầu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Z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Z </a:t>
            </a:r>
            <a:r>
              <a:rPr lang="en-US" sz="2800" dirty="0" err="1" smtClean="0">
                <a:solidFill>
                  <a:schemeClr val="accent2"/>
                </a:solidFill>
              </a:rPr>
              <a:t>ngược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Tính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chất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của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Z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Hệ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thống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trong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miền</a:t>
            </a:r>
            <a:r>
              <a:rPr lang="en-US" sz="2800" dirty="0" smtClean="0">
                <a:solidFill>
                  <a:schemeClr val="accent2"/>
                </a:solidFill>
              </a:rPr>
              <a:t> Z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6004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62400" y="1905000"/>
            <a:ext cx="4953000" cy="3124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</a:rPr>
              <a:t>Mở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đầu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Z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Z </a:t>
            </a:r>
            <a:r>
              <a:rPr lang="en-US" sz="2800" dirty="0" err="1" smtClean="0">
                <a:solidFill>
                  <a:schemeClr val="accent2"/>
                </a:solidFill>
              </a:rPr>
              <a:t>ngược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Tính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chất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của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Z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Hệ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thống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trong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miền</a:t>
            </a:r>
            <a:r>
              <a:rPr lang="en-US" sz="2800" dirty="0" smtClean="0">
                <a:solidFill>
                  <a:schemeClr val="accent2"/>
                </a:solidFill>
              </a:rPr>
              <a:t> Z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6004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Mở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đầu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78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644524"/>
              </p:ext>
            </p:extLst>
          </p:nvPr>
        </p:nvGraphicFramePr>
        <p:xfrm>
          <a:off x="1828800" y="1294667"/>
          <a:ext cx="5638800" cy="4039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r:id="rId4" imgW="1986991" imgH="1260958" progId="">
                  <p:embed/>
                </p:oleObj>
              </mc:Choice>
              <mc:Fallback>
                <p:oleObj r:id="rId4" imgW="1986991" imgH="1260958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4667"/>
                        <a:ext cx="5638800" cy="40393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5" name="AutoShape 11" descr="data:image/jpeg;base64,/9j/4AAQSkZJRgABAQAAAQABAAD/2wCEAAkGBxQSEhUUEBQUFBQVFRcWFhcYFRUYHxgYHBUXFhcWGhoYHCggGholGxUXIjElJyktLi4uGB8zODMsNygtLisBCgoKDg0OGxAQGzIkICYsLyw0LCw1LCwsLCwsLC0sLC8vLCwsLCwsLCwsLzQsLC8sMCwsLCwsLCwsLCwsLCwsLP/AABEIAOMA3gMBIgACEQEDEQH/xAAcAAEAAQUBAQAAAAAAAAAAAAAABQMEBgcIAQL/xABHEAACAQIDBAYFCAcGBwEAAAABAgMAEQQSIQUxQVEGBxNhcYEiMlKRoRQjQmJygpKxFTNDU6LB0XOTstLh8AgkNGODs/FU/8QAGwEBAAMBAQEBAAAAAAAAAAAAAAEDBAIFBgf/xAAuEQACAQMDAgMIAwEBAAAAAAAAAQIDBBESITEFQSJRsRMUMnGRodHwYYHhMwb/2gAMAwEAAhEDEQA/AN40pSgFKUoBSlKAUpSgFKVrHrn6WfJ41wkbZWlQvOwNisGq5AeDSMCL8lbmKA+OmnWgsYZcGyBVJVsSwzAsN6wJ+0I9o+iOTa20vt3ppNiCc8k0oO/tZWIP/iUhF8AKgdo49pmu2gAsqjcq8AKs66bXYjHmSOF21LEc0LGE84meM+9GFbL6CddE8LrFtImaEkDtbfOR/WNh84vP6W/U7jqOlcknb8EyuquhDKwDKwNwQRcEHiCKqVqn/h62602Ckw7m5wzjJe+kclyo8mV/IgVtagFKUoBSlKAUpSgFKUoBSlKAUpSgFKj8bteONsnpySWvkjUs1uZtoo7yRVH9LSf/AJJ/fF/nqcEZRLUqB/TE/wBLDmPxEr/+tCBVzDip39UQ+B7VT7it6YGSVpUdnxPsQf3kn+SvoPiOKQ/3j/5KYGT3FTsz9lEbGwZ3tfKDewA4sbH3U+QxqLyelbezsT+egrzBRuHkLqBnIIytmtZQtjcA8Cd3GobbE7SyZRfKpsBzO4nxvXUVl4OJSwsl6doRKwEJY6i4F8tr2O/cdeFc5dcG0jJtPFgndKsY7ljjUW8MxY+ddEbHwNzm+gpvf22G631FPvIvuArnTrm2e0O1sRcWEhWZO8OoufxBh5VEsZ2JhnG5g9KUrk7FKVMdH9kPM6kIXuwVEA1kk4Iv5k7gN9Abi/4c8Ey/LHI9G0CfeAkdh5B199bprHegfRsbPwaQkgyEmSZhuaVrZrdwACjuUVkVAKi+kG34cFHnna1zlRFGZ5G9lF4n4DeSBrV5j8YkMbyynKkaM7nkqgkn3CuWOm3TSbFzvKSVd7hRf9TFe6xLyYixY8SfC0oGxOkfXFKjERiCH6hDTyd2Yqyojd3peNQWF68MWrel2Ui31DwlSRyDRvp45TWpb15RtdiEdW9BOsrC7SPZj5nEWv2TMDmsLkxsPXA5WDabrVm1cQ4XEtG6vGxV0YMrDeGBuCO8EV131e9I/wBIYCHEGwcgrKBwkU5W04A2zAcmFQSZHSlKAUpSgFKUoDGthYBpY88rsmYkuiNlLPf0jI6nMTfQAEACwqSGxIh6hkQ81lk/mxB8xUfitmzROz4e7KSWsrAMLm5GV/Rdbk21UjdrpbyHpCVIWUANuAkDQsfDP6DfdJrvDfBUmlyicwqOujtn5NYAn7QGl+8W8Bx+pkY6KwUcTa58r6Dzv4VZDbKjR1dT3iqy7Uj9r4H+lc6Wd6o+Z7+jwfWeVjz7Rl+CED4V8tBImsblx7DkG/2X3g+Nx4b6+/0jHz+B/pVKTagA0B8TYAd9ThjMSucYvZ5xy3HQ33ZSOBvpUBh4/SBPjQYt5rtFE8qk3uMqodLXUuRm3bxevmfFMoZCjJMykRq2U5mb0QVKkg2JueQF67SwiuT1MndiPmw8J5xJ/hFYX1u9Av0nAskAAxUIOS9h2inUxE8DfVSdAb7rk1nWBw4jjRBuRVX3C38qr1UXI4oxey5YpGjljZJFNmRgQw+6daoy4Z1ALoyg7iVIv763t129OoEvg4YoZpwLSSvGkghuPVTMD85r93x3a26uOhzbTxHzhYYeKxlbieUan2jr4C55UbSWWSk28IsOh3RDE49/mIc6KbM7NkRTvsWtc+C3OtbX2b1aY+Bu1w+PhhmCZFC4e6ovFVZ7lQdLkC5rZOAwscMaxQoqRoLKqiwAq5DVQ6r7F6oruaG2j1k7a2biHgxbxyultHiUqwOoZWjCEqR/PcRWYdF+vXDykJj4jh2OnaIS6eJFsy/xVJ9LOgybQ2jBLOPmYoCJLEgyHtCUjvy1Yk77EDjcZRPsDCvD2DYeEw2tk7NQAO6w0PeNa79oiv2bMf649sp+hpHgcOk7RIrowIZS4ZrEbwQpHnXMUjkkk7zrWedY+x5tlvJg43ZsDiCJolY3symxA5Ot7EjeCt+FsBqxblb2FKUoBXQv/DfIfkmJQ7hOrDxaJb/4RXPkaFiAN5IA8ToK6U6h9mmLBzOd0k+Ve8RosZP4w48qA2bSlWSSPIWKFVUMVBK5ixBsTvAAvceVAXtKtEnZWCyW9LRWFwCfZIN7Hz1q7oBSlKAV8SxKwIYBgd4IBB8jX3SgIWbo+qj/AJZjD9S2eM+MZ9X7hU1GzOYf+pTsh+8W7xHxa2aP7wt3mssrwiulJo4cEyBiiBAIIKncQQQfAjQ1SjwonnMbaxxKruvtsxOVTzUBbkcSRyq+k6PQ5i0YaFjvMTsl+8qPRPmKtptiSI/aRuZCwAcSEKTlvlKsiciQQQb6ai1dasnOlo1l0063ZFxb4bAlY0iYo0pQMzOpswQN6KqCLXIN7cBUt0K6XPiJ4I8XIHJcmOUhFJPZuDEwUAZjmupA1AYHUC+o+sHonJgcQwKlR641vdCdHB48m5N3MKtthbVuMjEjdqDYgg3VlI3MCAQeBAqFjg7e512KxLrM6TnAYMtGR28p7KG/0SQS0h7kUFvEAca+errpb8thKSkfKYQBJbTtFPqzKOTWNxwYEcr6x6+dolsS639GCKOJftzEySn+7WMVzjcnJqDGTl3JJJuTqTcnW5YniSdT410/0B2AMDgYYbWcr2kp5yMAW92i+CiubejGHEmMwqMLq+IhUjmDIoPwNdZk1RWfY00Fyz4xE2Rb2JOgCjezE2VR3km1fEmGkiMbPJmMjFWQAZV9BmGXS+mW1zvv4W+ZMQkbNLMwWLDxNK7Hhe4B77Kr6d4qwwPSmHHDtIrhYHmEgJQ5WVQBqjMrAq5IIJ+FVpeFtljk9aiiSnxmU5Qru9s2VBchfaNyAB+fCq8E4ZQym6sAQeYIuKq7CVRGXupdiWkIIOUjTs7jdkFltzB51H7L/Ux8LqDblfW3xpKOEhGWpswfr4wAk2cstvSgmU3+q90YeFynurnmujeuvEhdlSKd8kkSDxD5/wAkNaE6OYdJMVBHMLxvNGj2NjlZwpIPAgG48KupfCZ6qxIja9rcu1uoadWJws8UqcBLnjYDkSgYHxsKr7E6lMSGvLJhoRf1kzzP93MFAPv8KsKzBuhvRiWSVFRbzyaRIf2a7nnk5KoPnoN5FdQbC2WmFw8UEXqRIFBO882PeTcnvNWPRboph8AhEAJd7dpK5zPIRuueAHBQABy1qcZrC50qWyEe1Y7H/V+LyHyMrkVQWVsT6hKwcW3GTuXkn1t54c6kkQKAALACwA4AcBQFntpwIm53XL9rMCtvOr4VDxqZprt6sdmC95vl91r+NqmaPbYhPO4pSlQdClKUApSlAKUpQGOdOeiqbQw5Q2WVLtC5FwGIsVbnGw0YeB3gVyptnZsmFmZWVo2VirKd6MN6E8eYO4ggiuzq1n1xdBvlcRxOHQmeNLSIo1mjGosOMialeYuuulgNRdEOkUkUscsJAljOgO51Ns0TfVYe4gHeK3RBs2KWR8TNGrSTMJCrekEsiooAPEIoued91c14WQwyqb6BlN+a3Bv7q6SgxBeJSpsGQEEb9RwrPczawa7WCeWXk+xsNIyM8EZaN1kRgoBVlYMpBFjvAqWWSsPwkTpLq7m3pD0mNxuO866299ZCZTY5d9tPHhWaMsmqUMEN1h7PnxWCmgwo9KXsgbsqgqjs7C5N9bj3GsQxWCbZOwZYwSuJlIMhswsXZVOU8lRbXGl9eNa+wvSB4sU8u04DjTdlZJZHUK994y6C3AWtbdTZnTrEYeVjD/07MScLIzSx5T9D07kb94sa1qm8YyYXUjqbwbp6s8JNHswLOW7bGOZnvYFISiRKTbcWjiFvtdxrMxUV0b2kmIw0c8d8sqhwDqRwKseJBBF+6qPS3bxweHaSOJ5pCCI0RGa7W3tlGiDeT5caqk3KRdGKhE1d19bfDyxYNDfsh2kvc7CyL4hbn74rWuxIS0qZd/aRgeJkUCqW055JJXecsZXYs5YEEsTc3HCsr6tNkGbGYNB9PErKdP2cPzjHuuVt51qisLBknLLydW0pSpOTw1Dzn5TIYwfmIyO0I/aPvEd/ZFwTzuBzqhJL2wlle5giz5EvYSFL5nfmtwQBu0ub6VIbLwAjgSM8rtbS7H0m3d5NTwc8lVtoRKcpdARoRcaeNt1VoJ1cXRgw5gg/lX3GgUWUAAcALVa4rBAnPGcknBhx7nH0l8fKxqCS1x8ZiYTICQNHUcU3m3eN48xxqThlDAMpBBAII4iqOCxHaLqLMCVdd9mG8eHEHiCDVgwOFYka4djdh+6J3sPqE7+W+p5I4JileK1xcag17UHQpSlAKUpQClKUAoaUoDQPXZ0B7FmxmGX5l2vKoH6qRj63dG5OvJvtaOqjpOJIxhJjaRP1d+I9nx/nfmK3xi8KkqNHKodHUqykXDKRYgjlauXOsfolLsnFgxluycloJONhvRj7a3seYsedV1KamsFlKo4SybqxGHJsV0ZdVPfxB7iNDVLZm0UmUmM6qbOl/SQ8j3d9YX0N6zIplEWMIjmA9FzosluBO5WPM6H84HpZHicPtF5MEWGYLIGU2BDC/HeKxezaeGelGamsoz3bvRSHEtnIKSEWzLYE+NwVYfaBrHH6skZtXNuOVIlJ8wPyFW+G6y5YbLj8Mb+2hC38vV91SydZ2CPCcHlkH9a7TqxWFk4cacnutzNdjYRMNAkMeiRrYfnxq7w+0UZiqt6Q4ag/HeKxzZW1ji1zxROsfB5bDN9lBqR33FVH2abhg5zg3Btax7qqc2mWKCPjp70Rgx0DEqFmQFlkAF9NSDzBAqN6s8DBs9Gx+Pkjw2dBFhklYKwhFiXynUs5ANrXsBzqY27tQQYeSWVrIqnl6Rtoo51ztJtNmcu2rsSSxNz4XOthu8q128m0/IxXMUmvM6F2v1x4ddMHDJOeDv8AMp/EM5/DWF7U6eY3E37XEdkh/Z4cdmLd8hvIfIr4Vq79JtVSGXES/qkY/ZUn47q1LHkZGdYbOQNs1Qu5sLbzMZv8SamcJMHRXXcyhh4EXrT/AFcbfeXDrhcRJlkj0CGRCGHC+UmxudzWvwrYmw8WYWEEuisT2LHv1MR7wbkcxpwrpx2yVxnvgyKleXr2qy0tkiyysw3Oov8AaXS/iQQPuivcVNk1YXT6R35e8j2efLwuRVlfKLm+nIEn3DU1YttiMesJgOZgmA9+TTzoQUIz8nIIN8M243v2RO7X92f4b8t0wKiEjVgXwjowN8yXujX3ggeo3h5g150fxmbtIiCDE1gG1IU3sCeNrEA8gKnBCeNiYpSlQdClKUApSlAKUqlisSkaM8jBEQFmYmwAGpJNAfbMBqdAK091q9M8Ji4HwcEYxJvft72SJx9KNhrIw1Gno2JBO8VQ6ddK5McrJHmjwlwCuqtMPafiqbvR4jfyGBYmwFhoBoAOFIYksllejOi0prlZMemwCKpA3kbz/vStg9DNpRY+GOGW3yvDrkClshmi+jlbdnXXQ77+dYNi2qGlYhrqSCOI0rmrBSWBRqum8o3ZP0aQmxXEAg6K0LNY+SWPjerDEbBwkDLJtN4owG9CPQO/LMqn0V8fhWtB0vxwXIMXPlta3aNuqhsnZOKx8pTDxyYiW1zbUgXAuzMbAXI3mqFQl3Zrne5WyN3y9YGzY1AE4IAsBGjG3cLgVBbS62YBphYXlbgW0HuGtWmwOovFyWOLliw40uovK3eLKQo/Ea2JsTqd2dBbtFkxDD949lv9iPKpHjepVtDuUu5n2NE7a2xjNpSBZCT7MSAtbwRAT8KmdidU2PnsTAyDnM6wj8PpSfwiuldnbNhgXJh4o4l5RoqD3KKu6vSSWEZ5ScnlmntjdSCrYz4hVPKGIE/jmzfBRWZ7P6t9nxetCZzznd5R+BjkHktZdSpyQWqbOiCGMRRiMixQIoW3LKBarN+juHIylGy+z2kuUcrLmsLd1S1KEYRjzw4rD+oWxEY3ajtFHIg2WUd91bxr7wvSJWOUgZ+KG8b/AN3JY+64qeNW+KwaSi0qI45Mob86nPmc6X2ZQ/SqD1g6nvU16dqR8yfI1bHo+g/VPND3JISv4HzL8KoNsmdd0kMg+vGUP4ozb+GuvCR4yhtJg5zwL2co3PuzfVcDRge/dwqLxMrBEmjfs2YAZu5hmKnzHwNTa4DEHTLDH9cSPJbvCmNbnxPvq7wOxljADky5VCjMFsBpuUC19BqbnvrrUkc6G2SdKUqouFKUoBSlKA8rUnTrpF8smMMZ/wCWhaxsdJpVOpPONTu5kX4Csx6x9tHDYXLGbSznskI3qCCXfyUG3eRWu+imxvlEyQroii7W4IP5nQedU1G29CPUsKUYRdxU4XH76FlJEStypynS9jbwvurHtpbPYap6Q5cR/Wt29PTHDgTGqqBdQoHD0gPfr8DWqGNVPNKWzN9Jwv6T1xxhmB40EXvpULM2tbnl6H4h4e2MIKWza2zEcwN9qwqfAQk3yLr3Vb7Vr4kYl0yM8ulUTS/exhUSXNv9jmfdXVHVH0TGAwSlltPOBJLcaqLehH90HX6zNWpehmwI58bh4hGtjJmew+ggzsD3HKF+9XSIruEtSyYrq2dvJRby8ZPaUpXZmFKUoBSlKAUpSgFKUoBSlKAUpSgFKUoBSlKAV4a9rw0BqLrRxhfHqnCGAW+1IxLfwxp76m+qsKsc8htfMq/dC5vzb4Vg/SzaQnx2JdRZRL2Q7+zURk/iVqjo8S6hgjuob1grEZuV7VlU0qjbPonaSq2cKcdns9zJ+nnSD5TNkQ3jiO/gWsRYdwBPme6rboRs0YnFori6LeRhzC7h5kiscBsNKzHqrxari2Db3iYL4hla3uU0jLXUyzuvS92snGH1+b3Nr43RCOfo+/T+dc17VsJ5Au4SSAeGdrfCt59NNvrhoGc+tYrEvFnIsDbkL1oOQnMbm54nn313XfCMfSIyxOXbZepsDqZwwbGyuf2eHsPF5B/KP41uatT9R4+cxh+rhx/7jW2K7pfCZOoyzcS/r0FKUqwwilKUApSovbe3IsMFD5nkckRQoM0krckX8ybKN5IFASlQM3SiNmMeESTFyKcrCEAoh3EPMxEakcVzFh7NW42NPjNdoNkiO7CROcpHKeQWMp5oLJrYh99ZDhsOkaqkaqiKAFVQFCgbgANAKAhwm0JNWbC4YcVVZMQ3G3pkxqDa30DVZdmT8cZKTxtFhwPd2ZPxqXpQEUsWLT9pDMOTRtET4urMP4KrJtK2k6NEeZsUPg66AcPSyk8qv68IoBevaow4YJ6mi+yNw8Bw8BpVagFKUoBSlKAVSxUwRGdtyqWPgBc/lVWsY6ydpCDZ2Ia9mdOyX7UnoD3Ak+VG8HUY6pJGisLKSoY729I+LekfiaqmSrWKVdykacL/AMq9l3aGxrzz7aKSjsXBlok5UhkJVgbgg2IPdUacQy7xfw1/1FSCxgoGXUEXqeDlShPMX9D6xmMklbNM7yNwLEmrCT1j/vhVzVvMNfKpbzuxKEYxxFYRsfqRntiMUntQwt+F5FP+MVt+ud+g+3o8DjYpp2ywsrwyNYnKGsysQOGZB4XJroDA42OZBJC6SI2oZGDA+BFaqT8J8x1KOm4b89y4pSlWGAUqH270mw2DsJ5AHb1IlBeRzySNbs3utUQMLjNof9RnwOEP7FW+flHKWRTaFCPooc3NhuoC6x3SF5ZGw+zVWWVTllmb9ThzxDEayS/9tfvFavth7ATDlnZmmxEgHazyWLv9UW0SMcEUBR461f4DBRwRrHCixxoLKqgAAdwFXFAKUpQClKUApSlAKUpQClKUApSlAKiOlHR6LHQGGbMBcMrKbFWAIDC+h0JFjzqXpQlNp5Rorb3VDjFB+TvFOOGpicctGuv8Va1+XTwejOuYAlTzVgSrKe8EEeVdf1oHrh6O9jjGdR83igZV7pVssy+d0fxZq4VOPBpV7WTUlL/fmYRFtKN9zWPI6VLbCmBLR3B+mtiD3MNO+x8zWBumR7Hdx8ONdKdFsNFtfZcHaNknhORpEC5u0RcuZrj0g8bKxH1huNjVcqPkbafVHqWtf2vwaxxMNqspl08K2DtLq/xyH0FhnXmrmMnxRwQPxmsc2r0Ox8EUk0mFPZxqXa0sRIUC5NlYk2GvlVPs5eR6yv7eUfiMdePMpAtfeLgEXBuLg7xcVtrYPQzC4qGLG7MmxGz3lUMww8noZx6Lo0bXU5WBFhYaVoLG7bZvRUZAd5vc28a271G9IRE5wbH5ub5yC53ShfnI9faUBh3q/OtFKDS3PE6jc060o6O3czaPYO2E0XakUg4GTBJm88r61UHRTGy6Yvas5U70w0UeG8s4zP7iKzG9e1aeaQ2wui2FwZLYeICRvWlYl5G55pHJY++1TNKUApSlAKUpQClKUApSlAKUpQClKUApSqc0yopZyFUbySAB4k0BUpULJ0mh+gJJO9UsPIuQDVq/Sc/RhP3pEX8s1Yp9RtYPEqiLlb1HxEyS9Yp1lbFGKwMgUDtYfnou9lBul/rqWT71fT7fnO5Ik8Sz/wAlqN2ji5WW8khIBUkABVsGFzYb/MndWKr122jtB6n8vyXQsqj+LY5029hNzruIuPA1lvVXt14nyo5W9gQDvyj0WtxJW4/8YrIuk/QSSZ3bDNFldi2R8y5STdspUG6k3NiBa513Wp9F+gwwLGSZw7kEXGgRdLgDiTz8q6rdVtatB6Zbtcd0/wDCaNtUjUWVsvQ2JhOmrJIUxCAi9s6aeZXjWZRyrIoKkMrDyINacxLZ3ZuZ+FZz0Hx3oMjnRVz68LEh/L1T5muLC9m5KnUec+vJZdW0VHVFGgutLon8gxciIPmj85F/ZOxAX7j3XwKc6iOjeNKsAGKsrK6MN6spzIw7wQK3V0v2d+kA+cASMM0Oa4GWxUxMRqLqQTvsSDY5a1OvV/tGOT0YLgHeJIrEfirbQ6nbVM+JLD7vGV5oyztqke2TdXRbp5LMoMyqxByuB6JVrC9juIIIIuBcEbqzjB7Yhl0SRSfZJs3hlOtah6MbDlgzNiCodlUFVNwqrmN2bdm9I9wAGtSBj7V2KgkEnh8a819T9lVkovVDs3+f3g1q1VSCbWGbcvS9a+2e+Ij9WVlHsk5h7muB5VLxbdxC+ssUn4kPv9IfCr4ddtXtJ4+/oUysqi43MrpWPw9Jh+0hkXvXK4+Fm+FSmC2pFNpG4Yjeu5h4qdR7q9Gjd0a3/OSZnnSnD4kXlKUrQVilKUApSlAKUpQClKUB8TSBVLMbAAknkBqTWE4rENiG7ST1d8cZ3IOBI4uRvPDcO/JOlJPySe37s38PpfC9YphMUJBpoRoy8QeNfNf+ir1YwjCHD5PQsaaeZMr14QDvr2lfHZPTKJwqeyB4ej+Vedgw9V28GAYfHX41XpXaqSXcYLAYd10BYD6hBt4K408AaoSbLL69qx+0P5cKlq+Jpgouf/tXxuKmfDyRgxuTDlWKneKlNnMVimHOAqfCSZI/yDVbPd2vxJ/+VP7D2YZcLiWXfKCkXeIwcreBkzH3V79lCdWol3Sb+zXqzPcTUYb+aKM8KuLMLj8jwII3GrSXCuN0zgd6hj7xYmq2AxYlQOOO8cjxBq4r5zXOm9L+jw/U0YyRUeCY7xmH/cIA8ci6t941eLhm4yEDkiqo+Nz8auaV1O5lL9/fsMFAYVeJY+Lv+V7V9rh1HAVUpVTqTfcnAAqnPEGHIj1WGhU8CCNQaqVa4/EZVIHrH4d9dUtTmtPJDJnol0haU9jObyWuj+2BvB+sN/ePA1lVat2aSsqMNCrof41BHmCR51tKv0DptxKtTalytjx7ukoT27ilKV6JlFKUoBSlKAUpSgKc8QdSrC6sCpHMEWI91ar2nsx4JSlznUXDbu0QaCQczawYcDruIrbFWW1dlx4hMso3G6sDZkbgysNQax3lp7xHbZrj8fIvt67pS/g1rBtWQb7N4j+lXSbX5p7j/pV1tPo1PEbhPlCe1HlSQD60ZsrnvUi/KoN541Nnfsm9mZWhPucAfGvlq/T9D8dPHy4+x60K0JrZkuNqD2T8KHaXJfj/AKVYxqD6rIfB1P5GqpQD1mUeLKPzNY/d6K7FmSs2Nc7rD/ffVHKSbnWqQx0V8quJG9iIGVvdGDUvgNh4mf6JwsfF3ytKR9VBcJ4tcjlWqhZ1JvFKH98L6lc60ILxMs8Lgmmk7CLRiB2j/uozvJ+uw0UefCti4XDrGiogyqihVHIAWFW+ytlx4dMkS2F7kk3LNxZmOrMedX1fVWVmraGOW+WeTXrOrL+DXPSnZr4SczxfqZW9LkkhOqtyVjqDzJHEV8YfaynRwUPvFbFnhV1KuoZWFmUi4IO8EVgu2OiEkV2ww7WP92WAkTuRm0dfqtY99eZ1LpKqv2kF9OTVbXaS0z+p9JMp3Mp8xX3WM+jmyE5X/duDG/4XtfyvVYwkbwR5V81KxSeM4+aPQUk+CeLgbyB5iqT4xBxv4a1ECOqipRWcFyyclzLjyfVFu876tMt9TVVlCjMxCqOLEKPearbOwsmIP/LJmH75wVjXvF9ZT3Lp3itdCg5PTSjn98zic4xWZMr7DwfaTxpyKyv3IrZkv3s4W3crVsOo7YuyVw6FVJZmOZ3a13a1rm24cANwFSNfXWNr7vS0vl7s8e4q+0nnsKUpWwoFKUoBSlKAUpSgFKUoBXxLErCzqGHIgEe415SgI2bozg31fC4cn+yT+lfMXRXBKbrhMOD/AGSf0pSo0ryJ1PzJPD4ZIxaNFQclUKPhVWlKkgUpSgFKUoC1x2z4plyzRpIvJ1DfnWCdL9iw4ZC2GDxHksstvJc2Ue6lKorwjKO6yW0ZNS2Ncvt/EAm0p9yn8xUlsHaEs0gWWRyp3gMV+KWpSvNhQp5XhX0R6Em8G29ldGMKgVxCrPvzSFpCD3GQkip0ClK9aEUlhI8yTbe57SlK7ORSlKA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7837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62400" y="1905000"/>
            <a:ext cx="4953000" cy="3124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Mở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đầu</a:t>
            </a:r>
            <a:endParaRPr lang="en-US" sz="2800" dirty="0" smtClean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</a:rPr>
              <a:t>Biến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đổi</a:t>
            </a:r>
            <a:r>
              <a:rPr lang="en-US" sz="2800" dirty="0" smtClean="0">
                <a:solidFill>
                  <a:srgbClr val="FF0000"/>
                </a:solidFill>
              </a:rPr>
              <a:t> Z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Biến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đổi</a:t>
            </a:r>
            <a:r>
              <a:rPr lang="en-US" sz="2800" dirty="0" smtClean="0">
                <a:solidFill>
                  <a:srgbClr val="000099"/>
                </a:solidFill>
              </a:rPr>
              <a:t> Z </a:t>
            </a:r>
            <a:r>
              <a:rPr lang="en-US" sz="2800" dirty="0" err="1" smtClean="0">
                <a:solidFill>
                  <a:srgbClr val="000099"/>
                </a:solidFill>
              </a:rPr>
              <a:t>ngược</a:t>
            </a:r>
            <a:endParaRPr lang="en-US" sz="2800" dirty="0" smtClean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Tính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chất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của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biến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đổi</a:t>
            </a:r>
            <a:r>
              <a:rPr lang="en-US" sz="2800" dirty="0" smtClean="0">
                <a:solidFill>
                  <a:srgbClr val="000099"/>
                </a:solidFill>
              </a:rPr>
              <a:t> Z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Hệ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thống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trong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miền</a:t>
            </a:r>
            <a:r>
              <a:rPr lang="en-US" sz="2800" dirty="0" smtClean="0">
                <a:solidFill>
                  <a:srgbClr val="000099"/>
                </a:solidFill>
              </a:rPr>
              <a:t> Z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Tổng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kết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chương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và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bài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tập</a:t>
            </a:r>
            <a:endParaRPr lang="en-US" sz="2800" dirty="0" smtClean="0">
              <a:solidFill>
                <a:srgbClr val="000099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6004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82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1066800"/>
            <a:ext cx="55911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Biến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đổi</a:t>
            </a:r>
            <a:r>
              <a:rPr lang="en-US" sz="4000" b="1" dirty="0" smtClean="0">
                <a:solidFill>
                  <a:srgbClr val="333399"/>
                </a:solidFill>
              </a:rPr>
              <a:t> Z</a:t>
            </a: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37338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43000" y="4120055"/>
            <a:ext cx="4343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Biến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đổi</a:t>
            </a:r>
            <a:r>
              <a:rPr lang="en-US" sz="2800" dirty="0" smtClean="0">
                <a:solidFill>
                  <a:srgbClr val="000099"/>
                </a:solidFill>
              </a:rPr>
              <a:t> Z (ZT):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1143000" y="4729655"/>
          <a:ext cx="3538544" cy="117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3" name="Equation" r:id="rId6" imgW="1282700" imgH="431800" progId="Equation.DSMT4">
                  <p:embed/>
                </p:oleObj>
              </mc:Choice>
              <mc:Fallback>
                <p:oleObj name="Equation" r:id="rId6" imgW="1282700" imgH="4318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9655"/>
                        <a:ext cx="3538544" cy="11795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76" name="Object 16"/>
          <p:cNvGraphicFramePr>
            <a:graphicFrameLocks noChangeAspect="1"/>
          </p:cNvGraphicFramePr>
          <p:nvPr/>
        </p:nvGraphicFramePr>
        <p:xfrm>
          <a:off x="5410200" y="4954868"/>
          <a:ext cx="3250218" cy="76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4" name="Equation" r:id="rId8" imgW="1180588" imgH="279279" progId="Equation.DSMT4">
                  <p:embed/>
                </p:oleObj>
              </mc:Choice>
              <mc:Fallback>
                <p:oleObj name="Equation" r:id="rId8" imgW="1180588" imgH="279279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954868"/>
                        <a:ext cx="3250218" cy="760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82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1076325"/>
            <a:ext cx="55911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Biến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đổi</a:t>
            </a:r>
            <a:r>
              <a:rPr lang="en-US" sz="4000" b="1" dirty="0" smtClean="0">
                <a:solidFill>
                  <a:srgbClr val="333399"/>
                </a:solidFill>
              </a:rPr>
              <a:t> Z </a:t>
            </a:r>
            <a:r>
              <a:rPr lang="en-US" sz="4000" b="1" dirty="0" err="1" smtClean="0">
                <a:solidFill>
                  <a:srgbClr val="333399"/>
                </a:solidFill>
              </a:rPr>
              <a:t>một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phía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12954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066800" y="3962400"/>
            <a:ext cx="5638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Biến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đổi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một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phía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(ZT1):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74" name="Object 14"/>
          <p:cNvGraphicFramePr>
            <a:graphicFrameLocks noChangeAspect="1"/>
          </p:cNvGraphicFramePr>
          <p:nvPr/>
        </p:nvGraphicFramePr>
        <p:xfrm>
          <a:off x="1219200" y="4749800"/>
          <a:ext cx="3352799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0" name="Equation" r:id="rId6" imgW="1282700" imgH="431800" progId="Equation.DSMT4">
                  <p:embed/>
                </p:oleObj>
              </mc:Choice>
              <mc:Fallback>
                <p:oleObj name="Equation" r:id="rId6" imgW="12827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49800"/>
                        <a:ext cx="3352799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78" name="Object 18"/>
          <p:cNvGraphicFramePr>
            <a:graphicFrameLocks noChangeAspect="1"/>
          </p:cNvGraphicFramePr>
          <p:nvPr/>
        </p:nvGraphicFramePr>
        <p:xfrm>
          <a:off x="5334000" y="4994769"/>
          <a:ext cx="3352800" cy="720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1" name="Equation" r:id="rId8" imgW="1282700" imgH="279400" progId="Equation.DSMT4">
                  <p:embed/>
                </p:oleObj>
              </mc:Choice>
              <mc:Fallback>
                <p:oleObj name="Equation" r:id="rId8" imgW="1282700" imgH="279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994769"/>
                        <a:ext cx="3352800" cy="720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 dirty="0" smtClean="0">
                <a:solidFill>
                  <a:srgbClr val="333399"/>
                </a:solidFill>
              </a:rPr>
              <a:t>Sự tồn tại của biến đổi z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48006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66800" y="1524000"/>
            <a:ext cx="7635765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FF0000"/>
                </a:solidFill>
              </a:rPr>
              <a:t>RC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là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tập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hợp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tất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cả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các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giá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trị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của</a:t>
            </a:r>
            <a:r>
              <a:rPr lang="en-US" sz="2800" dirty="0" smtClean="0">
                <a:solidFill>
                  <a:srgbClr val="000099"/>
                </a:solidFill>
              </a:rPr>
              <a:t> Z </a:t>
            </a:r>
            <a:r>
              <a:rPr lang="en-US" sz="2800" dirty="0" err="1" smtClean="0">
                <a:solidFill>
                  <a:srgbClr val="000099"/>
                </a:solidFill>
              </a:rPr>
              <a:t>để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chuỗi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sau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hội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tụ</a:t>
            </a:r>
            <a:r>
              <a:rPr lang="en-US" sz="2800" dirty="0" smtClean="0">
                <a:solidFill>
                  <a:srgbClr val="000099"/>
                </a:solidFill>
              </a:rPr>
              <a:t>: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4251435" y="2895600"/>
          <a:ext cx="3901965" cy="130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3" name="Equation" r:id="rId5" imgW="1282700" imgH="431800" progId="Equation.DSMT4">
                  <p:embed/>
                </p:oleObj>
              </mc:Choice>
              <mc:Fallback>
                <p:oleObj name="Equation" r:id="rId5" imgW="12827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435" y="2895600"/>
                        <a:ext cx="3901965" cy="13006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1028700" y="2743200"/>
          <a:ext cx="194310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4" r:id="rId7" imgW="1772717" imgH="1482242" progId="">
                  <p:embed/>
                </p:oleObj>
              </mc:Choice>
              <mc:Fallback>
                <p:oleObj r:id="rId7" imgW="1772717" imgH="1482242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743200"/>
                        <a:ext cx="1943100" cy="165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2800" b="1" dirty="0" smtClean="0">
                <a:solidFill>
                  <a:srgbClr val="333399"/>
                </a:solidFill>
              </a:rPr>
              <a:t>Điểm cự</a:t>
            </a:r>
            <a:r>
              <a:rPr lang="en-US" sz="2800" b="1" dirty="0" smtClean="0">
                <a:solidFill>
                  <a:srgbClr val="333399"/>
                </a:solidFill>
              </a:rPr>
              <a:t>c</a:t>
            </a:r>
            <a:r>
              <a:rPr lang="vi-VN" sz="2800" b="1" dirty="0" smtClean="0">
                <a:solidFill>
                  <a:srgbClr val="333399"/>
                </a:solidFill>
              </a:rPr>
              <a:t> và điểm không (POLE and ZERO)</a:t>
            </a:r>
            <a:endParaRPr lang="en-US" sz="28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41910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66800" y="3568262"/>
            <a:ext cx="2743199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 err="1" smtClean="0">
                <a:solidFill>
                  <a:srgbClr val="000099"/>
                </a:solidFill>
              </a:rPr>
              <a:t>Điểm</a:t>
            </a:r>
            <a:r>
              <a:rPr lang="en-US" sz="2800" b="1" dirty="0" smtClean="0">
                <a:solidFill>
                  <a:srgbClr val="000099"/>
                </a:solidFill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</a:rPr>
              <a:t>cực</a:t>
            </a:r>
            <a:r>
              <a:rPr lang="en-US" sz="2800" b="1" dirty="0" smtClean="0">
                <a:solidFill>
                  <a:srgbClr val="000099"/>
                </a:solidFill>
              </a:rPr>
              <a:t>:</a:t>
            </a:r>
            <a:endParaRPr lang="en-US" sz="2800" dirty="0" smtClean="0">
              <a:solidFill>
                <a:srgbClr val="000099"/>
              </a:solidFill>
            </a:endParaRP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2667000" y="1143000"/>
          <a:ext cx="40195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0" name="Equation" r:id="rId5" imgW="2006600" imgH="838200" progId="Equation.DSMT4">
                  <p:embed/>
                </p:oleObj>
              </mc:Choice>
              <mc:Fallback>
                <p:oleObj name="Equation" r:id="rId5" imgW="2006600" imgH="838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143000"/>
                        <a:ext cx="401955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4269828" y="3505200"/>
          <a:ext cx="2207172" cy="67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1" name="Equation" r:id="rId7" imgW="1002865" imgH="304668" progId="Equation.DSMT4">
                  <p:embed/>
                </p:oleObj>
              </mc:Choice>
              <mc:Fallback>
                <p:oleObj name="Equation" r:id="rId7" imgW="1002865" imgH="304668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9828" y="3505200"/>
                        <a:ext cx="2207172" cy="67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066801" y="4953000"/>
            <a:ext cx="2743199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Điểm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không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1560" name="Object 8"/>
          <p:cNvGraphicFramePr>
            <a:graphicFrameLocks noChangeAspect="1"/>
          </p:cNvGraphicFramePr>
          <p:nvPr/>
        </p:nvGraphicFramePr>
        <p:xfrm>
          <a:off x="4217276" y="4953000"/>
          <a:ext cx="1954924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2" name="Equation" r:id="rId9" imgW="889000" imgH="279400" progId="Equation.DSMT4">
                  <p:embed/>
                </p:oleObj>
              </mc:Choice>
              <mc:Fallback>
                <p:oleObj name="Equation" r:id="rId9" imgW="889000" imgH="279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276" y="4953000"/>
                        <a:ext cx="1954924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4" grpId="0" animBg="1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Unicode MS" pitchFamily="34" charset="-128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Unicode MS" pitchFamily="34" charset="-128"/>
            <a:ea typeface="新細明體" pitchFamily="18" charset="-12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Ch4(Ha_Thanh)</Template>
  <TotalTime>1679</TotalTime>
  <Words>315</Words>
  <Application>Microsoft Office PowerPoint</Application>
  <PresentationFormat>On-screen Show (4:3)</PresentationFormat>
  <Paragraphs>86</Paragraphs>
  <Slides>16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1_Default Design</vt:lpstr>
      <vt:lpstr>Equation</vt:lpstr>
      <vt:lpstr>PowerPoint Presentation</vt:lpstr>
      <vt:lpstr>Nội dung</vt:lpstr>
      <vt:lpstr>Nội dung</vt:lpstr>
      <vt:lpstr>Mở đầu</vt:lpstr>
      <vt:lpstr>Nội dung</vt:lpstr>
      <vt:lpstr>Biến đổi Z</vt:lpstr>
      <vt:lpstr>Biến đổi Z một phía</vt:lpstr>
      <vt:lpstr>Sự tồn tại của biến đổi z</vt:lpstr>
      <vt:lpstr>Điểm cực và điểm không (POLE and ZERO)</vt:lpstr>
      <vt:lpstr>Nội dung</vt:lpstr>
      <vt:lpstr>Biến đổi Z ngược</vt:lpstr>
      <vt:lpstr>Nội dung</vt:lpstr>
      <vt:lpstr>Các tính chất của biến đổi Z</vt:lpstr>
      <vt:lpstr>Tổng kết chương</vt:lpstr>
      <vt:lpstr>Giải đáp thắc mắc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</dc:title>
  <dc:creator>H@</dc:creator>
  <cp:lastModifiedBy>CF</cp:lastModifiedBy>
  <cp:revision>240</cp:revision>
  <dcterms:created xsi:type="dcterms:W3CDTF">2008-10-30T17:50:38Z</dcterms:created>
  <dcterms:modified xsi:type="dcterms:W3CDTF">2015-08-12T03:31:44Z</dcterms:modified>
</cp:coreProperties>
</file>