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sldIdLst>
    <p:sldId id="256" r:id="rId2"/>
    <p:sldId id="290" r:id="rId3"/>
    <p:sldId id="338" r:id="rId4"/>
    <p:sldId id="332" r:id="rId5"/>
    <p:sldId id="339" r:id="rId6"/>
    <p:sldId id="340" r:id="rId7"/>
    <p:sldId id="348" r:id="rId8"/>
    <p:sldId id="342" r:id="rId9"/>
    <p:sldId id="343" r:id="rId10"/>
    <p:sldId id="345" r:id="rId11"/>
    <p:sldId id="349" r:id="rId12"/>
    <p:sldId id="347" r:id="rId13"/>
    <p:sldId id="350" r:id="rId14"/>
    <p:sldId id="296" r:id="rId15"/>
    <p:sldId id="297" r:id="rId16"/>
    <p:sldId id="26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5pPr>
    <a:lvl6pPr marL="22860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6pPr>
    <a:lvl7pPr marL="27432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7pPr>
    <a:lvl8pPr marL="32004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8pPr>
    <a:lvl9pPr marL="36576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66"/>
    <a:srgbClr val="0033CC"/>
    <a:srgbClr val="FFFF00"/>
    <a:srgbClr val="660033"/>
    <a:srgbClr val="6633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5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87CA8EB-F6F1-4C83-976C-01A03BC38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5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CDCD3-E098-4823-B2FC-13302275F19C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4FD07-8D07-4557-8ED3-E3F2E4194B35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8716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ide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72338" y="0"/>
            <a:ext cx="18716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1238" name="Line 6"/>
          <p:cNvSpPr>
            <a:spLocks noChangeShapeType="1"/>
          </p:cNvSpPr>
          <p:nvPr/>
        </p:nvSpPr>
        <p:spPr bwMode="auto">
          <a:xfrm>
            <a:off x="1295400" y="762000"/>
            <a:ext cx="6400800" cy="0"/>
          </a:xfrm>
          <a:prstGeom prst="line">
            <a:avLst/>
          </a:prstGeom>
          <a:noFill/>
          <a:ln w="12700" cap="sq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1029" name="Picture 7" descr="smalborg[1]"/>
          <p:cNvPicPr>
            <a:picLocks noChangeAspect="1" noChangeArrowheads="1" noCrop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9525" y="6629400"/>
            <a:ext cx="9169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94650" y="381000"/>
            <a:ext cx="539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 Box 9"/>
          <p:cNvSpPr txBox="1">
            <a:spLocks noChangeArrowheads="1"/>
          </p:cNvSpPr>
          <p:nvPr userDrawn="1"/>
        </p:nvSpPr>
        <p:spPr bwMode="auto">
          <a:xfrm>
            <a:off x="5867400" y="6601242"/>
            <a:ext cx="32484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Tel: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0967259259   </a:t>
            </a: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Email: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thanhqn80@gmail.com</a:t>
            </a:r>
            <a:endParaRPr lang="en-US" sz="1200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wheel spokes="8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5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1285439" y="255588"/>
            <a:ext cx="67874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latin typeface="+mj-lt"/>
              </a:rPr>
              <a:t>Học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viện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công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nghê</a:t>
            </a:r>
            <a:r>
              <a:rPr lang="en-US" sz="2400" b="1" dirty="0">
                <a:latin typeface="+mj-lt"/>
              </a:rPr>
              <a:t>̣ </a:t>
            </a:r>
            <a:r>
              <a:rPr lang="en-US" sz="2400" b="1" dirty="0" err="1">
                <a:latin typeface="+mj-lt"/>
              </a:rPr>
              <a:t>Bưu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Chính</a:t>
            </a:r>
            <a:r>
              <a:rPr lang="en-US" sz="2400" b="1" dirty="0">
                <a:latin typeface="+mj-lt"/>
              </a:rPr>
              <a:t> – </a:t>
            </a:r>
            <a:r>
              <a:rPr lang="en-US" sz="2400" b="1" dirty="0" err="1">
                <a:latin typeface="+mj-lt"/>
              </a:rPr>
              <a:t>Viễn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Thông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09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02463"/>
              </p:ext>
            </p:extLst>
          </p:nvPr>
        </p:nvGraphicFramePr>
        <p:xfrm>
          <a:off x="3581400" y="4840288"/>
          <a:ext cx="5105400" cy="1026288"/>
        </p:xfrm>
        <a:graphic>
          <a:graphicData uri="http://schemas.openxmlformats.org/drawingml/2006/table">
            <a:tbl>
              <a:tblPr/>
              <a:tblGrid>
                <a:gridCol w="2112383"/>
                <a:gridCol w="2993017"/>
              </a:tblGrid>
              <a:tr h="990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Giảng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viên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Lê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Xuân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Thành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0967.259.259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WordArt 10"/>
          <p:cNvSpPr>
            <a:spLocks noChangeArrowheads="1" noChangeShapeType="1" noTextEdit="1"/>
          </p:cNvSpPr>
          <p:nvPr/>
        </p:nvSpPr>
        <p:spPr bwMode="auto">
          <a:xfrm>
            <a:off x="457200" y="1752600"/>
            <a:ext cx="81534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vi-VN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CHƯƠNG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3</a:t>
            </a:r>
            <a:r>
              <a:rPr lang="vi-VN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:</a:t>
            </a:r>
            <a:endParaRPr lang="en-US" sz="3600" kern="10" dirty="0" smtClean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Tahoma"/>
              <a:ea typeface="Tahoma"/>
              <a:cs typeface="Tahoma"/>
            </a:endParaRP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BIỂU DIỄN TÍN HIỆU VÀ HỆ THỐNG TRONG MIỀN W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IFT: Inverse Fourier Transform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28956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71575" y="3449637"/>
            <a:ext cx="51816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Biến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đổi</a:t>
            </a:r>
            <a:r>
              <a:rPr lang="en-US" sz="2800" dirty="0" smtClean="0">
                <a:solidFill>
                  <a:srgbClr val="000099"/>
                </a:solidFill>
              </a:rPr>
              <a:t> Fourier </a:t>
            </a:r>
            <a:r>
              <a:rPr lang="en-US" sz="2800" dirty="0" err="1" smtClean="0">
                <a:solidFill>
                  <a:srgbClr val="000099"/>
                </a:solidFill>
              </a:rPr>
              <a:t>ngược</a:t>
            </a:r>
            <a:r>
              <a:rPr lang="en-US" sz="2800" dirty="0" smtClean="0">
                <a:solidFill>
                  <a:srgbClr val="000099"/>
                </a:solidFill>
              </a:rPr>
              <a:t> (IFT):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569913" y="4621212"/>
          <a:ext cx="4291012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2" name="Equation" r:id="rId5" imgW="1752480" imgH="482400" progId="Equation.DSMT4">
                  <p:embed/>
                </p:oleObj>
              </mc:Choice>
              <mc:Fallback>
                <p:oleObj name="Equation" r:id="rId5" imgW="175248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4621212"/>
                        <a:ext cx="4291012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5432425" y="4910137"/>
          <a:ext cx="31019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3" name="Equation" r:id="rId7" imgW="1269720" imgH="279360" progId="Equation.DSMT4">
                  <p:embed/>
                </p:oleObj>
              </mc:Choice>
              <mc:Fallback>
                <p:oleObj name="Equation" r:id="rId7" imgW="126972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4910137"/>
                        <a:ext cx="3101975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1323975"/>
            <a:ext cx="55816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905000"/>
            <a:ext cx="54864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Tính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chất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của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biến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đổi</a:t>
            </a:r>
            <a:r>
              <a:rPr lang="en-US" sz="2800" dirty="0" smtClean="0">
                <a:solidFill>
                  <a:srgbClr val="FF0000"/>
                </a:solidFill>
              </a:rPr>
              <a:t> Fourier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trong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miền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l-GR" sz="2800" dirty="0" smtClean="0">
                <a:solidFill>
                  <a:schemeClr val="accent2"/>
                </a:solidFill>
              </a:rPr>
              <a:t>ω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Các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tính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chất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của</a:t>
            </a:r>
            <a:r>
              <a:rPr lang="en-US" sz="4000" b="1" dirty="0" smtClean="0">
                <a:solidFill>
                  <a:srgbClr val="333399"/>
                </a:solidFill>
              </a:rPr>
              <a:t> FT</a:t>
            </a: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66800"/>
            <a:ext cx="7557388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Các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tính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chất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của</a:t>
            </a:r>
            <a:r>
              <a:rPr lang="en-US" sz="4000" b="1" dirty="0" smtClean="0">
                <a:solidFill>
                  <a:srgbClr val="333399"/>
                </a:solidFill>
              </a:rPr>
              <a:t> FT</a:t>
            </a: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0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81248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Nhắc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lại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 </a:t>
            </a:r>
            <a:r>
              <a:rPr lang="en-US" sz="4000" b="1" dirty="0" err="1" smtClean="0">
                <a:solidFill>
                  <a:srgbClr val="333399"/>
                </a:solidFill>
              </a:rPr>
              <a:t>đã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học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9220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AutoShape 9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AutoShape 11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9" name="Picture 13" descr="http://www.hu.edu.et/hu/images/bedros_keuilian_scam_review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24100"/>
            <a:ext cx="2971800" cy="2857500"/>
          </a:xfrm>
          <a:prstGeom prst="rect">
            <a:avLst/>
          </a:prstGeom>
          <a:noFill/>
        </p:spPr>
      </p:pic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81400" y="2743200"/>
            <a:ext cx="5486400" cy="175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Tính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chất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của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333399"/>
                </a:solidFill>
              </a:rPr>
              <a:t>Giải đáp thắc mắc</a:t>
            </a:r>
          </a:p>
        </p:txBody>
      </p:sp>
      <p:sp>
        <p:nvSpPr>
          <p:cNvPr id="11267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269" name="Picture 4" descr="http://img.hpu.edu.vn/upload/2014/04/08/20140408094123-32143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572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6" descr="FL020"/>
          <p:cNvSpPr>
            <a:spLocks noChangeArrowheads="1"/>
          </p:cNvSpPr>
          <p:nvPr/>
        </p:nvSpPr>
        <p:spPr bwMode="auto">
          <a:xfrm>
            <a:off x="625475" y="3048000"/>
            <a:ext cx="3336925" cy="274320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WordArt 67"/>
          <p:cNvSpPr>
            <a:spLocks noChangeArrowheads="1" noChangeShapeType="1" noTextEdit="1"/>
          </p:cNvSpPr>
          <p:nvPr/>
        </p:nvSpPr>
        <p:spPr bwMode="auto">
          <a:xfrm>
            <a:off x="533400" y="533400"/>
            <a:ext cx="8229600" cy="2209800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5713"/>
              </a:avLst>
            </a:prstTxWarp>
          </a:bodyPr>
          <a:lstStyle/>
          <a:p>
            <a:pPr algn="ctr"/>
            <a:r>
              <a:rPr lang="vi-V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XIN CHÂN THÀNH CẢM ƠN </a:t>
            </a:r>
            <a:endParaRPr 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02493"/>
              </p:ext>
            </p:extLst>
          </p:nvPr>
        </p:nvGraphicFramePr>
        <p:xfrm>
          <a:off x="3962400" y="4079875"/>
          <a:ext cx="4953000" cy="1355472"/>
        </p:xfrm>
        <a:graphic>
          <a:graphicData uri="http://schemas.openxmlformats.org/drawingml/2006/table">
            <a:tbl>
              <a:tblPr/>
              <a:tblGrid>
                <a:gridCol w="2049326"/>
                <a:gridCol w="2903674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Liên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hệ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Giảng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viên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Lê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Xuân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Thành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0967259259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905000"/>
            <a:ext cx="54864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Tính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chất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của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trong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miền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l-GR" sz="2800" dirty="0" smtClean="0">
                <a:solidFill>
                  <a:schemeClr val="accent2"/>
                </a:solidFill>
              </a:rPr>
              <a:t>ω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905000"/>
            <a:ext cx="54864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 err="1" smtClean="0">
                <a:solidFill>
                  <a:srgbClr val="FF0000"/>
                </a:solidFill>
              </a:rPr>
              <a:t>Mở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đầu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Tính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chất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của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trong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miền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l-GR" sz="2800" dirty="0" smtClean="0">
                <a:solidFill>
                  <a:schemeClr val="accent2"/>
                </a:solidFill>
              </a:rPr>
              <a:t>ω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Mở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đầu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5" name="AutoShape 11" descr="data:image/jpeg;base64,/9j/4AAQSkZJRgABAQAAAQABAAD/2wCEAAkGBxQSEhUUEBQUFBQVFRcWFhcYFRUYHxgYHBUXFhcWGhoYHCggGholGxUXIjElJyktLi4uGB8zODMsNygtLisBCgoKDg0OGxAQGzIkICYsLyw0LCw1LCwsLCwsLC0sLC8vLCwsLCwsLCwsLzQsLC8sMCwsLCwsLCwsLCwsLCwsLP/AABEIAOMA3gMBIgACEQEDEQH/xAAcAAEAAQUBAQAAAAAAAAAAAAAABQMEBgcIAQL/xABHEAACAQIDBAYFCAcGBwEAAAABAgMAEQQSIQUxQVEGBxNhcYEiMlKRoRQjQmJygpKxFTNDU6LB0XOTstLh8AgkNGODs/FU/8QAGwEBAAMBAQEBAAAAAAAAAAAAAAEDBAIFBgf/xAAuEQACAQMDAgMIAwEBAAAAAAAAAQIDBBESITEFQSJRsRMUMnGRodHwYYHhMwb/2gAMAwEAAhEDEQA/AN40pSgFKUoBSlKAUpSgFKVrHrn6WfJ41wkbZWlQvOwNisGq5AeDSMCL8lbmKA+OmnWgsYZcGyBVJVsSwzAsN6wJ+0I9o+iOTa20vt3ppNiCc8k0oO/tZWIP/iUhF8AKgdo49pmu2gAsqjcq8AKs66bXYjHmSOF21LEc0LGE84meM+9GFbL6CddE8LrFtImaEkDtbfOR/WNh84vP6W/U7jqOlcknb8EyuquhDKwDKwNwQRcEHiCKqVqn/h62602Ckw7m5wzjJe+kclyo8mV/IgVtagFKUoBSlKAUpSgFKUoBSlKAUpSgFKj8bteONsnpySWvkjUs1uZtoo7yRVH9LSf/AJJ/fF/nqcEZRLUqB/TE/wBLDmPxEr/+tCBVzDip39UQ+B7VT7it6YGSVpUdnxPsQf3kn+SvoPiOKQ/3j/5KYGT3FTsz9lEbGwZ3tfKDewA4sbH3U+QxqLyelbezsT+egrzBRuHkLqBnIIytmtZQtjcA8Cd3GobbE7SyZRfKpsBzO4nxvXUVl4OJSwsl6doRKwEJY6i4F8tr2O/cdeFc5dcG0jJtPFgndKsY7ljjUW8MxY+ddEbHwNzm+gpvf22G631FPvIvuArnTrm2e0O1sRcWEhWZO8OoufxBh5VEsZ2JhnG5g9KUrk7FKVMdH9kPM6kIXuwVEA1kk4Iv5k7gN9Abi/4c8Ey/LHI9G0CfeAkdh5B199bprHegfRsbPwaQkgyEmSZhuaVrZrdwACjuUVkVAKi+kG34cFHnna1zlRFGZ5G9lF4n4DeSBrV5j8YkMbyynKkaM7nkqgkn3CuWOm3TSbFzvKSVd7hRf9TFe6xLyYixY8SfC0oGxOkfXFKjERiCH6hDTyd2Yqyojd3peNQWF68MWrel2Ui31DwlSRyDRvp45TWpb15RtdiEdW9BOsrC7SPZj5nEWv2TMDmsLkxsPXA5WDabrVm1cQ4XEtG6vGxV0YMrDeGBuCO8EV131e9I/wBIYCHEGwcgrKBwkU5W04A2zAcmFQSZHSlKAUpSgFKUoDGthYBpY88rsmYkuiNlLPf0jI6nMTfQAEACwqSGxIh6hkQ81lk/mxB8xUfitmzROz4e7KSWsrAMLm5GV/Rdbk21UjdrpbyHpCVIWUANuAkDQsfDP6DfdJrvDfBUmlyicwqOujtn5NYAn7QGl+8W8Bx+pkY6KwUcTa58r6Dzv4VZDbKjR1dT3iqy7Uj9r4H+lc6Wd6o+Z7+jwfWeVjz7Rl+CED4V8tBImsblx7DkG/2X3g+Nx4b6+/0jHz+B/pVKTagA0B8TYAd9ThjMSucYvZ5xy3HQ33ZSOBvpUBh4/SBPjQYt5rtFE8qk3uMqodLXUuRm3bxevmfFMoZCjJMykRq2U5mb0QVKkg2JueQF67SwiuT1MndiPmw8J5xJ/hFYX1u9Av0nAskAAxUIOS9h2inUxE8DfVSdAb7rk1nWBw4jjRBuRVX3C38qr1UXI4oxey5YpGjljZJFNmRgQw+6daoy4Z1ALoyg7iVIv763t129OoEvg4YoZpwLSSvGkghuPVTMD85r93x3a26uOhzbTxHzhYYeKxlbieUan2jr4C55UbSWWSk28IsOh3RDE49/mIc6KbM7NkRTvsWtc+C3OtbX2b1aY+Bu1w+PhhmCZFC4e6ovFVZ7lQdLkC5rZOAwscMaxQoqRoLKqiwAq5DVQ6r7F6oruaG2j1k7a2biHgxbxyultHiUqwOoZWjCEqR/PcRWYdF+vXDykJj4jh2OnaIS6eJFsy/xVJ9LOgybQ2jBLOPmYoCJLEgyHtCUjvy1Yk77EDjcZRPsDCvD2DYeEw2tk7NQAO6w0PeNa79oiv2bMf649sp+hpHgcOk7RIrowIZS4ZrEbwQpHnXMUjkkk7zrWedY+x5tlvJg43ZsDiCJolY3symxA5Ot7EjeCt+FsBqxblb2FKUoBXQv/DfIfkmJQ7hOrDxaJb/4RXPkaFiAN5IA8ToK6U6h9mmLBzOd0k+Ve8RosZP4w48qA2bSlWSSPIWKFVUMVBK5ixBsTvAAvceVAXtKtEnZWCyW9LRWFwCfZIN7Hz1q7oBSlKAV8SxKwIYBgd4IBB8jX3SgIWbo+qj/AJZjD9S2eM+MZ9X7hU1GzOYf+pTsh+8W7xHxa2aP7wt3mssrwiulJo4cEyBiiBAIIKncQQQfAjQ1SjwonnMbaxxKruvtsxOVTzUBbkcSRyq+k6PQ5i0YaFjvMTsl+8qPRPmKtptiSI/aRuZCwAcSEKTlvlKsiciQQQb6ai1dasnOlo1l0063ZFxb4bAlY0iYo0pQMzOpswQN6KqCLXIN7cBUt0K6XPiJ4I8XIHJcmOUhFJPZuDEwUAZjmupA1AYHUC+o+sHonJgcQwKlR641vdCdHB48m5N3MKtthbVuMjEjdqDYgg3VlI3MCAQeBAqFjg7e512KxLrM6TnAYMtGR28p7KG/0SQS0h7kUFvEAca+errpb8thKSkfKYQBJbTtFPqzKOTWNxwYEcr6x6+dolsS639GCKOJftzEySn+7WMVzjcnJqDGTl3JJJuTqTcnW5YniSdT410/0B2AMDgYYbWcr2kp5yMAW92i+CiubejGHEmMwqMLq+IhUjmDIoPwNdZk1RWfY00Fyz4xE2Rb2JOgCjezE2VR3km1fEmGkiMbPJmMjFWQAZV9BmGXS+mW1zvv4W+ZMQkbNLMwWLDxNK7Hhe4B77Kr6d4qwwPSmHHDtIrhYHmEgJQ5WVQBqjMrAq5IIJ+FVpeFtljk9aiiSnxmU5Qru9s2VBchfaNyAB+fCq8E4ZQym6sAQeYIuKq7CVRGXupdiWkIIOUjTs7jdkFltzB51H7L/Ux8LqDblfW3xpKOEhGWpswfr4wAk2cstvSgmU3+q90YeFynurnmujeuvEhdlSKd8kkSDxD5/wAkNaE6OYdJMVBHMLxvNGj2NjlZwpIPAgG48KupfCZ6qxIja9rcu1uoadWJws8UqcBLnjYDkSgYHxsKr7E6lMSGvLJhoRf1kzzP93MFAPv8KsKzBuhvRiWSVFRbzyaRIf2a7nnk5KoPnoN5FdQbC2WmFw8UEXqRIFBO882PeTcnvNWPRboph8AhEAJd7dpK5zPIRuueAHBQABy1qcZrC50qWyEe1Y7H/V+LyHyMrkVQWVsT6hKwcW3GTuXkn1t54c6kkQKAALACwA4AcBQFntpwIm53XL9rMCtvOr4VDxqZprt6sdmC95vl91r+NqmaPbYhPO4pSlQdClKUApSlAKUpQGOdOeiqbQw5Q2WVLtC5FwGIsVbnGw0YeB3gVyptnZsmFmZWVo2VirKd6MN6E8eYO4ggiuzq1n1xdBvlcRxOHQmeNLSIo1mjGosOMialeYuuulgNRdEOkUkUscsJAljOgO51Ns0TfVYe4gHeK3RBs2KWR8TNGrSTMJCrekEsiooAPEIoued91c14WQwyqb6BlN+a3Bv7q6SgxBeJSpsGQEEb9RwrPczawa7WCeWXk+xsNIyM8EZaN1kRgoBVlYMpBFjvAqWWSsPwkTpLq7m3pD0mNxuO866299ZCZTY5d9tPHhWaMsmqUMEN1h7PnxWCmgwo9KXsgbsqgqjs7C5N9bj3GsQxWCbZOwZYwSuJlIMhswsXZVOU8lRbXGl9eNa+wvSB4sU8u04DjTdlZJZHUK994y6C3AWtbdTZnTrEYeVjD/07MScLIzSx5T9D07kb94sa1qm8YyYXUjqbwbp6s8JNHswLOW7bGOZnvYFISiRKTbcWjiFvtdxrMxUV0b2kmIw0c8d8sqhwDqRwKseJBBF+6qPS3bxweHaSOJ5pCCI0RGa7W3tlGiDeT5caqk3KRdGKhE1d19bfDyxYNDfsh2kvc7CyL4hbn74rWuxIS0qZd/aRgeJkUCqW055JJXecsZXYs5YEEsTc3HCsr6tNkGbGYNB9PErKdP2cPzjHuuVt51qisLBknLLydW0pSpOTw1Dzn5TIYwfmIyO0I/aPvEd/ZFwTzuBzqhJL2wlle5giz5EvYSFL5nfmtwQBu0ub6VIbLwAjgSM8rtbS7H0m3d5NTwc8lVtoRKcpdARoRcaeNt1VoJ1cXRgw5gg/lX3GgUWUAAcALVa4rBAnPGcknBhx7nH0l8fKxqCS1x8ZiYTICQNHUcU3m3eN48xxqThlDAMpBBAII4iqOCxHaLqLMCVdd9mG8eHEHiCDVgwOFYka4djdh+6J3sPqE7+W+p5I4JileK1xcag17UHQpSlAKUpQClKUAoaUoDQPXZ0B7FmxmGX5l2vKoH6qRj63dG5OvJvtaOqjpOJIxhJjaRP1d+I9nx/nfmK3xi8KkqNHKodHUqykXDKRYgjlauXOsfolLsnFgxluycloJONhvRj7a3seYsedV1KamsFlKo4SybqxGHJsV0ZdVPfxB7iNDVLZm0UmUmM6qbOl/SQ8j3d9YX0N6zIplEWMIjmA9FzosluBO5WPM6H84HpZHicPtF5MEWGYLIGU2BDC/HeKxezaeGelGamsoz3bvRSHEtnIKSEWzLYE+NwVYfaBrHH6skZtXNuOVIlJ8wPyFW+G6y5YbLj8Mb+2hC38vV91SydZ2CPCcHlkH9a7TqxWFk4cacnutzNdjYRMNAkMeiRrYfnxq7w+0UZiqt6Q4ag/HeKxzZW1ji1zxROsfB5bDN9lBqR33FVH2abhg5zg3Btax7qqc2mWKCPjp70Rgx0DEqFmQFlkAF9NSDzBAqN6s8DBs9Gx+Pkjw2dBFhklYKwhFiXynUs5ANrXsBzqY27tQQYeSWVrIqnl6Rtoo51ztJtNmcu2rsSSxNz4XOthu8q128m0/IxXMUmvM6F2v1x4ddMHDJOeDv8AMp/EM5/DWF7U6eY3E37XEdkh/Z4cdmLd8hvIfIr4Vq79JtVSGXES/qkY/ZUn47q1LHkZGdYbOQNs1Qu5sLbzMZv8SamcJMHRXXcyhh4EXrT/AFcbfeXDrhcRJlkj0CGRCGHC+UmxudzWvwrYmw8WYWEEuisT2LHv1MR7wbkcxpwrpx2yVxnvgyKleXr2qy0tkiyysw3Oov8AaXS/iQQPuivcVNk1YXT6R35e8j2efLwuRVlfKLm+nIEn3DU1YttiMesJgOZgmA9+TTzoQUIz8nIIN8M243v2RO7X92f4b8t0wKiEjVgXwjowN8yXujX3ggeo3h5g150fxmbtIiCDE1gG1IU3sCeNrEA8gKnBCeNiYpSlQdClKUApSlAKUqlisSkaM8jBEQFmYmwAGpJNAfbMBqdAK091q9M8Ji4HwcEYxJvft72SJx9KNhrIw1Gno2JBO8VQ6ddK5McrJHmjwlwCuqtMPafiqbvR4jfyGBYmwFhoBoAOFIYksllejOi0prlZMemwCKpA3kbz/vStg9DNpRY+GOGW3yvDrkClshmi+jlbdnXXQ77+dYNi2qGlYhrqSCOI0rmrBSWBRqum8o3ZP0aQmxXEAg6K0LNY+SWPjerDEbBwkDLJtN4owG9CPQO/LMqn0V8fhWtB0vxwXIMXPlta3aNuqhsnZOKx8pTDxyYiW1zbUgXAuzMbAXI3mqFQl3Zrne5WyN3y9YGzY1AE4IAsBGjG3cLgVBbS62YBphYXlbgW0HuGtWmwOovFyWOLliw40uovK3eLKQo/Ea2JsTqd2dBbtFkxDD949lv9iPKpHjepVtDuUu5n2NE7a2xjNpSBZCT7MSAtbwRAT8KmdidU2PnsTAyDnM6wj8PpSfwiuldnbNhgXJh4o4l5RoqD3KKu6vSSWEZ5ScnlmntjdSCrYz4hVPKGIE/jmzfBRWZ7P6t9nxetCZzznd5R+BjkHktZdSpyQWqbOiCGMRRiMixQIoW3LKBarN+juHIylGy+z2kuUcrLmsLd1S1KEYRjzw4rD+oWxEY3ajtFHIg2WUd91bxr7wvSJWOUgZ+KG8b/AN3JY+64qeNW+KwaSi0qI45Mob86nPmc6X2ZQ/SqD1g6nvU16dqR8yfI1bHo+g/VPND3JISv4HzL8KoNsmdd0kMg+vGUP4ozb+GuvCR4yhtJg5zwL2co3PuzfVcDRge/dwqLxMrBEmjfs2YAZu5hmKnzHwNTa4DEHTLDH9cSPJbvCmNbnxPvq7wOxljADky5VCjMFsBpuUC19BqbnvrrUkc6G2SdKUqouFKUoBSlKA8rUnTrpF8smMMZ/wCWhaxsdJpVOpPONTu5kX4Csx6x9tHDYXLGbSznskI3qCCXfyUG3eRWu+imxvlEyQroii7W4IP5nQedU1G29CPUsKUYRdxU4XH76FlJEStypynS9jbwvurHtpbPYap6Q5cR/Wt29PTHDgTGqqBdQoHD0gPfr8DWqGNVPNKWzN9Jwv6T1xxhmB40EXvpULM2tbnl6H4h4e2MIKWza2zEcwN9qwqfAQk3yLr3Vb7Vr4kYl0yM8ulUTS/exhUSXNv9jmfdXVHVH0TGAwSlltPOBJLcaqLehH90HX6zNWpehmwI58bh4hGtjJmew+ggzsD3HKF+9XSIruEtSyYrq2dvJRby8ZPaUpXZmFKUoBSlKAUpSgFKUoBSlKAUpSgFKUoBSlKAV4a9rw0BqLrRxhfHqnCGAW+1IxLfwxp76m+qsKsc8htfMq/dC5vzb4Vg/SzaQnx2JdRZRL2Q7+zURk/iVqjo8S6hgjuob1grEZuV7VlU0qjbPonaSq2cKcdns9zJ+nnSD5TNkQ3jiO/gWsRYdwBPme6rboRs0YnFori6LeRhzC7h5kiscBsNKzHqrxari2Db3iYL4hla3uU0jLXUyzuvS92snGH1+b3Nr43RCOfo+/T+dc17VsJ5Au4SSAeGdrfCt59NNvrhoGc+tYrEvFnIsDbkL1oOQnMbm54nn313XfCMfSIyxOXbZepsDqZwwbGyuf2eHsPF5B/KP41uatT9R4+cxh+rhx/7jW2K7pfCZOoyzcS/r0FKUqwwilKUApSovbe3IsMFD5nkckRQoM0krckX8ybKN5IFASlQM3SiNmMeESTFyKcrCEAoh3EPMxEakcVzFh7NW42NPjNdoNkiO7CROcpHKeQWMp5oLJrYh99ZDhsOkaqkaqiKAFVQFCgbgANAKAhwm0JNWbC4YcVVZMQ3G3pkxqDa30DVZdmT8cZKTxtFhwPd2ZPxqXpQEUsWLT9pDMOTRtET4urMP4KrJtK2k6NEeZsUPg66AcPSyk8qv68IoBevaow4YJ6mi+yNw8Bw8BpVagFKUoBSlKAVSxUwRGdtyqWPgBc/lVWsY6ydpCDZ2Ia9mdOyX7UnoD3Ak+VG8HUY6pJGisLKSoY729I+LekfiaqmSrWKVdykacL/AMq9l3aGxrzz7aKSjsXBlok5UhkJVgbgg2IPdUacQy7xfw1/1FSCxgoGXUEXqeDlShPMX9D6xmMklbNM7yNwLEmrCT1j/vhVzVvMNfKpbzuxKEYxxFYRsfqRntiMUntQwt+F5FP+MVt+ud+g+3o8DjYpp2ywsrwyNYnKGsysQOGZB4XJroDA42OZBJC6SI2oZGDA+BFaqT8J8x1KOm4b89y4pSlWGAUqH270mw2DsJ5AHb1IlBeRzySNbs3utUQMLjNof9RnwOEP7FW+flHKWRTaFCPooc3NhuoC6x3SF5ZGw+zVWWVTllmb9ThzxDEayS/9tfvFavth7ATDlnZmmxEgHazyWLv9UW0SMcEUBR461f4DBRwRrHCixxoLKqgAAdwFXFAKUpQClKUApSlAKUpQClKUApSlAKiOlHR6LHQGGbMBcMrKbFWAIDC+h0JFjzqXpQlNp5Rorb3VDjFB+TvFOOGpicctGuv8Va1+XTwejOuYAlTzVgSrKe8EEeVdf1oHrh6O9jjGdR83igZV7pVssy+d0fxZq4VOPBpV7WTUlL/fmYRFtKN9zWPI6VLbCmBLR3B+mtiD3MNO+x8zWBumR7Hdx8ONdKdFsNFtfZcHaNknhORpEC5u0RcuZrj0g8bKxH1huNjVcqPkbafVHqWtf2vwaxxMNqspl08K2DtLq/xyH0FhnXmrmMnxRwQPxmsc2r0Ox8EUk0mFPZxqXa0sRIUC5NlYk2GvlVPs5eR6yv7eUfiMdePMpAtfeLgEXBuLg7xcVtrYPQzC4qGLG7MmxGz3lUMww8noZx6Lo0bXU5WBFhYaVoLG7bZvRUZAd5vc28a271G9IRE5wbH5ub5yC53ShfnI9faUBh3q/OtFKDS3PE6jc060o6O3czaPYO2E0XakUg4GTBJm88r61UHRTGy6Yvas5U70w0UeG8s4zP7iKzG9e1aeaQ2wui2FwZLYeICRvWlYl5G55pHJY++1TNKUApSlAKUpQClKUApSlAKUpQClKUApSqc0yopZyFUbySAB4k0BUpULJ0mh+gJJO9UsPIuQDVq/Sc/RhP3pEX8s1Yp9RtYPEqiLlb1HxEyS9Yp1lbFGKwMgUDtYfnou9lBul/rqWT71fT7fnO5Ik8Sz/wAlqN2ji5WW8khIBUkABVsGFzYb/MndWKr122jtB6n8vyXQsqj+LY5029hNzruIuPA1lvVXt14nyo5W9gQDvyj0WtxJW4/8YrIuk/QSSZ3bDNFldi2R8y5STdspUG6k3NiBa513Wp9F+gwwLGSZw7kEXGgRdLgDiTz8q6rdVtatB6Zbtcd0/wDCaNtUjUWVsvQ2JhOmrJIUxCAi9s6aeZXjWZRyrIoKkMrDyINacxLZ3ZuZ+FZz0Hx3oMjnRVz68LEh/L1T5muLC9m5KnUec+vJZdW0VHVFGgutLon8gxciIPmj85F/ZOxAX7j3XwKc6iOjeNKsAGKsrK6MN6spzIw7wQK3V0v2d+kA+cASMM0Oa4GWxUxMRqLqQTvsSDY5a1OvV/tGOT0YLgHeJIrEfirbQ6nbVM+JLD7vGV5oyztqke2TdXRbp5LMoMyqxByuB6JVrC9juIIIIuBcEbqzjB7Yhl0SRSfZJs3hlOtah6MbDlgzNiCodlUFVNwqrmN2bdm9I9wAGtSBj7V2KgkEnh8a819T9lVkovVDs3+f3g1q1VSCbWGbcvS9a+2e+Ij9WVlHsk5h7muB5VLxbdxC+ssUn4kPv9IfCr4ddtXtJ4+/oUysqi43MrpWPw9Jh+0hkXvXK4+Fm+FSmC2pFNpG4Yjeu5h4qdR7q9Gjd0a3/OSZnnSnD4kXlKUrQVilKUApSlAKUpQClKUB8TSBVLMbAAknkBqTWE4rENiG7ST1d8cZ3IOBI4uRvPDcO/JOlJPySe37s38PpfC9YphMUJBpoRoy8QeNfNf+ir1YwjCHD5PQsaaeZMr14QDvr2lfHZPTKJwqeyB4ej+Vedgw9V28GAYfHX41XpXaqSXcYLAYd10BYD6hBt4K408AaoSbLL69qx+0P5cKlq+Jpgouf/tXxuKmfDyRgxuTDlWKneKlNnMVimHOAqfCSZI/yDVbPd2vxJ/+VP7D2YZcLiWXfKCkXeIwcreBkzH3V79lCdWol3Sb+zXqzPcTUYb+aKM8KuLMLj8jwII3GrSXCuN0zgd6hj7xYmq2AxYlQOOO8cjxBq4r5zXOm9L+jw/U0YyRUeCY7xmH/cIA8ci6t941eLhm4yEDkiqo+Nz8auaV1O5lL9/fsMFAYVeJY+Lv+V7V9rh1HAVUpVTqTfcnAAqnPEGHIj1WGhU8CCNQaqVa4/EZVIHrH4d9dUtTmtPJDJnol0haU9jObyWuj+2BvB+sN/ePA1lVat2aSsqMNCrof41BHmCR51tKv0DptxKtTalytjx7ukoT27ilKV6JlFKUoBSlKAUpSgKc8QdSrC6sCpHMEWI91ar2nsx4JSlznUXDbu0QaCQczawYcDruIrbFWW1dlx4hMso3G6sDZkbgysNQax3lp7xHbZrj8fIvt67pS/g1rBtWQb7N4j+lXSbX5p7j/pV1tPo1PEbhPlCe1HlSQD60ZsrnvUi/KoN541Nnfsm9mZWhPucAfGvlq/T9D8dPHy4+x60K0JrZkuNqD2T8KHaXJfj/AKVYxqD6rIfB1P5GqpQD1mUeLKPzNY/d6K7FmSs2Nc7rD/ffVHKSbnWqQx0V8quJG9iIGVvdGDUvgNh4mf6JwsfF3ytKR9VBcJ4tcjlWqhZ1JvFKH98L6lc60ILxMs8Lgmmk7CLRiB2j/uozvJ+uw0UefCti4XDrGiogyqihVHIAWFW+ytlx4dMkS2F7kk3LNxZmOrMedX1fVWVmraGOW+WeTXrOrL+DXPSnZr4SczxfqZW9LkkhOqtyVjqDzJHEV8YfaynRwUPvFbFnhV1KuoZWFmUi4IO8EVgu2OiEkV2ww7WP92WAkTuRm0dfqtY99eZ1LpKqv2kF9OTVbXaS0z+p9JMp3Mp8xX3WM+jmyE5X/duDG/4XtfyvVYwkbwR5V81KxSeM4+aPQUk+CeLgbyB5iqT4xBxv4a1ECOqipRWcFyyclzLjyfVFu876tMt9TVVlCjMxCqOLEKPearbOwsmIP/LJmH75wVjXvF9ZT3Lp3itdCg5PTSjn98zic4xWZMr7DwfaTxpyKyv3IrZkv3s4W3crVsOo7YuyVw6FVJZmOZ3a13a1rm24cANwFSNfXWNr7vS0vl7s8e4q+0nnsKUpWwoFKUoBSlKAUpSgFKUoBXxLErCzqGHIgEe415SgI2bozg31fC4cn+yT+lfMXRXBKbrhMOD/AGSf0pSo0ryJ1PzJPD4ZIxaNFQclUKPhVWlKkgUpSgFKUoC1x2z4plyzRpIvJ1DfnWCdL9iw4ZC2GDxHksstvJc2Ue6lKorwjKO6yW0ZNS2Ncvt/EAm0p9yn8xUlsHaEs0gWWRyp3gMV+KWpSvNhQp5XhX0R6Em8G29ldGMKgVxCrPvzSFpCD3GQkip0ClK9aEUlhI8yTbe57SlK7OR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37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504597" y="762000"/>
          <a:ext cx="528660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4" r:id="rId5" imgW="2759659" imgH="1986686" progId="">
                  <p:embed/>
                </p:oleObj>
              </mc:Choice>
              <mc:Fallback>
                <p:oleObj r:id="rId5" imgW="2759659" imgH="1986686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97" y="762000"/>
                        <a:ext cx="5286603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4343400" y="3048000"/>
          <a:ext cx="4419600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5" r:id="rId7" imgW="2174748" imgH="1691945" progId="">
                  <p:embed/>
                </p:oleObj>
              </mc:Choice>
              <mc:Fallback>
                <p:oleObj r:id="rId7" imgW="2174748" imgH="1691945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048000"/>
                        <a:ext cx="4419600" cy="334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905000"/>
            <a:ext cx="54864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b="1" dirty="0" err="1" smtClean="0">
                <a:solidFill>
                  <a:srgbClr val="FF0000"/>
                </a:solidFill>
              </a:rPr>
              <a:t>Biến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đổi</a:t>
            </a:r>
            <a:r>
              <a:rPr lang="en-US" sz="2800" b="1" dirty="0" smtClean="0">
                <a:solidFill>
                  <a:srgbClr val="FF0000"/>
                </a:solidFill>
              </a:rPr>
              <a:t> Fourier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Tính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chất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của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trong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miền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l-GR" sz="2800" dirty="0" smtClean="0">
                <a:solidFill>
                  <a:schemeClr val="accent2"/>
                </a:solidFill>
              </a:rPr>
              <a:t>ω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Biến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đổi</a:t>
            </a:r>
            <a:r>
              <a:rPr lang="en-US" sz="4000" b="1" dirty="0" smtClean="0">
                <a:solidFill>
                  <a:srgbClr val="333399"/>
                </a:solidFill>
              </a:rPr>
              <a:t> Fourier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8100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3000" y="4120055"/>
            <a:ext cx="4343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Biến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đổi</a:t>
            </a:r>
            <a:r>
              <a:rPr lang="en-US" sz="2800" dirty="0" smtClean="0">
                <a:solidFill>
                  <a:srgbClr val="000099"/>
                </a:solidFill>
              </a:rPr>
              <a:t> Fourier (FT):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950913" y="4729163"/>
          <a:ext cx="39243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6" name="Equation" r:id="rId5" imgW="1422360" imgH="431640" progId="Equation.DSMT4">
                  <p:embed/>
                </p:oleObj>
              </mc:Choice>
              <mc:Fallback>
                <p:oleObj name="Equation" r:id="rId5" imgW="14223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4729163"/>
                        <a:ext cx="3924300" cy="1179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5357813" y="4954588"/>
          <a:ext cx="335438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7" name="Equation" r:id="rId7" imgW="1218960" imgH="279360" progId="Equation.DSMT4">
                  <p:embed/>
                </p:oleObj>
              </mc:Choice>
              <mc:Fallback>
                <p:oleObj name="Equation" r:id="rId7" imgW="121896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954588"/>
                        <a:ext cx="3354387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0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838200"/>
            <a:ext cx="57531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Biến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đổi</a:t>
            </a:r>
            <a:r>
              <a:rPr lang="en-US" sz="4000" b="1" dirty="0" smtClean="0">
                <a:solidFill>
                  <a:srgbClr val="333399"/>
                </a:solidFill>
              </a:rPr>
              <a:t> Fourier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19812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105400" y="1295400"/>
            <a:ext cx="33528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Phổ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của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tín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hiệu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2209800" y="1287463"/>
          <a:ext cx="11557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7" name="Equation" r:id="rId5" imgW="419040" imgH="253800" progId="Equation.DSMT4">
                  <p:embed/>
                </p:oleObj>
              </mc:Choice>
              <mc:Fallback>
                <p:oleObj name="Equation" r:id="rId5" imgW="41904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87463"/>
                        <a:ext cx="1155700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105400" y="2971800"/>
            <a:ext cx="3124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Phổ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biên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độ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105400" y="487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Phổ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pha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2070100" y="2895600"/>
          <a:ext cx="14351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8" name="Equation" r:id="rId7" imgW="520560" imgH="253800" progId="Equation.DSMT4">
                  <p:embed/>
                </p:oleObj>
              </mc:Choice>
              <mc:Fallback>
                <p:oleObj name="Equation" r:id="rId7" imgW="5205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895600"/>
                        <a:ext cx="14351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309563" y="4876800"/>
          <a:ext cx="325596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9" name="Equation" r:id="rId9" imgW="1180800" imgH="253800" progId="Equation.DSMT4">
                  <p:embed/>
                </p:oleObj>
              </mc:Choice>
              <mc:Fallback>
                <p:oleObj name="Equation" r:id="rId9" imgW="118080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876800"/>
                        <a:ext cx="3255962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 advAuto="0"/>
      <p:bldP spid="20" grpId="0" build="p" autoUpdateAnimBg="0" advAuto="0"/>
      <p:bldP spid="21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Sự tồn tại của </a:t>
            </a:r>
            <a:r>
              <a:rPr lang="en-US" sz="4000" b="1" dirty="0" smtClean="0">
                <a:solidFill>
                  <a:srgbClr val="333399"/>
                </a:solidFill>
              </a:rPr>
              <a:t>FT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48006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66800" y="1524000"/>
            <a:ext cx="7635765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Điều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kiện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tồn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tại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của</a:t>
            </a:r>
            <a:r>
              <a:rPr lang="en-US" sz="2800" dirty="0" smtClean="0">
                <a:solidFill>
                  <a:srgbClr val="000099"/>
                </a:solidFill>
              </a:rPr>
              <a:t> FT </a:t>
            </a:r>
            <a:r>
              <a:rPr lang="en-US" sz="2800" dirty="0" err="1" smtClean="0">
                <a:solidFill>
                  <a:srgbClr val="000099"/>
                </a:solidFill>
              </a:rPr>
              <a:t>là</a:t>
            </a:r>
            <a:r>
              <a:rPr lang="en-US" sz="2800" dirty="0" smtClean="0">
                <a:solidFill>
                  <a:srgbClr val="000099"/>
                </a:solidFill>
              </a:rPr>
              <a:t>: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3124200" y="2662237"/>
          <a:ext cx="3013075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2" name="Equation" r:id="rId5" imgW="990360" imgH="431640" progId="Equation.DSMT4">
                  <p:embed/>
                </p:oleObj>
              </mc:Choice>
              <mc:Fallback>
                <p:oleObj name="Equation" r:id="rId5" imgW="9903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662237"/>
                        <a:ext cx="3013075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Biến đổi Fourier và biến đổi Z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41910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393700" y="1295400"/>
          <a:ext cx="8521700" cy="104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2" name="Equation" r:id="rId5" imgW="3492360" imgH="431640" progId="Equation.DSMT4">
                  <p:embed/>
                </p:oleObj>
              </mc:Choice>
              <mc:Fallback>
                <p:oleObj name="Equation" r:id="rId5" imgW="349236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295400"/>
                        <a:ext cx="8521700" cy="104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7879" name="Object 7"/>
          <p:cNvGraphicFramePr>
            <a:graphicFrameLocks noChangeAspect="1"/>
          </p:cNvGraphicFramePr>
          <p:nvPr/>
        </p:nvGraphicFramePr>
        <p:xfrm>
          <a:off x="1981200" y="2590800"/>
          <a:ext cx="4419600" cy="334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3" r:id="rId7" imgW="2174748" imgH="1691945" progId="">
                  <p:embed/>
                </p:oleObj>
              </mc:Choice>
              <mc:Fallback>
                <p:oleObj r:id="rId7" imgW="2174748" imgH="1691945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90800"/>
                        <a:ext cx="4419600" cy="3341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Ch4(Ha_Thanh)</Template>
  <TotalTime>1705</TotalTime>
  <Words>250</Words>
  <Application>Microsoft Office PowerPoint</Application>
  <PresentationFormat>On-screen Show (4:3)</PresentationFormat>
  <Paragraphs>75</Paragraphs>
  <Slides>16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1_Default Design</vt:lpstr>
      <vt:lpstr>Equation</vt:lpstr>
      <vt:lpstr>PowerPoint Presentation</vt:lpstr>
      <vt:lpstr>Nội dung</vt:lpstr>
      <vt:lpstr>Nội dung</vt:lpstr>
      <vt:lpstr>Mở đầu</vt:lpstr>
      <vt:lpstr>Nội dung</vt:lpstr>
      <vt:lpstr>Biến đổi Fourier</vt:lpstr>
      <vt:lpstr>Biến đổi Fourier</vt:lpstr>
      <vt:lpstr>Sự tồn tại của FT</vt:lpstr>
      <vt:lpstr>Biến đổi Fourier và biến đổi Z</vt:lpstr>
      <vt:lpstr>IFT: Inverse Fourier Transform</vt:lpstr>
      <vt:lpstr>Nội dung</vt:lpstr>
      <vt:lpstr>Các tính chất của FT</vt:lpstr>
      <vt:lpstr>Các tính chất của FT</vt:lpstr>
      <vt:lpstr>Nhắc lại nội dung đã học</vt:lpstr>
      <vt:lpstr>Giải đáp thắc mắc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</dc:title>
  <dc:creator>H@</dc:creator>
  <cp:lastModifiedBy>CF</cp:lastModifiedBy>
  <cp:revision>249</cp:revision>
  <dcterms:created xsi:type="dcterms:W3CDTF">2008-10-30T17:50:38Z</dcterms:created>
  <dcterms:modified xsi:type="dcterms:W3CDTF">2015-08-12T03:32:07Z</dcterms:modified>
</cp:coreProperties>
</file>