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sldIdLst>
    <p:sldId id="256" r:id="rId2"/>
    <p:sldId id="290" r:id="rId3"/>
    <p:sldId id="361" r:id="rId4"/>
    <p:sldId id="332" r:id="rId5"/>
    <p:sldId id="352" r:id="rId6"/>
    <p:sldId id="353" r:id="rId7"/>
    <p:sldId id="362" r:id="rId8"/>
    <p:sldId id="340" r:id="rId9"/>
    <p:sldId id="360" r:id="rId10"/>
    <p:sldId id="363" r:id="rId11"/>
    <p:sldId id="355" r:id="rId12"/>
    <p:sldId id="356" r:id="rId13"/>
    <p:sldId id="343" r:id="rId14"/>
    <p:sldId id="357" r:id="rId15"/>
    <p:sldId id="358" r:id="rId16"/>
    <p:sldId id="364" r:id="rId17"/>
    <p:sldId id="359" r:id="rId18"/>
    <p:sldId id="365" r:id="rId19"/>
    <p:sldId id="366" r:id="rId20"/>
    <p:sldId id="367" r:id="rId21"/>
    <p:sldId id="368" r:id="rId22"/>
    <p:sldId id="296" r:id="rId23"/>
    <p:sldId id="297" r:id="rId24"/>
    <p:sldId id="26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8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e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jpe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169222" y="255588"/>
            <a:ext cx="7019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Học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viện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nghê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̣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Bưu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Chính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Viễn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05058"/>
              </p:ext>
            </p:extLst>
          </p:nvPr>
        </p:nvGraphicFramePr>
        <p:xfrm>
          <a:off x="3581400" y="4840288"/>
          <a:ext cx="5105400" cy="990600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Giảng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viên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Lê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Xuân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Thành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0967.259.259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1534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4</a:t>
            </a:r>
            <a:r>
              <a:rPr lang="vi-VN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: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BIỂU DIỄN TÍN HIỆU VÀ HỆ THỐNG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TRONG MIỀN TẦN SỐ RỜI RẠC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về</a:t>
            </a:r>
            <a:r>
              <a:rPr lang="en-US" sz="2800" dirty="0" smtClean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tuần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hoàn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có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chiều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hữu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hạn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đổi</a:t>
            </a:r>
            <a:r>
              <a:rPr lang="en-US" sz="2800" dirty="0" smtClean="0">
                <a:solidFill>
                  <a:srgbClr val="FF0000"/>
                </a:solidFill>
              </a:rPr>
              <a:t> Fourier </a:t>
            </a:r>
            <a:r>
              <a:rPr lang="en-US" sz="2800" dirty="0" err="1" smtClean="0">
                <a:solidFill>
                  <a:srgbClr val="FF0000"/>
                </a:solidFill>
              </a:rPr>
              <a:t>rời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rạc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gian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33528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đổi</a:t>
            </a:r>
            <a:r>
              <a:rPr lang="en-US" sz="4000" b="1" dirty="0" smtClean="0">
                <a:solidFill>
                  <a:srgbClr val="333399"/>
                </a:solidFill>
              </a:rPr>
              <a:t> Fourier </a:t>
            </a:r>
            <a:r>
              <a:rPr lang="en-US" sz="4000" b="1" dirty="0" err="1" smtClean="0">
                <a:solidFill>
                  <a:srgbClr val="333399"/>
                </a:solidFill>
              </a:rPr>
              <a:t>rời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rạc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429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295400"/>
            <a:ext cx="434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Biểu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thức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định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nghĩa</a:t>
            </a:r>
            <a:r>
              <a:rPr lang="en-US" sz="28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51574"/>
              </p:ext>
            </p:extLst>
          </p:nvPr>
        </p:nvGraphicFramePr>
        <p:xfrm>
          <a:off x="1817688" y="1905000"/>
          <a:ext cx="6234112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9" name="Equation" r:id="rId5" imgW="2260440" imgH="444240" progId="Equation.DSMT4">
                  <p:embed/>
                </p:oleObj>
              </mc:Choice>
              <mc:Fallback>
                <p:oleObj name="Equation" r:id="rId5" imgW="2260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905000"/>
                        <a:ext cx="6234112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5233"/>
              </p:ext>
            </p:extLst>
          </p:nvPr>
        </p:nvGraphicFramePr>
        <p:xfrm>
          <a:off x="1905000" y="3200400"/>
          <a:ext cx="3733800" cy="122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0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3733800" cy="12264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240924"/>
              </p:ext>
            </p:extLst>
          </p:nvPr>
        </p:nvGraphicFramePr>
        <p:xfrm>
          <a:off x="344487" y="4419600"/>
          <a:ext cx="845502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1" r:id="rId9" imgW="4479646" imgH="899465" progId="Visio.Drawing.6">
                  <p:embed/>
                </p:oleObj>
              </mc:Choice>
              <mc:Fallback>
                <p:oleObj r:id="rId9" imgW="4479646" imgH="899465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" y="4419600"/>
                        <a:ext cx="8455025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99584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630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 dirty="0" err="1" smtClean="0">
                <a:solidFill>
                  <a:srgbClr val="333399"/>
                </a:solidFill>
              </a:rPr>
              <a:t>Biến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đổi</a:t>
            </a:r>
            <a:r>
              <a:rPr lang="en-US" sz="3600" b="1" dirty="0" smtClean="0">
                <a:solidFill>
                  <a:srgbClr val="333399"/>
                </a:solidFill>
              </a:rPr>
              <a:t> Fourier </a:t>
            </a:r>
            <a:r>
              <a:rPr lang="en-US" sz="3600" b="1" dirty="0" err="1" smtClean="0">
                <a:solidFill>
                  <a:srgbClr val="333399"/>
                </a:solidFill>
              </a:rPr>
              <a:t>rời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rạc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ngược</a:t>
            </a:r>
            <a:endParaRPr lang="en-US" sz="36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429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295400"/>
            <a:ext cx="434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Biểu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thức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định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nghĩa</a:t>
            </a:r>
            <a:r>
              <a:rPr lang="en-US" sz="28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59323"/>
              </p:ext>
            </p:extLst>
          </p:nvPr>
        </p:nvGraphicFramePr>
        <p:xfrm>
          <a:off x="1520825" y="1905000"/>
          <a:ext cx="68294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3" name="Equation" r:id="rId5" imgW="2476440" imgH="444240" progId="Equation.DSMT4">
                  <p:embed/>
                </p:oleObj>
              </mc:Choice>
              <mc:Fallback>
                <p:oleObj name="Equation" r:id="rId5" imgW="2476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905000"/>
                        <a:ext cx="682942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92583"/>
              </p:ext>
            </p:extLst>
          </p:nvPr>
        </p:nvGraphicFramePr>
        <p:xfrm>
          <a:off x="1579563" y="3200400"/>
          <a:ext cx="438785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4" name="Equation" r:id="rId7" imgW="1536480" imgH="431640" progId="Equation.DSMT4">
                  <p:embed/>
                </p:oleObj>
              </mc:Choice>
              <mc:Fallback>
                <p:oleObj name="Equation" r:id="rId7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200400"/>
                        <a:ext cx="4387850" cy="1227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49919"/>
              </p:ext>
            </p:extLst>
          </p:nvPr>
        </p:nvGraphicFramePr>
        <p:xfrm>
          <a:off x="344487" y="4419600"/>
          <a:ext cx="845502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5" r:id="rId9" imgW="4479646" imgH="899465" progId="Visio.Drawing.6">
                  <p:embed/>
                </p:oleObj>
              </mc:Choice>
              <mc:Fallback>
                <p:oleObj r:id="rId9" imgW="4479646" imgH="89946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" y="4419600"/>
                        <a:ext cx="8455025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01059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Dạng</a:t>
            </a:r>
            <a:r>
              <a:rPr lang="en-US" sz="4000" b="1" dirty="0" smtClean="0">
                <a:solidFill>
                  <a:srgbClr val="333399"/>
                </a:solidFill>
              </a:rPr>
              <a:t> ma </a:t>
            </a:r>
            <a:r>
              <a:rPr lang="en-US" sz="4000" b="1" dirty="0" err="1" smtClean="0">
                <a:solidFill>
                  <a:srgbClr val="333399"/>
                </a:solidFill>
              </a:rPr>
              <a:t>trận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DFT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93204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1387"/>
              </p:ext>
            </p:extLst>
          </p:nvPr>
        </p:nvGraphicFramePr>
        <p:xfrm>
          <a:off x="1220787" y="959240"/>
          <a:ext cx="6780213" cy="9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89" name="Equation" r:id="rId5" imgW="3149280" imgH="444240" progId="Equation.DSMT4">
                  <p:embed/>
                </p:oleObj>
              </mc:Choice>
              <mc:Fallback>
                <p:oleObj name="Equation" r:id="rId5" imgW="314928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959240"/>
                        <a:ext cx="6780213" cy="94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76085"/>
              </p:ext>
            </p:extLst>
          </p:nvPr>
        </p:nvGraphicFramePr>
        <p:xfrm>
          <a:off x="76200" y="2209799"/>
          <a:ext cx="2070847" cy="196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0" name="Equation" r:id="rId7" imgW="1257120" imgH="1193760" progId="Equation.DSMT4">
                  <p:embed/>
                </p:oleObj>
              </mc:Choice>
              <mc:Fallback>
                <p:oleObj name="Equation" r:id="rId7" imgW="1257120" imgH="11937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799"/>
                        <a:ext cx="2070847" cy="1961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24399"/>
              </p:ext>
            </p:extLst>
          </p:nvPr>
        </p:nvGraphicFramePr>
        <p:xfrm>
          <a:off x="2286000" y="2209800"/>
          <a:ext cx="1898276" cy="196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1" name="Equation" r:id="rId9" imgW="1155600" imgH="1193760" progId="Equation.DSMT4">
                  <p:embed/>
                </p:oleObj>
              </mc:Choice>
              <mc:Fallback>
                <p:oleObj name="Equation" r:id="rId9" imgW="1155600" imgH="11937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1898276" cy="1961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28497"/>
              </p:ext>
            </p:extLst>
          </p:nvPr>
        </p:nvGraphicFramePr>
        <p:xfrm>
          <a:off x="4419600" y="2057400"/>
          <a:ext cx="470647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2" name="Equation" r:id="rId11" imgW="2857500" imgH="1295400" progId="Equation.DSMT4">
                  <p:embed/>
                </p:oleObj>
              </mc:Choice>
              <mc:Fallback>
                <p:oleObj name="Equation" r:id="rId11" imgW="2857500" imgH="1295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706471" cy="213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87662"/>
              </p:ext>
            </p:extLst>
          </p:nvPr>
        </p:nvGraphicFramePr>
        <p:xfrm>
          <a:off x="2682875" y="5014913"/>
          <a:ext cx="29368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3" name="Equation" r:id="rId13" imgW="1028520" imgH="253800" progId="Equation.DSMT4">
                  <p:embed/>
                </p:oleObj>
              </mc:Choice>
              <mc:Fallback>
                <p:oleObj name="Equation" r:id="rId13" imgW="10285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014913"/>
                        <a:ext cx="29368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Dạng</a:t>
            </a:r>
            <a:r>
              <a:rPr lang="en-US" sz="4000" b="1" dirty="0" smtClean="0">
                <a:solidFill>
                  <a:srgbClr val="333399"/>
                </a:solidFill>
              </a:rPr>
              <a:t> ma </a:t>
            </a:r>
            <a:r>
              <a:rPr lang="en-US" sz="4000" b="1" dirty="0" err="1" smtClean="0">
                <a:solidFill>
                  <a:srgbClr val="333399"/>
                </a:solidFill>
              </a:rPr>
              <a:t>trận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DFT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5638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26940"/>
              </p:ext>
            </p:extLst>
          </p:nvPr>
        </p:nvGraphicFramePr>
        <p:xfrm>
          <a:off x="790014" y="1676400"/>
          <a:ext cx="756397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6" name="Equation" r:id="rId5" imgW="2857500" imgH="1295400" progId="Equation.DSMT4">
                  <p:embed/>
                </p:oleObj>
              </mc:Choice>
              <mc:Fallback>
                <p:oleObj name="Equation" r:id="rId5" imgW="28575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14" y="1676400"/>
                        <a:ext cx="7563972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70372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Dạng</a:t>
            </a:r>
            <a:r>
              <a:rPr lang="en-US" sz="4000" b="1" dirty="0" smtClean="0">
                <a:solidFill>
                  <a:srgbClr val="333399"/>
                </a:solidFill>
              </a:rPr>
              <a:t> ma </a:t>
            </a:r>
            <a:r>
              <a:rPr lang="en-US" sz="4000" b="1" dirty="0" err="1" smtClean="0">
                <a:solidFill>
                  <a:srgbClr val="333399"/>
                </a:solidFill>
              </a:rPr>
              <a:t>trận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IDFT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93204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33344"/>
              </p:ext>
            </p:extLst>
          </p:nvPr>
        </p:nvGraphicFramePr>
        <p:xfrm>
          <a:off x="687388" y="958850"/>
          <a:ext cx="78470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4" name="Equation" r:id="rId5" imgW="3644640" imgH="444240" progId="Equation.DSMT4">
                  <p:embed/>
                </p:oleObj>
              </mc:Choice>
              <mc:Fallback>
                <p:oleObj name="Equation" r:id="rId5" imgW="364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58850"/>
                        <a:ext cx="78470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9278"/>
              </p:ext>
            </p:extLst>
          </p:nvPr>
        </p:nvGraphicFramePr>
        <p:xfrm>
          <a:off x="0" y="2209799"/>
          <a:ext cx="2070847" cy="196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5" name="Equation" r:id="rId7" imgW="1257120" imgH="1193760" progId="Equation.DSMT4">
                  <p:embed/>
                </p:oleObj>
              </mc:Choice>
              <mc:Fallback>
                <p:oleObj name="Equation" r:id="rId7" imgW="125712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799"/>
                        <a:ext cx="2070847" cy="1961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41796"/>
              </p:ext>
            </p:extLst>
          </p:nvPr>
        </p:nvGraphicFramePr>
        <p:xfrm>
          <a:off x="2133600" y="2209800"/>
          <a:ext cx="1898276" cy="196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6" name="Equation" r:id="rId9" imgW="1155600" imgH="1193760" progId="Equation.DSMT4">
                  <p:embed/>
                </p:oleObj>
              </mc:Choice>
              <mc:Fallback>
                <p:oleObj name="Equation" r:id="rId9" imgW="115560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1898276" cy="1961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04425"/>
              </p:ext>
            </p:extLst>
          </p:nvPr>
        </p:nvGraphicFramePr>
        <p:xfrm>
          <a:off x="4114800" y="2078038"/>
          <a:ext cx="506253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7" name="Equation" r:id="rId11" imgW="3073320" imgH="1269720" progId="Equation.DSMT4">
                  <p:embed/>
                </p:oleObj>
              </mc:Choice>
              <mc:Fallback>
                <p:oleObj name="Equation" r:id="rId11" imgW="307332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78038"/>
                        <a:ext cx="5062538" cy="2090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67351"/>
              </p:ext>
            </p:extLst>
          </p:nvPr>
        </p:nvGraphicFramePr>
        <p:xfrm>
          <a:off x="2430463" y="4816475"/>
          <a:ext cx="34448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8" name="Equation" r:id="rId13" imgW="1206360" imgH="393480" progId="Equation.DSMT4">
                  <p:embed/>
                </p:oleObj>
              </mc:Choice>
              <mc:Fallback>
                <p:oleObj name="Equation" r:id="rId1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816475"/>
                        <a:ext cx="34448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71497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Phép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chập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vòng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2672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237733"/>
              </p:ext>
            </p:extLst>
          </p:nvPr>
        </p:nvGraphicFramePr>
        <p:xfrm>
          <a:off x="325291" y="2209800"/>
          <a:ext cx="8686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2" name="Equation" r:id="rId5" imgW="2717800" imgH="431800" progId="Equation.DSMT4">
                  <p:embed/>
                </p:oleObj>
              </mc:Choice>
              <mc:Fallback>
                <p:oleObj name="Equation" r:id="rId5" imgW="27178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91" y="2209800"/>
                        <a:ext cx="868680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75055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Tính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chất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DFT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2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05497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Tính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chất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DFT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3475"/>
            <a:ext cx="7281862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6315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Tích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chập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tính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và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tích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chập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vòng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15006"/>
              </p:ext>
            </p:extLst>
          </p:nvPr>
        </p:nvGraphicFramePr>
        <p:xfrm>
          <a:off x="228600" y="1066800"/>
          <a:ext cx="8639908" cy="30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3" r:id="rId4" imgW="4503420" imgH="1553261" progId="Visio.Drawing.6">
                  <p:embed/>
                </p:oleObj>
              </mc:Choice>
              <mc:Fallback>
                <p:oleObj r:id="rId4" imgW="4503420" imgH="1553261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639908" cy="3074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47772"/>
              </p:ext>
            </p:extLst>
          </p:nvPr>
        </p:nvGraphicFramePr>
        <p:xfrm>
          <a:off x="1066800" y="4343400"/>
          <a:ext cx="731257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4" name="Equation" r:id="rId6" imgW="2413000" imgH="279400" progId="Equation.DSMT4">
                  <p:embed/>
                </p:oleObj>
              </mc:Choice>
              <mc:Fallback>
                <p:oleObj name="Equation" r:id="rId6" imgW="24130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7312572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54197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2424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về</a:t>
            </a:r>
            <a:r>
              <a:rPr lang="en-US" sz="2800" dirty="0" smtClean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hoàn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có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chiều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hữu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hạn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gian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Phép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chập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nhanh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4197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01606"/>
              </p:ext>
            </p:extLst>
          </p:nvPr>
        </p:nvGraphicFramePr>
        <p:xfrm>
          <a:off x="800100" y="3048000"/>
          <a:ext cx="2476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8" name="Equation" r:id="rId5" imgW="1117115" imgH="342751" progId="Equation.DSMT4">
                  <p:embed/>
                </p:oleObj>
              </mc:Choice>
              <mc:Fallback>
                <p:oleObj name="Equation" r:id="rId5" imgW="1117115" imgH="3427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048000"/>
                        <a:ext cx="24765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50043"/>
              </p:ext>
            </p:extLst>
          </p:nvPr>
        </p:nvGraphicFramePr>
        <p:xfrm>
          <a:off x="1981200" y="1219200"/>
          <a:ext cx="57959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9" r:id="rId7" imgW="2605735" imgH="459638" progId="">
                  <p:embed/>
                </p:oleObj>
              </mc:Choice>
              <mc:Fallback>
                <p:oleObj r:id="rId7" imgW="2605735" imgH="45963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57959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998455"/>
              </p:ext>
            </p:extLst>
          </p:nvPr>
        </p:nvGraphicFramePr>
        <p:xfrm>
          <a:off x="3733800" y="2819400"/>
          <a:ext cx="535516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0" name="Equation" r:id="rId9" imgW="2413000" imgH="482600" progId="Equation.DSMT4">
                  <p:embed/>
                </p:oleObj>
              </mc:Choice>
              <mc:Fallback>
                <p:oleObj name="Equation" r:id="rId9" imgW="24130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19400"/>
                        <a:ext cx="5355167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22656"/>
              </p:ext>
            </p:extLst>
          </p:nvPr>
        </p:nvGraphicFramePr>
        <p:xfrm>
          <a:off x="762000" y="4415367"/>
          <a:ext cx="3958165" cy="61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1" name="Equation" r:id="rId11" imgW="1778000" imgH="279400" progId="Equation.DSMT4">
                  <p:embed/>
                </p:oleObj>
              </mc:Choice>
              <mc:Fallback>
                <p:oleObj name="Equation" r:id="rId11" imgW="17780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5367"/>
                        <a:ext cx="3958165" cy="613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63075"/>
              </p:ext>
            </p:extLst>
          </p:nvPr>
        </p:nvGraphicFramePr>
        <p:xfrm>
          <a:off x="5181600" y="4343400"/>
          <a:ext cx="294216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2" name="Equation" r:id="rId13" imgW="1320227" imgH="342751" progId="Equation.DSMT4">
                  <p:embed/>
                </p:oleObj>
              </mc:Choice>
              <mc:Fallback>
                <p:oleObj name="Equation" r:id="rId13" imgW="1320227" imgH="34275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942167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423520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Phép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chập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nhanh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667500" cy="508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33400" y="6019800"/>
            <a:ext cx="8229600" cy="4722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b="1" dirty="0" err="1">
                <a:solidFill>
                  <a:srgbClr val="333399"/>
                </a:solidFill>
              </a:rPr>
              <a:t>Bảng</a:t>
            </a:r>
            <a:r>
              <a:rPr lang="en-US" sz="2400" b="1" dirty="0">
                <a:solidFill>
                  <a:srgbClr val="333399"/>
                </a:solidFill>
              </a:rPr>
              <a:t> HELM </a:t>
            </a:r>
            <a:r>
              <a:rPr lang="en-US" sz="2400" b="1" dirty="0" err="1">
                <a:solidFill>
                  <a:srgbClr val="333399"/>
                </a:solidFill>
              </a:rPr>
              <a:t>chọn</a:t>
            </a:r>
            <a:r>
              <a:rPr lang="en-US" sz="2400" b="1" dirty="0">
                <a:solidFill>
                  <a:srgbClr val="333399"/>
                </a:solidFill>
              </a:rPr>
              <a:t> </a:t>
            </a:r>
            <a:r>
              <a:rPr lang="en-US" sz="2400" b="1" dirty="0" err="1">
                <a:solidFill>
                  <a:srgbClr val="333399"/>
                </a:solidFill>
              </a:rPr>
              <a:t>chiều</a:t>
            </a:r>
            <a:r>
              <a:rPr lang="en-US" sz="2400" b="1" dirty="0">
                <a:solidFill>
                  <a:srgbClr val="333399"/>
                </a:solidFill>
              </a:rPr>
              <a:t> </a:t>
            </a:r>
            <a:r>
              <a:rPr lang="en-US" sz="2400" b="1" dirty="0" err="1">
                <a:solidFill>
                  <a:srgbClr val="333399"/>
                </a:solidFill>
              </a:rPr>
              <a:t>dài</a:t>
            </a:r>
            <a:r>
              <a:rPr lang="en-US" sz="2400" b="1" dirty="0">
                <a:solidFill>
                  <a:srgbClr val="333399"/>
                </a:solidFill>
              </a:rPr>
              <a:t> </a:t>
            </a:r>
            <a:r>
              <a:rPr lang="en-US" sz="2400" b="1" dirty="0" err="1">
                <a:solidFill>
                  <a:srgbClr val="333399"/>
                </a:solidFill>
              </a:rPr>
              <a:t>thực</a:t>
            </a:r>
            <a:r>
              <a:rPr lang="en-US" sz="2400" b="1" dirty="0">
                <a:solidFill>
                  <a:srgbClr val="333399"/>
                </a:solidFill>
              </a:rPr>
              <a:t> </a:t>
            </a:r>
            <a:r>
              <a:rPr lang="en-US" sz="2400" b="1" dirty="0" err="1">
                <a:solidFill>
                  <a:srgbClr val="333399"/>
                </a:solidFill>
              </a:rPr>
              <a:t>hiện</a:t>
            </a:r>
            <a:r>
              <a:rPr lang="en-US" sz="2400" b="1" dirty="0">
                <a:solidFill>
                  <a:srgbClr val="333399"/>
                </a:solidFill>
              </a:rPr>
              <a:t> DFT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5790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Nhắc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lại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 </a:t>
            </a:r>
            <a:r>
              <a:rPr lang="en-US" sz="4000" b="1" dirty="0" err="1" smtClean="0">
                <a:solidFill>
                  <a:srgbClr val="333399"/>
                </a:solidFill>
              </a:rPr>
              <a:t>đã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học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2971800" cy="2857500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81400" y="2743200"/>
            <a:ext cx="54864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Mở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đầu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về</a:t>
            </a:r>
            <a:r>
              <a:rPr lang="en-US" sz="2800" dirty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rgbClr val="000099"/>
                </a:solidFill>
              </a:rPr>
              <a:t>Dãy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tuần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hoàn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và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dãy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có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chiều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dài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hữu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hạn</a:t>
            </a:r>
            <a:endParaRPr lang="en-US" sz="28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Biến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đổi</a:t>
            </a:r>
            <a:r>
              <a:rPr lang="en-US" sz="2800" dirty="0">
                <a:solidFill>
                  <a:schemeClr val="accent2"/>
                </a:solidFill>
              </a:rPr>
              <a:t> Fourier </a:t>
            </a:r>
            <a:r>
              <a:rPr lang="en-US" sz="2800" dirty="0" err="1">
                <a:solidFill>
                  <a:schemeClr val="accent2"/>
                </a:solidFill>
              </a:rPr>
              <a:t>rời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37631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Mở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đầu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về</a:t>
            </a:r>
            <a:r>
              <a:rPr lang="en-US" sz="2800" dirty="0" smtClean="0">
                <a:solidFill>
                  <a:srgbClr val="FF0000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hoàn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có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chiều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hữu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hạn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gian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62034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Mở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đầu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20315"/>
              </p:ext>
            </p:extLst>
          </p:nvPr>
        </p:nvGraphicFramePr>
        <p:xfrm>
          <a:off x="990600" y="1676400"/>
          <a:ext cx="724486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1" r:id="rId5" imgW="3908146" imgH="1972666" progId="Visio.Drawing.6">
                  <p:embed/>
                </p:oleObj>
              </mc:Choice>
              <mc:Fallback>
                <p:oleObj r:id="rId5" imgW="3908146" imgH="1972666" progId="Visio.Drawing.6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244862" cy="365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Mở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đầu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24675"/>
              </p:ext>
            </p:extLst>
          </p:nvPr>
        </p:nvGraphicFramePr>
        <p:xfrm>
          <a:off x="222738" y="914400"/>
          <a:ext cx="2977662" cy="150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7" r:id="rId5" imgW="3908146" imgH="1972666" progId="Visio.Drawing.6">
                  <p:embed/>
                </p:oleObj>
              </mc:Choice>
              <mc:Fallback>
                <p:oleObj r:id="rId5" imgW="3908146" imgH="197266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38" y="914400"/>
                        <a:ext cx="2977662" cy="1503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06180"/>
              </p:ext>
            </p:extLst>
          </p:nvPr>
        </p:nvGraphicFramePr>
        <p:xfrm>
          <a:off x="2819400" y="1828800"/>
          <a:ext cx="4648200" cy="382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8" r:id="rId7" imgW="2229307" imgH="1788566" progId="Visio.Drawing.6">
                  <p:embed/>
                </p:oleObj>
              </mc:Choice>
              <mc:Fallback>
                <p:oleObj r:id="rId7" imgW="2229307" imgH="178856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4648200" cy="3823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2210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Mở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đầu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14069"/>
              </p:ext>
            </p:extLst>
          </p:nvPr>
        </p:nvGraphicFramePr>
        <p:xfrm>
          <a:off x="353427" y="990600"/>
          <a:ext cx="7971560" cy="515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4" r:id="rId4" imgW="5253838" imgH="3384499" progId="Visio.Drawing.6">
                  <p:embed/>
                </p:oleObj>
              </mc:Choice>
              <mc:Fallback>
                <p:oleObj r:id="rId4" imgW="5253838" imgH="3384499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27" y="990600"/>
                        <a:ext cx="7971560" cy="5150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5236"/>
              </p:ext>
            </p:extLst>
          </p:nvPr>
        </p:nvGraphicFramePr>
        <p:xfrm>
          <a:off x="343720" y="2286000"/>
          <a:ext cx="8456560" cy="191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5" r:id="rId6" imgW="4479646" imgH="899465" progId="Visio.Drawing.6">
                  <p:embed/>
                </p:oleObj>
              </mc:Choice>
              <mc:Fallback>
                <p:oleObj r:id="rId6" imgW="4479646" imgH="89946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20" y="2286000"/>
                        <a:ext cx="8456560" cy="1914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15488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về</a:t>
            </a:r>
            <a:r>
              <a:rPr lang="en-US" sz="2800" dirty="0" smtClean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Dãy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tuần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hoàn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dãy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có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chiều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dài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hữu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hạn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gian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62034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 dirty="0" err="1" smtClean="0">
                <a:solidFill>
                  <a:srgbClr val="333399"/>
                </a:solidFill>
              </a:rPr>
              <a:t>Dãy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tuần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hoàn</a:t>
            </a:r>
            <a:endParaRPr lang="en-US" sz="36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4225" y="5257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295400"/>
            <a:ext cx="434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tuần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hoàn</a:t>
            </a:r>
            <a:r>
              <a:rPr lang="en-US" sz="28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417401"/>
              </p:ext>
            </p:extLst>
          </p:nvPr>
        </p:nvGraphicFramePr>
        <p:xfrm>
          <a:off x="990600" y="2570163"/>
          <a:ext cx="27320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6" name="Equation" r:id="rId5" imgW="990360" imgH="203040" progId="Equation.DSMT4">
                  <p:embed/>
                </p:oleObj>
              </mc:Choice>
              <mc:Fallback>
                <p:oleObj name="Equation" r:id="rId5" imgW="9903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70163"/>
                        <a:ext cx="27320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16365"/>
              </p:ext>
            </p:extLst>
          </p:nvPr>
        </p:nvGraphicFramePr>
        <p:xfrm>
          <a:off x="1676400" y="3702050"/>
          <a:ext cx="2760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7" name="Equation" r:id="rId7" imgW="1002960" imgH="431640" progId="Equation.DSMT4">
                  <p:embed/>
                </p:oleObj>
              </mc:Choice>
              <mc:Fallback>
                <p:oleObj name="Equation" r:id="rId7" imgW="10029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02050"/>
                        <a:ext cx="2760663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86281"/>
            <a:ext cx="3843338" cy="206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22169" y="3686175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 dirty="0" err="1" smtClean="0">
                <a:solidFill>
                  <a:srgbClr val="333399"/>
                </a:solidFill>
              </a:rPr>
              <a:t>Dãy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có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chiều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dài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hữu</a:t>
            </a:r>
            <a:r>
              <a:rPr lang="en-US" sz="3600" b="1" dirty="0" smtClean="0">
                <a:solidFill>
                  <a:srgbClr val="333399"/>
                </a:solidFill>
              </a:rPr>
              <a:t> </a:t>
            </a:r>
            <a:r>
              <a:rPr lang="en-US" sz="3600" b="1" dirty="0" err="1" smtClean="0">
                <a:solidFill>
                  <a:srgbClr val="333399"/>
                </a:solidFill>
              </a:rPr>
              <a:t>hạn</a:t>
            </a:r>
            <a:endParaRPr lang="en-US" sz="36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204381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71102"/>
              </p:ext>
            </p:extLst>
          </p:nvPr>
        </p:nvGraphicFramePr>
        <p:xfrm>
          <a:off x="1752600" y="1371600"/>
          <a:ext cx="58832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4" name="Equation" r:id="rId5" imgW="2133360" imgH="457200" progId="Equation.DSMT4">
                  <p:embed/>
                </p:oleObj>
              </mc:Choice>
              <mc:Fallback>
                <p:oleObj name="Equation" r:id="rId5" imgW="2133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588327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4766229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53" y="2667000"/>
            <a:ext cx="29051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64132"/>
              </p:ext>
            </p:extLst>
          </p:nvPr>
        </p:nvGraphicFramePr>
        <p:xfrm>
          <a:off x="1676400" y="3124200"/>
          <a:ext cx="2760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5" name="Equation" r:id="rId9" imgW="1002960" imgH="431640" progId="Equation.DSMT4">
                  <p:embed/>
                </p:oleObj>
              </mc:Choice>
              <mc:Fallback>
                <p:oleObj name="Equation" r:id="rId9" imgW="100296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27606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35913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2140</TotalTime>
  <Words>336</Words>
  <Application>Microsoft Office PowerPoint</Application>
  <PresentationFormat>On-screen Show (4:3)</PresentationFormat>
  <Paragraphs>93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1_Default Design</vt:lpstr>
      <vt:lpstr>Visio.Drawing.6</vt:lpstr>
      <vt:lpstr>Equation</vt:lpstr>
      <vt:lpstr>PowerPoint Presentation</vt:lpstr>
      <vt:lpstr>Nội dung</vt:lpstr>
      <vt:lpstr>Nội dung</vt:lpstr>
      <vt:lpstr>Mở đầu</vt:lpstr>
      <vt:lpstr>Mở đầu</vt:lpstr>
      <vt:lpstr>Mở đầu</vt:lpstr>
      <vt:lpstr>Nội dung</vt:lpstr>
      <vt:lpstr>Dãy tuần hoàn</vt:lpstr>
      <vt:lpstr>Dãy có chiều dài hữu hạn</vt:lpstr>
      <vt:lpstr>Nội dung</vt:lpstr>
      <vt:lpstr>Biến đổi Fourier rời rạc</vt:lpstr>
      <vt:lpstr>Biến đổi Fourier rời rạc ngược</vt:lpstr>
      <vt:lpstr>Dạng ma trận của DFT</vt:lpstr>
      <vt:lpstr>Dạng ma trận của DFT</vt:lpstr>
      <vt:lpstr>Dạng ma trận của IDFT</vt:lpstr>
      <vt:lpstr>Phép chập vòng</vt:lpstr>
      <vt:lpstr>Tính chất của DFT</vt:lpstr>
      <vt:lpstr>Tính chất của DFT</vt:lpstr>
      <vt:lpstr>Tích chập tuyến tính và tích chập vòng</vt:lpstr>
      <vt:lpstr>Phép chập nhanh</vt:lpstr>
      <vt:lpstr>Phép chập nhanh</vt:lpstr>
      <vt:lpstr>Nhắc lại nội dung đã học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273</cp:revision>
  <dcterms:created xsi:type="dcterms:W3CDTF">2008-10-30T17:50:38Z</dcterms:created>
  <dcterms:modified xsi:type="dcterms:W3CDTF">2015-08-12T03:32:29Z</dcterms:modified>
</cp:coreProperties>
</file>