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4" r:id="rId7"/>
    <p:sldId id="262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92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9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02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5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1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5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1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D081-E62A-46D3-9C3A-54C48E915DC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05BE37-EA09-4F7B-941A-ED9436812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54111"/>
            <a:ext cx="7766936" cy="1646302"/>
          </a:xfrm>
        </p:spPr>
        <p:txBody>
          <a:bodyPr/>
          <a:lstStyle/>
          <a:p>
            <a:pPr algn="ctr"/>
            <a:r>
              <a:rPr lang="en-US" b="1" smtClean="0"/>
              <a:t>CHƯƠNG 4: </a:t>
            </a:r>
            <a:r>
              <a:rPr lang="en-US" b="1" dirty="0" smtClean="0"/>
              <a:t>BỘ </a:t>
            </a:r>
            <a:r>
              <a:rPr lang="en-US" b="1" smtClean="0"/>
              <a:t>GIAO  </a:t>
            </a:r>
            <a:r>
              <a:rPr lang="en-US" b="1" dirty="0" smtClean="0"/>
              <a:t>THỨC TCP/IP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835987"/>
            <a:ext cx="7766936" cy="3120676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Tổng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về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bộ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giao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thức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TCP/IP</a:t>
            </a:r>
          </a:p>
          <a:p>
            <a:pPr marL="342900" indent="-342900" algn="l">
              <a:buAutoNum type="arabicPeriod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Tổng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về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địa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chỉ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IP</a:t>
            </a:r>
          </a:p>
          <a:p>
            <a:pPr marL="342900" indent="-342900" algn="l">
              <a:buAutoNum type="arabicPeriod"/>
            </a:pP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Giới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thiệu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về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lớp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địa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chỉ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IP</a:t>
            </a:r>
          </a:p>
          <a:p>
            <a:pPr marL="342900" indent="-342900" algn="l">
              <a:buAutoNum type="arabicPeriod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Chia </a:t>
            </a:r>
            <a:r>
              <a:rPr 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mạng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con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17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607"/>
            <a:ext cx="8596668" cy="4460756"/>
          </a:xfrm>
        </p:spPr>
        <p:txBody>
          <a:bodyPr>
            <a:noAutofit/>
          </a:bodyPr>
          <a:lstStyle/>
          <a:p>
            <a:pPr algn="just"/>
            <a:r>
              <a:rPr lang="vi-VN" sz="2500" dirty="0">
                <a:solidFill>
                  <a:srgbClr val="1E0AB6"/>
                </a:solidFill>
              </a:rPr>
              <a:t>Giao thức </a:t>
            </a:r>
            <a:r>
              <a:rPr lang="vi-VN" sz="2500" dirty="0">
                <a:solidFill>
                  <a:srgbClr val="FF0000"/>
                </a:solidFill>
              </a:rPr>
              <a:t>TCP/IP</a:t>
            </a:r>
            <a:r>
              <a:rPr lang="vi-VN" sz="2500" dirty="0">
                <a:solidFill>
                  <a:srgbClr val="1E0AB6"/>
                </a:solidFill>
              </a:rPr>
              <a:t> </a:t>
            </a:r>
            <a:r>
              <a:rPr lang="en-US" sz="2500" dirty="0">
                <a:solidFill>
                  <a:srgbClr val="1E0AB6"/>
                </a:solidFill>
              </a:rPr>
              <a:t>đ</a:t>
            </a:r>
            <a:r>
              <a:rPr lang="vi-VN" sz="2500" dirty="0" smtClean="0">
                <a:solidFill>
                  <a:srgbClr val="1E0AB6"/>
                </a:solidFill>
              </a:rPr>
              <a:t>ược </a:t>
            </a:r>
            <a:r>
              <a:rPr lang="vi-VN" sz="2500" dirty="0">
                <a:solidFill>
                  <a:srgbClr val="1E0AB6"/>
                </a:solidFill>
              </a:rPr>
              <a:t>phát triển từ mạng </a:t>
            </a:r>
            <a:r>
              <a:rPr lang="vi-VN" sz="2500" dirty="0">
                <a:solidFill>
                  <a:srgbClr val="FF0000"/>
                </a:solidFill>
              </a:rPr>
              <a:t>ARPANET</a:t>
            </a:r>
            <a:r>
              <a:rPr lang="vi-VN" sz="2500" dirty="0">
                <a:solidFill>
                  <a:srgbClr val="1E0AB6"/>
                </a:solidFill>
              </a:rPr>
              <a:t> </a:t>
            </a:r>
            <a:r>
              <a:rPr lang="vi-VN" sz="2500">
                <a:solidFill>
                  <a:srgbClr val="1E0AB6"/>
                </a:solidFill>
              </a:rPr>
              <a:t>và </a:t>
            </a:r>
            <a:r>
              <a:rPr lang="vi-VN" sz="2500" smtClean="0">
                <a:solidFill>
                  <a:srgbClr val="FF0000"/>
                </a:solidFill>
              </a:rPr>
              <a:t>Internet</a:t>
            </a:r>
            <a:r>
              <a:rPr lang="en-US" sz="2500">
                <a:solidFill>
                  <a:srgbClr val="1E0AB6"/>
                </a:solidFill>
              </a:rPr>
              <a:t> </a:t>
            </a:r>
            <a:r>
              <a:rPr lang="en-US" sz="2500" smtClean="0">
                <a:solidFill>
                  <a:srgbClr val="1E0AB6"/>
                </a:solidFill>
              </a:rPr>
              <a:t>đ</a:t>
            </a:r>
            <a:r>
              <a:rPr lang="vi-VN" sz="2500" dirty="0" smtClean="0">
                <a:solidFill>
                  <a:srgbClr val="1E0AB6"/>
                </a:solidFill>
              </a:rPr>
              <a:t>ược </a:t>
            </a:r>
            <a:r>
              <a:rPr lang="vi-VN" sz="2500" dirty="0">
                <a:solidFill>
                  <a:srgbClr val="1E0AB6"/>
                </a:solidFill>
              </a:rPr>
              <a:t>dùng như giao thức mạng và vận chuyển trên mạng Internet. </a:t>
            </a:r>
            <a:endParaRPr lang="en-US" sz="2500" dirty="0" smtClean="0">
              <a:solidFill>
                <a:srgbClr val="1E0AB6"/>
              </a:solidFill>
            </a:endParaRPr>
          </a:p>
          <a:p>
            <a:pPr algn="just"/>
            <a:r>
              <a:rPr lang="vi-VN" sz="2500" b="1" dirty="0" smtClean="0">
                <a:solidFill>
                  <a:srgbClr val="1E0AB6"/>
                </a:solidFill>
              </a:rPr>
              <a:t>TCP</a:t>
            </a:r>
            <a:r>
              <a:rPr lang="vi-VN" sz="2500" dirty="0" smtClean="0">
                <a:solidFill>
                  <a:srgbClr val="1E0AB6"/>
                </a:solidFill>
              </a:rPr>
              <a:t> </a:t>
            </a:r>
            <a:r>
              <a:rPr lang="vi-VN" sz="2500" dirty="0">
                <a:solidFill>
                  <a:srgbClr val="1E0AB6"/>
                </a:solidFill>
              </a:rPr>
              <a:t>(Transmission Control Protocol) là giao thức thuộc tầng vận </a:t>
            </a:r>
            <a:r>
              <a:rPr lang="vi-VN" sz="2500" dirty="0" smtClean="0">
                <a:solidFill>
                  <a:srgbClr val="1E0AB6"/>
                </a:solidFill>
              </a:rPr>
              <a:t>chuyển</a:t>
            </a:r>
            <a:endParaRPr lang="en-US" sz="2500" dirty="0" smtClean="0">
              <a:solidFill>
                <a:srgbClr val="1E0AB6"/>
              </a:solidFill>
            </a:endParaRPr>
          </a:p>
          <a:p>
            <a:pPr algn="just"/>
            <a:r>
              <a:rPr lang="vi-VN" sz="2500" dirty="0" smtClean="0">
                <a:solidFill>
                  <a:srgbClr val="1E0AB6"/>
                </a:solidFill>
              </a:rPr>
              <a:t> </a:t>
            </a:r>
            <a:r>
              <a:rPr lang="vi-VN" sz="2500" b="1" dirty="0" smtClean="0">
                <a:solidFill>
                  <a:srgbClr val="1E0AB6"/>
                </a:solidFill>
              </a:rPr>
              <a:t>IP</a:t>
            </a:r>
            <a:r>
              <a:rPr lang="vi-VN" sz="2500" dirty="0" smtClean="0">
                <a:solidFill>
                  <a:srgbClr val="1E0AB6"/>
                </a:solidFill>
              </a:rPr>
              <a:t> </a:t>
            </a:r>
            <a:r>
              <a:rPr lang="vi-VN" sz="2500" dirty="0">
                <a:solidFill>
                  <a:srgbClr val="1E0AB6"/>
                </a:solidFill>
              </a:rPr>
              <a:t>(Internet Protocol) là giao thức thuộc tầng mạng của mô hình OSI. </a:t>
            </a:r>
            <a:endParaRPr lang="en-US" sz="2500" dirty="0" smtClean="0">
              <a:solidFill>
                <a:srgbClr val="1E0A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9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Tổng quan về bộ giao thức TCP/IP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418" y="1708331"/>
            <a:ext cx="5524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5475"/>
            <a:ext cx="8596668" cy="4695888"/>
          </a:xfrm>
        </p:spPr>
        <p:txBody>
          <a:bodyPr/>
          <a:lstStyle/>
          <a:p>
            <a:pPr algn="just"/>
            <a:r>
              <a:rPr lang="vi-VN" sz="2500" dirty="0">
                <a:solidFill>
                  <a:srgbClr val="1E0AB6"/>
                </a:solidFill>
              </a:rPr>
              <a:t>Họ giao thức </a:t>
            </a:r>
            <a:r>
              <a:rPr lang="vi-VN" sz="2500" dirty="0">
                <a:solidFill>
                  <a:srgbClr val="FF0000"/>
                </a:solidFill>
              </a:rPr>
              <a:t>TCP/IP</a:t>
            </a:r>
            <a:r>
              <a:rPr lang="vi-VN" sz="2500" dirty="0">
                <a:solidFill>
                  <a:srgbClr val="1E0AB6"/>
                </a:solidFill>
              </a:rPr>
              <a:t> hiện nay là giao thức </a:t>
            </a:r>
            <a:r>
              <a:rPr lang="en-US" sz="2500" dirty="0">
                <a:solidFill>
                  <a:srgbClr val="1E0AB6"/>
                </a:solidFill>
              </a:rPr>
              <a:t>đ</a:t>
            </a:r>
            <a:r>
              <a:rPr lang="vi-VN" sz="2500" dirty="0">
                <a:solidFill>
                  <a:srgbClr val="1E0AB6"/>
                </a:solidFill>
              </a:rPr>
              <a:t>ược sử dụng rộng rãi nhất </a:t>
            </a:r>
            <a:r>
              <a:rPr lang="en-US" sz="2500" dirty="0">
                <a:solidFill>
                  <a:srgbClr val="1E0AB6"/>
                </a:solidFill>
              </a:rPr>
              <a:t>đ</a:t>
            </a:r>
            <a:r>
              <a:rPr lang="vi-VN" sz="2500" dirty="0">
                <a:solidFill>
                  <a:srgbClr val="1E0AB6"/>
                </a:solidFill>
              </a:rPr>
              <a:t>ể liên kết các máy tính và các mạng.  </a:t>
            </a:r>
          </a:p>
          <a:p>
            <a:pPr algn="just"/>
            <a:r>
              <a:rPr lang="vi-VN" sz="2500" dirty="0">
                <a:solidFill>
                  <a:srgbClr val="1E0AB6"/>
                </a:solidFill>
              </a:rPr>
              <a:t>Hiện nay các máy tính của hầu hết các mạng có thể sử dụng giao thức </a:t>
            </a:r>
            <a:r>
              <a:rPr lang="vi-VN" sz="2500" dirty="0">
                <a:solidFill>
                  <a:srgbClr val="FF0000"/>
                </a:solidFill>
              </a:rPr>
              <a:t>TCP/IP</a:t>
            </a:r>
            <a:r>
              <a:rPr lang="vi-VN" sz="2500" dirty="0">
                <a:solidFill>
                  <a:srgbClr val="1E0AB6"/>
                </a:solidFill>
              </a:rPr>
              <a:t> </a:t>
            </a:r>
            <a:r>
              <a:rPr lang="en-US" sz="2500" dirty="0">
                <a:solidFill>
                  <a:srgbClr val="1E0AB6"/>
                </a:solidFill>
              </a:rPr>
              <a:t>đ</a:t>
            </a:r>
            <a:r>
              <a:rPr lang="vi-VN" sz="2500" dirty="0">
                <a:solidFill>
                  <a:srgbClr val="1E0AB6"/>
                </a:solidFill>
              </a:rPr>
              <a:t>ể liên kết với nhau thông qua nhiều hệ thống mạng với kỹ thuật khác nhau. </a:t>
            </a:r>
            <a:endParaRPr lang="en-US" sz="2500" dirty="0">
              <a:solidFill>
                <a:srgbClr val="1E0AB6"/>
              </a:solidFill>
            </a:endParaRPr>
          </a:p>
          <a:p>
            <a:pPr algn="just"/>
            <a:r>
              <a:rPr lang="vi-VN" sz="2500" dirty="0">
                <a:solidFill>
                  <a:srgbClr val="1E0AB6"/>
                </a:solidFill>
              </a:rPr>
              <a:t>Giao thức </a:t>
            </a:r>
            <a:r>
              <a:rPr lang="vi-VN" sz="2500" dirty="0">
                <a:solidFill>
                  <a:srgbClr val="FF0000"/>
                </a:solidFill>
              </a:rPr>
              <a:t>TCP/IP</a:t>
            </a:r>
            <a:r>
              <a:rPr lang="vi-VN" sz="2500" dirty="0">
                <a:solidFill>
                  <a:srgbClr val="1E0AB6"/>
                </a:solidFill>
              </a:rPr>
              <a:t> thực chất là một họ giao thức cho phép các hệ thống mạng cùng làm việc với nhau thông qua việc cung cấp phương tiện truyền thông liên mạng</a:t>
            </a:r>
            <a:r>
              <a:rPr lang="vi-VN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5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Họ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thức</a:t>
            </a:r>
            <a:r>
              <a:rPr lang="en-US" dirty="0" smtClean="0">
                <a:solidFill>
                  <a:srgbClr val="FF0000"/>
                </a:solidFill>
              </a:rPr>
              <a:t> TCP/IP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đóng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gói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u="sng" dirty="0" err="1" smtClean="0">
                <a:solidFill>
                  <a:schemeClr val="accent5"/>
                </a:solidFill>
              </a:rPr>
              <a:t>Bên</a:t>
            </a:r>
            <a:r>
              <a:rPr lang="en-US" sz="2500" b="1" u="sng" dirty="0" smtClean="0">
                <a:solidFill>
                  <a:schemeClr val="accent5"/>
                </a:solidFill>
              </a:rPr>
              <a:t> </a:t>
            </a:r>
            <a:r>
              <a:rPr lang="en-US" sz="2500" b="1" u="sng" dirty="0" err="1" smtClean="0">
                <a:solidFill>
                  <a:schemeClr val="accent5"/>
                </a:solidFill>
              </a:rPr>
              <a:t>gửi</a:t>
            </a:r>
            <a:r>
              <a:rPr lang="en-US" sz="2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Mỗi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tầng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thêm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thông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tin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điều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khiển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phần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đầu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gói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tin (header)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truyền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xuống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tầng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dưới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500" b="1" u="sng" dirty="0" err="1" smtClean="0">
                <a:solidFill>
                  <a:schemeClr val="accent5"/>
                </a:solidFill>
              </a:rPr>
              <a:t>Bên</a:t>
            </a:r>
            <a:r>
              <a:rPr lang="en-US" sz="2500" b="1" u="sng" dirty="0" smtClean="0">
                <a:solidFill>
                  <a:schemeClr val="accent5"/>
                </a:solidFill>
              </a:rPr>
              <a:t> </a:t>
            </a:r>
            <a:r>
              <a:rPr lang="en-US" sz="2500" b="1" u="sng" dirty="0" err="1" smtClean="0">
                <a:solidFill>
                  <a:schemeClr val="accent5"/>
                </a:solidFill>
              </a:rPr>
              <a:t>nhận</a:t>
            </a:r>
            <a:r>
              <a:rPr lang="en-US" sz="2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Mỗi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tầng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xử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lý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gói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tin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dựa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trên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thông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tin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trong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phần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đầu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sau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đó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bỏ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phần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đầu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lấy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phần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chuyển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lên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tầng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trên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Tổng quan về bộ giao thức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105487"/>
            <a:ext cx="6229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2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3" y="1178560"/>
            <a:ext cx="8934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chỉ</a:t>
            </a:r>
            <a:r>
              <a:rPr lang="en-US" dirty="0" smtClean="0">
                <a:solidFill>
                  <a:srgbClr val="FF0000"/>
                </a:solidFill>
              </a:rPr>
              <a:t> IP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537"/>
            <a:ext cx="8596668" cy="5185954"/>
          </a:xfrm>
        </p:spPr>
        <p:txBody>
          <a:bodyPr>
            <a:normAutofit/>
          </a:bodyPr>
          <a:lstStyle/>
          <a:p>
            <a:pPr algn="just"/>
            <a:r>
              <a:rPr lang="vi-VN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Nhiệm vụ chính của giao thức IP là cung cấp khả năng kết nối các mạng con thành liên kết mạng ñể truyền dữ </a:t>
            </a:r>
            <a:r>
              <a:rPr lang="vi-VN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vi-VN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vi-VN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ai </a:t>
            </a:r>
            <a:r>
              <a:rPr lang="vi-VN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trò của IP là vai trò của giao thức tầng mạng trong mô hình OSI. </a:t>
            </a:r>
            <a:endParaRPr lang="en-US" sz="2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vi-VN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Giao </a:t>
            </a:r>
            <a:r>
              <a:rPr lang="vi-VN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thức IP là một giao thức kiểu không liên kết (connectionlees) có nghĩa là không cần có giai 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</a:t>
            </a:r>
            <a:r>
              <a:rPr lang="vi-VN" sz="2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oạn </a:t>
            </a:r>
            <a:r>
              <a:rPr lang="vi-VN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thiết lập liên kết trước khi truyền dữ liệu.  </a:t>
            </a:r>
            <a:endParaRPr lang="en-US" sz="2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vi-VN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tổ chức và ñộ lớn của các mạng con (subnet) của liên mạng có thể khác nhau, người ta chia các ñịa chỉ IP thành 5 lớp, ký hiệu là A, B, C, D và 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err="1" smtClean="0">
                <a:solidFill>
                  <a:srgbClr val="FF0000"/>
                </a:solidFill>
              </a:rPr>
              <a:t>Giới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lớp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err="1" smtClean="0">
                <a:solidFill>
                  <a:schemeClr val="tx1"/>
                </a:solidFill>
              </a:rPr>
              <a:t>Cấu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trúc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địa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chỉ</a:t>
            </a:r>
            <a:r>
              <a:rPr lang="en-US" sz="2700" dirty="0" smtClean="0">
                <a:solidFill>
                  <a:schemeClr val="tx1"/>
                </a:solidFill>
              </a:rPr>
              <a:t> IPv4 chia </a:t>
            </a:r>
            <a:r>
              <a:rPr lang="en-US" sz="2700" dirty="0" err="1" smtClean="0">
                <a:solidFill>
                  <a:schemeClr val="tx1"/>
                </a:solidFill>
              </a:rPr>
              <a:t>làm</a:t>
            </a:r>
            <a:r>
              <a:rPr lang="en-US" sz="2700" dirty="0" smtClean="0">
                <a:solidFill>
                  <a:schemeClr val="tx1"/>
                </a:solidFill>
              </a:rPr>
              <a:t> 4 </a:t>
            </a:r>
            <a:r>
              <a:rPr lang="en-US" sz="2700" dirty="0" err="1" smtClean="0">
                <a:solidFill>
                  <a:schemeClr val="tx1"/>
                </a:solidFill>
              </a:rPr>
              <a:t>phần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và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có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độ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dài</a:t>
            </a:r>
            <a:r>
              <a:rPr lang="en-US" sz="2700" dirty="0" smtClean="0">
                <a:solidFill>
                  <a:schemeClr val="tx1"/>
                </a:solidFill>
              </a:rPr>
              <a:t> 32 </a:t>
            </a:r>
            <a:r>
              <a:rPr lang="en-US" sz="2700" dirty="0" err="1" smtClean="0">
                <a:solidFill>
                  <a:schemeClr val="tx1"/>
                </a:solidFill>
              </a:rPr>
              <a:t>bít</a:t>
            </a:r>
            <a:endParaRPr lang="en-US" sz="2700" dirty="0" smtClean="0">
              <a:solidFill>
                <a:schemeClr val="tx1"/>
              </a:solidFill>
            </a:endParaRPr>
          </a:p>
          <a:p>
            <a:r>
              <a:rPr lang="en-US" sz="2700" dirty="0" err="1" smtClean="0">
                <a:solidFill>
                  <a:schemeClr val="tx1"/>
                </a:solidFill>
              </a:rPr>
              <a:t>Gồm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có</a:t>
            </a:r>
            <a:r>
              <a:rPr lang="en-US" sz="2700" dirty="0" smtClean="0">
                <a:solidFill>
                  <a:schemeClr val="tx1"/>
                </a:solidFill>
              </a:rPr>
              <a:t> 5 </a:t>
            </a:r>
            <a:r>
              <a:rPr lang="en-US" sz="2700" dirty="0" err="1" smtClean="0">
                <a:solidFill>
                  <a:schemeClr val="tx1"/>
                </a:solidFill>
              </a:rPr>
              <a:t>lớp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địa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chỉ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được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đánh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dấu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bằng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các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chữ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cái</a:t>
            </a:r>
            <a:r>
              <a:rPr lang="en-US" sz="2700" dirty="0" smtClean="0">
                <a:solidFill>
                  <a:schemeClr val="tx1"/>
                </a:solidFill>
              </a:rPr>
              <a:t> A, B, C, D, E</a:t>
            </a:r>
          </a:p>
          <a:p>
            <a:r>
              <a:rPr lang="en-US" sz="2700" dirty="0" err="1" smtClean="0">
                <a:solidFill>
                  <a:schemeClr val="tx1"/>
                </a:solidFill>
              </a:rPr>
              <a:t>Lớp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địa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chỉ</a:t>
            </a:r>
            <a:r>
              <a:rPr lang="en-US" sz="2700" dirty="0" smtClean="0">
                <a:solidFill>
                  <a:schemeClr val="tx1"/>
                </a:solidFill>
              </a:rPr>
              <a:t> A,B,C dung </a:t>
            </a:r>
            <a:r>
              <a:rPr lang="en-US" sz="2700" dirty="0" err="1" smtClean="0">
                <a:solidFill>
                  <a:schemeClr val="tx1"/>
                </a:solidFill>
              </a:rPr>
              <a:t>để</a:t>
            </a:r>
            <a:r>
              <a:rPr lang="en-US" sz="2700" dirty="0" smtClean="0">
                <a:solidFill>
                  <a:schemeClr val="tx1"/>
                </a:solidFill>
              </a:rPr>
              <a:t> chia </a:t>
            </a:r>
            <a:r>
              <a:rPr lang="en-US" sz="2700" dirty="0" err="1" smtClean="0">
                <a:solidFill>
                  <a:schemeClr val="tx1"/>
                </a:solidFill>
              </a:rPr>
              <a:t>địa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mạng</a:t>
            </a:r>
            <a:r>
              <a:rPr lang="en-US" sz="2700" dirty="0" smtClean="0">
                <a:solidFill>
                  <a:schemeClr val="tx1"/>
                </a:solidFill>
              </a:rPr>
              <a:t> con</a:t>
            </a:r>
          </a:p>
          <a:p>
            <a:r>
              <a:rPr lang="en-US" sz="2700" dirty="0" err="1" smtClean="0">
                <a:solidFill>
                  <a:schemeClr val="tx1"/>
                </a:solidFill>
              </a:rPr>
              <a:t>Địa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chỉ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lớp</a:t>
            </a:r>
            <a:r>
              <a:rPr lang="en-US" sz="2700" dirty="0" smtClean="0">
                <a:solidFill>
                  <a:schemeClr val="tx1"/>
                </a:solidFill>
              </a:rPr>
              <a:t> D </a:t>
            </a:r>
            <a:r>
              <a:rPr lang="en-US" sz="2700" dirty="0" err="1" smtClean="0">
                <a:solidFill>
                  <a:schemeClr val="tx1"/>
                </a:solidFill>
              </a:rPr>
              <a:t>dùng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để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quảng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bá</a:t>
            </a:r>
            <a:endParaRPr lang="en-US" sz="2700" dirty="0" smtClean="0">
              <a:solidFill>
                <a:schemeClr val="tx1"/>
              </a:solidFill>
            </a:endParaRPr>
          </a:p>
          <a:p>
            <a:r>
              <a:rPr lang="en-US" sz="2700" dirty="0" err="1" smtClean="0">
                <a:solidFill>
                  <a:schemeClr val="tx1"/>
                </a:solidFill>
              </a:rPr>
              <a:t>Địa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chỉ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lớp</a:t>
            </a:r>
            <a:r>
              <a:rPr lang="en-US" sz="2700" dirty="0" smtClean="0">
                <a:solidFill>
                  <a:schemeClr val="tx1"/>
                </a:solidFill>
              </a:rPr>
              <a:t> E dung </a:t>
            </a:r>
            <a:r>
              <a:rPr lang="en-US" sz="2700" dirty="0" err="1" smtClean="0">
                <a:solidFill>
                  <a:schemeClr val="tx1"/>
                </a:solidFill>
              </a:rPr>
              <a:t>nghiên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cứu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trong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err="1" smtClean="0">
                <a:solidFill>
                  <a:schemeClr val="tx1"/>
                </a:solidFill>
              </a:rPr>
              <a:t>tương</a:t>
            </a:r>
            <a:r>
              <a:rPr lang="en-US" sz="2700" smtClean="0">
                <a:solidFill>
                  <a:schemeClr val="tx1"/>
                </a:solidFill>
              </a:rPr>
              <a:t> lai.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484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CHƯƠNG 4: BỘ GIAO  THỨC TCP/IP</vt:lpstr>
      <vt:lpstr>1. Tổng quan về bộ giao thức TCP/IP</vt:lpstr>
      <vt:lpstr>1. Tổng quan về bộ giao thức TCP/IP</vt:lpstr>
      <vt:lpstr>PowerPoint Presentation</vt:lpstr>
      <vt:lpstr>Họ giao thức TCP/IP và quá trình đóng gói dữ liệu</vt:lpstr>
      <vt:lpstr>1. Tổng quan về bộ giao thức TCP/IP</vt:lpstr>
      <vt:lpstr>PowerPoint Presentation</vt:lpstr>
      <vt:lpstr>2. Tổng quan về địa chỉ IP</vt:lpstr>
      <vt:lpstr>3. Giới thiệu về các lớp địa chỉ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3: BỘ GIAO  GIAO THỨC TCP/IP</dc:title>
  <dc:creator>Windows User</dc:creator>
  <cp:lastModifiedBy>Windows User</cp:lastModifiedBy>
  <cp:revision>18</cp:revision>
  <dcterms:created xsi:type="dcterms:W3CDTF">2020-03-03T01:01:07Z</dcterms:created>
  <dcterms:modified xsi:type="dcterms:W3CDTF">2021-07-05T03:42:32Z</dcterms:modified>
</cp:coreProperties>
</file>