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8" r:id="rId23"/>
    <p:sldId id="279" r:id="rId24"/>
    <p:sldId id="280" r:id="rId25"/>
    <p:sldId id="281" r:id="rId26"/>
    <p:sldId id="284" r:id="rId27"/>
    <p:sldId id="285" r:id="rId28"/>
    <p:sldId id="286" r:id="rId29"/>
    <p:sldId id="287" r:id="rId30"/>
    <p:sldId id="290" r:id="rId31"/>
    <p:sldId id="292" r:id="rId32"/>
    <p:sldId id="291" r:id="rId33"/>
    <p:sldId id="293" r:id="rId34"/>
    <p:sldId id="294"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201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346916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397668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395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99156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656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1550312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26849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242848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45821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D7CF7-D19B-482C-A42A-98EC8051643E}"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381496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D7CF7-D19B-482C-A42A-98EC8051643E}"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375949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D7CF7-D19B-482C-A42A-98EC8051643E}"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237735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D7CF7-D19B-482C-A42A-98EC8051643E}"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377066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D7CF7-D19B-482C-A42A-98EC8051643E}"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124342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7D7CF7-D19B-482C-A42A-98EC8051643E}"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339428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D7CF7-D19B-482C-A42A-98EC8051643E}"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BA9B7-C207-4811-AAA0-80AB2886A808}" type="slidenum">
              <a:rPr lang="en-US" smtClean="0"/>
              <a:t>‹#›</a:t>
            </a:fld>
            <a:endParaRPr lang="en-US"/>
          </a:p>
        </p:txBody>
      </p:sp>
    </p:spTree>
    <p:extLst>
      <p:ext uri="{BB962C8B-B14F-4D97-AF65-F5344CB8AC3E}">
        <p14:creationId xmlns:p14="http://schemas.microsoft.com/office/powerpoint/2010/main" val="406810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9Slide.vn - 2019">
            <a:extLst>
              <a:ext uri="{FF2B5EF4-FFF2-40B4-BE49-F238E27FC236}">
                <a16:creationId xmlns:a16="http://schemas.microsoft.com/office/drawing/2014/main" id="{45BCC96D-BA01-4DFB-AA8A-5D44571AD9A6}"/>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D7D7D7"/>
                </a:solidFill>
              </a:rPr>
              <a:t>www.9slide.vn</a:t>
            </a:r>
            <a:endParaRPr lang="LID4096" sz="2400">
              <a:solidFill>
                <a:srgbClr val="D7D7D7"/>
              </a:solidFill>
            </a:endParaRPr>
          </a:p>
        </p:txBody>
      </p:sp>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7D7CF7-D19B-482C-A42A-98EC8051643E}" type="datetimeFigureOut">
              <a:rPr lang="en-US" smtClean="0"/>
              <a:t>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CBA9B7-C207-4811-AAA0-80AB2886A808}" type="slidenum">
              <a:rPr lang="en-US" smtClean="0"/>
              <a:t>‹#›</a:t>
            </a:fld>
            <a:endParaRPr lang="en-US"/>
          </a:p>
        </p:txBody>
      </p:sp>
    </p:spTree>
    <p:extLst>
      <p:ext uri="{BB962C8B-B14F-4D97-AF65-F5344CB8AC3E}">
        <p14:creationId xmlns:p14="http://schemas.microsoft.com/office/powerpoint/2010/main" val="20453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lequocnhatdong.wordpress.com/2011/04/01/thi%E1%BA%BFt-k%E1%BA%BF-m%E1%BA%A1ng-lan-trong-phng-my-inter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520" y="614923"/>
            <a:ext cx="8437980" cy="1646302"/>
          </a:xfrm>
        </p:spPr>
        <p:txBody>
          <a:bodyPr/>
          <a:lstStyle/>
          <a:p>
            <a:r>
              <a:rPr lang="en-US" sz="4800" b="1" dirty="0">
                <a:latin typeface="Times New Roman" panose="02020603050405020304" pitchFamily="18" charset="0"/>
                <a:cs typeface="Times New Roman" panose="02020603050405020304" pitchFamily="18" charset="0"/>
              </a:rPr>
              <a:t>CHƯƠNG 5: KIẾN TRÚC VÀ CÔNG NGHỆ MẠNG LAN</a:t>
            </a:r>
          </a:p>
        </p:txBody>
      </p:sp>
      <p:sp>
        <p:nvSpPr>
          <p:cNvPr id="3" name="Subtitle 2"/>
          <p:cNvSpPr>
            <a:spLocks noGrp="1"/>
          </p:cNvSpPr>
          <p:nvPr>
            <p:ph type="subTitle" idx="1"/>
          </p:nvPr>
        </p:nvSpPr>
        <p:spPr>
          <a:xfrm>
            <a:off x="1402564" y="2640044"/>
            <a:ext cx="7766936" cy="1096899"/>
          </a:xfrm>
        </p:spPr>
        <p:txBody>
          <a:bodyPr>
            <a:noAutofit/>
          </a:bodyPr>
          <a:lstStyle/>
          <a:p>
            <a:pPr marL="457200" indent="-457200" algn="l">
              <a:buAutoNum type="arabicPeriod"/>
            </a:pPr>
            <a:r>
              <a:rPr lang="en-US" sz="3200" b="1" dirty="0" err="1">
                <a:solidFill>
                  <a:srgbClr val="FF0000"/>
                </a:solidFill>
              </a:rPr>
              <a:t>Kiến</a:t>
            </a:r>
            <a:r>
              <a:rPr lang="en-US" sz="3200" b="1" dirty="0">
                <a:solidFill>
                  <a:srgbClr val="FF0000"/>
                </a:solidFill>
              </a:rPr>
              <a:t> </a:t>
            </a:r>
            <a:r>
              <a:rPr lang="en-US" sz="3200" b="1" dirty="0" err="1">
                <a:solidFill>
                  <a:srgbClr val="FF0000"/>
                </a:solidFill>
              </a:rPr>
              <a:t>trúc</a:t>
            </a:r>
            <a:r>
              <a:rPr lang="en-US" sz="3200" b="1" dirty="0">
                <a:solidFill>
                  <a:srgbClr val="FF0000"/>
                </a:solidFill>
              </a:rPr>
              <a:t> </a:t>
            </a:r>
            <a:r>
              <a:rPr lang="en-US" sz="3200" b="1" dirty="0" err="1">
                <a:solidFill>
                  <a:srgbClr val="FF0000"/>
                </a:solidFill>
              </a:rPr>
              <a:t>mạng</a:t>
            </a:r>
            <a:endParaRPr lang="en-US" sz="3200" b="1" dirty="0">
              <a:solidFill>
                <a:srgbClr val="FF0000"/>
              </a:solidFill>
            </a:endParaRPr>
          </a:p>
          <a:p>
            <a:pPr marL="457200" indent="-457200" algn="l">
              <a:buAutoNum type="arabicPeriod"/>
            </a:pPr>
            <a:r>
              <a:rPr lang="en-US" sz="3200" b="1" dirty="0" err="1">
                <a:solidFill>
                  <a:srgbClr val="FF0000"/>
                </a:solidFill>
              </a:rPr>
              <a:t>Giao</a:t>
            </a:r>
            <a:r>
              <a:rPr lang="en-US" sz="3200" b="1" dirty="0">
                <a:solidFill>
                  <a:srgbClr val="FF0000"/>
                </a:solidFill>
              </a:rPr>
              <a:t> </a:t>
            </a:r>
            <a:r>
              <a:rPr lang="en-US" sz="3200" b="1" dirty="0" err="1">
                <a:solidFill>
                  <a:srgbClr val="FF0000"/>
                </a:solidFill>
              </a:rPr>
              <a:t>thức</a:t>
            </a:r>
            <a:r>
              <a:rPr lang="en-US" sz="3200" b="1" dirty="0">
                <a:solidFill>
                  <a:srgbClr val="FF0000"/>
                </a:solidFill>
              </a:rPr>
              <a:t> </a:t>
            </a:r>
            <a:r>
              <a:rPr lang="en-US" sz="3200" b="1" dirty="0" err="1">
                <a:solidFill>
                  <a:srgbClr val="FF0000"/>
                </a:solidFill>
              </a:rPr>
              <a:t>truy</a:t>
            </a:r>
            <a:r>
              <a:rPr lang="en-US" sz="3200" b="1" dirty="0">
                <a:solidFill>
                  <a:srgbClr val="FF0000"/>
                </a:solidFill>
              </a:rPr>
              <a:t> </a:t>
            </a:r>
            <a:r>
              <a:rPr lang="en-US" sz="3200" b="1" dirty="0" err="1">
                <a:solidFill>
                  <a:srgbClr val="FF0000"/>
                </a:solidFill>
              </a:rPr>
              <a:t>cập</a:t>
            </a:r>
            <a:r>
              <a:rPr lang="en-US" sz="3200" b="1" dirty="0">
                <a:solidFill>
                  <a:srgbClr val="FF0000"/>
                </a:solidFill>
              </a:rPr>
              <a:t> </a:t>
            </a:r>
            <a:r>
              <a:rPr lang="en-US" sz="3200" b="1" dirty="0" err="1">
                <a:solidFill>
                  <a:srgbClr val="FF0000"/>
                </a:solidFill>
              </a:rPr>
              <a:t>môi</a:t>
            </a:r>
            <a:r>
              <a:rPr lang="en-US" sz="3200" b="1" dirty="0">
                <a:solidFill>
                  <a:srgbClr val="FF0000"/>
                </a:solidFill>
              </a:rPr>
              <a:t> </a:t>
            </a:r>
            <a:r>
              <a:rPr lang="en-US" sz="3200" b="1" dirty="0" err="1">
                <a:solidFill>
                  <a:srgbClr val="FF0000"/>
                </a:solidFill>
              </a:rPr>
              <a:t>trường</a:t>
            </a:r>
            <a:r>
              <a:rPr lang="en-US" sz="3200" b="1" dirty="0">
                <a:solidFill>
                  <a:srgbClr val="FF0000"/>
                </a:solidFill>
              </a:rPr>
              <a:t> </a:t>
            </a:r>
            <a:r>
              <a:rPr lang="en-US" sz="3200" b="1" dirty="0" err="1">
                <a:solidFill>
                  <a:srgbClr val="FF0000"/>
                </a:solidFill>
              </a:rPr>
              <a:t>truyền</a:t>
            </a:r>
            <a:endParaRPr lang="en-US" sz="3200" b="1" dirty="0">
              <a:solidFill>
                <a:srgbClr val="FF0000"/>
              </a:solidFill>
            </a:endParaRPr>
          </a:p>
          <a:p>
            <a:pPr marL="457200" indent="-457200" algn="l">
              <a:buAutoNum type="arabicPeriod"/>
            </a:pPr>
            <a:r>
              <a:rPr lang="en-US" sz="3200" b="1" dirty="0" err="1">
                <a:solidFill>
                  <a:srgbClr val="FF0000"/>
                </a:solidFill>
              </a:rPr>
              <a:t>Công</a:t>
            </a:r>
            <a:r>
              <a:rPr lang="en-US" sz="3200" b="1" dirty="0">
                <a:solidFill>
                  <a:srgbClr val="FF0000"/>
                </a:solidFill>
              </a:rPr>
              <a:t> </a:t>
            </a:r>
            <a:r>
              <a:rPr lang="en-US" sz="3200" b="1" dirty="0" err="1">
                <a:solidFill>
                  <a:srgbClr val="FF0000"/>
                </a:solidFill>
              </a:rPr>
              <a:t>nghệ</a:t>
            </a:r>
            <a:r>
              <a:rPr lang="en-US" sz="3200" b="1" dirty="0">
                <a:solidFill>
                  <a:srgbClr val="FF0000"/>
                </a:solidFill>
              </a:rPr>
              <a:t> </a:t>
            </a:r>
            <a:r>
              <a:rPr lang="en-US" sz="3200" b="1" dirty="0" err="1">
                <a:solidFill>
                  <a:srgbClr val="FF0000"/>
                </a:solidFill>
              </a:rPr>
              <a:t>mạng</a:t>
            </a:r>
            <a:r>
              <a:rPr lang="en-US" sz="3200" b="1" dirty="0">
                <a:solidFill>
                  <a:srgbClr val="FF0000"/>
                </a:solidFill>
              </a:rPr>
              <a:t> LAN</a:t>
            </a:r>
          </a:p>
        </p:txBody>
      </p:sp>
    </p:spTree>
    <p:extLst>
      <p:ext uri="{BB962C8B-B14F-4D97-AF65-F5344CB8AC3E}">
        <p14:creationId xmlns:p14="http://schemas.microsoft.com/office/powerpoint/2010/main" val="216291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77334" y="862149"/>
            <a:ext cx="8596668" cy="5179213"/>
          </a:xfrm>
        </p:spPr>
        <p:txBody>
          <a:bodyPr>
            <a:normAutofit/>
          </a:bodyPr>
          <a:lstStyle/>
          <a:p>
            <a:r>
              <a:rPr lang="vi-VN" sz="2500" b="1" dirty="0">
                <a:solidFill>
                  <a:schemeClr val="tx1"/>
                </a:solidFill>
              </a:rPr>
              <a:t>Mạng dạng hình sao (Star topology)</a:t>
            </a:r>
            <a:endParaRPr lang="vi-VN" sz="2500" dirty="0">
              <a:solidFill>
                <a:schemeClr val="tx1"/>
              </a:solidFill>
            </a:endParaRPr>
          </a:p>
          <a:p>
            <a:r>
              <a:rPr lang="vi-VN" sz="2500" dirty="0">
                <a:solidFill>
                  <a:schemeClr val="tx1"/>
                </a:solidFill>
              </a:rPr>
              <a:t>Mạng dạng hình sao bao gồm một nút trung tâm và các nút thông tin. Các nút thông tin là các trạm đầu cuối, các máy tính và các thiết bị khác của mạng. Trung tâm của mạng điều phối mọi hoạt động trong mạng với các chức nǎng sau:</a:t>
            </a:r>
          </a:p>
          <a:p>
            <a:pPr lvl="1">
              <a:buFont typeface="Wingdings" pitchFamily="2" charset="2"/>
              <a:buChar char="Ø"/>
            </a:pPr>
            <a:r>
              <a:rPr lang="vi-VN" sz="2500" i="1" dirty="0">
                <a:solidFill>
                  <a:srgbClr val="FF0000"/>
                </a:solidFill>
              </a:rPr>
              <a:t>Xác định cặp địa chỉ gửi và nhận được phép chiếm tuyến thông tin và liên lạc với nhau.</a:t>
            </a:r>
          </a:p>
          <a:p>
            <a:pPr lvl="1">
              <a:buFont typeface="Wingdings" pitchFamily="2" charset="2"/>
              <a:buChar char="Ø"/>
            </a:pPr>
            <a:r>
              <a:rPr lang="vi-VN" sz="2500" i="1" dirty="0">
                <a:solidFill>
                  <a:srgbClr val="FF0000"/>
                </a:solidFill>
              </a:rPr>
              <a:t>Cho phép theo dõi và xử lý sai trong quá trình trao đổi thông tin.</a:t>
            </a:r>
          </a:p>
          <a:p>
            <a:pPr lvl="1">
              <a:buFont typeface="Wingdings" pitchFamily="2" charset="2"/>
              <a:buChar char="Ø"/>
            </a:pPr>
            <a:r>
              <a:rPr lang="vi-VN" sz="2500" i="1" dirty="0">
                <a:solidFill>
                  <a:srgbClr val="FF0000"/>
                </a:solidFill>
              </a:rPr>
              <a:t>Thông báo các trạng thái của mạng...</a:t>
            </a:r>
          </a:p>
          <a:p>
            <a:endParaRPr lang="en-US" dirty="0"/>
          </a:p>
        </p:txBody>
      </p:sp>
    </p:spTree>
    <p:extLst>
      <p:ext uri="{BB962C8B-B14F-4D97-AF65-F5344CB8AC3E}">
        <p14:creationId xmlns:p14="http://schemas.microsoft.com/office/powerpoint/2010/main" val="359737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vi-VN" sz="2800" b="1" u="sng" dirty="0">
                <a:solidFill>
                  <a:srgbClr val="FF0000"/>
                </a:solidFill>
              </a:rPr>
              <a:t>Các ưu điểm của topo mạng hình sao:</a:t>
            </a:r>
            <a:endParaRPr lang="vi-VN" sz="2800" b="1" dirty="0">
              <a:solidFill>
                <a:srgbClr val="FF0000"/>
              </a:solidFill>
            </a:endParaRPr>
          </a:p>
          <a:p>
            <a:pPr lvl="1">
              <a:buFont typeface="Wingdings" pitchFamily="2" charset="2"/>
              <a:buChar char="Ø"/>
            </a:pPr>
            <a:endParaRPr lang="vi-VN" dirty="0"/>
          </a:p>
          <a:p>
            <a:pPr lvl="1">
              <a:buFont typeface="Wingdings" pitchFamily="2" charset="2"/>
              <a:buChar char="Ø"/>
            </a:pPr>
            <a:r>
              <a:rPr lang="vi-VN" sz="2200" dirty="0">
                <a:solidFill>
                  <a:schemeClr val="tx1"/>
                </a:solidFill>
              </a:rPr>
              <a:t>Hoạt động theo nguyên lý nối song song =&gt; nếu có một thiết bị nào đó ở một nút thông tin bị hỏng thì mạng vẫn hoạt động bình thường.</a:t>
            </a:r>
          </a:p>
          <a:p>
            <a:pPr lvl="1">
              <a:buFont typeface="Wingdings" pitchFamily="2" charset="2"/>
              <a:buChar char="Ø"/>
            </a:pPr>
            <a:r>
              <a:rPr lang="vi-VN" sz="2200" dirty="0">
                <a:solidFill>
                  <a:schemeClr val="tx1"/>
                </a:solidFill>
              </a:rPr>
              <a:t>Cấu trúc mạng đơn giản và các thuật toán điều khiển ổn định.</a:t>
            </a:r>
          </a:p>
          <a:p>
            <a:pPr lvl="1">
              <a:buFont typeface="Wingdings" pitchFamily="2" charset="2"/>
              <a:buChar char="Ø"/>
            </a:pPr>
            <a:r>
              <a:rPr lang="vi-VN" sz="2200" dirty="0">
                <a:solidFill>
                  <a:schemeClr val="tx1"/>
                </a:solidFill>
              </a:rPr>
              <a:t>Mạng có thể mở rộng hoặc thu hẹp tuỳ theo yêu cầu của người sử dụng.</a:t>
            </a:r>
          </a:p>
          <a:p>
            <a:pPr lvl="1">
              <a:buFont typeface="Wingdings" pitchFamily="2" charset="2"/>
              <a:buChar char="Ø"/>
            </a:pPr>
            <a:endParaRPr lang="en-US" dirty="0"/>
          </a:p>
        </p:txBody>
      </p:sp>
    </p:spTree>
    <p:extLst>
      <p:ext uri="{BB962C8B-B14F-4D97-AF65-F5344CB8AC3E}">
        <p14:creationId xmlns:p14="http://schemas.microsoft.com/office/powerpoint/2010/main" val="84688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677334" y="1149531"/>
            <a:ext cx="8596668" cy="4891831"/>
          </a:xfrm>
        </p:spPr>
        <p:txBody>
          <a:bodyPr>
            <a:normAutofit lnSpcReduction="10000"/>
          </a:bodyPr>
          <a:lstStyle/>
          <a:p>
            <a:pPr marL="0" indent="0">
              <a:buNone/>
            </a:pPr>
            <a:r>
              <a:rPr lang="vi-VN" sz="3000" b="1" u="sng" dirty="0">
                <a:solidFill>
                  <a:srgbClr val="FF0000"/>
                </a:solidFill>
              </a:rPr>
              <a:t>Nhược điểm:</a:t>
            </a:r>
            <a:endParaRPr lang="vi-VN" sz="3000" b="1" dirty="0">
              <a:solidFill>
                <a:srgbClr val="FF0000"/>
              </a:solidFill>
            </a:endParaRPr>
          </a:p>
          <a:p>
            <a:r>
              <a:rPr lang="vi-VN" sz="2200" dirty="0">
                <a:solidFill>
                  <a:schemeClr val="tx1"/>
                </a:solidFill>
              </a:rPr>
              <a:t>Khả nǎng mở rộng mạng hoàn toàn phụ thuộc vào khả nǎng của trung tâm</a:t>
            </a:r>
            <a:r>
              <a:rPr lang="en-US" sz="2200" dirty="0">
                <a:solidFill>
                  <a:schemeClr val="tx1"/>
                </a:solidFill>
              </a:rPr>
              <a:t>. </a:t>
            </a:r>
            <a:r>
              <a:rPr lang="vi-VN" sz="2200" dirty="0">
                <a:solidFill>
                  <a:schemeClr val="tx1"/>
                </a:solidFill>
              </a:rPr>
              <a:t>Khi trung tâm có sự cố thì toàn mạng ngừng hoạt động.</a:t>
            </a:r>
          </a:p>
          <a:p>
            <a:r>
              <a:rPr lang="vi-VN" sz="2200" dirty="0">
                <a:solidFill>
                  <a:schemeClr val="tx1"/>
                </a:solidFill>
              </a:rPr>
              <a:t>Mạng yêu cầu nối độc lập riêng rẽ từng thiết bị ở các nút thông tin đến trung tâm. Khoảng cách từ máy đến trung tâm rất hạn chế (100m).</a:t>
            </a:r>
          </a:p>
          <a:p>
            <a:r>
              <a:rPr lang="vi-VN" sz="2200" dirty="0">
                <a:solidFill>
                  <a:schemeClr val="tx1"/>
                </a:solidFill>
              </a:rPr>
              <a:t>Mạng dạng sao cho phép nối các máy tính vào một bộ tập trung (HUB hay Switch) bằng cáp xoắn, giải pháp này cho phép nối trực tiếp máy tính với HUB/Switch không cần thông qua trục BUS, tránh được các yếu tố gây ngưng trệ mạng. </a:t>
            </a:r>
          </a:p>
          <a:p>
            <a:r>
              <a:rPr lang="vi-VN" sz="2200" dirty="0">
                <a:solidFill>
                  <a:schemeClr val="tx1"/>
                </a:solidFill>
              </a:rPr>
              <a:t>Cùng với sự phát triển </a:t>
            </a:r>
            <a:r>
              <a:rPr lang="vi-VN" sz="2200" i="1" dirty="0">
                <a:solidFill>
                  <a:schemeClr val="tx1"/>
                </a:solidFill>
              </a:rPr>
              <a:t>switching hub, </a:t>
            </a:r>
            <a:r>
              <a:rPr lang="vi-VN" sz="2200" dirty="0">
                <a:solidFill>
                  <a:schemeClr val="tx1"/>
                </a:solidFill>
              </a:rPr>
              <a:t>mô hình này ngày càng trở nên phổ biến và chiếm đa số các mạng mới lắp.</a:t>
            </a:r>
          </a:p>
          <a:p>
            <a:endParaRPr lang="en-US" dirty="0"/>
          </a:p>
        </p:txBody>
      </p:sp>
    </p:spTree>
    <p:extLst>
      <p:ext uri="{BB962C8B-B14F-4D97-AF65-F5344CB8AC3E}">
        <p14:creationId xmlns:p14="http://schemas.microsoft.com/office/powerpoint/2010/main" val="109457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vi-VN" b="1" dirty="0">
                <a:solidFill>
                  <a:srgbClr val="FF0000"/>
                </a:solidFill>
              </a:rPr>
              <a:t>Mạng dạng vòng (Ring Topology)</a:t>
            </a:r>
            <a:br>
              <a:rPr lang="vi-VN" dirty="0"/>
            </a:br>
            <a:endParaRPr lang="en-US" dirty="0"/>
          </a:p>
        </p:txBody>
      </p:sp>
      <p:sp>
        <p:nvSpPr>
          <p:cNvPr id="5" name="Rectangle 4"/>
          <p:cNvSpPr/>
          <p:nvPr/>
        </p:nvSpPr>
        <p:spPr>
          <a:xfrm>
            <a:off x="3417004" y="6094993"/>
            <a:ext cx="3117328" cy="369332"/>
          </a:xfrm>
          <a:prstGeom prst="rect">
            <a:avLst/>
          </a:prstGeom>
        </p:spPr>
        <p:txBody>
          <a:bodyPr wrap="none">
            <a:spAutoFit/>
          </a:bodyPr>
          <a:lstStyle/>
          <a:p>
            <a:r>
              <a:rPr lang="en-US" dirty="0"/>
              <a:t>Hình 5. Kiến trúc mạng Ring </a:t>
            </a:r>
          </a:p>
        </p:txBody>
      </p:sp>
      <p:sp>
        <p:nvSpPr>
          <p:cNvPr id="3" name="Content Placeholder 2"/>
          <p:cNvSpPr>
            <a:spLocks noGrp="1"/>
          </p:cNvSpPr>
          <p:nvPr>
            <p:ph sz="quarter" idx="1"/>
          </p:nvPr>
        </p:nvSpPr>
        <p:spPr/>
        <p:txBody>
          <a:bodyPr/>
          <a:lstStyle/>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312" y="2160589"/>
            <a:ext cx="4671940" cy="332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4913294" y="2364377"/>
            <a:ext cx="4633283" cy="2886892"/>
          </a:xfrm>
          <a:prstGeom prst="rect">
            <a:avLst/>
          </a:prstGeom>
        </p:spPr>
      </p:pic>
    </p:spTree>
    <p:extLst>
      <p:ext uri="{BB962C8B-B14F-4D97-AF65-F5344CB8AC3E}">
        <p14:creationId xmlns:p14="http://schemas.microsoft.com/office/powerpoint/2010/main" val="754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vi-VN" sz="2800" b="1" dirty="0">
                <a:solidFill>
                  <a:srgbClr val="FF0000"/>
                </a:solidFill>
              </a:rPr>
              <a:t>Mạng dạng vòng (Ring Topology)</a:t>
            </a:r>
          </a:p>
          <a:p>
            <a:pPr>
              <a:buFont typeface="Wingdings" pitchFamily="2" charset="2"/>
              <a:buChar char="Ø"/>
            </a:pPr>
            <a:r>
              <a:rPr lang="vi-VN" sz="2800">
                <a:solidFill>
                  <a:schemeClr val="tx1"/>
                </a:solidFill>
                <a:latin typeface="Times New Roman" panose="02020603050405020304" pitchFamily="18" charset="0"/>
                <a:cs typeface="Times New Roman" panose="02020603050405020304" pitchFamily="18" charset="0"/>
              </a:rPr>
              <a:t>Tín hiệu được lưu chuyển theo một chiều duy nhất</a:t>
            </a:r>
            <a:endParaRPr lang="en-US" sz="280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r>
              <a:rPr lang="vi-VN" sz="2800">
                <a:solidFill>
                  <a:schemeClr val="tx1"/>
                </a:solidFill>
                <a:latin typeface="Times New Roman" panose="02020603050405020304" pitchFamily="18" charset="0"/>
                <a:cs typeface="Times New Roman" panose="02020603050405020304" pitchFamily="18" charset="0"/>
              </a:rPr>
              <a:t> Mỗi trạm làm việc được nối với vòng qua một bộ chuyển tiếp (repeater), có nhiệm vụ nhận tín hiệu rồi chuyển đến trạm kế tiếp trên vòng Để tăng độ tin cậy của mạng, phải lắp vòng dự phòng, khi đường truyền trên vòng chính bị sự cố thì vòng phụ được sử dụng với chiều đi của tín hiệu ngược với chiều đi của mạng chính.</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38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vi-VN" sz="2700" b="1" u="sng" dirty="0">
                <a:solidFill>
                  <a:srgbClr val="FF0000"/>
                </a:solidFill>
              </a:rPr>
              <a:t>Ưu điểm của topo mạng Ring:</a:t>
            </a:r>
            <a:endParaRPr lang="vi-VN" sz="2700" b="1" dirty="0">
              <a:solidFill>
                <a:srgbClr val="FF0000"/>
              </a:solidFill>
            </a:endParaRPr>
          </a:p>
          <a:p>
            <a:r>
              <a:rPr lang="vi-VN" sz="2500" dirty="0">
                <a:solidFill>
                  <a:schemeClr val="tx1"/>
                </a:solidFill>
              </a:rPr>
              <a:t>Mạng dạng vòng có thuận lợi là có thể nới rộng ra xa, tổng đường dây cần thiết ít hơn so với hai kiểu trên.</a:t>
            </a:r>
          </a:p>
          <a:p>
            <a:pPr marL="0" indent="0">
              <a:buNone/>
            </a:pPr>
            <a:r>
              <a:rPr lang="vi-VN" sz="2700" b="1" u="sng" dirty="0">
                <a:solidFill>
                  <a:srgbClr val="FF0000"/>
                </a:solidFill>
              </a:rPr>
              <a:t>Nhược điểm:</a:t>
            </a:r>
            <a:endParaRPr lang="vi-VN" sz="2700" b="1" dirty="0">
              <a:solidFill>
                <a:srgbClr val="FF0000"/>
              </a:solidFill>
            </a:endParaRPr>
          </a:p>
          <a:p>
            <a:r>
              <a:rPr lang="vi-VN" dirty="0">
                <a:solidFill>
                  <a:schemeClr val="tx1"/>
                </a:solidFill>
              </a:rPr>
              <a:t> </a:t>
            </a:r>
            <a:r>
              <a:rPr lang="vi-VN" sz="2500" dirty="0">
                <a:solidFill>
                  <a:schemeClr val="tx1"/>
                </a:solidFill>
              </a:rPr>
              <a:t>Đường dây phải khép kín, nếu bị ngắt ở một nơi nào đó thì toàn bộ hệ thống cũng bị ngừng.</a:t>
            </a:r>
          </a:p>
          <a:p>
            <a:endParaRPr lang="en-US" dirty="0"/>
          </a:p>
        </p:txBody>
      </p:sp>
    </p:spTree>
    <p:extLst>
      <p:ext uri="{BB962C8B-B14F-4D97-AF65-F5344CB8AC3E}">
        <p14:creationId xmlns:p14="http://schemas.microsoft.com/office/powerpoint/2010/main" val="154506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25" y="167640"/>
            <a:ext cx="8586517" cy="1341438"/>
          </a:xfr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br>
              <a:rPr lang="vi-VN" b="1" dirty="0"/>
            </a:br>
            <a:r>
              <a:rPr lang="vi-VN" b="1" dirty="0">
                <a:solidFill>
                  <a:srgbClr val="FF0000"/>
                </a:solidFill>
              </a:rPr>
              <a:t>Mạng dạng kết hợp</a:t>
            </a:r>
            <a:br>
              <a:rPr lang="vi-VN" dirty="0"/>
            </a:br>
            <a:endParaRPr lang="en-US" dirty="0"/>
          </a:p>
        </p:txBody>
      </p:sp>
      <p:pic>
        <p:nvPicPr>
          <p:cNvPr id="24578" name="Picture 2"/>
          <p:cNvPicPr>
            <a:picLocks noGrp="1" noChangeAspect="1" noChangeArrowheads="1"/>
          </p:cNvPicPr>
          <p:nvPr>
            <p:ph sz="quarter" idx="1"/>
          </p:nvPr>
        </p:nvPicPr>
        <p:blipFill>
          <a:blip r:embed="rId2"/>
          <a:srcRect/>
          <a:stretch>
            <a:fillRect/>
          </a:stretch>
        </p:blipFill>
        <p:spPr bwMode="auto">
          <a:xfrm>
            <a:off x="499440" y="2151019"/>
            <a:ext cx="8722803" cy="2734469"/>
          </a:xfrm>
          <a:prstGeom prst="rect">
            <a:avLst/>
          </a:prstGeom>
          <a:noFill/>
          <a:ln w="9525">
            <a:noFill/>
            <a:miter lim="800000"/>
            <a:headEnd/>
            <a:tailEnd/>
          </a:ln>
          <a:effectLst/>
        </p:spPr>
      </p:pic>
      <p:sp>
        <p:nvSpPr>
          <p:cNvPr id="5" name="Rectangle 4"/>
          <p:cNvSpPr/>
          <p:nvPr/>
        </p:nvSpPr>
        <p:spPr>
          <a:xfrm>
            <a:off x="2913018" y="5158097"/>
            <a:ext cx="3506857" cy="369332"/>
          </a:xfrm>
          <a:prstGeom prst="rect">
            <a:avLst/>
          </a:prstGeom>
        </p:spPr>
        <p:txBody>
          <a:bodyPr wrap="none">
            <a:spAutoFit/>
          </a:bodyPr>
          <a:lstStyle/>
          <a:p>
            <a:r>
              <a:rPr lang="en-US" dirty="0"/>
              <a:t>Hình 7. Kiến trúc mạng Star Bus </a:t>
            </a:r>
          </a:p>
        </p:txBody>
      </p:sp>
    </p:spTree>
    <p:extLst>
      <p:ext uri="{BB962C8B-B14F-4D97-AF65-F5344CB8AC3E}">
        <p14:creationId xmlns:p14="http://schemas.microsoft.com/office/powerpoint/2010/main" val="317574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blinds(horizontal)">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a:t>
            </a:r>
            <a:endParaRPr lang="en-US" dirty="0"/>
          </a:p>
        </p:txBody>
      </p:sp>
      <p:sp>
        <p:nvSpPr>
          <p:cNvPr id="3" name="Content Placeholder 2"/>
          <p:cNvSpPr>
            <a:spLocks noGrp="1"/>
          </p:cNvSpPr>
          <p:nvPr>
            <p:ph sz="quarter" idx="1"/>
          </p:nvPr>
        </p:nvSpPr>
        <p:spPr>
          <a:xfrm>
            <a:off x="677334" y="1018903"/>
            <a:ext cx="8596668" cy="5022459"/>
          </a:xfrm>
        </p:spPr>
        <p:txBody>
          <a:bodyPr>
            <a:normAutofit/>
          </a:bodyPr>
          <a:lstStyle/>
          <a:p>
            <a:pPr marL="0" indent="0">
              <a:buNone/>
            </a:pPr>
            <a:r>
              <a:rPr lang="vi-VN" sz="2500" b="1" u="sng" dirty="0">
                <a:solidFill>
                  <a:srgbClr val="FF0000"/>
                </a:solidFill>
              </a:rPr>
              <a:t>Kết hợp hình sao và tuyến (</a:t>
            </a:r>
            <a:r>
              <a:rPr lang="vi-VN" sz="2500" b="1" i="1" u="sng" dirty="0">
                <a:solidFill>
                  <a:srgbClr val="FF0000"/>
                </a:solidFill>
              </a:rPr>
              <a:t>star/Bus Topology</a:t>
            </a:r>
            <a:r>
              <a:rPr lang="vi-VN" sz="2500" b="1" u="sng" dirty="0">
                <a:solidFill>
                  <a:srgbClr val="FF0000"/>
                </a:solidFill>
              </a:rPr>
              <a:t>)</a:t>
            </a:r>
            <a:endParaRPr lang="vi-VN" sz="2500" b="1" dirty="0">
              <a:solidFill>
                <a:srgbClr val="FF0000"/>
              </a:solidFill>
            </a:endParaRPr>
          </a:p>
          <a:p>
            <a:r>
              <a:rPr lang="vi-VN" sz="2500" dirty="0">
                <a:solidFill>
                  <a:schemeClr val="tx1"/>
                </a:solidFill>
                <a:latin typeface="Times New Roman" panose="02020603050405020304" pitchFamily="18" charset="0"/>
                <a:cs typeface="Times New Roman" panose="02020603050405020304" pitchFamily="18" charset="0"/>
              </a:rPr>
              <a:t>Cấu hình mạng dạng này có bộ phận tách tín hiệu (</a:t>
            </a:r>
            <a:r>
              <a:rPr lang="vi-VN" sz="2500" i="1" dirty="0">
                <a:solidFill>
                  <a:schemeClr val="tx1"/>
                </a:solidFill>
                <a:latin typeface="Times New Roman" panose="02020603050405020304" pitchFamily="18" charset="0"/>
                <a:cs typeface="Times New Roman" panose="02020603050405020304" pitchFamily="18" charset="0"/>
              </a:rPr>
              <a:t>spitter</a:t>
            </a:r>
            <a:r>
              <a:rPr lang="vi-VN" sz="2500" dirty="0">
                <a:solidFill>
                  <a:schemeClr val="tx1"/>
                </a:solidFill>
                <a:latin typeface="Times New Roman" panose="02020603050405020304" pitchFamily="18" charset="0"/>
                <a:cs typeface="Times New Roman" panose="02020603050405020304" pitchFamily="18" charset="0"/>
              </a:rPr>
              <a:t>) giữ vai trò thiết bị trung tâm, hệ thống dây cáp mạng có thể chọn hoặc </a:t>
            </a:r>
            <a:r>
              <a:rPr lang="vi-VN" sz="2500" i="1" dirty="0">
                <a:solidFill>
                  <a:schemeClr val="tx1"/>
                </a:solidFill>
                <a:latin typeface="Times New Roman" panose="02020603050405020304" pitchFamily="18" charset="0"/>
                <a:cs typeface="Times New Roman" panose="02020603050405020304" pitchFamily="18" charset="0"/>
              </a:rPr>
              <a:t>Ring Topology </a:t>
            </a:r>
            <a:r>
              <a:rPr lang="vi-VN" sz="2500" dirty="0">
                <a:solidFill>
                  <a:schemeClr val="tx1"/>
                </a:solidFill>
                <a:latin typeface="Times New Roman" panose="02020603050405020304" pitchFamily="18" charset="0"/>
                <a:cs typeface="Times New Roman" panose="02020603050405020304" pitchFamily="18" charset="0"/>
              </a:rPr>
              <a:t>hoặc </a:t>
            </a:r>
            <a:r>
              <a:rPr lang="vi-VN" sz="2500" i="1" dirty="0">
                <a:solidFill>
                  <a:schemeClr val="tx1"/>
                </a:solidFill>
                <a:latin typeface="Times New Roman" panose="02020603050405020304" pitchFamily="18" charset="0"/>
                <a:cs typeface="Times New Roman" panose="02020603050405020304" pitchFamily="18" charset="0"/>
              </a:rPr>
              <a:t>Linear Bus Topology.</a:t>
            </a:r>
            <a:endParaRPr lang="vi-VN" sz="2500" dirty="0">
              <a:solidFill>
                <a:schemeClr val="tx1"/>
              </a:solidFill>
              <a:latin typeface="Times New Roman" panose="02020603050405020304" pitchFamily="18" charset="0"/>
              <a:cs typeface="Times New Roman" panose="02020603050405020304" pitchFamily="18" charset="0"/>
            </a:endParaRPr>
          </a:p>
          <a:p>
            <a:pPr marL="0" indent="0">
              <a:buNone/>
            </a:pPr>
            <a:r>
              <a:rPr lang="vi-VN" sz="2500" b="1" u="sng" dirty="0">
                <a:solidFill>
                  <a:srgbClr val="FF0000"/>
                </a:solidFill>
              </a:rPr>
              <a:t>Ưu điểm: </a:t>
            </a:r>
          </a:p>
          <a:p>
            <a:pPr lvl="1">
              <a:buFont typeface="Wingdings" pitchFamily="2" charset="2"/>
              <a:buChar char="Ø"/>
            </a:pPr>
            <a:r>
              <a:rPr lang="vi-VN" sz="2500" dirty="0">
                <a:solidFill>
                  <a:schemeClr val="tx1"/>
                </a:solidFill>
                <a:latin typeface="Times New Roman" panose="02020603050405020304" pitchFamily="18" charset="0"/>
                <a:cs typeface="Times New Roman" panose="02020603050405020304" pitchFamily="18" charset="0"/>
              </a:rPr>
              <a:t>Mạng có thể gồm nhiều nhóm làm việc ở cách xa nhau, ARCNET là mạng dạng kết hợp</a:t>
            </a:r>
            <a:r>
              <a:rPr lang="vi-VN" sz="2500" i="1" dirty="0">
                <a:solidFill>
                  <a:schemeClr val="tx1"/>
                </a:solidFill>
                <a:latin typeface="Times New Roman" panose="02020603050405020304" pitchFamily="18" charset="0"/>
                <a:cs typeface="Times New Roman" panose="02020603050405020304" pitchFamily="18" charset="0"/>
              </a:rPr>
              <a:t>Star/Bus Topology</a:t>
            </a:r>
            <a:r>
              <a:rPr lang="vi-VN" sz="2500" dirty="0">
                <a:solidFill>
                  <a:schemeClr val="tx1"/>
                </a:solidFill>
                <a:latin typeface="Times New Roman" panose="02020603050405020304" pitchFamily="18" charset="0"/>
                <a:cs typeface="Times New Roman" panose="02020603050405020304" pitchFamily="18" charset="0"/>
              </a:rPr>
              <a:t>.</a:t>
            </a:r>
          </a:p>
          <a:p>
            <a:pPr lvl="1">
              <a:buFont typeface="Wingdings" pitchFamily="2" charset="2"/>
              <a:buChar char="Ø"/>
            </a:pPr>
            <a:r>
              <a:rPr lang="vi-VN" sz="2500" dirty="0">
                <a:solidFill>
                  <a:schemeClr val="tx1"/>
                </a:solidFill>
                <a:latin typeface="Times New Roman" panose="02020603050405020304" pitchFamily="18" charset="0"/>
                <a:cs typeface="Times New Roman" panose="02020603050405020304" pitchFamily="18" charset="0"/>
              </a:rPr>
              <a:t> Cấu hình dạng này đưa lại sự uyển chuyển trong việc bố trí đường dây tương thích dễ dàng đối với bất cứ toà nhà.</a:t>
            </a:r>
          </a:p>
          <a:p>
            <a:endParaRPr lang="en-US" dirty="0"/>
          </a:p>
        </p:txBody>
      </p:sp>
    </p:spTree>
    <p:extLst>
      <p:ext uri="{BB962C8B-B14F-4D97-AF65-F5344CB8AC3E}">
        <p14:creationId xmlns:p14="http://schemas.microsoft.com/office/powerpoint/2010/main" val="74695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413" y="200591"/>
            <a:ext cx="8388530" cy="570118"/>
          </a:xfr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vi-VN" sz="3300" dirty="0">
                <a:solidFill>
                  <a:srgbClr val="FF0000"/>
                </a:solidFill>
              </a:rPr>
              <a:t>Kết hợp hình sao và vòng </a:t>
            </a:r>
            <a:r>
              <a:rPr lang="vi-VN" sz="3300" i="1" dirty="0">
                <a:solidFill>
                  <a:srgbClr val="FF0000"/>
                </a:solidFill>
              </a:rPr>
              <a:t>(Star/Ring Topology)</a:t>
            </a:r>
            <a:br>
              <a:rPr lang="vi-VN" dirty="0"/>
            </a:br>
            <a:endParaRPr lang="en-US" dirty="0"/>
          </a:p>
        </p:txBody>
      </p:sp>
      <p:pic>
        <p:nvPicPr>
          <p:cNvPr id="25602" name="Picture 2"/>
          <p:cNvPicPr>
            <a:picLocks noGrp="1" noChangeAspect="1" noChangeArrowheads="1"/>
          </p:cNvPicPr>
          <p:nvPr>
            <p:ph sz="quarter" idx="1"/>
          </p:nvPr>
        </p:nvPicPr>
        <p:blipFill>
          <a:blip r:embed="rId2"/>
          <a:srcRect/>
          <a:stretch>
            <a:fillRect/>
          </a:stretch>
        </p:blipFill>
        <p:spPr bwMode="auto">
          <a:xfrm>
            <a:off x="2209800" y="1910315"/>
            <a:ext cx="4572000" cy="3817398"/>
          </a:xfrm>
          <a:prstGeom prst="rect">
            <a:avLst/>
          </a:prstGeom>
          <a:noFill/>
          <a:ln w="9525">
            <a:noFill/>
            <a:miter lim="800000"/>
            <a:headEnd/>
            <a:tailEnd/>
          </a:ln>
          <a:effectLst/>
        </p:spPr>
      </p:pic>
      <p:sp>
        <p:nvSpPr>
          <p:cNvPr id="5" name="Rectangle 4"/>
          <p:cNvSpPr/>
          <p:nvPr/>
        </p:nvSpPr>
        <p:spPr>
          <a:xfrm>
            <a:off x="2695884" y="6019799"/>
            <a:ext cx="3599832" cy="369332"/>
          </a:xfrm>
          <a:prstGeom prst="rect">
            <a:avLst/>
          </a:prstGeom>
        </p:spPr>
        <p:txBody>
          <a:bodyPr wrap="none">
            <a:spAutoFit/>
          </a:bodyPr>
          <a:lstStyle/>
          <a:p>
            <a:r>
              <a:rPr lang="en-US" dirty="0"/>
              <a:t>Hình 8. Kiến trúc mạng Star Ring </a:t>
            </a:r>
          </a:p>
        </p:txBody>
      </p:sp>
    </p:spTree>
    <p:extLst>
      <p:ext uri="{BB962C8B-B14F-4D97-AF65-F5344CB8AC3E}">
        <p14:creationId xmlns:p14="http://schemas.microsoft.com/office/powerpoint/2010/main" val="164613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linds(horizontal)">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
          </p:nvPr>
        </p:nvSpPr>
        <p:spPr/>
        <p:txBody>
          <a:bodyPr>
            <a:normAutofit/>
          </a:bodyPr>
          <a:lstStyle/>
          <a:p>
            <a:pPr marL="0" indent="0">
              <a:buNone/>
            </a:pPr>
            <a:r>
              <a:rPr lang="vi-VN" sz="2500" b="1" u="sng" dirty="0">
                <a:solidFill>
                  <a:srgbClr val="FF0000"/>
                </a:solidFill>
              </a:rPr>
              <a:t>Kết hợp hình sao và vòng </a:t>
            </a:r>
            <a:r>
              <a:rPr lang="vi-VN" sz="2500" b="1" i="1" u="sng" dirty="0">
                <a:solidFill>
                  <a:srgbClr val="FF0000"/>
                </a:solidFill>
              </a:rPr>
              <a:t>(Star/Ring Topology)</a:t>
            </a:r>
            <a:endParaRPr lang="vi-VN" sz="2500" b="1" dirty="0">
              <a:solidFill>
                <a:srgbClr val="FF0000"/>
              </a:solidFill>
            </a:endParaRPr>
          </a:p>
          <a:p>
            <a:r>
              <a:rPr lang="vi-VN" sz="2500" dirty="0">
                <a:solidFill>
                  <a:schemeClr val="tx1"/>
                </a:solidFill>
              </a:rPr>
              <a:t>Cấu hình dạng kết hợp </a:t>
            </a:r>
            <a:r>
              <a:rPr lang="vi-VN" sz="2500" i="1" dirty="0">
                <a:solidFill>
                  <a:schemeClr val="tx1"/>
                </a:solidFill>
              </a:rPr>
              <a:t>Star/Ring Topology</a:t>
            </a:r>
            <a:r>
              <a:rPr lang="vi-VN" sz="2500" dirty="0">
                <a:solidFill>
                  <a:schemeClr val="tx1"/>
                </a:solidFill>
              </a:rPr>
              <a:t>, dùng một "thẻ bài" liên lạc (</a:t>
            </a:r>
            <a:r>
              <a:rPr lang="vi-VN" sz="2500" i="1" dirty="0">
                <a:solidFill>
                  <a:schemeClr val="tx1"/>
                </a:solidFill>
              </a:rPr>
              <a:t>Token</a:t>
            </a:r>
            <a:r>
              <a:rPr lang="vi-VN" sz="2500" dirty="0">
                <a:solidFill>
                  <a:schemeClr val="tx1"/>
                </a:solidFill>
              </a:rPr>
              <a:t>) được chuyển vòng quanh một cái HUB trung tâm. </a:t>
            </a:r>
          </a:p>
          <a:p>
            <a:r>
              <a:rPr lang="vi-VN" sz="2500" dirty="0">
                <a:solidFill>
                  <a:schemeClr val="tx1"/>
                </a:solidFill>
              </a:rPr>
              <a:t>Mỗi trạm làm việc (</a:t>
            </a:r>
            <a:r>
              <a:rPr lang="vi-VN" sz="2500" i="1" dirty="0">
                <a:solidFill>
                  <a:schemeClr val="tx1"/>
                </a:solidFill>
              </a:rPr>
              <a:t>workstation</a:t>
            </a:r>
            <a:r>
              <a:rPr lang="vi-VN" sz="2500" dirty="0">
                <a:solidFill>
                  <a:schemeClr val="tx1"/>
                </a:solidFill>
              </a:rPr>
              <a:t>) được nối với HUB - là cầu nối giữa các trạm làm việc và để tǎng khoảng cách cần thiết.</a:t>
            </a:r>
          </a:p>
          <a:p>
            <a:endParaRPr lang="en-US" dirty="0"/>
          </a:p>
        </p:txBody>
      </p:sp>
    </p:spTree>
    <p:extLst>
      <p:ext uri="{BB962C8B-B14F-4D97-AF65-F5344CB8AC3E}">
        <p14:creationId xmlns:p14="http://schemas.microsoft.com/office/powerpoint/2010/main" val="190746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b="1" dirty="0">
                <a:solidFill>
                  <a:srgbClr val="FF0000"/>
                </a:solidFill>
              </a:rPr>
              <a:t>1. </a:t>
            </a:r>
            <a:r>
              <a:rPr lang="en-US" b="1" dirty="0" err="1">
                <a:solidFill>
                  <a:srgbClr val="FF0000"/>
                </a:solidFill>
              </a:rPr>
              <a:t>Kiến</a:t>
            </a:r>
            <a:r>
              <a:rPr lang="en-US" b="1" dirty="0">
                <a:solidFill>
                  <a:srgbClr val="FF0000"/>
                </a:solidFill>
              </a:rPr>
              <a:t> </a:t>
            </a:r>
            <a:r>
              <a:rPr lang="en-US" b="1" dirty="0" err="1">
                <a:solidFill>
                  <a:srgbClr val="FF0000"/>
                </a:solidFill>
              </a:rPr>
              <a:t>trúc</a:t>
            </a:r>
            <a:r>
              <a:rPr lang="en-US" b="1" dirty="0">
                <a:solidFill>
                  <a:srgbClr val="FF0000"/>
                </a:solidFill>
              </a:rPr>
              <a:t> </a:t>
            </a:r>
            <a:r>
              <a:rPr lang="en-US" b="1" dirty="0" err="1">
                <a:solidFill>
                  <a:srgbClr val="FF0000"/>
                </a:solidFill>
              </a:rPr>
              <a:t>mạng</a:t>
            </a:r>
            <a:endParaRPr lang="en-US" b="1" dirty="0">
              <a:solidFill>
                <a:srgbClr val="FF0000"/>
              </a:solidFill>
            </a:endParaRPr>
          </a:p>
        </p:txBody>
      </p:sp>
      <p:sp>
        <p:nvSpPr>
          <p:cNvPr id="3" name="Content Placeholder 2"/>
          <p:cNvSpPr>
            <a:spLocks noGrp="1"/>
          </p:cNvSpPr>
          <p:nvPr>
            <p:ph sz="quarter" idx="1"/>
          </p:nvPr>
        </p:nvSpPr>
        <p:spPr/>
        <p:txBody>
          <a:bodyPr>
            <a:normAutofit/>
          </a:bodyPr>
          <a:lstStyle/>
          <a:p>
            <a:pPr marL="0" indent="0">
              <a:buNone/>
            </a:pPr>
            <a:r>
              <a:rPr lang="en-US" b="1" u="sng" dirty="0">
                <a:solidFill>
                  <a:srgbClr val="FF0000"/>
                </a:solidFill>
              </a:rPr>
              <a:t>Khái niệm </a:t>
            </a:r>
          </a:p>
          <a:p>
            <a:r>
              <a:rPr lang="vi-VN" sz="2700" dirty="0">
                <a:solidFill>
                  <a:schemeClr val="tx1"/>
                </a:solidFill>
                <a:latin typeface="Times New Roman" panose="02020603050405020304" pitchFamily="18" charset="0"/>
                <a:cs typeface="Times New Roman" panose="02020603050405020304" pitchFamily="18" charset="0"/>
              </a:rPr>
              <a:t>Network topology là sơ đồ dùng biểu diễn các kiểu sắp xếp, bố trí vật lý của máy tính, dây cáp và những thành phần khác trên mạng theo phương diện vật lý. </a:t>
            </a:r>
          </a:p>
          <a:p>
            <a:r>
              <a:rPr lang="vi-VN" sz="2700" dirty="0">
                <a:solidFill>
                  <a:schemeClr val="tx1"/>
                </a:solidFill>
                <a:latin typeface="Times New Roman" panose="02020603050405020304" pitchFamily="18" charset="0"/>
                <a:cs typeface="Times New Roman" panose="02020603050405020304" pitchFamily="18" charset="0"/>
              </a:rPr>
              <a:t>Có hai kiểu kiến trúc mạng chính là: kiến trúc vật lý (mô tả cách bố trí đường truyền thực sự của mạng), kiến trúc logic (mô tả con đường mà dữ liệu thật sự di chuyển qua các node mạng).</a:t>
            </a:r>
          </a:p>
          <a:p>
            <a:endParaRPr lang="en-US" dirty="0"/>
          </a:p>
        </p:txBody>
      </p:sp>
    </p:spTree>
    <p:extLst>
      <p:ext uri="{BB962C8B-B14F-4D97-AF65-F5344CB8AC3E}">
        <p14:creationId xmlns:p14="http://schemas.microsoft.com/office/powerpoint/2010/main" val="23406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a:solidFill>
            <a:schemeClr val="accent1">
              <a:lumMod val="20000"/>
              <a:lumOff val="80000"/>
            </a:schemeClr>
          </a:solidFill>
        </p:spPr>
        <p:txBody>
          <a:bodyPr/>
          <a:lstStyle/>
          <a:p>
            <a:r>
              <a:rPr lang="en-US" dirty="0">
                <a:solidFill>
                  <a:srgbClr val="FF0000"/>
                </a:solidFill>
              </a:rPr>
              <a:t>2. </a:t>
            </a:r>
            <a:r>
              <a:rPr lang="en-US" dirty="0" err="1">
                <a:solidFill>
                  <a:srgbClr val="FF0000"/>
                </a:solidFill>
              </a:rPr>
              <a:t>Giao</a:t>
            </a:r>
            <a:r>
              <a:rPr lang="en-US" dirty="0">
                <a:solidFill>
                  <a:srgbClr val="FF0000"/>
                </a:solidFill>
              </a:rPr>
              <a:t> </a:t>
            </a:r>
            <a:r>
              <a:rPr lang="en-US" dirty="0" err="1">
                <a:solidFill>
                  <a:srgbClr val="FF0000"/>
                </a:solidFill>
              </a:rPr>
              <a:t>thức</a:t>
            </a:r>
            <a:r>
              <a:rPr lang="en-US" dirty="0">
                <a:solidFill>
                  <a:srgbClr val="FF0000"/>
                </a:solidFill>
              </a:rPr>
              <a:t> </a:t>
            </a:r>
            <a:r>
              <a:rPr lang="en-US" dirty="0" err="1">
                <a:solidFill>
                  <a:srgbClr val="FF0000"/>
                </a:solidFill>
              </a:rPr>
              <a:t>truy</a:t>
            </a:r>
            <a:r>
              <a:rPr lang="en-US" dirty="0">
                <a:solidFill>
                  <a:srgbClr val="FF0000"/>
                </a:solidFill>
              </a:rPr>
              <a:t> </a:t>
            </a:r>
            <a:r>
              <a:rPr lang="en-US" dirty="0" err="1">
                <a:solidFill>
                  <a:srgbClr val="FF0000"/>
                </a:solidFill>
              </a:rPr>
              <a:t>cập</a:t>
            </a:r>
            <a:r>
              <a:rPr lang="en-US" dirty="0">
                <a:solidFill>
                  <a:srgbClr val="FF0000"/>
                </a:solidFill>
              </a:rPr>
              <a:t> </a:t>
            </a:r>
            <a:r>
              <a:rPr lang="en-US" dirty="0" err="1">
                <a:solidFill>
                  <a:srgbClr val="FF0000"/>
                </a:solidFill>
              </a:rPr>
              <a:t>môi</a:t>
            </a:r>
            <a:r>
              <a:rPr lang="en-US" dirty="0">
                <a:solidFill>
                  <a:srgbClr val="FF0000"/>
                </a:solidFill>
              </a:rPr>
              <a:t> </a:t>
            </a:r>
            <a:r>
              <a:rPr lang="en-US" dirty="0" err="1">
                <a:solidFill>
                  <a:srgbClr val="FF0000"/>
                </a:solidFill>
              </a:rPr>
              <a:t>trường</a:t>
            </a:r>
            <a:r>
              <a:rPr lang="en-US" dirty="0">
                <a:solidFill>
                  <a:srgbClr val="FF0000"/>
                </a:solidFill>
              </a:rPr>
              <a:t> </a:t>
            </a:r>
            <a:r>
              <a:rPr lang="en-US" dirty="0" err="1">
                <a:solidFill>
                  <a:srgbClr val="FF0000"/>
                </a:solidFill>
              </a:rPr>
              <a:t>truyền</a:t>
            </a:r>
            <a:endParaRPr lang="en-US" dirty="0">
              <a:solidFill>
                <a:srgbClr val="FF0000"/>
              </a:solidFill>
            </a:endParaRPr>
          </a:p>
        </p:txBody>
      </p:sp>
      <p:sp>
        <p:nvSpPr>
          <p:cNvPr id="3" name="Content Placeholder 2"/>
          <p:cNvSpPr>
            <a:spLocks noGrp="1"/>
          </p:cNvSpPr>
          <p:nvPr>
            <p:ph idx="1"/>
          </p:nvPr>
        </p:nvSpPr>
        <p:spPr>
          <a:xfrm>
            <a:off x="677334" y="1606731"/>
            <a:ext cx="8596668" cy="4434631"/>
          </a:xfrm>
        </p:spPr>
        <p:txBody>
          <a:bodyPr/>
          <a:lstStyle/>
          <a:p>
            <a:pPr marL="0" indent="0">
              <a:buNone/>
            </a:pPr>
            <a:r>
              <a:rPr lang="vi-VN" sz="2200" b="1" dirty="0">
                <a:solidFill>
                  <a:srgbClr val="FF0000"/>
                </a:solidFill>
              </a:rPr>
              <a:t>Ph</a:t>
            </a:r>
            <a:r>
              <a:rPr lang="en-US" sz="2200" b="1" dirty="0">
                <a:solidFill>
                  <a:srgbClr val="FF0000"/>
                </a:solidFill>
              </a:rPr>
              <a:t>ư</a:t>
            </a:r>
            <a:r>
              <a:rPr lang="vi-VN" sz="2200" b="1" dirty="0">
                <a:solidFill>
                  <a:srgbClr val="FF0000"/>
                </a:solidFill>
              </a:rPr>
              <a:t>ơng pháp đa truy nhập CSMA/CD </a:t>
            </a:r>
          </a:p>
          <a:p>
            <a:r>
              <a:rPr lang="vi-VN" sz="2200" b="1" dirty="0">
                <a:solidFill>
                  <a:schemeClr val="tx1"/>
                </a:solidFill>
              </a:rPr>
              <a:t>Cảm sóng đa truy (CSMA – Carrier Sence with Multiple Access). </a:t>
            </a:r>
          </a:p>
          <a:p>
            <a:r>
              <a:rPr lang="vi-VN" sz="2200" dirty="0">
                <a:solidFill>
                  <a:schemeClr val="tx1"/>
                </a:solidFill>
              </a:rPr>
              <a:t>Để xác định cáp có đang dùng không, máy tính có thể kiểm tra sóng mang (</a:t>
            </a:r>
            <a:r>
              <a:rPr lang="vi-VN" sz="2200" b="1" dirty="0">
                <a:solidFill>
                  <a:schemeClr val="tx1"/>
                </a:solidFill>
              </a:rPr>
              <a:t>carrier - dạng tín hiệu mà máy tính truyền trên cáp). Nếu có sóng mang, máy phải chờ cho đến khi bên gởi kết thúc. </a:t>
            </a:r>
            <a:endParaRPr lang="en-US" sz="2200" b="1" dirty="0">
              <a:solidFill>
                <a:schemeClr val="tx1"/>
              </a:solidFill>
            </a:endParaRPr>
          </a:p>
          <a:p>
            <a:r>
              <a:rPr lang="vi-VN" sz="2200" dirty="0">
                <a:solidFill>
                  <a:schemeClr val="tx1"/>
                </a:solidFill>
              </a:rPr>
              <a:t>Về mặt kỹ thuật, kiểm tra một sóng mang được gọi là cảm sóng.</a:t>
            </a:r>
            <a:endParaRPr lang="en-US" sz="2200" dirty="0">
              <a:solidFill>
                <a:schemeClr val="tx1"/>
              </a:solidFill>
            </a:endParaRPr>
          </a:p>
          <a:p>
            <a:endParaRPr lang="en-US" dirty="0"/>
          </a:p>
        </p:txBody>
      </p:sp>
    </p:spTree>
    <p:extLst>
      <p:ext uri="{BB962C8B-B14F-4D97-AF65-F5344CB8AC3E}">
        <p14:creationId xmlns:p14="http://schemas.microsoft.com/office/powerpoint/2010/main" val="200514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875211"/>
            <a:ext cx="8596668" cy="5721532"/>
          </a:xfrm>
        </p:spPr>
        <p:txBody>
          <a:bodyPr>
            <a:normAutofit/>
          </a:bodyPr>
          <a:lstStyle/>
          <a:p>
            <a:r>
              <a:rPr lang="vi-VN" sz="2100" b="1" dirty="0">
                <a:solidFill>
                  <a:schemeClr val="tx1"/>
                </a:solidFill>
              </a:rPr>
              <a:t>CSMA không thể ngăn ngừa tất cả các xung đột có thể xảy ra. </a:t>
            </a:r>
          </a:p>
          <a:p>
            <a:r>
              <a:rPr lang="vi-VN" sz="1700" i="1" dirty="0">
                <a:solidFill>
                  <a:schemeClr val="tx1"/>
                </a:solidFill>
              </a:rPr>
              <a:t>Hãy tưởng tượng chuyện gì xảy ra nếu hai máy tính ở hai đầu cáp đang nghỉ nhận được yêu cầu gởi khung. Cả hai cùng kiểm tín hiệu mang, cùng thấy cáp đang trống và cả hai bắt đầu gởi khung. Các tín hiệu phát từ hai máy sẽ gây nhiễu lẫn nhau. Hai tín hiệu gây nhiễu lẫn nhau gọi là xung đột hay đụng độ (collision). Vùng có khả năng xảy ra đụng độ khi truyền gói tin được gọi là Collision Domain. Máy đầu tiên trên đường truyền phát hiện được xung đột sẽ phát sinh tín hiệu xung đột cho các máy khác. </a:t>
            </a:r>
          </a:p>
          <a:p>
            <a:pPr lvl="1"/>
            <a:r>
              <a:rPr lang="vi-VN" sz="2100" dirty="0">
                <a:solidFill>
                  <a:schemeClr val="tx1"/>
                </a:solidFill>
              </a:rPr>
              <a:t>Tuy xung đột không làm hỏng phần cứng nhưng nó tạo ra một sự truyền thông méo mó và hai khung nhận được sẽ không chính xác. </a:t>
            </a:r>
          </a:p>
          <a:p>
            <a:pPr lvl="1"/>
            <a:r>
              <a:rPr lang="vi-VN" sz="2100" dirty="0">
                <a:solidFill>
                  <a:schemeClr val="tx1"/>
                </a:solidFill>
              </a:rPr>
              <a:t>Khi máy gởi phát hiện đụng độ, nó ngưng truyền ngay lập tức, và tiếp tục bắt đầu lại quá trình chuẩn bị việc truyền tin sau một khoảng thời gian ngẫu nhiên. </a:t>
            </a:r>
          </a:p>
          <a:p>
            <a:pPr lvl="1"/>
            <a:r>
              <a:rPr lang="vi-VN" sz="2100" dirty="0">
                <a:solidFill>
                  <a:schemeClr val="tx1"/>
                </a:solidFill>
              </a:rPr>
              <a:t>Việc giám sát cáp như vậy gọi là phát hiện đụng (CD – collision detect), và kỹ thuật Ethernet đó được gọi là Cảm sóng đa truy với phát hiện đụng độ.</a:t>
            </a:r>
            <a:endParaRPr lang="en-US" sz="2100" dirty="0">
              <a:solidFill>
                <a:schemeClr val="tx1"/>
              </a:solidFill>
            </a:endParaRPr>
          </a:p>
          <a:p>
            <a:endParaRPr lang="en-US" dirty="0"/>
          </a:p>
        </p:txBody>
      </p:sp>
    </p:spTree>
    <p:extLst>
      <p:ext uri="{BB962C8B-B14F-4D97-AF65-F5344CB8AC3E}">
        <p14:creationId xmlns:p14="http://schemas.microsoft.com/office/powerpoint/2010/main" val="275258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0"/>
            <a:ext cx="8596668" cy="5431763"/>
          </a:xfrm>
        </p:spPr>
        <p:txBody>
          <a:bodyPr>
            <a:normAutofit/>
          </a:bodyPr>
          <a:lstStyle/>
          <a:p>
            <a:r>
              <a:rPr lang="vi-VN" sz="2300" b="1" dirty="0">
                <a:solidFill>
                  <a:srgbClr val="FF0000"/>
                </a:solidFill>
              </a:rPr>
              <a:t>Giao thức FDDI</a:t>
            </a:r>
            <a:br>
              <a:rPr lang="vi-VN" sz="2200" dirty="0">
                <a:solidFill>
                  <a:schemeClr val="tx1"/>
                </a:solidFill>
              </a:rPr>
            </a:br>
            <a:br>
              <a:rPr lang="vi-VN" sz="2200" dirty="0">
                <a:solidFill>
                  <a:schemeClr val="tx1"/>
                </a:solidFill>
              </a:rPr>
            </a:br>
            <a:r>
              <a:rPr lang="vi-VN" sz="2200" dirty="0">
                <a:solidFill>
                  <a:schemeClr val="tx1"/>
                </a:solidFill>
              </a:rPr>
              <a:t>• </a:t>
            </a:r>
            <a:r>
              <a:rPr lang="vi-VN" sz="2300" dirty="0">
                <a:solidFill>
                  <a:schemeClr val="tx1"/>
                </a:solidFill>
              </a:rPr>
              <a:t>FDDI là kỹ thuật dùng trong các mạng cấu trúc </a:t>
            </a:r>
            <a:br>
              <a:rPr lang="vi-VN" sz="2300" dirty="0">
                <a:solidFill>
                  <a:schemeClr val="tx1"/>
                </a:solidFill>
              </a:rPr>
            </a:br>
            <a:r>
              <a:rPr lang="vi-VN" sz="2300" dirty="0">
                <a:solidFill>
                  <a:schemeClr val="tx1"/>
                </a:solidFill>
              </a:rPr>
              <a:t>vòng, chuyển thẻ bài tốc độ cao bằng phương </a:t>
            </a:r>
            <a:br>
              <a:rPr lang="vi-VN" sz="2300" dirty="0">
                <a:solidFill>
                  <a:schemeClr val="tx1"/>
                </a:solidFill>
              </a:rPr>
            </a:br>
            <a:r>
              <a:rPr lang="vi-VN" sz="2300" dirty="0">
                <a:solidFill>
                  <a:schemeClr val="tx1"/>
                </a:solidFill>
              </a:rPr>
              <a:t>tiện cáp sợi quang. </a:t>
            </a:r>
            <a:br>
              <a:rPr lang="vi-VN" sz="2300" dirty="0">
                <a:solidFill>
                  <a:schemeClr val="tx1"/>
                </a:solidFill>
              </a:rPr>
            </a:br>
            <a:r>
              <a:rPr lang="vi-VN" sz="2300" dirty="0">
                <a:solidFill>
                  <a:schemeClr val="tx1"/>
                </a:solidFill>
              </a:rPr>
              <a:t>• FDDI sử dụng hệ thống chuyển thẻ bài trong </a:t>
            </a:r>
            <a:br>
              <a:rPr lang="vi-VN" sz="2300" dirty="0">
                <a:solidFill>
                  <a:schemeClr val="tx1"/>
                </a:solidFill>
              </a:rPr>
            </a:br>
            <a:r>
              <a:rPr lang="vi-VN" sz="2300" dirty="0">
                <a:solidFill>
                  <a:schemeClr val="tx1"/>
                </a:solidFill>
              </a:rPr>
              <a:t>cơ chế vòng kép. Lưu thông trên mạng FDDI </a:t>
            </a:r>
            <a:br>
              <a:rPr lang="vi-VN" sz="2300" dirty="0">
                <a:solidFill>
                  <a:schemeClr val="tx1"/>
                </a:solidFill>
              </a:rPr>
            </a:br>
            <a:r>
              <a:rPr lang="vi-VN" sz="2300" dirty="0">
                <a:solidFill>
                  <a:schemeClr val="tx1"/>
                </a:solidFill>
              </a:rPr>
              <a:t>bao gồm 2 luồng giống nhau theo hai hướng </a:t>
            </a:r>
            <a:br>
              <a:rPr lang="vi-VN" sz="2300" dirty="0">
                <a:solidFill>
                  <a:schemeClr val="tx1"/>
                </a:solidFill>
              </a:rPr>
            </a:br>
            <a:r>
              <a:rPr lang="vi-VN" sz="2300" dirty="0">
                <a:solidFill>
                  <a:schemeClr val="tx1"/>
                </a:solidFill>
              </a:rPr>
              <a:t>ngược nhau. </a:t>
            </a:r>
            <a:endParaRPr lang="en-US" sz="2300" dirty="0">
              <a:solidFill>
                <a:schemeClr val="tx1"/>
              </a:solidFill>
            </a:endParaRPr>
          </a:p>
        </p:txBody>
      </p:sp>
      <p:pic>
        <p:nvPicPr>
          <p:cNvPr id="4" name="Picture 3"/>
          <p:cNvPicPr>
            <a:picLocks noChangeAspect="1"/>
          </p:cNvPicPr>
          <p:nvPr/>
        </p:nvPicPr>
        <p:blipFill>
          <a:blip r:embed="rId2"/>
          <a:stretch>
            <a:fillRect/>
          </a:stretch>
        </p:blipFill>
        <p:spPr>
          <a:xfrm>
            <a:off x="3463289" y="3443046"/>
            <a:ext cx="4533900" cy="2733675"/>
          </a:xfrm>
          <a:prstGeom prst="rect">
            <a:avLst/>
          </a:prstGeom>
        </p:spPr>
      </p:pic>
    </p:spTree>
    <p:extLst>
      <p:ext uri="{BB962C8B-B14F-4D97-AF65-F5344CB8AC3E}">
        <p14:creationId xmlns:p14="http://schemas.microsoft.com/office/powerpoint/2010/main" val="13971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vi-VN" b="1" dirty="0">
                <a:solidFill>
                  <a:srgbClr val="FF0000"/>
                </a:solidFill>
              </a:rPr>
              <a:t>Ph</a:t>
            </a:r>
            <a:r>
              <a:rPr lang="en-US" b="1" dirty="0">
                <a:solidFill>
                  <a:srgbClr val="FF0000"/>
                </a:solidFill>
              </a:rPr>
              <a:t>ư</a:t>
            </a:r>
            <a:r>
              <a:rPr lang="vi-VN" b="1" dirty="0">
                <a:solidFill>
                  <a:srgbClr val="FF0000"/>
                </a:solidFill>
              </a:rPr>
              <a:t>ơng pháp đa truy nhập Token Bus </a:t>
            </a:r>
            <a:br>
              <a:rPr lang="vi-VN" b="1" dirty="0">
                <a:solidFill>
                  <a:srgbClr val="FF0000"/>
                </a:solidFill>
              </a:rPr>
            </a:br>
            <a:endParaRPr lang="en-US" dirty="0">
              <a:solidFill>
                <a:srgbClr val="FF0000"/>
              </a:solidFill>
            </a:endParaRPr>
          </a:p>
        </p:txBody>
      </p:sp>
      <p:sp>
        <p:nvSpPr>
          <p:cNvPr id="3" name="Content Placeholder 2"/>
          <p:cNvSpPr>
            <a:spLocks noGrp="1"/>
          </p:cNvSpPr>
          <p:nvPr>
            <p:ph sz="quarter" idx="1"/>
          </p:nvPr>
        </p:nvSpPr>
        <p:spPr/>
        <p:txBody>
          <a:bodyPr>
            <a:normAutofit/>
          </a:bodyPr>
          <a:lstStyle/>
          <a:p>
            <a:pPr marL="0" indent="0">
              <a:buNone/>
            </a:pPr>
            <a:r>
              <a:rPr lang="en-US" sz="2500" b="1" u="sng" dirty="0">
                <a:solidFill>
                  <a:srgbClr val="FF0000"/>
                </a:solidFill>
              </a:rPr>
              <a:t>Nguyên lý: </a:t>
            </a:r>
          </a:p>
          <a:p>
            <a:r>
              <a:rPr lang="vi-VN" sz="2500" dirty="0">
                <a:solidFill>
                  <a:schemeClr val="tx1"/>
                </a:solidFill>
              </a:rPr>
              <a:t>Để cấp phát quyền truy nhập đường truyền cho các trạm đang có nhu cầu truyền dữ liệu, một thẻ bài được lưu chuyển trên một vòng logic thiết lập bởi các trạm.</a:t>
            </a:r>
          </a:p>
          <a:p>
            <a:r>
              <a:rPr lang="vi-VN" sz="2500" dirty="0">
                <a:solidFill>
                  <a:schemeClr val="tx1"/>
                </a:solidFill>
              </a:rPr>
              <a:t>  Thẻ bài là đơn vị dữ liệu đặc biệt dùng để cấp phát quyền truyền dữ liệu. </a:t>
            </a:r>
          </a:p>
          <a:p>
            <a:pPr marL="0" indent="0">
              <a:buNone/>
            </a:pPr>
            <a:endParaRPr lang="en-US" dirty="0"/>
          </a:p>
        </p:txBody>
      </p:sp>
    </p:spTree>
    <p:extLst>
      <p:ext uri="{BB962C8B-B14F-4D97-AF65-F5344CB8AC3E}">
        <p14:creationId xmlns:p14="http://schemas.microsoft.com/office/powerpoint/2010/main" val="269872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097281"/>
            <a:ext cx="7424057" cy="5028884"/>
          </a:xfrm>
        </p:spPr>
        <p:txBody>
          <a:bodyPr>
            <a:normAutofit/>
          </a:bodyPr>
          <a:lstStyle/>
          <a:p>
            <a:r>
              <a:rPr lang="vi-VN" sz="2500" dirty="0">
                <a:solidFill>
                  <a:schemeClr val="tx1"/>
                </a:solidFill>
              </a:rPr>
              <a:t>Các đối tượng có nhu cầu truyền dữ liệu sẽ "bắt tay" với nhau tạo thành 1 vòng logic và thẻ bài sẽ được lưu truyền trong vòng logic.</a:t>
            </a:r>
          </a:p>
          <a:p>
            <a:r>
              <a:rPr lang="vi-VN" sz="2500" dirty="0">
                <a:solidFill>
                  <a:schemeClr val="tx1"/>
                </a:solidFill>
              </a:rPr>
              <a:t>Sau khi truyền xong data hoặc hết thời gian cầm thẻ bài thì thẻ bài được chuyển sang trạm kế tiếp trong vòng logic. =&gt; phương pháp truy nhập có điều khiển. </a:t>
            </a:r>
          </a:p>
          <a:p>
            <a:r>
              <a:rPr lang="vi-VN" sz="2500" dirty="0">
                <a:solidFill>
                  <a:schemeClr val="tx1"/>
                </a:solidFill>
              </a:rPr>
              <a:t>Quản lý lỗi : một số lỗi có thể xảy ra như trùng địa chỉ,"đứt vòng"</a:t>
            </a:r>
          </a:p>
          <a:p>
            <a:r>
              <a:rPr lang="vi-VN" sz="2500" dirty="0">
                <a:solidFill>
                  <a:schemeClr val="tx1"/>
                </a:solidFill>
              </a:rPr>
              <a:t>Khởi tạo vòng logic : khi cài đặt mạng hoặc sau " đứt vòng " , cần phải khởi tạo vòng.</a:t>
            </a:r>
          </a:p>
          <a:p>
            <a:pPr>
              <a:buNone/>
            </a:pPr>
            <a:endParaRPr lang="en-US" dirty="0"/>
          </a:p>
        </p:txBody>
      </p:sp>
    </p:spTree>
    <p:extLst>
      <p:ext uri="{BB962C8B-B14F-4D97-AF65-F5344CB8AC3E}">
        <p14:creationId xmlns:p14="http://schemas.microsoft.com/office/powerpoint/2010/main" val="201782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1505148" y="598491"/>
            <a:ext cx="7750628" cy="3363909"/>
          </a:xfrm>
          <a:prstGeom prst="rect">
            <a:avLst/>
          </a:prstGeom>
          <a:noFill/>
          <a:ln w="9525">
            <a:noFill/>
            <a:miter lim="800000"/>
            <a:headEnd/>
            <a:tailEnd/>
          </a:ln>
          <a:effectLst/>
        </p:spPr>
      </p:pic>
      <p:sp>
        <p:nvSpPr>
          <p:cNvPr id="5" name="Rectangle 4"/>
          <p:cNvSpPr/>
          <p:nvPr/>
        </p:nvSpPr>
        <p:spPr>
          <a:xfrm>
            <a:off x="3962401" y="4572001"/>
            <a:ext cx="3884895" cy="954107"/>
          </a:xfrm>
          <a:prstGeom prst="rect">
            <a:avLst/>
          </a:prstGeom>
        </p:spPr>
        <p:txBody>
          <a:bodyPr wrap="square">
            <a:spAutoFit/>
          </a:bodyPr>
          <a:lstStyle/>
          <a:p>
            <a:pPr algn="ctr"/>
            <a:r>
              <a:rPr lang="en-US" sz="2800" dirty="0"/>
              <a:t>Hình 9. kiến trúc mạng Token Bus </a:t>
            </a:r>
          </a:p>
        </p:txBody>
      </p:sp>
    </p:spTree>
    <p:extLst>
      <p:ext uri="{BB962C8B-B14F-4D97-AF65-F5344CB8AC3E}">
        <p14:creationId xmlns:p14="http://schemas.microsoft.com/office/powerpoint/2010/main" val="3103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2"/>
            <a:ext cx="8596668" cy="709749"/>
          </a:xfrm>
          <a:solidFill>
            <a:schemeClr val="accent1">
              <a:lumMod val="20000"/>
              <a:lumOff val="80000"/>
            </a:schemeClr>
          </a:solidFill>
        </p:spPr>
        <p:txBody>
          <a:bodyPr/>
          <a:lstStyle/>
          <a:p>
            <a:r>
              <a:rPr lang="en-US" dirty="0">
                <a:solidFill>
                  <a:srgbClr val="FF0000"/>
                </a:solidFill>
              </a:rPr>
              <a:t>3. </a:t>
            </a:r>
            <a:r>
              <a:rPr lang="en-US" dirty="0" err="1">
                <a:solidFill>
                  <a:srgbClr val="FF0000"/>
                </a:solidFill>
              </a:rPr>
              <a:t>Công</a:t>
            </a:r>
            <a:r>
              <a:rPr lang="en-US" dirty="0">
                <a:solidFill>
                  <a:srgbClr val="FF0000"/>
                </a:solidFill>
              </a:rPr>
              <a:t> </a:t>
            </a:r>
            <a:r>
              <a:rPr lang="en-US" dirty="0" err="1">
                <a:solidFill>
                  <a:srgbClr val="FF0000"/>
                </a:solidFill>
              </a:rPr>
              <a:t>nghệ</a:t>
            </a:r>
            <a:r>
              <a:rPr lang="en-US" dirty="0">
                <a:solidFill>
                  <a:srgbClr val="FF0000"/>
                </a:solidFill>
              </a:rPr>
              <a:t> </a:t>
            </a:r>
            <a:r>
              <a:rPr lang="en-US" dirty="0" err="1">
                <a:solidFill>
                  <a:srgbClr val="FF0000"/>
                </a:solidFill>
              </a:rPr>
              <a:t>mạng</a:t>
            </a:r>
            <a:r>
              <a:rPr lang="en-US" dirty="0">
                <a:solidFill>
                  <a:srgbClr val="FF0000"/>
                </a:solidFill>
              </a:rPr>
              <a:t> LAN</a:t>
            </a:r>
          </a:p>
        </p:txBody>
      </p:sp>
      <p:sp>
        <p:nvSpPr>
          <p:cNvPr id="3" name="Content Placeholder 2"/>
          <p:cNvSpPr>
            <a:spLocks noGrp="1"/>
          </p:cNvSpPr>
          <p:nvPr>
            <p:ph idx="1"/>
          </p:nvPr>
        </p:nvSpPr>
        <p:spPr>
          <a:xfrm>
            <a:off x="677334" y="1058091"/>
            <a:ext cx="8754048" cy="4983271"/>
          </a:xfrm>
        </p:spPr>
        <p:txBody>
          <a:bodyPr>
            <a:noAutofit/>
          </a:bodyPr>
          <a:lstStyle/>
          <a:p>
            <a:r>
              <a:rPr lang="vi-VN" sz="2400" dirty="0">
                <a:solidFill>
                  <a:schemeClr val="tx1"/>
                </a:solidFill>
              </a:rPr>
              <a:t>Ethernet là gì?</a:t>
            </a:r>
            <a:endParaRPr lang="en-US" sz="2400" dirty="0">
              <a:solidFill>
                <a:schemeClr val="tx1"/>
              </a:solidFill>
            </a:endParaRPr>
          </a:p>
          <a:p>
            <a:r>
              <a:rPr lang="vi-VN" sz="2400" dirty="0">
                <a:solidFill>
                  <a:schemeClr val="tx1"/>
                </a:solidFill>
              </a:rPr>
              <a:t> Ethernet là một trong số những phương tiện có thể sử dụng để tạo ra một mạng LAN, bao gồm cả Wi-Fi, Bluetooth và USB. </a:t>
            </a:r>
            <a:endParaRPr lang="en-US" sz="2400" dirty="0">
              <a:solidFill>
                <a:schemeClr val="tx1"/>
              </a:solidFill>
            </a:endParaRPr>
          </a:p>
          <a:p>
            <a:r>
              <a:rPr lang="vi-VN" sz="2400" dirty="0">
                <a:solidFill>
                  <a:schemeClr val="tx1"/>
                </a:solidFill>
              </a:rPr>
              <a:t>Ethernet là công nghệ mạng được sử dụng phổ biến trong mạng LAN, WAN, MAN. </a:t>
            </a:r>
            <a:endParaRPr lang="en-US" sz="2400" dirty="0">
              <a:solidFill>
                <a:schemeClr val="tx1"/>
              </a:solidFill>
            </a:endParaRPr>
          </a:p>
          <a:p>
            <a:r>
              <a:rPr lang="vi-VN" sz="2400" dirty="0">
                <a:solidFill>
                  <a:schemeClr val="tx1"/>
                </a:solidFill>
              </a:rPr>
              <a:t>Ethernet do các công ty Xerox, Intel và Digital equipment xây dựng và phát triển. </a:t>
            </a:r>
            <a:endParaRPr lang="en-US" sz="2400" dirty="0">
              <a:solidFill>
                <a:schemeClr val="tx1"/>
              </a:solidFill>
            </a:endParaRPr>
          </a:p>
          <a:p>
            <a:r>
              <a:rPr lang="vi-VN" sz="2400" dirty="0">
                <a:solidFill>
                  <a:schemeClr val="tx1"/>
                </a:solidFill>
              </a:rPr>
              <a:t>Ethernet là mạng thông dụng nhất đối với các mạng nhỏ hiện nay. Ethernet LAN được xây dựng theo chuẩn 7 lớp trong cấu trúc mạng của ISO, mạng truyền số liệu Ethernet cho phép </a:t>
            </a:r>
            <a:r>
              <a:rPr lang="en-US" sz="2400" dirty="0">
                <a:solidFill>
                  <a:schemeClr val="tx1"/>
                </a:solidFill>
              </a:rPr>
              <a:t>r</a:t>
            </a:r>
            <a:r>
              <a:rPr lang="vi-VN" sz="2400" dirty="0">
                <a:solidFill>
                  <a:schemeClr val="tx1"/>
                </a:solidFill>
              </a:rPr>
              <a:t>a vào mạng các loại máy tính khác nhau kể cả máy tính mini.</a:t>
            </a:r>
            <a:endParaRPr lang="en-US" sz="2400" dirty="0">
              <a:solidFill>
                <a:schemeClr val="tx1"/>
              </a:solidFill>
            </a:endParaRPr>
          </a:p>
        </p:txBody>
      </p:sp>
    </p:spTree>
    <p:extLst>
      <p:ext uri="{BB962C8B-B14F-4D97-AF65-F5344CB8AC3E}">
        <p14:creationId xmlns:p14="http://schemas.microsoft.com/office/powerpoint/2010/main" val="210277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927463"/>
            <a:ext cx="8596668" cy="5113899"/>
          </a:xfrm>
        </p:spPr>
        <p:txBody>
          <a:bodyPr>
            <a:normAutofit lnSpcReduction="10000"/>
          </a:bodyPr>
          <a:lstStyle/>
          <a:p>
            <a:r>
              <a:rPr lang="vi-VN" sz="2700" b="1" dirty="0">
                <a:solidFill>
                  <a:schemeClr val="tx1"/>
                </a:solidFill>
              </a:rPr>
              <a:t>Các kiểu mạng Ethernet</a:t>
            </a:r>
          </a:p>
          <a:p>
            <a:r>
              <a:rPr lang="vi-VN" sz="2700" dirty="0">
                <a:solidFill>
                  <a:schemeClr val="tx1"/>
                </a:solidFill>
              </a:rPr>
              <a:t>10Base2: Còn gọi là thin Ethernet vì nó dùng cáp đồng trục mỏng. Chiều dài tối đa của đoạn mạng là 185m.</a:t>
            </a:r>
          </a:p>
          <a:p>
            <a:r>
              <a:rPr lang="vi-VN" sz="2700" dirty="0">
                <a:solidFill>
                  <a:schemeClr val="tx1"/>
                </a:solidFill>
              </a:rPr>
              <a:t>10Base5: Còn gọi là thick Ethernet vì nó dùng cáp đồng trục dày. Chiều dài tối đa của đoạn mạng là 500m.</a:t>
            </a:r>
          </a:p>
          <a:p>
            <a:r>
              <a:rPr lang="vi-VN" sz="2700" dirty="0">
                <a:solidFill>
                  <a:schemeClr val="tx1"/>
                </a:solidFill>
              </a:rPr>
              <a:t>10BaseF: Dùng cáp quang.</a:t>
            </a:r>
          </a:p>
          <a:p>
            <a:r>
              <a:rPr lang="vi-VN" sz="2700" dirty="0">
                <a:solidFill>
                  <a:schemeClr val="tx1"/>
                </a:solidFill>
              </a:rPr>
              <a:t>10BaseT: Dùng cáp UTP. 10BaseT thường dùng trong cấu trúc hình sao và có giới hạn của một đoạn là 100m.</a:t>
            </a:r>
          </a:p>
          <a:p>
            <a:endParaRPr lang="en-US" dirty="0"/>
          </a:p>
        </p:txBody>
      </p:sp>
    </p:spTree>
    <p:extLst>
      <p:ext uri="{BB962C8B-B14F-4D97-AF65-F5344CB8AC3E}">
        <p14:creationId xmlns:p14="http://schemas.microsoft.com/office/powerpoint/2010/main" val="314068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US" dirty="0" err="1">
                <a:solidFill>
                  <a:srgbClr val="FF0000"/>
                </a:solidFill>
              </a:rPr>
              <a:t>Mạng</a:t>
            </a:r>
            <a:r>
              <a:rPr lang="en-US" dirty="0">
                <a:solidFill>
                  <a:srgbClr val="FF0000"/>
                </a:solidFill>
              </a:rPr>
              <a:t> Token Ring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10146" y="1574074"/>
            <a:ext cx="5095602" cy="3821702"/>
          </a:xfrm>
          <a:prstGeom prst="rect">
            <a:avLst/>
          </a:prstGeom>
        </p:spPr>
      </p:pic>
    </p:spTree>
    <p:extLst>
      <p:ext uri="{BB962C8B-B14F-4D97-AF65-F5344CB8AC3E}">
        <p14:creationId xmlns:p14="http://schemas.microsoft.com/office/powerpoint/2010/main" val="127322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123407"/>
            <a:ext cx="8596668" cy="4917956"/>
          </a:xfrm>
        </p:spPr>
        <p:txBody>
          <a:bodyPr>
            <a:noAutofit/>
          </a:bodyPr>
          <a:lstStyle/>
          <a:p>
            <a:r>
              <a:rPr lang="vi-VN" sz="2500">
                <a:solidFill>
                  <a:schemeClr val="tx1"/>
                </a:solidFill>
              </a:rPr>
              <a:t>Mạng </a:t>
            </a:r>
            <a:r>
              <a:rPr lang="vi-VN" sz="2500" dirty="0">
                <a:solidFill>
                  <a:schemeClr val="tx1"/>
                </a:solidFill>
              </a:rPr>
              <a:t>Token Ring có thể chạy ở tốc độ 4Mbps hoặc 16Mbps. </a:t>
            </a:r>
            <a:endParaRPr lang="en-US" sz="2500" dirty="0">
              <a:solidFill>
                <a:schemeClr val="tx1"/>
              </a:solidFill>
            </a:endParaRPr>
          </a:p>
          <a:p>
            <a:r>
              <a:rPr lang="vi-VN" sz="2500" dirty="0">
                <a:solidFill>
                  <a:schemeClr val="tx1"/>
                </a:solidFill>
              </a:rPr>
              <a:t>Phương pháp truy cập dùng trong mạng Token Ring gọi là Token passing</a:t>
            </a:r>
            <a:r>
              <a:rPr lang="vi-VN" sz="2500">
                <a:solidFill>
                  <a:schemeClr val="tx1"/>
                </a:solidFill>
              </a:rPr>
              <a:t>. </a:t>
            </a:r>
            <a:endParaRPr lang="en-US" sz="2500">
              <a:solidFill>
                <a:schemeClr val="tx1"/>
              </a:solidFill>
            </a:endParaRPr>
          </a:p>
          <a:p>
            <a:r>
              <a:rPr lang="vi-VN" sz="2500">
                <a:solidFill>
                  <a:schemeClr val="tx1"/>
                </a:solidFill>
              </a:rPr>
              <a:t>Token </a:t>
            </a:r>
            <a:r>
              <a:rPr lang="vi-VN" sz="2500" dirty="0">
                <a:solidFill>
                  <a:schemeClr val="tx1"/>
                </a:solidFill>
              </a:rPr>
              <a:t>passing </a:t>
            </a:r>
            <a:r>
              <a:rPr lang="vi-VN" sz="2500">
                <a:solidFill>
                  <a:schemeClr val="tx1"/>
                </a:solidFill>
              </a:rPr>
              <a:t>là phư</a:t>
            </a:r>
            <a:r>
              <a:rPr lang="en-US" sz="2500">
                <a:solidFill>
                  <a:schemeClr val="tx1"/>
                </a:solidFill>
              </a:rPr>
              <a:t>ơ</a:t>
            </a:r>
            <a:r>
              <a:rPr lang="vi-VN" sz="2500">
                <a:solidFill>
                  <a:schemeClr val="tx1"/>
                </a:solidFill>
              </a:rPr>
              <a:t>ng </a:t>
            </a:r>
            <a:r>
              <a:rPr lang="vi-VN" sz="2500" dirty="0">
                <a:solidFill>
                  <a:schemeClr val="tx1"/>
                </a:solidFill>
              </a:rPr>
              <a:t>pháp truy nhập xác định, trong đó các xung đột được ngăn ngừa bằng cách ở mỗi thời điểm chỉ một trạm có thể được truyền tín hiệu. Điều này được thực hiện bằng việc truyền một bó tín hiệu đặc biệt gọi là Token (mã thông báo) xoay vòng từ trạm này qua trạm khác. Một trạm chỉ có thể gửi đi bó dữ liệu khi nó nhận được mã không bận.</a:t>
            </a:r>
            <a:endParaRPr lang="en-US" sz="2500" dirty="0">
              <a:solidFill>
                <a:schemeClr val="tx1"/>
              </a:solidFill>
            </a:endParaRPr>
          </a:p>
        </p:txBody>
      </p:sp>
    </p:spTree>
    <p:extLst>
      <p:ext uri="{BB962C8B-B14F-4D97-AF65-F5344CB8AC3E}">
        <p14:creationId xmlns:p14="http://schemas.microsoft.com/office/powerpoint/2010/main" val="363195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1223" y="485504"/>
            <a:ext cx="8229600" cy="5745163"/>
          </a:xfrm>
        </p:spPr>
        <p:txBody>
          <a:bodyPr>
            <a:noAutofit/>
          </a:bodyPr>
          <a:lstStyle/>
          <a:p>
            <a:r>
              <a:rPr lang="vi-VN" sz="2200" dirty="0">
                <a:solidFill>
                  <a:schemeClr val="tx1"/>
                </a:solidFill>
              </a:rPr>
              <a:t>Có hai kiểu nối mạng chủ yếu đó là : </a:t>
            </a:r>
          </a:p>
          <a:p>
            <a:r>
              <a:rPr lang="vi-VN" sz="2200" dirty="0">
                <a:solidFill>
                  <a:schemeClr val="tx1"/>
                </a:solidFill>
              </a:rPr>
              <a:t>Nối kiểu điểm - điểm (point - to - point). </a:t>
            </a:r>
          </a:p>
          <a:p>
            <a:r>
              <a:rPr lang="vi-VN" sz="2200" dirty="0">
                <a:solidFill>
                  <a:schemeClr val="tx1"/>
                </a:solidFill>
              </a:rPr>
              <a:t>Nối kiểu điểm - nhiều điểm (point - to - multipoint hay broadcast). </a:t>
            </a:r>
          </a:p>
          <a:p>
            <a:pPr lvl="1">
              <a:buFont typeface="Wingdings" pitchFamily="2" charset="2"/>
              <a:buChar char="Ø"/>
            </a:pPr>
            <a:r>
              <a:rPr lang="vi-VN" sz="2200" dirty="0">
                <a:solidFill>
                  <a:schemeClr val="tx1"/>
                </a:solidFill>
              </a:rPr>
              <a:t>Theo kiểu điểm - điểm, các đường truyền nối từng cặp nút với nhau và mỗi nút đều có trách nhiệm lưu giữ tạm thời sau đó chuyển tiếp dữ liệu đi cho tới đích. Do cách làm việc như vậy nên mạng kiểu này còn được gọi là mạng "</a:t>
            </a:r>
            <a:r>
              <a:rPr lang="vi-VN" sz="2200" i="1" dirty="0">
                <a:solidFill>
                  <a:schemeClr val="tx1"/>
                </a:solidFill>
              </a:rPr>
              <a:t>lưu và chuyển tiếp" (store and forward). </a:t>
            </a:r>
          </a:p>
          <a:p>
            <a:pPr lvl="1">
              <a:buFont typeface="Wingdings" pitchFamily="2" charset="2"/>
              <a:buChar char="Ø"/>
            </a:pPr>
            <a:r>
              <a:rPr lang="vi-VN" sz="2200" dirty="0">
                <a:solidFill>
                  <a:schemeClr val="tx1"/>
                </a:solidFill>
              </a:rPr>
              <a:t>Theo kiểu điểm - nhiều điểm, tất cả các nút phân chia nhau một đường truyền vật lý chung. Dữ liệu gửi đi từ một nút nào đó sẽ được tiếp nhận bởi tất cả các nút còn lại trên mạng, bởi vậy cần chỉ ra địa chỉ đích của dữ liệu. </a:t>
            </a:r>
          </a:p>
        </p:txBody>
      </p:sp>
    </p:spTree>
    <p:extLst>
      <p:ext uri="{BB962C8B-B14F-4D97-AF65-F5344CB8AC3E}">
        <p14:creationId xmlns:p14="http://schemas.microsoft.com/office/powerpoint/2010/main" val="30892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a:br>
            <a:r>
              <a:rPr lang="en-US" sz="4800" b="1"/>
              <a:t>BÀI TẬP</a:t>
            </a:r>
          </a:p>
        </p:txBody>
      </p:sp>
      <p:sp>
        <p:nvSpPr>
          <p:cNvPr id="3" name="Content Placeholder 2"/>
          <p:cNvSpPr>
            <a:spLocks noGrp="1"/>
          </p:cNvSpPr>
          <p:nvPr>
            <p:ph idx="1"/>
          </p:nvPr>
        </p:nvSpPr>
        <p:spPr/>
        <p:txBody>
          <a:bodyPr/>
          <a:lstStyle/>
          <a:p>
            <a:r>
              <a:rPr lang="en-US" sz="3200">
                <a:solidFill>
                  <a:schemeClr val="tx1"/>
                </a:solidFill>
                <a:latin typeface="+mj-lt"/>
              </a:rPr>
              <a:t>Cho 3 pḥòng máy A, B và C mỗi phòng gồm 3 máy, phòng A cách phòng B 175 mét, phòng B cách phòng C 80 mét. Hãy vẽ sơ đồ cho mô hình mạng LAN theo 2 cấu hình Bus – Bus và Bus – Star ? Cho biết ưu điểm và nhược điểm của 2 mô hình mạng này ?</a:t>
            </a:r>
          </a:p>
          <a:p>
            <a:endParaRPr lang="en-US"/>
          </a:p>
        </p:txBody>
      </p:sp>
    </p:spTree>
    <p:extLst>
      <p:ext uri="{BB962C8B-B14F-4D97-AF65-F5344CB8AC3E}">
        <p14:creationId xmlns:p14="http://schemas.microsoft.com/office/powerpoint/2010/main" val="111901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2" name="Content Placeholder 21"/>
          <p:cNvSpPr>
            <a:spLocks noGrp="1"/>
          </p:cNvSpPr>
          <p:nvPr>
            <p:ph idx="1"/>
          </p:nvPr>
        </p:nvSpPr>
        <p:spPr/>
        <p:txBody>
          <a:bodyPr/>
          <a:lstStyle/>
          <a:p>
            <a:endParaRPr lang="en-US"/>
          </a:p>
        </p:txBody>
      </p:sp>
      <p:pic>
        <p:nvPicPr>
          <p:cNvPr id="23" name="Picture 22"/>
          <p:cNvPicPr>
            <a:picLocks noChangeAspect="1"/>
          </p:cNvPicPr>
          <p:nvPr/>
        </p:nvPicPr>
        <p:blipFill>
          <a:blip r:embed="rId2"/>
          <a:stretch>
            <a:fillRect/>
          </a:stretch>
        </p:blipFill>
        <p:spPr>
          <a:xfrm>
            <a:off x="0" y="3057253"/>
            <a:ext cx="10466633" cy="1253489"/>
          </a:xfrm>
          <a:prstGeom prst="rect">
            <a:avLst/>
          </a:prstGeom>
        </p:spPr>
      </p:pic>
    </p:spTree>
    <p:extLst>
      <p:ext uri="{BB962C8B-B14F-4D97-AF65-F5344CB8AC3E}">
        <p14:creationId xmlns:p14="http://schemas.microsoft.com/office/powerpoint/2010/main" val="279505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Tham khảo</a:t>
            </a:r>
          </a:p>
        </p:txBody>
      </p:sp>
      <p:sp>
        <p:nvSpPr>
          <p:cNvPr id="3" name="Content Placeholder 2"/>
          <p:cNvSpPr>
            <a:spLocks noGrp="1"/>
          </p:cNvSpPr>
          <p:nvPr>
            <p:ph idx="1"/>
          </p:nvPr>
        </p:nvSpPr>
        <p:spPr/>
        <p:txBody>
          <a:bodyPr/>
          <a:lstStyle/>
          <a:p>
            <a:r>
              <a:rPr lang="en-US">
                <a:hlinkClick r:id="rId2"/>
              </a:rPr>
              <a:t>THIẾT KẾ MẠNG LAN TRONG PHÒNG MÁY INTERNET | LÊ QUỐC NHẬT ĐÔNG (wordpress.com)</a:t>
            </a:r>
            <a:endParaRPr lang="en-US"/>
          </a:p>
        </p:txBody>
      </p:sp>
    </p:spTree>
    <p:extLst>
      <p:ext uri="{BB962C8B-B14F-4D97-AF65-F5344CB8AC3E}">
        <p14:creationId xmlns:p14="http://schemas.microsoft.com/office/powerpoint/2010/main" val="21046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91" y="949233"/>
            <a:ext cx="8806300" cy="1598023"/>
          </a:xfrm>
        </p:spPr>
        <p:txBody>
          <a:bodyPr>
            <a:normAutofit fontScale="90000"/>
          </a:bodyPr>
          <a:lstStyle/>
          <a:p>
            <a:r>
              <a:rPr lang="en-US">
                <a:solidFill>
                  <a:schemeClr val="tx1"/>
                </a:solidFill>
              </a:rPr>
              <a:t>Cho hệ thống mạng gồm 230 Host và địa chỉ IP được thiết lập ở lớp 192.168.10.1/24. Hãy chia hệ thống mạng này thành bốn mạng con (Net 1: có 124 Host, Net 2: có 57 Host, Net 3: có 28 Host và Net 4: có 21 Host) gồm các thông tin: Network ID (địa chỉ lớp mạng con), Subnet Mask(mặt nạ của mạng con), Start IP  Address(địa chỉ IP bắt đầu của mạng con), End IP Address(địa chỉ IP kết thúc mạng con), Broadcast IP(địa chỉ IP quảng bá của mạng con).</a:t>
            </a:r>
            <a:br>
              <a:rPr lang="en-US">
                <a:solidFill>
                  <a:schemeClr val="tx1"/>
                </a:solidFill>
              </a:rPr>
            </a:br>
            <a:endParaRPr lang="en-US"/>
          </a:p>
        </p:txBody>
      </p:sp>
      <p:sp>
        <p:nvSpPr>
          <p:cNvPr id="3" name="Content Placeholder 2"/>
          <p:cNvSpPr>
            <a:spLocks noGrp="1"/>
          </p:cNvSpPr>
          <p:nvPr>
            <p:ph idx="1"/>
          </p:nvPr>
        </p:nvSpPr>
        <p:spPr>
          <a:xfrm>
            <a:off x="431074" y="2160589"/>
            <a:ext cx="9718766" cy="4109582"/>
          </a:xfrm>
        </p:spPr>
        <p:txBody>
          <a:bodyPr>
            <a:noAutofit/>
          </a:bodyPr>
          <a:lstStyle/>
          <a:p>
            <a:endParaRPr lang="en-US" sz="3500">
              <a:solidFill>
                <a:schemeClr val="tx1"/>
              </a:solidFill>
            </a:endParaRPr>
          </a:p>
        </p:txBody>
      </p:sp>
    </p:spTree>
    <p:extLst>
      <p:ext uri="{BB962C8B-B14F-4D97-AF65-F5344CB8AC3E}">
        <p14:creationId xmlns:p14="http://schemas.microsoft.com/office/powerpoint/2010/main" val="90794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a:t>Bài tập</a:t>
            </a:r>
          </a:p>
        </p:txBody>
      </p:sp>
      <p:sp>
        <p:nvSpPr>
          <p:cNvPr id="3" name="Content Placeholder 2"/>
          <p:cNvSpPr>
            <a:spLocks noGrp="1"/>
          </p:cNvSpPr>
          <p:nvPr>
            <p:ph idx="1"/>
          </p:nvPr>
        </p:nvSpPr>
        <p:spPr/>
        <p:txBody>
          <a:bodyPr>
            <a:normAutofit fontScale="92500"/>
          </a:bodyPr>
          <a:lstStyle/>
          <a:p>
            <a:pPr marL="0" indent="0">
              <a:buNone/>
            </a:pPr>
            <a:r>
              <a:rPr lang="en-US" sz="3500">
                <a:solidFill>
                  <a:schemeClr val="tx1"/>
                </a:solidFill>
              </a:rPr>
              <a:t>Cho 5 pḥòng máy A, B và C mỗi phòng gồm 10 máy, phòng A cách phòng B 50 mét, phòng B cách phòng C 60 mét, phòng C cách phòng D 50 mét, phòng E cách phòng A: 80 mét. Hãy vẽ sơ đồ cho mô hình mạng LAN theo 2 cấu hình Bus – Ring và Bus – Star ? Cho biết ưu điểm và nhượt điểm của 2 mô hình mạng này ?</a:t>
            </a:r>
          </a:p>
          <a:p>
            <a:endParaRPr lang="en-US"/>
          </a:p>
        </p:txBody>
      </p:sp>
    </p:spTree>
    <p:extLst>
      <p:ext uri="{BB962C8B-B14F-4D97-AF65-F5344CB8AC3E}">
        <p14:creationId xmlns:p14="http://schemas.microsoft.com/office/powerpoint/2010/main" val="313265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500" dirty="0">
                <a:solidFill>
                  <a:srgbClr val="FF0000"/>
                </a:solidFill>
              </a:rPr>
              <a:t>THE END!!!</a:t>
            </a:r>
          </a:p>
        </p:txBody>
      </p:sp>
    </p:spTree>
    <p:extLst>
      <p:ext uri="{BB962C8B-B14F-4D97-AF65-F5344CB8AC3E}">
        <p14:creationId xmlns:p14="http://schemas.microsoft.com/office/powerpoint/2010/main" val="21268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677334" y="1476822"/>
            <a:ext cx="8360090" cy="3117667"/>
          </a:xfrm>
          <a:prstGeom prst="rect">
            <a:avLst/>
          </a:prstGeom>
          <a:noFill/>
          <a:ln w="9525">
            <a:noFill/>
            <a:miter lim="800000"/>
            <a:headEnd/>
            <a:tailEnd/>
          </a:ln>
          <a:effectLst/>
        </p:spPr>
      </p:pic>
    </p:spTree>
    <p:extLst>
      <p:ext uri="{BB962C8B-B14F-4D97-AF65-F5344CB8AC3E}">
        <p14:creationId xmlns:p14="http://schemas.microsoft.com/office/powerpoint/2010/main" val="407890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686761" y="1270000"/>
            <a:ext cx="8458200" cy="3481013"/>
          </a:xfrm>
          <a:prstGeom prst="rect">
            <a:avLst/>
          </a:prstGeom>
          <a:noFill/>
          <a:ln w="9525">
            <a:noFill/>
            <a:miter lim="800000"/>
            <a:headEnd/>
            <a:tailEnd/>
          </a:ln>
          <a:effectLst/>
        </p:spPr>
      </p:pic>
    </p:spTree>
    <p:extLst>
      <p:ext uri="{BB962C8B-B14F-4D97-AF65-F5344CB8AC3E}">
        <p14:creationId xmlns:p14="http://schemas.microsoft.com/office/powerpoint/2010/main" val="34050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br>
              <a:rPr lang="en-US" b="1" dirty="0">
                <a:solidFill>
                  <a:srgbClr val="FF0000"/>
                </a:solidFill>
              </a:rPr>
            </a:br>
            <a:r>
              <a:rPr lang="vi-VN" b="1" dirty="0">
                <a:solidFill>
                  <a:srgbClr val="FF0000"/>
                </a:solidFill>
              </a:rPr>
              <a:t>Mạng hình tuyến (Bus Topology)</a:t>
            </a:r>
            <a:br>
              <a:rPr lang="vi-VN" dirty="0">
                <a:solidFill>
                  <a:srgbClr val="FF0000"/>
                </a:solidFill>
              </a:rPr>
            </a:br>
            <a:endParaRPr lang="en-US" dirty="0">
              <a:solidFill>
                <a:srgbClr val="FF0000"/>
              </a:solidFill>
            </a:endParaRPr>
          </a:p>
        </p:txBody>
      </p:sp>
      <p:sp>
        <p:nvSpPr>
          <p:cNvPr id="5" name="Rectangle 4"/>
          <p:cNvSpPr/>
          <p:nvPr/>
        </p:nvSpPr>
        <p:spPr>
          <a:xfrm>
            <a:off x="3463491" y="5108134"/>
            <a:ext cx="3024354" cy="369332"/>
          </a:xfrm>
          <a:prstGeom prst="rect">
            <a:avLst/>
          </a:prstGeom>
        </p:spPr>
        <p:txBody>
          <a:bodyPr wrap="none">
            <a:spAutoFit/>
          </a:bodyPr>
          <a:lstStyle/>
          <a:p>
            <a:r>
              <a:rPr lang="en-US" dirty="0"/>
              <a:t>Hình 3. Kiến trúc mạng Bus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1183" y="2045667"/>
            <a:ext cx="5720852" cy="3154605"/>
          </a:xfrm>
          <a:prstGeom prst="rect">
            <a:avLst/>
          </a:prstGeom>
        </p:spPr>
      </p:pic>
    </p:spTree>
    <p:extLst>
      <p:ext uri="{BB962C8B-B14F-4D97-AF65-F5344CB8AC3E}">
        <p14:creationId xmlns:p14="http://schemas.microsoft.com/office/powerpoint/2010/main" val="339907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a:t>
            </a:r>
            <a:endParaRPr lang="en-US" dirty="0"/>
          </a:p>
        </p:txBody>
      </p:sp>
      <p:sp>
        <p:nvSpPr>
          <p:cNvPr id="3" name="Content Placeholder 2"/>
          <p:cNvSpPr>
            <a:spLocks noGrp="1"/>
          </p:cNvSpPr>
          <p:nvPr>
            <p:ph sz="quarter" idx="1"/>
          </p:nvPr>
        </p:nvSpPr>
        <p:spPr>
          <a:xfrm>
            <a:off x="677334" y="1162595"/>
            <a:ext cx="8596668" cy="4878768"/>
          </a:xfrm>
        </p:spPr>
        <p:txBody>
          <a:bodyPr>
            <a:normAutofit/>
          </a:bodyPr>
          <a:lstStyle/>
          <a:p>
            <a:pPr marL="0" indent="0">
              <a:buNone/>
            </a:pPr>
            <a:r>
              <a:rPr lang="vi-VN" sz="3200" b="1" dirty="0">
                <a:solidFill>
                  <a:srgbClr val="C00000"/>
                </a:solidFill>
              </a:rPr>
              <a:t>Mạng hình tuyến (Bus </a:t>
            </a:r>
            <a:r>
              <a:rPr lang="vi-VN" sz="3200" b="1">
                <a:solidFill>
                  <a:srgbClr val="C00000"/>
                </a:solidFill>
              </a:rPr>
              <a:t>Topology)</a:t>
            </a:r>
            <a:endParaRPr lang="en-US" sz="3200" b="1">
              <a:solidFill>
                <a:srgbClr val="C00000"/>
              </a:solidFill>
            </a:endParaRPr>
          </a:p>
          <a:p>
            <a:pPr marL="0" indent="0">
              <a:buNone/>
            </a:pPr>
            <a:endParaRPr lang="vi-VN" sz="3200" dirty="0">
              <a:solidFill>
                <a:srgbClr val="C00000"/>
              </a:solidFill>
            </a:endParaRPr>
          </a:p>
          <a:p>
            <a:r>
              <a:rPr lang="vi-VN" sz="2800">
                <a:solidFill>
                  <a:srgbClr val="002060"/>
                </a:solidFill>
                <a:latin typeface="Times New Roman" panose="02020603050405020304" pitchFamily="18" charset="0"/>
                <a:cs typeface="Times New Roman" panose="02020603050405020304" pitchFamily="18" charset="0"/>
              </a:rPr>
              <a:t>Tất cả các trạm đều dùng chung một đường truyền chính (Bus) được giới hạn bởi hai đầu nối (terminator). - Mỗi trạm được nối vào Bus qua một đầu nối chữ T (T-connector</a:t>
            </a:r>
            <a:endParaRPr lang="en-US" sz="2800">
              <a:solidFill>
                <a:srgbClr val="002060"/>
              </a:solidFill>
              <a:latin typeface="Times New Roman" panose="02020603050405020304" pitchFamily="18" charset="0"/>
              <a:cs typeface="Times New Roman" panose="02020603050405020304" pitchFamily="18" charset="0"/>
            </a:endParaRPr>
          </a:p>
          <a:p>
            <a:r>
              <a:rPr lang="vi-VN" sz="2800">
                <a:solidFill>
                  <a:srgbClr val="002060"/>
                </a:solidFill>
                <a:latin typeface="Times New Roman" panose="02020603050405020304" pitchFamily="18" charset="0"/>
                <a:cs typeface="Times New Roman" panose="02020603050405020304" pitchFamily="18" charset="0"/>
              </a:rPr>
              <a:t> Khi một trạm truyền dữ liệu thì tín hiệu được quảng bá trên 2 chiều của Bus (tất cả các trạm khác đều có thể nhận tín hiệu) </a:t>
            </a:r>
            <a:endParaRPr lang="vi-V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5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77334" y="1254035"/>
            <a:ext cx="8596668" cy="4787328"/>
          </a:xfrm>
        </p:spPr>
        <p:txBody>
          <a:bodyPr>
            <a:normAutofit/>
          </a:bodyPr>
          <a:lstStyle/>
          <a:p>
            <a:r>
              <a:rPr lang="vi-VN" sz="2500" b="1" u="sng" dirty="0">
                <a:solidFill>
                  <a:srgbClr val="FF0000"/>
                </a:solidFill>
              </a:rPr>
              <a:t>Ưu điểm </a:t>
            </a:r>
            <a:r>
              <a:rPr lang="vi-VN" sz="2500" b="1" u="sng">
                <a:solidFill>
                  <a:srgbClr val="FF0000"/>
                </a:solidFill>
              </a:rPr>
              <a:t>của topo</a:t>
            </a:r>
            <a:r>
              <a:rPr lang="en-US" sz="2500" b="1" u="sng">
                <a:solidFill>
                  <a:srgbClr val="FF0000"/>
                </a:solidFill>
              </a:rPr>
              <a:t> </a:t>
            </a:r>
            <a:r>
              <a:rPr lang="vi-VN" sz="2500" b="1" u="sng">
                <a:solidFill>
                  <a:srgbClr val="FF0000"/>
                </a:solidFill>
              </a:rPr>
              <a:t>mạng </a:t>
            </a:r>
            <a:r>
              <a:rPr lang="vi-VN" sz="2500" b="1" u="sng" dirty="0">
                <a:solidFill>
                  <a:srgbClr val="FF0000"/>
                </a:solidFill>
              </a:rPr>
              <a:t>bus:</a:t>
            </a:r>
            <a:endParaRPr lang="vi-VN" sz="2500" b="1" dirty="0">
              <a:solidFill>
                <a:srgbClr val="FF0000"/>
              </a:solidFill>
            </a:endParaRPr>
          </a:p>
          <a:p>
            <a:pPr lvl="1">
              <a:buFont typeface="Wingdings" pitchFamily="2" charset="2"/>
              <a:buChar char="Ø"/>
            </a:pPr>
            <a:r>
              <a:rPr lang="vi-VN" sz="2500" dirty="0">
                <a:solidFill>
                  <a:schemeClr val="tx1"/>
                </a:solidFill>
              </a:rPr>
              <a:t>Dùng dây cáp ít, dễ lắp đạt</a:t>
            </a:r>
          </a:p>
          <a:p>
            <a:pPr lvl="1">
              <a:buFont typeface="Wingdings" pitchFamily="2" charset="2"/>
              <a:buChar char="Ø"/>
            </a:pPr>
            <a:r>
              <a:rPr lang="vi-VN" sz="2500" dirty="0">
                <a:solidFill>
                  <a:schemeClr val="tx1"/>
                </a:solidFill>
              </a:rPr>
              <a:t>Không giới hạn độ dài cáp</a:t>
            </a:r>
          </a:p>
          <a:p>
            <a:r>
              <a:rPr lang="vi-VN" sz="2500" b="1" u="sng" dirty="0">
                <a:solidFill>
                  <a:srgbClr val="FF0000"/>
                </a:solidFill>
              </a:rPr>
              <a:t>Nhược điểm:</a:t>
            </a:r>
            <a:endParaRPr lang="vi-VN" sz="2500" b="1" dirty="0">
              <a:solidFill>
                <a:srgbClr val="FF0000"/>
              </a:solidFill>
            </a:endParaRPr>
          </a:p>
          <a:p>
            <a:pPr lvl="1">
              <a:buFont typeface="Wingdings" pitchFamily="2" charset="2"/>
              <a:buChar char="Ø"/>
            </a:pPr>
            <a:r>
              <a:rPr lang="vi-VN" sz="2500" dirty="0">
                <a:solidFill>
                  <a:schemeClr val="tx1"/>
                </a:solidFill>
              </a:rPr>
              <a:t>Sẽ gây ra nghẽn mạng khi chuyển lưu lượng dữ liệu lớn.</a:t>
            </a:r>
          </a:p>
          <a:p>
            <a:pPr lvl="1">
              <a:buFont typeface="Wingdings" pitchFamily="2" charset="2"/>
              <a:buChar char="Ø"/>
            </a:pPr>
            <a:r>
              <a:rPr lang="vi-VN" sz="2500" dirty="0">
                <a:solidFill>
                  <a:schemeClr val="tx1"/>
                </a:solidFill>
              </a:rPr>
              <a:t>Khi một trạm trên đường truyền bị hỏng thì các trạm khác cũng phải ngừng hoạt động.</a:t>
            </a:r>
          </a:p>
          <a:p>
            <a:pPr lvl="1"/>
            <a:endParaRPr lang="en-US" sz="2200" dirty="0"/>
          </a:p>
        </p:txBody>
      </p:sp>
    </p:spTree>
    <p:extLst>
      <p:ext uri="{BB962C8B-B14F-4D97-AF65-F5344CB8AC3E}">
        <p14:creationId xmlns:p14="http://schemas.microsoft.com/office/powerpoint/2010/main" val="9826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br>
              <a:rPr lang="en-US" sz="3200" b="1" dirty="0">
                <a:solidFill>
                  <a:srgbClr val="FF0000"/>
                </a:solidFill>
              </a:rPr>
            </a:br>
            <a:r>
              <a:rPr lang="vi-VN" sz="3200" b="1" dirty="0">
                <a:solidFill>
                  <a:srgbClr val="FF0000"/>
                </a:solidFill>
              </a:rPr>
              <a:t>Mạng dạng hình sao (Star topology)</a:t>
            </a:r>
            <a:br>
              <a:rPr lang="vi-VN" sz="3200" dirty="0">
                <a:solidFill>
                  <a:srgbClr val="FF0000"/>
                </a:solidFill>
              </a:rPr>
            </a:br>
            <a:endParaRPr lang="en-US" sz="3200" dirty="0">
              <a:solidFill>
                <a:srgbClr val="FF0000"/>
              </a:solidFill>
            </a:endParaRPr>
          </a:p>
        </p:txBody>
      </p:sp>
      <p:sp>
        <p:nvSpPr>
          <p:cNvPr id="5" name="Rectangle 4"/>
          <p:cNvSpPr/>
          <p:nvPr/>
        </p:nvSpPr>
        <p:spPr>
          <a:xfrm>
            <a:off x="3628017" y="5847806"/>
            <a:ext cx="3013133" cy="369332"/>
          </a:xfrm>
          <a:prstGeom prst="rect">
            <a:avLst/>
          </a:prstGeom>
        </p:spPr>
        <p:txBody>
          <a:bodyPr wrap="none">
            <a:spAutoFit/>
          </a:bodyPr>
          <a:lstStyle/>
          <a:p>
            <a:r>
              <a:rPr lang="en-US" dirty="0"/>
              <a:t>Hình 4. Kiến trúc mạng sao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8896" y="2311037"/>
            <a:ext cx="5447751" cy="3136174"/>
          </a:xfrm>
          <a:prstGeom prst="rect">
            <a:avLst/>
          </a:prstGeom>
        </p:spPr>
      </p:pic>
    </p:spTree>
    <p:extLst>
      <p:ext uri="{BB962C8B-B14F-4D97-AF65-F5344CB8AC3E}">
        <p14:creationId xmlns:p14="http://schemas.microsoft.com/office/powerpoint/2010/main" val="236383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9Slide.vn</Template>
  <TotalTime>764</TotalTime>
  <Words>2331</Words>
  <Application>Microsoft Office PowerPoint</Application>
  <PresentationFormat>Widescreen</PresentationFormat>
  <Paragraphs>109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Tahoma</vt:lpstr>
      <vt:lpstr>Times New Roman</vt:lpstr>
      <vt:lpstr>Trebuchet MS</vt:lpstr>
      <vt:lpstr>Wingdings</vt:lpstr>
      <vt:lpstr>Wingdings 3</vt:lpstr>
      <vt:lpstr>Facet</vt:lpstr>
      <vt:lpstr>CHƯƠNG 5: KIẾN TRÚC VÀ CÔNG NGHỆ MẠNG LAN</vt:lpstr>
      <vt:lpstr>1. Kiến trúc mạng</vt:lpstr>
      <vt:lpstr>PowerPoint Presentation</vt:lpstr>
      <vt:lpstr>PowerPoint Presentation</vt:lpstr>
      <vt:lpstr>PowerPoint Presentation</vt:lpstr>
      <vt:lpstr> Mạng hình tuyến (Bus Topology) </vt:lpstr>
      <vt:lpstr>   </vt:lpstr>
      <vt:lpstr>PowerPoint Presentation</vt:lpstr>
      <vt:lpstr> Mạng dạng hình sao (Star topology) </vt:lpstr>
      <vt:lpstr>PowerPoint Presentation</vt:lpstr>
      <vt:lpstr>PowerPoint Presentation</vt:lpstr>
      <vt:lpstr>PowerPoint Presentation</vt:lpstr>
      <vt:lpstr>Mạng dạng vòng (Ring Topology) </vt:lpstr>
      <vt:lpstr>PowerPoint Presentation</vt:lpstr>
      <vt:lpstr>PowerPoint Presentation</vt:lpstr>
      <vt:lpstr> Mạng dạng kết hợp </vt:lpstr>
      <vt:lpstr> </vt:lpstr>
      <vt:lpstr>Kết hợp hình sao và vòng (Star/Ring Topology) </vt:lpstr>
      <vt:lpstr>              </vt:lpstr>
      <vt:lpstr>2. Giao thức truy cập môi trường truyền</vt:lpstr>
      <vt:lpstr>PowerPoint Presentation</vt:lpstr>
      <vt:lpstr>PowerPoint Presentation</vt:lpstr>
      <vt:lpstr>Phương pháp đa truy nhập Token Bus  </vt:lpstr>
      <vt:lpstr>PowerPoint Presentation</vt:lpstr>
      <vt:lpstr>PowerPoint Presentation</vt:lpstr>
      <vt:lpstr>3. Công nghệ mạng LAN</vt:lpstr>
      <vt:lpstr>PowerPoint Presentation</vt:lpstr>
      <vt:lpstr>Mạng Token Ring</vt:lpstr>
      <vt:lpstr>PowerPoint Presentation</vt:lpstr>
      <vt:lpstr> BÀI TẬP</vt:lpstr>
      <vt:lpstr>PowerPoint Presentation</vt:lpstr>
      <vt:lpstr>Tham khảo</vt:lpstr>
      <vt:lpstr>Cho hệ thống mạng gồm 230 Host và địa chỉ IP được thiết lập ở lớp 192.168.10.1/24. Hãy chia hệ thống mạng này thành bốn mạng con (Net 1: có 124 Host, Net 2: có 57 Host, Net 3: có 28 Host và Net 4: có 21 Host) gồm các thông tin: Network ID (địa chỉ lớp mạng con), Subnet Mask(mặt nạ của mạng con), Start IP  Address(địa chỉ IP bắt đầu của mạng con), End IP Address(địa chỉ IP kết thúc mạng con), Broadcast IP(địa chỉ IP quảng bá của mạng con). </vt:lpstr>
      <vt:lpstr>Bài tập</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hoangduongngg</dc:creator>
  <dc:description>9Slide.vn</dc:description>
  <cp:lastModifiedBy>NGUYEN HOANG DUONG D19CN09</cp:lastModifiedBy>
  <cp:revision>29</cp:revision>
  <dcterms:created xsi:type="dcterms:W3CDTF">2020-03-03T03:02:03Z</dcterms:created>
  <dcterms:modified xsi:type="dcterms:W3CDTF">2022-01-03T14:16:24Z</dcterms:modified>
  <cp:category>9Slide.vn</cp:category>
</cp:coreProperties>
</file>