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CDD81C-47DE-4339-B9B3-36C7736677A6}"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3BAEC-4B93-41E1-BD97-334A820AECF3}" type="slidenum">
              <a:rPr lang="en-US" smtClean="0"/>
              <a:t>‹#›</a:t>
            </a:fld>
            <a:endParaRPr lang="en-US"/>
          </a:p>
        </p:txBody>
      </p:sp>
    </p:spTree>
    <p:extLst>
      <p:ext uri="{BB962C8B-B14F-4D97-AF65-F5344CB8AC3E}">
        <p14:creationId xmlns:p14="http://schemas.microsoft.com/office/powerpoint/2010/main" val="140107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CDD81C-47DE-4339-B9B3-36C7736677A6}"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3BAEC-4B93-41E1-BD97-334A820AECF3}" type="slidenum">
              <a:rPr lang="en-US" smtClean="0"/>
              <a:t>‹#›</a:t>
            </a:fld>
            <a:endParaRPr lang="en-US"/>
          </a:p>
        </p:txBody>
      </p:sp>
    </p:spTree>
    <p:extLst>
      <p:ext uri="{BB962C8B-B14F-4D97-AF65-F5344CB8AC3E}">
        <p14:creationId xmlns:p14="http://schemas.microsoft.com/office/powerpoint/2010/main" val="297160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CDD81C-47DE-4339-B9B3-36C7736677A6}"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3BAEC-4B93-41E1-BD97-334A820AECF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69751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CDD81C-47DE-4339-B9B3-36C7736677A6}"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3BAEC-4B93-41E1-BD97-334A820AECF3}" type="slidenum">
              <a:rPr lang="en-US" smtClean="0"/>
              <a:t>‹#›</a:t>
            </a:fld>
            <a:endParaRPr lang="en-US"/>
          </a:p>
        </p:txBody>
      </p:sp>
    </p:spTree>
    <p:extLst>
      <p:ext uri="{BB962C8B-B14F-4D97-AF65-F5344CB8AC3E}">
        <p14:creationId xmlns:p14="http://schemas.microsoft.com/office/powerpoint/2010/main" val="1694522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CDD81C-47DE-4339-B9B3-36C7736677A6}"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3BAEC-4B93-41E1-BD97-334A820AECF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2020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CDD81C-47DE-4339-B9B3-36C7736677A6}"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3BAEC-4B93-41E1-BD97-334A820AECF3}" type="slidenum">
              <a:rPr lang="en-US" smtClean="0"/>
              <a:t>‹#›</a:t>
            </a:fld>
            <a:endParaRPr lang="en-US"/>
          </a:p>
        </p:txBody>
      </p:sp>
    </p:spTree>
    <p:extLst>
      <p:ext uri="{BB962C8B-B14F-4D97-AF65-F5344CB8AC3E}">
        <p14:creationId xmlns:p14="http://schemas.microsoft.com/office/powerpoint/2010/main" val="2206852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CDD81C-47DE-4339-B9B3-36C7736677A6}"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3BAEC-4B93-41E1-BD97-334A820AECF3}" type="slidenum">
              <a:rPr lang="en-US" smtClean="0"/>
              <a:t>‹#›</a:t>
            </a:fld>
            <a:endParaRPr lang="en-US"/>
          </a:p>
        </p:txBody>
      </p:sp>
    </p:spTree>
    <p:extLst>
      <p:ext uri="{BB962C8B-B14F-4D97-AF65-F5344CB8AC3E}">
        <p14:creationId xmlns:p14="http://schemas.microsoft.com/office/powerpoint/2010/main" val="355087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CDD81C-47DE-4339-B9B3-36C7736677A6}"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3BAEC-4B93-41E1-BD97-334A820AECF3}" type="slidenum">
              <a:rPr lang="en-US" smtClean="0"/>
              <a:t>‹#›</a:t>
            </a:fld>
            <a:endParaRPr lang="en-US"/>
          </a:p>
        </p:txBody>
      </p:sp>
    </p:spTree>
    <p:extLst>
      <p:ext uri="{BB962C8B-B14F-4D97-AF65-F5344CB8AC3E}">
        <p14:creationId xmlns:p14="http://schemas.microsoft.com/office/powerpoint/2010/main" val="278101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CDD81C-47DE-4339-B9B3-36C7736677A6}"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3BAEC-4B93-41E1-BD97-334A820AECF3}" type="slidenum">
              <a:rPr lang="en-US" smtClean="0"/>
              <a:t>‹#›</a:t>
            </a:fld>
            <a:endParaRPr lang="en-US"/>
          </a:p>
        </p:txBody>
      </p:sp>
    </p:spTree>
    <p:extLst>
      <p:ext uri="{BB962C8B-B14F-4D97-AF65-F5344CB8AC3E}">
        <p14:creationId xmlns:p14="http://schemas.microsoft.com/office/powerpoint/2010/main" val="3207313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CDD81C-47DE-4339-B9B3-36C7736677A6}"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3BAEC-4B93-41E1-BD97-334A820AECF3}" type="slidenum">
              <a:rPr lang="en-US" smtClean="0"/>
              <a:t>‹#›</a:t>
            </a:fld>
            <a:endParaRPr lang="en-US"/>
          </a:p>
        </p:txBody>
      </p:sp>
    </p:spTree>
    <p:extLst>
      <p:ext uri="{BB962C8B-B14F-4D97-AF65-F5344CB8AC3E}">
        <p14:creationId xmlns:p14="http://schemas.microsoft.com/office/powerpoint/2010/main" val="76364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CDD81C-47DE-4339-B9B3-36C7736677A6}"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3BAEC-4B93-41E1-BD97-334A820AECF3}" type="slidenum">
              <a:rPr lang="en-US" smtClean="0"/>
              <a:t>‹#›</a:t>
            </a:fld>
            <a:endParaRPr lang="en-US"/>
          </a:p>
        </p:txBody>
      </p:sp>
    </p:spTree>
    <p:extLst>
      <p:ext uri="{BB962C8B-B14F-4D97-AF65-F5344CB8AC3E}">
        <p14:creationId xmlns:p14="http://schemas.microsoft.com/office/powerpoint/2010/main" val="177404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CDD81C-47DE-4339-B9B3-36C7736677A6}" type="datetimeFigureOut">
              <a:rPr lang="en-US" smtClean="0"/>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23BAEC-4B93-41E1-BD97-334A820AECF3}" type="slidenum">
              <a:rPr lang="en-US" smtClean="0"/>
              <a:t>‹#›</a:t>
            </a:fld>
            <a:endParaRPr lang="en-US"/>
          </a:p>
        </p:txBody>
      </p:sp>
    </p:spTree>
    <p:extLst>
      <p:ext uri="{BB962C8B-B14F-4D97-AF65-F5344CB8AC3E}">
        <p14:creationId xmlns:p14="http://schemas.microsoft.com/office/powerpoint/2010/main" val="289571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CDD81C-47DE-4339-B9B3-36C7736677A6}" type="datetimeFigureOut">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23BAEC-4B93-41E1-BD97-334A820AECF3}" type="slidenum">
              <a:rPr lang="en-US" smtClean="0"/>
              <a:t>‹#›</a:t>
            </a:fld>
            <a:endParaRPr lang="en-US"/>
          </a:p>
        </p:txBody>
      </p:sp>
    </p:spTree>
    <p:extLst>
      <p:ext uri="{BB962C8B-B14F-4D97-AF65-F5344CB8AC3E}">
        <p14:creationId xmlns:p14="http://schemas.microsoft.com/office/powerpoint/2010/main" val="90114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DD81C-47DE-4339-B9B3-36C7736677A6}" type="datetimeFigureOut">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23BAEC-4B93-41E1-BD97-334A820AECF3}" type="slidenum">
              <a:rPr lang="en-US" smtClean="0"/>
              <a:t>‹#›</a:t>
            </a:fld>
            <a:endParaRPr lang="en-US"/>
          </a:p>
        </p:txBody>
      </p:sp>
    </p:spTree>
    <p:extLst>
      <p:ext uri="{BB962C8B-B14F-4D97-AF65-F5344CB8AC3E}">
        <p14:creationId xmlns:p14="http://schemas.microsoft.com/office/powerpoint/2010/main" val="377481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CDD81C-47DE-4339-B9B3-36C7736677A6}"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3BAEC-4B93-41E1-BD97-334A820AECF3}" type="slidenum">
              <a:rPr lang="en-US" smtClean="0"/>
              <a:t>‹#›</a:t>
            </a:fld>
            <a:endParaRPr lang="en-US"/>
          </a:p>
        </p:txBody>
      </p:sp>
    </p:spTree>
    <p:extLst>
      <p:ext uri="{BB962C8B-B14F-4D97-AF65-F5344CB8AC3E}">
        <p14:creationId xmlns:p14="http://schemas.microsoft.com/office/powerpoint/2010/main" val="99653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0CDD81C-47DE-4339-B9B3-36C7736677A6}"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3BAEC-4B93-41E1-BD97-334A820AECF3}" type="slidenum">
              <a:rPr lang="en-US" smtClean="0"/>
              <a:t>‹#›</a:t>
            </a:fld>
            <a:endParaRPr lang="en-US"/>
          </a:p>
        </p:txBody>
      </p:sp>
    </p:spTree>
    <p:extLst>
      <p:ext uri="{BB962C8B-B14F-4D97-AF65-F5344CB8AC3E}">
        <p14:creationId xmlns:p14="http://schemas.microsoft.com/office/powerpoint/2010/main" val="109471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CDD81C-47DE-4339-B9B3-36C7736677A6}" type="datetimeFigureOut">
              <a:rPr lang="en-US" smtClean="0"/>
              <a:t>5/30/2020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523BAEC-4B93-41E1-BD97-334A820AECF3}" type="slidenum">
              <a:rPr lang="en-US" smtClean="0"/>
              <a:t>‹#›</a:t>
            </a:fld>
            <a:endParaRPr lang="en-US"/>
          </a:p>
        </p:txBody>
      </p:sp>
    </p:spTree>
    <p:extLst>
      <p:ext uri="{BB962C8B-B14F-4D97-AF65-F5344CB8AC3E}">
        <p14:creationId xmlns:p14="http://schemas.microsoft.com/office/powerpoint/2010/main" val="34825331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6439" y="1594637"/>
            <a:ext cx="7766936" cy="1646302"/>
          </a:xfrm>
        </p:spPr>
        <p:txBody>
          <a:bodyPr/>
          <a:lstStyle/>
          <a:p>
            <a:pPr algn="ctr"/>
            <a:r>
              <a:rPr lang="en-US" b="1" smtClean="0">
                <a:latin typeface="Times New Roman" panose="02020603050405020304" pitchFamily="18" charset="0"/>
                <a:cs typeface="Times New Roman" panose="02020603050405020304" pitchFamily="18" charset="0"/>
              </a:rPr>
              <a:t>CHƯƠNG 6:HỆ ĐIỀU HÀNH MẠNG</a:t>
            </a:r>
            <a:endParaRPr lang="en-US" b="1">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pPr algn="l"/>
            <a:r>
              <a:rPr lang="en-US" sz="2500" b="1" smtClean="0">
                <a:solidFill>
                  <a:schemeClr val="accent4"/>
                </a:solidFill>
                <a:latin typeface="Times New Roman" panose="02020603050405020304" pitchFamily="18" charset="0"/>
                <a:ea typeface="Tahoma" panose="020B0604030504040204" pitchFamily="34" charset="0"/>
                <a:cs typeface="Times New Roman" panose="02020603050405020304" pitchFamily="18" charset="0"/>
              </a:rPr>
              <a:t>1.Tổng quan hệ điều hành mạng</a:t>
            </a:r>
          </a:p>
          <a:p>
            <a:pPr algn="l"/>
            <a:r>
              <a:rPr lang="en-US" sz="2500" b="1" smtClean="0">
                <a:solidFill>
                  <a:schemeClr val="accent4"/>
                </a:solidFill>
                <a:latin typeface="Times New Roman" panose="02020603050405020304" pitchFamily="18" charset="0"/>
                <a:ea typeface="Tahoma" panose="020B0604030504040204" pitchFamily="34" charset="0"/>
                <a:cs typeface="Times New Roman" panose="02020603050405020304" pitchFamily="18" charset="0"/>
              </a:rPr>
              <a:t>2. Một số hệ điều hành mạng thông dụng</a:t>
            </a:r>
            <a:endParaRPr lang="en-US" sz="2500" b="1">
              <a:solidFill>
                <a:schemeClr val="accent4"/>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939016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8899"/>
            <a:ext cx="8596668" cy="1320800"/>
          </a:xfrm>
        </p:spPr>
        <p:txBody>
          <a:bodyPr/>
          <a:lstStyle/>
          <a:p>
            <a:pPr>
              <a:defRPr/>
            </a:pPr>
            <a:r>
              <a:rPr lang="vi-VN" b="1"/>
              <a:t>Window 10</a:t>
            </a:r>
            <a:endParaRPr lang="vi-VN"/>
          </a:p>
        </p:txBody>
      </p:sp>
      <p:sp>
        <p:nvSpPr>
          <p:cNvPr id="3" name="Content Placeholder 2"/>
          <p:cNvSpPr>
            <a:spLocks noGrp="1"/>
          </p:cNvSpPr>
          <p:nvPr>
            <p:ph idx="1"/>
          </p:nvPr>
        </p:nvSpPr>
        <p:spPr>
          <a:xfrm>
            <a:off x="677334" y="1089299"/>
            <a:ext cx="9172060" cy="4876800"/>
          </a:xfrm>
        </p:spPr>
        <p:txBody>
          <a:bodyPr/>
          <a:lstStyle/>
          <a:p>
            <a:pPr eaLnBrk="1" hangingPunct="1"/>
            <a:r>
              <a:rPr lang="vi-VN" altLang="en-US" sz="2600" smtClean="0">
                <a:solidFill>
                  <a:schemeClr val="tx1"/>
                </a:solidFill>
              </a:rPr>
              <a:t>30/9/2014, Windows 10 ra mắt</a:t>
            </a:r>
          </a:p>
          <a:p>
            <a:pPr eaLnBrk="1" hangingPunct="1"/>
            <a:r>
              <a:rPr lang="vi-VN" altLang="en-US" sz="2600" smtClean="0">
                <a:solidFill>
                  <a:schemeClr val="tx1"/>
                </a:solidFill>
              </a:rPr>
              <a:t>Ưu điểm: tính tương thích cao, bảo mật khá tốt, hỗ trợ nhiều ứng dụng và đặc biệt là hỗ trợ tối đa trải nghiệm trên màn hình cảm ứng. Ngoài ra, điểm nổi bật của hệ điều hành này khiến người dùng vô cùng hài lòng là kho ứng dụng riêng với nhiều ứng dụng độc đáo.</a:t>
            </a:r>
          </a:p>
          <a:p>
            <a:pPr eaLnBrk="1" hangingPunct="1"/>
            <a:endParaRPr lang="vi-VN" altLang="en-US"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312" y="3788229"/>
            <a:ext cx="5286103" cy="2838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4758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barn(inVertical)">
                                      <p:cBhvr>
                                        <p:cTn id="2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8229600" cy="838200"/>
          </a:xfrm>
        </p:spPr>
        <p:txBody>
          <a:bodyPr/>
          <a:lstStyle/>
          <a:p>
            <a:pPr>
              <a:defRPr/>
            </a:pPr>
            <a:r>
              <a:rPr lang="vi-VN" b="1"/>
              <a:t>Linux</a:t>
            </a:r>
            <a:endParaRPr lang="vi-VN"/>
          </a:p>
        </p:txBody>
      </p:sp>
      <p:sp>
        <p:nvSpPr>
          <p:cNvPr id="3" name="Content Placeholder 2"/>
          <p:cNvSpPr>
            <a:spLocks noGrp="1"/>
          </p:cNvSpPr>
          <p:nvPr>
            <p:ph idx="1"/>
          </p:nvPr>
        </p:nvSpPr>
        <p:spPr>
          <a:xfrm>
            <a:off x="1602377" y="1062446"/>
            <a:ext cx="7829006" cy="4876800"/>
          </a:xfrm>
        </p:spPr>
        <p:txBody>
          <a:bodyPr/>
          <a:lstStyle/>
          <a:p>
            <a:pPr eaLnBrk="1" hangingPunct="1"/>
            <a:r>
              <a:rPr lang="vi-VN" altLang="en-US" sz="2200">
                <a:solidFill>
                  <a:schemeClr val="tx1"/>
                </a:solidFill>
              </a:rPr>
              <a:t>Là phiên bản nguồn mở của hệ điều hành UNIX, Linux có tính linh hoạt cao nên có thể hoạt động mượt mà trên hầu hết các server và siêu mấy tính.</a:t>
            </a:r>
          </a:p>
          <a:p>
            <a:pPr eaLnBrk="1" hangingPunct="1"/>
            <a:r>
              <a:rPr lang="vi-VN" altLang="en-US" sz="2200">
                <a:solidFill>
                  <a:schemeClr val="tx1"/>
                </a:solidFill>
              </a:rPr>
              <a:t>Hoạt động mượt mà trên cả những thiết bị có cấu hình yếu.</a:t>
            </a:r>
          </a:p>
          <a:p>
            <a:pPr eaLnBrk="1" hangingPunct="1"/>
            <a:r>
              <a:rPr lang="vi-VN" altLang="en-US" sz="2200">
                <a:solidFill>
                  <a:schemeClr val="tx1"/>
                </a:solidFill>
              </a:rPr>
              <a:t>Nhược điểm của Linux: số lượng ứng dụng hỗ trợ vẫn còn hạn chế.</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8114" y="3500846"/>
            <a:ext cx="4488089" cy="295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5930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6146"/>
                                        </p:tgtEl>
                                        <p:attrNameLst>
                                          <p:attrName>style.visibility</p:attrName>
                                        </p:attrNameLst>
                                      </p:cBhvr>
                                      <p:to>
                                        <p:strVal val="visible"/>
                                      </p:to>
                                    </p:set>
                                    <p:animEffect transition="in" filter="barn(inVertical)">
                                      <p:cBhvr>
                                        <p:cTn id="2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vi-VN"/>
          </a:p>
        </p:txBody>
      </p:sp>
      <p:sp>
        <p:nvSpPr>
          <p:cNvPr id="18435" name="Content Placeholder 2"/>
          <p:cNvSpPr>
            <a:spLocks noGrp="1"/>
          </p:cNvSpPr>
          <p:nvPr>
            <p:ph idx="1"/>
          </p:nvPr>
        </p:nvSpPr>
        <p:spPr/>
        <p:txBody>
          <a:bodyPr/>
          <a:lstStyle/>
          <a:p>
            <a:pPr marL="0" indent="0" algn="ctr">
              <a:buNone/>
            </a:pPr>
            <a:endParaRPr lang="vi-VN" altLang="en-US" sz="7200">
              <a:solidFill>
                <a:srgbClr val="FF0000"/>
              </a:solidFill>
            </a:endParaRPr>
          </a:p>
          <a:p>
            <a:pPr marL="0" indent="0" algn="ctr">
              <a:buNone/>
            </a:pPr>
            <a:r>
              <a:rPr lang="vi-VN" altLang="en-US" sz="7200">
                <a:solidFill>
                  <a:srgbClr val="FF0000"/>
                </a:solidFill>
              </a:rPr>
              <a:t>THANK YOU!!!</a:t>
            </a:r>
          </a:p>
        </p:txBody>
      </p:sp>
    </p:spTree>
    <p:extLst>
      <p:ext uri="{BB962C8B-B14F-4D97-AF65-F5344CB8AC3E}">
        <p14:creationId xmlns:p14="http://schemas.microsoft.com/office/powerpoint/2010/main" val="2260402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Tổng quan về hệ điều hành mạng</a:t>
            </a:r>
            <a:endParaRPr lang="en-US"/>
          </a:p>
        </p:txBody>
      </p:sp>
      <p:sp>
        <p:nvSpPr>
          <p:cNvPr id="3" name="Content Placeholder 2"/>
          <p:cNvSpPr>
            <a:spLocks noGrp="1"/>
          </p:cNvSpPr>
          <p:nvPr>
            <p:ph idx="1"/>
          </p:nvPr>
        </p:nvSpPr>
        <p:spPr/>
        <p:txBody>
          <a:bodyPr>
            <a:normAutofit/>
          </a:bodyPr>
          <a:lstStyle/>
          <a:p>
            <a:r>
              <a:rPr lang="en-US" altLang="en-US" sz="2700" b="1" i="1">
                <a:solidFill>
                  <a:srgbClr val="C00000"/>
                </a:solidFill>
                <a:latin typeface="Times New Roman" panose="02020603050405020304" pitchFamily="18" charset="0"/>
                <a:cs typeface="Times New Roman" panose="02020603050405020304" pitchFamily="18" charset="0"/>
              </a:rPr>
              <a:t>Hệ điều hành</a:t>
            </a:r>
            <a:r>
              <a:rPr lang="en-US" altLang="en-US" sz="2700" b="1">
                <a:solidFill>
                  <a:srgbClr val="C00000"/>
                </a:solidFill>
                <a:latin typeface="Times New Roman" panose="02020603050405020304" pitchFamily="18" charset="0"/>
                <a:cs typeface="Times New Roman" panose="02020603050405020304" pitchFamily="18" charset="0"/>
              </a:rPr>
              <a:t> </a:t>
            </a:r>
            <a:r>
              <a:rPr lang="en-US" altLang="en-US" sz="2700">
                <a:solidFill>
                  <a:srgbClr val="C00000"/>
                </a:solidFill>
                <a:latin typeface="Times New Roman" panose="02020603050405020304" pitchFamily="18" charset="0"/>
                <a:cs typeface="Times New Roman" panose="02020603050405020304" pitchFamily="18" charset="0"/>
              </a:rPr>
              <a:t>là một </a:t>
            </a:r>
            <a:r>
              <a:rPr lang="en-US" altLang="en-US" sz="2700" i="1">
                <a:solidFill>
                  <a:srgbClr val="C00000"/>
                </a:solidFill>
                <a:latin typeface="Times New Roman" panose="02020603050405020304" pitchFamily="18" charset="0"/>
                <a:cs typeface="Times New Roman" panose="02020603050405020304" pitchFamily="18" charset="0"/>
              </a:rPr>
              <a:t>chương trình</a:t>
            </a:r>
            <a:r>
              <a:rPr lang="en-US" altLang="en-US" sz="2700">
                <a:solidFill>
                  <a:srgbClr val="C00000"/>
                </a:solidFill>
                <a:latin typeface="Times New Roman" panose="02020603050405020304" pitchFamily="18" charset="0"/>
                <a:cs typeface="Times New Roman" panose="02020603050405020304" pitchFamily="18" charset="0"/>
              </a:rPr>
              <a:t> hay một </a:t>
            </a:r>
            <a:r>
              <a:rPr lang="en-US" altLang="en-US" sz="2700" i="1">
                <a:solidFill>
                  <a:srgbClr val="C00000"/>
                </a:solidFill>
                <a:latin typeface="Times New Roman" panose="02020603050405020304" pitchFamily="18" charset="0"/>
                <a:cs typeface="Times New Roman" panose="02020603050405020304" pitchFamily="18" charset="0"/>
              </a:rPr>
              <a:t>hệ chương trình</a:t>
            </a:r>
            <a:r>
              <a:rPr lang="en-US" altLang="en-US" sz="2700">
                <a:solidFill>
                  <a:srgbClr val="C00000"/>
                </a:solidFill>
                <a:latin typeface="Times New Roman" panose="02020603050405020304" pitchFamily="18" charset="0"/>
                <a:cs typeface="Times New Roman" panose="02020603050405020304" pitchFamily="18" charset="0"/>
              </a:rPr>
              <a:t> hoạt động giữa người sử dụng (user) và phần cứng của máy tính. </a:t>
            </a:r>
          </a:p>
          <a:p>
            <a:r>
              <a:rPr lang="en-US" altLang="en-US" sz="2700">
                <a:solidFill>
                  <a:srgbClr val="C00000"/>
                </a:solidFill>
                <a:latin typeface="Times New Roman" panose="02020603050405020304" pitchFamily="18" charset="0"/>
                <a:cs typeface="Times New Roman" panose="02020603050405020304" pitchFamily="18" charset="0"/>
              </a:rPr>
              <a:t>Mục tiêu của hệ điều hành là cung cấp một môi trường để người sử dụng có thể thi hành các chương trình.</a:t>
            </a:r>
          </a:p>
          <a:p>
            <a:r>
              <a:rPr lang="en-US" altLang="en-US" sz="2700">
                <a:solidFill>
                  <a:srgbClr val="C00000"/>
                </a:solidFill>
                <a:latin typeface="Times New Roman" panose="02020603050405020304" pitchFamily="18" charset="0"/>
                <a:cs typeface="Times New Roman" panose="02020603050405020304" pitchFamily="18" charset="0"/>
              </a:rPr>
              <a:t>Một hệ thống máy tính thường được chia làm bốn phần chính : phần cứng, hệ điều hành, các chương trình ứng dụng và người sử dụng. </a:t>
            </a:r>
            <a:endParaRPr lang="en-US" sz="270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398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hinh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521" y="437487"/>
            <a:ext cx="7537450"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46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Cấu trúc của hệ điều hành mạng</a:t>
            </a:r>
            <a:endParaRPr lang="vi-VN"/>
          </a:p>
        </p:txBody>
      </p:sp>
      <p:sp>
        <p:nvSpPr>
          <p:cNvPr id="3" name="Content Placeholder 2"/>
          <p:cNvSpPr>
            <a:spLocks noGrp="1"/>
          </p:cNvSpPr>
          <p:nvPr>
            <p:ph idx="1"/>
          </p:nvPr>
        </p:nvSpPr>
        <p:spPr>
          <a:xfrm>
            <a:off x="677334" y="1463041"/>
            <a:ext cx="8596668" cy="4578322"/>
          </a:xfrm>
        </p:spPr>
        <p:txBody>
          <a:bodyPr>
            <a:normAutofit lnSpcReduction="10000"/>
          </a:bodyPr>
          <a:lstStyle/>
          <a:p>
            <a:pPr eaLnBrk="1" hangingPunct="1"/>
            <a:r>
              <a:rPr lang="en-US" altLang="en-US" b="1" smtClean="0">
                <a:solidFill>
                  <a:schemeClr val="tx1"/>
                </a:solidFill>
              </a:rPr>
              <a:t>Quản lý tiến trình</a:t>
            </a:r>
            <a:endParaRPr lang="vi-VN" altLang="en-US" smtClean="0">
              <a:solidFill>
                <a:schemeClr val="tx1"/>
              </a:solidFill>
            </a:endParaRPr>
          </a:p>
          <a:p>
            <a:pPr eaLnBrk="1" hangingPunct="1"/>
            <a:r>
              <a:rPr lang="en-US" altLang="en-US" sz="3200">
                <a:solidFill>
                  <a:srgbClr val="C00000"/>
                </a:solidFill>
              </a:rPr>
              <a:t>Vai trò của hệ điều hành trong việc quản lý tiến trình là :</a:t>
            </a:r>
            <a:endParaRPr lang="vi-VN" altLang="en-US" sz="3200">
              <a:solidFill>
                <a:srgbClr val="C00000"/>
              </a:solidFill>
            </a:endParaRPr>
          </a:p>
          <a:p>
            <a:pPr lvl="1" eaLnBrk="1" hangingPunct="1">
              <a:buFont typeface="Wingdings" panose="05000000000000000000" pitchFamily="2" charset="2"/>
              <a:buChar char="Ø"/>
            </a:pPr>
            <a:r>
              <a:rPr lang="en-US" altLang="en-US" sz="2400">
                <a:solidFill>
                  <a:schemeClr val="tx1"/>
                </a:solidFill>
              </a:rPr>
              <a:t>Tạo và hủy các tiến trình của người sử dụng và của hệ thống.</a:t>
            </a:r>
            <a:endParaRPr lang="vi-VN" altLang="en-US" sz="2400">
              <a:solidFill>
                <a:schemeClr val="tx1"/>
              </a:solidFill>
            </a:endParaRPr>
          </a:p>
          <a:p>
            <a:pPr lvl="1" eaLnBrk="1" hangingPunct="1">
              <a:buFont typeface="Wingdings" panose="05000000000000000000" pitchFamily="2" charset="2"/>
              <a:buChar char="Ø"/>
            </a:pPr>
            <a:r>
              <a:rPr lang="en-US" altLang="en-US" sz="2400">
                <a:solidFill>
                  <a:schemeClr val="tx1"/>
                </a:solidFill>
              </a:rPr>
              <a:t>Ngưng và thực hiện lại một tiến trình.</a:t>
            </a:r>
            <a:endParaRPr lang="vi-VN" altLang="en-US" sz="2400">
              <a:solidFill>
                <a:schemeClr val="tx1"/>
              </a:solidFill>
            </a:endParaRPr>
          </a:p>
          <a:p>
            <a:pPr lvl="1" eaLnBrk="1" hangingPunct="1">
              <a:buFont typeface="Wingdings" panose="05000000000000000000" pitchFamily="2" charset="2"/>
              <a:buChar char="Ø"/>
            </a:pPr>
            <a:r>
              <a:rPr lang="en-US" altLang="en-US" sz="2400">
                <a:solidFill>
                  <a:schemeClr val="tx1"/>
                </a:solidFill>
              </a:rPr>
              <a:t>Cung cấp cơ chế đồng bộ tiến trình.</a:t>
            </a:r>
            <a:endParaRPr lang="vi-VN" altLang="en-US" sz="2400">
              <a:solidFill>
                <a:schemeClr val="tx1"/>
              </a:solidFill>
            </a:endParaRPr>
          </a:p>
          <a:p>
            <a:pPr lvl="1" eaLnBrk="1" hangingPunct="1">
              <a:buFont typeface="Wingdings" panose="05000000000000000000" pitchFamily="2" charset="2"/>
              <a:buChar char="Ø"/>
            </a:pPr>
            <a:r>
              <a:rPr lang="en-US" altLang="en-US" sz="2400">
                <a:solidFill>
                  <a:schemeClr val="tx1"/>
                </a:solidFill>
              </a:rPr>
              <a:t>Cung cấp cách thông tin giữa các tiến trình.</a:t>
            </a:r>
            <a:endParaRPr lang="vi-VN" altLang="en-US" sz="2400">
              <a:solidFill>
                <a:schemeClr val="tx1"/>
              </a:solidFill>
            </a:endParaRPr>
          </a:p>
          <a:p>
            <a:pPr lvl="1" eaLnBrk="1" hangingPunct="1">
              <a:buFont typeface="Wingdings" panose="05000000000000000000" pitchFamily="2" charset="2"/>
              <a:buChar char="Ø"/>
            </a:pPr>
            <a:r>
              <a:rPr lang="en-US" altLang="en-US" sz="2400">
                <a:solidFill>
                  <a:schemeClr val="tx1"/>
                </a:solidFill>
              </a:rPr>
              <a:t>Cung cấp cơ chế kiểm soát deadlock(khái niệm này sẽ được trình</a:t>
            </a:r>
            <a:endParaRPr lang="vi-VN" altLang="en-US" sz="2400">
              <a:solidFill>
                <a:schemeClr val="tx1"/>
              </a:solidFill>
            </a:endParaRPr>
          </a:p>
        </p:txBody>
      </p:sp>
    </p:spTree>
    <p:extLst>
      <p:ext uri="{BB962C8B-B14F-4D97-AF65-F5344CB8AC3E}">
        <p14:creationId xmlns:p14="http://schemas.microsoft.com/office/powerpoint/2010/main" val="1171546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arn(inVertical)">
                                      <p:cBhvr>
                                        <p:cTn id="29" dur="500"/>
                                        <p:tgtEl>
                                          <p:spTgt spid="3">
                                            <p:txEl>
                                              <p:pRg st="5" end="5"/>
                                            </p:txEl>
                                          </p:spTgt>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vi-VN"/>
          </a:p>
        </p:txBody>
      </p:sp>
      <p:sp>
        <p:nvSpPr>
          <p:cNvPr id="3" name="Content Placeholder 2"/>
          <p:cNvSpPr>
            <a:spLocks noGrp="1"/>
          </p:cNvSpPr>
          <p:nvPr>
            <p:ph idx="1"/>
          </p:nvPr>
        </p:nvSpPr>
        <p:spPr>
          <a:xfrm>
            <a:off x="677334" y="1606731"/>
            <a:ext cx="8596668" cy="4434631"/>
          </a:xfrm>
        </p:spPr>
        <p:txBody>
          <a:bodyPr>
            <a:normAutofit/>
          </a:bodyPr>
          <a:lstStyle/>
          <a:p>
            <a:pPr eaLnBrk="1" hangingPunct="1"/>
            <a:r>
              <a:rPr lang="en-US" altLang="en-US" sz="2700" b="1" smtClean="0"/>
              <a:t>Quản lý bộ nhớ chính :</a:t>
            </a:r>
          </a:p>
          <a:p>
            <a:pPr eaLnBrk="1" hangingPunct="1"/>
            <a:r>
              <a:rPr lang="en-US" altLang="en-US" sz="2700" smtClean="0"/>
              <a:t>Hệ điều hành có những vai trò như sau trong việc quản lý bộ nhớ chính :</a:t>
            </a:r>
            <a:endParaRPr lang="vi-VN" altLang="en-US" sz="2700" smtClean="0"/>
          </a:p>
          <a:p>
            <a:pPr eaLnBrk="1" hangingPunct="1"/>
            <a:r>
              <a:rPr lang="en-US" altLang="en-US" sz="2700" smtClean="0"/>
              <a:t>Lưu giữ thông tin về các vị trí trong bộ nhớ đã được sử dụng và ai sử dụng.</a:t>
            </a:r>
            <a:endParaRPr lang="vi-VN" altLang="en-US" sz="2700" smtClean="0"/>
          </a:p>
          <a:p>
            <a:pPr eaLnBrk="1" hangingPunct="1"/>
            <a:r>
              <a:rPr lang="en-US" altLang="en-US" sz="2700" smtClean="0"/>
              <a:t>Quyết định tiến trình nào được nạp vào bộ nhớ chính, khi bộ nhớ đã có thể dùng được.</a:t>
            </a:r>
            <a:endParaRPr lang="vi-VN" altLang="en-US" sz="2700" smtClean="0"/>
          </a:p>
          <a:p>
            <a:pPr eaLnBrk="1" hangingPunct="1"/>
            <a:r>
              <a:rPr lang="en-US" altLang="en-US" sz="2700" smtClean="0"/>
              <a:t>Cấp phát và thu hồi bộ nhớ khi cần thiết.</a:t>
            </a:r>
            <a:endParaRPr lang="vi-VN" altLang="en-US" sz="2700" smtClean="0"/>
          </a:p>
          <a:p>
            <a:pPr eaLnBrk="1" hangingPunct="1"/>
            <a:endParaRPr lang="vi-VN" altLang="en-US" smtClean="0"/>
          </a:p>
        </p:txBody>
      </p:sp>
    </p:spTree>
    <p:extLst>
      <p:ext uri="{BB962C8B-B14F-4D97-AF65-F5344CB8AC3E}">
        <p14:creationId xmlns:p14="http://schemas.microsoft.com/office/powerpoint/2010/main" val="3906981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vi-VN"/>
          </a:p>
        </p:txBody>
      </p:sp>
      <p:sp>
        <p:nvSpPr>
          <p:cNvPr id="3" name="Content Placeholder 2"/>
          <p:cNvSpPr>
            <a:spLocks noGrp="1"/>
          </p:cNvSpPr>
          <p:nvPr>
            <p:ph idx="1"/>
          </p:nvPr>
        </p:nvSpPr>
        <p:spPr>
          <a:xfrm>
            <a:off x="1981200" y="1143000"/>
            <a:ext cx="8229600" cy="5334000"/>
          </a:xfrm>
        </p:spPr>
        <p:txBody>
          <a:bodyPr>
            <a:normAutofit lnSpcReduction="10000"/>
          </a:bodyPr>
          <a:lstStyle/>
          <a:p>
            <a:pPr eaLnBrk="1" hangingPunct="1"/>
            <a:r>
              <a:rPr lang="en-US" altLang="en-US" sz="2800" b="1">
                <a:solidFill>
                  <a:srgbClr val="C00000"/>
                </a:solidFill>
              </a:rPr>
              <a:t>Quản lý bộ nhớ phụ :</a:t>
            </a:r>
          </a:p>
          <a:p>
            <a:pPr lvl="1" eaLnBrk="1" hangingPunct="1">
              <a:buFont typeface="Wingdings" panose="05000000000000000000" pitchFamily="2" charset="2"/>
              <a:buChar char="Ø"/>
            </a:pPr>
            <a:r>
              <a:rPr lang="en-US" altLang="en-US" sz="2800">
                <a:solidFill>
                  <a:srgbClr val="C00000"/>
                </a:solidFill>
              </a:rPr>
              <a:t>Vai trò của hệ điều hành trong việc quản lý đĩa :</a:t>
            </a:r>
            <a:endParaRPr lang="vi-VN" altLang="en-US" sz="2800">
              <a:solidFill>
                <a:srgbClr val="C00000"/>
              </a:solidFill>
            </a:endParaRPr>
          </a:p>
          <a:p>
            <a:pPr lvl="1" eaLnBrk="1" hangingPunct="1">
              <a:buFont typeface="Wingdings" panose="05000000000000000000" pitchFamily="2" charset="2"/>
              <a:buChar char="Ø"/>
            </a:pPr>
            <a:r>
              <a:rPr lang="en-US" altLang="en-US" sz="2800">
                <a:solidFill>
                  <a:srgbClr val="C00000"/>
                </a:solidFill>
              </a:rPr>
              <a:t>Quản lý vùng trống trên đĩa. </a:t>
            </a:r>
            <a:endParaRPr lang="vi-VN" altLang="en-US" sz="2800">
              <a:solidFill>
                <a:srgbClr val="C00000"/>
              </a:solidFill>
            </a:endParaRPr>
          </a:p>
          <a:p>
            <a:pPr lvl="1" eaLnBrk="1" hangingPunct="1">
              <a:buFont typeface="Wingdings" panose="05000000000000000000" pitchFamily="2" charset="2"/>
              <a:buChar char="Ø"/>
            </a:pPr>
            <a:r>
              <a:rPr lang="en-US" altLang="en-US" sz="2800">
                <a:solidFill>
                  <a:srgbClr val="C00000"/>
                </a:solidFill>
              </a:rPr>
              <a:t>Định vị lưu trữ.</a:t>
            </a:r>
            <a:endParaRPr lang="vi-VN" altLang="en-US" sz="2800">
              <a:solidFill>
                <a:srgbClr val="C00000"/>
              </a:solidFill>
            </a:endParaRPr>
          </a:p>
          <a:p>
            <a:pPr lvl="1" eaLnBrk="1" hangingPunct="1">
              <a:buFont typeface="Wingdings" panose="05000000000000000000" pitchFamily="2" charset="2"/>
              <a:buChar char="Ø"/>
            </a:pPr>
            <a:r>
              <a:rPr lang="en-US" altLang="en-US" sz="2800">
                <a:solidFill>
                  <a:srgbClr val="C00000"/>
                </a:solidFill>
              </a:rPr>
              <a:t>Lập lịch cho đĩa.</a:t>
            </a:r>
            <a:endParaRPr lang="vi-VN" altLang="en-US" sz="2800">
              <a:solidFill>
                <a:srgbClr val="C00000"/>
              </a:solidFill>
            </a:endParaRPr>
          </a:p>
          <a:p>
            <a:pPr eaLnBrk="1" hangingPunct="1"/>
            <a:r>
              <a:rPr lang="en-US" altLang="en-US" sz="3200" b="1">
                <a:solidFill>
                  <a:srgbClr val="C00000"/>
                </a:solidFill>
              </a:rPr>
              <a:t>Quản lý hệ thống nhập xuất </a:t>
            </a:r>
            <a:endParaRPr lang="vi-VN" altLang="en-US" sz="3200">
              <a:solidFill>
                <a:srgbClr val="C00000"/>
              </a:solidFill>
            </a:endParaRPr>
          </a:p>
          <a:p>
            <a:pPr eaLnBrk="1" hangingPunct="1"/>
            <a:r>
              <a:rPr lang="en-US" altLang="en-US" sz="3200" b="1">
                <a:solidFill>
                  <a:srgbClr val="C00000"/>
                </a:solidFill>
              </a:rPr>
              <a:t>Quản lý hệ thống tập tin </a:t>
            </a:r>
            <a:endParaRPr lang="vi-VN" altLang="en-US" sz="3200">
              <a:solidFill>
                <a:srgbClr val="C00000"/>
              </a:solidFill>
            </a:endParaRPr>
          </a:p>
          <a:p>
            <a:pPr eaLnBrk="1" hangingPunct="1"/>
            <a:r>
              <a:rPr lang="en-US" altLang="en-US" sz="3200" b="1">
                <a:solidFill>
                  <a:srgbClr val="C00000"/>
                </a:solidFill>
              </a:rPr>
              <a:t>Hệ thống bảo vệ </a:t>
            </a:r>
            <a:endParaRPr lang="vi-VN" altLang="en-US" sz="3200">
              <a:solidFill>
                <a:srgbClr val="C00000"/>
              </a:solidFill>
            </a:endParaRPr>
          </a:p>
          <a:p>
            <a:pPr eaLnBrk="1" hangingPunct="1"/>
            <a:r>
              <a:rPr lang="en-US" altLang="en-US" sz="3200" b="1">
                <a:solidFill>
                  <a:srgbClr val="C00000"/>
                </a:solidFill>
              </a:rPr>
              <a:t>Hệ thống cơ chế dòng lệnh </a:t>
            </a:r>
            <a:endParaRPr lang="vi-VN" altLang="en-US" sz="3200">
              <a:solidFill>
                <a:srgbClr val="C00000"/>
              </a:solidFill>
            </a:endParaRPr>
          </a:p>
          <a:p>
            <a:pPr eaLnBrk="1" hangingPunct="1"/>
            <a:endParaRPr lang="vi-VN" altLang="en-US" smtClean="0"/>
          </a:p>
        </p:txBody>
      </p:sp>
    </p:spTree>
    <p:extLst>
      <p:ext uri="{BB962C8B-B14F-4D97-AF65-F5344CB8AC3E}">
        <p14:creationId xmlns:p14="http://schemas.microsoft.com/office/powerpoint/2010/main" val="624046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Một số hệ điều hành mạng thông dụng</a:t>
            </a:r>
            <a:endParaRPr lang="en-US"/>
          </a:p>
        </p:txBody>
      </p:sp>
      <p:sp>
        <p:nvSpPr>
          <p:cNvPr id="3" name="Content Placeholder 2"/>
          <p:cNvSpPr>
            <a:spLocks noGrp="1"/>
          </p:cNvSpPr>
          <p:nvPr>
            <p:ph idx="1"/>
          </p:nvPr>
        </p:nvSpPr>
        <p:spPr/>
        <p:txBody>
          <a:bodyPr>
            <a:normAutofit fontScale="92500" lnSpcReduction="10000"/>
          </a:bodyPr>
          <a:lstStyle/>
          <a:p>
            <a:r>
              <a:rPr lang="en-US" altLang="en-US" sz="2700" smtClean="0">
                <a:solidFill>
                  <a:schemeClr val="tx1"/>
                </a:solidFill>
                <a:latin typeface="Times New Roman" panose="02020603050405020304" pitchFamily="18" charset="0"/>
                <a:cs typeface="Times New Roman" panose="02020603050405020304" pitchFamily="18" charset="0"/>
              </a:rPr>
              <a:t>Hệ điều hành </a:t>
            </a:r>
            <a:r>
              <a:rPr lang="vi-VN" altLang="en-US" sz="2700" smtClean="0">
                <a:solidFill>
                  <a:schemeClr val="accent4"/>
                </a:solidFill>
                <a:latin typeface="Times New Roman" panose="02020603050405020304" pitchFamily="18" charset="0"/>
                <a:cs typeface="Times New Roman" panose="02020603050405020304" pitchFamily="18" charset="0"/>
              </a:rPr>
              <a:t>Windows </a:t>
            </a:r>
            <a:r>
              <a:rPr lang="vi-VN" altLang="en-US" sz="2700">
                <a:solidFill>
                  <a:schemeClr val="accent4"/>
                </a:solidFill>
                <a:latin typeface="Times New Roman" panose="02020603050405020304" pitchFamily="18" charset="0"/>
                <a:cs typeface="Times New Roman" panose="02020603050405020304" pitchFamily="18" charset="0"/>
              </a:rPr>
              <a:t>7 </a:t>
            </a:r>
            <a:r>
              <a:rPr lang="vi-VN" altLang="en-US" sz="2700">
                <a:solidFill>
                  <a:schemeClr val="tx1"/>
                </a:solidFill>
                <a:latin typeface="Times New Roman" panose="02020603050405020304" pitchFamily="18" charset="0"/>
                <a:cs typeface="Times New Roman" panose="02020603050405020304" pitchFamily="18" charset="0"/>
              </a:rPr>
              <a:t>luôn giữ vị trí đầu bảng về mức độ thông dụng với tỉ lệ người dùng ngày càng tăng cao, hiện chiếm hơn 50% thị phần.</a:t>
            </a:r>
          </a:p>
          <a:p>
            <a:r>
              <a:rPr lang="en-US" altLang="en-US" sz="2700" smtClean="0">
                <a:solidFill>
                  <a:schemeClr val="tx1"/>
                </a:solidFill>
                <a:latin typeface="Times New Roman" panose="02020603050405020304" pitchFamily="18" charset="0"/>
                <a:cs typeface="Times New Roman" panose="02020603050405020304" pitchFamily="18" charset="0"/>
              </a:rPr>
              <a:t>Hệ điều hành </a:t>
            </a:r>
            <a:r>
              <a:rPr lang="vi-VN" altLang="en-US" sz="2700" smtClean="0">
                <a:solidFill>
                  <a:schemeClr val="accent4"/>
                </a:solidFill>
                <a:latin typeface="Times New Roman" panose="02020603050405020304" pitchFamily="18" charset="0"/>
                <a:cs typeface="Times New Roman" panose="02020603050405020304" pitchFamily="18" charset="0"/>
              </a:rPr>
              <a:t>WindowXP</a:t>
            </a:r>
            <a:r>
              <a:rPr lang="vi-VN" altLang="en-US" sz="2700" smtClean="0">
                <a:solidFill>
                  <a:schemeClr val="tx1"/>
                </a:solidFill>
                <a:latin typeface="Times New Roman" panose="02020603050405020304" pitchFamily="18" charset="0"/>
                <a:cs typeface="Times New Roman" panose="02020603050405020304" pitchFamily="18" charset="0"/>
              </a:rPr>
              <a:t> </a:t>
            </a:r>
            <a:r>
              <a:rPr lang="vi-VN" altLang="en-US" sz="2700">
                <a:solidFill>
                  <a:schemeClr val="tx1"/>
                </a:solidFill>
                <a:latin typeface="Times New Roman" panose="02020603050405020304" pitchFamily="18" charset="0"/>
                <a:cs typeface="Times New Roman" panose="02020603050405020304" pitchFamily="18" charset="0"/>
              </a:rPr>
              <a:t>vẫn khẳng định vị thế lâu bền trong thế giới máy tính khi có tới 26.1% số người sử dụng hệ điều hành này trong tháng 7/2012 trong khi Vista chỉ xấp xỉ ở mức 3%. </a:t>
            </a:r>
          </a:p>
          <a:p>
            <a:r>
              <a:rPr lang="en-US" altLang="en-US" sz="2700" smtClean="0">
                <a:solidFill>
                  <a:schemeClr val="tx1"/>
                </a:solidFill>
                <a:latin typeface="Times New Roman" panose="02020603050405020304" pitchFamily="18" charset="0"/>
                <a:cs typeface="Times New Roman" panose="02020603050405020304" pitchFamily="18" charset="0"/>
              </a:rPr>
              <a:t>H</a:t>
            </a:r>
            <a:r>
              <a:rPr lang="vi-VN" altLang="en-US" sz="2700" smtClean="0">
                <a:solidFill>
                  <a:schemeClr val="tx1"/>
                </a:solidFill>
                <a:latin typeface="Times New Roman" panose="02020603050405020304" pitchFamily="18" charset="0"/>
                <a:cs typeface="Times New Roman" panose="02020603050405020304" pitchFamily="18" charset="0"/>
              </a:rPr>
              <a:t>ệ </a:t>
            </a:r>
            <a:r>
              <a:rPr lang="vi-VN" altLang="en-US" sz="2700">
                <a:solidFill>
                  <a:schemeClr val="tx1"/>
                </a:solidFill>
                <a:latin typeface="Times New Roman" panose="02020603050405020304" pitchFamily="18" charset="0"/>
                <a:cs typeface="Times New Roman" panose="02020603050405020304" pitchFamily="18" charset="0"/>
              </a:rPr>
              <a:t>điều hành </a:t>
            </a:r>
            <a:r>
              <a:rPr lang="vi-VN" altLang="en-US" sz="2700">
                <a:solidFill>
                  <a:schemeClr val="accent4"/>
                </a:solidFill>
                <a:latin typeface="Times New Roman" panose="02020603050405020304" pitchFamily="18" charset="0"/>
                <a:cs typeface="Times New Roman" panose="02020603050405020304" pitchFamily="18" charset="0"/>
              </a:rPr>
              <a:t>Mac</a:t>
            </a:r>
            <a:r>
              <a:rPr lang="vi-VN" altLang="en-US" sz="2700">
                <a:solidFill>
                  <a:schemeClr val="tx1"/>
                </a:solidFill>
                <a:latin typeface="Times New Roman" panose="02020603050405020304" pitchFamily="18" charset="0"/>
                <a:cs typeface="Times New Roman" panose="02020603050405020304" pitchFamily="18" charset="0"/>
              </a:rPr>
              <a:t> </a:t>
            </a:r>
            <a:r>
              <a:rPr lang="vi-VN" altLang="en-US" sz="2700" smtClean="0">
                <a:solidFill>
                  <a:schemeClr val="tx1"/>
                </a:solidFill>
                <a:latin typeface="Times New Roman" panose="02020603050405020304" pitchFamily="18" charset="0"/>
                <a:cs typeface="Times New Roman" panose="02020603050405020304" pitchFamily="18" charset="0"/>
              </a:rPr>
              <a:t>chiếm </a:t>
            </a:r>
            <a:r>
              <a:rPr lang="vi-VN" altLang="en-US" sz="2700">
                <a:solidFill>
                  <a:schemeClr val="tx1"/>
                </a:solidFill>
                <a:latin typeface="Times New Roman" panose="02020603050405020304" pitchFamily="18" charset="0"/>
                <a:cs typeface="Times New Roman" panose="02020603050405020304" pitchFamily="18" charset="0"/>
              </a:rPr>
              <a:t>8% nhưng luôn khẳng định đẳng cấp của mình, tuy nhiên, theo số liệu thống kê từ đầu 2012, người dùng có xu hướng giảm sử dụng đối với hệ điều hành này.</a:t>
            </a:r>
          </a:p>
          <a:p>
            <a:endParaRPr lang="en-US"/>
          </a:p>
        </p:txBody>
      </p:sp>
    </p:spTree>
    <p:extLst>
      <p:ext uri="{BB962C8B-B14F-4D97-AF65-F5344CB8AC3E}">
        <p14:creationId xmlns:p14="http://schemas.microsoft.com/office/powerpoint/2010/main" val="4168763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vi-VN"/>
          </a:p>
        </p:txBody>
      </p:sp>
      <p:sp>
        <p:nvSpPr>
          <p:cNvPr id="3" name="Content Placeholder 2"/>
          <p:cNvSpPr>
            <a:spLocks noGrp="1"/>
          </p:cNvSpPr>
          <p:nvPr>
            <p:ph idx="1"/>
          </p:nvPr>
        </p:nvSpPr>
        <p:spPr>
          <a:xfrm>
            <a:off x="860868" y="812800"/>
            <a:ext cx="8740332" cy="4876800"/>
          </a:xfrm>
        </p:spPr>
        <p:txBody>
          <a:bodyPr>
            <a:normAutofit/>
          </a:bodyPr>
          <a:lstStyle/>
          <a:p>
            <a:pPr marL="0" indent="0">
              <a:buNone/>
            </a:pPr>
            <a:r>
              <a:rPr lang="en-US" altLang="en-US" sz="2700" smtClean="0"/>
              <a:t> </a:t>
            </a:r>
            <a:r>
              <a:rPr lang="en-US" altLang="en-US" sz="2700" smtClean="0">
                <a:solidFill>
                  <a:schemeClr val="accent5">
                    <a:lumMod val="75000"/>
                  </a:schemeClr>
                </a:solidFill>
              </a:rPr>
              <a:t>Windows </a:t>
            </a:r>
            <a:r>
              <a:rPr lang="vi-VN" altLang="en-US" sz="2700" smtClean="0">
                <a:solidFill>
                  <a:schemeClr val="accent5">
                    <a:lumMod val="75000"/>
                  </a:schemeClr>
                </a:solidFill>
              </a:rPr>
              <a:t>XP được ưa chuộng trong giới game thủ do khả năng tương thích cao với các chương trình dù mới hay cũ. Mặc dù XP không được bán kể từ khi Windows 7 ra đời, Microsoft cam kết sẽ cung cấp dịch vụ hỗ trợ cho hệ điều hành này đến năm </a:t>
            </a:r>
            <a:r>
              <a:rPr lang="vi-VN" altLang="en-US" sz="2700" smtClean="0">
                <a:solidFill>
                  <a:schemeClr val="accent5">
                    <a:lumMod val="75000"/>
                  </a:schemeClr>
                </a:solidFill>
              </a:rPr>
              <a:t>2014</a:t>
            </a:r>
            <a:r>
              <a:rPr lang="en-US" altLang="en-US" sz="2700" smtClean="0">
                <a:solidFill>
                  <a:schemeClr val="accent5">
                    <a:lumMod val="75000"/>
                  </a:schemeClr>
                </a:solidFill>
              </a:rPr>
              <a:t>.</a:t>
            </a:r>
            <a:endParaRPr lang="vi-VN" altLang="en-US" sz="2700" smtClean="0">
              <a:solidFill>
                <a:schemeClr val="accent5">
                  <a:lumMod val="7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031" y="2946900"/>
            <a:ext cx="4698466" cy="3560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8070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vi-VN" b="1"/>
              <a:t>Window 8</a:t>
            </a:r>
            <a:endParaRPr lang="vi-VN"/>
          </a:p>
        </p:txBody>
      </p:sp>
      <p:sp>
        <p:nvSpPr>
          <p:cNvPr id="3" name="Content Placeholder 2"/>
          <p:cNvSpPr>
            <a:spLocks noGrp="1"/>
          </p:cNvSpPr>
          <p:nvPr>
            <p:ph idx="1"/>
          </p:nvPr>
        </p:nvSpPr>
        <p:spPr>
          <a:xfrm>
            <a:off x="677334" y="1384663"/>
            <a:ext cx="8596668" cy="4656699"/>
          </a:xfrm>
        </p:spPr>
        <p:txBody>
          <a:bodyPr/>
          <a:lstStyle/>
          <a:p>
            <a:pPr eaLnBrk="1" hangingPunct="1"/>
            <a:r>
              <a:rPr lang="vi-VN" altLang="en-US" sz="2700" smtClean="0">
                <a:solidFill>
                  <a:schemeClr val="tx1"/>
                </a:solidFill>
              </a:rPr>
              <a:t>Windows 8 được ra mắt vào 16 tháng 10 năm 2012.</a:t>
            </a:r>
          </a:p>
          <a:p>
            <a:pPr eaLnBrk="1" hangingPunct="1"/>
            <a:r>
              <a:rPr lang="vi-VN" altLang="en-US" sz="2700" smtClean="0">
                <a:solidFill>
                  <a:schemeClr val="tx1"/>
                </a:solidFill>
              </a:rPr>
              <a:t>Ngày 17/10/2013, Microsoft giới thiệu bản cập nhật 8.1 tập trung cải thiện trải nghiệm của người dùng với chuột và bàn phím truyền thống, hoạt động ổn định hơn so với phiên bản cũ.</a:t>
            </a:r>
          </a:p>
          <a:p>
            <a:pPr eaLnBrk="1" hangingPunct="1"/>
            <a:endParaRPr lang="vi-VN" altLang="en-US"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932" y="3713012"/>
            <a:ext cx="4876800" cy="280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5413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5123"/>
                                        </p:tgtEl>
                                        <p:attrNameLst>
                                          <p:attrName>style.visibility</p:attrName>
                                        </p:attrNameLst>
                                      </p:cBhvr>
                                      <p:to>
                                        <p:strVal val="visible"/>
                                      </p:to>
                                    </p:set>
                                    <p:animEffect transition="in" filter="barn(inVertical)">
                                      <p:cBhvr>
                                        <p:cTn id="22"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TotalTime>
  <Words>704</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Tahoma</vt:lpstr>
      <vt:lpstr>Times New Roman</vt:lpstr>
      <vt:lpstr>Trebuchet MS</vt:lpstr>
      <vt:lpstr>Wingdings</vt:lpstr>
      <vt:lpstr>Wingdings 3</vt:lpstr>
      <vt:lpstr>Facet</vt:lpstr>
      <vt:lpstr>CHƯƠNG 6:HỆ ĐIỀU HÀNH MẠNG</vt:lpstr>
      <vt:lpstr>1. Tổng quan về hệ điều hành mạng</vt:lpstr>
      <vt:lpstr>PowerPoint Presentation</vt:lpstr>
      <vt:lpstr>Cấu trúc của hệ điều hành mạng</vt:lpstr>
      <vt:lpstr>PowerPoint Presentation</vt:lpstr>
      <vt:lpstr>PowerPoint Presentation</vt:lpstr>
      <vt:lpstr>2. Một số hệ điều hành mạng thông dụng</vt:lpstr>
      <vt:lpstr>PowerPoint Presentation</vt:lpstr>
      <vt:lpstr>Window 8</vt:lpstr>
      <vt:lpstr>Window 10</vt:lpstr>
      <vt:lpstr>Linux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6:HỆ ĐIỀU HÀNH MẠNG</dc:title>
  <dc:creator>Windows User</dc:creator>
  <cp:lastModifiedBy>Windows User</cp:lastModifiedBy>
  <cp:revision>3</cp:revision>
  <dcterms:created xsi:type="dcterms:W3CDTF">2020-04-02T10:20:47Z</dcterms:created>
  <dcterms:modified xsi:type="dcterms:W3CDTF">2020-05-30T09:47:15Z</dcterms:modified>
</cp:coreProperties>
</file>