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342" r:id="rId3"/>
    <p:sldId id="316" r:id="rId4"/>
    <p:sldId id="258" r:id="rId5"/>
    <p:sldId id="259" r:id="rId6"/>
    <p:sldId id="260" r:id="rId7"/>
    <p:sldId id="261" r:id="rId8"/>
    <p:sldId id="262" r:id="rId9"/>
    <p:sldId id="263" r:id="rId10"/>
    <p:sldId id="267" r:id="rId11"/>
    <p:sldId id="268" r:id="rId12"/>
    <p:sldId id="270" r:id="rId13"/>
    <p:sldId id="340" r:id="rId14"/>
    <p:sldId id="341" r:id="rId15"/>
    <p:sldId id="269" r:id="rId16"/>
    <p:sldId id="271" r:id="rId17"/>
    <p:sldId id="298" r:id="rId18"/>
    <p:sldId id="299" r:id="rId19"/>
    <p:sldId id="300" r:id="rId20"/>
    <p:sldId id="311" r:id="rId21"/>
    <p:sldId id="302" r:id="rId22"/>
    <p:sldId id="313" r:id="rId23"/>
    <p:sldId id="314" r:id="rId24"/>
    <p:sldId id="315"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284" r:id="rId41"/>
    <p:sldId id="286" r:id="rId42"/>
    <p:sldId id="287" r:id="rId43"/>
    <p:sldId id="288" r:id="rId44"/>
    <p:sldId id="289" r:id="rId45"/>
    <p:sldId id="290" r:id="rId46"/>
    <p:sldId id="291" r:id="rId47"/>
    <p:sldId id="33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117A4-7B36-47BE-BB13-433473DB5855}" type="datetimeFigureOut">
              <a:rPr lang="en-US" smtClean="0"/>
              <a:t>8/11/2021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26CCA-103E-4B2E-89C5-6B31C796E55F}" type="slidenum">
              <a:rPr lang="en-US" smtClean="0"/>
              <a:t>‹#›</a:t>
            </a:fld>
            <a:endParaRPr lang="en-US"/>
          </a:p>
        </p:txBody>
      </p:sp>
    </p:spTree>
    <p:extLst>
      <p:ext uri="{BB962C8B-B14F-4D97-AF65-F5344CB8AC3E}">
        <p14:creationId xmlns:p14="http://schemas.microsoft.com/office/powerpoint/2010/main" val="35185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567CD0-F74C-4024-AEDD-BA20E6A51572}" type="datetime1">
              <a:rPr lang="en-US" smtClean="0"/>
              <a:t>8/11/2021</a:t>
            </a:fld>
            <a:endParaRPr lang="en-US"/>
          </a:p>
        </p:txBody>
      </p:sp>
      <p:sp>
        <p:nvSpPr>
          <p:cNvPr id="19" name="Footer Placeholder 18"/>
          <p:cNvSpPr>
            <a:spLocks noGrp="1"/>
          </p:cNvSpPr>
          <p:nvPr>
            <p:ph type="ftr" sz="quarter" idx="11"/>
          </p:nvPr>
        </p:nvSpPr>
        <p:spPr/>
        <p:txBody>
          <a:bodyPr/>
          <a:lstStyle/>
          <a:p>
            <a:r>
              <a:rPr lang="en-US" smtClean="0"/>
              <a:t>GV: Trịnh Thị Kim Liên</a:t>
            </a:r>
            <a:endParaRPr lang="en-US"/>
          </a:p>
        </p:txBody>
      </p:sp>
      <p:sp>
        <p:nvSpPr>
          <p:cNvPr id="27" name="Slide Number Placeholder 26"/>
          <p:cNvSpPr>
            <a:spLocks noGrp="1"/>
          </p:cNvSpPr>
          <p:nvPr>
            <p:ph type="sldNum" sz="quarter" idx="12"/>
          </p:nvPr>
        </p:nvSpPr>
        <p:spPr/>
        <p:txBody>
          <a:bodyPr/>
          <a:lstStyle/>
          <a:p>
            <a:fld id="{0886E2D2-21F4-40DA-A3F4-DAFBFB84426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BD7F1-33A7-47B9-8150-55E6AFC2B005}"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BFF36B-638C-4489-B645-F6244E7A23C9}"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321555-78D5-4377-A180-AB837EDC1821}"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116186-EA60-412F-A397-A0A5EC96586C}"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1BFFCA-8B0D-4831-AEE7-A4CAF8A3DBAB}"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18CE1D-AFBA-44C0-914E-92EA7A84281B}" type="datetime1">
              <a:rPr lang="en-US" smtClean="0"/>
              <a:t>8/11/2021</a:t>
            </a:fld>
            <a:endParaRPr lang="en-US"/>
          </a:p>
        </p:txBody>
      </p:sp>
      <p:sp>
        <p:nvSpPr>
          <p:cNvPr id="8" name="Footer Placeholder 7"/>
          <p:cNvSpPr>
            <a:spLocks noGrp="1"/>
          </p:cNvSpPr>
          <p:nvPr>
            <p:ph type="ftr" sz="quarter" idx="11"/>
          </p:nvPr>
        </p:nvSpPr>
        <p:spPr/>
        <p:txBody>
          <a:bodyPr/>
          <a:lstStyle/>
          <a:p>
            <a:r>
              <a:rPr lang="en-US" smtClean="0"/>
              <a:t>GV: Trịnh Thị Kim Liên</a:t>
            </a:r>
            <a:endParaRPr lang="en-US"/>
          </a:p>
        </p:txBody>
      </p:sp>
      <p:sp>
        <p:nvSpPr>
          <p:cNvPr id="9" name="Slide Number Placeholder 8"/>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3C156A-42C3-46D2-BAA5-4BE5C4B4F937}"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D58D4-DC11-488E-B676-2D3DE5F7BEC7}" type="datetime1">
              <a:rPr lang="en-US" smtClean="0"/>
              <a:t>8/11/2021</a:t>
            </a:fld>
            <a:endParaRPr lang="en-US"/>
          </a:p>
        </p:txBody>
      </p:sp>
      <p:sp>
        <p:nvSpPr>
          <p:cNvPr id="3" name="Footer Placeholder 2"/>
          <p:cNvSpPr>
            <a:spLocks noGrp="1"/>
          </p:cNvSpPr>
          <p:nvPr>
            <p:ph type="ftr" sz="quarter" idx="11"/>
          </p:nvPr>
        </p:nvSpPr>
        <p:spPr/>
        <p:txBody>
          <a:bodyPr/>
          <a:lstStyle/>
          <a:p>
            <a:r>
              <a:rPr lang="en-US" smtClean="0"/>
              <a:t>GV: Trịnh Thị Kim Liên</a:t>
            </a:r>
            <a:endParaRPr lang="en-US"/>
          </a:p>
        </p:txBody>
      </p:sp>
      <p:sp>
        <p:nvSpPr>
          <p:cNvPr id="4" name="Slide Number Placeholder 3"/>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E137A0-D672-4760-A549-354468AEB001}"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2D635-5869-4637-AF64-AE1F8058F4C5}"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86E2D2-21F4-40DA-A3F4-DAFBFB84426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C6E475-7934-4ADA-81D4-316A3CC0E892}" type="datetime1">
              <a:rPr lang="en-US" smtClean="0"/>
              <a:t>8/11/2021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GV: Trịnh Thị Kim Liên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86E2D2-21F4-40DA-A3F4-DAFBFB84426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quantrimang.com/lam-gi-neu-windows-khong-the-ket-noi-voi-may-in-10372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mtClean="0">
                <a:solidFill>
                  <a:schemeClr val="tx1"/>
                </a:solidFill>
                <a:latin typeface="Times New Roman" pitchFamily="18" charset="0"/>
                <a:cs typeface="Times New Roman" pitchFamily="18" charset="0"/>
              </a:rPr>
              <a:t>MẠNG MÁY TÍNH</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ctr"/>
            <a:endParaRPr lang="en-US" dirty="0" smtClean="0"/>
          </a:p>
        </p:txBody>
      </p:sp>
      <p:sp>
        <p:nvSpPr>
          <p:cNvPr id="4" name="Date Placeholder 3"/>
          <p:cNvSpPr>
            <a:spLocks noGrp="1"/>
          </p:cNvSpPr>
          <p:nvPr>
            <p:ph type="dt" sz="half" idx="10"/>
          </p:nvPr>
        </p:nvSpPr>
        <p:spPr/>
        <p:txBody>
          <a:bodyPr/>
          <a:lstStyle/>
          <a:p>
            <a:fld id="{99982903-30F7-4849-A991-C681A44D5AB0}"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a:t>
            </a:r>
            <a:r>
              <a:rPr lang="en-US" b="1" dirty="0" err="1" smtClean="0"/>
              <a:t>Khái</a:t>
            </a:r>
            <a:r>
              <a:rPr lang="en-US" b="1" dirty="0" smtClean="0"/>
              <a:t> </a:t>
            </a:r>
            <a:r>
              <a:rPr lang="en-US" b="1" dirty="0" err="1" smtClean="0"/>
              <a:t>niệm</a:t>
            </a:r>
            <a:r>
              <a:rPr lang="en-US" b="1" dirty="0" smtClean="0"/>
              <a:t> </a:t>
            </a:r>
            <a:r>
              <a:rPr lang="en-US" b="1" dirty="0" err="1" smtClean="0"/>
              <a:t>mạng</a:t>
            </a:r>
            <a:r>
              <a:rPr lang="en-US" b="1" dirty="0" smtClean="0"/>
              <a:t> </a:t>
            </a:r>
            <a:r>
              <a:rPr lang="en-US" b="1" dirty="0" err="1" smtClean="0"/>
              <a:t>máy</a:t>
            </a:r>
            <a:r>
              <a:rPr lang="en-US" b="1" dirty="0" smtClean="0"/>
              <a:t> </a:t>
            </a:r>
            <a:r>
              <a:rPr lang="en-US" b="1" dirty="0" err="1" smtClean="0"/>
              <a:t>tính</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2.1. Định nghĩa mạng máy tính</a:t>
            </a:r>
          </a:p>
          <a:p>
            <a:pPr lvl="0"/>
            <a:r>
              <a:rPr lang="en-US" b="1" dirty="0" smtClean="0">
                <a:latin typeface="Times New Roman" pitchFamily="18" charset="0"/>
                <a:ea typeface="Calibri" pitchFamily="34" charset="0"/>
                <a:cs typeface="Times New Roman" pitchFamily="18" charset="0"/>
              </a:rPr>
              <a:t>2.2. </a:t>
            </a:r>
            <a:r>
              <a:rPr lang="en-US" b="1" dirty="0" err="1" smtClean="0">
                <a:latin typeface="Times New Roman" pitchFamily="18" charset="0"/>
                <a:ea typeface="Calibri" pitchFamily="34" charset="0"/>
                <a:cs typeface="Times New Roman" pitchFamily="18" charset="0"/>
              </a:rPr>
              <a:t>Mục</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đích</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của</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việc</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kết</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nối</a:t>
            </a:r>
            <a:r>
              <a:rPr lang="en-US" b="1" dirty="0" smtClean="0">
                <a:latin typeface="Times New Roman" pitchFamily="18" charset="0"/>
                <a:ea typeface="Calibri" pitchFamily="34" charset="0"/>
                <a:cs typeface="Times New Roman" pitchFamily="18" charset="0"/>
              </a:rPr>
              <a:t> </a:t>
            </a:r>
            <a:r>
              <a:rPr lang="en-US" b="1" dirty="0" err="1" smtClean="0">
                <a:latin typeface="Times New Roman" pitchFamily="18" charset="0"/>
                <a:ea typeface="Calibri" pitchFamily="34" charset="0"/>
                <a:cs typeface="Times New Roman" pitchFamily="18" charset="0"/>
              </a:rPr>
              <a:t>mạng</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2.3. </a:t>
            </a:r>
            <a:r>
              <a:rPr lang="en-US" b="1" dirty="0" err="1" smtClean="0">
                <a:latin typeface="Times New Roman" pitchFamily="18" charset="0"/>
                <a:cs typeface="Times New Roman" pitchFamily="18" charset="0"/>
              </a:rPr>
              <a:t>Đặc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máy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endParaRPr lang="en-US" dirty="0" smtClean="0">
              <a:latin typeface="Times New Roman" pitchFamily="18" charset="0"/>
              <a:cs typeface="Times New Roman" pitchFamily="18" charset="0"/>
            </a:endParaRPr>
          </a:p>
          <a:p>
            <a:endParaRPr lang="en-US" dirty="0" smtClean="0"/>
          </a:p>
          <a:p>
            <a:endParaRPr lang="en-US" dirty="0"/>
          </a:p>
        </p:txBody>
      </p:sp>
      <p:sp>
        <p:nvSpPr>
          <p:cNvPr id="4" name="Date Placeholder 3"/>
          <p:cNvSpPr>
            <a:spLocks noGrp="1"/>
          </p:cNvSpPr>
          <p:nvPr>
            <p:ph type="dt" sz="half" idx="10"/>
          </p:nvPr>
        </p:nvSpPr>
        <p:spPr/>
        <p:txBody>
          <a:bodyPr/>
          <a:lstStyle/>
          <a:p>
            <a:fld id="{21784A60-8220-4640-AD08-46D9794FA403}"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2.1. Định nghĩa mạng máy tính</a:t>
            </a:r>
            <a:endParaRPr lang="en-US" dirty="0" smtClean="0"/>
          </a:p>
          <a:p>
            <a:r>
              <a:rPr lang="en-US" dirty="0" err="1" smtClean="0"/>
              <a:t>Mạng</a:t>
            </a:r>
            <a:r>
              <a:rPr lang="en-US" dirty="0" smtClean="0"/>
              <a:t> </a:t>
            </a:r>
            <a:r>
              <a:rPr lang="en-US" dirty="0" err="1" smtClean="0"/>
              <a:t>máy</a:t>
            </a:r>
            <a:r>
              <a:rPr lang="en-US" dirty="0" smtClean="0"/>
              <a:t> tính là tập hợp các máy tính độc lập được kết nối với nhau thông qua các đường truyền vật lý và tuân theo các quy ước truyền thông nào </a:t>
            </a:r>
            <a:r>
              <a:rPr lang="en-US" dirty="0" err="1" smtClean="0"/>
              <a:t>đó</a:t>
            </a:r>
            <a:r>
              <a:rPr lang="en-US" dirty="0" smtClean="0"/>
              <a:t>.</a:t>
            </a:r>
          </a:p>
          <a:p>
            <a:r>
              <a:rPr lang="en-US" dirty="0" err="1" smtClean="0"/>
              <a:t>Trong</a:t>
            </a:r>
            <a:r>
              <a:rPr lang="en-US" dirty="0" smtClean="0"/>
              <a:t> </a:t>
            </a:r>
            <a:r>
              <a:rPr lang="en-US" dirty="0" err="1" smtClean="0"/>
              <a:t>đó</a:t>
            </a:r>
            <a:r>
              <a:rPr lang="en-US" dirty="0" smtClean="0"/>
              <a:t>:</a:t>
            </a:r>
          </a:p>
          <a:p>
            <a:pPr lvl="1">
              <a:buFont typeface="Wingdings" panose="05000000000000000000" pitchFamily="2" charset="2"/>
              <a:buChar char="Ø"/>
            </a:pPr>
            <a:r>
              <a:rPr lang="en-US" i="1" dirty="0" smtClean="0"/>
              <a:t>Khái niệm máy tính độc lập được hiểu là các máy tính không có máy nào có khả năng khởi động hoặc đình chỉ một máy khác.</a:t>
            </a:r>
            <a:endParaRPr lang="en-US" dirty="0" smtClean="0"/>
          </a:p>
          <a:p>
            <a:pPr lvl="1">
              <a:buFont typeface="Wingdings" panose="05000000000000000000" pitchFamily="2" charset="2"/>
              <a:buChar char="Ø"/>
            </a:pPr>
            <a:r>
              <a:rPr lang="en-US" i="1" dirty="0" smtClean="0"/>
              <a:t>Các đường truyền vật lý được hiểu là các môi trường truyền tín hiệu vật lý.</a:t>
            </a:r>
            <a:endParaRPr lang="en-US" dirty="0" smtClean="0"/>
          </a:p>
          <a:p>
            <a:pPr lvl="1">
              <a:buFont typeface="Wingdings" panose="05000000000000000000" pitchFamily="2" charset="2"/>
              <a:buChar char="Ø"/>
            </a:pPr>
            <a:r>
              <a:rPr lang="en-US" i="1" dirty="0" smtClean="0"/>
              <a:t>Các quy ước truyền thông chính là cơ sở để các máy tính có thể "nói chuyện“ được với nhau và là một yếu tố quan trọng hàng đầu khi nói về công nghệ mạng máy tính.</a:t>
            </a:r>
            <a:endParaRPr lang="en-US" dirty="0" smtClean="0"/>
          </a:p>
          <a:p>
            <a:endParaRPr lang="en-US" dirty="0"/>
          </a:p>
        </p:txBody>
      </p:sp>
      <p:sp>
        <p:nvSpPr>
          <p:cNvPr id="2" name="Date Placeholder 1"/>
          <p:cNvSpPr>
            <a:spLocks noGrp="1"/>
          </p:cNvSpPr>
          <p:nvPr>
            <p:ph type="dt" sz="half" idx="10"/>
          </p:nvPr>
        </p:nvSpPr>
        <p:spPr/>
        <p:txBody>
          <a:bodyPr/>
          <a:lstStyle/>
          <a:p>
            <a:fld id="{0141B655-9DA8-4300-8DFB-E55A8B971867}"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8229600" cy="884238"/>
          </a:xfrm>
        </p:spPr>
        <p:txBody>
          <a:bodyPr>
            <a:normAutofit fontScale="90000"/>
          </a:bodyPr>
          <a:lstStyle/>
          <a:p>
            <a:pPr lvl="0"/>
            <a:r>
              <a:rPr lang="en-US" sz="4000" b="1" dirty="0" smtClean="0">
                <a:latin typeface="Arial" pitchFamily="34" charset="0"/>
                <a:ea typeface="Calibri" pitchFamily="34" charset="0"/>
                <a:cs typeface="TimesNewRomanPS-BoldMT"/>
              </a:rPr>
              <a:t/>
            </a:r>
            <a:br>
              <a:rPr lang="en-US" sz="4000" b="1" dirty="0" smtClean="0">
                <a:latin typeface="Arial" pitchFamily="34" charset="0"/>
                <a:ea typeface="Calibri" pitchFamily="34" charset="0"/>
                <a:cs typeface="TimesNewRomanPS-BoldMT"/>
              </a:rPr>
            </a:br>
            <a:r>
              <a:rPr lang="en-US" sz="4000" b="1" dirty="0" smtClean="0">
                <a:latin typeface="Arial" pitchFamily="34" charset="0"/>
                <a:ea typeface="Calibri" pitchFamily="34" charset="0"/>
                <a:cs typeface="TimesNewRomanPS-BoldMT"/>
              </a:rPr>
              <a:t>2.2. </a:t>
            </a:r>
            <a:r>
              <a:rPr lang="en-US" sz="4000" b="1" dirty="0" err="1" smtClean="0">
                <a:latin typeface="Arial" pitchFamily="34" charset="0"/>
                <a:ea typeface="Calibri" pitchFamily="34" charset="0"/>
                <a:cs typeface="TimesNewRomanPS-BoldMT"/>
              </a:rPr>
              <a:t>Mục</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đích</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của</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việc</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kết</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nối</a:t>
            </a:r>
            <a:r>
              <a:rPr lang="en-US" sz="4000" b="1" dirty="0" smtClean="0">
                <a:latin typeface="Arial" pitchFamily="34" charset="0"/>
                <a:ea typeface="Calibri" pitchFamily="34" charset="0"/>
                <a:cs typeface="TimesNewRomanPS-BoldMT"/>
              </a:rPr>
              <a:t> </a:t>
            </a:r>
            <a:r>
              <a:rPr lang="en-US" sz="4000" b="1" dirty="0" err="1" smtClean="0">
                <a:latin typeface="Arial" pitchFamily="34" charset="0"/>
                <a:ea typeface="Calibri" pitchFamily="34" charset="0"/>
                <a:cs typeface="TimesNewRomanPS-BoldMT"/>
              </a:rPr>
              <a:t>mạng</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t>Chia </a:t>
            </a:r>
            <a:r>
              <a:rPr lang="en-US" dirty="0" err="1"/>
              <a:t>sẻ</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nguyên</a:t>
            </a:r>
            <a:r>
              <a:rPr lang="en-US" dirty="0"/>
              <a:t> </a:t>
            </a:r>
            <a:r>
              <a:rPr lang="en-US" dirty="0" err="1"/>
              <a:t>tắc</a:t>
            </a:r>
            <a:r>
              <a:rPr lang="en-US" dirty="0"/>
              <a:t>, </a:t>
            </a:r>
            <a:r>
              <a:rPr lang="en-US" dirty="0" err="1"/>
              <a:t>bất</a:t>
            </a:r>
            <a:r>
              <a:rPr lang="en-US" dirty="0"/>
              <a:t> </a:t>
            </a:r>
            <a:r>
              <a:rPr lang="en-US" dirty="0" err="1"/>
              <a:t>kỳ</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nào</a:t>
            </a:r>
            <a:r>
              <a:rPr lang="en-US" dirty="0"/>
              <a:t> </a:t>
            </a:r>
            <a:r>
              <a:rPr lang="en-US" dirty="0" err="1"/>
              <a:t>trên</a:t>
            </a:r>
            <a:r>
              <a:rPr lang="en-US" dirty="0"/>
              <a:t> </a:t>
            </a:r>
            <a:r>
              <a:rPr lang="en-US" dirty="0" err="1"/>
              <a:t>mạng</a:t>
            </a:r>
            <a:r>
              <a:rPr lang="en-US" dirty="0"/>
              <a:t> </a:t>
            </a:r>
            <a:r>
              <a:rPr lang="en-US" dirty="0" err="1"/>
              <a:t>đều</a:t>
            </a:r>
            <a:r>
              <a:rPr lang="en-US" dirty="0"/>
              <a:t> </a:t>
            </a:r>
            <a:r>
              <a:rPr lang="en-US" dirty="0" err="1"/>
              <a:t>có</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khai</a:t>
            </a:r>
            <a:r>
              <a:rPr lang="en-US" dirty="0"/>
              <a:t> </a:t>
            </a:r>
            <a:r>
              <a:rPr lang="en-US" dirty="0" err="1"/>
              <a:t>thác</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tài</a:t>
            </a:r>
            <a:r>
              <a:rPr lang="en-US" dirty="0"/>
              <a:t> </a:t>
            </a:r>
            <a:r>
              <a:rPr lang="en-US" dirty="0" err="1"/>
              <a:t>nguyên</a:t>
            </a:r>
            <a:r>
              <a:rPr lang="en-US" dirty="0"/>
              <a:t> </a:t>
            </a:r>
            <a:r>
              <a:rPr lang="en-US" dirty="0" err="1"/>
              <a:t>chung</a:t>
            </a:r>
            <a:r>
              <a:rPr lang="en-US" dirty="0"/>
              <a:t> </a:t>
            </a:r>
            <a:r>
              <a:rPr lang="en-US" dirty="0" err="1"/>
              <a:t>của</a:t>
            </a:r>
            <a:r>
              <a:rPr lang="en-US" dirty="0"/>
              <a:t> </a:t>
            </a:r>
            <a:r>
              <a:rPr lang="en-US" dirty="0" err="1" smtClean="0"/>
              <a:t>mạng</a:t>
            </a:r>
            <a:r>
              <a:rPr lang="en-US" dirty="0" smtClean="0"/>
              <a:t>. </a:t>
            </a:r>
          </a:p>
          <a:p>
            <a:r>
              <a:rPr lang="en-US" dirty="0" err="1" smtClean="0"/>
              <a:t>Tài</a:t>
            </a:r>
            <a:r>
              <a:rPr lang="en-US" dirty="0" smtClean="0"/>
              <a:t> </a:t>
            </a:r>
            <a:r>
              <a:rPr lang="en-US" dirty="0" err="1" smtClean="0"/>
              <a:t>nguyên</a:t>
            </a:r>
            <a:r>
              <a:rPr lang="en-US" dirty="0" smtClean="0"/>
              <a:t> </a:t>
            </a:r>
            <a:r>
              <a:rPr lang="en-US" dirty="0" err="1" smtClean="0"/>
              <a:t>thường</a:t>
            </a:r>
            <a:r>
              <a:rPr lang="en-US" dirty="0" smtClean="0"/>
              <a:t> </a:t>
            </a:r>
            <a:r>
              <a:rPr lang="en-US" dirty="0" err="1"/>
              <a:t>tập</a:t>
            </a:r>
            <a:r>
              <a:rPr lang="en-US" dirty="0"/>
              <a:t> </a:t>
            </a:r>
            <a:r>
              <a:rPr lang="en-US" dirty="0" err="1"/>
              <a:t>trung</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smtClean="0"/>
              <a:t>chủ</a:t>
            </a:r>
            <a:r>
              <a:rPr lang="en-US" dirty="0" smtClean="0"/>
              <a:t> </a:t>
            </a:r>
            <a:r>
              <a:rPr lang="en-US" dirty="0" err="1" smtClean="0"/>
              <a:t>phục</a:t>
            </a:r>
            <a:r>
              <a:rPr lang="en-US" dirty="0" smtClean="0"/>
              <a:t> </a:t>
            </a:r>
            <a:r>
              <a:rPr lang="en-US" dirty="0" err="1"/>
              <a:t>vụ</a:t>
            </a:r>
            <a:r>
              <a:rPr lang="en-US" dirty="0"/>
              <a:t> - Server </a:t>
            </a:r>
            <a:r>
              <a:rPr lang="en-US" dirty="0" err="1"/>
              <a:t>mà</a:t>
            </a:r>
            <a:r>
              <a:rPr lang="en-US" dirty="0"/>
              <a:t> </a:t>
            </a:r>
            <a:r>
              <a:rPr lang="en-US" dirty="0" err="1"/>
              <a:t>không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vị</a:t>
            </a:r>
            <a:r>
              <a:rPr lang="en-US" dirty="0"/>
              <a:t> </a:t>
            </a:r>
            <a:r>
              <a:rPr lang="en-US" dirty="0" err="1"/>
              <a:t>trí</a:t>
            </a:r>
            <a:r>
              <a:rPr lang="en-US" dirty="0"/>
              <a:t> </a:t>
            </a:r>
            <a:r>
              <a:rPr lang="en-US" dirty="0" err="1"/>
              <a:t>địa</a:t>
            </a:r>
            <a:r>
              <a:rPr lang="en-US" dirty="0"/>
              <a:t> </a:t>
            </a:r>
            <a:r>
              <a:rPr lang="en-US" dirty="0" err="1"/>
              <a:t>lý</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a:t>
            </a:r>
          </a:p>
          <a:p>
            <a:r>
              <a:rPr lang="en-US" dirty="0"/>
              <a:t>Chia </a:t>
            </a:r>
            <a:r>
              <a:rPr lang="en-US" dirty="0" err="1"/>
              <a:t>sẻ</a:t>
            </a:r>
            <a:r>
              <a:rPr lang="en-US" dirty="0"/>
              <a:t> </a:t>
            </a:r>
            <a:r>
              <a:rPr lang="en-US" dirty="0" err="1"/>
              <a:t>phần</a:t>
            </a:r>
            <a:r>
              <a:rPr lang="en-US" dirty="0"/>
              <a:t> </a:t>
            </a:r>
            <a:r>
              <a:rPr lang="en-US" dirty="0" err="1"/>
              <a:t>cứng</a:t>
            </a:r>
            <a:r>
              <a:rPr lang="en-US" dirty="0"/>
              <a:t>: </a:t>
            </a:r>
            <a:r>
              <a:rPr lang="en-US" dirty="0" err="1"/>
              <a:t>Tài</a:t>
            </a:r>
            <a:r>
              <a:rPr lang="en-US" dirty="0"/>
              <a:t> </a:t>
            </a:r>
            <a:r>
              <a:rPr lang="en-US" dirty="0" err="1"/>
              <a:t>nguyên</a:t>
            </a:r>
            <a:r>
              <a:rPr lang="en-US" dirty="0"/>
              <a:t> </a:t>
            </a:r>
            <a:r>
              <a:rPr lang="en-US" dirty="0" err="1"/>
              <a:t>chung</a:t>
            </a:r>
            <a:r>
              <a:rPr lang="en-US" dirty="0"/>
              <a:t> </a:t>
            </a:r>
            <a:r>
              <a:rPr lang="en-US" dirty="0" err="1"/>
              <a:t>của</a:t>
            </a:r>
            <a:r>
              <a:rPr lang="en-US" dirty="0"/>
              <a:t> </a:t>
            </a:r>
            <a:r>
              <a:rPr lang="en-US" dirty="0" err="1"/>
              <a:t>mạng</a:t>
            </a:r>
            <a:r>
              <a:rPr lang="en-US" dirty="0"/>
              <a:t> </a:t>
            </a:r>
            <a:r>
              <a:rPr lang="en-US" dirty="0" err="1"/>
              <a:t>cũng</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máy</a:t>
            </a:r>
            <a:r>
              <a:rPr lang="en-US" dirty="0"/>
              <a:t> </a:t>
            </a:r>
            <a:r>
              <a:rPr lang="en-US" dirty="0" err="1"/>
              <a:t>móc</a:t>
            </a:r>
            <a:r>
              <a:rPr lang="en-US" dirty="0"/>
              <a:t> </a:t>
            </a:r>
            <a:r>
              <a:rPr lang="en-US" dirty="0" err="1"/>
              <a:t>thiết</a:t>
            </a:r>
            <a:r>
              <a:rPr lang="en-US" dirty="0"/>
              <a:t> </a:t>
            </a:r>
            <a:r>
              <a:rPr lang="en-US" dirty="0" err="1"/>
              <a:t>bị</a:t>
            </a:r>
            <a:r>
              <a:rPr lang="en-US" dirty="0"/>
              <a:t> </a:t>
            </a:r>
            <a:r>
              <a:rPr lang="en-US" dirty="0" err="1"/>
              <a:t>như</a:t>
            </a:r>
            <a:r>
              <a:rPr lang="en-US" dirty="0"/>
              <a:t>: </a:t>
            </a:r>
            <a:r>
              <a:rPr lang="en-US" dirty="0" err="1"/>
              <a:t>máy</a:t>
            </a:r>
            <a:r>
              <a:rPr lang="en-US" dirty="0"/>
              <a:t> Printer, </a:t>
            </a:r>
            <a:r>
              <a:rPr lang="en-US" dirty="0" err="1"/>
              <a:t>máy</a:t>
            </a:r>
            <a:r>
              <a:rPr lang="en-US" dirty="0"/>
              <a:t> </a:t>
            </a:r>
            <a:r>
              <a:rPr lang="en-US" dirty="0" err="1"/>
              <a:t>quét</a:t>
            </a:r>
            <a:r>
              <a:rPr lang="en-US" dirty="0"/>
              <a:t> Scanner, ổ </a:t>
            </a:r>
            <a:r>
              <a:rPr lang="en-US" dirty="0" err="1"/>
              <a:t>đĩa</a:t>
            </a:r>
            <a:r>
              <a:rPr lang="en-US" dirty="0"/>
              <a:t> </a:t>
            </a:r>
            <a:r>
              <a:rPr lang="en-US" dirty="0" err="1"/>
              <a:t>mềm</a:t>
            </a:r>
            <a:r>
              <a:rPr lang="en-US" dirty="0"/>
              <a:t> Floppy, ổ </a:t>
            </a:r>
            <a:r>
              <a:rPr lang="en-US" dirty="0" err="1"/>
              <a:t>đĩa</a:t>
            </a:r>
            <a:r>
              <a:rPr lang="en-US" dirty="0"/>
              <a:t> CD, CD room </a:t>
            </a:r>
            <a:r>
              <a:rPr lang="en-US" dirty="0" err="1"/>
              <a:t>được</a:t>
            </a:r>
            <a:r>
              <a:rPr lang="en-US" dirty="0"/>
              <a:t> </a:t>
            </a:r>
            <a:r>
              <a:rPr lang="en-US" dirty="0" err="1"/>
              <a:t>nối</a:t>
            </a:r>
            <a:r>
              <a:rPr lang="en-US" dirty="0"/>
              <a:t> </a:t>
            </a:r>
            <a:r>
              <a:rPr lang="en-US" dirty="0" err="1"/>
              <a:t>vào</a:t>
            </a:r>
            <a:r>
              <a:rPr lang="en-US" dirty="0"/>
              <a:t> </a:t>
            </a:r>
            <a:r>
              <a:rPr lang="en-US" dirty="0" err="1"/>
              <a:t>mạng</a:t>
            </a:r>
            <a:r>
              <a:rPr lang="en-US" dirty="0"/>
              <a:t>. </a:t>
            </a:r>
            <a:r>
              <a:rPr lang="en-US" dirty="0" err="1"/>
              <a:t>Thông</a:t>
            </a:r>
            <a:r>
              <a:rPr lang="en-US" dirty="0"/>
              <a:t> qua </a:t>
            </a:r>
            <a:r>
              <a:rPr lang="en-US" dirty="0" err="1"/>
              <a:t>mạng</a:t>
            </a:r>
            <a:r>
              <a:rPr lang="en-US" dirty="0"/>
              <a:t> </a:t>
            </a:r>
            <a:r>
              <a:rPr lang="en-US" dirty="0" err="1"/>
              <a:t>máy</a:t>
            </a:r>
            <a:r>
              <a:rPr lang="en-US" dirty="0"/>
              <a:t> </a:t>
            </a:r>
            <a:r>
              <a:rPr lang="en-US" dirty="0" err="1"/>
              <a:t>tính</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tài</a:t>
            </a:r>
            <a:r>
              <a:rPr lang="en-US" dirty="0"/>
              <a:t> </a:t>
            </a:r>
            <a:r>
              <a:rPr lang="en-US" dirty="0" err="1"/>
              <a:t>nguyên</a:t>
            </a:r>
            <a:r>
              <a:rPr lang="en-US" dirty="0"/>
              <a:t> </a:t>
            </a:r>
            <a:r>
              <a:rPr lang="en-US" dirty="0" err="1"/>
              <a:t>phần</a:t>
            </a:r>
            <a:r>
              <a:rPr lang="en-US" dirty="0"/>
              <a:t> </a:t>
            </a:r>
            <a:r>
              <a:rPr lang="en-US" dirty="0" err="1"/>
              <a:t>cứng</a:t>
            </a:r>
            <a:r>
              <a:rPr lang="en-US" dirty="0"/>
              <a:t> </a:t>
            </a:r>
            <a:r>
              <a:rPr lang="en-US" dirty="0" err="1"/>
              <a:t>này</a:t>
            </a:r>
            <a:r>
              <a:rPr lang="en-US" dirty="0"/>
              <a:t> </a:t>
            </a:r>
            <a:r>
              <a:rPr lang="en-US" dirty="0" err="1"/>
              <a:t>ngay</a:t>
            </a:r>
            <a:r>
              <a:rPr lang="en-US" dirty="0"/>
              <a:t> </a:t>
            </a:r>
            <a:r>
              <a:rPr lang="en-US" dirty="0" err="1"/>
              <a:t>cả</a:t>
            </a:r>
            <a:r>
              <a:rPr lang="en-US" dirty="0"/>
              <a:t> </a:t>
            </a:r>
            <a:r>
              <a:rPr lang="en-US" dirty="0" err="1"/>
              <a:t>khi</a:t>
            </a:r>
            <a:r>
              <a:rPr lang="en-US" dirty="0"/>
              <a:t> </a:t>
            </a:r>
            <a:r>
              <a:rPr lang="en-US" dirty="0" err="1"/>
              <a:t>những</a:t>
            </a:r>
            <a:r>
              <a:rPr lang="en-US" dirty="0"/>
              <a:t> </a:t>
            </a:r>
            <a:r>
              <a:rPr lang="en-US" dirty="0" err="1"/>
              <a:t>máy</a:t>
            </a:r>
            <a:r>
              <a:rPr lang="en-US" dirty="0"/>
              <a:t> </a:t>
            </a:r>
            <a:r>
              <a:rPr lang="en-US" dirty="0" err="1"/>
              <a:t>tính</a:t>
            </a:r>
            <a:r>
              <a:rPr lang="en-US" dirty="0"/>
              <a:t> </a:t>
            </a:r>
            <a:r>
              <a:rPr lang="en-US" dirty="0" err="1"/>
              <a:t>của</a:t>
            </a:r>
            <a:r>
              <a:rPr lang="en-US" dirty="0"/>
              <a:t> </a:t>
            </a:r>
            <a:r>
              <a:rPr lang="en-US" dirty="0" err="1"/>
              <a:t>họ</a:t>
            </a:r>
            <a:r>
              <a:rPr lang="en-US" dirty="0"/>
              <a:t> </a:t>
            </a:r>
            <a:r>
              <a:rPr lang="en-US" dirty="0" err="1"/>
              <a:t>không</a:t>
            </a:r>
            <a:r>
              <a:rPr lang="en-US" dirty="0"/>
              <a:t> </a:t>
            </a:r>
            <a:r>
              <a:rPr lang="en-US" dirty="0" err="1"/>
              <a:t>có</a:t>
            </a:r>
            <a:r>
              <a:rPr lang="en-US" dirty="0"/>
              <a:t> </a:t>
            </a:r>
            <a:r>
              <a:rPr lang="en-US" dirty="0" err="1"/>
              <a:t>những</a:t>
            </a:r>
            <a:r>
              <a:rPr lang="en-US" dirty="0"/>
              <a:t> </a:t>
            </a:r>
            <a:r>
              <a:rPr lang="en-US" dirty="0" err="1"/>
              <a:t>phần</a:t>
            </a:r>
            <a:r>
              <a:rPr lang="en-US" dirty="0"/>
              <a:t> </a:t>
            </a:r>
            <a:r>
              <a:rPr lang="en-US" dirty="0" err="1"/>
              <a:t>cứng</a:t>
            </a:r>
            <a:r>
              <a:rPr lang="en-US" dirty="0"/>
              <a:t> </a:t>
            </a:r>
            <a:r>
              <a:rPr lang="en-US" dirty="0" err="1"/>
              <a:t>đó</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E7D958FB-C926-4C0B-A5B0-3AA0B69DC5EA}"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Duy</a:t>
            </a:r>
            <a:r>
              <a:rPr lang="en-US" dirty="0"/>
              <a:t> </a:t>
            </a:r>
            <a:r>
              <a:rPr lang="en-US" dirty="0" err="1"/>
              <a:t>trì</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tự</a:t>
            </a:r>
            <a:r>
              <a:rPr lang="en-US" dirty="0"/>
              <a:t> </a:t>
            </a:r>
            <a:r>
              <a:rPr lang="en-US" dirty="0" err="1"/>
              <a:t>động</a:t>
            </a:r>
            <a:r>
              <a:rPr lang="en-US" dirty="0"/>
              <a:t> </a:t>
            </a:r>
            <a:r>
              <a:rPr lang="en-US" dirty="0" err="1"/>
              <a:t>lưu</a:t>
            </a:r>
            <a:r>
              <a:rPr lang="en-US" dirty="0"/>
              <a:t> </a:t>
            </a:r>
            <a:r>
              <a:rPr lang="en-US" dirty="0" err="1"/>
              <a:t>trữ</a:t>
            </a:r>
            <a:r>
              <a:rPr lang="en-US" dirty="0"/>
              <a:t> </a:t>
            </a:r>
            <a:r>
              <a:rPr lang="en-US" dirty="0" err="1"/>
              <a:t>dự</a:t>
            </a:r>
            <a:r>
              <a:rPr lang="en-US" dirty="0"/>
              <a:t> </a:t>
            </a:r>
            <a:r>
              <a:rPr lang="en-US" dirty="0" err="1"/>
              <a:t>phòng</a:t>
            </a:r>
            <a:r>
              <a:rPr lang="en-US" dirty="0"/>
              <a:t> </a:t>
            </a:r>
            <a:r>
              <a:rPr lang="en-US" dirty="0" err="1"/>
              <a:t>đến</a:t>
            </a:r>
            <a:r>
              <a:rPr lang="en-US" dirty="0"/>
              <a:t> </a:t>
            </a:r>
            <a:r>
              <a:rPr lang="en-US" dirty="0" err="1"/>
              <a:t>một</a:t>
            </a:r>
            <a:r>
              <a:rPr lang="en-US" dirty="0"/>
              <a:t> </a:t>
            </a:r>
            <a:r>
              <a:rPr lang="en-US" dirty="0" err="1"/>
              <a:t>trung</a:t>
            </a:r>
            <a:r>
              <a:rPr lang="en-US" dirty="0"/>
              <a:t> </a:t>
            </a:r>
            <a:r>
              <a:rPr lang="en-US" dirty="0" err="1"/>
              <a:t>tâm</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mạng</a:t>
            </a:r>
            <a:r>
              <a:rPr lang="en-US" dirty="0"/>
              <a:t>. </a:t>
            </a:r>
            <a:r>
              <a:rPr lang="en-US" dirty="0" err="1"/>
              <a:t>Công</a:t>
            </a:r>
            <a:r>
              <a:rPr lang="en-US" dirty="0"/>
              <a:t> </a:t>
            </a:r>
            <a:r>
              <a:rPr lang="en-US" dirty="0" err="1"/>
              <a:t>việc</a:t>
            </a:r>
            <a:r>
              <a:rPr lang="en-US" dirty="0"/>
              <a:t> </a:t>
            </a:r>
            <a:r>
              <a:rPr lang="en-US" dirty="0" err="1"/>
              <a:t>này</a:t>
            </a:r>
            <a:r>
              <a:rPr lang="en-US" dirty="0"/>
              <a:t> </a:t>
            </a:r>
            <a:r>
              <a:rPr lang="en-US" dirty="0" err="1"/>
              <a:t>hết</a:t>
            </a:r>
            <a:r>
              <a:rPr lang="en-US" dirty="0"/>
              <a:t> </a:t>
            </a:r>
            <a:r>
              <a:rPr lang="en-US" dirty="0" err="1"/>
              <a:t>sức</a:t>
            </a:r>
            <a:r>
              <a:rPr lang="en-US" dirty="0"/>
              <a:t> </a:t>
            </a:r>
            <a:r>
              <a:rPr lang="en-US" dirty="0" err="1"/>
              <a:t>khó</a:t>
            </a:r>
            <a:r>
              <a:rPr lang="en-US" dirty="0"/>
              <a:t> </a:t>
            </a:r>
            <a:r>
              <a:rPr lang="en-US" dirty="0" err="1"/>
              <a:t>khăn</a:t>
            </a:r>
            <a:r>
              <a:rPr lang="en-US" dirty="0"/>
              <a:t> </a:t>
            </a:r>
            <a:r>
              <a:rPr lang="en-US" dirty="0" err="1"/>
              <a:t>và</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nếu</a:t>
            </a:r>
            <a:r>
              <a:rPr lang="en-US" dirty="0"/>
              <a:t> </a:t>
            </a:r>
            <a:r>
              <a:rPr lang="en-US" dirty="0" err="1"/>
              <a:t>phải</a:t>
            </a:r>
            <a:r>
              <a:rPr lang="en-US" dirty="0"/>
              <a:t> </a:t>
            </a:r>
            <a:r>
              <a:rPr lang="en-US" dirty="0" err="1"/>
              <a:t>làm</a:t>
            </a:r>
            <a:r>
              <a:rPr lang="en-US" dirty="0"/>
              <a:t> </a:t>
            </a:r>
            <a:r>
              <a:rPr lang="en-US" dirty="0" err="1"/>
              <a:t>trên</a:t>
            </a:r>
            <a:r>
              <a:rPr lang="en-US" dirty="0"/>
              <a:t> </a:t>
            </a:r>
            <a:r>
              <a:rPr lang="en-US" dirty="0" err="1"/>
              <a:t>từng</a:t>
            </a:r>
            <a:r>
              <a:rPr lang="en-US" dirty="0"/>
              <a:t> </a:t>
            </a:r>
            <a:r>
              <a:rPr lang="en-US" dirty="0" err="1"/>
              <a:t>máy</a:t>
            </a:r>
            <a:r>
              <a:rPr lang="en-US" dirty="0"/>
              <a:t> </a:t>
            </a:r>
            <a:r>
              <a:rPr lang="en-US" dirty="0" err="1"/>
              <a:t>độc</a:t>
            </a:r>
            <a:r>
              <a:rPr lang="en-US" dirty="0"/>
              <a:t> </a:t>
            </a:r>
            <a:r>
              <a:rPr lang="en-US" dirty="0" err="1"/>
              <a:t>lập</a:t>
            </a:r>
            <a:r>
              <a:rPr lang="en-US" dirty="0"/>
              <a:t>. </a:t>
            </a:r>
            <a:endParaRPr lang="en-US" dirty="0" smtClean="0"/>
          </a:p>
          <a:p>
            <a:r>
              <a:rPr lang="en-US" dirty="0" err="1"/>
              <a:t>M</a:t>
            </a:r>
            <a:r>
              <a:rPr lang="en-US" dirty="0" err="1" smtClean="0"/>
              <a:t>ột</a:t>
            </a:r>
            <a:r>
              <a:rPr lang="en-US" dirty="0" smtClean="0"/>
              <a:t> </a:t>
            </a:r>
            <a:r>
              <a:rPr lang="en-US" dirty="0" err="1"/>
              <a:t>mạng</a:t>
            </a:r>
            <a:r>
              <a:rPr lang="en-US" dirty="0"/>
              <a:t> </a:t>
            </a:r>
            <a:r>
              <a:rPr lang="en-US" dirty="0" err="1"/>
              <a:t>máy</a:t>
            </a:r>
            <a:r>
              <a:rPr lang="en-US" dirty="0"/>
              <a:t> </a:t>
            </a:r>
            <a:r>
              <a:rPr lang="en-US" dirty="0" err="1"/>
              <a:t>tính</a:t>
            </a:r>
            <a:r>
              <a:rPr lang="en-US" dirty="0"/>
              <a:t> </a:t>
            </a:r>
            <a:r>
              <a:rPr lang="en-US" dirty="0" err="1"/>
              <a:t>còn</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bảo</a:t>
            </a:r>
            <a:r>
              <a:rPr lang="en-US" dirty="0"/>
              <a:t> </a:t>
            </a:r>
            <a:r>
              <a:rPr lang="en-US" dirty="0" err="1"/>
              <a:t>mật</a:t>
            </a:r>
            <a:r>
              <a:rPr lang="en-US" dirty="0"/>
              <a:t> an </a:t>
            </a:r>
            <a:r>
              <a:rPr lang="en-US" dirty="0" err="1"/>
              <a:t>toàn</a:t>
            </a:r>
            <a:r>
              <a:rPr lang="en-US" dirty="0"/>
              <a:t> </a:t>
            </a:r>
            <a:r>
              <a:rPr lang="en-US" dirty="0" err="1"/>
              <a:t>cho</a:t>
            </a:r>
            <a:r>
              <a:rPr lang="en-US" dirty="0"/>
              <a:t> </a:t>
            </a:r>
            <a:r>
              <a:rPr lang="en-US" dirty="0" err="1"/>
              <a:t>mạng</a:t>
            </a:r>
            <a:r>
              <a:rPr lang="en-US" dirty="0"/>
              <a:t> qua </a:t>
            </a:r>
            <a:r>
              <a:rPr lang="en-US" dirty="0" err="1"/>
              <a:t>việc</a:t>
            </a:r>
            <a:r>
              <a:rPr lang="en-US" dirty="0"/>
              <a:t> </a:t>
            </a:r>
            <a:r>
              <a:rPr lang="en-US" dirty="0" err="1"/>
              <a:t>cung</a:t>
            </a:r>
            <a:r>
              <a:rPr lang="en-US" dirty="0"/>
              <a:t> </a:t>
            </a:r>
            <a:r>
              <a:rPr lang="en-US" dirty="0" err="1"/>
              <a:t>cấp</a:t>
            </a:r>
            <a:r>
              <a:rPr lang="en-US" dirty="0"/>
              <a:t> </a:t>
            </a:r>
            <a:r>
              <a:rPr lang="en-US" dirty="0" err="1"/>
              <a:t>cơ</a:t>
            </a:r>
            <a:r>
              <a:rPr lang="en-US" dirty="0"/>
              <a:t> </a:t>
            </a:r>
            <a:r>
              <a:rPr lang="en-US" dirty="0" err="1"/>
              <a:t>chế</a:t>
            </a:r>
            <a:r>
              <a:rPr lang="en-US" dirty="0"/>
              <a:t> </a:t>
            </a:r>
            <a:r>
              <a:rPr lang="en-US" dirty="0" err="1"/>
              <a:t>bảo</a:t>
            </a:r>
            <a:r>
              <a:rPr lang="en-US" dirty="0"/>
              <a:t> </a:t>
            </a:r>
            <a:r>
              <a:rPr lang="en-US" dirty="0" err="1"/>
              <a:t>mật</a:t>
            </a:r>
            <a:r>
              <a:rPr lang="en-US" dirty="0"/>
              <a:t> Security </a:t>
            </a:r>
            <a:r>
              <a:rPr lang="en-US" dirty="0" err="1"/>
              <a:t>bằng</a:t>
            </a:r>
            <a:r>
              <a:rPr lang="en-US" dirty="0"/>
              <a:t> </a:t>
            </a:r>
            <a:r>
              <a:rPr lang="en-US" dirty="0" err="1"/>
              <a:t>mật</a:t>
            </a:r>
            <a:r>
              <a:rPr lang="en-US" dirty="0"/>
              <a:t> </a:t>
            </a:r>
            <a:r>
              <a:rPr lang="en-US" dirty="0" err="1"/>
              <a:t>khẩu</a:t>
            </a:r>
            <a:r>
              <a:rPr lang="en-US" dirty="0"/>
              <a:t> Password </a:t>
            </a:r>
            <a:r>
              <a:rPr lang="en-US" dirty="0" err="1"/>
              <a:t>đối</a:t>
            </a:r>
            <a:r>
              <a:rPr lang="en-US" dirty="0"/>
              <a:t> </a:t>
            </a:r>
            <a:r>
              <a:rPr lang="en-US" dirty="0" err="1"/>
              <a:t>với</a:t>
            </a:r>
            <a:r>
              <a:rPr lang="en-US" dirty="0"/>
              <a:t> </a:t>
            </a:r>
            <a:r>
              <a:rPr lang="en-US" dirty="0" err="1"/>
              <a:t>từng</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hạn</a:t>
            </a:r>
            <a:r>
              <a:rPr lang="en-US" dirty="0"/>
              <a:t> </a:t>
            </a:r>
            <a:r>
              <a:rPr lang="en-US" dirty="0" err="1"/>
              <a:t>chế</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mất</a:t>
            </a:r>
            <a:r>
              <a:rPr lang="en-US" dirty="0"/>
              <a:t> </a:t>
            </a:r>
            <a:r>
              <a:rPr lang="en-US" dirty="0" err="1"/>
              <a:t>mát</a:t>
            </a:r>
            <a:r>
              <a:rPr lang="en-US" dirty="0"/>
              <a:t> </a:t>
            </a:r>
            <a:r>
              <a:rPr lang="en-US" dirty="0" err="1"/>
              <a:t>thông</a:t>
            </a:r>
            <a:r>
              <a:rPr lang="en-US" dirty="0"/>
              <a:t> tin.</a:t>
            </a:r>
          </a:p>
          <a:p>
            <a:endParaRPr lang="en-US" dirty="0"/>
          </a:p>
        </p:txBody>
      </p:sp>
      <p:sp>
        <p:nvSpPr>
          <p:cNvPr id="4" name="Date Placeholder 3"/>
          <p:cNvSpPr>
            <a:spLocks noGrp="1"/>
          </p:cNvSpPr>
          <p:nvPr>
            <p:ph type="dt" sz="half" idx="10"/>
          </p:nvPr>
        </p:nvSpPr>
        <p:spPr/>
        <p:txBody>
          <a:bodyPr/>
          <a:lstStyle/>
          <a:p>
            <a:fld id="{8BF91084-CCE9-4CAB-A72C-93A5575904BA}"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13</a:t>
            </a:fld>
            <a:endParaRPr lang="en-US"/>
          </a:p>
        </p:txBody>
      </p:sp>
    </p:spTree>
    <p:extLst>
      <p:ext uri="{BB962C8B-B14F-4D97-AF65-F5344CB8AC3E}">
        <p14:creationId xmlns:p14="http://schemas.microsoft.com/office/powerpoint/2010/main" val="3306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000" dirty="0" err="1"/>
              <a:t>Nâng</a:t>
            </a:r>
            <a:r>
              <a:rPr lang="en-US" sz="3000" dirty="0"/>
              <a:t> </a:t>
            </a:r>
            <a:r>
              <a:rPr lang="en-US" sz="3000" dirty="0" err="1"/>
              <a:t>cao</a:t>
            </a:r>
            <a:r>
              <a:rPr lang="en-US" sz="3000" dirty="0"/>
              <a:t> </a:t>
            </a:r>
            <a:r>
              <a:rPr lang="en-US" sz="3000" dirty="0" err="1"/>
              <a:t>độ</a:t>
            </a:r>
            <a:r>
              <a:rPr lang="en-US" sz="3000" dirty="0"/>
              <a:t> tin </a:t>
            </a:r>
            <a:r>
              <a:rPr lang="en-US" sz="3000" dirty="0" err="1"/>
              <a:t>cậy</a:t>
            </a:r>
            <a:r>
              <a:rPr lang="en-US" sz="3000" dirty="0"/>
              <a:t> </a:t>
            </a:r>
            <a:r>
              <a:rPr lang="en-US" sz="3000" dirty="0" err="1"/>
              <a:t>của</a:t>
            </a:r>
            <a:r>
              <a:rPr lang="en-US" sz="3000" dirty="0"/>
              <a:t> </a:t>
            </a:r>
            <a:r>
              <a:rPr lang="en-US" sz="3000" dirty="0" err="1"/>
              <a:t>hệ</a:t>
            </a:r>
            <a:r>
              <a:rPr lang="en-US" sz="3000" dirty="0"/>
              <a:t> </a:t>
            </a:r>
            <a:r>
              <a:rPr lang="en-US" sz="3000" dirty="0" err="1"/>
              <a:t>thống</a:t>
            </a:r>
            <a:r>
              <a:rPr lang="en-US" sz="3000" dirty="0"/>
              <a:t> </a:t>
            </a:r>
            <a:r>
              <a:rPr lang="en-US" sz="3000" dirty="0" err="1"/>
              <a:t>nhờ</a:t>
            </a:r>
            <a:r>
              <a:rPr lang="en-US" sz="3000" dirty="0"/>
              <a:t> </a:t>
            </a:r>
            <a:r>
              <a:rPr lang="en-US" sz="3000" dirty="0" err="1"/>
              <a:t>khả</a:t>
            </a:r>
            <a:r>
              <a:rPr lang="en-US" sz="3000" dirty="0"/>
              <a:t> </a:t>
            </a:r>
            <a:r>
              <a:rPr lang="en-US" sz="3000" dirty="0" err="1"/>
              <a:t>năng</a:t>
            </a:r>
            <a:r>
              <a:rPr lang="en-US" sz="3000" dirty="0"/>
              <a:t> </a:t>
            </a:r>
            <a:r>
              <a:rPr lang="en-US" sz="3000" dirty="0" err="1"/>
              <a:t>thay</a:t>
            </a:r>
            <a:r>
              <a:rPr lang="en-US" sz="3000" dirty="0"/>
              <a:t> </a:t>
            </a:r>
            <a:r>
              <a:rPr lang="en-US" sz="3000" dirty="0" err="1"/>
              <a:t>thế</a:t>
            </a:r>
            <a:r>
              <a:rPr lang="en-US" sz="3000" dirty="0"/>
              <a:t> </a:t>
            </a:r>
            <a:r>
              <a:rPr lang="en-US" sz="3000" dirty="0" err="1"/>
              <a:t>cho</a:t>
            </a:r>
            <a:r>
              <a:rPr lang="en-US" sz="3000" dirty="0"/>
              <a:t> </a:t>
            </a:r>
            <a:r>
              <a:rPr lang="en-US" sz="3000" dirty="0" err="1"/>
              <a:t>nhau</a:t>
            </a:r>
            <a:r>
              <a:rPr lang="en-US" sz="3000" dirty="0"/>
              <a:t> </a:t>
            </a:r>
            <a:r>
              <a:rPr lang="en-US" sz="3000" dirty="0" err="1"/>
              <a:t>khi</a:t>
            </a:r>
            <a:r>
              <a:rPr lang="en-US" sz="3000" dirty="0"/>
              <a:t> </a:t>
            </a:r>
            <a:r>
              <a:rPr lang="en-US" sz="3000" dirty="0" err="1"/>
              <a:t>xảy</a:t>
            </a:r>
            <a:r>
              <a:rPr lang="en-US" sz="3000" dirty="0"/>
              <a:t> </a:t>
            </a:r>
            <a:r>
              <a:rPr lang="en-US" sz="3000" dirty="0" err="1"/>
              <a:t>ra</a:t>
            </a:r>
            <a:r>
              <a:rPr lang="en-US" sz="3000" dirty="0"/>
              <a:t> </a:t>
            </a:r>
            <a:r>
              <a:rPr lang="en-US" sz="3000" dirty="0" err="1"/>
              <a:t>sự</a:t>
            </a:r>
            <a:r>
              <a:rPr lang="en-US" sz="3000" dirty="0"/>
              <a:t> </a:t>
            </a:r>
            <a:r>
              <a:rPr lang="en-US" sz="3000" dirty="0" err="1"/>
              <a:t>cố</a:t>
            </a:r>
            <a:r>
              <a:rPr lang="en-US" sz="3000" dirty="0"/>
              <a:t> </a:t>
            </a:r>
            <a:r>
              <a:rPr lang="en-US" sz="3000" dirty="0" err="1"/>
              <a:t>kỹ</a:t>
            </a:r>
            <a:r>
              <a:rPr lang="en-US" sz="3000" dirty="0"/>
              <a:t> </a:t>
            </a:r>
            <a:r>
              <a:rPr lang="en-US" sz="3000" dirty="0" err="1"/>
              <a:t>thuật</a:t>
            </a:r>
            <a:r>
              <a:rPr lang="en-US" sz="3000" dirty="0"/>
              <a:t> </a:t>
            </a:r>
            <a:r>
              <a:rPr lang="en-US" sz="3000" dirty="0" err="1"/>
              <a:t>đối</a:t>
            </a:r>
            <a:r>
              <a:rPr lang="en-US" sz="3000" dirty="0"/>
              <a:t> </a:t>
            </a:r>
            <a:r>
              <a:rPr lang="en-US" sz="3000" dirty="0" err="1"/>
              <a:t>với</a:t>
            </a:r>
            <a:r>
              <a:rPr lang="en-US" sz="3000" dirty="0"/>
              <a:t> </a:t>
            </a:r>
            <a:r>
              <a:rPr lang="en-US" sz="3000" dirty="0" err="1"/>
              <a:t>một</a:t>
            </a:r>
            <a:r>
              <a:rPr lang="en-US" sz="3000" dirty="0"/>
              <a:t> </a:t>
            </a:r>
            <a:r>
              <a:rPr lang="en-US" sz="3000" dirty="0" err="1"/>
              <a:t>máy</a:t>
            </a:r>
            <a:r>
              <a:rPr lang="en-US" sz="3000" dirty="0"/>
              <a:t> </a:t>
            </a:r>
            <a:r>
              <a:rPr lang="en-US" sz="3000" dirty="0" err="1"/>
              <a:t>tính</a:t>
            </a:r>
            <a:r>
              <a:rPr lang="en-US" sz="3000" dirty="0"/>
              <a:t> </a:t>
            </a:r>
            <a:r>
              <a:rPr lang="en-US" sz="3000" dirty="0" err="1"/>
              <a:t>nào</a:t>
            </a:r>
            <a:r>
              <a:rPr lang="en-US" sz="3000" dirty="0"/>
              <a:t> </a:t>
            </a:r>
            <a:r>
              <a:rPr lang="en-US" sz="3000" dirty="0" err="1"/>
              <a:t>đó</a:t>
            </a:r>
            <a:r>
              <a:rPr lang="en-US" sz="3000" dirty="0"/>
              <a:t> </a:t>
            </a:r>
            <a:r>
              <a:rPr lang="en-US" sz="3000" dirty="0" err="1"/>
              <a:t>trong</a:t>
            </a:r>
            <a:r>
              <a:rPr lang="en-US" sz="3000" dirty="0"/>
              <a:t> </a:t>
            </a:r>
            <a:r>
              <a:rPr lang="en-US" sz="3000" dirty="0" err="1"/>
              <a:t>mạng</a:t>
            </a:r>
            <a:r>
              <a:rPr lang="en-US" sz="3000" dirty="0"/>
              <a:t>.</a:t>
            </a:r>
          </a:p>
          <a:p>
            <a:r>
              <a:rPr lang="en-US" sz="3000" dirty="0" err="1"/>
              <a:t>Khai</a:t>
            </a:r>
            <a:r>
              <a:rPr lang="en-US" sz="3000" dirty="0"/>
              <a:t> </a:t>
            </a:r>
            <a:r>
              <a:rPr lang="en-US" sz="3000" dirty="0" err="1"/>
              <a:t>thác</a:t>
            </a:r>
            <a:r>
              <a:rPr lang="en-US" sz="3000" dirty="0"/>
              <a:t> </a:t>
            </a:r>
            <a:r>
              <a:rPr lang="en-US" sz="3000" dirty="0" err="1"/>
              <a:t>một</a:t>
            </a:r>
            <a:r>
              <a:rPr lang="en-US" sz="3000" dirty="0"/>
              <a:t> </a:t>
            </a:r>
            <a:r>
              <a:rPr lang="en-US" sz="3000" dirty="0" err="1"/>
              <a:t>cách</a:t>
            </a:r>
            <a:r>
              <a:rPr lang="en-US" sz="3000" dirty="0"/>
              <a:t> </a:t>
            </a:r>
            <a:r>
              <a:rPr lang="en-US" sz="3000" dirty="0" err="1"/>
              <a:t>có</a:t>
            </a:r>
            <a:r>
              <a:rPr lang="en-US" sz="3000" dirty="0"/>
              <a:t> </a:t>
            </a:r>
            <a:r>
              <a:rPr lang="en-US" sz="3000" dirty="0" err="1"/>
              <a:t>hiệu</a:t>
            </a:r>
            <a:r>
              <a:rPr lang="en-US" sz="3000" dirty="0"/>
              <a:t> </a:t>
            </a:r>
            <a:r>
              <a:rPr lang="en-US" sz="3000" dirty="0" err="1"/>
              <a:t>quả</a:t>
            </a:r>
            <a:r>
              <a:rPr lang="en-US" sz="3000" dirty="0"/>
              <a:t> </a:t>
            </a:r>
            <a:r>
              <a:rPr lang="en-US" sz="3000" dirty="0" err="1"/>
              <a:t>các</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tập</a:t>
            </a:r>
            <a:r>
              <a:rPr lang="en-US" sz="3000" dirty="0"/>
              <a:t> </a:t>
            </a:r>
            <a:r>
              <a:rPr lang="en-US" sz="3000" dirty="0" err="1"/>
              <a:t>trung</a:t>
            </a:r>
            <a:r>
              <a:rPr lang="en-US" sz="3000" dirty="0"/>
              <a:t> </a:t>
            </a:r>
            <a:r>
              <a:rPr lang="en-US" sz="3000" dirty="0" err="1"/>
              <a:t>và</a:t>
            </a:r>
            <a:r>
              <a:rPr lang="en-US" sz="3000" dirty="0"/>
              <a:t> </a:t>
            </a:r>
            <a:r>
              <a:rPr lang="en-US" sz="3000" dirty="0" err="1"/>
              <a:t>phân</a:t>
            </a:r>
            <a:r>
              <a:rPr lang="en-US" sz="3000" dirty="0"/>
              <a:t> </a:t>
            </a:r>
            <a:r>
              <a:rPr lang="en-US" sz="3000" dirty="0" err="1"/>
              <a:t>tán</a:t>
            </a:r>
            <a:r>
              <a:rPr lang="en-US" sz="3000" dirty="0"/>
              <a:t>, </a:t>
            </a:r>
            <a:r>
              <a:rPr lang="en-US" sz="3000" dirty="0" err="1"/>
              <a:t>nâng</a:t>
            </a:r>
            <a:r>
              <a:rPr lang="en-US" sz="3000" dirty="0"/>
              <a:t> </a:t>
            </a:r>
            <a:r>
              <a:rPr lang="en-US" sz="3000" dirty="0" err="1"/>
              <a:t>cao</a:t>
            </a:r>
            <a:r>
              <a:rPr lang="en-US" sz="3000" dirty="0"/>
              <a:t> </a:t>
            </a:r>
            <a:r>
              <a:rPr lang="en-US" sz="3000" dirty="0" err="1"/>
              <a:t>khả</a:t>
            </a:r>
            <a:r>
              <a:rPr lang="en-US" sz="3000" dirty="0"/>
              <a:t> </a:t>
            </a:r>
            <a:r>
              <a:rPr lang="en-US" sz="3000" dirty="0" err="1"/>
              <a:t>năng</a:t>
            </a:r>
            <a:r>
              <a:rPr lang="en-US" sz="3000" dirty="0"/>
              <a:t> </a:t>
            </a:r>
            <a:r>
              <a:rPr lang="en-US" sz="3000" dirty="0" err="1"/>
              <a:t>tích</a:t>
            </a:r>
            <a:r>
              <a:rPr lang="en-US" sz="3000" dirty="0"/>
              <a:t> </a:t>
            </a:r>
            <a:r>
              <a:rPr lang="en-US" sz="3000" dirty="0" err="1"/>
              <a:t>hợp</a:t>
            </a:r>
            <a:r>
              <a:rPr lang="en-US" sz="3000" dirty="0"/>
              <a:t> </a:t>
            </a:r>
            <a:r>
              <a:rPr lang="en-US" sz="3000" dirty="0" err="1"/>
              <a:t>và</a:t>
            </a:r>
            <a:r>
              <a:rPr lang="en-US" sz="3000" dirty="0"/>
              <a:t> </a:t>
            </a:r>
            <a:r>
              <a:rPr lang="en-US" sz="3000" dirty="0" err="1"/>
              <a:t>trao</a:t>
            </a:r>
            <a:r>
              <a:rPr lang="en-US" sz="3000" dirty="0"/>
              <a:t> </a:t>
            </a:r>
            <a:r>
              <a:rPr lang="en-US" sz="3000" dirty="0" err="1"/>
              <a:t>đổi</a:t>
            </a:r>
            <a:r>
              <a:rPr lang="en-US" sz="3000" dirty="0"/>
              <a:t> </a:t>
            </a:r>
            <a:r>
              <a:rPr lang="en-US" sz="3000" dirty="0" err="1"/>
              <a:t>các</a:t>
            </a:r>
            <a:r>
              <a:rPr lang="en-US" sz="3000" dirty="0"/>
              <a:t> </a:t>
            </a:r>
            <a:r>
              <a:rPr lang="en-US" sz="3000" dirty="0" err="1"/>
              <a:t>loại</a:t>
            </a:r>
            <a:r>
              <a:rPr lang="en-US" sz="3000" dirty="0"/>
              <a:t> </a:t>
            </a:r>
            <a:r>
              <a:rPr lang="en-US" sz="3000" dirty="0" err="1"/>
              <a:t>dữ</a:t>
            </a:r>
            <a:r>
              <a:rPr lang="en-US" sz="3000" dirty="0"/>
              <a:t> </a:t>
            </a:r>
            <a:r>
              <a:rPr lang="en-US" sz="3000" dirty="0" err="1"/>
              <a:t>liệu</a:t>
            </a:r>
            <a:r>
              <a:rPr lang="en-US" sz="3000" dirty="0"/>
              <a:t> </a:t>
            </a:r>
            <a:r>
              <a:rPr lang="en-US" sz="3000" dirty="0" err="1"/>
              <a:t>giữa</a:t>
            </a:r>
            <a:r>
              <a:rPr lang="en-US" sz="3000" dirty="0"/>
              <a:t> </a:t>
            </a:r>
            <a:r>
              <a:rPr lang="en-US" sz="3000" dirty="0" err="1"/>
              <a:t>các</a:t>
            </a:r>
            <a:r>
              <a:rPr lang="en-US" sz="3000" dirty="0"/>
              <a:t> </a:t>
            </a:r>
            <a:r>
              <a:rPr lang="en-US" sz="3000" dirty="0" err="1"/>
              <a:t>máy</a:t>
            </a:r>
            <a:r>
              <a:rPr lang="en-US" sz="3000" dirty="0"/>
              <a:t> </a:t>
            </a:r>
            <a:r>
              <a:rPr lang="en-US" sz="3000" dirty="0" err="1"/>
              <a:t>tính</a:t>
            </a:r>
            <a:r>
              <a:rPr lang="en-US" sz="3000" dirty="0"/>
              <a:t> </a:t>
            </a:r>
            <a:r>
              <a:rPr lang="en-US" sz="3000" dirty="0" err="1"/>
              <a:t>trên</a:t>
            </a:r>
            <a:r>
              <a:rPr lang="en-US" sz="3000" dirty="0"/>
              <a:t> </a:t>
            </a:r>
            <a:r>
              <a:rPr lang="en-US" sz="3000" dirty="0" err="1"/>
              <a:t>mạng</a:t>
            </a:r>
            <a:r>
              <a:rPr lang="en-US" sz="3000" dirty="0"/>
              <a:t>.</a:t>
            </a:r>
          </a:p>
          <a:p>
            <a:endParaRPr lang="en-US" dirty="0"/>
          </a:p>
        </p:txBody>
      </p:sp>
      <p:sp>
        <p:nvSpPr>
          <p:cNvPr id="4" name="Date Placeholder 3"/>
          <p:cNvSpPr>
            <a:spLocks noGrp="1"/>
          </p:cNvSpPr>
          <p:nvPr>
            <p:ph type="dt" sz="half" idx="10"/>
          </p:nvPr>
        </p:nvSpPr>
        <p:spPr/>
        <p:txBody>
          <a:bodyPr/>
          <a:lstStyle/>
          <a:p>
            <a:fld id="{6D99FFD6-0DCB-4B36-AD49-67B958ADF45D}"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14</a:t>
            </a:fld>
            <a:endParaRPr lang="en-US"/>
          </a:p>
        </p:txBody>
      </p:sp>
    </p:spTree>
    <p:extLst>
      <p:ext uri="{BB962C8B-B14F-4D97-AF65-F5344CB8AC3E}">
        <p14:creationId xmlns:p14="http://schemas.microsoft.com/office/powerpoint/2010/main" val="14799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idx="1"/>
          </p:nvPr>
        </p:nvSpPr>
        <p:spPr bwMode="auto">
          <a:xfrm>
            <a:off x="457200" y="457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TimesNewRomanPS-BoldMT"/>
              </a:rPr>
              <a:t>2.2. Đặc trưng kỹ thuật của mạng máy tính</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rPr>
              <a:t>Một mạng máy tính có các đặc trưng kỹ thuật cơ bản như sau: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TimesNewRomanPS-BoldMT"/>
              </a:rPr>
              <a:t>2.2.1. Đường truyền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rPr>
              <a:t>Là phương tiện dùng để truyền các tín hiệu điện tử giữa các máy tính.</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rPr>
              <a:t>Các tín hiệu điệu tử đó chính là các thông tin, dữ liệu được biểu thị dưới dạng</a:t>
            </a:r>
            <a:r>
              <a:rPr lang="en-US" sz="2800" dirty="0" smtClean="0">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TimesNewRomanPSMT"/>
              </a:rPr>
              <a:t>các xung nhị phân (ON_OFF).</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Date Placeholder 1"/>
          <p:cNvSpPr>
            <a:spLocks noGrp="1"/>
          </p:cNvSpPr>
          <p:nvPr>
            <p:ph type="dt" sz="half" idx="10"/>
          </p:nvPr>
        </p:nvSpPr>
        <p:spPr/>
        <p:txBody>
          <a:bodyPr/>
          <a:lstStyle/>
          <a:p>
            <a:fld id="{5426C108-D460-4F68-B2FB-F09B7467A78D}" type="datetime1">
              <a:rPr lang="en-US" smtClean="0"/>
              <a:t>8/11/2021</a:t>
            </a:fld>
            <a:endParaRPr lang="en-US"/>
          </a:p>
        </p:txBody>
      </p:sp>
      <p:sp>
        <p:nvSpPr>
          <p:cNvPr id="3" name="Footer Placeholder 2"/>
          <p:cNvSpPr>
            <a:spLocks noGrp="1"/>
          </p:cNvSpPr>
          <p:nvPr>
            <p:ph type="ftr" sz="quarter" idx="11"/>
          </p:nvPr>
        </p:nvSpPr>
        <p:spPr/>
        <p:txBody>
          <a:bodyPr/>
          <a:lstStyle/>
          <a:p>
            <a:r>
              <a:rPr lang="en-US" smtClean="0"/>
              <a:t>GV: Trịnh Thị Kim Liên</a:t>
            </a:r>
            <a:endParaRPr lang="en-US"/>
          </a:p>
        </p:txBody>
      </p:sp>
      <p:sp>
        <p:nvSpPr>
          <p:cNvPr id="4" name="Slide Number Placeholder 3"/>
          <p:cNvSpPr>
            <a:spLocks noGrp="1"/>
          </p:cNvSpPr>
          <p:nvPr>
            <p:ph type="sldNum" sz="quarter" idx="12"/>
          </p:nvPr>
        </p:nvSpPr>
        <p:spPr/>
        <p:txBody>
          <a:bodyPr/>
          <a:lstStyle/>
          <a:p>
            <a:fld id="{0886E2D2-21F4-40DA-A3F4-DAFBFB844261}"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animEffect transition="in" filter="blinds(horizontal)">
                                      <p:cBhvr>
                                        <p:cTn id="7" dur="500"/>
                                        <p:tgtEl>
                                          <p:spTgt spid="1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
                                            <p:txEl>
                                              <p:pRg st="2" end="2"/>
                                            </p:txEl>
                                          </p:spTgt>
                                        </p:tgtEl>
                                        <p:attrNameLst>
                                          <p:attrName>style.visibility</p:attrName>
                                        </p:attrNameLst>
                                      </p:cBhvr>
                                      <p:to>
                                        <p:strVal val="visible"/>
                                      </p:to>
                                    </p:set>
                                    <p:animEffect transition="in" filter="blinds(horizontal)">
                                      <p:cBhvr>
                                        <p:cTn id="12" dur="500"/>
                                        <p:tgtEl>
                                          <p:spTgt spid="10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
                                            <p:txEl>
                                              <p:pRg st="4" end="4"/>
                                            </p:txEl>
                                          </p:spTgt>
                                        </p:tgtEl>
                                        <p:attrNameLst>
                                          <p:attrName>style.visibility</p:attrName>
                                        </p:attrNameLst>
                                      </p:cBhvr>
                                      <p:to>
                                        <p:strVal val="visible"/>
                                      </p:to>
                                    </p:set>
                                    <p:animEffect transition="in" filter="blinds(horizontal)">
                                      <p:cBhvr>
                                        <p:cTn id="17" dur="500"/>
                                        <p:tgtEl>
                                          <p:spTgt spid="102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
                                            <p:txEl>
                                              <p:pRg st="6" end="6"/>
                                            </p:txEl>
                                          </p:spTgt>
                                        </p:tgtEl>
                                        <p:attrNameLst>
                                          <p:attrName>style.visibility</p:attrName>
                                        </p:attrNameLst>
                                      </p:cBhvr>
                                      <p:to>
                                        <p:strVal val="visible"/>
                                      </p:to>
                                    </p:set>
                                    <p:animEffect transition="in" filter="blinds(horizontal)">
                                      <p:cBhvr>
                                        <p:cTn id="22" dur="500"/>
                                        <p:tgtEl>
                                          <p:spTgt spid="102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
                                            <p:txEl>
                                              <p:pRg st="7" end="7"/>
                                            </p:txEl>
                                          </p:spTgt>
                                        </p:tgtEl>
                                        <p:attrNameLst>
                                          <p:attrName>style.visibility</p:attrName>
                                        </p:attrNameLst>
                                      </p:cBhvr>
                                      <p:to>
                                        <p:strVal val="visible"/>
                                      </p:to>
                                    </p:set>
                                    <p:animEffect transition="in" filter="blinds(horizontal)">
                                      <p:cBhvr>
                                        <p:cTn id="27" dur="500"/>
                                        <p:tgtEl>
                                          <p:spTgt spid="10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3600" b="1" dirty="0" smtClean="0"/>
              <a:t>2.2.2. Kỹ thuật chuyển mạch</a:t>
            </a:r>
            <a:endParaRPr lang="en-US" sz="3600" dirty="0" smtClean="0"/>
          </a:p>
          <a:p>
            <a:endParaRPr lang="en-US" dirty="0" smtClean="0"/>
          </a:p>
          <a:p>
            <a:r>
              <a:rPr lang="en-US" dirty="0" smtClean="0"/>
              <a:t>Là đặc trưng kỹ thuật chuyển tín hiệu giữa các nút trong mạng, các nút mạng có chức năng hướng thông tin tới đích nào đó trong mạng, hiện tại có các kỹ thuật chuyển mạch như sau:</a:t>
            </a:r>
          </a:p>
          <a:p>
            <a:r>
              <a:rPr lang="en-US" dirty="0" smtClean="0"/>
              <a:t>Kỹ thuật chuyển mạch kênh</a:t>
            </a:r>
          </a:p>
          <a:p>
            <a:r>
              <a:rPr lang="en-US" dirty="0" smtClean="0"/>
              <a:t>Kỹ thuật chuyển mạch thông báo</a:t>
            </a:r>
          </a:p>
          <a:p>
            <a:r>
              <a:rPr lang="en-US" dirty="0" smtClean="0"/>
              <a:t>Kỹ thuật chuyển mạch gói</a:t>
            </a:r>
          </a:p>
          <a:p>
            <a:endParaRPr lang="en-US" dirty="0"/>
          </a:p>
        </p:txBody>
      </p:sp>
      <p:sp>
        <p:nvSpPr>
          <p:cNvPr id="2" name="Date Placeholder 1"/>
          <p:cNvSpPr>
            <a:spLocks noGrp="1"/>
          </p:cNvSpPr>
          <p:nvPr>
            <p:ph type="dt" sz="half" idx="10"/>
          </p:nvPr>
        </p:nvSpPr>
        <p:spPr/>
        <p:txBody>
          <a:bodyPr/>
          <a:lstStyle/>
          <a:p>
            <a:fld id="{08C61FDA-D0D6-45E7-9EB1-588B87C98418}"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3600" b="1" i="1" dirty="0" smtClean="0"/>
              <a:t>Mạng chuyển mạch kênh</a:t>
            </a:r>
          </a:p>
          <a:p>
            <a:endParaRPr lang="en-US" dirty="0" smtClean="0"/>
          </a:p>
          <a:p>
            <a:r>
              <a:rPr lang="vi-VN" dirty="0" smtClean="0"/>
              <a:t>Khi có hai thực thể cần trao đổi thông tin với nhau thì giữa chúng sẽ thiết lập một“kênh” cố định và được duy trì cho đến khi một trong hai bên ngắt liên lạc. Các dữ liệu</a:t>
            </a:r>
            <a:r>
              <a:rPr lang="en-US" dirty="0" smtClean="0"/>
              <a:t> </a:t>
            </a:r>
            <a:r>
              <a:rPr lang="vi-VN" dirty="0" smtClean="0"/>
              <a:t>chỉ được truyền theo con đường cố định đó.</a:t>
            </a:r>
          </a:p>
          <a:p>
            <a:endParaRPr lang="en-US" dirty="0"/>
          </a:p>
        </p:txBody>
      </p:sp>
      <p:sp>
        <p:nvSpPr>
          <p:cNvPr id="2" name="Date Placeholder 1"/>
          <p:cNvSpPr>
            <a:spLocks noGrp="1"/>
          </p:cNvSpPr>
          <p:nvPr>
            <p:ph type="dt" sz="half" idx="10"/>
          </p:nvPr>
        </p:nvSpPr>
        <p:spPr/>
        <p:txBody>
          <a:bodyPr/>
          <a:lstStyle/>
          <a:p>
            <a:fld id="{47969199-A91A-4EBE-910F-2C7550379634}"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654353" y="609600"/>
            <a:ext cx="4489647" cy="3505200"/>
          </a:xfrm>
          <a:prstGeom prst="rect">
            <a:avLst/>
          </a:prstGeom>
          <a:noFill/>
          <a:ln w="9525">
            <a:noFill/>
            <a:miter lim="800000"/>
            <a:headEnd/>
            <a:tailEnd/>
          </a:ln>
          <a:effectLst/>
        </p:spPr>
      </p:pic>
      <p:sp>
        <p:nvSpPr>
          <p:cNvPr id="5" name="Rectangle 4"/>
          <p:cNvSpPr/>
          <p:nvPr/>
        </p:nvSpPr>
        <p:spPr>
          <a:xfrm>
            <a:off x="381000" y="914400"/>
            <a:ext cx="4419600" cy="4832092"/>
          </a:xfrm>
          <a:prstGeom prst="rect">
            <a:avLst/>
          </a:prstGeom>
        </p:spPr>
        <p:txBody>
          <a:bodyPr wrap="square">
            <a:spAutoFit/>
          </a:bodyPr>
          <a:lstStyle/>
          <a:p>
            <a:r>
              <a:rPr lang="vi-VN" sz="2800" b="1" dirty="0" smtClean="0"/>
              <a:t>Nhược điểm:</a:t>
            </a:r>
          </a:p>
          <a:p>
            <a:r>
              <a:rPr lang="vi-VN" sz="2800" dirty="0" smtClean="0"/>
              <a:t>+ Tốn thời gian để thiết lập kênh cố định giữa hai thực thể</a:t>
            </a:r>
          </a:p>
          <a:p>
            <a:r>
              <a:rPr lang="vi-VN" sz="2800" dirty="0" smtClean="0"/>
              <a:t>+ Hiệu suất sử dụng đường truyền thấp vì sẽ có lúc kênh bị bỏ không do cả hai bên</a:t>
            </a:r>
          </a:p>
          <a:p>
            <a:r>
              <a:rPr lang="vi-VN" sz="2800" dirty="0" smtClean="0"/>
              <a:t>đều hết thông tin cần truyền trong khi các thực thể khác không được phép sử</a:t>
            </a:r>
          </a:p>
          <a:p>
            <a:r>
              <a:rPr lang="en-US" sz="2800" dirty="0" smtClean="0"/>
              <a:t>dụng kênh truyền này.</a:t>
            </a:r>
          </a:p>
        </p:txBody>
      </p:sp>
      <p:sp>
        <p:nvSpPr>
          <p:cNvPr id="2" name="Date Placeholder 1"/>
          <p:cNvSpPr>
            <a:spLocks noGrp="1"/>
          </p:cNvSpPr>
          <p:nvPr>
            <p:ph type="dt" sz="half" idx="10"/>
          </p:nvPr>
        </p:nvSpPr>
        <p:spPr/>
        <p:txBody>
          <a:bodyPr/>
          <a:lstStyle/>
          <a:p>
            <a:fld id="{87D94D9E-01A8-41CD-B544-FD1C8396ED29}" type="datetime1">
              <a:rPr lang="en-US" smtClean="0"/>
              <a:t>8/11/2021</a:t>
            </a:fld>
            <a:endParaRPr lang="en-US"/>
          </a:p>
        </p:txBody>
      </p:sp>
      <p:sp>
        <p:nvSpPr>
          <p:cNvPr id="3" name="Footer Placeholder 2"/>
          <p:cNvSpPr>
            <a:spLocks noGrp="1"/>
          </p:cNvSpPr>
          <p:nvPr>
            <p:ph type="ftr" sz="quarter" idx="11"/>
          </p:nvPr>
        </p:nvSpPr>
        <p:spPr/>
        <p:txBody>
          <a:bodyPr/>
          <a:lstStyle/>
          <a:p>
            <a:r>
              <a:rPr lang="en-US" smtClean="0"/>
              <a:t>GV: Trịnh Thị Kim Liên</a:t>
            </a:r>
            <a:endParaRPr lang="en-US"/>
          </a:p>
        </p:txBody>
      </p:sp>
      <p:sp>
        <p:nvSpPr>
          <p:cNvPr id="4" name="Slide Number Placeholder 3"/>
          <p:cNvSpPr>
            <a:spLocks noGrp="1"/>
          </p:cNvSpPr>
          <p:nvPr>
            <p:ph type="sldNum" sz="quarter" idx="12"/>
          </p:nvPr>
        </p:nvSpPr>
        <p:spPr/>
        <p:txBody>
          <a:bodyPr/>
          <a:lstStyle/>
          <a:p>
            <a:fld id="{0886E2D2-21F4-40DA-A3F4-DAFBFB844261}"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4000" b="1" i="1" dirty="0" smtClean="0"/>
              <a:t>Mạng chuyển mạch thông báo</a:t>
            </a:r>
          </a:p>
          <a:p>
            <a:endParaRPr lang="en-US" dirty="0" smtClean="0"/>
          </a:p>
          <a:p>
            <a:r>
              <a:rPr lang="vi-VN" sz="2800" dirty="0" smtClean="0"/>
              <a:t>Thông báo (message) là một đơn vị thông tin của người sử dụng có khuôn dạng</a:t>
            </a:r>
            <a:r>
              <a:rPr lang="en-US" sz="2800" dirty="0" smtClean="0"/>
              <a:t> </a:t>
            </a:r>
            <a:r>
              <a:rPr lang="vi-VN" sz="2800" dirty="0" smtClean="0"/>
              <a:t>được qui định trước. Mỗi thông báo đều có chứa vùng thông tin điều khiển trong đó</a:t>
            </a:r>
            <a:r>
              <a:rPr lang="en-US" sz="2800" dirty="0" smtClean="0"/>
              <a:t> </a:t>
            </a:r>
            <a:r>
              <a:rPr lang="vi-VN" sz="2800" dirty="0" smtClean="0"/>
              <a:t>chỉ định rõ đích đến của thông báo. Căn cứ vào thông tin này mà mỗi nút trung gian có</a:t>
            </a:r>
            <a:r>
              <a:rPr lang="en-US" sz="2800" dirty="0" smtClean="0"/>
              <a:t> </a:t>
            </a:r>
            <a:r>
              <a:rPr lang="vi-VN" sz="2800" dirty="0" smtClean="0"/>
              <a:t>thể chuyển thông báo tới nút kế tiếp theo đường dẫn tới đích của nó.</a:t>
            </a:r>
          </a:p>
          <a:p>
            <a:endParaRPr lang="en-US" dirty="0"/>
          </a:p>
        </p:txBody>
      </p:sp>
      <p:sp>
        <p:nvSpPr>
          <p:cNvPr id="2" name="Date Placeholder 1"/>
          <p:cNvSpPr>
            <a:spLocks noGrp="1"/>
          </p:cNvSpPr>
          <p:nvPr>
            <p:ph type="dt" sz="half" idx="10"/>
          </p:nvPr>
        </p:nvSpPr>
        <p:spPr/>
        <p:txBody>
          <a:bodyPr/>
          <a:lstStyle/>
          <a:p>
            <a:fld id="{8C5A3170-851E-4475-904D-7DAEF27AD185}"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500">
                <a:solidFill>
                  <a:srgbClr val="FF0000"/>
                </a:solidFill>
                <a:latin typeface="Times New Roman" pitchFamily="18" charset="0"/>
                <a:cs typeface="Times New Roman" pitchFamily="18" charset="0"/>
              </a:rPr>
              <a:t>CHƯƠNG 1</a:t>
            </a:r>
            <a:br>
              <a:rPr lang="en-US" sz="5500">
                <a:solidFill>
                  <a:srgbClr val="FF0000"/>
                </a:solidFill>
                <a:latin typeface="Times New Roman" pitchFamily="18" charset="0"/>
                <a:cs typeface="Times New Roman" pitchFamily="18" charset="0"/>
              </a:rPr>
            </a:br>
            <a:r>
              <a:rPr lang="en-US" sz="5500">
                <a:solidFill>
                  <a:srgbClr val="FF0000"/>
                </a:solidFill>
                <a:latin typeface="Times New Roman" pitchFamily="18" charset="0"/>
                <a:cs typeface="Times New Roman" pitchFamily="18" charset="0"/>
              </a:rPr>
              <a:t> TỔNG QUAN VỀ MẠNG MÁY TÍNH</a:t>
            </a:r>
            <a:endParaRPr lang="en-US" sz="5500">
              <a:solidFill>
                <a:srgbClr val="FF0000"/>
              </a:solidFill>
            </a:endParaRPr>
          </a:p>
        </p:txBody>
      </p:sp>
      <p:sp>
        <p:nvSpPr>
          <p:cNvPr id="4" name="Date Placeholder 3"/>
          <p:cNvSpPr>
            <a:spLocks noGrp="1"/>
          </p:cNvSpPr>
          <p:nvPr>
            <p:ph type="dt" sz="half" idx="10"/>
          </p:nvPr>
        </p:nvSpPr>
        <p:spPr/>
        <p:txBody>
          <a:bodyPr/>
          <a:lstStyle/>
          <a:p>
            <a:fld id="{86110592-C907-41C8-8DA9-943DF9E0DDF3}"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a:t>
            </a:fld>
            <a:endParaRPr lang="en-US"/>
          </a:p>
        </p:txBody>
      </p:sp>
    </p:spTree>
    <p:extLst>
      <p:ext uri="{BB962C8B-B14F-4D97-AF65-F5344CB8AC3E}">
        <p14:creationId xmlns:p14="http://schemas.microsoft.com/office/powerpoint/2010/main" val="216709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sz="3600" dirty="0" smtClean="0"/>
              <a:t>Mỗi nút cần phải lưu trữ tạm thời để “đọc” thông tin điều khiển trên thông báo để</a:t>
            </a:r>
            <a:r>
              <a:rPr lang="en-US" sz="3600" dirty="0" smtClean="0"/>
              <a:t> </a:t>
            </a:r>
            <a:r>
              <a:rPr lang="vi-VN" sz="3600" dirty="0" smtClean="0"/>
              <a:t>sau đó chuyển tiếp thông báo đi. Tuỳ thuộc vào điều kiện của mạng, các thông báo</a:t>
            </a:r>
            <a:r>
              <a:rPr lang="en-US" sz="3600" dirty="0" smtClean="0"/>
              <a:t> </a:t>
            </a:r>
            <a:r>
              <a:rPr lang="vi-VN" sz="3600" dirty="0" smtClean="0"/>
              <a:t>khác nhau có thể truyền theo đường truyền khác nhau.</a:t>
            </a:r>
          </a:p>
          <a:p>
            <a:endParaRPr lang="en-US" dirty="0"/>
          </a:p>
        </p:txBody>
      </p:sp>
      <p:sp>
        <p:nvSpPr>
          <p:cNvPr id="4" name="Date Placeholder 3"/>
          <p:cNvSpPr>
            <a:spLocks noGrp="1"/>
          </p:cNvSpPr>
          <p:nvPr>
            <p:ph type="dt" sz="half" idx="10"/>
          </p:nvPr>
        </p:nvSpPr>
        <p:spPr/>
        <p:txBody>
          <a:bodyPr/>
          <a:lstStyle/>
          <a:p>
            <a:fld id="{A8A68BA8-A595-4A90-9479-BA532F1A2A16}"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vi-VN" sz="2800" b="1" i="1" dirty="0" smtClean="0"/>
              <a:t>Ưu điểm so với mạng chuyển mạch kênh:</a:t>
            </a:r>
          </a:p>
          <a:p>
            <a:endParaRPr lang="en-US" dirty="0" smtClean="0"/>
          </a:p>
          <a:p>
            <a:pPr marL="0" indent="0">
              <a:buNone/>
            </a:pPr>
            <a:r>
              <a:rPr lang="vi-VN" dirty="0" smtClean="0"/>
              <a:t>- Hiệu suất sử dụng đường truyền cao vì không bị chiếm dụng độc quyền mà được</a:t>
            </a:r>
            <a:r>
              <a:rPr lang="en-US" dirty="0" smtClean="0"/>
              <a:t> phân chia giữa nhiều thực thể.</a:t>
            </a:r>
          </a:p>
          <a:p>
            <a:pPr marL="0" indent="0">
              <a:buNone/>
            </a:pPr>
            <a:r>
              <a:rPr lang="vi-VN" dirty="0" smtClean="0"/>
              <a:t>- Mỗi nút mạng có thể lưu trữ thông báo cho tới khi kênh truyền rỗi mới gửi thông</a:t>
            </a:r>
            <a:r>
              <a:rPr lang="en-US" dirty="0" smtClean="0"/>
              <a:t> </a:t>
            </a:r>
            <a:r>
              <a:rPr lang="vi-VN" dirty="0" smtClean="0"/>
              <a:t>báo đi, vì vậy giảm được tình trạng tắc nghẽn mạch.</a:t>
            </a:r>
          </a:p>
          <a:p>
            <a:pPr marL="0" indent="0">
              <a:buNone/>
            </a:pPr>
            <a:r>
              <a:rPr lang="vi-VN" dirty="0" smtClean="0"/>
              <a:t>- Có thể điều khiển việc truyền tin bằng cách sắp xếp độ ưu tiên cho các thông báo.</a:t>
            </a:r>
          </a:p>
          <a:p>
            <a:pPr marL="0" indent="0">
              <a:buNone/>
            </a:pPr>
            <a:r>
              <a:rPr lang="vi-VN" dirty="0" smtClean="0"/>
              <a:t>- Có thể tăng hiệu suất sử dụng dải thông bằng cách gán địa chỉ quảng bá để gửi</a:t>
            </a:r>
            <a:r>
              <a:rPr lang="en-US" dirty="0" smtClean="0"/>
              <a:t> </a:t>
            </a:r>
            <a:r>
              <a:rPr lang="vi-VN" dirty="0" smtClean="0"/>
              <a:t>hông báo đồng thời tới nhiều đích.</a:t>
            </a:r>
            <a:endParaRPr lang="en-US" dirty="0" smtClean="0"/>
          </a:p>
          <a:p>
            <a:endParaRPr lang="vi-VN" dirty="0" smtClean="0"/>
          </a:p>
          <a:p>
            <a:endParaRPr lang="en-US" dirty="0"/>
          </a:p>
        </p:txBody>
      </p:sp>
      <p:sp>
        <p:nvSpPr>
          <p:cNvPr id="2" name="Date Placeholder 1"/>
          <p:cNvSpPr>
            <a:spLocks noGrp="1"/>
          </p:cNvSpPr>
          <p:nvPr>
            <p:ph type="dt" sz="half" idx="10"/>
          </p:nvPr>
        </p:nvSpPr>
        <p:spPr/>
        <p:txBody>
          <a:bodyPr/>
          <a:lstStyle/>
          <a:p>
            <a:fld id="{AE15001F-0359-40F2-B418-ED1458E7B049}"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100" dirty="0" smtClean="0">
                <a:solidFill>
                  <a:schemeClr val="tx1"/>
                </a:solidFill>
              </a:rPr>
              <a:t>Kỹ thuật chuyển mạch gói (Packet Switching):</a:t>
            </a:r>
            <a:r>
              <a:rPr lang="vi-VN" dirty="0" smtClean="0">
                <a:solidFill>
                  <a:schemeClr val="tx1"/>
                </a:solidFill>
              </a:rPr>
              <a:t/>
            </a:r>
            <a:br>
              <a:rPr lang="vi-VN" dirty="0" smtClean="0">
                <a:solidFill>
                  <a:schemeClr val="tx1"/>
                </a:solidFill>
              </a:rPr>
            </a:br>
            <a:endParaRPr lang="vi-VN" dirty="0">
              <a:solidFill>
                <a:schemeClr val="tx1"/>
              </a:solidFill>
            </a:endParaRPr>
          </a:p>
        </p:txBody>
      </p:sp>
      <p:sp>
        <p:nvSpPr>
          <p:cNvPr id="3" name="Content Placeholder 2"/>
          <p:cNvSpPr>
            <a:spLocks noGrp="1"/>
          </p:cNvSpPr>
          <p:nvPr>
            <p:ph idx="1"/>
          </p:nvPr>
        </p:nvSpPr>
        <p:spPr/>
        <p:txBody>
          <a:bodyPr/>
          <a:lstStyle/>
          <a:p>
            <a:r>
              <a:rPr lang="vi-VN" dirty="0" smtClean="0"/>
              <a:t>Trong chuyển mạch gói mỗi bản tin được chia thành các gói tin (packet), có khuôn dạng được quy định trước. Trong mỗi gói chứa thông tin điều khiển: địa chỉ trạm nguồn, địa chỉ trạm đích và số thứ tự của gói tin,… </a:t>
            </a:r>
            <a:endParaRPr lang="en-US" dirty="0" smtClean="0"/>
          </a:p>
          <a:p>
            <a:r>
              <a:rPr lang="vi-VN" dirty="0" smtClean="0"/>
              <a:t>Các thông tin điều khiển được tối thiểu, chứa các thông tin mà mạng yêu cầu để có thể định tuyến được cho các gói tin qua mạng và đưa nó tới đích.</a:t>
            </a:r>
          </a:p>
          <a:p>
            <a:endParaRPr lang="vi-VN" dirty="0"/>
          </a:p>
        </p:txBody>
      </p:sp>
      <p:sp>
        <p:nvSpPr>
          <p:cNvPr id="4" name="Date Placeholder 3"/>
          <p:cNvSpPr>
            <a:spLocks noGrp="1"/>
          </p:cNvSpPr>
          <p:nvPr>
            <p:ph type="dt" sz="half" idx="10"/>
          </p:nvPr>
        </p:nvSpPr>
        <p:spPr/>
        <p:txBody>
          <a:bodyPr/>
          <a:lstStyle/>
          <a:p>
            <a:fld id="{6AECE50B-D178-4797-9660-34745429EAA2}"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0" indent="0">
              <a:buNone/>
            </a:pPr>
            <a:r>
              <a:rPr lang="vi-VN" b="1" u="sng" dirty="0" smtClean="0"/>
              <a:t>Các ưu điểm của chuyển mạch gói:</a:t>
            </a:r>
          </a:p>
          <a:p>
            <a:pPr marL="0" indent="0">
              <a:buNone/>
            </a:pPr>
            <a:r>
              <a:rPr lang="vi-VN" dirty="0" smtClean="0"/>
              <a:t>- Mềm dẻo và hiệu suất truyền tin cao</a:t>
            </a:r>
          </a:p>
          <a:p>
            <a:pPr marL="0" indent="0">
              <a:buNone/>
            </a:pPr>
            <a:r>
              <a:rPr lang="vi-VN" dirty="0" smtClean="0"/>
              <a:t>- Khả năng tryền ưu tiên</a:t>
            </a:r>
            <a:r>
              <a:rPr lang="vi-VN" b="1" dirty="0" smtClean="0"/>
              <a:t>: </a:t>
            </a:r>
            <a:r>
              <a:rPr lang="vi-VN" dirty="0" smtClean="0"/>
              <a:t>Chuyển mạch gói còn có thể sắp thứ tự cho các gói để có thể truyền đi theo mức độ ưu tiên.</a:t>
            </a:r>
          </a:p>
          <a:p>
            <a:pPr marL="0" indent="0">
              <a:buNone/>
            </a:pPr>
            <a:r>
              <a:rPr lang="vi-VN" dirty="0" smtClean="0"/>
              <a:t>- Khả năng cung cấp nhiều dịch vụ thoại và phi thoại.</a:t>
            </a:r>
          </a:p>
          <a:p>
            <a:pPr marL="0" indent="0">
              <a:buNone/>
            </a:pPr>
            <a:r>
              <a:rPr lang="vi-VN" dirty="0" smtClean="0"/>
              <a:t>- Thích nghi tốt nếu như có lỗi xảy ra: Đặc tính này có được là nhờ khả năng định tuyến động của mạng.</a:t>
            </a:r>
          </a:p>
          <a:p>
            <a:endParaRPr lang="vi-VN" dirty="0"/>
          </a:p>
        </p:txBody>
      </p:sp>
      <p:sp>
        <p:nvSpPr>
          <p:cNvPr id="2" name="Date Placeholder 1"/>
          <p:cNvSpPr>
            <a:spLocks noGrp="1"/>
          </p:cNvSpPr>
          <p:nvPr>
            <p:ph type="dt" sz="half" idx="10"/>
          </p:nvPr>
        </p:nvSpPr>
        <p:spPr/>
        <p:txBody>
          <a:bodyPr/>
          <a:lstStyle/>
          <a:p>
            <a:fld id="{7EA51C57-E304-41D9-B8AD-4CDA9530CEC4}"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vi-VN" dirty="0" smtClean="0"/>
              <a:t>Bên cạnh những ưu điểm thì mạng chuyển mạch gói cũng bộ lộ những </a:t>
            </a:r>
            <a:r>
              <a:rPr lang="vi-VN" u="sng" dirty="0" smtClean="0"/>
              <a:t>nhược điểm như:</a:t>
            </a:r>
          </a:p>
          <a:p>
            <a:pPr marL="365760" lvl="1" indent="0">
              <a:buNone/>
            </a:pPr>
            <a:r>
              <a:rPr lang="vi-VN" dirty="0" smtClean="0"/>
              <a:t>- Trễ đường truyền lớn: Do đi qua mỗi trạm, dữ liệu được lưu trữ, xử lý trước khi được truyền đi.</a:t>
            </a:r>
          </a:p>
          <a:p>
            <a:pPr marL="365760" lvl="1" indent="0">
              <a:buNone/>
            </a:pPr>
            <a:r>
              <a:rPr lang="vi-VN" dirty="0" smtClean="0"/>
              <a:t>- Độ tin cậy của mạng gói không cao, dễ xảy ra tắc nghẽn, lỗi mất bản tin</a:t>
            </a:r>
          </a:p>
          <a:p>
            <a:pPr marL="365760" lvl="1" indent="0">
              <a:buNone/>
            </a:pPr>
            <a:r>
              <a:rPr lang="vi-VN" dirty="0" smtClean="0"/>
              <a:t>- Tính đa đường có thể gây ra lặp bản tin, làm tăng lưu lượng mạng không cần thiết.</a:t>
            </a:r>
          </a:p>
          <a:p>
            <a:pPr marL="365760" lvl="1" indent="0">
              <a:buNone/>
            </a:pPr>
            <a:r>
              <a:rPr lang="vi-VN" dirty="0" smtClean="0"/>
              <a:t>- Tính bảo mật trên đường truyền chung là không cao.</a:t>
            </a:r>
          </a:p>
          <a:p>
            <a:endParaRPr lang="vi-VN" dirty="0"/>
          </a:p>
        </p:txBody>
      </p:sp>
      <p:sp>
        <p:nvSpPr>
          <p:cNvPr id="4" name="Date Placeholder 3"/>
          <p:cNvSpPr>
            <a:spLocks noGrp="1"/>
          </p:cNvSpPr>
          <p:nvPr>
            <p:ph type="dt" sz="half" idx="10"/>
          </p:nvPr>
        </p:nvSpPr>
        <p:spPr/>
        <p:txBody>
          <a:bodyPr/>
          <a:lstStyle/>
          <a:p>
            <a:fld id="{D87B902B-4085-4F30-9148-32A1F8F82EF6}"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52400"/>
            <a:ext cx="8229600" cy="1143000"/>
          </a:xfrm>
        </p:spPr>
        <p:txBody>
          <a:bodyPr/>
          <a:lstStyle/>
          <a:p>
            <a:r>
              <a:rPr lang="en-US" dirty="0"/>
              <a:t>3</a:t>
            </a:r>
            <a:r>
              <a:rPr lang="en-US" smtClean="0"/>
              <a:t>. </a:t>
            </a:r>
            <a:r>
              <a:rPr lang="en-US" dirty="0" err="1" smtClean="0"/>
              <a:t>Các</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máy</a:t>
            </a:r>
            <a:r>
              <a:rPr lang="en-US" dirty="0" smtClean="0"/>
              <a:t> </a:t>
            </a:r>
            <a:r>
              <a:rPr lang="en-US" dirty="0" err="1" smtClean="0"/>
              <a:t>tính</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dirty="0" err="1" smtClean="0"/>
              <a:t>Mạng</a:t>
            </a:r>
            <a:r>
              <a:rPr lang="en-US" dirty="0" smtClean="0"/>
              <a:t> </a:t>
            </a:r>
            <a:r>
              <a:rPr lang="en-US" dirty="0" err="1" smtClean="0"/>
              <a:t>cục</a:t>
            </a:r>
            <a:r>
              <a:rPr lang="en-US" dirty="0" smtClean="0"/>
              <a:t> </a:t>
            </a:r>
            <a:r>
              <a:rPr lang="en-US" dirty="0" err="1" smtClean="0"/>
              <a:t>bộ</a:t>
            </a:r>
            <a:r>
              <a:rPr lang="en-US" dirty="0" smtClean="0"/>
              <a:t> LAN ( Local Area Network)</a:t>
            </a:r>
          </a:p>
          <a:p>
            <a:pPr marL="982980" lvl="2" indent="-342900">
              <a:buFont typeface="Wingdings" panose="05000000000000000000" pitchFamily="2" charset="2"/>
              <a:buChar char="Ø"/>
            </a:pPr>
            <a:r>
              <a:rPr lang="en-US" dirty="0" err="1" smtClean="0"/>
              <a:t>Mạng</a:t>
            </a:r>
            <a:r>
              <a:rPr lang="en-US" dirty="0" smtClean="0"/>
              <a:t> LAN</a:t>
            </a:r>
            <a:r>
              <a:rPr lang="vi-VN" dirty="0"/>
              <a:t> là mạng cục bộ có tốc độ cao nhưng đường truyền ngắn và chỉ có thể hoạt động trong một diện tích nhất định. </a:t>
            </a:r>
            <a:endParaRPr lang="en-US" dirty="0" smtClean="0"/>
          </a:p>
          <a:p>
            <a:pPr marL="982980" lvl="2" indent="-342900">
              <a:buFont typeface="Wingdings" panose="05000000000000000000" pitchFamily="2" charset="2"/>
              <a:buChar char="Ø"/>
            </a:pPr>
            <a:r>
              <a:rPr lang="vi-VN" dirty="0" smtClean="0"/>
              <a:t>Ví </a:t>
            </a:r>
            <a:r>
              <a:rPr lang="vi-VN" dirty="0"/>
              <a:t>dụ như văn phòng, tòa nhà, trường đại học,... Các máy tính được kết nối với mạng được phân loại rộng rãi dưới dạng máy chủ hoặc máy trạm. Mạng LAN hoạt động với </a:t>
            </a:r>
            <a:r>
              <a:rPr lang="en-US" dirty="0" err="1" smtClean="0"/>
              <a:t>giao</a:t>
            </a:r>
            <a:r>
              <a:rPr lang="en-US" dirty="0" smtClean="0"/>
              <a:t> </a:t>
            </a:r>
            <a:r>
              <a:rPr lang="en-US" dirty="0" err="1" smtClean="0"/>
              <a:t>thức</a:t>
            </a:r>
            <a:r>
              <a:rPr lang="en-US" dirty="0" smtClean="0"/>
              <a:t> TCP/IP</a:t>
            </a:r>
            <a:r>
              <a:rPr lang="vi-VN" dirty="0" smtClean="0"/>
              <a:t>.</a:t>
            </a:r>
            <a:endParaRPr lang="en-US" dirty="0" smtClean="0"/>
          </a:p>
          <a:p>
            <a:pPr marL="982980" lvl="2" indent="-342900">
              <a:buFont typeface="Wingdings" panose="05000000000000000000" pitchFamily="2" charset="2"/>
              <a:buChar char="Ø"/>
            </a:pPr>
            <a:r>
              <a:rPr lang="vi-VN" dirty="0"/>
              <a:t>Mạng LAN </a:t>
            </a:r>
            <a:r>
              <a:rPr lang="vi-VN" dirty="0" smtClean="0"/>
              <a:t> </a:t>
            </a:r>
            <a:r>
              <a:rPr lang="vi-VN" dirty="0"/>
              <a:t>được chia thành hai </a:t>
            </a:r>
            <a:r>
              <a:rPr lang="vi-VN" dirty="0" smtClean="0"/>
              <a:t>loại</a:t>
            </a:r>
            <a:r>
              <a:rPr lang="en-US" dirty="0" smtClean="0"/>
              <a:t> </a:t>
            </a:r>
            <a:r>
              <a:rPr lang="en-US" dirty="0" err="1" smtClean="0"/>
              <a:t>là</a:t>
            </a:r>
            <a:r>
              <a:rPr lang="vi-VN" dirty="0" smtClean="0"/>
              <a:t> </a:t>
            </a:r>
            <a:r>
              <a:rPr lang="vi-VN" dirty="0"/>
              <a:t>mạng LAN lớn và mạng LAN nhỏ</a:t>
            </a:r>
            <a:r>
              <a:rPr lang="vi-VN" dirty="0" smtClean="0"/>
              <a:t>.</a:t>
            </a:r>
            <a:endParaRPr lang="en-US" dirty="0" smtClean="0"/>
          </a:p>
          <a:p>
            <a:pPr marL="982980" lvl="2" indent="-342900">
              <a:buFont typeface="Wingdings" panose="05000000000000000000" pitchFamily="2" charset="2"/>
              <a:buChar char="Ø"/>
            </a:pPr>
            <a:r>
              <a:rPr lang="vi-VN" dirty="0" smtClean="0"/>
              <a:t> </a:t>
            </a:r>
            <a:r>
              <a:rPr lang="vi-VN" dirty="0"/>
              <a:t>Đối với mạng LAN nhỏ nhất </a:t>
            </a:r>
            <a:r>
              <a:rPr lang="vi-VN" dirty="0" smtClean="0"/>
              <a:t>chỉ </a:t>
            </a:r>
            <a:r>
              <a:rPr lang="vi-VN" dirty="0"/>
              <a:t>sử dụng để kết nối hai máy tính với nhau</a:t>
            </a:r>
            <a:r>
              <a:rPr lang="vi-VN" dirty="0" smtClean="0"/>
              <a:t>.</a:t>
            </a:r>
            <a:endParaRPr lang="en-US" dirty="0" smtClean="0"/>
          </a:p>
          <a:p>
            <a:pPr marL="982980" lvl="2" indent="-342900">
              <a:buFont typeface="Wingdings" panose="05000000000000000000" pitchFamily="2" charset="2"/>
              <a:buChar char="Ø"/>
            </a:pPr>
            <a:r>
              <a:rPr lang="vi-VN" dirty="0" smtClean="0"/>
              <a:t> </a:t>
            </a:r>
            <a:r>
              <a:rPr lang="vi-VN" dirty="0"/>
              <a:t>Ngược lại, mạng LAN lớn nhất có thể kết nối hàng nghìn máy tính</a:t>
            </a:r>
            <a:r>
              <a:rPr lang="vi-VN" dirty="0" smtClean="0"/>
              <a:t>.</a:t>
            </a:r>
            <a:endParaRPr lang="en-US" dirty="0" smtClean="0"/>
          </a:p>
          <a:p>
            <a:pPr marL="982980" lvl="2" indent="-342900">
              <a:buFont typeface="Wingdings" panose="05000000000000000000" pitchFamily="2" charset="2"/>
              <a:buChar char="Ø"/>
            </a:pPr>
            <a:r>
              <a:rPr lang="vi-VN" dirty="0" smtClean="0"/>
              <a:t> </a:t>
            </a:r>
            <a:r>
              <a:rPr lang="vi-VN" dirty="0"/>
              <a:t>Mạng LAN thường được sử dụng để chia sẻ tài nguyên, </a:t>
            </a:r>
            <a:r>
              <a:rPr lang="vi-VN" dirty="0" smtClean="0"/>
              <a:t>như </a:t>
            </a:r>
            <a:r>
              <a:rPr lang="vi-VN" dirty="0"/>
              <a:t>lưu trữ dữ liệu và máy </a:t>
            </a:r>
            <a:r>
              <a:rPr lang="vi-VN" dirty="0" smtClean="0"/>
              <a:t>in</a:t>
            </a:r>
            <a:r>
              <a:rPr lang="en-US" dirty="0" smtClean="0"/>
              <a:t>.</a:t>
            </a:r>
            <a:endParaRPr lang="en-US" dirty="0"/>
          </a:p>
        </p:txBody>
      </p:sp>
      <p:sp>
        <p:nvSpPr>
          <p:cNvPr id="4" name="Date Placeholder 3"/>
          <p:cNvSpPr>
            <a:spLocks noGrp="1"/>
          </p:cNvSpPr>
          <p:nvPr>
            <p:ph type="dt" sz="half" idx="10"/>
          </p:nvPr>
        </p:nvSpPr>
        <p:spPr/>
        <p:txBody>
          <a:bodyPr/>
          <a:lstStyle/>
          <a:p>
            <a:fld id="{2D14BEF3-96B3-4061-96C7-470E73C1D0F1}"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25</a:t>
            </a:fld>
            <a:endParaRPr lang="en-US"/>
          </a:p>
        </p:txBody>
      </p:sp>
    </p:spTree>
    <p:extLst>
      <p:ext uri="{BB962C8B-B14F-4D97-AF65-F5344CB8AC3E}">
        <p14:creationId xmlns:p14="http://schemas.microsoft.com/office/powerpoint/2010/main" val="243254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727641"/>
            <a:ext cx="7980544" cy="4772787"/>
          </a:xfrm>
          <a:prstGeom prst="rect">
            <a:avLst/>
          </a:prstGeom>
        </p:spPr>
      </p:pic>
      <p:sp>
        <p:nvSpPr>
          <p:cNvPr id="5" name="Date Placeholder 4"/>
          <p:cNvSpPr>
            <a:spLocks noGrp="1"/>
          </p:cNvSpPr>
          <p:nvPr>
            <p:ph type="dt" sz="half" idx="10"/>
          </p:nvPr>
        </p:nvSpPr>
        <p:spPr/>
        <p:txBody>
          <a:bodyPr/>
          <a:lstStyle/>
          <a:p>
            <a:fld id="{B3C909AB-B5CD-453E-BC36-9A19677A38B2}"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26</a:t>
            </a:fld>
            <a:endParaRPr lang="en-US"/>
          </a:p>
        </p:txBody>
      </p:sp>
    </p:spTree>
    <p:extLst>
      <p:ext uri="{BB962C8B-B14F-4D97-AF65-F5344CB8AC3E}">
        <p14:creationId xmlns:p14="http://schemas.microsoft.com/office/powerpoint/2010/main" val="155345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b="1" dirty="0"/>
              <a:t>Đặc điểm của mạng LAN</a:t>
            </a:r>
          </a:p>
          <a:p>
            <a:r>
              <a:rPr lang="vi-VN" dirty="0"/>
              <a:t>Có băng thông lớn, chạy được các ứng dụng trực tuyến được kết nối thông qua mạng như các cuộc hội thảo, chiếu phim… </a:t>
            </a:r>
            <a:endParaRPr lang="en-US" dirty="0" smtClean="0"/>
          </a:p>
          <a:p>
            <a:r>
              <a:rPr lang="vi-VN" dirty="0" smtClean="0"/>
              <a:t>Phạm </a:t>
            </a:r>
            <a:r>
              <a:rPr lang="vi-VN" dirty="0"/>
              <a:t>vi kết nối có giới hạn tương đối nhỏ nhưng chi phí thấp và cách thức quản trị mạng đơn giản.</a:t>
            </a:r>
          </a:p>
          <a:p>
            <a:endParaRPr lang="en-US" dirty="0"/>
          </a:p>
        </p:txBody>
      </p:sp>
      <p:sp>
        <p:nvSpPr>
          <p:cNvPr id="4" name="Date Placeholder 3"/>
          <p:cNvSpPr>
            <a:spLocks noGrp="1"/>
          </p:cNvSpPr>
          <p:nvPr>
            <p:ph type="dt" sz="half" idx="10"/>
          </p:nvPr>
        </p:nvSpPr>
        <p:spPr/>
        <p:txBody>
          <a:bodyPr/>
          <a:lstStyle/>
          <a:p>
            <a:fld id="{5AF10BEC-4980-4CF0-823A-23839490746E}"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27</a:t>
            </a:fld>
            <a:endParaRPr lang="en-US"/>
          </a:p>
        </p:txBody>
      </p:sp>
    </p:spTree>
    <p:extLst>
      <p:ext uri="{BB962C8B-B14F-4D97-AF65-F5344CB8AC3E}">
        <p14:creationId xmlns:p14="http://schemas.microsoft.com/office/powerpoint/2010/main" val="423736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lstStyle/>
          <a:p>
            <a:pPr lvl="0"/>
            <a:r>
              <a:rPr lang="en-US" dirty="0" err="1" smtClean="0"/>
              <a:t>Mạng</a:t>
            </a:r>
            <a:r>
              <a:rPr lang="en-US" dirty="0" smtClean="0"/>
              <a:t> </a:t>
            </a:r>
            <a:r>
              <a:rPr lang="en-US" dirty="0" err="1"/>
              <a:t>đô</a:t>
            </a:r>
            <a:r>
              <a:rPr lang="en-US" dirty="0"/>
              <a:t> </a:t>
            </a:r>
            <a:r>
              <a:rPr lang="en-US" dirty="0" err="1"/>
              <a:t>thị</a:t>
            </a:r>
            <a:r>
              <a:rPr lang="en-US" dirty="0"/>
              <a:t> MAN ( Metropolitan Area Network</a:t>
            </a:r>
            <a:r>
              <a:rPr lang="en-US" dirty="0" smtClean="0"/>
              <a:t>)</a:t>
            </a:r>
          </a:p>
          <a:p>
            <a:pPr lvl="1">
              <a:buFont typeface="Wingdings" panose="05000000000000000000" pitchFamily="2" charset="2"/>
              <a:buChar char="Ø"/>
            </a:pPr>
            <a:r>
              <a:rPr lang="vi-VN" dirty="0"/>
              <a:t>Mạng MAN chính là mô hình mạng được kết nối từ nhiều mạng LAN với nhau thông qua dây cáp, các phương tiện truyền dẫn,... Phạm vi kết nối là trong một khu vực rộng như trong một thành phố.</a:t>
            </a:r>
          </a:p>
          <a:p>
            <a:pPr lvl="1">
              <a:buFont typeface="Wingdings" panose="05000000000000000000" pitchFamily="2" charset="2"/>
              <a:buChar char="Ø"/>
            </a:pPr>
            <a:r>
              <a:rPr lang="vi-VN" dirty="0"/>
              <a:t>Đối tượng chủ yếu sử dụng mô hình mạng </a:t>
            </a:r>
            <a:r>
              <a:rPr lang="vi-VN" dirty="0" smtClean="0"/>
              <a:t>MAN </a:t>
            </a:r>
            <a:r>
              <a:rPr lang="vi-VN" dirty="0"/>
              <a:t>là các tổ chức, doanh nghiệp có nhiều chi nhánh hoặc nhiều bộ phận kết nối với nhau. </a:t>
            </a:r>
            <a:endParaRPr lang="en-US" dirty="0" smtClean="0"/>
          </a:p>
          <a:p>
            <a:pPr lvl="1">
              <a:buFont typeface="Wingdings" panose="05000000000000000000" pitchFamily="2" charset="2"/>
              <a:buChar char="Ø"/>
            </a:pPr>
            <a:r>
              <a:rPr lang="vi-VN" dirty="0" smtClean="0"/>
              <a:t>Mục </a:t>
            </a:r>
            <a:r>
              <a:rPr lang="vi-VN" dirty="0"/>
              <a:t>đích của việc sử dụng mạng MAN cho doanh nghiệp là </a:t>
            </a:r>
            <a:r>
              <a:rPr lang="vi-VN" dirty="0" smtClean="0"/>
              <a:t>mô </a:t>
            </a:r>
            <a:r>
              <a:rPr lang="vi-VN" dirty="0"/>
              <a:t>hình mạng này sẽ giúp cung cấp cho doanh nghiệp rất nhiều loại hình dịch vụ giá trị gia tăng cùng lúc trên một đường truyền kết nối về voice-data-video. </a:t>
            </a:r>
            <a:endParaRPr lang="en-US" b="1" dirty="0"/>
          </a:p>
        </p:txBody>
      </p:sp>
      <p:sp>
        <p:nvSpPr>
          <p:cNvPr id="4" name="Date Placeholder 3"/>
          <p:cNvSpPr>
            <a:spLocks noGrp="1"/>
          </p:cNvSpPr>
          <p:nvPr>
            <p:ph type="dt" sz="half" idx="10"/>
          </p:nvPr>
        </p:nvSpPr>
        <p:spPr/>
        <p:txBody>
          <a:bodyPr/>
          <a:lstStyle/>
          <a:p>
            <a:fld id="{7F846755-4662-4B81-B0FB-084C01702190}"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28</a:t>
            </a:fld>
            <a:endParaRPr lang="en-US"/>
          </a:p>
        </p:txBody>
      </p:sp>
    </p:spTree>
    <p:extLst>
      <p:ext uri="{BB962C8B-B14F-4D97-AF65-F5344CB8AC3E}">
        <p14:creationId xmlns:p14="http://schemas.microsoft.com/office/powerpoint/2010/main" val="394022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09600" y="704088"/>
            <a:ext cx="7727068" cy="4057650"/>
          </a:xfrm>
          <a:prstGeom prst="rect">
            <a:avLst/>
          </a:prstGeom>
        </p:spPr>
      </p:pic>
      <p:sp>
        <p:nvSpPr>
          <p:cNvPr id="5" name="Rectangle 4"/>
          <p:cNvSpPr/>
          <p:nvPr/>
        </p:nvSpPr>
        <p:spPr>
          <a:xfrm>
            <a:off x="2057400" y="4953000"/>
            <a:ext cx="480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Mô</a:t>
            </a:r>
            <a:r>
              <a:rPr lang="en-US" dirty="0" smtClean="0"/>
              <a:t> </a:t>
            </a:r>
            <a:r>
              <a:rPr lang="en-US" dirty="0" err="1" smtClean="0"/>
              <a:t>hình</a:t>
            </a:r>
            <a:r>
              <a:rPr lang="en-US" dirty="0" smtClean="0"/>
              <a:t> </a:t>
            </a:r>
            <a:r>
              <a:rPr lang="en-US" dirty="0" err="1" smtClean="0"/>
              <a:t>mạng</a:t>
            </a:r>
            <a:r>
              <a:rPr lang="en-US" dirty="0" smtClean="0"/>
              <a:t> MAN</a:t>
            </a:r>
            <a:endParaRPr lang="en-US" dirty="0"/>
          </a:p>
        </p:txBody>
      </p:sp>
      <p:sp>
        <p:nvSpPr>
          <p:cNvPr id="6" name="Date Placeholder 5"/>
          <p:cNvSpPr>
            <a:spLocks noGrp="1"/>
          </p:cNvSpPr>
          <p:nvPr>
            <p:ph type="dt" sz="half" idx="10"/>
          </p:nvPr>
        </p:nvSpPr>
        <p:spPr/>
        <p:txBody>
          <a:bodyPr/>
          <a:lstStyle/>
          <a:p>
            <a:fld id="{E3C533FE-0164-4FD0-83F4-48BC07C8C3B0}" type="datetime1">
              <a:rPr lang="en-US" smtClean="0"/>
              <a:t>8/11/2021</a:t>
            </a:fld>
            <a:endParaRPr lang="en-US"/>
          </a:p>
        </p:txBody>
      </p:sp>
      <p:sp>
        <p:nvSpPr>
          <p:cNvPr id="7" name="Footer Placeholder 6"/>
          <p:cNvSpPr>
            <a:spLocks noGrp="1"/>
          </p:cNvSpPr>
          <p:nvPr>
            <p:ph type="ftr" sz="quarter" idx="11"/>
          </p:nvPr>
        </p:nvSpPr>
        <p:spPr/>
        <p:txBody>
          <a:bodyPr/>
          <a:lstStyle/>
          <a:p>
            <a:r>
              <a:rPr lang="en-US" smtClean="0"/>
              <a:t>GV: Trịnh Thị Kim Liên</a:t>
            </a:r>
            <a:endParaRPr lang="en-US"/>
          </a:p>
        </p:txBody>
      </p:sp>
      <p:sp>
        <p:nvSpPr>
          <p:cNvPr id="8" name="Slide Number Placeholder 7"/>
          <p:cNvSpPr>
            <a:spLocks noGrp="1"/>
          </p:cNvSpPr>
          <p:nvPr>
            <p:ph type="sldNum" sz="quarter" idx="12"/>
          </p:nvPr>
        </p:nvSpPr>
        <p:spPr/>
        <p:txBody>
          <a:bodyPr/>
          <a:lstStyle/>
          <a:p>
            <a:fld id="{0886E2D2-21F4-40DA-A3F4-DAFBFB844261}" type="slidenum">
              <a:rPr lang="en-US" smtClean="0"/>
              <a:pPr/>
              <a:t>29</a:t>
            </a:fld>
            <a:endParaRPr lang="en-US"/>
          </a:p>
        </p:txBody>
      </p:sp>
    </p:spTree>
    <p:extLst>
      <p:ext uri="{BB962C8B-B14F-4D97-AF65-F5344CB8AC3E}">
        <p14:creationId xmlns:p14="http://schemas.microsoft.com/office/powerpoint/2010/main" val="27163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9678744"/>
              </p:ext>
            </p:extLst>
          </p:nvPr>
        </p:nvGraphicFramePr>
        <p:xfrm>
          <a:off x="457200" y="762000"/>
          <a:ext cx="7772400" cy="6141720"/>
        </p:xfrm>
        <a:graphic>
          <a:graphicData uri="http://schemas.openxmlformats.org/drawingml/2006/table">
            <a:tbl>
              <a:tblPr>
                <a:tableStyleId>{5C22544A-7EE6-4342-B048-85BDC9FD1C3A}</a:tableStyleId>
              </a:tblPr>
              <a:tblGrid>
                <a:gridCol w="7772400">
                  <a:extLst>
                    <a:ext uri="{9D8B030D-6E8A-4147-A177-3AD203B41FA5}">
                      <a16:colId xmlns:a16="http://schemas.microsoft.com/office/drawing/2014/main" xmlns="" val="20000"/>
                    </a:ext>
                  </a:extLst>
                </a:gridCol>
              </a:tblGrid>
              <a:tr h="487680">
                <a:tc>
                  <a:txBody>
                    <a:bodyPr/>
                    <a:lstStyle/>
                    <a:p>
                      <a:pPr algn="l">
                        <a:lnSpc>
                          <a:spcPct val="115000"/>
                        </a:lnSpc>
                        <a:spcAft>
                          <a:spcPts val="0"/>
                        </a:spcAft>
                      </a:pPr>
                      <a:r>
                        <a:rPr lang="en-US" sz="2500" dirty="0">
                          <a:effectLst/>
                        </a:rPr>
                        <a:t>    1. </a:t>
                      </a:r>
                      <a:r>
                        <a:rPr lang="en-US" sz="2500" dirty="0" err="1">
                          <a:effectLst/>
                        </a:rPr>
                        <a:t>Lịch</a:t>
                      </a:r>
                      <a:r>
                        <a:rPr lang="en-US" sz="2500" dirty="0">
                          <a:effectLst/>
                        </a:rPr>
                        <a:t> </a:t>
                      </a:r>
                      <a:r>
                        <a:rPr lang="en-US" sz="2500" dirty="0" err="1">
                          <a:effectLst/>
                        </a:rPr>
                        <a:t>sử</a:t>
                      </a:r>
                      <a:r>
                        <a:rPr lang="en-US" sz="2500" dirty="0">
                          <a:effectLst/>
                        </a:rPr>
                        <a:t> </a:t>
                      </a:r>
                      <a:r>
                        <a:rPr lang="en-US" sz="2500" dirty="0" err="1">
                          <a:effectLst/>
                        </a:rPr>
                        <a:t>mạng</a:t>
                      </a:r>
                      <a:r>
                        <a:rPr lang="en-US" sz="2500" dirty="0">
                          <a:effectLst/>
                        </a:rPr>
                        <a:t> </a:t>
                      </a:r>
                      <a:r>
                        <a:rPr lang="en-US" sz="2500" dirty="0" err="1">
                          <a:effectLst/>
                        </a:rPr>
                        <a:t>máy</a:t>
                      </a:r>
                      <a:r>
                        <a:rPr lang="en-US" sz="2500" dirty="0">
                          <a:effectLst/>
                        </a:rPr>
                        <a:t> </a:t>
                      </a:r>
                      <a:r>
                        <a:rPr lang="en-US" sz="2500" dirty="0" err="1">
                          <a:effectLst/>
                        </a:rPr>
                        <a:t>tính</a:t>
                      </a:r>
                      <a:endParaRPr lang="en-US" sz="1900" dirty="0">
                        <a:effectLst/>
                        <a:latin typeface="Calibri"/>
                        <a:ea typeface="Calibri"/>
                        <a:cs typeface="Times New Roman"/>
                      </a:endParaRPr>
                    </a:p>
                  </a:txBody>
                  <a:tcPr marL="120845" marR="120845" marT="0" marB="0"/>
                </a:tc>
                <a:extLst>
                  <a:ext uri="{0D108BD9-81ED-4DB2-BD59-A6C34878D82A}">
                    <a16:rowId xmlns:a16="http://schemas.microsoft.com/office/drawing/2014/main" xmlns="" val="10000"/>
                  </a:ext>
                </a:extLst>
              </a:tr>
              <a:tr h="487680">
                <a:tc>
                  <a:txBody>
                    <a:bodyPr/>
                    <a:lstStyle/>
                    <a:p>
                      <a:pPr algn="l">
                        <a:lnSpc>
                          <a:spcPct val="115000"/>
                        </a:lnSpc>
                        <a:spcAft>
                          <a:spcPts val="0"/>
                        </a:spcAft>
                      </a:pPr>
                      <a:r>
                        <a:rPr lang="en-US" sz="2500">
                          <a:effectLst/>
                        </a:rPr>
                        <a:t>    2. Giới thiệu mạng máy tính</a:t>
                      </a:r>
                      <a:endParaRPr lang="en-US" sz="1900">
                        <a:effectLst/>
                        <a:latin typeface="Calibri"/>
                        <a:ea typeface="Calibri"/>
                        <a:cs typeface="Times New Roman"/>
                      </a:endParaRPr>
                    </a:p>
                  </a:txBody>
                  <a:tcPr marL="120845" marR="120845" marT="0" marB="0"/>
                </a:tc>
                <a:extLst>
                  <a:ext uri="{0D108BD9-81ED-4DB2-BD59-A6C34878D82A}">
                    <a16:rowId xmlns:a16="http://schemas.microsoft.com/office/drawing/2014/main" xmlns="" val="10001"/>
                  </a:ext>
                </a:extLst>
              </a:tr>
              <a:tr h="487680">
                <a:tc>
                  <a:txBody>
                    <a:bodyPr/>
                    <a:lstStyle/>
                    <a:p>
                      <a:pPr algn="l">
                        <a:lnSpc>
                          <a:spcPct val="115000"/>
                        </a:lnSpc>
                        <a:spcAft>
                          <a:spcPts val="0"/>
                        </a:spcAft>
                      </a:pPr>
                      <a:r>
                        <a:rPr lang="en-US" sz="2500">
                          <a:effectLst/>
                        </a:rPr>
                        <a:t>    2.1. Định nghĩa mạng máy tính</a:t>
                      </a:r>
                      <a:endParaRPr lang="en-US" sz="1900">
                        <a:effectLst/>
                        <a:latin typeface="Calibri"/>
                        <a:ea typeface="Calibri"/>
                        <a:cs typeface="Times New Roman"/>
                      </a:endParaRPr>
                    </a:p>
                  </a:txBody>
                  <a:tcPr marL="120845" marR="120845" marT="0" marB="0"/>
                </a:tc>
                <a:extLst>
                  <a:ext uri="{0D108BD9-81ED-4DB2-BD59-A6C34878D82A}">
                    <a16:rowId xmlns:a16="http://schemas.microsoft.com/office/drawing/2014/main" xmlns="" val="10002"/>
                  </a:ext>
                </a:extLst>
              </a:tr>
              <a:tr h="487680">
                <a:tc>
                  <a:txBody>
                    <a:bodyPr/>
                    <a:lstStyle/>
                    <a:p>
                      <a:pPr algn="l">
                        <a:lnSpc>
                          <a:spcPct val="115000"/>
                        </a:lnSpc>
                        <a:spcAft>
                          <a:spcPts val="0"/>
                        </a:spcAft>
                      </a:pPr>
                      <a:r>
                        <a:rPr lang="en-US" sz="2500">
                          <a:effectLst/>
                        </a:rPr>
                        <a:t>    2.2. Mục đích của việc kết nối mạng     </a:t>
                      </a:r>
                      <a:endParaRPr lang="en-US" sz="1900">
                        <a:effectLst/>
                        <a:latin typeface="Calibri"/>
                        <a:ea typeface="Calibri"/>
                        <a:cs typeface="Times New Roman"/>
                      </a:endParaRPr>
                    </a:p>
                  </a:txBody>
                  <a:tcPr marL="120845" marR="120845" marT="0" marB="0"/>
                </a:tc>
                <a:extLst>
                  <a:ext uri="{0D108BD9-81ED-4DB2-BD59-A6C34878D82A}">
                    <a16:rowId xmlns:a16="http://schemas.microsoft.com/office/drawing/2014/main" xmlns="" val="10003"/>
                  </a:ext>
                </a:extLst>
              </a:tr>
              <a:tr h="487680">
                <a:tc>
                  <a:txBody>
                    <a:bodyPr/>
                    <a:lstStyle/>
                    <a:p>
                      <a:pPr algn="l">
                        <a:lnSpc>
                          <a:spcPct val="115000"/>
                        </a:lnSpc>
                        <a:spcAft>
                          <a:spcPts val="0"/>
                        </a:spcAft>
                      </a:pPr>
                      <a:r>
                        <a:rPr lang="en-US" sz="2500">
                          <a:effectLst/>
                        </a:rPr>
                        <a:t>    3. Đặc trưng cơ bản của mạng máy tính</a:t>
                      </a:r>
                      <a:endParaRPr lang="en-US" sz="1900">
                        <a:effectLst/>
                        <a:latin typeface="Calibri"/>
                        <a:ea typeface="Calibri"/>
                        <a:cs typeface="Times New Roman"/>
                      </a:endParaRPr>
                    </a:p>
                  </a:txBody>
                  <a:tcPr marL="120845" marR="120845" marT="0" marB="0"/>
                </a:tc>
                <a:extLst>
                  <a:ext uri="{0D108BD9-81ED-4DB2-BD59-A6C34878D82A}">
                    <a16:rowId xmlns:a16="http://schemas.microsoft.com/office/drawing/2014/main" xmlns="" val="10004"/>
                  </a:ext>
                </a:extLst>
              </a:tr>
              <a:tr h="487680">
                <a:tc>
                  <a:txBody>
                    <a:bodyPr/>
                    <a:lstStyle/>
                    <a:p>
                      <a:pPr algn="l">
                        <a:lnSpc>
                          <a:spcPct val="115000"/>
                        </a:lnSpc>
                        <a:spcAft>
                          <a:spcPts val="0"/>
                        </a:spcAft>
                      </a:pPr>
                      <a:r>
                        <a:rPr lang="en-US" sz="2500" dirty="0">
                          <a:effectLst/>
                        </a:rPr>
                        <a:t>    4. </a:t>
                      </a:r>
                      <a:r>
                        <a:rPr lang="en-US" sz="2500" dirty="0" err="1" smtClean="0">
                          <a:effectLst/>
                        </a:rPr>
                        <a:t>Các</a:t>
                      </a:r>
                      <a:r>
                        <a:rPr lang="en-US" sz="2500" baseline="0" dirty="0" smtClean="0">
                          <a:effectLst/>
                        </a:rPr>
                        <a:t> </a:t>
                      </a:r>
                      <a:r>
                        <a:rPr lang="en-US" sz="2500" baseline="0" dirty="0" err="1" smtClean="0">
                          <a:effectLst/>
                        </a:rPr>
                        <a:t>loại</a:t>
                      </a:r>
                      <a:r>
                        <a:rPr lang="en-US" sz="2500" baseline="0" dirty="0" smtClean="0">
                          <a:effectLst/>
                        </a:rPr>
                        <a:t> </a:t>
                      </a:r>
                      <a:r>
                        <a:rPr lang="en-US" sz="2500" baseline="0" dirty="0" err="1" smtClean="0">
                          <a:effectLst/>
                        </a:rPr>
                        <a:t>mạng</a:t>
                      </a:r>
                      <a:r>
                        <a:rPr lang="en-US" sz="2500" baseline="0" dirty="0" smtClean="0">
                          <a:effectLst/>
                        </a:rPr>
                        <a:t> </a:t>
                      </a:r>
                      <a:r>
                        <a:rPr lang="en-US" sz="2500" baseline="0" dirty="0" err="1" smtClean="0">
                          <a:effectLst/>
                        </a:rPr>
                        <a:t>máy</a:t>
                      </a:r>
                      <a:r>
                        <a:rPr lang="en-US" sz="2500" baseline="0" dirty="0" smtClean="0">
                          <a:effectLst/>
                        </a:rPr>
                        <a:t> </a:t>
                      </a:r>
                      <a:r>
                        <a:rPr lang="en-US" sz="2500" baseline="0" dirty="0" err="1" smtClean="0">
                          <a:effectLst/>
                        </a:rPr>
                        <a:t>tính</a:t>
                      </a:r>
                      <a:endParaRPr lang="en-US" sz="1900" dirty="0">
                        <a:effectLst/>
                        <a:latin typeface="Calibri"/>
                        <a:ea typeface="Calibri"/>
                        <a:cs typeface="Times New Roman"/>
                      </a:endParaRPr>
                    </a:p>
                  </a:txBody>
                  <a:tcPr marL="120845" marR="120845" marT="0" marB="0"/>
                </a:tc>
                <a:extLst>
                  <a:ext uri="{0D108BD9-81ED-4DB2-BD59-A6C34878D82A}">
                    <a16:rowId xmlns:a16="http://schemas.microsoft.com/office/drawing/2014/main" xmlns="" val="10005"/>
                  </a:ext>
                </a:extLst>
              </a:tr>
              <a:tr h="487680">
                <a:tc>
                  <a:txBody>
                    <a:bodyPr/>
                    <a:lstStyle/>
                    <a:p>
                      <a:pPr marL="207645" algn="l">
                        <a:lnSpc>
                          <a:spcPct val="115000"/>
                        </a:lnSpc>
                        <a:spcAft>
                          <a:spcPts val="0"/>
                        </a:spcAft>
                      </a:pPr>
                      <a:r>
                        <a:rPr lang="en-US" sz="2500">
                          <a:effectLst/>
                        </a:rPr>
                        <a:t>4.1. Phân loại mạng theo khoảng cách địa lý</a:t>
                      </a:r>
                      <a:endParaRPr lang="en-US" sz="1900">
                        <a:effectLst/>
                        <a:latin typeface="Calibri"/>
                        <a:ea typeface="Calibri"/>
                        <a:cs typeface="Times New Roman"/>
                      </a:endParaRPr>
                    </a:p>
                  </a:txBody>
                  <a:tcPr marL="120845" marR="120845" marT="0" marB="0"/>
                </a:tc>
                <a:extLst>
                  <a:ext uri="{0D108BD9-81ED-4DB2-BD59-A6C34878D82A}">
                    <a16:rowId xmlns:a16="http://schemas.microsoft.com/office/drawing/2014/main" xmlns="" val="10006"/>
                  </a:ext>
                </a:extLst>
              </a:tr>
              <a:tr h="487680">
                <a:tc>
                  <a:txBody>
                    <a:bodyPr/>
                    <a:lstStyle/>
                    <a:p>
                      <a:pPr marL="207645" algn="l">
                        <a:lnSpc>
                          <a:spcPct val="115000"/>
                        </a:lnSpc>
                        <a:spcAft>
                          <a:spcPts val="0"/>
                        </a:spcAft>
                      </a:pPr>
                      <a:r>
                        <a:rPr lang="en-US" sz="2500" dirty="0">
                          <a:effectLst/>
                        </a:rPr>
                        <a:t>4.2. </a:t>
                      </a:r>
                      <a:r>
                        <a:rPr lang="en-US" sz="2500" dirty="0" err="1">
                          <a:effectLst/>
                        </a:rPr>
                        <a:t>Phân</a:t>
                      </a:r>
                      <a:r>
                        <a:rPr lang="en-US" sz="2500" dirty="0">
                          <a:effectLst/>
                        </a:rPr>
                        <a:t> </a:t>
                      </a:r>
                      <a:r>
                        <a:rPr lang="en-US" sz="2500" dirty="0" err="1">
                          <a:effectLst/>
                        </a:rPr>
                        <a:t>loại</a:t>
                      </a:r>
                      <a:r>
                        <a:rPr lang="en-US" sz="2500" dirty="0">
                          <a:effectLst/>
                        </a:rPr>
                        <a:t> </a:t>
                      </a:r>
                      <a:r>
                        <a:rPr lang="en-US" sz="2500" dirty="0" err="1">
                          <a:effectLst/>
                        </a:rPr>
                        <a:t>theo</a:t>
                      </a:r>
                      <a:r>
                        <a:rPr lang="en-US" sz="2500" dirty="0">
                          <a:effectLst/>
                        </a:rPr>
                        <a:t> </a:t>
                      </a:r>
                      <a:r>
                        <a:rPr lang="en-US" sz="2500" dirty="0" err="1">
                          <a:effectLst/>
                        </a:rPr>
                        <a:t>kỹ</a:t>
                      </a:r>
                      <a:r>
                        <a:rPr lang="en-US" sz="2500" dirty="0">
                          <a:effectLst/>
                        </a:rPr>
                        <a:t> </a:t>
                      </a:r>
                      <a:r>
                        <a:rPr lang="en-US" sz="2500" dirty="0" err="1">
                          <a:effectLst/>
                        </a:rPr>
                        <a:t>thuật</a:t>
                      </a:r>
                      <a:r>
                        <a:rPr lang="en-US" sz="2500" dirty="0">
                          <a:effectLst/>
                        </a:rPr>
                        <a:t> </a:t>
                      </a:r>
                      <a:r>
                        <a:rPr lang="en-US" sz="2500" dirty="0" err="1">
                          <a:effectLst/>
                        </a:rPr>
                        <a:t>chuyển</a:t>
                      </a:r>
                      <a:r>
                        <a:rPr lang="en-US" sz="2500" dirty="0">
                          <a:effectLst/>
                        </a:rPr>
                        <a:t> </a:t>
                      </a:r>
                      <a:r>
                        <a:rPr lang="en-US" sz="2500" dirty="0" err="1">
                          <a:effectLst/>
                        </a:rPr>
                        <a:t>mạch</a:t>
                      </a:r>
                      <a:endParaRPr lang="en-US" sz="1900" dirty="0">
                        <a:effectLst/>
                        <a:latin typeface="Calibri"/>
                        <a:ea typeface="Calibri"/>
                        <a:cs typeface="Times New Roman"/>
                      </a:endParaRPr>
                    </a:p>
                  </a:txBody>
                  <a:tcPr marL="120845" marR="120845" marT="0" marB="0"/>
                </a:tc>
                <a:extLst>
                  <a:ext uri="{0D108BD9-81ED-4DB2-BD59-A6C34878D82A}">
                    <a16:rowId xmlns:a16="http://schemas.microsoft.com/office/drawing/2014/main" xmlns="" val="10007"/>
                  </a:ext>
                </a:extLst>
              </a:tr>
              <a:tr h="487680">
                <a:tc>
                  <a:txBody>
                    <a:bodyPr/>
                    <a:lstStyle/>
                    <a:p>
                      <a:pPr marL="207645" algn="l">
                        <a:lnSpc>
                          <a:spcPct val="115000"/>
                        </a:lnSpc>
                        <a:spcAft>
                          <a:spcPts val="0"/>
                        </a:spcAft>
                      </a:pPr>
                      <a:r>
                        <a:rPr lang="en-US" sz="2500" dirty="0">
                          <a:effectLst/>
                        </a:rPr>
                        <a:t>4.3. </a:t>
                      </a:r>
                      <a:r>
                        <a:rPr lang="en-US" sz="2500" dirty="0" err="1">
                          <a:effectLst/>
                        </a:rPr>
                        <a:t>Phân</a:t>
                      </a:r>
                      <a:r>
                        <a:rPr lang="en-US" sz="2500" dirty="0">
                          <a:effectLst/>
                        </a:rPr>
                        <a:t> </a:t>
                      </a:r>
                      <a:r>
                        <a:rPr lang="en-US" sz="2500" dirty="0" err="1">
                          <a:effectLst/>
                        </a:rPr>
                        <a:t>loại</a:t>
                      </a:r>
                      <a:r>
                        <a:rPr lang="en-US" sz="2500" dirty="0">
                          <a:effectLst/>
                        </a:rPr>
                        <a:t> </a:t>
                      </a:r>
                      <a:r>
                        <a:rPr lang="en-US" sz="2500" dirty="0" err="1">
                          <a:effectLst/>
                        </a:rPr>
                        <a:t>theo</a:t>
                      </a:r>
                      <a:r>
                        <a:rPr lang="en-US" sz="2500" dirty="0">
                          <a:effectLst/>
                        </a:rPr>
                        <a:t> </a:t>
                      </a:r>
                      <a:r>
                        <a:rPr lang="en-US" sz="2500" dirty="0" err="1">
                          <a:effectLst/>
                        </a:rPr>
                        <a:t>kiến</a:t>
                      </a:r>
                      <a:r>
                        <a:rPr lang="en-US" sz="2500" dirty="0">
                          <a:effectLst/>
                        </a:rPr>
                        <a:t> </a:t>
                      </a:r>
                      <a:r>
                        <a:rPr lang="en-US" sz="2500" dirty="0" err="1" smtClean="0">
                          <a:effectLst/>
                        </a:rPr>
                        <a:t>trúc</a:t>
                      </a:r>
                      <a:r>
                        <a:rPr lang="en-US" sz="2500" dirty="0" smtClean="0">
                          <a:effectLst/>
                        </a:rPr>
                        <a:t> </a:t>
                      </a:r>
                      <a:r>
                        <a:rPr lang="en-US" sz="2500" dirty="0" err="1" smtClean="0">
                          <a:effectLst/>
                        </a:rPr>
                        <a:t>sử</a:t>
                      </a:r>
                      <a:r>
                        <a:rPr lang="en-US" sz="2500" dirty="0" smtClean="0">
                          <a:effectLst/>
                        </a:rPr>
                        <a:t> </a:t>
                      </a:r>
                      <a:r>
                        <a:rPr lang="en-US" sz="2500" dirty="0" err="1" smtClean="0">
                          <a:effectLst/>
                        </a:rPr>
                        <a:t>dụng</a:t>
                      </a:r>
                      <a:r>
                        <a:rPr lang="en-US" sz="2500" dirty="0" smtClean="0">
                          <a:effectLst/>
                        </a:rPr>
                        <a:t> </a:t>
                      </a:r>
                      <a:r>
                        <a:rPr lang="en-US" sz="2500" dirty="0" err="1" smtClean="0">
                          <a:effectLst/>
                        </a:rPr>
                        <a:t>mạng</a:t>
                      </a:r>
                      <a:endParaRPr lang="en-US" sz="1900" dirty="0">
                        <a:effectLst/>
                        <a:latin typeface="Calibri"/>
                        <a:ea typeface="Calibri"/>
                        <a:cs typeface="Times New Roman"/>
                      </a:endParaRPr>
                    </a:p>
                  </a:txBody>
                  <a:tcPr marL="120845" marR="120845" marT="0" marB="0"/>
                </a:tc>
                <a:extLst>
                  <a:ext uri="{0D108BD9-81ED-4DB2-BD59-A6C34878D82A}">
                    <a16:rowId xmlns:a16="http://schemas.microsoft.com/office/drawing/2014/main" xmlns="" val="10008"/>
                  </a:ext>
                </a:extLst>
              </a:tr>
              <a:tr h="487680">
                <a:tc>
                  <a:txBody>
                    <a:bodyPr/>
                    <a:lstStyle/>
                    <a:p>
                      <a:pPr marL="207645" algn="l">
                        <a:lnSpc>
                          <a:spcPct val="115000"/>
                        </a:lnSpc>
                        <a:spcAft>
                          <a:spcPts val="0"/>
                        </a:spcAft>
                      </a:pPr>
                      <a:r>
                        <a:rPr lang="en-US" sz="2500" dirty="0">
                          <a:effectLst/>
                        </a:rPr>
                        <a:t>4.4. </a:t>
                      </a:r>
                      <a:r>
                        <a:rPr lang="en-US" sz="2500" dirty="0" err="1">
                          <a:effectLst/>
                        </a:rPr>
                        <a:t>Phân</a:t>
                      </a:r>
                      <a:r>
                        <a:rPr lang="en-US" sz="2500" dirty="0">
                          <a:effectLst/>
                        </a:rPr>
                        <a:t> </a:t>
                      </a:r>
                      <a:r>
                        <a:rPr lang="en-US" sz="2500" dirty="0" err="1">
                          <a:effectLst/>
                        </a:rPr>
                        <a:t>loại</a:t>
                      </a:r>
                      <a:r>
                        <a:rPr lang="en-US" sz="2500" dirty="0">
                          <a:effectLst/>
                        </a:rPr>
                        <a:t> </a:t>
                      </a:r>
                      <a:r>
                        <a:rPr lang="en-US" sz="2500" dirty="0" err="1">
                          <a:effectLst/>
                        </a:rPr>
                        <a:t>theo</a:t>
                      </a:r>
                      <a:r>
                        <a:rPr lang="en-US" sz="2500" dirty="0">
                          <a:effectLst/>
                        </a:rPr>
                        <a:t> </a:t>
                      </a:r>
                      <a:r>
                        <a:rPr lang="en-US" sz="2500" dirty="0" err="1">
                          <a:effectLst/>
                        </a:rPr>
                        <a:t>hệ</a:t>
                      </a:r>
                      <a:r>
                        <a:rPr lang="en-US" sz="2500" dirty="0">
                          <a:effectLst/>
                        </a:rPr>
                        <a:t> </a:t>
                      </a:r>
                      <a:r>
                        <a:rPr lang="en-US" sz="2500" dirty="0" err="1">
                          <a:effectLst/>
                        </a:rPr>
                        <a:t>điều</a:t>
                      </a:r>
                      <a:r>
                        <a:rPr lang="en-US" sz="2500" dirty="0">
                          <a:effectLst/>
                        </a:rPr>
                        <a:t> </a:t>
                      </a:r>
                      <a:r>
                        <a:rPr lang="en-US" sz="2500" dirty="0" err="1">
                          <a:effectLst/>
                        </a:rPr>
                        <a:t>hành</a:t>
                      </a:r>
                      <a:r>
                        <a:rPr lang="en-US" sz="2500" dirty="0">
                          <a:effectLst/>
                        </a:rPr>
                        <a:t> </a:t>
                      </a:r>
                      <a:r>
                        <a:rPr lang="en-US" sz="2500" dirty="0" err="1" smtClean="0">
                          <a:effectLst/>
                        </a:rPr>
                        <a:t>mạng</a:t>
                      </a:r>
                      <a:endParaRPr lang="en-US" sz="2500" dirty="0" smtClean="0">
                        <a:effectLst/>
                      </a:endParaRPr>
                    </a:p>
                    <a:p>
                      <a:pPr marL="207645" algn="l">
                        <a:lnSpc>
                          <a:spcPct val="115000"/>
                        </a:lnSpc>
                        <a:spcAft>
                          <a:spcPts val="0"/>
                        </a:spcAft>
                      </a:pPr>
                      <a:r>
                        <a:rPr lang="en-US" sz="2500" dirty="0" smtClean="0">
                          <a:effectLst/>
                          <a:latin typeface="Calibri"/>
                          <a:ea typeface="Calibri"/>
                          <a:cs typeface="Times New Roman"/>
                        </a:rPr>
                        <a:t>5. </a:t>
                      </a:r>
                      <a:r>
                        <a:rPr lang="en-US" sz="2500" dirty="0" err="1" smtClean="0">
                          <a:effectLst/>
                          <a:latin typeface="Calibri"/>
                          <a:ea typeface="Calibri"/>
                          <a:cs typeface="Times New Roman"/>
                        </a:rPr>
                        <a:t>Mô</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hình</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quản</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lý</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mạng</a:t>
                      </a:r>
                      <a:endParaRPr lang="en-US" sz="2500" baseline="0" dirty="0" smtClean="0">
                        <a:effectLst/>
                        <a:latin typeface="Calibri"/>
                        <a:ea typeface="Calibri"/>
                        <a:cs typeface="Times New Roman"/>
                      </a:endParaRPr>
                    </a:p>
                    <a:p>
                      <a:pPr marL="207645" algn="l">
                        <a:lnSpc>
                          <a:spcPct val="115000"/>
                        </a:lnSpc>
                        <a:spcAft>
                          <a:spcPts val="0"/>
                        </a:spcAft>
                      </a:pPr>
                      <a:r>
                        <a:rPr lang="en-US" sz="2500" baseline="0" dirty="0" smtClean="0">
                          <a:effectLst/>
                          <a:latin typeface="Calibri"/>
                          <a:ea typeface="Calibri"/>
                          <a:cs typeface="Times New Roman"/>
                        </a:rPr>
                        <a:t>6. </a:t>
                      </a:r>
                      <a:r>
                        <a:rPr lang="en-US" sz="2500" baseline="0" dirty="0" err="1" smtClean="0">
                          <a:effectLst/>
                          <a:latin typeface="Calibri"/>
                          <a:ea typeface="Calibri"/>
                          <a:cs typeface="Times New Roman"/>
                        </a:rPr>
                        <a:t>Dịch</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vụ</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mạng</a:t>
                      </a:r>
                      <a:endParaRPr lang="en-US" sz="2500" baseline="0" dirty="0" smtClean="0">
                        <a:effectLst/>
                        <a:latin typeface="Calibri"/>
                        <a:ea typeface="Calibri"/>
                        <a:cs typeface="Times New Roman"/>
                      </a:endParaRPr>
                    </a:p>
                    <a:p>
                      <a:pPr marL="207645" algn="l">
                        <a:lnSpc>
                          <a:spcPct val="115000"/>
                        </a:lnSpc>
                        <a:spcAft>
                          <a:spcPts val="0"/>
                        </a:spcAft>
                      </a:pPr>
                      <a:r>
                        <a:rPr lang="en-US" sz="2500" baseline="0" dirty="0" smtClean="0">
                          <a:effectLst/>
                          <a:latin typeface="Calibri"/>
                          <a:ea typeface="Calibri"/>
                          <a:cs typeface="Times New Roman"/>
                        </a:rPr>
                        <a:t>7. </a:t>
                      </a:r>
                      <a:r>
                        <a:rPr lang="en-US" sz="2500" baseline="0" dirty="0" err="1" smtClean="0">
                          <a:effectLst/>
                          <a:latin typeface="Calibri"/>
                          <a:ea typeface="Calibri"/>
                          <a:cs typeface="Times New Roman"/>
                        </a:rPr>
                        <a:t>Lợi</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ích</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thực</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tiễn</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của</a:t>
                      </a:r>
                      <a:r>
                        <a:rPr lang="en-US" sz="2500" baseline="0" dirty="0" smtClean="0">
                          <a:effectLst/>
                          <a:latin typeface="Calibri"/>
                          <a:ea typeface="Calibri"/>
                          <a:cs typeface="Times New Roman"/>
                        </a:rPr>
                        <a:t> </a:t>
                      </a:r>
                      <a:r>
                        <a:rPr lang="en-US" sz="2500" baseline="0" dirty="0" err="1" smtClean="0">
                          <a:effectLst/>
                          <a:latin typeface="Calibri"/>
                          <a:ea typeface="Calibri"/>
                          <a:cs typeface="Times New Roman"/>
                        </a:rPr>
                        <a:t>mạng</a:t>
                      </a:r>
                      <a:endParaRPr lang="en-US" sz="1900" dirty="0">
                        <a:effectLst/>
                        <a:latin typeface="Calibri"/>
                        <a:ea typeface="Calibri"/>
                        <a:cs typeface="Times New Roman"/>
                      </a:endParaRPr>
                    </a:p>
                  </a:txBody>
                  <a:tcPr marL="120845" marR="120845" marT="0" marB="0"/>
                </a:tc>
                <a:extLst>
                  <a:ext uri="{0D108BD9-81ED-4DB2-BD59-A6C34878D82A}">
                    <a16:rowId xmlns:a16="http://schemas.microsoft.com/office/drawing/2014/main" xmlns="" val="10009"/>
                  </a:ext>
                </a:extLst>
              </a:tr>
            </a:tbl>
          </a:graphicData>
        </a:graphic>
      </p:graphicFrame>
      <p:sp>
        <p:nvSpPr>
          <p:cNvPr id="3" name="Date Placeholder 2"/>
          <p:cNvSpPr>
            <a:spLocks noGrp="1"/>
          </p:cNvSpPr>
          <p:nvPr>
            <p:ph type="dt" sz="half" idx="10"/>
          </p:nvPr>
        </p:nvSpPr>
        <p:spPr/>
        <p:txBody>
          <a:bodyPr/>
          <a:lstStyle/>
          <a:p>
            <a:fld id="{47707990-6AE4-47EB-B50D-AD9858DC9815}"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a:t>
            </a:fld>
            <a:endParaRPr lang="en-US"/>
          </a:p>
        </p:txBody>
      </p:sp>
    </p:spTree>
    <p:extLst>
      <p:ext uri="{BB962C8B-B14F-4D97-AF65-F5344CB8AC3E}">
        <p14:creationId xmlns:p14="http://schemas.microsoft.com/office/powerpoint/2010/main" val="4185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Đặc điểm của mạng MAN</a:t>
            </a:r>
          </a:p>
          <a:p>
            <a:pPr marL="0" indent="0">
              <a:buNone/>
            </a:pPr>
            <a:r>
              <a:rPr lang="vi-VN" dirty="0"/>
              <a:t>Đặc điểm chính của mạng Man là băng thông trung bình nhưng phạm vi kết nối lại tương đối lớn. Chính vì vậy mà chi phí lắp đặt cao hơn mạng LAN. Đồng thời cách thức quản trị mạng phức tạp hơn.</a:t>
            </a:r>
          </a:p>
          <a:p>
            <a:endParaRPr lang="en-US" dirty="0"/>
          </a:p>
        </p:txBody>
      </p:sp>
      <p:sp>
        <p:nvSpPr>
          <p:cNvPr id="4" name="Date Placeholder 3"/>
          <p:cNvSpPr>
            <a:spLocks noGrp="1"/>
          </p:cNvSpPr>
          <p:nvPr>
            <p:ph type="dt" sz="half" idx="10"/>
          </p:nvPr>
        </p:nvSpPr>
        <p:spPr/>
        <p:txBody>
          <a:bodyPr/>
          <a:lstStyle/>
          <a:p>
            <a:fld id="{6428C802-B656-42E7-BBA6-1B1F694FF916}"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30</a:t>
            </a:fld>
            <a:endParaRPr lang="en-US"/>
          </a:p>
        </p:txBody>
      </p:sp>
    </p:spTree>
    <p:extLst>
      <p:ext uri="{BB962C8B-B14F-4D97-AF65-F5344CB8AC3E}">
        <p14:creationId xmlns:p14="http://schemas.microsoft.com/office/powerpoint/2010/main" val="1861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err="1" smtClean="0"/>
              <a:t>Mạng</a:t>
            </a:r>
            <a:r>
              <a:rPr lang="en-US" b="1" dirty="0" smtClean="0"/>
              <a:t> </a:t>
            </a:r>
            <a:r>
              <a:rPr lang="en-US" b="1" dirty="0" err="1"/>
              <a:t>diện</a:t>
            </a:r>
            <a:r>
              <a:rPr lang="en-US" b="1" dirty="0"/>
              <a:t> </a:t>
            </a:r>
            <a:r>
              <a:rPr lang="en-US" b="1" dirty="0" err="1"/>
              <a:t>rộng</a:t>
            </a:r>
            <a:r>
              <a:rPr lang="en-US" b="1" dirty="0"/>
              <a:t> </a:t>
            </a:r>
            <a:r>
              <a:rPr lang="en-US" b="1" dirty="0" err="1"/>
              <a:t>mạng</a:t>
            </a:r>
            <a:r>
              <a:rPr lang="en-US" b="1" dirty="0"/>
              <a:t> - WAN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vi-VN" dirty="0"/>
              <a:t>Mạng WAN là sự kết hợp giữa mạng LAN và mạng MAN nối lại với nhau thông qua vệ tinh, cáp quang hoặc cáp dây điện. Mạng diện rộng này vừa có thể kết nối thành mạng riêng vừa có thể tạo ra những kết nối rộng lớn, bao phủ cả một quốc gia hoặc trên toàn cầu.</a:t>
            </a:r>
          </a:p>
          <a:p>
            <a:r>
              <a:rPr lang="vi-VN" dirty="0"/>
              <a:t>Giao thức sử dụng chủ yếu trong mạng WAN là giao thức TCP/IP. </a:t>
            </a:r>
            <a:endParaRPr lang="en-US" dirty="0" smtClean="0"/>
          </a:p>
          <a:p>
            <a:r>
              <a:rPr lang="vi-VN" dirty="0" smtClean="0"/>
              <a:t>Đường </a:t>
            </a:r>
            <a:r>
              <a:rPr lang="vi-VN" dirty="0"/>
              <a:t>truyền kết nối của mạng WAN có </a:t>
            </a:r>
            <a:r>
              <a:rPr lang="en-US" dirty="0" err="1" smtClean="0"/>
              <a:t>băng</a:t>
            </a:r>
            <a:r>
              <a:rPr lang="en-US" dirty="0" smtClean="0"/>
              <a:t> </a:t>
            </a:r>
            <a:r>
              <a:rPr lang="vi-VN" dirty="0" smtClean="0"/>
              <a:t>thông </a:t>
            </a:r>
            <a:r>
              <a:rPr lang="vi-VN" dirty="0"/>
              <a:t>thay đổi theo từng vị trí lắp đặt. </a:t>
            </a:r>
            <a:endParaRPr lang="en-US" dirty="0" smtClean="0"/>
          </a:p>
          <a:p>
            <a:pPr marL="365760" lvl="1" indent="0">
              <a:buNone/>
            </a:pPr>
            <a:r>
              <a:rPr lang="vi-VN" dirty="0" smtClean="0"/>
              <a:t>Ví dụ</a:t>
            </a:r>
            <a:r>
              <a:rPr lang="en-US" dirty="0" smtClean="0"/>
              <a:t>: L</a:t>
            </a:r>
            <a:r>
              <a:rPr lang="vi-VN" dirty="0" smtClean="0"/>
              <a:t>ắp </a:t>
            </a:r>
            <a:r>
              <a:rPr lang="vi-VN" dirty="0"/>
              <a:t>đặt ở một khu vực riêng hoặc trong một quốc gia thì băng thông của đường truyền thay đổi rất lớn từ 56Kbps đến T1 với 1.544 Mbps hay E1 với 2.048 Mbps,….và đến Giga bít-Gbps là các đường trục nối các quốc gia hay châu lục.</a:t>
            </a:r>
          </a:p>
          <a:p>
            <a:pPr marL="0" indent="0">
              <a:buNone/>
            </a:pPr>
            <a:endParaRPr lang="en-US" dirty="0"/>
          </a:p>
        </p:txBody>
      </p:sp>
      <p:sp>
        <p:nvSpPr>
          <p:cNvPr id="4" name="Date Placeholder 3"/>
          <p:cNvSpPr>
            <a:spLocks noGrp="1"/>
          </p:cNvSpPr>
          <p:nvPr>
            <p:ph type="dt" sz="half" idx="10"/>
          </p:nvPr>
        </p:nvSpPr>
        <p:spPr/>
        <p:txBody>
          <a:bodyPr/>
          <a:lstStyle/>
          <a:p>
            <a:fld id="{A8F8493B-DE1C-4FD6-916B-28C6D2F8DA11}"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31</a:t>
            </a:fld>
            <a:endParaRPr lang="en-US"/>
          </a:p>
        </p:txBody>
      </p:sp>
    </p:spTree>
    <p:extLst>
      <p:ext uri="{BB962C8B-B14F-4D97-AF65-F5344CB8AC3E}">
        <p14:creationId xmlns:p14="http://schemas.microsoft.com/office/powerpoint/2010/main" val="17691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704088"/>
            <a:ext cx="7720290" cy="5562600"/>
          </a:xfrm>
          <a:prstGeom prst="rect">
            <a:avLst/>
          </a:prstGeom>
        </p:spPr>
      </p:pic>
      <p:sp>
        <p:nvSpPr>
          <p:cNvPr id="5" name="Date Placeholder 4"/>
          <p:cNvSpPr>
            <a:spLocks noGrp="1"/>
          </p:cNvSpPr>
          <p:nvPr>
            <p:ph type="dt" sz="half" idx="10"/>
          </p:nvPr>
        </p:nvSpPr>
        <p:spPr/>
        <p:txBody>
          <a:bodyPr/>
          <a:lstStyle/>
          <a:p>
            <a:fld id="{33DE54D5-1CDC-4F6D-95BE-1E9E07D5DBE2}"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32</a:t>
            </a:fld>
            <a:endParaRPr lang="en-US"/>
          </a:p>
        </p:txBody>
      </p:sp>
    </p:spTree>
    <p:extLst>
      <p:ext uri="{BB962C8B-B14F-4D97-AF65-F5344CB8AC3E}">
        <p14:creationId xmlns:p14="http://schemas.microsoft.com/office/powerpoint/2010/main" val="284797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b="1" dirty="0"/>
              <a:t>Đặc điểm của mạng WAN</a:t>
            </a:r>
          </a:p>
          <a:p>
            <a:r>
              <a:rPr lang="vi-VN" dirty="0"/>
              <a:t>Nếu như băng thông của mạng LAN là cao nhất thì băng thông của mạng WAN lại thấp nhất nên kết nối rất yếu. </a:t>
            </a:r>
            <a:endParaRPr lang="en-US" dirty="0" smtClean="0"/>
          </a:p>
          <a:p>
            <a:r>
              <a:rPr lang="vi-VN" dirty="0" smtClean="0"/>
              <a:t>Khả </a:t>
            </a:r>
            <a:r>
              <a:rPr lang="vi-VN" dirty="0"/>
              <a:t>năng truyền tín hiệu kết nối rất rộng và không bị giới hạn</a:t>
            </a:r>
            <a:r>
              <a:rPr lang="vi-VN" dirty="0" smtClean="0"/>
              <a:t>.</a:t>
            </a:r>
            <a:endParaRPr lang="en-US" dirty="0" smtClean="0"/>
          </a:p>
          <a:p>
            <a:r>
              <a:rPr lang="vi-VN" dirty="0" smtClean="0"/>
              <a:t> Ngự</a:t>
            </a:r>
            <a:r>
              <a:rPr lang="en-US" dirty="0" smtClean="0"/>
              <a:t>ợ</a:t>
            </a:r>
            <a:r>
              <a:rPr lang="vi-VN" dirty="0" smtClean="0"/>
              <a:t>c </a:t>
            </a:r>
            <a:r>
              <a:rPr lang="vi-VN" dirty="0"/>
              <a:t>lại chi phí lắp đặt cao và cách thức quản trị mạng phức tạp.</a:t>
            </a:r>
          </a:p>
          <a:p>
            <a:endParaRPr lang="en-US" dirty="0"/>
          </a:p>
        </p:txBody>
      </p:sp>
      <p:sp>
        <p:nvSpPr>
          <p:cNvPr id="4" name="Date Placeholder 3"/>
          <p:cNvSpPr>
            <a:spLocks noGrp="1"/>
          </p:cNvSpPr>
          <p:nvPr>
            <p:ph type="dt" sz="half" idx="10"/>
          </p:nvPr>
        </p:nvSpPr>
        <p:spPr/>
        <p:txBody>
          <a:bodyPr/>
          <a:lstStyle/>
          <a:p>
            <a:fld id="{DED7031B-08F9-4FED-A197-529D1D27D0CE}"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33</a:t>
            </a:fld>
            <a:endParaRPr lang="en-US"/>
          </a:p>
        </p:txBody>
      </p:sp>
    </p:spTree>
    <p:extLst>
      <p:ext uri="{BB962C8B-B14F-4D97-AF65-F5344CB8AC3E}">
        <p14:creationId xmlns:p14="http://schemas.microsoft.com/office/powerpoint/2010/main" val="24513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b="1" dirty="0"/>
              <a:t>Ưu điểm của mạng WAN</a:t>
            </a:r>
          </a:p>
          <a:p>
            <a:pPr lvl="1">
              <a:buFont typeface="Wingdings" panose="05000000000000000000" pitchFamily="2" charset="2"/>
              <a:buChar char="Ø"/>
            </a:pPr>
            <a:r>
              <a:rPr lang="vi-VN" dirty="0"/>
              <a:t>Mạng WAN mang tới cho người sử dụng những ưu điểm như:</a:t>
            </a:r>
          </a:p>
          <a:p>
            <a:pPr lvl="1">
              <a:buFont typeface="Wingdings" panose="05000000000000000000" pitchFamily="2" charset="2"/>
              <a:buChar char="Ø"/>
            </a:pPr>
            <a:r>
              <a:rPr lang="vi-VN" dirty="0"/>
              <a:t>Khả năng kiểm soát được truy cập của người dùng</a:t>
            </a:r>
          </a:p>
          <a:p>
            <a:pPr lvl="1">
              <a:buFont typeface="Wingdings" panose="05000000000000000000" pitchFamily="2" charset="2"/>
              <a:buChar char="Ø"/>
            </a:pPr>
            <a:r>
              <a:rPr lang="vi-VN" dirty="0"/>
              <a:t>Độ bảo mật tốt.</a:t>
            </a:r>
          </a:p>
          <a:p>
            <a:pPr lvl="1">
              <a:buFont typeface="Wingdings" panose="05000000000000000000" pitchFamily="2" charset="2"/>
              <a:buChar char="Ø"/>
            </a:pPr>
            <a:r>
              <a:rPr lang="vi-VN" dirty="0"/>
              <a:t>Khả năng lưu trữ và chia sẻ thông tin.</a:t>
            </a:r>
          </a:p>
          <a:p>
            <a:pPr lvl="1">
              <a:buFont typeface="Wingdings" panose="05000000000000000000" pitchFamily="2" charset="2"/>
              <a:buChar char="Ø"/>
            </a:pPr>
            <a:r>
              <a:rPr lang="vi-VN" dirty="0"/>
              <a:t>Nhân viên và khách hàng có thẻ sử dụng mạng lưới chung với nhau.</a:t>
            </a:r>
          </a:p>
          <a:p>
            <a:pPr lvl="1">
              <a:buFont typeface="Wingdings" panose="05000000000000000000" pitchFamily="2" charset="2"/>
              <a:buChar char="Ø"/>
            </a:pPr>
            <a:r>
              <a:rPr lang="vi-VN" dirty="0"/>
              <a:t>Hai người dùng mạng ở hai vị trí khác nhau có thể lưu trữ và chia sẻ thông tin cho nhau.</a:t>
            </a:r>
          </a:p>
          <a:p>
            <a:pPr lvl="1">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FA55304E-5B11-4A05-B762-2C18157EF884}"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34</a:t>
            </a:fld>
            <a:endParaRPr lang="en-US"/>
          </a:p>
        </p:txBody>
      </p:sp>
    </p:spTree>
    <p:extLst>
      <p:ext uri="{BB962C8B-B14F-4D97-AF65-F5344CB8AC3E}">
        <p14:creationId xmlns:p14="http://schemas.microsoft.com/office/powerpoint/2010/main" val="215380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66800" y="311727"/>
            <a:ext cx="7248331" cy="6019800"/>
          </a:xfrm>
          <a:prstGeom prst="rect">
            <a:avLst/>
          </a:prstGeom>
        </p:spPr>
      </p:pic>
      <p:sp>
        <p:nvSpPr>
          <p:cNvPr id="5" name="Date Placeholder 4"/>
          <p:cNvSpPr>
            <a:spLocks noGrp="1"/>
          </p:cNvSpPr>
          <p:nvPr>
            <p:ph type="dt" sz="half" idx="10"/>
          </p:nvPr>
        </p:nvSpPr>
        <p:spPr/>
        <p:txBody>
          <a:bodyPr/>
          <a:lstStyle/>
          <a:p>
            <a:fld id="{FF138C56-BA21-4D5B-9D24-6C26E2DCF325}"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35</a:t>
            </a:fld>
            <a:endParaRPr lang="en-US"/>
          </a:p>
        </p:txBody>
      </p:sp>
    </p:spTree>
    <p:extLst>
      <p:ext uri="{BB962C8B-B14F-4D97-AF65-F5344CB8AC3E}">
        <p14:creationId xmlns:p14="http://schemas.microsoft.com/office/powerpoint/2010/main" val="336076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04088"/>
            <a:ext cx="8229600" cy="5620512"/>
          </a:xfrm>
        </p:spPr>
        <p:txBody>
          <a:bodyPr>
            <a:normAutofit fontScale="92500"/>
          </a:bodyPr>
          <a:lstStyle/>
          <a:p>
            <a:r>
              <a:rPr lang="en-US" b="1" dirty="0" err="1" smtClean="0"/>
              <a:t>Mạng</a:t>
            </a:r>
            <a:r>
              <a:rPr lang="en-US" b="1" dirty="0" smtClean="0"/>
              <a:t> internet</a:t>
            </a:r>
          </a:p>
          <a:p>
            <a:pPr lvl="1">
              <a:buFont typeface="Wingdings" panose="05000000000000000000" pitchFamily="2" charset="2"/>
              <a:buChar char="Ø"/>
            </a:pPr>
            <a:r>
              <a:rPr lang="vi-VN" dirty="0" smtClean="0"/>
              <a:t>Internet </a:t>
            </a:r>
            <a:r>
              <a:rPr lang="vi-VN" dirty="0"/>
              <a:t>là một hệ thống thông tin toàn cầu có thể được truy nhập công cộng gồm các mạng máy tính được liên kết với </a:t>
            </a:r>
            <a:r>
              <a:rPr lang="vi-VN" dirty="0" smtClean="0"/>
              <a:t>nhau</a:t>
            </a:r>
            <a:r>
              <a:rPr lang="en-US" dirty="0" smtClean="0"/>
              <a:t> </a:t>
            </a:r>
            <a:r>
              <a:rPr lang="en-US" dirty="0" err="1" smtClean="0"/>
              <a:t>và</a:t>
            </a:r>
            <a:r>
              <a:rPr lang="en-US" dirty="0" smtClean="0"/>
              <a:t> </a:t>
            </a:r>
            <a:r>
              <a:rPr lang="vi-VN" dirty="0" smtClean="0"/>
              <a:t>truyền </a:t>
            </a:r>
            <a:r>
              <a:rPr lang="vi-VN" dirty="0"/>
              <a:t>thông tin theo kiểu nối chuyển gói dữ liệu (packet switching) dựa trên một giao thức liên mạng đã được chuẩn hóa (giao thức IP). </a:t>
            </a:r>
            <a:endParaRPr lang="en-US" dirty="0" smtClean="0"/>
          </a:p>
          <a:p>
            <a:pPr lvl="1">
              <a:buFont typeface="Wingdings" panose="05000000000000000000" pitchFamily="2" charset="2"/>
              <a:buChar char="Ø"/>
            </a:pPr>
            <a:r>
              <a:rPr lang="vi-VN" dirty="0" smtClean="0"/>
              <a:t>Hệ </a:t>
            </a:r>
            <a:r>
              <a:rPr lang="vi-VN" dirty="0"/>
              <a:t>thống </a:t>
            </a:r>
            <a:r>
              <a:rPr lang="vi-VN" dirty="0" smtClean="0"/>
              <a:t>bao </a:t>
            </a:r>
            <a:r>
              <a:rPr lang="vi-VN" dirty="0"/>
              <a:t>gồm hàng ngàn mạng máy tính nhỏ hơn của các doanh nghiệp, của các viện nghiên cứu và các trường đại học, của người dùng cá nhân, và các chính phủ trên toàn cầu</a:t>
            </a:r>
            <a:r>
              <a:rPr lang="vi-VN" dirty="0" smtClean="0"/>
              <a:t>.</a:t>
            </a:r>
            <a:endParaRPr lang="en-US" dirty="0" smtClean="0"/>
          </a:p>
          <a:p>
            <a:pPr lvl="1">
              <a:buFont typeface="Wingdings" panose="05000000000000000000" pitchFamily="2" charset="2"/>
              <a:buChar char="Ø"/>
            </a:pPr>
            <a:r>
              <a:rPr lang="vi-VN" b="1" dirty="0"/>
              <a:t>Lợi ích</a:t>
            </a:r>
          </a:p>
          <a:p>
            <a:pPr marL="667512" lvl="2" indent="0">
              <a:buNone/>
            </a:pPr>
            <a:r>
              <a:rPr lang="vi-VN" b="1" dirty="0"/>
              <a:t>Mạng Internet mang lại rất nhiều tiện ích</a:t>
            </a:r>
            <a:r>
              <a:rPr lang="vi-VN" dirty="0"/>
              <a:t> hữu dụng cho người sử dụng, một trong các tiện ích phổ thông của Internet là hệ thống thư điện tử (email), trò chuyện trực tuyến (chat), máy truy tìm dữ liệu (search engine), các dịch vụ thương mãi và chuyển ngân, và các dịch vụ về y tế giáo dục như là chữa bệnh từ xa hoặc tổ chức các lớp học ảo.</a:t>
            </a:r>
          </a:p>
          <a:p>
            <a:endParaRPr lang="en-US" dirty="0"/>
          </a:p>
        </p:txBody>
      </p:sp>
      <p:sp>
        <p:nvSpPr>
          <p:cNvPr id="4" name="Date Placeholder 3"/>
          <p:cNvSpPr>
            <a:spLocks noGrp="1"/>
          </p:cNvSpPr>
          <p:nvPr>
            <p:ph type="dt" sz="half" idx="10"/>
          </p:nvPr>
        </p:nvSpPr>
        <p:spPr/>
        <p:txBody>
          <a:bodyPr/>
          <a:lstStyle/>
          <a:p>
            <a:fld id="{D3E382D4-E723-4AC1-961A-4E939EE7BF67}"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36</a:t>
            </a:fld>
            <a:endParaRPr lang="en-US"/>
          </a:p>
        </p:txBody>
      </p:sp>
    </p:spTree>
    <p:extLst>
      <p:ext uri="{BB962C8B-B14F-4D97-AF65-F5344CB8AC3E}">
        <p14:creationId xmlns:p14="http://schemas.microsoft.com/office/powerpoint/2010/main" val="4849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Mô</a:t>
            </a:r>
            <a:r>
              <a:rPr lang="en-US" dirty="0" smtClean="0"/>
              <a:t>  </a:t>
            </a:r>
            <a:r>
              <a:rPr lang="en-US" dirty="0" err="1" smtClean="0"/>
              <a:t>hình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mạng</a:t>
            </a:r>
            <a:endParaRPr lang="en-US" dirty="0"/>
          </a:p>
        </p:txBody>
      </p:sp>
      <p:sp>
        <p:nvSpPr>
          <p:cNvPr id="3" name="Content Placeholder 2"/>
          <p:cNvSpPr>
            <a:spLocks noGrp="1"/>
          </p:cNvSpPr>
          <p:nvPr>
            <p:ph idx="1"/>
          </p:nvPr>
        </p:nvSpPr>
        <p:spPr/>
        <p:txBody>
          <a:bodyPr/>
          <a:lstStyle/>
          <a:p>
            <a:pPr lvl="0"/>
            <a:r>
              <a:rPr lang="en-US" dirty="0"/>
              <a:t>Workgroup ( Peer to </a:t>
            </a:r>
            <a:r>
              <a:rPr lang="en-US" dirty="0" smtClean="0"/>
              <a:t>peer)</a:t>
            </a:r>
            <a:r>
              <a:rPr lang="vi-VN" dirty="0" smtClean="0"/>
              <a:t>là </a:t>
            </a:r>
            <a:r>
              <a:rPr lang="vi-VN" dirty="0"/>
              <a:t>mạng mà trong đó hai hay nhiều máy tính chia sẻ tập tin và truy cập các thiết bị như </a:t>
            </a:r>
            <a:r>
              <a:rPr lang="vi-VN" dirty="0">
                <a:hlinkClick r:id="rId2" tooltip="Cách khắc phục lỗi Windows không kết nối với máy in"/>
              </a:rPr>
              <a:t>máy in</a:t>
            </a:r>
            <a:r>
              <a:rPr lang="vi-VN" dirty="0"/>
              <a:t> mà không cần đến máy chủ hay phần mềm máy chủ</a:t>
            </a:r>
            <a:r>
              <a:rPr lang="vi-VN" dirty="0" smtClean="0"/>
              <a:t>.</a:t>
            </a:r>
            <a:endParaRPr lang="en-US" dirty="0" smtClean="0"/>
          </a:p>
          <a:p>
            <a:pPr lvl="0"/>
            <a:r>
              <a:rPr lang="vi-VN" dirty="0"/>
              <a:t>Mạng p2p được tạo ra bởi hai hay nhiều máy tính được kết nối với nhau và chia sẻ tài nguyên mà không phải thông qua một máy chủ dành riêng</a:t>
            </a:r>
            <a:endParaRPr lang="en-US" b="1" dirty="0"/>
          </a:p>
          <a:p>
            <a:endParaRPr lang="en-US" dirty="0"/>
          </a:p>
        </p:txBody>
      </p:sp>
      <p:sp>
        <p:nvSpPr>
          <p:cNvPr id="4" name="Date Placeholder 3"/>
          <p:cNvSpPr>
            <a:spLocks noGrp="1"/>
          </p:cNvSpPr>
          <p:nvPr>
            <p:ph type="dt" sz="half" idx="10"/>
          </p:nvPr>
        </p:nvSpPr>
        <p:spPr/>
        <p:txBody>
          <a:bodyPr/>
          <a:lstStyle/>
          <a:p>
            <a:fld id="{B5D85810-51EB-4647-B604-680728D5BC5D}"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37</a:t>
            </a:fld>
            <a:endParaRPr lang="en-US"/>
          </a:p>
        </p:txBody>
      </p:sp>
    </p:spTree>
    <p:extLst>
      <p:ext uri="{BB962C8B-B14F-4D97-AF65-F5344CB8AC3E}">
        <p14:creationId xmlns:p14="http://schemas.microsoft.com/office/powerpoint/2010/main" val="10701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4450" y="914400"/>
            <a:ext cx="7075099" cy="4553712"/>
          </a:xfrm>
          <a:prstGeom prst="rect">
            <a:avLst/>
          </a:prstGeom>
        </p:spPr>
      </p:pic>
      <p:sp>
        <p:nvSpPr>
          <p:cNvPr id="5" name="Date Placeholder 4"/>
          <p:cNvSpPr>
            <a:spLocks noGrp="1"/>
          </p:cNvSpPr>
          <p:nvPr>
            <p:ph type="dt" sz="half" idx="10"/>
          </p:nvPr>
        </p:nvSpPr>
        <p:spPr/>
        <p:txBody>
          <a:bodyPr/>
          <a:lstStyle/>
          <a:p>
            <a:fld id="{DCD1C2A5-8492-4C70-B2ED-205D8E97ECAB}"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38</a:t>
            </a:fld>
            <a:endParaRPr lang="en-US"/>
          </a:p>
        </p:txBody>
      </p:sp>
    </p:spTree>
    <p:extLst>
      <p:ext uri="{BB962C8B-B14F-4D97-AF65-F5344CB8AC3E}">
        <p14:creationId xmlns:p14="http://schemas.microsoft.com/office/powerpoint/2010/main" val="34781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486400"/>
          </a:xfrm>
        </p:spPr>
        <p:txBody>
          <a:bodyPr/>
          <a:lstStyle/>
          <a:p>
            <a:pPr lvl="0"/>
            <a:r>
              <a:rPr lang="en-US" dirty="0"/>
              <a:t>Domain ( Client- server)</a:t>
            </a:r>
            <a:endParaRPr lang="en-US" b="1" dirty="0"/>
          </a:p>
          <a:p>
            <a:r>
              <a:rPr lang="vi-VN" dirty="0"/>
              <a:t>Các máy trạm được nối với các máy chủ, nhận quyền truy nhập mạng và tài nguyên mạng từ các máy chủ.</a:t>
            </a:r>
            <a:endParaRPr lang="en-US" dirty="0"/>
          </a:p>
        </p:txBody>
      </p:sp>
      <p:pic>
        <p:nvPicPr>
          <p:cNvPr id="4" name="Picture 3"/>
          <p:cNvPicPr>
            <a:picLocks noChangeAspect="1"/>
          </p:cNvPicPr>
          <p:nvPr/>
        </p:nvPicPr>
        <p:blipFill>
          <a:blip r:embed="rId2"/>
          <a:stretch>
            <a:fillRect/>
          </a:stretch>
        </p:blipFill>
        <p:spPr>
          <a:xfrm>
            <a:off x="1828801" y="2590800"/>
            <a:ext cx="6393872" cy="3970388"/>
          </a:xfrm>
          <a:prstGeom prst="rect">
            <a:avLst/>
          </a:prstGeom>
        </p:spPr>
      </p:pic>
      <p:sp>
        <p:nvSpPr>
          <p:cNvPr id="5" name="Date Placeholder 4"/>
          <p:cNvSpPr>
            <a:spLocks noGrp="1"/>
          </p:cNvSpPr>
          <p:nvPr>
            <p:ph type="dt" sz="half" idx="10"/>
          </p:nvPr>
        </p:nvSpPr>
        <p:spPr/>
        <p:txBody>
          <a:bodyPr/>
          <a:lstStyle/>
          <a:p>
            <a:fld id="{AF9D2608-B119-4669-8958-D6813C6BFB87}"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39</a:t>
            </a:fld>
            <a:endParaRPr lang="en-US"/>
          </a:p>
        </p:txBody>
      </p:sp>
    </p:spTree>
    <p:extLst>
      <p:ext uri="{BB962C8B-B14F-4D97-AF65-F5344CB8AC3E}">
        <p14:creationId xmlns:p14="http://schemas.microsoft.com/office/powerpoint/2010/main" val="30214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fontScale="90000"/>
          </a:bodyPr>
          <a:lstStyle/>
          <a:p>
            <a:r>
              <a:rPr lang="en-US" sz="3600" b="1" dirty="0" smtClean="0">
                <a:latin typeface="Times New Roman" pitchFamily="18" charset="0"/>
                <a:cs typeface="Times New Roman" pitchFamily="18" charset="0"/>
              </a:rPr>
              <a:t>1. LỊCH SỬ PHÁT TRIỂN MẠNG MÁY TÍNH.</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Sự </a:t>
            </a:r>
            <a:r>
              <a:rPr lang="en-US" dirty="0"/>
              <a:t>kết hợp giữa máy tính với các hệ thống truyền thông, đặc biệt là viễn thông đã tạo ra một bước chuyển biến mới trong vấn đề khai thác và sử dụng các hệ thống máy tính. </a:t>
            </a:r>
            <a:endParaRPr lang="en-US" dirty="0" smtClean="0"/>
          </a:p>
          <a:p>
            <a:r>
              <a:rPr lang="en-US" dirty="0" err="1" smtClean="0"/>
              <a:t>Các</a:t>
            </a:r>
            <a:r>
              <a:rPr lang="en-US" dirty="0" smtClean="0"/>
              <a:t> </a:t>
            </a:r>
            <a:r>
              <a:rPr lang="en-US" dirty="0"/>
              <a:t>máy tính riêng lẻ được nối với nhau đã tạo nên một môi trường làm việc mới, trong đó những người sử dụng phân tán trên những vị trí địa lý khác nhau có thể cùng khai thác tài nguyên của hệ thống. </a:t>
            </a:r>
            <a:endParaRPr lang="en-US" dirty="0" smtClean="0"/>
          </a:p>
          <a:p>
            <a:r>
              <a:rPr lang="en-US" dirty="0" err="1" smtClean="0"/>
              <a:t>Quá</a:t>
            </a:r>
            <a:r>
              <a:rPr lang="en-US" dirty="0" smtClean="0"/>
              <a:t> </a:t>
            </a:r>
            <a:r>
              <a:rPr lang="en-US" dirty="0"/>
              <a:t>trình hình thành mạng máy tính có thể tóm tắt qua bốn giai đoạn như sau:</a:t>
            </a:r>
          </a:p>
        </p:txBody>
      </p:sp>
      <p:sp>
        <p:nvSpPr>
          <p:cNvPr id="4" name="Date Placeholder 3"/>
          <p:cNvSpPr>
            <a:spLocks noGrp="1"/>
          </p:cNvSpPr>
          <p:nvPr>
            <p:ph type="dt" sz="half" idx="10"/>
          </p:nvPr>
        </p:nvSpPr>
        <p:spPr/>
        <p:txBody>
          <a:bodyPr/>
          <a:lstStyle/>
          <a:p>
            <a:fld id="{5A29A139-8541-4EFA-951B-DD10308DB98B}"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a:t>
            </a:r>
            <a:r>
              <a:rPr lang="en-US" b="1" smtClean="0"/>
              <a:t>. </a:t>
            </a:r>
            <a:r>
              <a:rPr lang="en-US" b="1" dirty="0" err="1" smtClean="0"/>
              <a:t>Các</a:t>
            </a:r>
            <a:r>
              <a:rPr lang="en-US" b="1" dirty="0" smtClean="0"/>
              <a:t> dịch vụ mạng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 </a:t>
            </a:r>
            <a:r>
              <a:rPr lang="en-US" dirty="0" smtClean="0"/>
              <a:t>Các dịch vụ file và in ấn</a:t>
            </a:r>
          </a:p>
          <a:p>
            <a:r>
              <a:rPr lang="en-US" dirty="0" smtClean="0"/>
              <a:t>Sự bảo mật và quản trị được tập trung</a:t>
            </a:r>
          </a:p>
          <a:p>
            <a:r>
              <a:rPr lang="en-US" dirty="0" smtClean="0"/>
              <a:t>Các dịch vụ thư điện tử (e-mail)</a:t>
            </a:r>
          </a:p>
          <a:p>
            <a:r>
              <a:rPr lang="en-US" dirty="0" smtClean="0"/>
              <a:t>Các dịch vụ giao tiếp (Communication services)</a:t>
            </a:r>
          </a:p>
          <a:p>
            <a:r>
              <a:rPr lang="en-US" dirty="0" smtClean="0"/>
              <a:t>Các dịch vụ Internet</a:t>
            </a:r>
          </a:p>
          <a:p>
            <a:r>
              <a:rPr lang="en-US" dirty="0" smtClean="0"/>
              <a:t>Các dịch vụ quản trị (Management services)</a:t>
            </a:r>
          </a:p>
          <a:p>
            <a:endParaRPr lang="en-US" dirty="0"/>
          </a:p>
        </p:txBody>
      </p:sp>
      <p:sp>
        <p:nvSpPr>
          <p:cNvPr id="4" name="Date Placeholder 3"/>
          <p:cNvSpPr>
            <a:spLocks noGrp="1"/>
          </p:cNvSpPr>
          <p:nvPr>
            <p:ph type="dt" sz="half" idx="10"/>
          </p:nvPr>
        </p:nvSpPr>
        <p:spPr/>
        <p:txBody>
          <a:bodyPr/>
          <a:lstStyle/>
          <a:p>
            <a:fld id="{0CD0F327-02D0-441F-B7F0-F5A3ABD4AE76}"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r>
              <a:rPr lang="en-US" b="1" dirty="0" err="1" smtClean="0"/>
              <a:t>Các</a:t>
            </a:r>
            <a:r>
              <a:rPr lang="en-US" b="1" dirty="0" smtClean="0"/>
              <a:t> dịch vụ file và in ấn</a:t>
            </a:r>
          </a:p>
          <a:p>
            <a:pPr lvl="1">
              <a:buFont typeface="Wingdings" panose="05000000000000000000" pitchFamily="2" charset="2"/>
              <a:buChar char="Ø"/>
            </a:pPr>
            <a:r>
              <a:rPr lang="en-US" dirty="0" smtClean="0"/>
              <a:t>Các dịch vụ file của một mạng có thể được sử dụng để chia </a:t>
            </a:r>
            <a:r>
              <a:rPr lang="en-US" dirty="0" err="1" smtClean="0"/>
              <a:t>sẻ</a:t>
            </a:r>
            <a:r>
              <a:rPr lang="en-US" dirty="0" smtClean="0"/>
              <a:t> các </a:t>
            </a:r>
            <a:r>
              <a:rPr lang="en-US" i="1" dirty="0" smtClean="0"/>
              <a:t>phần mềm ứng dụng</a:t>
            </a:r>
            <a:r>
              <a:rPr lang="en-US" dirty="0" smtClean="0"/>
              <a:t> như các chương trình xử lý văn bản, các cơ sở dữ liệu, các bảng tính hoặc các chương </a:t>
            </a:r>
            <a:r>
              <a:rPr lang="en-US" dirty="0" err="1" smtClean="0"/>
              <a:t>trình</a:t>
            </a:r>
            <a:r>
              <a:rPr lang="en-US" dirty="0" smtClean="0"/>
              <a:t> email.</a:t>
            </a:r>
          </a:p>
          <a:p>
            <a:pPr lvl="1">
              <a:buFont typeface="Wingdings" panose="05000000000000000000" pitchFamily="2" charset="2"/>
              <a:buChar char="Ø"/>
            </a:pPr>
            <a:r>
              <a:rPr lang="en-US" dirty="0" smtClean="0"/>
              <a:t>Các dịch vụ file cho phép các user chia </a:t>
            </a:r>
            <a:r>
              <a:rPr lang="en-US" dirty="0" err="1" smtClean="0"/>
              <a:t>sẻ</a:t>
            </a:r>
            <a:r>
              <a:rPr lang="en-US" dirty="0" smtClean="0"/>
              <a:t> dữ liệu và các tài nguyên khác nhanh và tiết </a:t>
            </a:r>
            <a:r>
              <a:rPr lang="en-US" dirty="0" err="1" smtClean="0"/>
              <a:t>kiệm</a:t>
            </a:r>
            <a:r>
              <a:rPr lang="en-US" dirty="0" smtClean="0"/>
              <a:t>.</a:t>
            </a:r>
          </a:p>
          <a:p>
            <a:pPr lvl="1">
              <a:buFont typeface="Wingdings" panose="05000000000000000000" pitchFamily="2" charset="2"/>
              <a:buChar char="Ø"/>
            </a:pPr>
            <a:r>
              <a:rPr lang="en-US" dirty="0" smtClean="0"/>
              <a:t> Email được gửi trong vài giây. </a:t>
            </a:r>
          </a:p>
          <a:p>
            <a:pPr lvl="1">
              <a:buFont typeface="Wingdings" panose="05000000000000000000" pitchFamily="2" charset="2"/>
              <a:buChar char="Ø"/>
            </a:pPr>
            <a:r>
              <a:rPr lang="en-US" dirty="0" err="1" smtClean="0"/>
              <a:t>Các</a:t>
            </a:r>
            <a:r>
              <a:rPr lang="en-US" dirty="0" smtClean="0"/>
              <a:t> file đa truyền thông (multimedia file) với kích thước lớn dễ dàng truyền qua mạng. </a:t>
            </a:r>
          </a:p>
          <a:p>
            <a:pPr lvl="1">
              <a:buFont typeface="Wingdings" panose="05000000000000000000" pitchFamily="2" charset="2"/>
              <a:buChar char="Ø"/>
            </a:pPr>
            <a:r>
              <a:rPr lang="en-US" dirty="0" err="1" smtClean="0"/>
              <a:t>Các</a:t>
            </a:r>
            <a:r>
              <a:rPr lang="en-US" dirty="0" smtClean="0"/>
              <a:t> web site có thể giúp chúng ta cập nhật thông tin mới nhất.</a:t>
            </a:r>
          </a:p>
          <a:p>
            <a:pPr lvl="1">
              <a:buFont typeface="Wingdings" panose="05000000000000000000" pitchFamily="2" charset="2"/>
              <a:buChar char="Ø"/>
            </a:pPr>
            <a:r>
              <a:rPr lang="en-US" dirty="0" smtClean="0"/>
              <a:t>Các máy in có thể dùng chung trên mạng nhờ các </a:t>
            </a:r>
            <a:r>
              <a:rPr lang="en-US" i="1" dirty="0" smtClean="0"/>
              <a:t>dịch vụ in mạng</a:t>
            </a:r>
            <a:r>
              <a:rPr lang="en-US" dirty="0" smtClean="0"/>
              <a:t>. </a:t>
            </a:r>
            <a:endParaRPr lang="en-US" dirty="0"/>
          </a:p>
        </p:txBody>
      </p:sp>
      <p:sp>
        <p:nvSpPr>
          <p:cNvPr id="2" name="Date Placeholder 1"/>
          <p:cNvSpPr>
            <a:spLocks noGrp="1"/>
          </p:cNvSpPr>
          <p:nvPr>
            <p:ph type="dt" sz="half" idx="10"/>
          </p:nvPr>
        </p:nvSpPr>
        <p:spPr/>
        <p:txBody>
          <a:bodyPr/>
          <a:lstStyle/>
          <a:p>
            <a:fld id="{C348474F-3B8D-47B8-B7DD-9DD648C5CCF2}"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 </a:t>
            </a:r>
          </a:p>
          <a:p>
            <a:r>
              <a:rPr lang="en-US" b="1" dirty="0" smtClean="0"/>
              <a:t>Sự bảo mật và quản trị được tập trung</a:t>
            </a:r>
          </a:p>
          <a:p>
            <a:endParaRPr lang="en-US" dirty="0" smtClean="0"/>
          </a:p>
          <a:p>
            <a:r>
              <a:rPr lang="en-US" dirty="0" smtClean="0"/>
              <a:t>Các file và chương trình trên một máy tính có thể được bảo vệ với các quyền chỉ cho các user nào được phép truy xuất và truy xuất ở mức nào. Các user chỉ cần đăng nhập với một tài khoản user hợp lệ sẽ cho phép họ truy xuất dữ liệu và tài nguyên mạng trong giới hạn quyền (permission) đã được cấp. Những tài nguyên mà một user có thể thấy trên mạng có thể bị ẩn đi đối với các user khác.</a:t>
            </a:r>
          </a:p>
          <a:p>
            <a:r>
              <a:rPr lang="en-US" dirty="0" smtClean="0"/>
              <a:t>Các mạng cho phép các user truy xuất dữ liệu của họ từ bất kỳ máy tính nào trong mạng. Vì dữ liệu của họ được lưu trữ trên một máy tính chủ. </a:t>
            </a:r>
            <a:endParaRPr lang="en-US" dirty="0"/>
          </a:p>
        </p:txBody>
      </p:sp>
      <p:sp>
        <p:nvSpPr>
          <p:cNvPr id="2" name="Date Placeholder 1"/>
          <p:cNvSpPr>
            <a:spLocks noGrp="1"/>
          </p:cNvSpPr>
          <p:nvPr>
            <p:ph type="dt" sz="half" idx="10"/>
          </p:nvPr>
        </p:nvSpPr>
        <p:spPr/>
        <p:txBody>
          <a:bodyPr/>
          <a:lstStyle/>
          <a:p>
            <a:fld id="{C3EC96C9-C3AB-4328-A6B4-2D580214420A}"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b="1" dirty="0" smtClean="0"/>
              <a:t>Các dịch vụ thư điện tử (e-mail)</a:t>
            </a:r>
          </a:p>
          <a:p>
            <a:endParaRPr lang="en-US" dirty="0" smtClean="0"/>
          </a:p>
          <a:p>
            <a:pPr marL="0" indent="0">
              <a:buNone/>
            </a:pPr>
            <a:r>
              <a:rPr lang="en-US" dirty="0" smtClean="0"/>
              <a:t>Việc chuyển e-mail giữa các user trên một mạng LAN hoặc giữa các user trên một mạng LAN và Internet được quản lý bởi các </a:t>
            </a:r>
            <a:r>
              <a:rPr lang="en-US" i="1" dirty="0" smtClean="0"/>
              <a:t>dịch vụ thư tín </a:t>
            </a:r>
            <a:r>
              <a:rPr lang="en-US" dirty="0" smtClean="0"/>
              <a:t>(mail service) mạng. Điều kiện để mọi người có thể giao tiếp trên mạng bằng e-mail là mỗi người phải có một địa chỉ e-mail.</a:t>
            </a:r>
          </a:p>
          <a:p>
            <a:endParaRPr lang="en-US" dirty="0"/>
          </a:p>
        </p:txBody>
      </p:sp>
      <p:sp>
        <p:nvSpPr>
          <p:cNvPr id="2" name="Date Placeholder 1"/>
          <p:cNvSpPr>
            <a:spLocks noGrp="1"/>
          </p:cNvSpPr>
          <p:nvPr>
            <p:ph type="dt" sz="half" idx="10"/>
          </p:nvPr>
        </p:nvSpPr>
        <p:spPr/>
        <p:txBody>
          <a:bodyPr/>
          <a:lstStyle/>
          <a:p>
            <a:fld id="{BEF2B34C-7CCC-4F2E-AC06-DA3206568D88}"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a:buNone/>
            </a:pPr>
            <a:r>
              <a:rPr lang="en-US" b="1" dirty="0" smtClean="0"/>
              <a:t> Các dịch vụ giao tiếp (Communication services)</a:t>
            </a:r>
          </a:p>
          <a:p>
            <a:pPr>
              <a:buNone/>
            </a:pPr>
            <a:endParaRPr lang="en-US" b="1" dirty="0" smtClean="0"/>
          </a:p>
          <a:p>
            <a:r>
              <a:rPr lang="en-US" dirty="0" smtClean="0"/>
              <a:t>Các </a:t>
            </a:r>
            <a:r>
              <a:rPr lang="en-US" i="1" dirty="0" smtClean="0"/>
              <a:t>dịch vụ giao tiếp</a:t>
            </a:r>
            <a:r>
              <a:rPr lang="en-US" dirty="0" smtClean="0"/>
              <a:t> mạng cho phép các user bên ngoài kết nối tới mạng từ xa thông qua một đường dây điện thoại và một modem. Các dịch vụ này cũng cho phép các user trên mạng kết nối tới các máy hoặc mạng khác bên ngoài </a:t>
            </a:r>
            <a:r>
              <a:rPr lang="en-US" dirty="0" err="1" smtClean="0"/>
              <a:t>mạng</a:t>
            </a:r>
            <a:r>
              <a:rPr lang="en-US" dirty="0" smtClean="0"/>
              <a:t> LAN</a:t>
            </a:r>
          </a:p>
          <a:p>
            <a:r>
              <a:rPr lang="en-US" dirty="0" smtClean="0"/>
              <a:t>Các máy tính đang chạy các dịch vụ giao tiếp được gọi là các </a:t>
            </a:r>
            <a:r>
              <a:rPr lang="en-US" i="1" dirty="0" smtClean="0"/>
              <a:t>máy chủ giao tiếp</a:t>
            </a:r>
            <a:r>
              <a:rPr lang="en-US" dirty="0" smtClean="0"/>
              <a:t> (communication server) và chịu trách nhiệm quản lý các </a:t>
            </a:r>
            <a:r>
              <a:rPr lang="en-US" dirty="0" err="1" smtClean="0"/>
              <a:t>giao</a:t>
            </a:r>
            <a:r>
              <a:rPr lang="en-US" dirty="0" smtClean="0"/>
              <a:t> </a:t>
            </a:r>
            <a:r>
              <a:rPr lang="en-US" dirty="0" err="1" smtClean="0"/>
              <a:t>tiếp</a:t>
            </a:r>
            <a:r>
              <a:rPr lang="en-US" dirty="0" smtClean="0"/>
              <a:t>.</a:t>
            </a:r>
            <a:endParaRPr lang="en-US" dirty="0"/>
          </a:p>
        </p:txBody>
      </p:sp>
      <p:sp>
        <p:nvSpPr>
          <p:cNvPr id="2" name="Date Placeholder 1"/>
          <p:cNvSpPr>
            <a:spLocks noGrp="1"/>
          </p:cNvSpPr>
          <p:nvPr>
            <p:ph type="dt" sz="half" idx="10"/>
          </p:nvPr>
        </p:nvSpPr>
        <p:spPr/>
        <p:txBody>
          <a:bodyPr/>
          <a:lstStyle/>
          <a:p>
            <a:fld id="{1989449C-83A3-4F41-B3DB-760DBCDA57EB}"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b="1" dirty="0" smtClean="0"/>
              <a:t>Các dịch vụ Internet</a:t>
            </a:r>
          </a:p>
          <a:p>
            <a:endParaRPr lang="en-US" dirty="0" smtClean="0"/>
          </a:p>
          <a:p>
            <a:endParaRPr lang="en-US" dirty="0" smtClean="0"/>
          </a:p>
          <a:p>
            <a:pPr marL="0" indent="0">
              <a:buNone/>
            </a:pPr>
            <a:r>
              <a:rPr lang="en-US" dirty="0" smtClean="0"/>
              <a:t>Các </a:t>
            </a:r>
            <a:r>
              <a:rPr lang="en-US" i="1" dirty="0" smtClean="0"/>
              <a:t>dịch vụ Internet</a:t>
            </a:r>
            <a:r>
              <a:rPr lang="en-US" dirty="0" smtClean="0"/>
              <a:t> bao gồm các máy chủ World Wide Web (WWW) và các trình duyệt (browser), khả năng truyền file, sơ đồ định địa chỉ Internet, các bộ lọc bảo vệ. Các dịch vụ này là cần thiết đối với các mạng hiện nay để cho phép giao tiếp và chuyển đổi dữ liệu toàn cầu.</a:t>
            </a:r>
          </a:p>
          <a:p>
            <a:endParaRPr lang="en-US" dirty="0"/>
          </a:p>
        </p:txBody>
      </p:sp>
      <p:sp>
        <p:nvSpPr>
          <p:cNvPr id="2" name="Date Placeholder 1"/>
          <p:cNvSpPr>
            <a:spLocks noGrp="1"/>
          </p:cNvSpPr>
          <p:nvPr>
            <p:ph type="dt" sz="half" idx="10"/>
          </p:nvPr>
        </p:nvSpPr>
        <p:spPr/>
        <p:txBody>
          <a:bodyPr/>
          <a:lstStyle/>
          <a:p>
            <a:fld id="{32A99C07-CB22-4381-B624-B19BB85363FE}"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endParaRPr lang="en-US" b="1" dirty="0" smtClean="0"/>
          </a:p>
          <a:p>
            <a:r>
              <a:rPr lang="en-US" b="1" dirty="0" err="1" smtClean="0"/>
              <a:t>Các</a:t>
            </a:r>
            <a:r>
              <a:rPr lang="en-US" b="1" dirty="0" smtClean="0"/>
              <a:t> dịch vụ quản trị (Management services)</a:t>
            </a:r>
          </a:p>
          <a:p>
            <a:pPr>
              <a:buNone/>
            </a:pPr>
            <a:endParaRPr lang="en-US" b="1" dirty="0" smtClean="0"/>
          </a:p>
          <a:p>
            <a:pPr lvl="1">
              <a:buFont typeface="Wingdings" panose="05000000000000000000" pitchFamily="2" charset="2"/>
              <a:buChar char="Ø"/>
            </a:pPr>
            <a:r>
              <a:rPr lang="en-US" dirty="0" smtClean="0"/>
              <a:t>Các công việc quản trị mạng trở thành phức tạp hơn đối với các mạng có kích thước lớn, đặc biệt khi nó mở rộng qua các châu lục khác nhau (Các mạng WAN).</a:t>
            </a:r>
          </a:p>
          <a:p>
            <a:pPr lvl="1">
              <a:buFont typeface="Wingdings" panose="05000000000000000000" pitchFamily="2" charset="2"/>
              <a:buChar char="Ø"/>
            </a:pPr>
            <a:r>
              <a:rPr lang="en-US" dirty="0" smtClean="0"/>
              <a:t>Các </a:t>
            </a:r>
            <a:r>
              <a:rPr lang="en-US" i="1" dirty="0" smtClean="0"/>
              <a:t>dịch vụ quản trị </a:t>
            </a:r>
            <a:r>
              <a:rPr lang="en-US" dirty="0" smtClean="0"/>
              <a:t>cho phép những người quản trị mạng quản trị tập trung các mạng lớn và phức tạp. </a:t>
            </a:r>
          </a:p>
          <a:p>
            <a:pPr lvl="1">
              <a:buFont typeface="Wingdings" panose="05000000000000000000" pitchFamily="2" charset="2"/>
              <a:buChar char="Ø"/>
            </a:pPr>
            <a:r>
              <a:rPr lang="en-US" dirty="0" err="1" smtClean="0"/>
              <a:t>Các</a:t>
            </a:r>
            <a:r>
              <a:rPr lang="en-US" dirty="0" smtClean="0"/>
              <a:t> công việc quản trị này bao gồm: </a:t>
            </a:r>
            <a:r>
              <a:rPr lang="en-US" i="1" dirty="0" smtClean="0"/>
              <a:t>theo dõi và điều khiển lưu thông, cân bằng tải, chẩn đoán và cảnh báo các lỗi, quản trị tài nguyên, điều khiển và theo dõi sự cho  phép, kiểm tra tính bảo mật, phân bố phần mềm, quản trị địa chỉ, backup và phục hồi dữ liệu.</a:t>
            </a:r>
            <a:endParaRPr lang="en-US" dirty="0" smtClean="0"/>
          </a:p>
          <a:p>
            <a:pPr lvl="1">
              <a:buFont typeface="Wingdings" panose="05000000000000000000" pitchFamily="2" charset="2"/>
              <a:buChar char="Ø"/>
            </a:pPr>
            <a:endParaRPr lang="en-US" dirty="0"/>
          </a:p>
        </p:txBody>
      </p:sp>
      <p:sp>
        <p:nvSpPr>
          <p:cNvPr id="2" name="Date Placeholder 1"/>
          <p:cNvSpPr>
            <a:spLocks noGrp="1"/>
          </p:cNvSpPr>
          <p:nvPr>
            <p:ph type="dt" sz="half" idx="10"/>
          </p:nvPr>
        </p:nvSpPr>
        <p:spPr/>
        <p:txBody>
          <a:bodyPr/>
          <a:lstStyle/>
          <a:p>
            <a:fld id="{71FD50AD-A8F2-4BAE-B606-961ADD6027F4}" type="datetime1">
              <a:rPr lang="en-US" smtClean="0"/>
              <a:t>8/11/2021</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886E2D2-21F4-40DA-A3F4-DAFBFB844261}"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smtClean="0"/>
              <a:t>. </a:t>
            </a:r>
            <a:r>
              <a:rPr lang="en-US" dirty="0" err="1"/>
              <a:t>Lợi</a:t>
            </a:r>
            <a:r>
              <a:rPr lang="en-US" dirty="0"/>
              <a:t> </a:t>
            </a:r>
            <a:r>
              <a:rPr lang="en-US" dirty="0" err="1"/>
              <a:t>ích</a:t>
            </a:r>
            <a:r>
              <a:rPr lang="en-US" dirty="0"/>
              <a:t> </a:t>
            </a:r>
            <a:r>
              <a:rPr lang="en-US" dirty="0" err="1"/>
              <a:t>thực</a:t>
            </a:r>
            <a:r>
              <a:rPr lang="en-US" dirty="0"/>
              <a:t> </a:t>
            </a:r>
            <a:r>
              <a:rPr lang="en-US" dirty="0" err="1"/>
              <a:t>tiễn</a:t>
            </a:r>
            <a:r>
              <a:rPr lang="en-US" dirty="0"/>
              <a:t> </a:t>
            </a:r>
            <a:r>
              <a:rPr lang="en-US" dirty="0" err="1"/>
              <a:t>của</a:t>
            </a:r>
            <a:r>
              <a:rPr lang="en-US" dirty="0"/>
              <a:t> </a:t>
            </a:r>
            <a:r>
              <a:rPr lang="en-US" dirty="0" err="1"/>
              <a:t>mạng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BDF55C5-A67D-4118-8D52-E22AC07A11BF}"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47</a:t>
            </a:fld>
            <a:endParaRPr lang="en-US"/>
          </a:p>
        </p:txBody>
      </p:sp>
    </p:spTree>
    <p:extLst>
      <p:ext uri="{BB962C8B-B14F-4D97-AF65-F5344CB8AC3E}">
        <p14:creationId xmlns:p14="http://schemas.microsoft.com/office/powerpoint/2010/main" val="146729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457200"/>
          </a:xfrm>
        </p:spPr>
        <p:txBody>
          <a:bodyPr>
            <a:normAutofit fontScale="90000"/>
          </a:bodyPr>
          <a:lstStyle/>
          <a:p>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r>
            <a:br>
              <a:rPr lang="en-US" sz="3100" b="1" dirty="0" smtClean="0"/>
            </a:br>
            <a:r>
              <a:rPr lang="en-US" sz="3100" b="1" dirty="0" smtClean="0"/>
              <a:t>* </a:t>
            </a:r>
            <a:r>
              <a:rPr lang="en-US" sz="3100" b="1" dirty="0"/>
              <a:t>Giai đoạn các trạm đầu cuối(Terminal) nối trực tiếp với máy tính trung tâm</a:t>
            </a:r>
            <a:r>
              <a:rPr lang="en-US" sz="3100" dirty="0"/>
              <a:t/>
            </a:r>
            <a:br>
              <a:rPr lang="en-US" sz="3100" dirty="0"/>
            </a:br>
            <a:endParaRPr lang="en-US" sz="3100" dirty="0"/>
          </a:p>
        </p:txBody>
      </p:sp>
      <p:sp>
        <p:nvSpPr>
          <p:cNvPr id="3" name="Content Placeholder 2"/>
          <p:cNvSpPr>
            <a:spLocks noGrp="1"/>
          </p:cNvSpPr>
          <p:nvPr>
            <p:ph idx="1"/>
          </p:nvPr>
        </p:nvSpPr>
        <p:spPr/>
        <p:txBody>
          <a:bodyPr/>
          <a:lstStyle/>
          <a:p>
            <a:r>
              <a:rPr lang="en-US" dirty="0"/>
              <a:t>Vào giữa những năm 50 khi những thế hệ máy tính đầu tiên được đưa vào hoạt động thực tế với những bóng đèn điện tử thì chúng có kích thước rất cồng kềnh và tốn nhiều năng lượng. </a:t>
            </a:r>
          </a:p>
          <a:p>
            <a:r>
              <a:rPr lang="en-US" dirty="0"/>
              <a:t>Vào giữa những năm 1960 một số nhà chế tạo máy tính đã nghiên cứu thành công những thiết bị truy cập từ xa tới máy tính trung tâm </a:t>
            </a:r>
            <a:r>
              <a:rPr lang="en-US" dirty="0" err="1"/>
              <a:t>của</a:t>
            </a:r>
            <a:r>
              <a:rPr lang="en-US" dirty="0"/>
              <a:t> </a:t>
            </a:r>
            <a:r>
              <a:rPr lang="en-US" dirty="0" err="1" smtClean="0"/>
              <a:t>họ</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61FADD63-34A0-4870-A2A9-82431D051709}"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3886200"/>
          </a:xfrm>
        </p:spPr>
        <p:txBody>
          <a:bodyPr/>
          <a:lstStyle/>
          <a:p>
            <a:endParaRPr lang="en-US" dirty="0"/>
          </a:p>
        </p:txBody>
      </p:sp>
      <p:pic>
        <p:nvPicPr>
          <p:cNvPr id="1026" name="Picture 2" descr="figure1-1"/>
          <p:cNvPicPr>
            <a:picLocks noChangeAspect="1" noChangeArrowheads="1"/>
          </p:cNvPicPr>
          <p:nvPr/>
        </p:nvPicPr>
        <p:blipFill>
          <a:blip r:embed="rId2"/>
          <a:srcRect/>
          <a:stretch>
            <a:fillRect/>
          </a:stretch>
        </p:blipFill>
        <p:spPr bwMode="auto">
          <a:xfrm>
            <a:off x="1266000" y="2438400"/>
            <a:ext cx="6936000" cy="2590800"/>
          </a:xfrm>
          <a:prstGeom prst="rect">
            <a:avLst/>
          </a:prstGeom>
          <a:noFill/>
          <a:ln w="9525">
            <a:noFill/>
            <a:miter lim="800000"/>
            <a:headEnd/>
            <a:tailEnd/>
          </a:ln>
        </p:spPr>
      </p:pic>
      <p:sp>
        <p:nvSpPr>
          <p:cNvPr id="5" name="Rectangle 4"/>
          <p:cNvSpPr/>
          <p:nvPr/>
        </p:nvSpPr>
        <p:spPr>
          <a:xfrm>
            <a:off x="2286000" y="5029200"/>
            <a:ext cx="4566763" cy="369332"/>
          </a:xfrm>
          <a:prstGeom prst="rect">
            <a:avLst/>
          </a:prstGeom>
        </p:spPr>
        <p:txBody>
          <a:bodyPr wrap="none">
            <a:spAutoFit/>
          </a:bodyPr>
          <a:lstStyle/>
          <a:p>
            <a:r>
              <a:rPr lang="en-US" i="1" dirty="0"/>
              <a:t>Hình 1.1. Mô hình truyền dữ liệu từ xa đầu tiên</a:t>
            </a:r>
            <a:endParaRPr lang="en-US" dirty="0"/>
          </a:p>
        </p:txBody>
      </p:sp>
      <p:sp>
        <p:nvSpPr>
          <p:cNvPr id="4" name="Date Placeholder 3"/>
          <p:cNvSpPr>
            <a:spLocks noGrp="1"/>
          </p:cNvSpPr>
          <p:nvPr>
            <p:ph type="dt" sz="half" idx="10"/>
          </p:nvPr>
        </p:nvSpPr>
        <p:spPr/>
        <p:txBody>
          <a:bodyPr/>
          <a:lstStyle/>
          <a:p>
            <a:fld id="{2CAD8F34-0EC8-4B44-8D97-CFC5F4C96517}" type="datetime1">
              <a:rPr lang="en-US" smtClean="0"/>
              <a:t>8/11/2021</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886E2D2-21F4-40DA-A3F4-DAFBFB844261}"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4771"/>
            <a:ext cx="8229600" cy="1143000"/>
          </a:xfrm>
        </p:spPr>
        <p:txBody>
          <a:bodyPr>
            <a:noAutofit/>
          </a:bodyPr>
          <a:lstStyle/>
          <a:p>
            <a:pPr algn="l"/>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smtClean="0"/>
              <a:t>* </a:t>
            </a:r>
            <a:r>
              <a:rPr lang="en-US" sz="3200" b="1" dirty="0"/>
              <a:t>Giai đoạn sử dụng các thiết bị tập trung(Concentrator)</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dirty="0"/>
              <a:t>Việc ghép nối trực tiếp các trạm đầu cuối đến  máy tính trung tâm sẽ trở nên tốn kém và không hợp lý khi số các thiết bị đầu cuối  tăng lên. </a:t>
            </a:r>
            <a:endParaRPr lang="en-US" dirty="0" smtClean="0"/>
          </a:p>
          <a:p>
            <a:r>
              <a:rPr lang="en-US" dirty="0" err="1" smtClean="0"/>
              <a:t>Những</a:t>
            </a:r>
            <a:r>
              <a:rPr lang="en-US" dirty="0" smtClean="0"/>
              <a:t> </a:t>
            </a:r>
            <a:r>
              <a:rPr lang="en-US" dirty="0"/>
              <a:t>bất lợi đó là: tốn kém vật liệu ghép nối các thiết bị đầu cuối với máy tính trung tâm và tốn kém do cần nhiều đường truyền và không sử dụng hết công suất đường truyền. </a:t>
            </a:r>
            <a:endParaRPr lang="en-US" dirty="0" smtClean="0"/>
          </a:p>
          <a:p>
            <a:r>
              <a:rPr lang="en-US" dirty="0" err="1" smtClean="0"/>
              <a:t>Để</a:t>
            </a:r>
            <a:r>
              <a:rPr lang="en-US" dirty="0" smtClean="0"/>
              <a:t> </a:t>
            </a:r>
            <a:r>
              <a:rPr lang="en-US" dirty="0"/>
              <a:t>khắc phục các nhược điểm trên người ta sử dụng các thiết bị tập trung và </a:t>
            </a:r>
            <a:r>
              <a:rPr lang="en-US" dirty="0" err="1"/>
              <a:t>dồn</a:t>
            </a:r>
            <a:r>
              <a:rPr lang="en-US" dirty="0"/>
              <a:t> </a:t>
            </a:r>
            <a:r>
              <a:rPr lang="en-US" dirty="0" err="1" smtClean="0"/>
              <a:t>kênh</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2445FB4A-15E2-44A2-83F9-D0B445CD49A7}"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4400" b="1" dirty="0" smtClean="0"/>
              <a:t>Giai </a:t>
            </a:r>
            <a:r>
              <a:rPr lang="en-US" sz="4400" b="1" dirty="0"/>
              <a:t>đoạn sử dụng bộ tiền xử lý(Processor Frotal)</a:t>
            </a:r>
            <a:endParaRPr lang="en-US" sz="4400" dirty="0"/>
          </a:p>
        </p:txBody>
      </p:sp>
      <p:sp>
        <p:nvSpPr>
          <p:cNvPr id="3" name="Content Placeholder 2"/>
          <p:cNvSpPr>
            <a:spLocks noGrp="1"/>
          </p:cNvSpPr>
          <p:nvPr>
            <p:ph idx="1"/>
          </p:nvPr>
        </p:nvSpPr>
        <p:spPr/>
        <p:txBody>
          <a:bodyPr>
            <a:normAutofit/>
          </a:bodyPr>
          <a:lstStyle/>
          <a:p>
            <a:r>
              <a:rPr lang="en-US" dirty="0"/>
              <a:t>Trong các giai đoạn trước máy tính trung tâm ngoài việc xử lý tin còn phải quản lý truyền tin với các trạm đầu cuối hay các thiết bị tập </a:t>
            </a:r>
            <a:r>
              <a:rPr lang="en-US" dirty="0" smtClean="0"/>
              <a:t>trung </a:t>
            </a:r>
            <a:r>
              <a:rPr lang="en-US" dirty="0"/>
              <a:t>qua các tấm ghép nối. </a:t>
            </a:r>
            <a:endParaRPr lang="en-US" dirty="0" smtClean="0"/>
          </a:p>
          <a:p>
            <a:r>
              <a:rPr lang="en-US" dirty="0" smtClean="0"/>
              <a:t>Sang </a:t>
            </a:r>
            <a:r>
              <a:rPr lang="en-US" dirty="0"/>
              <a:t>giai đoạn này các tấm ghép nối quản lý đường truyền được thay thế bởi các máy tính mini </a:t>
            </a:r>
            <a:r>
              <a:rPr lang="en-US" dirty="0" err="1" smtClean="0"/>
              <a:t>gọi</a:t>
            </a:r>
            <a:r>
              <a:rPr lang="en-US" dirty="0" smtClean="0"/>
              <a:t> </a:t>
            </a:r>
            <a:r>
              <a:rPr lang="en-US" dirty="0"/>
              <a:t>là bộ tiền </a:t>
            </a:r>
            <a:r>
              <a:rPr lang="en-US" dirty="0" err="1"/>
              <a:t>xử</a:t>
            </a:r>
            <a:r>
              <a:rPr lang="en-US" dirty="0"/>
              <a:t> </a:t>
            </a:r>
            <a:r>
              <a:rPr lang="en-US" dirty="0" err="1" smtClean="0"/>
              <a:t>lý</a:t>
            </a:r>
            <a:r>
              <a:rPr lang="en-US" dirty="0" smtClean="0"/>
              <a:t>.</a:t>
            </a:r>
          </a:p>
          <a:p>
            <a:r>
              <a:rPr lang="en-US" dirty="0" err="1" smtClean="0"/>
              <a:t>Như</a:t>
            </a:r>
            <a:r>
              <a:rPr lang="en-US" dirty="0" smtClean="0"/>
              <a:t> </a:t>
            </a:r>
            <a:r>
              <a:rPr lang="en-US" dirty="0"/>
              <a:t>vậy máy tính trung tâm chỉ tập trung vào xử lý tin tức còn quản lý đường truyền sẽ do bộ tiền xử lý đảm </a:t>
            </a:r>
            <a:r>
              <a:rPr lang="en-US" dirty="0" smtClean="0"/>
              <a:t>nhiệm.</a:t>
            </a:r>
            <a:endParaRPr lang="en-US" dirty="0"/>
          </a:p>
        </p:txBody>
      </p:sp>
      <p:sp>
        <p:nvSpPr>
          <p:cNvPr id="4" name="Date Placeholder 3"/>
          <p:cNvSpPr>
            <a:spLocks noGrp="1"/>
          </p:cNvSpPr>
          <p:nvPr>
            <p:ph type="dt" sz="half" idx="10"/>
          </p:nvPr>
        </p:nvSpPr>
        <p:spPr/>
        <p:txBody>
          <a:bodyPr/>
          <a:lstStyle/>
          <a:p>
            <a:fld id="{E2ED1638-6676-459C-A92F-EB2262C510CB}"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err="1"/>
              <a:t>Giai</a:t>
            </a:r>
            <a:r>
              <a:rPr lang="en-US" b="1" dirty="0"/>
              <a:t> </a:t>
            </a:r>
            <a:r>
              <a:rPr lang="en-US" b="1" dirty="0" err="1" smtClean="0"/>
              <a:t>đoạn</a:t>
            </a:r>
            <a:r>
              <a:rPr lang="en-US" b="1" dirty="0" smtClean="0"/>
              <a:t> </a:t>
            </a:r>
            <a:r>
              <a:rPr lang="en-US" b="1" dirty="0"/>
              <a:t>mạng truyền thông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Ba giai  đoạn đầu hệ  thống có cấu trúc hình sao quanh máy tính trung tâm không cho phép ta xây dựng những mạng máy tính rộng lớn. </a:t>
            </a:r>
            <a:endParaRPr lang="en-US" dirty="0" smtClean="0"/>
          </a:p>
          <a:p>
            <a:r>
              <a:rPr lang="en-US" dirty="0" err="1" smtClean="0"/>
              <a:t>Giai</a:t>
            </a:r>
            <a:r>
              <a:rPr lang="en-US" dirty="0" smtClean="0"/>
              <a:t> </a:t>
            </a:r>
            <a:r>
              <a:rPr lang="en-US" dirty="0"/>
              <a:t>đoạn bốn(những năm 1970) người ta đưa thêm mạng truyền thông(Communication network). </a:t>
            </a:r>
            <a:endParaRPr lang="en-US" dirty="0" smtClean="0"/>
          </a:p>
          <a:p>
            <a:pPr marL="708660" lvl="1" indent="-342900">
              <a:buFont typeface="Wingdings" panose="05000000000000000000" pitchFamily="2" charset="2"/>
              <a:buChar char="Ø"/>
            </a:pPr>
            <a:r>
              <a:rPr lang="en-US" sz="2200" dirty="0" err="1"/>
              <a:t>Mạng</a:t>
            </a:r>
            <a:r>
              <a:rPr lang="en-US" sz="2200" dirty="0"/>
              <a:t> </a:t>
            </a:r>
            <a:r>
              <a:rPr lang="en-US" sz="2200" dirty="0" err="1"/>
              <a:t>truyền</a:t>
            </a:r>
            <a:r>
              <a:rPr lang="en-US" sz="2200" dirty="0"/>
              <a:t> </a:t>
            </a:r>
            <a:r>
              <a:rPr lang="en-US" sz="2200" dirty="0" err="1"/>
              <a:t>thông</a:t>
            </a:r>
            <a:r>
              <a:rPr lang="en-US" sz="2200" dirty="0"/>
              <a:t> </a:t>
            </a:r>
            <a:r>
              <a:rPr lang="en-US" sz="2200" dirty="0" err="1"/>
              <a:t>bao</a:t>
            </a:r>
            <a:r>
              <a:rPr lang="en-US" sz="2200" dirty="0"/>
              <a:t> </a:t>
            </a:r>
            <a:r>
              <a:rPr lang="en-US" sz="2200" dirty="0" err="1"/>
              <a:t>gồm</a:t>
            </a:r>
            <a:r>
              <a:rPr lang="en-US" sz="2200" dirty="0"/>
              <a:t> </a:t>
            </a:r>
            <a:r>
              <a:rPr lang="en-US" sz="2200" dirty="0" err="1"/>
              <a:t>các</a:t>
            </a:r>
            <a:r>
              <a:rPr lang="en-US" sz="2200" dirty="0"/>
              <a:t> </a:t>
            </a:r>
            <a:r>
              <a:rPr lang="en-US" sz="2200" dirty="0" err="1"/>
              <a:t>nút</a:t>
            </a:r>
            <a:r>
              <a:rPr lang="en-US" sz="2200" dirty="0"/>
              <a:t> </a:t>
            </a:r>
            <a:r>
              <a:rPr lang="en-US" sz="2200" dirty="0" err="1"/>
              <a:t>mạng</a:t>
            </a:r>
            <a:r>
              <a:rPr lang="en-US" sz="2200" dirty="0"/>
              <a:t> </a:t>
            </a:r>
            <a:r>
              <a:rPr lang="en-US" sz="2200" dirty="0" err="1"/>
              <a:t>được</a:t>
            </a:r>
            <a:r>
              <a:rPr lang="en-US" sz="2200" dirty="0"/>
              <a:t> </a:t>
            </a:r>
            <a:r>
              <a:rPr lang="en-US" sz="2200" dirty="0" err="1"/>
              <a:t>nối</a:t>
            </a:r>
            <a:r>
              <a:rPr lang="en-US" sz="2200" dirty="0"/>
              <a:t> </a:t>
            </a:r>
            <a:r>
              <a:rPr lang="en-US" sz="2200" dirty="0" err="1"/>
              <a:t>với</a:t>
            </a:r>
            <a:r>
              <a:rPr lang="en-US" sz="2200" dirty="0"/>
              <a:t> </a:t>
            </a:r>
            <a:r>
              <a:rPr lang="en-US" sz="2200" dirty="0" err="1"/>
              <a:t>nhau</a:t>
            </a:r>
            <a:r>
              <a:rPr lang="en-US" sz="2200" dirty="0"/>
              <a:t> </a:t>
            </a:r>
            <a:r>
              <a:rPr lang="en-US" sz="2200" dirty="0" err="1"/>
              <a:t>bởi</a:t>
            </a:r>
            <a:r>
              <a:rPr lang="en-US" sz="2200" dirty="0"/>
              <a:t> </a:t>
            </a:r>
            <a:r>
              <a:rPr lang="en-US" sz="2200" dirty="0" err="1"/>
              <a:t>các</a:t>
            </a:r>
            <a:r>
              <a:rPr lang="en-US" sz="2200" dirty="0"/>
              <a:t> </a:t>
            </a:r>
            <a:r>
              <a:rPr lang="en-US" sz="2200" dirty="0" err="1"/>
              <a:t>đường</a:t>
            </a:r>
            <a:r>
              <a:rPr lang="en-US" sz="2200" dirty="0"/>
              <a:t> </a:t>
            </a:r>
            <a:r>
              <a:rPr lang="en-US" sz="2200" dirty="0" err="1"/>
              <a:t>truyền</a:t>
            </a:r>
            <a:r>
              <a:rPr lang="en-US" sz="2200" dirty="0"/>
              <a:t> </a:t>
            </a:r>
            <a:r>
              <a:rPr lang="en-US" sz="2200" dirty="0" err="1"/>
              <a:t>còn</a:t>
            </a:r>
            <a:r>
              <a:rPr lang="en-US" sz="2200" dirty="0"/>
              <a:t> </a:t>
            </a:r>
            <a:r>
              <a:rPr lang="en-US" sz="2200" dirty="0" err="1"/>
              <a:t>các</a:t>
            </a:r>
            <a:r>
              <a:rPr lang="en-US" sz="2200" dirty="0"/>
              <a:t> </a:t>
            </a:r>
            <a:r>
              <a:rPr lang="en-US" sz="2200" dirty="0" err="1"/>
              <a:t>máy</a:t>
            </a:r>
            <a:r>
              <a:rPr lang="en-US" sz="2200" dirty="0"/>
              <a:t> </a:t>
            </a:r>
            <a:r>
              <a:rPr lang="en-US" sz="2200" dirty="0" err="1"/>
              <a:t>tính</a:t>
            </a:r>
            <a:r>
              <a:rPr lang="en-US" sz="2200" dirty="0"/>
              <a:t> </a:t>
            </a:r>
            <a:r>
              <a:rPr lang="en-US" sz="2200" dirty="0" err="1"/>
              <a:t>xử</a:t>
            </a:r>
            <a:r>
              <a:rPr lang="en-US" sz="2200" dirty="0"/>
              <a:t> </a:t>
            </a:r>
            <a:r>
              <a:rPr lang="en-US" sz="2200" dirty="0" err="1"/>
              <a:t>lý</a:t>
            </a:r>
            <a:r>
              <a:rPr lang="en-US" sz="2200" dirty="0"/>
              <a:t> </a:t>
            </a:r>
            <a:r>
              <a:rPr lang="en-US" sz="2200" dirty="0" err="1"/>
              <a:t>thông</a:t>
            </a:r>
            <a:r>
              <a:rPr lang="en-US" sz="2200" dirty="0"/>
              <a:t> tin </a:t>
            </a:r>
            <a:r>
              <a:rPr lang="en-US" sz="2200" dirty="0" err="1"/>
              <a:t>của</a:t>
            </a:r>
            <a:r>
              <a:rPr lang="en-US" sz="2200" dirty="0"/>
              <a:t> </a:t>
            </a:r>
            <a:r>
              <a:rPr lang="en-US" sz="2200" dirty="0" err="1"/>
              <a:t>người</a:t>
            </a:r>
            <a:r>
              <a:rPr lang="en-US" sz="2200" dirty="0"/>
              <a:t> </a:t>
            </a:r>
            <a:r>
              <a:rPr lang="en-US" sz="2200" dirty="0" err="1"/>
              <a:t>sử</a:t>
            </a:r>
            <a:r>
              <a:rPr lang="en-US" sz="2200" dirty="0"/>
              <a:t> </a:t>
            </a:r>
            <a:r>
              <a:rPr lang="en-US" sz="2200" dirty="0" err="1"/>
              <a:t>dụng</a:t>
            </a:r>
            <a:r>
              <a:rPr lang="en-US" sz="2200" dirty="0"/>
              <a:t>(host) </a:t>
            </a:r>
            <a:r>
              <a:rPr lang="en-US" sz="2200" dirty="0" err="1"/>
              <a:t>hoặc</a:t>
            </a:r>
            <a:r>
              <a:rPr lang="en-US" sz="2200" dirty="0"/>
              <a:t> </a:t>
            </a:r>
            <a:r>
              <a:rPr lang="en-US" sz="2200" dirty="0" err="1"/>
              <a:t>các</a:t>
            </a:r>
            <a:r>
              <a:rPr lang="en-US" sz="2200" dirty="0"/>
              <a:t> </a:t>
            </a:r>
            <a:r>
              <a:rPr lang="en-US" sz="2200" dirty="0" err="1"/>
              <a:t>trạm</a:t>
            </a:r>
            <a:r>
              <a:rPr lang="en-US" sz="2200" dirty="0"/>
              <a:t> </a:t>
            </a:r>
            <a:r>
              <a:rPr lang="en-US" sz="2200" dirty="0" err="1"/>
              <a:t>cuối</a:t>
            </a:r>
            <a:r>
              <a:rPr lang="en-US" sz="2200" dirty="0"/>
              <a:t>(Terminal</a:t>
            </a:r>
            <a:r>
              <a:rPr lang="en-US" sz="2200" dirty="0" smtClean="0"/>
              <a:t>),  </a:t>
            </a:r>
            <a:r>
              <a:rPr lang="en-US" sz="2200" dirty="0" err="1"/>
              <a:t>được</a:t>
            </a:r>
            <a:r>
              <a:rPr lang="en-US" sz="2200" dirty="0"/>
              <a:t> </a:t>
            </a:r>
            <a:r>
              <a:rPr lang="en-US" sz="2200" dirty="0" err="1"/>
              <a:t>nối</a:t>
            </a:r>
            <a:r>
              <a:rPr lang="en-US" sz="2200" dirty="0"/>
              <a:t> </a:t>
            </a:r>
            <a:r>
              <a:rPr lang="en-US" sz="2200" dirty="0" err="1"/>
              <a:t>trực</a:t>
            </a:r>
            <a:r>
              <a:rPr lang="en-US" sz="2200" dirty="0"/>
              <a:t> </a:t>
            </a:r>
            <a:r>
              <a:rPr lang="en-US" sz="2200" dirty="0" err="1"/>
              <a:t>tiếp</a:t>
            </a:r>
            <a:r>
              <a:rPr lang="en-US" sz="2200" dirty="0"/>
              <a:t> </a:t>
            </a:r>
            <a:r>
              <a:rPr lang="en-US" sz="2200" dirty="0" err="1"/>
              <a:t>vào</a:t>
            </a:r>
            <a:r>
              <a:rPr lang="en-US" sz="2200" dirty="0"/>
              <a:t> </a:t>
            </a:r>
            <a:r>
              <a:rPr lang="en-US" sz="2200" dirty="0" err="1"/>
              <a:t>nút</a:t>
            </a:r>
            <a:r>
              <a:rPr lang="en-US" sz="2200" dirty="0"/>
              <a:t> </a:t>
            </a:r>
            <a:r>
              <a:rPr lang="en-US" sz="2200" dirty="0" err="1"/>
              <a:t>mạng</a:t>
            </a:r>
            <a:r>
              <a:rPr lang="en-US" sz="2200" dirty="0"/>
              <a:t> </a:t>
            </a:r>
            <a:r>
              <a:rPr lang="en-US" sz="2200" dirty="0" err="1"/>
              <a:t>để</a:t>
            </a:r>
            <a:r>
              <a:rPr lang="en-US" sz="2200" dirty="0"/>
              <a:t> </a:t>
            </a:r>
            <a:r>
              <a:rPr lang="en-US" sz="2200" dirty="0" err="1"/>
              <a:t>khi</a:t>
            </a:r>
            <a:r>
              <a:rPr lang="en-US" sz="2200" dirty="0"/>
              <a:t> </a:t>
            </a:r>
            <a:r>
              <a:rPr lang="en-US" sz="2200" dirty="0" err="1"/>
              <a:t>cần</a:t>
            </a:r>
            <a:r>
              <a:rPr lang="en-US" sz="2200" dirty="0"/>
              <a:t> </a:t>
            </a:r>
            <a:r>
              <a:rPr lang="en-US" sz="2200" dirty="0" err="1"/>
              <a:t>thì</a:t>
            </a:r>
            <a:r>
              <a:rPr lang="en-US" sz="2200" dirty="0"/>
              <a:t> </a:t>
            </a:r>
            <a:r>
              <a:rPr lang="en-US" sz="2200" dirty="0" err="1"/>
              <a:t>trao</a:t>
            </a:r>
            <a:r>
              <a:rPr lang="en-US" sz="2200" dirty="0"/>
              <a:t> </a:t>
            </a:r>
            <a:r>
              <a:rPr lang="en-US" sz="2200" dirty="0" err="1"/>
              <a:t>đổi</a:t>
            </a:r>
            <a:r>
              <a:rPr lang="en-US" sz="2200" dirty="0"/>
              <a:t> </a:t>
            </a:r>
            <a:r>
              <a:rPr lang="en-US" sz="2200" dirty="0" err="1"/>
              <a:t>thông</a:t>
            </a:r>
            <a:r>
              <a:rPr lang="en-US" sz="2200" dirty="0"/>
              <a:t> tin qua </a:t>
            </a:r>
            <a:r>
              <a:rPr lang="en-US" sz="2200" dirty="0" err="1"/>
              <a:t>mạng</a:t>
            </a:r>
            <a:r>
              <a:rPr lang="en-US" sz="2200" dirty="0"/>
              <a:t>. </a:t>
            </a:r>
            <a:r>
              <a:rPr lang="en-US" sz="2200" dirty="0" err="1"/>
              <a:t>Cấu</a:t>
            </a:r>
            <a:r>
              <a:rPr lang="en-US" sz="2200" dirty="0"/>
              <a:t> </a:t>
            </a:r>
            <a:r>
              <a:rPr lang="en-US" sz="2200" dirty="0" err="1"/>
              <a:t>trúc</a:t>
            </a:r>
            <a:r>
              <a:rPr lang="en-US" sz="2200" dirty="0"/>
              <a:t> </a:t>
            </a:r>
            <a:r>
              <a:rPr lang="en-US" sz="2200" dirty="0" err="1"/>
              <a:t>này</a:t>
            </a:r>
            <a:r>
              <a:rPr lang="en-US" sz="2200" dirty="0"/>
              <a:t> </a:t>
            </a:r>
            <a:r>
              <a:rPr lang="en-US" sz="2200" dirty="0" err="1"/>
              <a:t>cho</a:t>
            </a:r>
            <a:r>
              <a:rPr lang="en-US" sz="2200" dirty="0"/>
              <a:t> </a:t>
            </a:r>
            <a:r>
              <a:rPr lang="en-US" sz="2200" dirty="0" err="1"/>
              <a:t>phép</a:t>
            </a:r>
            <a:r>
              <a:rPr lang="en-US" sz="2200" dirty="0"/>
              <a:t> ta </a:t>
            </a:r>
            <a:r>
              <a:rPr lang="en-US" sz="2200" dirty="0" err="1"/>
              <a:t>xây</a:t>
            </a:r>
            <a:r>
              <a:rPr lang="en-US" sz="2200" dirty="0"/>
              <a:t> </a:t>
            </a:r>
            <a:r>
              <a:rPr lang="en-US" sz="2200" dirty="0" err="1"/>
              <a:t>dựng</a:t>
            </a:r>
            <a:r>
              <a:rPr lang="en-US" sz="2200" dirty="0"/>
              <a:t> </a:t>
            </a:r>
            <a:r>
              <a:rPr lang="en-US" sz="2200" dirty="0" err="1"/>
              <a:t>được</a:t>
            </a:r>
            <a:r>
              <a:rPr lang="en-US" sz="2200" dirty="0"/>
              <a:t> </a:t>
            </a:r>
            <a:r>
              <a:rPr lang="en-US" sz="2200" dirty="0" err="1"/>
              <a:t>những</a:t>
            </a:r>
            <a:r>
              <a:rPr lang="en-US" sz="2200" dirty="0"/>
              <a:t> </a:t>
            </a:r>
            <a:r>
              <a:rPr lang="en-US" sz="2200" dirty="0" err="1"/>
              <a:t>mạng</a:t>
            </a:r>
            <a:r>
              <a:rPr lang="en-US" sz="2200" dirty="0"/>
              <a:t> </a:t>
            </a:r>
            <a:r>
              <a:rPr lang="en-US" sz="2200" dirty="0" err="1"/>
              <a:t>máy</a:t>
            </a:r>
            <a:r>
              <a:rPr lang="en-US" sz="2200" dirty="0"/>
              <a:t> </a:t>
            </a:r>
            <a:r>
              <a:rPr lang="en-US" sz="2200" dirty="0" err="1"/>
              <a:t>tính</a:t>
            </a:r>
            <a:r>
              <a:rPr lang="en-US" sz="2200" dirty="0"/>
              <a:t> </a:t>
            </a:r>
            <a:r>
              <a:rPr lang="en-US" sz="2200" dirty="0" err="1"/>
              <a:t>rộng</a:t>
            </a:r>
            <a:r>
              <a:rPr lang="en-US" sz="2200" dirty="0"/>
              <a:t> </a:t>
            </a:r>
            <a:r>
              <a:rPr lang="en-US" sz="2200" dirty="0" err="1"/>
              <a:t>lớn</a:t>
            </a:r>
            <a:r>
              <a:rPr lang="en-US" sz="2200" dirty="0"/>
              <a:t>. </a:t>
            </a:r>
          </a:p>
          <a:p>
            <a:endParaRPr lang="en-US" dirty="0"/>
          </a:p>
        </p:txBody>
      </p:sp>
      <p:sp>
        <p:nvSpPr>
          <p:cNvPr id="4" name="Date Placeholder 3"/>
          <p:cNvSpPr>
            <a:spLocks noGrp="1"/>
          </p:cNvSpPr>
          <p:nvPr>
            <p:ph type="dt" sz="half" idx="10"/>
          </p:nvPr>
        </p:nvSpPr>
        <p:spPr/>
        <p:txBody>
          <a:bodyPr/>
          <a:lstStyle/>
          <a:p>
            <a:fld id="{5B75281A-2F60-4276-9C5A-A37808DE5957}" type="datetime1">
              <a:rPr lang="en-US" smtClean="0"/>
              <a:t>8/11/2021</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886E2D2-21F4-40DA-A3F4-DAFBFB844261}"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849</TotalTime>
  <Words>3592</Words>
  <Application>Microsoft Office PowerPoint</Application>
  <PresentationFormat>On-screen Show (4:3)</PresentationFormat>
  <Paragraphs>320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Constantia</vt:lpstr>
      <vt:lpstr>Times New Roman</vt:lpstr>
      <vt:lpstr>TimesNewRomanPS-BoldMT</vt:lpstr>
      <vt:lpstr>TimesNewRomanPSMT</vt:lpstr>
      <vt:lpstr>Wingdings</vt:lpstr>
      <vt:lpstr>Wingdings 2</vt:lpstr>
      <vt:lpstr>Flow</vt:lpstr>
      <vt:lpstr>MẠNG MÁY TÍNH</vt:lpstr>
      <vt:lpstr>PowerPoint Presentation</vt:lpstr>
      <vt:lpstr>PowerPoint Presentation</vt:lpstr>
      <vt:lpstr>1. LỊCH SỬ PHÁT TRIỂN MẠNG MÁY TÍNH. </vt:lpstr>
      <vt:lpstr>               * Giai đoạn các trạm đầu cuối(Terminal) nối trực tiếp với máy tính trung tâm </vt:lpstr>
      <vt:lpstr>PowerPoint Presentation</vt:lpstr>
      <vt:lpstr>   * Giai đoạn sử dụng các thiết bị tập trung(Concentrator) </vt:lpstr>
      <vt:lpstr>* Giai đoạn sử dụng bộ tiền xử lý(Processor Frotal)</vt:lpstr>
      <vt:lpstr>* Giai đoạn mạng truyền thông </vt:lpstr>
      <vt:lpstr>2. Khái niệm mạng máy tính </vt:lpstr>
      <vt:lpstr>PowerPoint Presentation</vt:lpstr>
      <vt:lpstr> 2.2. Mục đích của việc kết nối mạng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Kỹ thuật chuyển mạch gói (Packet Switching): </vt:lpstr>
      <vt:lpstr>PowerPoint Presentation</vt:lpstr>
      <vt:lpstr>PowerPoint Presentation</vt:lpstr>
      <vt:lpstr>3. Các loại mạng máy tính</vt:lpstr>
      <vt:lpstr>PowerPoint Presentation</vt:lpstr>
      <vt:lpstr>PowerPoint Presentation</vt:lpstr>
      <vt:lpstr>PowerPoint Presentation</vt:lpstr>
      <vt:lpstr>PowerPoint Presentation</vt:lpstr>
      <vt:lpstr>PowerPoint Presentation</vt:lpstr>
      <vt:lpstr>  Mạng diện rộng mạng - WAN </vt:lpstr>
      <vt:lpstr>PowerPoint Presentation</vt:lpstr>
      <vt:lpstr>PowerPoint Presentation</vt:lpstr>
      <vt:lpstr>PowerPoint Presentation</vt:lpstr>
      <vt:lpstr>PowerPoint Presentation</vt:lpstr>
      <vt:lpstr>PowerPoint Presentation</vt:lpstr>
      <vt:lpstr>5. Mô  hình quản lý mạng</vt:lpstr>
      <vt:lpstr>PowerPoint Presentation</vt:lpstr>
      <vt:lpstr>PowerPoint Presentation</vt:lpstr>
      <vt:lpstr>4. Các dịch vụ mạng </vt:lpstr>
      <vt:lpstr>PowerPoint Presentation</vt:lpstr>
      <vt:lpstr>PowerPoint Presentation</vt:lpstr>
      <vt:lpstr>PowerPoint Presentation</vt:lpstr>
      <vt:lpstr>PowerPoint Presentation</vt:lpstr>
      <vt:lpstr>PowerPoint Presentation</vt:lpstr>
      <vt:lpstr>PowerPoint Presentation</vt:lpstr>
      <vt:lpstr>5. Lợi ích thực tiễn của mạng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GiỚI THIỆU CHUNG VỀ MẠNG</dc:title>
  <dc:creator>KIM LIEN</dc:creator>
  <cp:lastModifiedBy>DVKH-MienBac</cp:lastModifiedBy>
  <cp:revision>87</cp:revision>
  <dcterms:created xsi:type="dcterms:W3CDTF">2012-04-06T03:36:01Z</dcterms:created>
  <dcterms:modified xsi:type="dcterms:W3CDTF">2021-08-11T02:41:59Z</dcterms:modified>
</cp:coreProperties>
</file>