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79BEF-3288-4E8E-82BE-D37B9250FF47}"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14F0C-1716-4337-9C14-256F5E241158}" type="slidenum">
              <a:rPr lang="en-US" smtClean="0"/>
              <a:t>‹#›</a:t>
            </a:fld>
            <a:endParaRPr lang="en-US"/>
          </a:p>
        </p:txBody>
      </p:sp>
    </p:spTree>
    <p:extLst>
      <p:ext uri="{BB962C8B-B14F-4D97-AF65-F5344CB8AC3E}">
        <p14:creationId xmlns:p14="http://schemas.microsoft.com/office/powerpoint/2010/main" val="248113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CC14021-BFCC-432C-8052-B20915E09210}" type="datetime1">
              <a:rPr lang="en-US" smtClean="0"/>
              <a:t>10/16/2020</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smtClean="0"/>
              <a:t>GV: Trịnh Thị Kim Liên</a:t>
            </a:r>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35F0AC7-4FB7-48BE-93F1-0E85B1AA866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698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87BDE3A-E4DB-4593-9375-ACB0D45CCA9B}" type="datetime1">
              <a:rPr lang="en-US" smtClean="0"/>
              <a:t>10/16/2020</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271029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F42311-5F26-4190-856F-29A94FDD8BDC}"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775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E41786-9851-4349-8432-F4609CEEBC7E}"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0905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ECB32EA-64E1-49C3-8802-1BC33821B999}"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80664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76F956-0B38-408A-BE5A-1946E6CBF977}"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792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C03CDA-4866-464D-AB00-210DC3E2F43D}"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066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64A170-EBF1-4238-A53A-88FEC8233424}"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45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3951A-BAE7-456B-BED0-917344BA54F4}"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63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59799A-625E-459F-B859-111B53345E18}"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318189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37BDE2-9A27-4884-A447-CA6981DA903A}"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40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592C41-20D2-44B4-A9E2-A9C81FC8AA44}" type="datetime1">
              <a:rPr lang="en-US" smtClean="0"/>
              <a:t>10/16/2020</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4086878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779158-7235-4D87-949D-76839E655648}" type="datetime1">
              <a:rPr lang="en-US" smtClean="0"/>
              <a:t>10/16/2020</a:t>
            </a:fld>
            <a:endParaRPr lang="en-US"/>
          </a:p>
        </p:txBody>
      </p:sp>
      <p:sp>
        <p:nvSpPr>
          <p:cNvPr id="8" name="Footer Placeholder 7"/>
          <p:cNvSpPr>
            <a:spLocks noGrp="1"/>
          </p:cNvSpPr>
          <p:nvPr>
            <p:ph type="ftr" sz="quarter" idx="11"/>
          </p:nvPr>
        </p:nvSpPr>
        <p:spPr/>
        <p:txBody>
          <a:bodyPr/>
          <a:lstStyle/>
          <a:p>
            <a:r>
              <a:rPr lang="en-US" smtClean="0"/>
              <a:t>GV: Trịnh Thị Kim Liên</a:t>
            </a:r>
            <a:endParaRPr lang="en-US"/>
          </a:p>
        </p:txBody>
      </p:sp>
      <p:sp>
        <p:nvSpPr>
          <p:cNvPr id="9" name="Slide Number Placeholder 8"/>
          <p:cNvSpPr>
            <a:spLocks noGrp="1"/>
          </p:cNvSpPr>
          <p:nvPr>
            <p:ph type="sldNum" sz="quarter" idx="12"/>
          </p:nvPr>
        </p:nvSpPr>
        <p:spPr/>
        <p:txBody>
          <a:bodyPr/>
          <a:lstStyle/>
          <a:p>
            <a:fld id="{035F0AC7-4FB7-48BE-93F1-0E85B1AA866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99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FF92C2-D607-408D-82E5-0B7F00BF16D0}" type="datetime1">
              <a:rPr lang="en-US" smtClean="0"/>
              <a:t>10/16/2020</a:t>
            </a:fld>
            <a:endParaRPr lang="en-US"/>
          </a:p>
        </p:txBody>
      </p:sp>
      <p:sp>
        <p:nvSpPr>
          <p:cNvPr id="4" name="Footer Placeholder 3"/>
          <p:cNvSpPr>
            <a:spLocks noGrp="1"/>
          </p:cNvSpPr>
          <p:nvPr>
            <p:ph type="ftr" sz="quarter" idx="11"/>
          </p:nvPr>
        </p:nvSpPr>
        <p:spPr/>
        <p:txBody>
          <a:bodyPr/>
          <a:lstStyle/>
          <a:p>
            <a:r>
              <a:rPr lang="en-US" smtClean="0"/>
              <a:t>GV: Trịnh Thị Kim Liên</a:t>
            </a:r>
            <a:endParaRPr lang="en-US"/>
          </a:p>
        </p:txBody>
      </p:sp>
      <p:sp>
        <p:nvSpPr>
          <p:cNvPr id="5" name="Slide Number Placeholder 4"/>
          <p:cNvSpPr>
            <a:spLocks noGrp="1"/>
          </p:cNvSpPr>
          <p:nvPr>
            <p:ph type="sldNum" sz="quarter" idx="12"/>
          </p:nvPr>
        </p:nvSpPr>
        <p:spPr/>
        <p:txBody>
          <a:bodyPr/>
          <a:lstStyle/>
          <a:p>
            <a:fld id="{035F0AC7-4FB7-48BE-93F1-0E85B1AA866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12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3F777-AC49-419E-AD65-2ED71C832341}" type="datetime1">
              <a:rPr lang="en-US" smtClean="0"/>
              <a:t>10/16/2020</a:t>
            </a:fld>
            <a:endParaRPr lang="en-US"/>
          </a:p>
        </p:txBody>
      </p:sp>
      <p:sp>
        <p:nvSpPr>
          <p:cNvPr id="3" name="Footer Placeholder 2"/>
          <p:cNvSpPr>
            <a:spLocks noGrp="1"/>
          </p:cNvSpPr>
          <p:nvPr>
            <p:ph type="ftr" sz="quarter" idx="11"/>
          </p:nvPr>
        </p:nvSpPr>
        <p:spPr/>
        <p:txBody>
          <a:bodyPr/>
          <a:lstStyle/>
          <a:p>
            <a:r>
              <a:rPr lang="en-US" smtClean="0"/>
              <a:t>GV: Trịnh Thị Kim Liên</a:t>
            </a:r>
            <a:endParaRPr lang="en-US"/>
          </a:p>
        </p:txBody>
      </p:sp>
      <p:sp>
        <p:nvSpPr>
          <p:cNvPr id="4" name="Slide Number Placeholder 3"/>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245652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2A62EA-920C-4090-A083-FC7FDBB8A7A5}" type="datetime1">
              <a:rPr lang="en-US" smtClean="0"/>
              <a:t>10/16/2020</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35F0AC7-4FB7-48BE-93F1-0E85B1AA866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54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D77E68-2631-46AC-A846-F4AAE41334D3}" type="datetime1">
              <a:rPr lang="en-US" smtClean="0"/>
              <a:t>10/16/2020</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35F0AC7-4FB7-48BE-93F1-0E85B1AA8660}" type="slidenum">
              <a:rPr lang="en-US" smtClean="0"/>
              <a:t>‹#›</a:t>
            </a:fld>
            <a:endParaRPr lang="en-US"/>
          </a:p>
        </p:txBody>
      </p:sp>
    </p:spTree>
    <p:extLst>
      <p:ext uri="{BB962C8B-B14F-4D97-AF65-F5344CB8AC3E}">
        <p14:creationId xmlns:p14="http://schemas.microsoft.com/office/powerpoint/2010/main" val="155041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18A653-102C-45B6-A812-51C414B4344F}" type="datetime1">
              <a:rPr lang="en-US" smtClean="0"/>
              <a:t>10/16/2020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GV: Trịnh Thị Kim Liên</a:t>
            </a:r>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F0AC7-4FB7-48BE-93F1-0E85B1AA8660}" type="slidenum">
              <a:rPr lang="en-US" smtClean="0"/>
              <a:t>‹#›</a:t>
            </a:fld>
            <a:endParaRPr lang="en-US"/>
          </a:p>
        </p:txBody>
      </p:sp>
    </p:spTree>
    <p:extLst>
      <p:ext uri="{BB962C8B-B14F-4D97-AF65-F5344CB8AC3E}">
        <p14:creationId xmlns:p14="http://schemas.microsoft.com/office/powerpoint/2010/main" val="435392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r>
            <a:br>
              <a:rPr lang="en-US" smtClean="0"/>
            </a:br>
            <a:r>
              <a:rPr lang="en-US" sz="3500" b="1">
                <a:solidFill>
                  <a:srgbClr val="C00000"/>
                </a:solidFill>
              </a:rPr>
              <a:t/>
            </a:r>
            <a:br>
              <a:rPr lang="en-US" sz="3500" b="1">
                <a:solidFill>
                  <a:srgbClr val="C00000"/>
                </a:solidFill>
              </a:rPr>
            </a:br>
            <a:r>
              <a:rPr lang="en-US" sz="3500" b="1" smtClean="0">
                <a:solidFill>
                  <a:srgbClr val="C00000"/>
                </a:solidFill>
              </a:rPr>
              <a:t>NHỮNG VẤN ĐỀ CƠ BẢN CỦA MẠNG MÁY TÍNH	</a:t>
            </a:r>
            <a:endParaRPr lang="en-US" sz="3500" b="1">
              <a:solidFill>
                <a:srgbClr val="C00000"/>
              </a:solidFill>
            </a:endParaRP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6B0650D6-60CF-4796-A9C6-DA2825B0183D}"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1</a:t>
            </a:fld>
            <a:endParaRPr lang="en-US"/>
          </a:p>
        </p:txBody>
      </p:sp>
    </p:spTree>
    <p:extLst>
      <p:ext uri="{BB962C8B-B14F-4D97-AF65-F5344CB8AC3E}">
        <p14:creationId xmlns:p14="http://schemas.microsoft.com/office/powerpoint/2010/main" val="240519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F59799A-625E-459F-B859-111B53345E18}"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10</a:t>
            </a:fld>
            <a:endParaRPr lang="en-US"/>
          </a:p>
        </p:txBody>
      </p:sp>
      <p:pic>
        <p:nvPicPr>
          <p:cNvPr id="7" name="Picture 6"/>
          <p:cNvPicPr>
            <a:picLocks noChangeAspect="1"/>
          </p:cNvPicPr>
          <p:nvPr/>
        </p:nvPicPr>
        <p:blipFill>
          <a:blip r:embed="rId2"/>
          <a:stretch>
            <a:fillRect/>
          </a:stretch>
        </p:blipFill>
        <p:spPr>
          <a:xfrm>
            <a:off x="3533595" y="694903"/>
            <a:ext cx="4934068" cy="5488786"/>
          </a:xfrm>
          <a:prstGeom prst="rect">
            <a:avLst/>
          </a:prstGeom>
        </p:spPr>
      </p:pic>
    </p:spTree>
    <p:extLst>
      <p:ext uri="{BB962C8B-B14F-4D97-AF65-F5344CB8AC3E}">
        <p14:creationId xmlns:p14="http://schemas.microsoft.com/office/powerpoint/2010/main" val="643976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sp>
        <p:nvSpPr>
          <p:cNvPr id="3" name="Content Placeholder 2"/>
          <p:cNvSpPr>
            <a:spLocks noGrp="1"/>
          </p:cNvSpPr>
          <p:nvPr>
            <p:ph idx="1"/>
          </p:nvPr>
        </p:nvSpPr>
        <p:spPr/>
        <p:txBody>
          <a:bodyPr>
            <a:normAutofit/>
          </a:bodyPr>
          <a:lstStyle/>
          <a:p>
            <a:pPr marL="0" indent="0" algn="ctr">
              <a:buNone/>
            </a:pPr>
            <a:r>
              <a:rPr lang="en-US" sz="5500" smtClean="0">
                <a:solidFill>
                  <a:srgbClr val="C00000"/>
                </a:solidFill>
              </a:rPr>
              <a:t>THE END!!!</a:t>
            </a:r>
            <a:endParaRPr lang="en-US" sz="5500">
              <a:solidFill>
                <a:srgbClr val="C00000"/>
              </a:solidFill>
            </a:endParaRPr>
          </a:p>
        </p:txBody>
      </p:sp>
      <p:sp>
        <p:nvSpPr>
          <p:cNvPr id="4" name="Date Placeholder 3"/>
          <p:cNvSpPr>
            <a:spLocks noGrp="1"/>
          </p:cNvSpPr>
          <p:nvPr>
            <p:ph type="dt" sz="half" idx="10"/>
          </p:nvPr>
        </p:nvSpPr>
        <p:spPr/>
        <p:txBody>
          <a:bodyPr/>
          <a:lstStyle/>
          <a:p>
            <a:fld id="{9ED1A1C8-3F01-4654-8338-216D37EB0559}"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11</a:t>
            </a:fld>
            <a:endParaRPr lang="en-US"/>
          </a:p>
        </p:txBody>
      </p:sp>
    </p:spTree>
    <p:extLst>
      <p:ext uri="{BB962C8B-B14F-4D97-AF65-F5344CB8AC3E}">
        <p14:creationId xmlns:p14="http://schemas.microsoft.com/office/powerpoint/2010/main" val="309138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SOÁT LỖI</a:t>
            </a:r>
            <a:endParaRPr lang="en-US"/>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v"/>
            </a:pPr>
            <a:r>
              <a:rPr lang="vi-VN" sz="2600" b="1">
                <a:solidFill>
                  <a:srgbClr val="C00000"/>
                </a:solidFill>
              </a:rPr>
              <a:t>Phương pháp phát hiện lỗi với bít chẵn </a:t>
            </a:r>
            <a:r>
              <a:rPr lang="vi-VN" sz="2600" b="1" smtClean="0">
                <a:solidFill>
                  <a:srgbClr val="C00000"/>
                </a:solidFill>
              </a:rPr>
              <a:t>lẻ</a:t>
            </a:r>
            <a:r>
              <a:rPr lang="en-US" sz="2600" b="1" smtClean="0">
                <a:solidFill>
                  <a:srgbClr val="C00000"/>
                </a:solidFill>
              </a:rPr>
              <a:t>:</a:t>
            </a:r>
          </a:p>
          <a:p>
            <a:r>
              <a:rPr lang="vi-VN" smtClean="0">
                <a:solidFill>
                  <a:schemeClr val="tx1"/>
                </a:solidFill>
              </a:rPr>
              <a:t>Phương </a:t>
            </a:r>
            <a:r>
              <a:rPr lang="vi-VN">
                <a:solidFill>
                  <a:schemeClr val="tx1"/>
                </a:solidFill>
              </a:rPr>
              <a:t>pháp phát hiện đơn giản nhất là VRC. Theo phương pháp này, mỗi xâu bit biểu diễn ký tự truyền đi được thêm vào một bit, gọi là (parity bit) hay là bit chẵn lẻ. </a:t>
            </a:r>
            <a:endParaRPr lang="en-US" smtClean="0">
              <a:solidFill>
                <a:schemeClr val="tx1"/>
              </a:solidFill>
            </a:endParaRPr>
          </a:p>
          <a:p>
            <a:r>
              <a:rPr lang="vi-VN" smtClean="0">
                <a:solidFill>
                  <a:schemeClr val="tx1"/>
                </a:solidFill>
              </a:rPr>
              <a:t>Bit </a:t>
            </a:r>
            <a:r>
              <a:rPr lang="vi-VN">
                <a:solidFill>
                  <a:schemeClr val="tx1"/>
                </a:solidFill>
              </a:rPr>
              <a:t>này có giá trị (tuỳ theo quy ước) là 0 nếu số lượng các bit 1 trong xâu là chẵn, 1 nếu số các bit 1 là lẻ. Bên nhận sẽ căn cứ vào đó để phát hiện lỗi. </a:t>
            </a:r>
            <a:endParaRPr lang="en-US" smtClean="0">
              <a:solidFill>
                <a:schemeClr val="tx1"/>
              </a:solidFill>
            </a:endParaRPr>
          </a:p>
          <a:p>
            <a:r>
              <a:rPr lang="en-US" u="sng" smtClean="0">
                <a:solidFill>
                  <a:srgbClr val="C00000"/>
                </a:solidFill>
              </a:rPr>
              <a:t>Nhược điểm: </a:t>
            </a:r>
            <a:r>
              <a:rPr lang="en-US" smtClean="0">
                <a:solidFill>
                  <a:schemeClr val="tx1"/>
                </a:solidFill>
              </a:rPr>
              <a:t>Phương </a:t>
            </a:r>
            <a:r>
              <a:rPr lang="vi-VN" smtClean="0">
                <a:solidFill>
                  <a:schemeClr val="tx1"/>
                </a:solidFill>
              </a:rPr>
              <a:t>pháp </a:t>
            </a:r>
            <a:r>
              <a:rPr lang="vi-VN">
                <a:solidFill>
                  <a:schemeClr val="tx1"/>
                </a:solidFill>
              </a:rPr>
              <a:t>này không định vị được bit lỗi nên không tự sửa được lỗi mà chỉ yêu cầu phát lại, mặt khác nó cũng không phát hiện được lỗi kép (tức là có 2n bit lỗi</a:t>
            </a:r>
            <a:r>
              <a:rPr lang="vi-VN" smtClean="0">
                <a:solidFill>
                  <a:schemeClr val="tx1"/>
                </a:solidFill>
              </a:rPr>
              <a:t>).</a:t>
            </a:r>
            <a:endParaRPr lang="en-US" smtClean="0">
              <a:solidFill>
                <a:schemeClr val="tx1"/>
              </a:solidFill>
            </a:endParaRPr>
          </a:p>
          <a:p>
            <a:r>
              <a:rPr lang="vi-VN" u="sng" smtClean="0">
                <a:solidFill>
                  <a:srgbClr val="C00000"/>
                </a:solidFill>
              </a:rPr>
              <a:t> </a:t>
            </a:r>
            <a:r>
              <a:rPr lang="en-US" u="sng">
                <a:solidFill>
                  <a:srgbClr val="C00000"/>
                </a:solidFill>
              </a:rPr>
              <a:t>K</a:t>
            </a:r>
            <a:r>
              <a:rPr lang="vi-VN" u="sng" smtClean="0">
                <a:solidFill>
                  <a:srgbClr val="C00000"/>
                </a:solidFill>
              </a:rPr>
              <a:t>hắc phục</a:t>
            </a:r>
            <a:r>
              <a:rPr lang="en-US" smtClean="0">
                <a:solidFill>
                  <a:schemeClr val="tx1"/>
                </a:solidFill>
              </a:rPr>
              <a:t>:</a:t>
            </a:r>
            <a:r>
              <a:rPr lang="vi-VN" smtClean="0">
                <a:solidFill>
                  <a:schemeClr val="tx1"/>
                </a:solidFill>
              </a:rPr>
              <a:t> </a:t>
            </a:r>
            <a:r>
              <a:rPr lang="en-US" smtClean="0">
                <a:solidFill>
                  <a:schemeClr val="tx1"/>
                </a:solidFill>
              </a:rPr>
              <a:t>Dùng</a:t>
            </a:r>
            <a:r>
              <a:rPr lang="vi-VN" smtClean="0">
                <a:solidFill>
                  <a:schemeClr val="tx1"/>
                </a:solidFill>
              </a:rPr>
              <a:t>thêm </a:t>
            </a:r>
            <a:r>
              <a:rPr lang="vi-VN">
                <a:solidFill>
                  <a:schemeClr val="tx1"/>
                </a:solidFill>
              </a:rPr>
              <a:t>phương pháp LRC. LRC kiểm tra bit chẵn lẻ theo từng khối các ký tự. Kết hợp cả hai phương pháp sẽ cho phép kiểm soát lỗi theo cả hai chiều, cho hiệu quả cao hơn so với việc dùng riêng từng phương pháp. </a:t>
            </a:r>
            <a:endParaRPr lang="en-US">
              <a:solidFill>
                <a:schemeClr val="tx1"/>
              </a:solidFill>
            </a:endParaRPr>
          </a:p>
        </p:txBody>
      </p:sp>
      <p:sp>
        <p:nvSpPr>
          <p:cNvPr id="4" name="Date Placeholder 3"/>
          <p:cNvSpPr>
            <a:spLocks noGrp="1"/>
          </p:cNvSpPr>
          <p:nvPr>
            <p:ph type="dt" sz="half" idx="10"/>
          </p:nvPr>
        </p:nvSpPr>
        <p:spPr/>
        <p:txBody>
          <a:bodyPr/>
          <a:lstStyle/>
          <a:p>
            <a:fld id="{285D4811-F514-4F8E-A66A-DD5C556809DF}"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2</a:t>
            </a:fld>
            <a:endParaRPr lang="en-US"/>
          </a:p>
        </p:txBody>
      </p:sp>
    </p:spTree>
    <p:extLst>
      <p:ext uri="{BB962C8B-B14F-4D97-AF65-F5344CB8AC3E}">
        <p14:creationId xmlns:p14="http://schemas.microsoft.com/office/powerpoint/2010/main" val="406264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olidFill>
                  <a:schemeClr val="tx1"/>
                </a:solidFill>
              </a:rPr>
              <a:t>Ví dụ: Lập bảng chèn các bit càn thiết khi truyền xâu NETWORK (cho N = 78, E= 69, T = 84, W = 87, O = 79, R = 82 và K = 75) Đổi các giá trị mã ASCII của các ký tự trong xâu: N = 78 = 1001110, E = 69 = 1000101, T = 84 = 1010100, W = 87 = 1010111, O = 79 = 1001111, R = 82 = 1010010, K = 75 = 1001011. </a:t>
            </a:r>
          </a:p>
        </p:txBody>
      </p:sp>
      <p:sp>
        <p:nvSpPr>
          <p:cNvPr id="4" name="Date Placeholder 3"/>
          <p:cNvSpPr>
            <a:spLocks noGrp="1"/>
          </p:cNvSpPr>
          <p:nvPr>
            <p:ph type="dt" sz="half" idx="10"/>
          </p:nvPr>
        </p:nvSpPr>
        <p:spPr/>
        <p:txBody>
          <a:bodyPr/>
          <a:lstStyle/>
          <a:p>
            <a:fld id="{27AC7EB6-9A62-4C33-89D6-DA23A2187B1A}"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3</a:t>
            </a:fld>
            <a:endParaRPr lang="en-US"/>
          </a:p>
        </p:txBody>
      </p:sp>
    </p:spTree>
    <p:extLst>
      <p:ext uri="{BB962C8B-B14F-4D97-AF65-F5344CB8AC3E}">
        <p14:creationId xmlns:p14="http://schemas.microsoft.com/office/powerpoint/2010/main" val="21330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26475" y="982132"/>
            <a:ext cx="6937086" cy="4893736"/>
          </a:xfrm>
          <a:prstGeom prst="rect">
            <a:avLst/>
          </a:prstGeom>
        </p:spPr>
      </p:pic>
      <p:sp>
        <p:nvSpPr>
          <p:cNvPr id="5" name="Date Placeholder 4"/>
          <p:cNvSpPr>
            <a:spLocks noGrp="1"/>
          </p:cNvSpPr>
          <p:nvPr>
            <p:ph type="dt" sz="half" idx="10"/>
          </p:nvPr>
        </p:nvSpPr>
        <p:spPr/>
        <p:txBody>
          <a:bodyPr/>
          <a:lstStyle/>
          <a:p>
            <a:fld id="{44B97BFA-CB07-4951-94B4-CB2628A004F4}" type="datetime1">
              <a:rPr lang="en-US" smtClean="0"/>
              <a:t>10/16/2020</a:t>
            </a:fld>
            <a:endParaRPr lang="en-US"/>
          </a:p>
        </p:txBody>
      </p:sp>
      <p:sp>
        <p:nvSpPr>
          <p:cNvPr id="6" name="Footer Placeholder 5"/>
          <p:cNvSpPr>
            <a:spLocks noGrp="1"/>
          </p:cNvSpPr>
          <p:nvPr>
            <p:ph type="ftr" sz="quarter" idx="11"/>
          </p:nvPr>
        </p:nvSpPr>
        <p:spPr/>
        <p:txBody>
          <a:bodyPr/>
          <a:lstStyle/>
          <a:p>
            <a:r>
              <a:rPr lang="en-US" smtClean="0"/>
              <a:t>GV: Trịnh Thị Kim Liên</a:t>
            </a:r>
            <a:endParaRPr lang="en-US"/>
          </a:p>
        </p:txBody>
      </p:sp>
      <p:sp>
        <p:nvSpPr>
          <p:cNvPr id="7" name="Slide Number Placeholder 6"/>
          <p:cNvSpPr>
            <a:spLocks noGrp="1"/>
          </p:cNvSpPr>
          <p:nvPr>
            <p:ph type="sldNum" sz="quarter" idx="12"/>
          </p:nvPr>
        </p:nvSpPr>
        <p:spPr/>
        <p:txBody>
          <a:bodyPr/>
          <a:lstStyle/>
          <a:p>
            <a:fld id="{035F0AC7-4FB7-48BE-93F1-0E85B1AA8660}" type="slidenum">
              <a:rPr lang="en-US" smtClean="0"/>
              <a:t>4</a:t>
            </a:fld>
            <a:endParaRPr lang="en-US"/>
          </a:p>
        </p:txBody>
      </p:sp>
    </p:spTree>
    <p:extLst>
      <p:ext uri="{BB962C8B-B14F-4D97-AF65-F5344CB8AC3E}">
        <p14:creationId xmlns:p14="http://schemas.microsoft.com/office/powerpoint/2010/main" val="34864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b="1">
                <a:solidFill>
                  <a:srgbClr val="C00000"/>
                </a:solidFill>
              </a:rPr>
              <a:t>Phương pháp mã sửa sai </a:t>
            </a:r>
            <a:r>
              <a:rPr lang="vi-VN" b="1" smtClean="0">
                <a:solidFill>
                  <a:srgbClr val="C00000"/>
                </a:solidFill>
              </a:rPr>
              <a:t>Hamming</a:t>
            </a:r>
            <a:r>
              <a:rPr lang="en-US" b="1" smtClean="0">
                <a:solidFill>
                  <a:srgbClr val="C00000"/>
                </a:solidFill>
              </a:rPr>
              <a:t>:</a:t>
            </a:r>
          </a:p>
          <a:p>
            <a:r>
              <a:rPr lang="vi-VN" smtClean="0">
                <a:solidFill>
                  <a:schemeClr val="tx1"/>
                </a:solidFill>
              </a:rPr>
              <a:t>Ta </a:t>
            </a:r>
            <a:r>
              <a:rPr lang="vi-VN">
                <a:solidFill>
                  <a:schemeClr val="tx1"/>
                </a:solidFill>
              </a:rPr>
              <a:t>rải đều các bit chẵn lẻ lẫn vào các bit dữ liệu theo nguyên lý cân bằng chẵn lẻ để chỉ ra vị trí lỗi. Nếu ta dùng r bit chẵn lẻ thì sẽ kiểm tra được 2r – 1 bit dữ liệu. Các vị trí bit cần chèn là các luỹ thừa của cơ số 2 như: 1, 2, 4, 8,... 2r-1. Tổng số bit truyền đi là r+n. Phương pháp này chỉ cho phép phát hiện và sửa được đúng 1 bit lỗi, nghĩa là nếu có từ 2 bit lỗi trở lên thì phương pháp này không áp dụng được. </a:t>
            </a:r>
            <a:endParaRPr lang="en-US">
              <a:solidFill>
                <a:schemeClr val="tx1"/>
              </a:solidFill>
            </a:endParaRPr>
          </a:p>
        </p:txBody>
      </p:sp>
      <p:sp>
        <p:nvSpPr>
          <p:cNvPr id="4" name="Date Placeholder 3"/>
          <p:cNvSpPr>
            <a:spLocks noGrp="1"/>
          </p:cNvSpPr>
          <p:nvPr>
            <p:ph type="dt" sz="half" idx="10"/>
          </p:nvPr>
        </p:nvSpPr>
        <p:spPr/>
        <p:txBody>
          <a:bodyPr/>
          <a:lstStyle/>
          <a:p>
            <a:fld id="{FACC4303-A77C-4A0E-A284-328FF46118C8}"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5</a:t>
            </a:fld>
            <a:endParaRPr lang="en-US"/>
          </a:p>
        </p:txBody>
      </p:sp>
    </p:spTree>
    <p:extLst>
      <p:ext uri="{BB962C8B-B14F-4D97-AF65-F5344CB8AC3E}">
        <p14:creationId xmlns:p14="http://schemas.microsoft.com/office/powerpoint/2010/main" val="236219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744583"/>
            <a:ext cx="9601196" cy="5131285"/>
          </a:xfrm>
        </p:spPr>
        <p:txBody>
          <a:bodyPr>
            <a:normAutofit fontScale="85000" lnSpcReduction="20000"/>
          </a:bodyPr>
          <a:lstStyle/>
          <a:p>
            <a:r>
              <a:rPr lang="en-US" u="sng" smtClean="0">
                <a:solidFill>
                  <a:srgbClr val="C00000"/>
                </a:solidFill>
              </a:rPr>
              <a:t>Ví</a:t>
            </a:r>
            <a:r>
              <a:rPr lang="vi-VN" u="sng" smtClean="0">
                <a:solidFill>
                  <a:srgbClr val="C00000"/>
                </a:solidFill>
              </a:rPr>
              <a:t> </a:t>
            </a:r>
            <a:r>
              <a:rPr lang="vi-VN" u="sng">
                <a:solidFill>
                  <a:srgbClr val="C00000"/>
                </a:solidFill>
              </a:rPr>
              <a:t>dụ: </a:t>
            </a:r>
            <a:r>
              <a:rPr lang="vi-VN">
                <a:solidFill>
                  <a:schemeClr val="tx1"/>
                </a:solidFill>
              </a:rPr>
              <a:t>Cho chuỗi bit gốc M = 1101100111, hãy chèn các bit cần thiết vào </a:t>
            </a:r>
            <a:r>
              <a:rPr lang="en-US" smtClean="0">
                <a:solidFill>
                  <a:schemeClr val="tx1"/>
                </a:solidFill>
              </a:rPr>
              <a:t>chuỗi bằng </a:t>
            </a:r>
            <a:r>
              <a:rPr lang="vi-VN" smtClean="0">
                <a:solidFill>
                  <a:schemeClr val="tx1"/>
                </a:solidFill>
              </a:rPr>
              <a:t> </a:t>
            </a:r>
            <a:r>
              <a:rPr lang="vi-VN">
                <a:solidFill>
                  <a:schemeClr val="tx1"/>
                </a:solidFill>
              </a:rPr>
              <a:t>phương pháp mã sửa sai Hamming</a:t>
            </a:r>
            <a:r>
              <a:rPr lang="vi-VN" smtClean="0">
                <a:solidFill>
                  <a:schemeClr val="tx1"/>
                </a:solidFill>
              </a:rPr>
              <a:t>.</a:t>
            </a:r>
            <a:endParaRPr lang="en-US" smtClean="0">
              <a:solidFill>
                <a:schemeClr val="tx1"/>
              </a:solidFill>
            </a:endParaRPr>
          </a:p>
          <a:p>
            <a:r>
              <a:rPr lang="vi-VN" smtClean="0">
                <a:solidFill>
                  <a:schemeClr val="tx1"/>
                </a:solidFill>
              </a:rPr>
              <a:t> </a:t>
            </a:r>
            <a:r>
              <a:rPr lang="vi-VN">
                <a:solidFill>
                  <a:schemeClr val="tx1"/>
                </a:solidFill>
              </a:rPr>
              <a:t>Chuỗi bit gốc 1101100111. Các bước thực hiện: Chuỗi bit có 10 bit → cần 4 bit chẵn lẻ, gọi là c8, c4, c2, c1 để chèn vào các vị trí 8, 4, 2, 1. 1 1 0 1 1 0 c8 0 1 1 c4 1 c2 c1 - Cộng modulo 2 tất cả các vị trí khác không trong chuỗi vừa thu được, đó là các vị trí: 14, 13, 11,10, 6, 5, 3: </a:t>
            </a:r>
            <a:endParaRPr lang="en-US" smtClean="0">
              <a:solidFill>
                <a:schemeClr val="tx1"/>
              </a:solidFill>
            </a:endParaRPr>
          </a:p>
          <a:p>
            <a:r>
              <a:rPr lang="vi-VN" smtClean="0">
                <a:solidFill>
                  <a:schemeClr val="tx1"/>
                </a:solidFill>
              </a:rPr>
              <a:t>14 </a:t>
            </a:r>
            <a:r>
              <a:rPr lang="vi-VN">
                <a:solidFill>
                  <a:schemeClr val="tx1"/>
                </a:solidFill>
              </a:rPr>
              <a:t>= 1110 </a:t>
            </a:r>
            <a:endParaRPr lang="en-US" smtClean="0">
              <a:solidFill>
                <a:schemeClr val="tx1"/>
              </a:solidFill>
            </a:endParaRPr>
          </a:p>
          <a:p>
            <a:r>
              <a:rPr lang="vi-VN" smtClean="0">
                <a:solidFill>
                  <a:schemeClr val="tx1"/>
                </a:solidFill>
              </a:rPr>
              <a:t>13 </a:t>
            </a:r>
            <a:r>
              <a:rPr lang="vi-VN">
                <a:solidFill>
                  <a:schemeClr val="tx1"/>
                </a:solidFill>
              </a:rPr>
              <a:t>= 1101 </a:t>
            </a:r>
            <a:endParaRPr lang="en-US" smtClean="0">
              <a:solidFill>
                <a:schemeClr val="tx1"/>
              </a:solidFill>
            </a:endParaRPr>
          </a:p>
          <a:p>
            <a:r>
              <a:rPr lang="vi-VN" smtClean="0">
                <a:solidFill>
                  <a:schemeClr val="tx1"/>
                </a:solidFill>
              </a:rPr>
              <a:t>11 </a:t>
            </a:r>
            <a:r>
              <a:rPr lang="vi-VN">
                <a:solidFill>
                  <a:schemeClr val="tx1"/>
                </a:solidFill>
              </a:rPr>
              <a:t>= 1011 </a:t>
            </a:r>
            <a:endParaRPr lang="en-US" smtClean="0">
              <a:solidFill>
                <a:schemeClr val="tx1"/>
              </a:solidFill>
            </a:endParaRPr>
          </a:p>
          <a:p>
            <a:pPr>
              <a:buFont typeface="Arial" panose="020B0604020202020204" pitchFamily="34" charset="0"/>
              <a:buChar char="•"/>
            </a:pPr>
            <a:r>
              <a:rPr lang="vi-VN" smtClean="0">
                <a:solidFill>
                  <a:schemeClr val="tx1"/>
                </a:solidFill>
              </a:rPr>
              <a:t>10 =1010 </a:t>
            </a:r>
            <a:endParaRPr lang="en-US" smtClean="0">
              <a:solidFill>
                <a:schemeClr val="tx1"/>
              </a:solidFill>
            </a:endParaRPr>
          </a:p>
          <a:p>
            <a:r>
              <a:rPr lang="en-US" smtClean="0">
                <a:solidFill>
                  <a:schemeClr val="tx1"/>
                </a:solidFill>
              </a:rPr>
              <a:t> </a:t>
            </a:r>
            <a:r>
              <a:rPr lang="vi-VN" smtClean="0">
                <a:solidFill>
                  <a:schemeClr val="tx1"/>
                </a:solidFill>
              </a:rPr>
              <a:t>6 </a:t>
            </a:r>
            <a:r>
              <a:rPr lang="vi-VN">
                <a:solidFill>
                  <a:schemeClr val="tx1"/>
                </a:solidFill>
              </a:rPr>
              <a:t>= 0110 </a:t>
            </a:r>
            <a:endParaRPr lang="en-US" smtClean="0">
              <a:solidFill>
                <a:schemeClr val="tx1"/>
              </a:solidFill>
            </a:endParaRPr>
          </a:p>
          <a:p>
            <a:r>
              <a:rPr lang="en-US" smtClean="0">
                <a:solidFill>
                  <a:schemeClr val="tx1"/>
                </a:solidFill>
              </a:rPr>
              <a:t> </a:t>
            </a:r>
            <a:r>
              <a:rPr lang="vi-VN" smtClean="0">
                <a:solidFill>
                  <a:schemeClr val="tx1"/>
                </a:solidFill>
              </a:rPr>
              <a:t>5 </a:t>
            </a:r>
            <a:r>
              <a:rPr lang="vi-VN">
                <a:solidFill>
                  <a:schemeClr val="tx1"/>
                </a:solidFill>
              </a:rPr>
              <a:t>= 0101 </a:t>
            </a:r>
            <a:endParaRPr lang="en-US" smtClean="0">
              <a:solidFill>
                <a:schemeClr val="tx1"/>
              </a:solidFill>
            </a:endParaRPr>
          </a:p>
          <a:p>
            <a:r>
              <a:rPr lang="vi-VN" smtClean="0">
                <a:solidFill>
                  <a:schemeClr val="tx1"/>
                </a:solidFill>
              </a:rPr>
              <a:t>3 </a:t>
            </a:r>
            <a:r>
              <a:rPr lang="vi-VN">
                <a:solidFill>
                  <a:schemeClr val="tx1"/>
                </a:solidFill>
              </a:rPr>
              <a:t>= 0011 </a:t>
            </a:r>
            <a:endParaRPr lang="en-US" smtClean="0">
              <a:solidFill>
                <a:schemeClr val="tx1"/>
              </a:solidFill>
            </a:endParaRPr>
          </a:p>
          <a:p>
            <a:r>
              <a:rPr lang="vi-VN" smtClean="0">
                <a:solidFill>
                  <a:schemeClr val="tx1"/>
                </a:solidFill>
              </a:rPr>
              <a:t>0010 </a:t>
            </a:r>
            <a:r>
              <a:rPr lang="vi-VN">
                <a:solidFill>
                  <a:schemeClr val="tx1"/>
                </a:solidFill>
              </a:rPr>
              <a:t>= c8c4c2c1 - Kết quả: c8 = 0, c4 = 0, c2 = 1, c1 = 0. </a:t>
            </a:r>
            <a:endParaRPr lang="en-US">
              <a:solidFill>
                <a:schemeClr val="tx1"/>
              </a:solidFill>
            </a:endParaRPr>
          </a:p>
        </p:txBody>
      </p:sp>
      <p:sp>
        <p:nvSpPr>
          <p:cNvPr id="4" name="Date Placeholder 3"/>
          <p:cNvSpPr>
            <a:spLocks noGrp="1"/>
          </p:cNvSpPr>
          <p:nvPr>
            <p:ph type="dt" sz="half" idx="10"/>
          </p:nvPr>
        </p:nvSpPr>
        <p:spPr/>
        <p:txBody>
          <a:bodyPr/>
          <a:lstStyle/>
          <a:p>
            <a:fld id="{E59638FB-B8F9-4F69-A8E0-F801A5706747}"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6</a:t>
            </a:fld>
            <a:endParaRPr lang="en-US"/>
          </a:p>
        </p:txBody>
      </p:sp>
    </p:spTree>
    <p:extLst>
      <p:ext uri="{BB962C8B-B14F-4D97-AF65-F5344CB8AC3E}">
        <p14:creationId xmlns:p14="http://schemas.microsoft.com/office/powerpoint/2010/main" val="314488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613954"/>
            <a:ext cx="9601196" cy="5261914"/>
          </a:xfrm>
        </p:spPr>
        <p:txBody>
          <a:bodyPr>
            <a:noAutofit/>
          </a:bodyPr>
          <a:lstStyle/>
          <a:p>
            <a:r>
              <a:rPr lang="vi-VN" sz="1700">
                <a:solidFill>
                  <a:schemeClr val="tx1"/>
                </a:solidFill>
              </a:rPr>
              <a:t>Rải các bit vừa tính được vào trong xâu gốc ta được xâu cần truyền là: </a:t>
            </a:r>
            <a:endParaRPr lang="en-US" sz="1700" smtClean="0">
              <a:solidFill>
                <a:schemeClr val="tx1"/>
              </a:solidFill>
            </a:endParaRPr>
          </a:p>
          <a:p>
            <a:r>
              <a:rPr lang="vi-VN" sz="1700" smtClean="0">
                <a:solidFill>
                  <a:schemeClr val="tx1"/>
                </a:solidFill>
              </a:rPr>
              <a:t>1 </a:t>
            </a:r>
            <a:r>
              <a:rPr lang="vi-VN" sz="1700">
                <a:solidFill>
                  <a:schemeClr val="tx1"/>
                </a:solidFill>
              </a:rPr>
              <a:t>1 0 1 1 0 0 0 1 1 0 1 1 0 </a:t>
            </a:r>
            <a:endParaRPr lang="en-US" sz="1700" smtClean="0">
              <a:solidFill>
                <a:schemeClr val="tx1"/>
              </a:solidFill>
            </a:endParaRPr>
          </a:p>
          <a:p>
            <a:r>
              <a:rPr lang="vi-VN" sz="1700" smtClean="0">
                <a:solidFill>
                  <a:schemeClr val="tx1"/>
                </a:solidFill>
              </a:rPr>
              <a:t>- </a:t>
            </a:r>
            <a:r>
              <a:rPr lang="vi-VN" sz="1700">
                <a:solidFill>
                  <a:schemeClr val="tx1"/>
                </a:solidFill>
              </a:rPr>
              <a:t>Giả sử trên đường truyền bit thứ 7 bị lỗi, tức là giá trị của nó bị đổi từ 0 thành 1. Tại trạm thu ta sẽ tiến hành lại thao tác cộng modul 2 tất cả các vị trí khác 0 trong chuỗi bit vừa nhận được, đó là 14, 13, 11,10, 7, 6, 5, 3 </a:t>
            </a:r>
            <a:endParaRPr lang="en-US" sz="1700" smtClean="0">
              <a:solidFill>
                <a:schemeClr val="tx1"/>
              </a:solidFill>
            </a:endParaRPr>
          </a:p>
          <a:p>
            <a:r>
              <a:rPr lang="vi-VN" sz="1700" smtClean="0">
                <a:solidFill>
                  <a:schemeClr val="tx1"/>
                </a:solidFill>
              </a:rPr>
              <a:t>14 </a:t>
            </a:r>
            <a:r>
              <a:rPr lang="vi-VN" sz="1700">
                <a:solidFill>
                  <a:schemeClr val="tx1"/>
                </a:solidFill>
              </a:rPr>
              <a:t>= 1110 </a:t>
            </a:r>
            <a:endParaRPr lang="en-US" sz="1700" smtClean="0">
              <a:solidFill>
                <a:schemeClr val="tx1"/>
              </a:solidFill>
            </a:endParaRPr>
          </a:p>
          <a:p>
            <a:r>
              <a:rPr lang="vi-VN" sz="1700" smtClean="0">
                <a:solidFill>
                  <a:schemeClr val="tx1"/>
                </a:solidFill>
              </a:rPr>
              <a:t>13 </a:t>
            </a:r>
            <a:r>
              <a:rPr lang="vi-VN" sz="1700">
                <a:solidFill>
                  <a:schemeClr val="tx1"/>
                </a:solidFill>
              </a:rPr>
              <a:t>= 1101 </a:t>
            </a:r>
            <a:endParaRPr lang="en-US" sz="1700" smtClean="0">
              <a:solidFill>
                <a:schemeClr val="tx1"/>
              </a:solidFill>
            </a:endParaRPr>
          </a:p>
          <a:p>
            <a:r>
              <a:rPr lang="vi-VN" sz="1700" smtClean="0">
                <a:solidFill>
                  <a:schemeClr val="tx1"/>
                </a:solidFill>
              </a:rPr>
              <a:t>11 </a:t>
            </a:r>
            <a:r>
              <a:rPr lang="vi-VN" sz="1700">
                <a:solidFill>
                  <a:schemeClr val="tx1"/>
                </a:solidFill>
              </a:rPr>
              <a:t>= 1011 </a:t>
            </a:r>
            <a:endParaRPr lang="en-US" sz="1700" smtClean="0">
              <a:solidFill>
                <a:schemeClr val="tx1"/>
              </a:solidFill>
            </a:endParaRPr>
          </a:p>
          <a:p>
            <a:r>
              <a:rPr lang="vi-VN" sz="1700" smtClean="0">
                <a:solidFill>
                  <a:schemeClr val="tx1"/>
                </a:solidFill>
              </a:rPr>
              <a:t>10 </a:t>
            </a:r>
            <a:r>
              <a:rPr lang="vi-VN" sz="1700">
                <a:solidFill>
                  <a:schemeClr val="tx1"/>
                </a:solidFill>
              </a:rPr>
              <a:t>= 1010 ⊕ </a:t>
            </a:r>
            <a:endParaRPr lang="en-US" sz="1700" smtClean="0">
              <a:solidFill>
                <a:schemeClr val="tx1"/>
              </a:solidFill>
            </a:endParaRPr>
          </a:p>
          <a:p>
            <a:r>
              <a:rPr lang="vi-VN" sz="1700" smtClean="0">
                <a:solidFill>
                  <a:schemeClr val="tx1"/>
                </a:solidFill>
              </a:rPr>
              <a:t>7 </a:t>
            </a:r>
            <a:r>
              <a:rPr lang="vi-VN" sz="1700">
                <a:solidFill>
                  <a:schemeClr val="tx1"/>
                </a:solidFill>
              </a:rPr>
              <a:t>= 0111 </a:t>
            </a:r>
            <a:endParaRPr lang="en-US" sz="1700" smtClean="0">
              <a:solidFill>
                <a:schemeClr val="tx1"/>
              </a:solidFill>
            </a:endParaRPr>
          </a:p>
          <a:p>
            <a:r>
              <a:rPr lang="vi-VN" sz="1700" smtClean="0">
                <a:solidFill>
                  <a:schemeClr val="tx1"/>
                </a:solidFill>
              </a:rPr>
              <a:t>6 </a:t>
            </a:r>
            <a:r>
              <a:rPr lang="vi-VN" sz="1700">
                <a:solidFill>
                  <a:schemeClr val="tx1"/>
                </a:solidFill>
              </a:rPr>
              <a:t>= 0110 </a:t>
            </a:r>
            <a:endParaRPr lang="en-US" sz="1700" smtClean="0">
              <a:solidFill>
                <a:schemeClr val="tx1"/>
              </a:solidFill>
            </a:endParaRPr>
          </a:p>
          <a:p>
            <a:r>
              <a:rPr lang="vi-VN" sz="1700" smtClean="0">
                <a:solidFill>
                  <a:schemeClr val="tx1"/>
                </a:solidFill>
              </a:rPr>
              <a:t>5 </a:t>
            </a:r>
            <a:r>
              <a:rPr lang="vi-VN" sz="1700">
                <a:solidFill>
                  <a:schemeClr val="tx1"/>
                </a:solidFill>
              </a:rPr>
              <a:t>= 0101 </a:t>
            </a:r>
            <a:endParaRPr lang="en-US" sz="1700" smtClean="0">
              <a:solidFill>
                <a:schemeClr val="tx1"/>
              </a:solidFill>
            </a:endParaRPr>
          </a:p>
          <a:p>
            <a:r>
              <a:rPr lang="vi-VN" sz="1700" smtClean="0">
                <a:solidFill>
                  <a:schemeClr val="tx1"/>
                </a:solidFill>
              </a:rPr>
              <a:t>3 </a:t>
            </a:r>
            <a:r>
              <a:rPr lang="vi-VN" sz="1700">
                <a:solidFill>
                  <a:schemeClr val="tx1"/>
                </a:solidFill>
              </a:rPr>
              <a:t>= 0011 </a:t>
            </a:r>
            <a:endParaRPr lang="en-US" sz="1700" smtClean="0">
              <a:solidFill>
                <a:schemeClr val="tx1"/>
              </a:solidFill>
            </a:endParaRPr>
          </a:p>
          <a:p>
            <a:r>
              <a:rPr lang="vi-VN" sz="1700" smtClean="0">
                <a:solidFill>
                  <a:schemeClr val="tx1"/>
                </a:solidFill>
              </a:rPr>
              <a:t>2 </a:t>
            </a:r>
            <a:r>
              <a:rPr lang="vi-VN" sz="1700">
                <a:solidFill>
                  <a:schemeClr val="tx1"/>
                </a:solidFill>
              </a:rPr>
              <a:t>= </a:t>
            </a:r>
            <a:r>
              <a:rPr lang="vi-VN" sz="1700" smtClean="0">
                <a:solidFill>
                  <a:schemeClr val="tx1"/>
                </a:solidFill>
              </a:rPr>
              <a:t>0010</a:t>
            </a:r>
            <a:endParaRPr lang="en-US" sz="1700" smtClean="0">
              <a:solidFill>
                <a:schemeClr val="tx1"/>
              </a:solidFill>
            </a:endParaRPr>
          </a:p>
          <a:p>
            <a:r>
              <a:rPr lang="vi-VN" sz="1700" smtClean="0">
                <a:solidFill>
                  <a:schemeClr val="tx1"/>
                </a:solidFill>
              </a:rPr>
              <a:t> </a:t>
            </a:r>
            <a:r>
              <a:rPr lang="vi-VN" sz="1700">
                <a:solidFill>
                  <a:schemeClr val="tx1"/>
                </a:solidFill>
              </a:rPr>
              <a:t>0111 = 7 Kết quả thu được bit thứ 7 là bít lỗi</a:t>
            </a:r>
            <a:endParaRPr lang="en-US" sz="1700">
              <a:solidFill>
                <a:schemeClr val="tx1"/>
              </a:solidFill>
            </a:endParaRPr>
          </a:p>
        </p:txBody>
      </p:sp>
      <p:sp>
        <p:nvSpPr>
          <p:cNvPr id="4" name="Date Placeholder 3"/>
          <p:cNvSpPr>
            <a:spLocks noGrp="1"/>
          </p:cNvSpPr>
          <p:nvPr>
            <p:ph type="dt" sz="half" idx="10"/>
          </p:nvPr>
        </p:nvSpPr>
        <p:spPr/>
        <p:txBody>
          <a:bodyPr/>
          <a:lstStyle/>
          <a:p>
            <a:fld id="{FF9B2F10-34BC-41DB-BC64-7125DB4460EC}"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7</a:t>
            </a:fld>
            <a:endParaRPr lang="en-US"/>
          </a:p>
        </p:txBody>
      </p:sp>
    </p:spTree>
    <p:extLst>
      <p:ext uri="{BB962C8B-B14F-4D97-AF65-F5344CB8AC3E}">
        <p14:creationId xmlns:p14="http://schemas.microsoft.com/office/powerpoint/2010/main" val="6269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809897"/>
            <a:ext cx="9601196" cy="5065972"/>
          </a:xfrm>
        </p:spPr>
        <p:txBody>
          <a:bodyPr>
            <a:normAutofit fontScale="85000" lnSpcReduction="20000"/>
          </a:bodyPr>
          <a:lstStyle/>
          <a:p>
            <a:pPr marL="0" indent="0">
              <a:buNone/>
            </a:pPr>
            <a:r>
              <a:rPr lang="vi-VN" b="1">
                <a:solidFill>
                  <a:srgbClr val="C00000"/>
                </a:solidFill>
              </a:rPr>
              <a:t>Phương pháp mã dư vòng (CRC</a:t>
            </a:r>
            <a:r>
              <a:rPr lang="vi-VN" b="1" smtClean="0">
                <a:solidFill>
                  <a:srgbClr val="C00000"/>
                </a:solidFill>
              </a:rPr>
              <a:t>)</a:t>
            </a:r>
            <a:r>
              <a:rPr lang="en-US" b="1" smtClean="0">
                <a:solidFill>
                  <a:srgbClr val="C00000"/>
                </a:solidFill>
              </a:rPr>
              <a:t>:</a:t>
            </a:r>
          </a:p>
          <a:p>
            <a:r>
              <a:rPr lang="vi-VN" smtClean="0">
                <a:solidFill>
                  <a:schemeClr val="tx1"/>
                </a:solidFill>
              </a:rPr>
              <a:t>Tư </a:t>
            </a:r>
            <a:r>
              <a:rPr lang="vi-VN">
                <a:solidFill>
                  <a:schemeClr val="tx1"/>
                </a:solidFill>
              </a:rPr>
              <a:t>tưởng của phương pháp CRC: - Chọn trước một đa thức (gọi là đa thức sinh) G(x) với hệ số bậc cao nhất và thấp nhấp đều bằng 1. </a:t>
            </a:r>
            <a:endParaRPr lang="en-US" smtClean="0">
              <a:solidFill>
                <a:schemeClr val="tx1"/>
              </a:solidFill>
            </a:endParaRPr>
          </a:p>
          <a:p>
            <a:r>
              <a:rPr lang="vi-VN">
                <a:solidFill>
                  <a:schemeClr val="tx1"/>
                </a:solidFill>
              </a:rPr>
              <a:t>Tìm tập bit kiểm tra Checksum thoả mãn đièu kiện: đa thức tương ứng với xâu ghếp (xâu gốc và checksum) phải chia hết (theo modulo 2) cho G(x). </a:t>
            </a:r>
            <a:endParaRPr lang="en-US" smtClean="0">
              <a:solidFill>
                <a:schemeClr val="tx1"/>
              </a:solidFill>
            </a:endParaRPr>
          </a:p>
          <a:p>
            <a:r>
              <a:rPr lang="vi-VN" smtClean="0">
                <a:solidFill>
                  <a:schemeClr val="tx1"/>
                </a:solidFill>
              </a:rPr>
              <a:t>- </a:t>
            </a:r>
            <a:r>
              <a:rPr lang="vi-VN">
                <a:solidFill>
                  <a:schemeClr val="tx1"/>
                </a:solidFill>
              </a:rPr>
              <a:t>Khi nhận tin, bên nhận kiểm tra lỗi bằng cách lấy </a:t>
            </a:r>
            <a:r>
              <a:rPr lang="vi-VN" smtClean="0">
                <a:solidFill>
                  <a:schemeClr val="tx1"/>
                </a:solidFill>
              </a:rPr>
              <a:t>x</a:t>
            </a:r>
            <a:r>
              <a:rPr lang="en-US" smtClean="0">
                <a:solidFill>
                  <a:schemeClr val="tx1"/>
                </a:solidFill>
              </a:rPr>
              <a:t>âu</a:t>
            </a:r>
            <a:r>
              <a:rPr lang="vi-VN" smtClean="0">
                <a:solidFill>
                  <a:schemeClr val="tx1"/>
                </a:solidFill>
              </a:rPr>
              <a:t> </a:t>
            </a:r>
            <a:r>
              <a:rPr lang="vi-VN">
                <a:solidFill>
                  <a:schemeClr val="tx1"/>
                </a:solidFill>
              </a:rPr>
              <a:t>bit nhận được chia (modulo 2) cho G(x). Nếu không chia hết thì có nghĩa là đã có lỗi (ngược lại thì cũng chưa thể khẳng định là không có lỗi). Giả sử G(x) có bậc là r, xâu bit gốc tương ứng với da thức M(x) có bậc m. </a:t>
            </a:r>
            <a:endParaRPr lang="en-US" smtClean="0">
              <a:solidFill>
                <a:schemeClr val="tx1"/>
              </a:solidFill>
            </a:endParaRPr>
          </a:p>
          <a:p>
            <a:r>
              <a:rPr lang="vi-VN" smtClean="0">
                <a:solidFill>
                  <a:srgbClr val="C00000"/>
                </a:solidFill>
              </a:rPr>
              <a:t>C</a:t>
            </a:r>
            <a:r>
              <a:rPr lang="en-US" smtClean="0">
                <a:solidFill>
                  <a:srgbClr val="C00000"/>
                </a:solidFill>
              </a:rPr>
              <a:t>ác</a:t>
            </a:r>
            <a:r>
              <a:rPr lang="vi-VN" smtClean="0">
                <a:solidFill>
                  <a:srgbClr val="C00000"/>
                </a:solidFill>
              </a:rPr>
              <a:t> </a:t>
            </a:r>
            <a:r>
              <a:rPr lang="vi-VN">
                <a:solidFill>
                  <a:srgbClr val="C00000"/>
                </a:solidFill>
              </a:rPr>
              <a:t>bước tính checksum như sau</a:t>
            </a:r>
            <a:r>
              <a:rPr lang="vi-VN" smtClean="0">
                <a:solidFill>
                  <a:srgbClr val="C00000"/>
                </a:solidFill>
              </a:rPr>
              <a:t>:</a:t>
            </a:r>
            <a:endParaRPr lang="en-US" smtClean="0">
              <a:solidFill>
                <a:srgbClr val="C00000"/>
              </a:solidFill>
            </a:endParaRPr>
          </a:p>
          <a:p>
            <a:r>
              <a:rPr lang="vi-VN" smtClean="0">
                <a:solidFill>
                  <a:schemeClr val="tx1"/>
                </a:solidFill>
              </a:rPr>
              <a:t> </a:t>
            </a:r>
            <a:r>
              <a:rPr lang="vi-VN">
                <a:solidFill>
                  <a:schemeClr val="tx1"/>
                </a:solidFill>
              </a:rPr>
              <a:t>(1) Thêm r bit 0 vào cuối xâu bit cần truyền: xâu ghép sẽ gồm có m+r bit tương ứng với đa thức xr M(x). </a:t>
            </a:r>
            <a:endParaRPr lang="en-US" smtClean="0">
              <a:solidFill>
                <a:schemeClr val="tx1"/>
              </a:solidFill>
            </a:endParaRPr>
          </a:p>
          <a:p>
            <a:r>
              <a:rPr lang="vi-VN" smtClean="0">
                <a:solidFill>
                  <a:schemeClr val="tx1"/>
                </a:solidFill>
              </a:rPr>
              <a:t>(</a:t>
            </a:r>
            <a:r>
              <a:rPr lang="vi-VN">
                <a:solidFill>
                  <a:schemeClr val="tx1"/>
                </a:solidFill>
              </a:rPr>
              <a:t>2) Chia (modulo 2) xâu bit tương ứng cho xâu bit tương ứng với G(x) </a:t>
            </a:r>
            <a:endParaRPr lang="en-US" smtClean="0">
              <a:solidFill>
                <a:schemeClr val="tx1"/>
              </a:solidFill>
            </a:endParaRPr>
          </a:p>
          <a:p>
            <a:r>
              <a:rPr lang="vi-VN" smtClean="0">
                <a:solidFill>
                  <a:schemeClr val="tx1"/>
                </a:solidFill>
              </a:rPr>
              <a:t>(</a:t>
            </a:r>
            <a:r>
              <a:rPr lang="vi-VN">
                <a:solidFill>
                  <a:schemeClr val="tx1"/>
                </a:solidFill>
              </a:rPr>
              <a:t>3) Lấy xâu bit bị chia trừ (modulo2) cho số dư. Kết quả là xâu bit được truyền đi (xâu gốc+checksum). Ký hiệu đa thức tương ứng với nó là T(x), rõ ràng T(x) chia hết (modulo 2) cho G(x).</a:t>
            </a:r>
            <a:endParaRPr lang="en-US">
              <a:solidFill>
                <a:schemeClr val="tx1"/>
              </a:solidFill>
            </a:endParaRPr>
          </a:p>
        </p:txBody>
      </p:sp>
      <p:sp>
        <p:nvSpPr>
          <p:cNvPr id="4" name="Date Placeholder 3"/>
          <p:cNvSpPr>
            <a:spLocks noGrp="1"/>
          </p:cNvSpPr>
          <p:nvPr>
            <p:ph type="dt" sz="half" idx="10"/>
          </p:nvPr>
        </p:nvSpPr>
        <p:spPr/>
        <p:txBody>
          <a:bodyPr/>
          <a:lstStyle/>
          <a:p>
            <a:fld id="{0064F0F2-C8F4-4064-9ACF-FDDC6EB39C28}" type="datetime1">
              <a:rPr lang="en-US" smtClean="0"/>
              <a:t>10/16/2020</a:t>
            </a:fld>
            <a:endParaRPr lang="en-US"/>
          </a:p>
        </p:txBody>
      </p:sp>
      <p:sp>
        <p:nvSpPr>
          <p:cNvPr id="5" name="Footer Placeholder 4"/>
          <p:cNvSpPr>
            <a:spLocks noGrp="1"/>
          </p:cNvSpPr>
          <p:nvPr>
            <p:ph type="ftr" sz="quarter" idx="11"/>
          </p:nvPr>
        </p:nvSpPr>
        <p:spPr/>
        <p:txBody>
          <a:bodyPr/>
          <a:lstStyle/>
          <a:p>
            <a:r>
              <a:rPr lang="en-US" smtClean="0"/>
              <a:t>GV: Trịnh Thị Kim Liên</a:t>
            </a:r>
            <a:endParaRPr lang="en-US"/>
          </a:p>
        </p:txBody>
      </p:sp>
      <p:sp>
        <p:nvSpPr>
          <p:cNvPr id="6" name="Slide Number Placeholder 5"/>
          <p:cNvSpPr>
            <a:spLocks noGrp="1"/>
          </p:cNvSpPr>
          <p:nvPr>
            <p:ph type="sldNum" sz="quarter" idx="12"/>
          </p:nvPr>
        </p:nvSpPr>
        <p:spPr/>
        <p:txBody>
          <a:bodyPr/>
          <a:lstStyle/>
          <a:p>
            <a:fld id="{035F0AC7-4FB7-48BE-93F1-0E85B1AA8660}" type="slidenum">
              <a:rPr lang="en-US" smtClean="0"/>
              <a:t>8</a:t>
            </a:fld>
            <a:endParaRPr lang="en-US"/>
          </a:p>
        </p:txBody>
      </p:sp>
    </p:spTree>
    <p:extLst>
      <p:ext uri="{BB962C8B-B14F-4D97-AF65-F5344CB8AC3E}">
        <p14:creationId xmlns:p14="http://schemas.microsoft.com/office/powerpoint/2010/main" val="370448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95401" y="982132"/>
            <a:ext cx="9601196" cy="4893736"/>
          </a:xfrm>
        </p:spPr>
        <p:txBody>
          <a:bodyPr/>
          <a:lstStyle/>
          <a:p>
            <a:r>
              <a:rPr lang="en-US" u="sng" smtClean="0">
                <a:solidFill>
                  <a:srgbClr val="C00000"/>
                </a:solidFill>
              </a:rPr>
              <a:t>Ví dụ: </a:t>
            </a:r>
            <a:r>
              <a:rPr lang="vi-VN" smtClean="0">
                <a:solidFill>
                  <a:schemeClr val="tx1"/>
                </a:solidFill>
              </a:rPr>
              <a:t>Cho </a:t>
            </a:r>
            <a:r>
              <a:rPr lang="vi-VN">
                <a:solidFill>
                  <a:schemeClr val="tx1"/>
                </a:solidFill>
              </a:rPr>
              <a:t>xâu bit 1101010111, đa thức sinh G(x) = x4 + x3 + x + 1, hãy tính xâu bit được truyền đi trên mạng. Xâu bit gốc 1101010111 tương ứng với đa thức M(x) = x9 + x8 + x6 + x4 + x2 + x + 1. Đa thức sinh G(x) = x4 + x3 + x + 1 tương ứng với xâu bit 11011. xr M(x) = 11010101110000. Ta tính checksum như sau: </a:t>
            </a:r>
            <a:endParaRPr lang="en-US">
              <a:solidFill>
                <a:schemeClr val="tx1"/>
              </a:solidFill>
            </a:endParaRPr>
          </a:p>
        </p:txBody>
      </p:sp>
      <p:pic>
        <p:nvPicPr>
          <p:cNvPr id="4" name="Picture 3"/>
          <p:cNvPicPr>
            <a:picLocks noChangeAspect="1"/>
          </p:cNvPicPr>
          <p:nvPr/>
        </p:nvPicPr>
        <p:blipFill>
          <a:blip r:embed="rId2"/>
          <a:stretch>
            <a:fillRect/>
          </a:stretch>
        </p:blipFill>
        <p:spPr>
          <a:xfrm>
            <a:off x="5448573" y="2868249"/>
            <a:ext cx="4505324" cy="3106612"/>
          </a:xfrm>
          <a:prstGeom prst="rect">
            <a:avLst/>
          </a:prstGeom>
        </p:spPr>
      </p:pic>
      <p:sp>
        <p:nvSpPr>
          <p:cNvPr id="5" name="Rectangle 4"/>
          <p:cNvSpPr/>
          <p:nvPr/>
        </p:nvSpPr>
        <p:spPr>
          <a:xfrm>
            <a:off x="1281247" y="3105834"/>
            <a:ext cx="4167325" cy="1631216"/>
          </a:xfrm>
          <a:prstGeom prst="rect">
            <a:avLst/>
          </a:prstGeom>
        </p:spPr>
        <p:txBody>
          <a:bodyPr wrap="square">
            <a:spAutoFit/>
          </a:bodyPr>
          <a:lstStyle/>
          <a:p>
            <a:r>
              <a:rPr lang="vi-VN" sz="2500" u="sng" smtClean="0">
                <a:solidFill>
                  <a:srgbClr val="002060"/>
                </a:solidFill>
              </a:rPr>
              <a:t>Kết quả: </a:t>
            </a:r>
            <a:r>
              <a:rPr lang="vi-VN" sz="2500" smtClean="0">
                <a:solidFill>
                  <a:srgbClr val="C00000"/>
                </a:solidFill>
              </a:rPr>
              <a:t>Checksum = 0011. Xâu bit được truyền đi trên mạng là: </a:t>
            </a:r>
            <a:endParaRPr lang="en-US" sz="2500" smtClean="0">
              <a:solidFill>
                <a:srgbClr val="C00000"/>
              </a:solidFill>
            </a:endParaRPr>
          </a:p>
          <a:p>
            <a:r>
              <a:rPr lang="vi-VN" sz="2500" smtClean="0">
                <a:solidFill>
                  <a:srgbClr val="C00000"/>
                </a:solidFill>
              </a:rPr>
              <a:t>T(x) = 11010101110011. </a:t>
            </a:r>
            <a:endParaRPr lang="en-US" sz="2500">
              <a:solidFill>
                <a:srgbClr val="C00000"/>
              </a:solidFill>
            </a:endParaRPr>
          </a:p>
        </p:txBody>
      </p:sp>
      <p:sp>
        <p:nvSpPr>
          <p:cNvPr id="6" name="Date Placeholder 5"/>
          <p:cNvSpPr>
            <a:spLocks noGrp="1"/>
          </p:cNvSpPr>
          <p:nvPr>
            <p:ph type="dt" sz="half" idx="10"/>
          </p:nvPr>
        </p:nvSpPr>
        <p:spPr/>
        <p:txBody>
          <a:bodyPr/>
          <a:lstStyle/>
          <a:p>
            <a:fld id="{9EEEFCB8-9B56-4E5A-BBDB-167D3D237E83}" type="datetime1">
              <a:rPr lang="en-US" smtClean="0"/>
              <a:t>10/16/2020</a:t>
            </a:fld>
            <a:endParaRPr lang="en-US"/>
          </a:p>
        </p:txBody>
      </p:sp>
      <p:sp>
        <p:nvSpPr>
          <p:cNvPr id="7" name="Footer Placeholder 6"/>
          <p:cNvSpPr>
            <a:spLocks noGrp="1"/>
          </p:cNvSpPr>
          <p:nvPr>
            <p:ph type="ftr" sz="quarter" idx="11"/>
          </p:nvPr>
        </p:nvSpPr>
        <p:spPr/>
        <p:txBody>
          <a:bodyPr/>
          <a:lstStyle/>
          <a:p>
            <a:r>
              <a:rPr lang="en-US" smtClean="0"/>
              <a:t>GV: Trịnh Thị Kim Liên</a:t>
            </a:r>
            <a:endParaRPr lang="en-US"/>
          </a:p>
        </p:txBody>
      </p:sp>
      <p:sp>
        <p:nvSpPr>
          <p:cNvPr id="8" name="Slide Number Placeholder 7"/>
          <p:cNvSpPr>
            <a:spLocks noGrp="1"/>
          </p:cNvSpPr>
          <p:nvPr>
            <p:ph type="sldNum" sz="quarter" idx="12"/>
          </p:nvPr>
        </p:nvSpPr>
        <p:spPr/>
        <p:txBody>
          <a:bodyPr/>
          <a:lstStyle/>
          <a:p>
            <a:fld id="{035F0AC7-4FB7-48BE-93F1-0E85B1AA8660}" type="slidenum">
              <a:rPr lang="en-US" smtClean="0"/>
              <a:t>9</a:t>
            </a:fld>
            <a:endParaRPr lang="en-US"/>
          </a:p>
        </p:txBody>
      </p:sp>
    </p:spTree>
    <p:extLst>
      <p:ext uri="{BB962C8B-B14F-4D97-AF65-F5344CB8AC3E}">
        <p14:creationId xmlns:p14="http://schemas.microsoft.com/office/powerpoint/2010/main" val="36688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321</TotalTime>
  <Words>1193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Wingdings</vt:lpstr>
      <vt:lpstr>Organic</vt:lpstr>
      <vt:lpstr>  NHỮNG VẤN ĐỀ CƠ BẢN CỦA MẠNG MÁY TÍNH </vt:lpstr>
      <vt:lpstr>KIỂM SOÁT LỖI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VẤN ĐỀ CƠ BẢN CỦA MẠNG MÁY TÍNH</dc:title>
  <dc:creator>PC</dc:creator>
  <cp:lastModifiedBy>Windows User</cp:lastModifiedBy>
  <cp:revision>13</cp:revision>
  <dcterms:created xsi:type="dcterms:W3CDTF">2020-10-09T01:11:55Z</dcterms:created>
  <dcterms:modified xsi:type="dcterms:W3CDTF">2020-10-16T09:57:44Z</dcterms:modified>
</cp:coreProperties>
</file>