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297" r:id="rId3"/>
    <p:sldId id="260" r:id="rId4"/>
    <p:sldId id="298" r:id="rId5"/>
    <p:sldId id="299" r:id="rId6"/>
    <p:sldId id="300" r:id="rId7"/>
    <p:sldId id="273" r:id="rId8"/>
    <p:sldId id="275" r:id="rId9"/>
    <p:sldId id="276" r:id="rId10"/>
    <p:sldId id="277" r:id="rId11"/>
    <p:sldId id="278" r:id="rId12"/>
    <p:sldId id="301" r:id="rId13"/>
    <p:sldId id="302" r:id="rId14"/>
    <p:sldId id="280" r:id="rId15"/>
    <p:sldId id="281" r:id="rId16"/>
    <p:sldId id="304" r:id="rId17"/>
    <p:sldId id="282" r:id="rId18"/>
    <p:sldId id="295" r:id="rId19"/>
    <p:sldId id="303" r:id="rId20"/>
    <p:sldId id="296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64DDB-1633-F646-B033-3175AC17973B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F58E8-8C00-C841-97DC-770CD7A3C0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98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4E5F1-BD8F-46CE-BBE4-DA6BBA89FB1B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4321A-5900-48CC-816F-C80675B1E1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88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06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F39172-2BE3-6B4F-B76B-022CEF2DF7F5}" type="slidenum">
              <a:rPr lang="en-US"/>
              <a:pPr/>
              <a:t>24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18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the size attribute?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8F502-D542-3D44-A9FF-48C628B8CEA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6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8F502-D542-3D44-A9FF-48C628B8CEA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more abstract view at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9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1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lists are defined to be equal if they contain the same elements in the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order.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34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05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321A-5900-48CC-816F-C80675B1E1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2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776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776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59E555CB-24E7-AD48-B1E1-E8C25E8F6B8D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59E555CB-24E7-AD48-B1E1-E8C25E8F6B8D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555CB-24E7-AD48-B1E1-E8C25E8F6B8D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fld id="{59E555CB-24E7-AD48-B1E1-E8C25E8F6B8D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charset="0"/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+mj-lt"/>
              </a:defRPr>
            </a:lvl1pPr>
          </a:lstStyle>
          <a:p>
            <a:fld id="{B3084638-6C79-6A47-A04E-BBE2E7BBF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5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-109" charset="0"/>
              </a:rPr>
              <a:t>ArrayList</a:t>
            </a:r>
            <a:r>
              <a:rPr lang="en-US"/>
              <a:t> methods 2</a:t>
            </a:r>
          </a:p>
        </p:txBody>
      </p:sp>
      <p:graphicFrame>
        <p:nvGraphicFramePr>
          <p:cNvPr id="178326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552073"/>
              </p:ext>
            </p:extLst>
          </p:nvPr>
        </p:nvGraphicFramePr>
        <p:xfrm>
          <a:off x="95250" y="1408113"/>
          <a:ext cx="8975725" cy="3840480"/>
        </p:xfrm>
        <a:graphic>
          <a:graphicData uri="http://schemas.openxmlformats.org/drawingml/2006/table">
            <a:tbl>
              <a:tblPr/>
              <a:tblGrid>
                <a:gridCol w="265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addAll(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list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addAll(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index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list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adds all elements from the given list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at the end of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this list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inserts the list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at the given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index of this 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contains(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true if given value is found somewhere in this 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containsAll(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list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true if this list contains every element from given list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equals(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list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true if given other list contains the same elements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remove(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finds and removes the given value from this 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removeAll(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list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removes any elements found in the given list from this list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retainAll(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list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removes any elements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not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found in given list from this list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subList(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from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the sub-portion of the list between indexes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from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(inclusive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 and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(exclusive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toArray()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an array of the elements in this 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about classes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7238"/>
            <a:ext cx="8229600" cy="4759325"/>
          </a:xfrm>
        </p:spPr>
        <p:txBody>
          <a:bodyPr/>
          <a:lstStyle/>
          <a:p>
            <a:r>
              <a:rPr lang="en-US" sz="2000" dirty="0"/>
              <a:t>The Java API </a:t>
            </a:r>
            <a:r>
              <a:rPr lang="en-US" sz="2000" dirty="0" smtClean="0"/>
              <a:t>specification website contains detailed </a:t>
            </a:r>
            <a:r>
              <a:rPr lang="en-US" sz="2000" dirty="0"/>
              <a:t>documentation </a:t>
            </a:r>
            <a:r>
              <a:rPr lang="en-US" sz="2000" dirty="0" smtClean="0"/>
              <a:t>of every </a:t>
            </a:r>
            <a:r>
              <a:rPr lang="en-US" sz="2000" dirty="0"/>
              <a:t>Java class and its methods</a:t>
            </a:r>
            <a:r>
              <a:rPr lang="en-US" sz="2000" dirty="0" smtClean="0"/>
              <a:t>.</a:t>
            </a:r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58756"/>
            <a:ext cx="7848092" cy="43711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93418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an array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686801" cy="4759325"/>
          </a:xfrm>
        </p:spPr>
        <p:txBody>
          <a:bodyPr/>
          <a:lstStyle/>
          <a:p>
            <a:r>
              <a:rPr lang="en-US" sz="2400" dirty="0" smtClean="0"/>
              <a:t>Suppose we want to look for a </a:t>
            </a:r>
            <a:r>
              <a:rPr lang="en-US" sz="2400" dirty="0" smtClean="0">
                <a:latin typeface="Courier"/>
                <a:cs typeface="Courier"/>
              </a:rPr>
              <a:t>value</a:t>
            </a:r>
            <a:r>
              <a:rPr lang="en-US" sz="2400" dirty="0" smtClean="0"/>
              <a:t> in an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of Strings.</a:t>
            </a:r>
          </a:p>
          <a:p>
            <a:pPr marL="679450" lvl="2" indent="0">
              <a:buNone/>
            </a:pPr>
            <a:r>
              <a:rPr lang="tr-TR" sz="2000" dirty="0" err="1" smtClean="0">
                <a:latin typeface="Courier"/>
                <a:cs typeface="Courier"/>
              </a:rPr>
              <a:t>for</a:t>
            </a:r>
            <a:r>
              <a:rPr lang="tr-TR" sz="2000" dirty="0" smtClean="0">
                <a:latin typeface="Courier"/>
                <a:cs typeface="Courier"/>
              </a:rPr>
              <a:t> </a:t>
            </a:r>
            <a:r>
              <a:rPr lang="tr-TR" sz="2000" dirty="0">
                <a:latin typeface="Courier"/>
                <a:cs typeface="Courier"/>
              </a:rPr>
              <a:t>(</a:t>
            </a:r>
            <a:r>
              <a:rPr lang="tr-TR" sz="2000" dirty="0" err="1">
                <a:latin typeface="Courier"/>
                <a:cs typeface="Courier"/>
              </a:rPr>
              <a:t>int</a:t>
            </a:r>
            <a:r>
              <a:rPr lang="tr-TR" sz="2000" dirty="0">
                <a:latin typeface="Courier"/>
                <a:cs typeface="Courier"/>
              </a:rPr>
              <a:t> i = 0; i &lt; </a:t>
            </a:r>
            <a:r>
              <a:rPr lang="tr-TR" sz="2000" dirty="0" err="1">
                <a:latin typeface="Courier"/>
                <a:cs typeface="Courier"/>
              </a:rPr>
              <a:t>l</a:t>
            </a:r>
            <a:r>
              <a:rPr lang="tr-TR" sz="2000" dirty="0" err="1" smtClean="0">
                <a:latin typeface="Courier"/>
                <a:cs typeface="Courier"/>
              </a:rPr>
              <a:t>ist.size</a:t>
            </a:r>
            <a:r>
              <a:rPr lang="tr-TR" sz="2000" dirty="0">
                <a:latin typeface="Courier"/>
                <a:cs typeface="Courier"/>
              </a:rPr>
              <a:t>(); i++) {</a:t>
            </a:r>
          </a:p>
          <a:p>
            <a:pPr marL="679450" lvl="2" indent="0">
              <a:buNone/>
            </a:pPr>
            <a:r>
              <a:rPr lang="tr-TR" sz="2000" dirty="0">
                <a:latin typeface="Courier"/>
                <a:cs typeface="Courier"/>
              </a:rPr>
              <a:t>    </a:t>
            </a:r>
            <a:r>
              <a:rPr lang="tr-TR" sz="2000" dirty="0" err="1">
                <a:latin typeface="Courier"/>
                <a:cs typeface="Courier"/>
              </a:rPr>
              <a:t>if</a:t>
            </a:r>
            <a:r>
              <a:rPr lang="tr-TR" sz="2000" dirty="0" smtClean="0">
                <a:latin typeface="Courier"/>
                <a:cs typeface="Courier"/>
              </a:rPr>
              <a:t>(</a:t>
            </a:r>
            <a:r>
              <a:rPr lang="tr-TR" sz="2000" dirty="0" err="1" smtClean="0">
                <a:latin typeface="Courier"/>
                <a:cs typeface="Courier"/>
              </a:rPr>
              <a:t>value.equals</a:t>
            </a:r>
            <a:r>
              <a:rPr lang="tr-TR" sz="2000" dirty="0" smtClean="0">
                <a:latin typeface="Courier"/>
                <a:cs typeface="Courier"/>
              </a:rPr>
              <a:t>(</a:t>
            </a:r>
            <a:r>
              <a:rPr lang="tr-TR" sz="2000" dirty="0" err="1" smtClean="0">
                <a:latin typeface="Courier"/>
                <a:cs typeface="Courier"/>
              </a:rPr>
              <a:t>list.get</a:t>
            </a:r>
            <a:r>
              <a:rPr lang="tr-TR" sz="2000" dirty="0">
                <a:latin typeface="Courier"/>
                <a:cs typeface="Courier"/>
              </a:rPr>
              <a:t>(i</a:t>
            </a:r>
            <a:r>
              <a:rPr lang="tr-TR" sz="2000" dirty="0" smtClean="0">
                <a:latin typeface="Courier"/>
                <a:cs typeface="Courier"/>
              </a:rPr>
              <a:t>)){</a:t>
            </a:r>
            <a:endParaRPr lang="tr-TR" sz="2000" dirty="0">
              <a:latin typeface="Courier"/>
              <a:cs typeface="Courier"/>
            </a:endParaRPr>
          </a:p>
          <a:p>
            <a:pPr marL="679450" lvl="2" indent="0">
              <a:buNone/>
            </a:pPr>
            <a:r>
              <a:rPr lang="en-US" sz="2000" dirty="0">
                <a:latin typeface="Courier"/>
                <a:cs typeface="Courier"/>
              </a:rPr>
              <a:t>        //do something</a:t>
            </a:r>
          </a:p>
          <a:p>
            <a:pPr marL="679450" lvl="2" indent="0">
              <a:buNone/>
            </a:pPr>
            <a:r>
              <a:rPr lang="en-US" sz="2000" dirty="0">
                <a:latin typeface="Courier"/>
                <a:cs typeface="Courier"/>
              </a:rPr>
              <a:t>    }</a:t>
            </a:r>
          </a:p>
          <a:p>
            <a:pPr marL="679450" lvl="2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r>
              <a:rPr lang="en-US" sz="2400" dirty="0" smtClean="0"/>
              <a:t>Alternative</a:t>
            </a:r>
            <a:r>
              <a:rPr lang="en-US" sz="2800" dirty="0" smtClean="0"/>
              <a:t>:</a:t>
            </a:r>
          </a:p>
          <a:p>
            <a:pPr marL="671512" lvl="2" indent="0">
              <a:buNone/>
            </a:pPr>
            <a:r>
              <a:rPr lang="en-US" sz="2000" dirty="0" smtClean="0">
                <a:latin typeface="Courier"/>
                <a:cs typeface="Courier"/>
              </a:rPr>
              <a:t>for </a:t>
            </a:r>
            <a:r>
              <a:rPr lang="en-US" sz="2000" dirty="0">
                <a:latin typeface="Courier"/>
                <a:cs typeface="Courier"/>
              </a:rPr>
              <a:t>(String s : </a:t>
            </a:r>
            <a:r>
              <a:rPr lang="en-US" sz="2000" dirty="0" smtClean="0">
                <a:latin typeface="Courier"/>
                <a:cs typeface="Courier"/>
              </a:rPr>
              <a:t>list) </a:t>
            </a:r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pPr marL="671512" lvl="2" indent="0">
              <a:buNone/>
            </a:pPr>
            <a:r>
              <a:rPr lang="en-US" sz="2000" dirty="0">
                <a:latin typeface="Courier"/>
                <a:cs typeface="Courier"/>
              </a:rPr>
              <a:t>    if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value.equals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){</a:t>
            </a:r>
          </a:p>
          <a:p>
            <a:pPr marL="671512" lvl="2" indent="0">
              <a:buNone/>
            </a:pPr>
            <a:r>
              <a:rPr lang="en-US" sz="2000" dirty="0">
                <a:latin typeface="Courier"/>
                <a:cs typeface="Courier"/>
              </a:rPr>
              <a:t>        //do something</a:t>
            </a:r>
          </a:p>
          <a:p>
            <a:pPr marL="671512" lvl="2" indent="0">
              <a:buNone/>
            </a:pPr>
            <a:r>
              <a:rPr lang="en-US" sz="2000" dirty="0">
                <a:latin typeface="Courier"/>
                <a:cs typeface="Courier"/>
              </a:rPr>
              <a:t>    }</a:t>
            </a:r>
          </a:p>
          <a:p>
            <a:pPr marL="671512" lvl="2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  <a:endParaRPr lang="en-US" sz="2000" dirty="0" smtClean="0">
              <a:latin typeface="Courier"/>
              <a:cs typeface="Courier"/>
            </a:endParaRPr>
          </a:p>
          <a:p>
            <a:pPr marL="679450" lvl="2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679450" lvl="2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80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generics in Java 7 and above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580973" cy="4759325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In version 7 of Java, rather than doing: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err="1" smtClean="0">
                <a:latin typeface="Courier New" pitchFamily="-109" charset="0"/>
              </a:rPr>
              <a:t>ArrayList</a:t>
            </a:r>
            <a:r>
              <a:rPr lang="en-US" sz="2400" dirty="0">
                <a:latin typeface="Courier New" pitchFamily="-109" charset="0"/>
              </a:rPr>
              <a:t>&lt;</a:t>
            </a:r>
            <a:r>
              <a:rPr lang="en-US" sz="2400" b="1" dirty="0">
                <a:solidFill>
                  <a:srgbClr val="820000"/>
                </a:solidFill>
              </a:rPr>
              <a:t>Type</a:t>
            </a:r>
            <a:r>
              <a:rPr lang="en-US" sz="2400" dirty="0">
                <a:latin typeface="Courier New" pitchFamily="-109" charset="0"/>
              </a:rPr>
              <a:t>&gt; </a:t>
            </a:r>
            <a:r>
              <a:rPr lang="en-US" sz="2400" dirty="0"/>
              <a:t>name</a:t>
            </a:r>
            <a:r>
              <a:rPr lang="en-US" sz="2400" dirty="0">
                <a:latin typeface="Courier New" pitchFamily="-109" charset="0"/>
              </a:rPr>
              <a:t> = </a:t>
            </a:r>
            <a:r>
              <a:rPr lang="en-US" sz="2400" dirty="0" smtClean="0">
                <a:latin typeface="Courier New" pitchFamily="-109" charset="0"/>
              </a:rPr>
              <a:t>new </a:t>
            </a:r>
            <a:r>
              <a:rPr lang="en-US" sz="2400" dirty="0" err="1" smtClean="0">
                <a:latin typeface="Courier New" pitchFamily="-109" charset="0"/>
              </a:rPr>
              <a:t>ArrayList</a:t>
            </a:r>
            <a:r>
              <a:rPr lang="en-US" sz="2400" dirty="0">
                <a:latin typeface="Courier New" pitchFamily="-109" charset="0"/>
              </a:rPr>
              <a:t>&lt;</a:t>
            </a:r>
            <a:r>
              <a:rPr lang="en-US" sz="2400" b="1" dirty="0">
                <a:solidFill>
                  <a:srgbClr val="820000"/>
                </a:solidFill>
              </a:rPr>
              <a:t>Type</a:t>
            </a:r>
            <a:r>
              <a:rPr lang="en-US" sz="2400" dirty="0">
                <a:latin typeface="Courier New" pitchFamily="-109" charset="0"/>
              </a:rPr>
              <a:t>&gt;()</a:t>
            </a:r>
            <a:r>
              <a:rPr lang="en-US" sz="2400" dirty="0" smtClean="0">
                <a:latin typeface="Courier New" pitchFamily="-10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You can save a few keystrokes: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latin typeface="Courier New" pitchFamily="-109" charset="0"/>
              </a:rPr>
              <a:t>ArrayList</a:t>
            </a:r>
            <a:r>
              <a:rPr lang="en-US" sz="2400" dirty="0">
                <a:latin typeface="Courier New" pitchFamily="-109" charset="0"/>
              </a:rPr>
              <a:t>&lt;</a:t>
            </a:r>
            <a:r>
              <a:rPr lang="en-US" sz="2400" b="1" dirty="0">
                <a:solidFill>
                  <a:srgbClr val="820000"/>
                </a:solidFill>
              </a:rPr>
              <a:t>Type</a:t>
            </a:r>
            <a:r>
              <a:rPr lang="en-US" sz="2400" dirty="0">
                <a:latin typeface="Courier New" pitchFamily="-109" charset="0"/>
              </a:rPr>
              <a:t>&gt; </a:t>
            </a:r>
            <a:r>
              <a:rPr lang="en-US" sz="2400" dirty="0"/>
              <a:t>name</a:t>
            </a:r>
            <a:r>
              <a:rPr lang="en-US" sz="2400" dirty="0">
                <a:latin typeface="Courier New" pitchFamily="-109" charset="0"/>
              </a:rPr>
              <a:t> = new </a:t>
            </a:r>
            <a:r>
              <a:rPr lang="en-US" sz="2400" dirty="0" err="1">
                <a:latin typeface="Courier New" pitchFamily="-109" charset="0"/>
              </a:rPr>
              <a:t>ArrayList</a:t>
            </a:r>
            <a:r>
              <a:rPr lang="en-US" sz="2400" dirty="0" smtClean="0">
                <a:latin typeface="Courier New" pitchFamily="-109" charset="0"/>
              </a:rPr>
              <a:t>&lt;&gt;</a:t>
            </a:r>
            <a:r>
              <a:rPr lang="en-US" sz="2400" dirty="0">
                <a:latin typeface="Courier New" pitchFamily="-109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85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while looping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Consider the following flawed </a:t>
            </a:r>
            <a:r>
              <a:rPr lang="en-US" sz="2600" dirty="0" err="1"/>
              <a:t>pseudocode</a:t>
            </a:r>
            <a:r>
              <a:rPr lang="en-US" sz="2600" dirty="0"/>
              <a:t> </a:t>
            </a:r>
            <a:r>
              <a:rPr lang="en-US" sz="2600" dirty="0" smtClean="0"/>
              <a:t>for removing elements that end with ‘s’ from </a:t>
            </a:r>
            <a:r>
              <a:rPr lang="en-US" sz="2600" dirty="0"/>
              <a:t>a list:</a:t>
            </a:r>
          </a:p>
          <a:p>
            <a:pPr lvl="1">
              <a:buFontTx/>
              <a:buNone/>
            </a:pPr>
            <a:endParaRPr lang="en-US" sz="700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 err="1" smtClean="0">
                <a:latin typeface="Courier New" pitchFamily="-109" charset="0"/>
              </a:rPr>
              <a:t>removeEndS(</a:t>
            </a:r>
            <a:r>
              <a:rPr lang="en-US" sz="2000" b="1" dirty="0" err="1">
                <a:latin typeface="Courier New" pitchFamily="-109" charset="0"/>
              </a:rPr>
              <a:t>list</a:t>
            </a:r>
            <a:r>
              <a:rPr lang="en-US" sz="2000" dirty="0">
                <a:latin typeface="Courier New" pitchFamily="-10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    for (</a:t>
            </a:r>
            <a:r>
              <a:rPr lang="en-US" sz="2000" dirty="0" err="1">
                <a:latin typeface="Courier New" pitchFamily="-109" charset="0"/>
              </a:rPr>
              <a:t>int</a:t>
            </a:r>
            <a:r>
              <a:rPr lang="en-US" sz="2000" dirty="0">
                <a:latin typeface="Courier New" pitchFamily="-109" charset="0"/>
              </a:rPr>
              <a:t> </a:t>
            </a:r>
            <a:r>
              <a:rPr lang="en-US" sz="2000" dirty="0" err="1">
                <a:latin typeface="Courier New" pitchFamily="-109" charset="0"/>
              </a:rPr>
              <a:t>i</a:t>
            </a:r>
            <a:r>
              <a:rPr lang="en-US" sz="2000" dirty="0">
                <a:latin typeface="Courier New" pitchFamily="-109" charset="0"/>
              </a:rPr>
              <a:t> = 0; </a:t>
            </a:r>
            <a:r>
              <a:rPr lang="en-US" sz="2000" dirty="0" err="1">
                <a:latin typeface="Courier New" pitchFamily="-109" charset="0"/>
              </a:rPr>
              <a:t>i</a:t>
            </a:r>
            <a:r>
              <a:rPr lang="en-US" sz="2000" dirty="0">
                <a:latin typeface="Courier New" pitchFamily="-109" charset="0"/>
              </a:rPr>
              <a:t> &lt; </a:t>
            </a:r>
            <a:r>
              <a:rPr lang="en-US" sz="2000" dirty="0" err="1">
                <a:latin typeface="Courier New" pitchFamily="-109" charset="0"/>
              </a:rPr>
              <a:t>list.size</a:t>
            </a:r>
            <a:r>
              <a:rPr lang="en-US" sz="2000" dirty="0">
                <a:latin typeface="Courier New" pitchFamily="-109" charset="0"/>
              </a:rPr>
              <a:t>(); </a:t>
            </a:r>
            <a:r>
              <a:rPr lang="en-US" sz="2000" dirty="0" err="1">
                <a:latin typeface="Courier New" pitchFamily="-109" charset="0"/>
              </a:rPr>
              <a:t>i</a:t>
            </a:r>
            <a:r>
              <a:rPr lang="en-US" sz="2000" dirty="0">
                <a:latin typeface="Courier New" pitchFamily="-109" charset="0"/>
              </a:rPr>
              <a:t>++)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       </a:t>
            </a:r>
            <a:r>
              <a:rPr lang="en-US" sz="2000" dirty="0" smtClean="0">
                <a:latin typeface="Courier New" pitchFamily="-109" charset="0"/>
              </a:rPr>
              <a:t> get element </a:t>
            </a:r>
            <a:r>
              <a:rPr lang="en-US" sz="2000" b="1" dirty="0" err="1" smtClean="0">
                <a:latin typeface="Courier New" pitchFamily="-109" charset="0"/>
              </a:rPr>
              <a:t>i</a:t>
            </a:r>
            <a:r>
              <a:rPr lang="en-US" sz="2000" b="1" dirty="0" smtClean="0">
                <a:latin typeface="Courier New" pitchFamily="-10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        if it ends with an '</a:t>
            </a:r>
            <a:r>
              <a:rPr lang="en-US" sz="2000" dirty="0" err="1" smtClean="0">
                <a:latin typeface="Courier New" pitchFamily="-109" charset="0"/>
              </a:rPr>
              <a:t>s</a:t>
            </a:r>
            <a:r>
              <a:rPr lang="en-US" sz="2000" dirty="0" smtClean="0">
                <a:latin typeface="Courier New" pitchFamily="-109" charset="0"/>
              </a:rPr>
              <a:t>', </a:t>
            </a:r>
            <a:r>
              <a:rPr lang="en-US" sz="2000" dirty="0">
                <a:latin typeface="Courier New" pitchFamily="-109" charset="0"/>
              </a:rPr>
              <a:t>remove it.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}</a:t>
            </a:r>
          </a:p>
          <a:p>
            <a:pPr lvl="1">
              <a:buFontTx/>
              <a:buNone/>
            </a:pPr>
            <a:endParaRPr lang="en-US" sz="700" dirty="0">
              <a:latin typeface="Courier New" pitchFamily="-109" charset="0"/>
            </a:endParaRPr>
          </a:p>
          <a:p>
            <a:pPr lvl="1"/>
            <a:r>
              <a:rPr lang="en-US" sz="2400" dirty="0"/>
              <a:t>What does the algorithm do wrong</a:t>
            </a:r>
            <a:r>
              <a:rPr lang="en-US" sz="2400" dirty="0" smtClean="0"/>
              <a:t>?</a:t>
            </a:r>
          </a:p>
        </p:txBody>
      </p:sp>
      <p:graphicFrame>
        <p:nvGraphicFramePr>
          <p:cNvPr id="185415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06673"/>
              </p:ext>
            </p:extLst>
          </p:nvPr>
        </p:nvGraphicFramePr>
        <p:xfrm>
          <a:off x="381000" y="4888722"/>
          <a:ext cx="8399463" cy="118872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-10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-10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-10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-10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-109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-10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-10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"she"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"sells"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"seashells"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"by"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"the"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"seashore"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-109" charset="0"/>
              </a:rPr>
              <a:t>ArrayList</a:t>
            </a:r>
            <a:r>
              <a:rPr lang="en-US"/>
              <a:t> of primitives?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3530"/>
            <a:ext cx="8686800" cy="4759325"/>
          </a:xfrm>
        </p:spPr>
        <p:txBody>
          <a:bodyPr/>
          <a:lstStyle/>
          <a:p>
            <a:r>
              <a:rPr lang="en-US" sz="2600" dirty="0"/>
              <a:t>The type you specify when creating an </a:t>
            </a:r>
            <a:r>
              <a:rPr lang="en-US" sz="2600" dirty="0" err="1">
                <a:latin typeface="Courier New" pitchFamily="-109" charset="0"/>
              </a:rPr>
              <a:t>ArrayList</a:t>
            </a:r>
            <a:r>
              <a:rPr lang="en-US" sz="2600" dirty="0"/>
              <a:t> must be an </a:t>
            </a:r>
            <a:r>
              <a:rPr lang="en-US" sz="2600" dirty="0">
                <a:solidFill>
                  <a:srgbClr val="820000"/>
                </a:solidFill>
              </a:rPr>
              <a:t>object </a:t>
            </a:r>
            <a:r>
              <a:rPr lang="en-US" sz="2600" dirty="0"/>
              <a:t>type; it cannot be a primitive type.</a:t>
            </a:r>
          </a:p>
          <a:p>
            <a:pPr lvl="1"/>
            <a:endParaRPr lang="en-US" sz="700" dirty="0"/>
          </a:p>
          <a:p>
            <a:pPr lvl="1"/>
            <a:r>
              <a:rPr lang="en-US" sz="2400" dirty="0"/>
              <a:t>The following is illegal:</a:t>
            </a:r>
          </a:p>
          <a:p>
            <a:pPr lvl="1">
              <a:buFontTx/>
              <a:buNone/>
            </a:pPr>
            <a:endParaRPr lang="en-US" sz="7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-10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 pitchFamily="-109" charset="0"/>
              </a:rPr>
              <a:t>// illegal -- </a:t>
            </a:r>
            <a:r>
              <a:rPr lang="en-US" sz="2000" b="1" dirty="0" err="1">
                <a:solidFill>
                  <a:srgbClr val="008000"/>
                </a:solidFill>
                <a:latin typeface="Courier New" pitchFamily="-109" charset="0"/>
              </a:rPr>
              <a:t>int</a:t>
            </a:r>
            <a:r>
              <a:rPr lang="en-US" sz="2000" b="1" dirty="0">
                <a:solidFill>
                  <a:srgbClr val="008000"/>
                </a:solidFill>
                <a:latin typeface="Courier New" pitchFamily="-109" charset="0"/>
              </a:rPr>
              <a:t> cannot be a type parameter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rgbClr val="800000"/>
                </a:solidFill>
                <a:latin typeface="Courier New" pitchFamily="-109" charset="0"/>
              </a:rPr>
              <a:t>&lt;</a:t>
            </a:r>
            <a:r>
              <a:rPr lang="en-US" sz="2000" b="1" dirty="0" err="1">
                <a:solidFill>
                  <a:srgbClr val="800000"/>
                </a:solidFill>
                <a:latin typeface="Courier New" pitchFamily="-109" charset="0"/>
              </a:rPr>
              <a:t>int</a:t>
            </a:r>
            <a:r>
              <a:rPr lang="en-US" sz="2000" b="1" dirty="0">
                <a:solidFill>
                  <a:srgbClr val="800000"/>
                </a:solidFill>
                <a:latin typeface="Courier New" pitchFamily="-109" charset="0"/>
              </a:rPr>
              <a:t>&gt;</a:t>
            </a:r>
            <a:r>
              <a:rPr lang="en-US" sz="2000" dirty="0">
                <a:latin typeface="Courier New" pitchFamily="-109" charset="0"/>
              </a:rPr>
              <a:t> list = new 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rgbClr val="800000"/>
                </a:solidFill>
                <a:latin typeface="Courier New" pitchFamily="-109" charset="0"/>
              </a:rPr>
              <a:t>&lt;</a:t>
            </a:r>
            <a:r>
              <a:rPr lang="en-US" sz="2000" b="1" dirty="0" err="1">
                <a:solidFill>
                  <a:srgbClr val="800000"/>
                </a:solidFill>
                <a:latin typeface="Courier New" pitchFamily="-109" charset="0"/>
              </a:rPr>
              <a:t>int</a:t>
            </a:r>
            <a:r>
              <a:rPr lang="en-US" sz="2000" b="1" dirty="0">
                <a:solidFill>
                  <a:srgbClr val="800000"/>
                </a:solidFill>
                <a:latin typeface="Courier New" pitchFamily="-109" charset="0"/>
              </a:rPr>
              <a:t>&gt;</a:t>
            </a:r>
            <a:r>
              <a:rPr lang="en-US" sz="2000" dirty="0">
                <a:latin typeface="Courier New" pitchFamily="-109" charset="0"/>
              </a:rPr>
              <a:t>()</a:t>
            </a:r>
            <a:r>
              <a:rPr lang="en-US" sz="2000" dirty="0" smtClean="0">
                <a:latin typeface="Courier New" pitchFamily="-10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But we can still use </a:t>
            </a:r>
            <a:r>
              <a:rPr lang="en-US" sz="2600" dirty="0" err="1">
                <a:latin typeface="Courier New" pitchFamily="-109" charset="0"/>
              </a:rPr>
              <a:t>ArrayList</a:t>
            </a:r>
            <a:r>
              <a:rPr lang="en-US" sz="2600" dirty="0"/>
              <a:t> with primitive types by using special classes called </a:t>
            </a:r>
            <a:r>
              <a:rPr lang="en-US" sz="2600" i="1" dirty="0"/>
              <a:t>wrapper</a:t>
            </a:r>
            <a:r>
              <a:rPr lang="en-US" sz="2600" dirty="0"/>
              <a:t> classes in their place</a:t>
            </a:r>
            <a:r>
              <a:rPr lang="en-US" sz="2600" dirty="0" smtClean="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chemeClr val="tx2"/>
                </a:solidFill>
                <a:latin typeface="Courier New" pitchFamily="-109" charset="0"/>
              </a:rPr>
              <a:t>&lt;Integer&gt;</a:t>
            </a:r>
            <a:r>
              <a:rPr lang="en-US" sz="2000" dirty="0">
                <a:solidFill>
                  <a:schemeClr val="tx2"/>
                </a:solidFill>
                <a:latin typeface="Courier New" pitchFamily="-109" charset="0"/>
              </a:rPr>
              <a:t> </a:t>
            </a:r>
            <a:r>
              <a:rPr lang="en-US" sz="2000" dirty="0">
                <a:latin typeface="Courier New" pitchFamily="-109" charset="0"/>
              </a:rPr>
              <a:t>list = new 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rgbClr val="820000"/>
                </a:solidFill>
                <a:latin typeface="Courier New" pitchFamily="-109" charset="0"/>
              </a:rPr>
              <a:t>&lt;Integer&gt;</a:t>
            </a:r>
            <a:r>
              <a:rPr lang="en-US" sz="2000" dirty="0">
                <a:latin typeface="Courier New" pitchFamily="-109" charset="0"/>
              </a:rPr>
              <a:t>();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F1600-B9D1-EC4E-9DFE-FA2BCEEDEB61}" type="slidenum">
              <a:rPr lang="en-US"/>
              <a:pPr/>
              <a:t>16</a:t>
            </a:fld>
            <a:endParaRPr lang="en-US"/>
          </a:p>
        </p:txBody>
      </p:sp>
      <p:sp>
        <p:nvSpPr>
          <p:cNvPr id="18433" name="Freeform 1"/>
          <p:cNvSpPr>
            <a:spLocks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Wrapper </a:t>
            </a:r>
            <a:r>
              <a:rPr lang="en-US" dirty="0" smtClean="0"/>
              <a:t>classes: </a:t>
            </a:r>
            <a:r>
              <a:rPr lang="en-US" dirty="0"/>
              <a:t>Example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199" y="1295399"/>
            <a:ext cx="7825885" cy="1599405"/>
          </a:xfrm>
          <a:ln/>
        </p:spPr>
        <p:txBody>
          <a:bodyPr/>
          <a:lstStyle/>
          <a:p>
            <a:r>
              <a:rPr lang="en-US" dirty="0"/>
              <a:t>Every java primitive has a </a:t>
            </a:r>
            <a:r>
              <a:rPr lang="en-US" dirty="0" smtClean="0"/>
              <a:t>class dedicated </a:t>
            </a:r>
            <a:r>
              <a:rPr lang="en-US" dirty="0"/>
              <a:t>to it.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787399" y="2440081"/>
            <a:ext cx="8182129" cy="39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Example:</a:t>
            </a:r>
          </a:p>
          <a:p>
            <a:pPr algn="l"/>
            <a:endParaRPr lang="en-US" dirty="0">
              <a:latin typeface="Courier"/>
              <a:ea typeface="ＭＳ Ｐゴシック" charset="0"/>
              <a:cs typeface="Courier"/>
              <a:sym typeface="Arial" charset="0"/>
            </a:endParaRPr>
          </a:p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x = 3;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Integer y = new Integer(5);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ea typeface="ＭＳ Ｐゴシック" charset="0"/>
              <a:cs typeface="Courier"/>
              <a:sym typeface="Arial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 z = x + y</a:t>
            </a:r>
            <a:r>
              <a:rPr lang="en-US" sz="1800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; </a:t>
            </a:r>
            <a:endParaRPr lang="en-US" sz="1800" dirty="0">
              <a:solidFill>
                <a:schemeClr val="tx1"/>
              </a:solidFill>
              <a:latin typeface="Courier"/>
              <a:ea typeface="ＭＳ Ｐゴシック" charset="0"/>
              <a:cs typeface="Courier"/>
              <a:sym typeface="Arial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ea typeface="ＭＳ Ｐゴシック" charset="0"/>
              <a:cs typeface="Courier"/>
              <a:sym typeface="Arial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 z  = x + 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y.intValue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()</a:t>
            </a:r>
            <a:r>
              <a:rPr lang="en-US" sz="1800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;  // convert wrapper to primitive </a:t>
            </a:r>
          </a:p>
          <a:p>
            <a:pPr algn="l"/>
            <a:endParaRPr lang="en-US" dirty="0">
              <a:latin typeface="Courier"/>
              <a:ea typeface="ＭＳ Ｐゴシック" charset="0"/>
              <a:cs typeface="Courier"/>
              <a:sym typeface="Arial" charset="0"/>
            </a:endParaRPr>
          </a:p>
          <a:p>
            <a:pPr algn="l"/>
            <a:r>
              <a:rPr lang="en-US" dirty="0" smtClean="0">
                <a:latin typeface="Courier"/>
                <a:ea typeface="ＭＳ Ｐゴシック" charset="0"/>
                <a:cs typeface="Courier"/>
                <a:sym typeface="Arial" charset="0"/>
              </a:rPr>
              <a:t>//</a:t>
            </a:r>
            <a:r>
              <a:rPr lang="en-US" sz="1800" dirty="0" smtClean="0">
                <a:solidFill>
                  <a:schemeClr val="tx1"/>
                </a:solidFill>
                <a:latin typeface="Courier"/>
                <a:ea typeface="ＭＳ Ｐゴシック" charset="0"/>
                <a:cs typeface="Courier"/>
                <a:sym typeface="Arial" charset="0"/>
              </a:rPr>
              <a:t> can also construct an Integer from a string:</a:t>
            </a:r>
          </a:p>
          <a:p>
            <a:pPr algn="l"/>
            <a:endParaRPr lang="en-US" dirty="0">
              <a:latin typeface="Courier"/>
              <a:ea typeface="ＭＳ Ｐゴシック" charset="0"/>
              <a:cs typeface="Courier"/>
              <a:sym typeface="Arial" charset="0"/>
            </a:endParaRPr>
          </a:p>
          <a:p>
            <a:pPr algn="l"/>
            <a:r>
              <a:rPr lang="en-US" dirty="0" smtClean="0">
                <a:latin typeface="Courier"/>
                <a:ea typeface="ＭＳ Ｐゴシック" charset="0"/>
                <a:cs typeface="Courier"/>
                <a:sym typeface="Arial" charset="0"/>
              </a:rPr>
              <a:t>y = new Integer(“5”);</a:t>
            </a:r>
            <a:endParaRPr lang="en-US" sz="1800" dirty="0">
              <a:solidFill>
                <a:schemeClr val="tx1"/>
              </a:solidFill>
              <a:latin typeface="Courier"/>
              <a:ea typeface="ＭＳ Ｐゴシック" charset="0"/>
              <a:cs typeface="Courier"/>
              <a:sym typeface="Arial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"/>
              <a:ea typeface="ＭＳ Ｐゴシック" charset="0"/>
              <a:cs typeface="Courier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r>
              <a:rPr lang="en-US" dirty="0" smtClean="0"/>
              <a:t> of wrapper type objects</a:t>
            </a:r>
            <a:endParaRPr 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820"/>
            <a:ext cx="8458402" cy="5092874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sz="2100" dirty="0"/>
              <a:t>A wrapper is an object whose</a:t>
            </a:r>
            <a:r>
              <a:rPr lang="en-US" sz="2100" dirty="0" smtClean="0"/>
              <a:t> purpose </a:t>
            </a:r>
            <a:r>
              <a:rPr lang="en-US" sz="2100" dirty="0"/>
              <a:t>is to hold a primitive </a:t>
            </a:r>
            <a:r>
              <a:rPr lang="en-US" sz="2100" dirty="0" smtClean="0"/>
              <a:t>value and to provide more functionality.</a:t>
            </a:r>
            <a:endParaRPr lang="en-US" sz="1800" dirty="0" smtClean="0"/>
          </a:p>
          <a:p>
            <a:r>
              <a:rPr lang="en-US" sz="2200" dirty="0"/>
              <a:t>Once you construct the list, use it with primitives as </a:t>
            </a:r>
            <a:r>
              <a:rPr lang="en-US" sz="2200" dirty="0" smtClean="0"/>
              <a:t>normal (</a:t>
            </a:r>
            <a:r>
              <a:rPr lang="en-US" sz="2200" dirty="0" err="1" smtClean="0"/>
              <a:t>autoboxing</a:t>
            </a:r>
            <a:r>
              <a:rPr lang="en-US" sz="2200" dirty="0" smtClean="0"/>
              <a:t>):</a:t>
            </a:r>
            <a:endParaRPr lang="en-US" sz="2200" dirty="0"/>
          </a:p>
          <a:p>
            <a:pPr lvl="1">
              <a:buFontTx/>
              <a:buNone/>
            </a:pPr>
            <a:endParaRPr lang="en-US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rgbClr val="820000"/>
                </a:solidFill>
                <a:latin typeface="Courier New" pitchFamily="-109" charset="0"/>
              </a:rPr>
              <a:t>&lt;Double&gt;</a:t>
            </a:r>
            <a:r>
              <a:rPr lang="en-US" sz="2000" dirty="0">
                <a:solidFill>
                  <a:srgbClr val="820000"/>
                </a:solidFill>
                <a:latin typeface="Courier New" pitchFamily="-109" charset="0"/>
              </a:rPr>
              <a:t> </a:t>
            </a:r>
            <a:r>
              <a:rPr lang="en-US" sz="2000" dirty="0">
                <a:latin typeface="Courier New" pitchFamily="-109" charset="0"/>
              </a:rPr>
              <a:t>grades = new 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rgbClr val="820000"/>
                </a:solidFill>
                <a:latin typeface="Courier New" pitchFamily="-109" charset="0"/>
              </a:rPr>
              <a:t>&lt;Double&gt;</a:t>
            </a:r>
            <a:r>
              <a:rPr lang="en-US" sz="2000" dirty="0">
                <a:latin typeface="Courier New" pitchFamily="-10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grades.add(3.2);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grades.add(2.7)</a:t>
            </a:r>
            <a:r>
              <a:rPr lang="en-US" sz="2000" dirty="0" smtClean="0">
                <a:latin typeface="Courier New" pitchFamily="-109" charset="0"/>
              </a:rPr>
              <a:t>;</a:t>
            </a:r>
          </a:p>
        </p:txBody>
      </p:sp>
      <p:graphicFrame>
        <p:nvGraphicFramePr>
          <p:cNvPr id="18029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26393"/>
              </p:ext>
            </p:extLst>
          </p:nvPr>
        </p:nvGraphicFramePr>
        <p:xfrm>
          <a:off x="2590800" y="1202284"/>
          <a:ext cx="3997325" cy="2377440"/>
        </p:xfrm>
        <a:graphic>
          <a:graphicData uri="http://schemas.openxmlformats.org/drawingml/2006/table">
            <a:tbl>
              <a:tblPr/>
              <a:tblGrid>
                <a:gridCol w="202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Arial" pitchFamily="-109" charset="0"/>
                        </a:rPr>
                        <a:t>Primitive Type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  <a:ea typeface="Times New Roman" pitchFamily="-109" charset="0"/>
                        <a:cs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Arial" pitchFamily="-109" charset="0"/>
                        </a:rPr>
                        <a:t>Wrapper Type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  <a:ea typeface="Times New Roman" pitchFamily="-109" charset="0"/>
                        <a:cs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 int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Integer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 double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Double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 char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Character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boolean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Boolean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float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Float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r>
              <a:rPr lang="en-US" dirty="0"/>
              <a:t> of wrapper type objects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402" cy="4759325"/>
          </a:xfrm>
        </p:spPr>
        <p:txBody>
          <a:bodyPr/>
          <a:lstStyle/>
          <a:p>
            <a:pPr lvl="1">
              <a:buNone/>
            </a:pPr>
            <a:endParaRPr lang="en-US" dirty="0" smtClean="0"/>
          </a:p>
          <a:p>
            <a:r>
              <a:rPr lang="en-US" sz="2200" dirty="0" err="1" smtClean="0"/>
              <a:t>Autoboxing</a:t>
            </a:r>
            <a:r>
              <a:rPr lang="en-US" sz="2200" dirty="0" smtClean="0"/>
              <a:t>:</a:t>
            </a:r>
          </a:p>
          <a:p>
            <a:pPr lvl="1">
              <a:buFontTx/>
              <a:buNone/>
            </a:pPr>
            <a:endParaRPr lang="en-US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rgbClr val="820000"/>
                </a:solidFill>
                <a:latin typeface="Courier New" pitchFamily="-109" charset="0"/>
              </a:rPr>
              <a:t>&lt;Double&gt;</a:t>
            </a:r>
            <a:r>
              <a:rPr lang="en-US" sz="2000" dirty="0">
                <a:solidFill>
                  <a:srgbClr val="820000"/>
                </a:solidFill>
                <a:latin typeface="Courier New" pitchFamily="-109" charset="0"/>
              </a:rPr>
              <a:t> </a:t>
            </a:r>
            <a:r>
              <a:rPr lang="en-US" sz="2000" dirty="0">
                <a:latin typeface="Courier New" pitchFamily="-109" charset="0"/>
              </a:rPr>
              <a:t>grades = new 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solidFill>
                  <a:srgbClr val="820000"/>
                </a:solidFill>
                <a:latin typeface="Courier New" pitchFamily="-109" charset="0"/>
              </a:rPr>
              <a:t>&lt;</a:t>
            </a:r>
            <a:r>
              <a:rPr lang="en-US" sz="2000" b="1" dirty="0" smtClean="0">
                <a:solidFill>
                  <a:srgbClr val="820000"/>
                </a:solidFill>
                <a:latin typeface="Courier New" pitchFamily="-109" charset="0"/>
              </a:rPr>
              <a:t>Double&gt;</a:t>
            </a:r>
            <a:r>
              <a:rPr lang="en-US" sz="2000" dirty="0" smtClean="0">
                <a:latin typeface="Courier New" pitchFamily="-109" charset="0"/>
              </a:rPr>
              <a:t>(</a:t>
            </a:r>
            <a:r>
              <a:rPr lang="en-US" sz="2000" dirty="0">
                <a:latin typeface="Courier New" pitchFamily="-109" charset="0"/>
              </a:rPr>
              <a:t>);</a:t>
            </a:r>
            <a:endParaRPr lang="en-US" sz="2000" dirty="0" smtClean="0">
              <a:latin typeface="Courier New" pitchFamily="-10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 New" pitchFamily="-109" charset="0"/>
              </a:rPr>
              <a:t>//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 New" pitchFamily="-109" charset="0"/>
              </a:rPr>
              <a:t>Autoboxing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 New" pitchFamily="-109" charset="0"/>
              </a:rPr>
              <a:t>: create Double from double 3.2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grades.add</a:t>
            </a:r>
            <a:r>
              <a:rPr lang="en-US" sz="2000" dirty="0">
                <a:latin typeface="Courier New" pitchFamily="-109" charset="0"/>
              </a:rPr>
              <a:t>(3.2</a:t>
            </a:r>
            <a:r>
              <a:rPr lang="en-US" sz="2000" dirty="0" smtClean="0">
                <a:latin typeface="Courier New" pitchFamily="-109" charset="0"/>
              </a:rPr>
              <a:t>); </a:t>
            </a:r>
            <a:endParaRPr lang="en-US" sz="2000" dirty="0" smtClean="0">
              <a:solidFill>
                <a:srgbClr val="00B050"/>
              </a:solidFill>
              <a:latin typeface="Courier New" pitchFamily="-10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itchFamily="-109" charset="0"/>
              </a:rPr>
              <a:t>grades.add</a:t>
            </a:r>
            <a:r>
              <a:rPr lang="en-US" sz="2000" dirty="0">
                <a:latin typeface="Courier New" pitchFamily="-109" charset="0"/>
              </a:rPr>
              <a:t>(2.7</a:t>
            </a:r>
            <a:r>
              <a:rPr lang="en-US" sz="2000" dirty="0" smtClean="0">
                <a:latin typeface="Courier New" pitchFamily="-10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double sum = 0.0;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for (</a:t>
            </a:r>
            <a:r>
              <a:rPr lang="en-US" sz="2000" dirty="0" err="1" smtClean="0">
                <a:latin typeface="Courier New" pitchFamily="-109" charset="0"/>
              </a:rPr>
              <a:t>int</a:t>
            </a:r>
            <a:r>
              <a:rPr lang="en-US" sz="2000" dirty="0" smtClean="0">
                <a:latin typeface="Courier New" pitchFamily="-109" charset="0"/>
              </a:rPr>
              <a:t> </a:t>
            </a:r>
            <a:r>
              <a:rPr lang="en-US" sz="2000" dirty="0" err="1" smtClean="0">
                <a:latin typeface="Courier New" pitchFamily="-109" charset="0"/>
              </a:rPr>
              <a:t>i</a:t>
            </a:r>
            <a:r>
              <a:rPr lang="en-US" sz="2000" dirty="0" smtClean="0">
                <a:latin typeface="Courier New" pitchFamily="-109" charset="0"/>
              </a:rPr>
              <a:t> = 0; </a:t>
            </a:r>
            <a:r>
              <a:rPr lang="en-US" sz="2000" dirty="0" err="1" smtClean="0">
                <a:latin typeface="Courier New" pitchFamily="-109" charset="0"/>
              </a:rPr>
              <a:t>i</a:t>
            </a:r>
            <a:r>
              <a:rPr lang="en-US" sz="2000" dirty="0" smtClean="0">
                <a:latin typeface="Courier New" pitchFamily="-109" charset="0"/>
              </a:rPr>
              <a:t> &lt; </a:t>
            </a:r>
            <a:r>
              <a:rPr lang="en-US" sz="2000" dirty="0" err="1" smtClean="0">
                <a:latin typeface="Courier New" pitchFamily="-109" charset="0"/>
              </a:rPr>
              <a:t>grades.size</a:t>
            </a:r>
            <a:r>
              <a:rPr lang="en-US" sz="2000" dirty="0" smtClean="0">
                <a:latin typeface="Courier New" pitchFamily="-109" charset="0"/>
              </a:rPr>
              <a:t>(); </a:t>
            </a:r>
            <a:r>
              <a:rPr lang="en-US" sz="2000" dirty="0" err="1" smtClean="0">
                <a:latin typeface="Courier New" pitchFamily="-109" charset="0"/>
              </a:rPr>
              <a:t>i</a:t>
            </a:r>
            <a:r>
              <a:rPr lang="en-US" sz="2000" dirty="0" smtClean="0">
                <a:latin typeface="Courier New" pitchFamily="-109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620000"/>
                </a:solidFill>
                <a:latin typeface="Courier New" pitchFamily="-109" charset="0"/>
              </a:rPr>
              <a:t>   //</a:t>
            </a:r>
            <a:r>
              <a:rPr lang="en-US" sz="2000" dirty="0" err="1" smtClean="0">
                <a:solidFill>
                  <a:srgbClr val="620000"/>
                </a:solidFill>
                <a:latin typeface="Courier New" pitchFamily="-109" charset="0"/>
              </a:rPr>
              <a:t>AutoUNboxing</a:t>
            </a:r>
            <a:r>
              <a:rPr lang="en-US" sz="2000" dirty="0" smtClean="0">
                <a:solidFill>
                  <a:srgbClr val="620000"/>
                </a:solidFill>
                <a:latin typeface="Courier New" pitchFamily="-109" charset="0"/>
              </a:rPr>
              <a:t> from Double to double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   sum += </a:t>
            </a:r>
            <a:r>
              <a:rPr lang="en-US" sz="2000" dirty="0" err="1" smtClean="0">
                <a:latin typeface="Courier New" pitchFamily="-109" charset="0"/>
              </a:rPr>
              <a:t>grades.get(i</a:t>
            </a:r>
            <a:r>
              <a:rPr lang="en-US" sz="2000" dirty="0" smtClean="0">
                <a:latin typeface="Courier New" pitchFamily="-109" charset="0"/>
              </a:rPr>
              <a:t>);</a:t>
            </a:r>
            <a:endParaRPr lang="en-US" sz="2000" dirty="0" smtClean="0">
              <a:solidFill>
                <a:srgbClr val="00B050"/>
              </a:solidFill>
              <a:latin typeface="Courier New" pitchFamily="-10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}</a:t>
            </a:r>
            <a:endParaRPr lang="en-US" sz="2000" dirty="0">
              <a:latin typeface="Courier New" pitchFamily="-10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ArrayList</a:t>
            </a:r>
            <a:r>
              <a:rPr lang="en-US" sz="2800" dirty="0" smtClean="0"/>
              <a:t> belongs to Java’s Collections framework.</a:t>
            </a:r>
          </a:p>
          <a:p>
            <a:r>
              <a:rPr lang="en-US" sz="2800" dirty="0" smtClean="0"/>
              <a:t>Other classes have a very similar interface, so it will be easier to learn how to use those classes once you’ve learned </a:t>
            </a:r>
            <a:r>
              <a:rPr lang="en-US" sz="2800" dirty="0" err="1" smtClean="0"/>
              <a:t>ArrayList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38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 to store data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759325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800" dirty="0" smtClean="0"/>
              <a:t>Arrays:  </a:t>
            </a:r>
            <a:r>
              <a:rPr lang="en-US" sz="2800" dirty="0"/>
              <a:t>store multiple values of the same </a:t>
            </a:r>
            <a:r>
              <a:rPr lang="en-US" sz="2800" dirty="0" smtClean="0"/>
              <a:t>type.</a:t>
            </a:r>
          </a:p>
          <a:p>
            <a:pPr>
              <a:buFont typeface="Wingdings" charset="2"/>
              <a:buChar char="q"/>
            </a:pPr>
            <a:r>
              <a:rPr lang="en-US" sz="2800" dirty="0" smtClean="0"/>
              <a:t>Conveniently refer to items by their index</a:t>
            </a:r>
          </a:p>
          <a:p>
            <a:pPr>
              <a:buFont typeface="Wingdings" charset="2"/>
              <a:buChar char="q"/>
            </a:pPr>
            <a:r>
              <a:rPr lang="en-US" sz="2800" dirty="0" smtClean="0"/>
              <a:t>Need to know the size before declaring them: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-109" charset="0"/>
              </a:rPr>
              <a:t>	</a:t>
            </a:r>
            <a:r>
              <a:rPr lang="en-US" sz="2800" dirty="0" err="1" smtClean="0">
                <a:latin typeface="Courier New" pitchFamily="-109" charset="0"/>
              </a:rPr>
              <a:t>int</a:t>
            </a:r>
            <a:r>
              <a:rPr lang="en-US" sz="2800" dirty="0">
                <a:latin typeface="Courier New" pitchFamily="-109" charset="0"/>
              </a:rPr>
              <a:t>[] numbers = new </a:t>
            </a:r>
            <a:r>
              <a:rPr lang="en-US" sz="2800" dirty="0" err="1">
                <a:latin typeface="Courier New" pitchFamily="-109" charset="0"/>
              </a:rPr>
              <a:t>int</a:t>
            </a:r>
            <a:r>
              <a:rPr lang="en-US" sz="2800" dirty="0">
                <a:latin typeface="Courier New" pitchFamily="-109" charset="0"/>
              </a:rPr>
              <a:t>[100]</a:t>
            </a:r>
            <a:r>
              <a:rPr lang="en-US" sz="2800" dirty="0" smtClean="0">
                <a:latin typeface="Courier New" pitchFamily="-109" charset="0"/>
              </a:rPr>
              <a:t>;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often need to store an unknown number of values.</a:t>
            </a:r>
          </a:p>
          <a:p>
            <a:pPr lvl="1"/>
            <a:r>
              <a:rPr lang="en-US" sz="2400" dirty="0" smtClean="0"/>
              <a:t>Need to either count the values or resize as additional storage space is needed.</a:t>
            </a:r>
          </a:p>
          <a:p>
            <a:pPr marL="344487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331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ahead: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6958"/>
          </a:xfrm>
        </p:spPr>
        <p:txBody>
          <a:bodyPr/>
          <a:lstStyle/>
          <a:p>
            <a:r>
              <a:rPr lang="en-US" sz="2800" dirty="0" smtClean="0"/>
              <a:t>A Java </a:t>
            </a:r>
            <a:r>
              <a:rPr lang="en-US" sz="2800" dirty="0" smtClean="0">
                <a:solidFill>
                  <a:srgbClr val="820000"/>
                </a:solidFill>
              </a:rPr>
              <a:t>interface </a:t>
            </a:r>
            <a:r>
              <a:rPr lang="en-US" sz="2800" dirty="0" smtClean="0"/>
              <a:t>specifies which public methods are available to a user</a:t>
            </a:r>
          </a:p>
          <a:p>
            <a:r>
              <a:rPr lang="en-US" sz="2800" dirty="0" smtClean="0"/>
              <a:t>A class </a:t>
            </a:r>
            <a:r>
              <a:rPr lang="en-US" sz="2800" dirty="0" smtClean="0">
                <a:solidFill>
                  <a:srgbClr val="820000"/>
                </a:solidFill>
              </a:rPr>
              <a:t>implements </a:t>
            </a:r>
            <a:r>
              <a:rPr lang="en-US" sz="2800" dirty="0" smtClean="0"/>
              <a:t>an interface if it provides all the methods in the interface</a:t>
            </a:r>
          </a:p>
          <a:p>
            <a:r>
              <a:rPr lang="en-US" sz="2800" dirty="0" smtClean="0"/>
              <a:t>Interfaces allow for common behavior amongst classes.  Example:  the </a:t>
            </a:r>
            <a:r>
              <a:rPr lang="en-US" sz="2800" dirty="0" smtClean="0">
                <a:solidFill>
                  <a:srgbClr val="820000"/>
                </a:solidFill>
              </a:rPr>
              <a:t>List </a:t>
            </a:r>
            <a:r>
              <a:rPr lang="en-US" sz="2800" dirty="0" smtClean="0"/>
              <a:t>interface is implemented by several Collections classes (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,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, Vector, Stack)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public class </a:t>
            </a:r>
            <a:r>
              <a:rPr lang="en-US" sz="2400" dirty="0" err="1">
                <a:latin typeface="Courier New" charset="0"/>
              </a:rPr>
              <a:t>StrangeObject</a:t>
            </a:r>
            <a:r>
              <a:rPr lang="en-US" sz="2400" dirty="0">
                <a:latin typeface="Courier New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    String name;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 New" charset="0"/>
              </a:rPr>
              <a:t>    </a:t>
            </a:r>
            <a:r>
              <a:rPr lang="en-US" sz="2400" b="1" dirty="0" err="1">
                <a:solidFill>
                  <a:srgbClr val="800000"/>
                </a:solidFill>
                <a:latin typeface="Courier New" charset="0"/>
              </a:rPr>
              <a:t>StrangeObject</a:t>
            </a:r>
            <a:r>
              <a:rPr lang="en-US" sz="2400" b="1" dirty="0">
                <a:solidFill>
                  <a:srgbClr val="800000"/>
                </a:solidFill>
                <a:latin typeface="Courier New" charset="0"/>
              </a:rPr>
              <a:t> other;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5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not always the optimal data structure:</a:t>
            </a:r>
          </a:p>
          <a:p>
            <a:pPr lvl="1"/>
            <a:r>
              <a:rPr lang="en-US" dirty="0"/>
              <a:t>An array has fixed size – needs to be copied to expand its capacity</a:t>
            </a:r>
          </a:p>
          <a:p>
            <a:pPr lvl="1"/>
            <a:r>
              <a:rPr lang="en-US" dirty="0"/>
              <a:t>Adding in the middle of an array requires copying all subsequent elements</a:t>
            </a:r>
          </a:p>
          <a:p>
            <a:r>
              <a:rPr lang="en-US" dirty="0" err="1"/>
              <a:t>ArrayLists</a:t>
            </a:r>
            <a:r>
              <a:rPr lang="en-US" dirty="0"/>
              <a:t> have the same issues since they use arrays to store their data.</a:t>
            </a:r>
          </a:p>
        </p:txBody>
      </p:sp>
    </p:spTree>
    <p:extLst>
      <p:ext uri="{BB962C8B-B14F-4D97-AF65-F5344CB8AC3E}">
        <p14:creationId xmlns:p14="http://schemas.microsoft.com/office/powerpoint/2010/main" val="3046467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US" sz="2400" dirty="0"/>
              <a:t>Object variables do not actually store an object; they store the address of an object's location in the computer's memory (references / pointers).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pPr>
              <a:buNone/>
            </a:pPr>
            <a:r>
              <a:rPr lang="en-US" sz="2400" dirty="0">
                <a:latin typeface="Courier New" charset="0"/>
              </a:rPr>
              <a:t>	</a:t>
            </a:r>
            <a:r>
              <a:rPr lang="en-US" sz="2400" dirty="0" err="1">
                <a:latin typeface="Courier New" charset="0"/>
              </a:rPr>
              <a:t>int</a:t>
            </a:r>
            <a:r>
              <a:rPr lang="en-US" sz="2400" dirty="0">
                <a:latin typeface="Courier New" charset="0"/>
              </a:rPr>
              <a:t> [] values  = new int[5];</a:t>
            </a:r>
            <a:endParaRPr lang="en-US" dirty="0">
              <a:latin typeface="Courier New" charset="0"/>
            </a:endParaRPr>
          </a:p>
          <a:p>
            <a:endParaRPr lang="en-US" dirty="0"/>
          </a:p>
        </p:txBody>
      </p:sp>
      <p:graphicFrame>
        <p:nvGraphicFramePr>
          <p:cNvPr id="6" name="Group 23"/>
          <p:cNvGraphicFramePr>
            <a:graphicFrameLocks noGrp="1"/>
          </p:cNvGraphicFramePr>
          <p:nvPr/>
        </p:nvGraphicFramePr>
        <p:xfrm>
          <a:off x="228600" y="4509532"/>
          <a:ext cx="1657350" cy="520700"/>
        </p:xfrm>
        <a:graphic>
          <a:graphicData uri="http://schemas.openxmlformats.org/drawingml/2006/table">
            <a:tbl>
              <a:tblPr/>
              <a:tblGrid>
                <a:gridCol w="101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values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1600200" y="4814332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/>
        </p:nvGraphicFramePr>
        <p:xfrm>
          <a:off x="6705600" y="4757182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0" y="4191000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x</a:t>
            </a:r>
            <a:r>
              <a:rPr lang="en-US" dirty="0">
                <a:latin typeface="Courier New" charset="0"/>
              </a:rPr>
              <a:t> = 1;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67000" y="4445000"/>
          <a:ext cx="35052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93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References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9914" cy="4759325"/>
          </a:xfrm>
        </p:spPr>
        <p:txBody>
          <a:bodyPr/>
          <a:lstStyle/>
          <a:p>
            <a:pPr lvl="1"/>
            <a:r>
              <a:rPr lang="en-US" dirty="0"/>
              <a:t>When one reference variable is assigned to another, the object is </a:t>
            </a:r>
            <a:r>
              <a:rPr lang="en-US" i="1" dirty="0"/>
              <a:t>not</a:t>
            </a:r>
            <a:r>
              <a:rPr lang="en-US" dirty="0"/>
              <a:t> copied; both variables refer to the </a:t>
            </a:r>
            <a:r>
              <a:rPr lang="en-US" i="1" dirty="0"/>
              <a:t>same object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endParaRPr lang="en-US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	</a:t>
            </a:r>
            <a:r>
              <a:rPr lang="en-US" sz="2400" dirty="0" err="1">
                <a:latin typeface="Courier New" charset="0"/>
              </a:rPr>
              <a:t>int</a:t>
            </a:r>
            <a:r>
              <a:rPr lang="en-US" sz="2400" dirty="0">
                <a:latin typeface="Courier New" charset="0"/>
              </a:rPr>
              <a:t>[] a1 = {4, 5, 2, 12, 14, 14, 9};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</a:t>
            </a: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[] a2 = a1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000" b="1" dirty="0">
                <a:solidFill>
                  <a:srgbClr val="008080"/>
                </a:solidFill>
                <a:latin typeface="Courier New" charset="0"/>
              </a:rPr>
              <a:t>//refers to same array as a1</a:t>
            </a:r>
            <a:endParaRPr lang="en-US" sz="2400" b="1" dirty="0">
              <a:solidFill>
                <a:srgbClr val="008080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333333"/>
                </a:solidFill>
                <a:latin typeface="Courier New" charset="0"/>
              </a:rPr>
              <a:t>	a2[0] = 7;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	System.out.println(</a:t>
            </a:r>
            <a:r>
              <a:rPr lang="en-US" sz="2400" b="1" dirty="0">
                <a:latin typeface="Courier New" charset="0"/>
              </a:rPr>
              <a:t>a1[0]</a:t>
            </a:r>
            <a:r>
              <a:rPr lang="en-US" sz="2400" dirty="0">
                <a:latin typeface="Courier New" charset="0"/>
              </a:rPr>
              <a:t>);   </a:t>
            </a:r>
            <a:r>
              <a:rPr lang="en-US" sz="2400" b="1" dirty="0">
                <a:solidFill>
                  <a:srgbClr val="008080"/>
                </a:solidFill>
                <a:latin typeface="Courier New" charset="0"/>
              </a:rPr>
              <a:t>// 7</a:t>
            </a:r>
            <a:endParaRPr lang="en-US" sz="2400" b="1" dirty="0">
              <a:solidFill>
                <a:srgbClr val="008080"/>
              </a:solidFill>
            </a:endParaRPr>
          </a:p>
        </p:txBody>
      </p:sp>
      <p:graphicFrame>
        <p:nvGraphicFramePr>
          <p:cNvPr id="289796" name="Group 4"/>
          <p:cNvGraphicFramePr>
            <a:graphicFrameLocks noGrp="1"/>
          </p:cNvGraphicFramePr>
          <p:nvPr/>
        </p:nvGraphicFramePr>
        <p:xfrm>
          <a:off x="3276600" y="4952750"/>
          <a:ext cx="4754563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9835" name="Group 43"/>
          <p:cNvGraphicFramePr>
            <a:graphicFrameLocks noGrp="1"/>
          </p:cNvGraphicFramePr>
          <p:nvPr/>
        </p:nvGraphicFramePr>
        <p:xfrm>
          <a:off x="3276600" y="4952750"/>
          <a:ext cx="4754563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33400" y="4927350"/>
            <a:ext cx="2438400" cy="444500"/>
            <a:chOff x="480" y="3216"/>
            <a:chExt cx="1536" cy="280"/>
          </a:xfrm>
        </p:grpSpPr>
        <p:sp>
          <p:nvSpPr>
            <p:cNvPr id="289875" name="Rectangle 83"/>
            <p:cNvSpPr>
              <a:spLocks noChangeArrowheads="1"/>
            </p:cNvSpPr>
            <p:nvPr/>
          </p:nvSpPr>
          <p:spPr bwMode="auto">
            <a:xfrm>
              <a:off x="480" y="3216"/>
              <a:ext cx="72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000" i="1">
                  <a:latin typeface="Tahoma" charset="0"/>
                </a:rPr>
                <a:t>a1</a:t>
              </a:r>
            </a:p>
          </p:txBody>
        </p:sp>
        <p:sp>
          <p:nvSpPr>
            <p:cNvPr id="289876" name="Line 84"/>
            <p:cNvSpPr>
              <a:spLocks noChangeShapeType="1"/>
            </p:cNvSpPr>
            <p:nvPr/>
          </p:nvSpPr>
          <p:spPr bwMode="auto">
            <a:xfrm>
              <a:off x="1440" y="3352"/>
              <a:ext cx="576" cy="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877" name="Oval 85"/>
            <p:cNvSpPr>
              <a:spLocks noChangeArrowheads="1"/>
            </p:cNvSpPr>
            <p:nvPr/>
          </p:nvSpPr>
          <p:spPr bwMode="auto">
            <a:xfrm>
              <a:off x="1216" y="3231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533400" y="5689350"/>
            <a:ext cx="2438400" cy="457200"/>
            <a:chOff x="480" y="3696"/>
            <a:chExt cx="1536" cy="288"/>
          </a:xfrm>
        </p:grpSpPr>
        <p:sp>
          <p:nvSpPr>
            <p:cNvPr id="289879" name="Rectangle 87"/>
            <p:cNvSpPr>
              <a:spLocks noChangeArrowheads="1"/>
            </p:cNvSpPr>
            <p:nvPr/>
          </p:nvSpPr>
          <p:spPr bwMode="auto">
            <a:xfrm>
              <a:off x="480" y="3704"/>
              <a:ext cx="72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 sz="2000" i="1">
                  <a:latin typeface="Tahoma" charset="0"/>
                </a:rPr>
                <a:t>a2</a:t>
              </a:r>
            </a:p>
          </p:txBody>
        </p:sp>
        <p:sp>
          <p:nvSpPr>
            <p:cNvPr id="289880" name="Line 88"/>
            <p:cNvSpPr>
              <a:spLocks noChangeShapeType="1"/>
            </p:cNvSpPr>
            <p:nvPr/>
          </p:nvSpPr>
          <p:spPr bwMode="auto">
            <a:xfrm flipV="1">
              <a:off x="1440" y="3696"/>
              <a:ext cx="57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881" name="Oval 89"/>
            <p:cNvSpPr>
              <a:spLocks noChangeArrowheads="1"/>
            </p:cNvSpPr>
            <p:nvPr/>
          </p:nvSpPr>
          <p:spPr bwMode="auto">
            <a:xfrm>
              <a:off x="1216" y="3719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1081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421219" cy="4759325"/>
          </a:xfrm>
        </p:spPr>
        <p:txBody>
          <a:bodyPr/>
          <a:lstStyle/>
          <a:p>
            <a:r>
              <a:rPr lang="en-US" sz="2600" dirty="0"/>
              <a:t>Consider the following class: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public class </a:t>
            </a:r>
            <a:r>
              <a:rPr lang="en-US" dirty="0" err="1">
                <a:latin typeface="Courier New" charset="0"/>
              </a:rPr>
              <a:t>StrangeObject</a:t>
            </a:r>
            <a:r>
              <a:rPr lang="en-US" dirty="0">
                <a:latin typeface="Courier New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    String name;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    </a:t>
            </a:r>
            <a:r>
              <a:rPr lang="en-US" b="1" dirty="0" err="1">
                <a:solidFill>
                  <a:srgbClr val="800000"/>
                </a:solidFill>
                <a:latin typeface="Courier New" charset="0"/>
              </a:rPr>
              <a:t>StrangeObject</a:t>
            </a: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 other;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}</a:t>
            </a:r>
          </a:p>
          <a:p>
            <a:pPr lvl="1"/>
            <a:r>
              <a:rPr lang="en-US" dirty="0"/>
              <a:t>Will this compile?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7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self-referential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759325"/>
          </a:xfrm>
        </p:spPr>
        <p:txBody>
          <a:bodyPr/>
          <a:lstStyle/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public class </a:t>
            </a:r>
            <a:r>
              <a:rPr lang="en-US" sz="2000" b="1" dirty="0" err="1">
                <a:latin typeface="Courier New" charset="0"/>
              </a:rPr>
              <a:t>IntegerNode</a:t>
            </a:r>
            <a:r>
              <a:rPr lang="en-US" sz="2000" dirty="0">
                <a:latin typeface="Courier New" charset="0"/>
              </a:rPr>
              <a:t>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    </a:t>
            </a:r>
            <a:r>
              <a:rPr lang="en-US" sz="2000" b="1" dirty="0" err="1">
                <a:latin typeface="Courier New" charset="0"/>
              </a:rPr>
              <a:t>IntegerNode</a:t>
            </a:r>
            <a:r>
              <a:rPr lang="en-US" sz="2000" b="1" dirty="0">
                <a:latin typeface="Courier New" charset="0"/>
              </a:rPr>
              <a:t> next;</a:t>
            </a:r>
          </a:p>
          <a:p>
            <a:pPr lvl="1">
              <a:lnSpc>
                <a:spcPct val="75000"/>
              </a:lnSpc>
              <a:spcAft>
                <a:spcPts val="600"/>
              </a:spcAft>
              <a:buFontTx/>
              <a:buNone/>
            </a:pPr>
            <a:r>
              <a:rPr lang="en-US" sz="2000" dirty="0">
                <a:latin typeface="Courier New" charset="0"/>
              </a:rPr>
              <a:t>}</a:t>
            </a:r>
          </a:p>
          <a:p>
            <a:r>
              <a:rPr lang="en-US" sz="2400" dirty="0"/>
              <a:t>Each node object stores:</a:t>
            </a:r>
          </a:p>
          <a:p>
            <a:pPr lvl="1"/>
            <a:r>
              <a:rPr lang="en-US" sz="2000" dirty="0"/>
              <a:t>one piece of integer data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a reference to another node</a:t>
            </a:r>
          </a:p>
          <a:p>
            <a:r>
              <a:rPr lang="en-US" sz="2400" dirty="0" err="1">
                <a:latin typeface="Courier New" charset="0"/>
              </a:rPr>
              <a:t>IntegerNode</a:t>
            </a:r>
            <a:r>
              <a:rPr lang="en-US" sz="2400" dirty="0"/>
              <a:t> objects can be "linked" into chains to store a list of values:</a:t>
            </a:r>
          </a:p>
          <a:p>
            <a:endParaRPr lang="en-US" sz="2400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939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2844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/>
        </p:nvGraphicFramePr>
        <p:xfrm>
          <a:off x="4749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"/>
          <p:cNvGraphicFramePr>
            <a:graphicFrameLocks noGrp="1"/>
          </p:cNvGraphicFramePr>
          <p:nvPr/>
        </p:nvGraphicFramePr>
        <p:xfrm>
          <a:off x="6654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48"/>
          <p:cNvSpPr>
            <a:spLocks noChangeShapeType="1"/>
          </p:cNvSpPr>
          <p:nvPr/>
        </p:nvSpPr>
        <p:spPr bwMode="auto">
          <a:xfrm flipV="1">
            <a:off x="1981200" y="572510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 flipV="1">
            <a:off x="3886200" y="572510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50"/>
          <p:cNvSpPr>
            <a:spLocks noChangeShapeType="1"/>
          </p:cNvSpPr>
          <p:nvPr/>
        </p:nvSpPr>
        <p:spPr bwMode="auto">
          <a:xfrm flipV="1">
            <a:off x="5791200" y="572510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51"/>
          <p:cNvSpPr>
            <a:spLocks noChangeShapeType="1"/>
          </p:cNvSpPr>
          <p:nvPr/>
        </p:nvSpPr>
        <p:spPr bwMode="auto">
          <a:xfrm flipH="1">
            <a:off x="7315200" y="552508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6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</a:t>
            </a:r>
            <a:r>
              <a:rPr lang="en-US" dirty="0" err="1"/>
              <a:t>IntegerNode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04306" cy="4759325"/>
          </a:xfrm>
        </p:spPr>
        <p:txBody>
          <a:bodyPr/>
          <a:lstStyle/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public class </a:t>
            </a:r>
            <a:r>
              <a:rPr lang="en-US" sz="1400" dirty="0" err="1">
                <a:latin typeface="Courier New" charset="0"/>
              </a:rPr>
              <a:t>IntegerNode</a:t>
            </a:r>
            <a:r>
              <a:rPr lang="en-US" sz="1400" dirty="0">
                <a:latin typeface="Courier New" charset="0"/>
              </a:rPr>
              <a:t>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	private 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	private </a:t>
            </a:r>
            <a:r>
              <a:rPr lang="en-US" sz="1400" dirty="0" err="1">
                <a:latin typeface="Courier New" charset="0"/>
              </a:rPr>
              <a:t>IntegerNode</a:t>
            </a:r>
            <a:r>
              <a:rPr lang="en-US" sz="1400" dirty="0">
                <a:latin typeface="Courier New" charset="0"/>
              </a:rPr>
              <a:t> next;</a:t>
            </a:r>
          </a:p>
          <a:p>
            <a:pPr lvl="1">
              <a:lnSpc>
                <a:spcPct val="75000"/>
              </a:lnSpc>
              <a:buFontTx/>
              <a:buNone/>
            </a:pPr>
            <a:endParaRPr lang="en-US" sz="1400" dirty="0">
              <a:latin typeface="Courier New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	public </a:t>
            </a:r>
            <a:r>
              <a:rPr lang="en-US" sz="1400" dirty="0" err="1">
                <a:latin typeface="Courier New" charset="0"/>
              </a:rPr>
              <a:t>IntegerNode(int</a:t>
            </a:r>
            <a:r>
              <a:rPr lang="en-US" sz="1400" dirty="0">
                <a:latin typeface="Courier New" charset="0"/>
              </a:rPr>
              <a:t> item)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     </a:t>
            </a:r>
            <a:r>
              <a:rPr lang="en-US" sz="1400" dirty="0" err="1">
                <a:latin typeface="Courier New" charset="0"/>
              </a:rPr>
              <a:t>this.data</a:t>
            </a:r>
            <a:r>
              <a:rPr lang="en-US" sz="1400" dirty="0">
                <a:latin typeface="Courier New" charset="0"/>
              </a:rPr>
              <a:t> =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     </a:t>
            </a:r>
            <a:r>
              <a:rPr lang="en-US" sz="1400" dirty="0" err="1">
                <a:latin typeface="Courier New" charset="0"/>
              </a:rPr>
              <a:t>this.next</a:t>
            </a:r>
            <a:r>
              <a:rPr lang="en-US" sz="1400" dirty="0">
                <a:latin typeface="Courier New" charset="0"/>
              </a:rPr>
              <a:t> = null;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	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	public </a:t>
            </a:r>
            <a:r>
              <a:rPr lang="en-US" sz="1400" dirty="0" err="1">
                <a:latin typeface="Courier New" charset="0"/>
              </a:rPr>
              <a:t>IntegerNode</a:t>
            </a:r>
            <a:r>
              <a:rPr lang="en-US" sz="1400" dirty="0">
                <a:latin typeface="Courier New" charset="0"/>
              </a:rPr>
              <a:t>(</a:t>
            </a:r>
            <a:r>
              <a:rPr lang="en-US" sz="1400" dirty="0" err="1">
                <a:latin typeface="Courier New" charset="0"/>
              </a:rPr>
              <a:t>int</a:t>
            </a:r>
            <a:r>
              <a:rPr lang="en-US" sz="1400" dirty="0">
                <a:latin typeface="Courier New" charset="0"/>
              </a:rPr>
              <a:t> item, </a:t>
            </a:r>
            <a:r>
              <a:rPr lang="en-US" sz="1400" dirty="0" err="1">
                <a:latin typeface="Courier New" charset="0"/>
              </a:rPr>
              <a:t>IntegerNode</a:t>
            </a:r>
            <a:r>
              <a:rPr lang="en-US" sz="1400" dirty="0">
                <a:latin typeface="Courier New" charset="0"/>
              </a:rPr>
              <a:t> next)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     </a:t>
            </a:r>
            <a:r>
              <a:rPr lang="en-US" sz="1400" dirty="0" err="1">
                <a:latin typeface="Courier New" charset="0"/>
              </a:rPr>
              <a:t>this.item</a:t>
            </a:r>
            <a:r>
              <a:rPr lang="en-US" sz="1400" dirty="0">
                <a:latin typeface="Courier New" charset="0"/>
              </a:rPr>
              <a:t> =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     </a:t>
            </a:r>
            <a:r>
              <a:rPr lang="en-US" sz="1400" dirty="0" err="1">
                <a:latin typeface="Courier New" charset="0"/>
              </a:rPr>
              <a:t>this.next</a:t>
            </a:r>
            <a:r>
              <a:rPr lang="en-US" sz="1400" dirty="0">
                <a:latin typeface="Courier New" charset="0"/>
              </a:rPr>
              <a:t> = next;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    	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		public void </a:t>
            </a:r>
            <a:r>
              <a:rPr lang="en-US" sz="1400" dirty="0" err="1">
                <a:latin typeface="Courier New" charset="0"/>
              </a:rPr>
              <a:t>setNext(IntegerNode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dirty="0" err="1">
                <a:latin typeface="Courier New" charset="0"/>
              </a:rPr>
              <a:t>nextNode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		    next = </a:t>
            </a:r>
            <a:r>
              <a:rPr lang="en-US" sz="1400" dirty="0" err="1">
                <a:latin typeface="Courier New" charset="0"/>
              </a:rPr>
              <a:t>nextNode</a:t>
            </a:r>
            <a:r>
              <a:rPr lang="en-US" sz="1400" dirty="0">
                <a:latin typeface="Courier New" charset="0"/>
              </a:rPr>
              <a:t>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		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		public </a:t>
            </a:r>
            <a:r>
              <a:rPr lang="en-US" sz="1400" dirty="0" err="1">
                <a:latin typeface="Courier New" charset="0"/>
              </a:rPr>
              <a:t>IntegerNode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dirty="0" err="1">
                <a:latin typeface="Courier New" charset="0"/>
              </a:rPr>
              <a:t>getNext</a:t>
            </a:r>
            <a:r>
              <a:rPr lang="en-US" sz="1400" dirty="0">
                <a:latin typeface="Courier New" charset="0"/>
              </a:rPr>
              <a:t>()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		    return next;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		}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400" dirty="0">
                <a:latin typeface="Courier New" charset="0"/>
              </a:rPr>
              <a:t>		public Object </a:t>
            </a:r>
            <a:r>
              <a:rPr lang="en-US" sz="1400" dirty="0" err="1">
                <a:latin typeface="Courier New" charset="0"/>
              </a:rPr>
              <a:t>getItem</a:t>
            </a:r>
            <a:r>
              <a:rPr lang="en-US" sz="1400" dirty="0">
                <a:latin typeface="Courier New" charset="0"/>
              </a:rPr>
              <a:t>() {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400" dirty="0">
                <a:latin typeface="Courier New" charset="0"/>
              </a:rPr>
              <a:t>		    return item;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400" dirty="0">
                <a:latin typeface="Courier New" charset="0"/>
              </a:rPr>
              <a:t>		}	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400" dirty="0">
                <a:latin typeface="Courier New" charset="0"/>
              </a:rPr>
              <a:t>		public void </a:t>
            </a:r>
            <a:r>
              <a:rPr lang="en-US" sz="1400" dirty="0" err="1">
                <a:latin typeface="Courier New" charset="0"/>
              </a:rPr>
              <a:t>setItem(Object</a:t>
            </a:r>
            <a:r>
              <a:rPr lang="en-US" sz="1400" dirty="0">
                <a:latin typeface="Courier New" charset="0"/>
              </a:rPr>
              <a:t> item){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400" dirty="0">
                <a:latin typeface="Courier New" charset="0"/>
              </a:rPr>
              <a:t>		    </a:t>
            </a:r>
            <a:r>
              <a:rPr lang="en-US" sz="1400" dirty="0" err="1">
                <a:latin typeface="Courier New" charset="0"/>
              </a:rPr>
              <a:t>this.item</a:t>
            </a:r>
            <a:r>
              <a:rPr lang="en-US" sz="1400" dirty="0">
                <a:latin typeface="Courier New" charset="0"/>
              </a:rPr>
              <a:t> = item;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400" dirty="0">
                <a:latin typeface="Courier New" charset="0"/>
              </a:rPr>
              <a:t>		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400" dirty="0">
                <a:latin typeface="Courier New" charset="0"/>
              </a:rPr>
              <a:t>}</a:t>
            </a:r>
          </a:p>
          <a:p>
            <a:pPr lvl="1">
              <a:lnSpc>
                <a:spcPct val="75000"/>
              </a:lnSpc>
              <a:buFontTx/>
              <a:buNone/>
            </a:pPr>
            <a:endParaRPr lang="en-US" sz="1400" dirty="0">
              <a:latin typeface="Courier New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5143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" y="1295400"/>
            <a:ext cx="8504306" cy="4759325"/>
          </a:xfrm>
        </p:spPr>
        <p:txBody>
          <a:bodyPr/>
          <a:lstStyle/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public class </a:t>
            </a:r>
            <a:r>
              <a:rPr lang="en-US" sz="1600" dirty="0" err="1">
                <a:latin typeface="Courier New" charset="0"/>
              </a:rPr>
              <a:t>IntegerNode</a:t>
            </a:r>
            <a:r>
              <a:rPr lang="en-US" sz="1600" dirty="0">
                <a:latin typeface="Courier New" charset="0"/>
              </a:rPr>
              <a:t>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private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private </a:t>
            </a:r>
            <a:r>
              <a:rPr lang="en-US" sz="1600" dirty="0" err="1">
                <a:latin typeface="Courier New" charset="0"/>
              </a:rPr>
              <a:t>IntegerNode</a:t>
            </a:r>
            <a:r>
              <a:rPr lang="en-US" sz="1600" dirty="0">
                <a:latin typeface="Courier New" charset="0"/>
              </a:rPr>
              <a:t> next;</a:t>
            </a:r>
          </a:p>
          <a:p>
            <a:pPr lvl="1">
              <a:lnSpc>
                <a:spcPct val="75000"/>
              </a:lnSpc>
              <a:buFontTx/>
              <a:buNone/>
            </a:pPr>
            <a:endParaRPr lang="en-US" sz="1600" dirty="0">
              <a:latin typeface="Courier New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public </a:t>
            </a:r>
            <a:r>
              <a:rPr lang="en-US" sz="1600" dirty="0" err="1">
                <a:latin typeface="Courier New" charset="0"/>
              </a:rPr>
              <a:t>IntegerNode(int</a:t>
            </a:r>
            <a:r>
              <a:rPr lang="en-US" sz="1600" dirty="0">
                <a:latin typeface="Courier New" charset="0"/>
              </a:rPr>
              <a:t> item) {...}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    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public </a:t>
            </a:r>
            <a:r>
              <a:rPr lang="en-US" sz="1600" dirty="0" err="1">
                <a:latin typeface="Courier New" charset="0"/>
              </a:rPr>
              <a:t>IntegerNode(int</a:t>
            </a:r>
            <a:r>
              <a:rPr lang="en-US" sz="1600" dirty="0">
                <a:latin typeface="Courier New" charset="0"/>
              </a:rPr>
              <a:t> item, </a:t>
            </a:r>
            <a:r>
              <a:rPr lang="en-US" sz="1600" dirty="0" err="1">
                <a:latin typeface="Courier New" charset="0"/>
              </a:rPr>
              <a:t>IntegerNode</a:t>
            </a:r>
            <a:r>
              <a:rPr lang="en-US" sz="1600" dirty="0">
                <a:latin typeface="Courier New" charset="0"/>
              </a:rPr>
              <a:t> next) {...}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    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public void </a:t>
            </a:r>
            <a:r>
              <a:rPr lang="en-US" sz="1600" dirty="0" err="1">
                <a:latin typeface="Courier New" charset="0"/>
              </a:rPr>
              <a:t>setNext(IntegerNode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nextNode</a:t>
            </a:r>
            <a:r>
              <a:rPr lang="en-US" sz="1600" dirty="0">
                <a:latin typeface="Courier New" charset="0"/>
              </a:rPr>
              <a:t>) {...}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	    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public </a:t>
            </a:r>
            <a:r>
              <a:rPr lang="en-US" sz="1600" dirty="0" err="1">
                <a:latin typeface="Courier New" charset="0"/>
              </a:rPr>
              <a:t>IntegerNode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getNext</a:t>
            </a:r>
            <a:r>
              <a:rPr lang="en-US" sz="1600" dirty="0">
                <a:latin typeface="Courier New" charset="0"/>
              </a:rPr>
              <a:t>() {...}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}</a:t>
            </a:r>
          </a:p>
          <a:p>
            <a:pPr lvl="1">
              <a:lnSpc>
                <a:spcPct val="75000"/>
              </a:lnSpc>
              <a:buFontTx/>
              <a:buNone/>
            </a:pPr>
            <a:endParaRPr lang="en-US" sz="1600" dirty="0">
              <a:latin typeface="Courier New" charset="0"/>
            </a:endParaRP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39800" y="4069468"/>
            <a:ext cx="4572000" cy="6955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Exercise: Write code to produce the  following list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939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5"/>
          <p:cNvGraphicFramePr>
            <a:graphicFrameLocks noGrp="1"/>
          </p:cNvGraphicFramePr>
          <p:nvPr/>
        </p:nvGraphicFramePr>
        <p:xfrm>
          <a:off x="2844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/>
        </p:nvGraphicFramePr>
        <p:xfrm>
          <a:off x="4749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"/>
          <p:cNvGraphicFramePr>
            <a:graphicFrameLocks noGrp="1"/>
          </p:cNvGraphicFramePr>
          <p:nvPr/>
        </p:nvGraphicFramePr>
        <p:xfrm>
          <a:off x="6654800" y="511550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ine 48"/>
          <p:cNvSpPr>
            <a:spLocks noChangeShapeType="1"/>
          </p:cNvSpPr>
          <p:nvPr/>
        </p:nvSpPr>
        <p:spPr bwMode="auto">
          <a:xfrm flipV="1">
            <a:off x="1981200" y="572510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49"/>
          <p:cNvSpPr>
            <a:spLocks noChangeShapeType="1"/>
          </p:cNvSpPr>
          <p:nvPr/>
        </p:nvSpPr>
        <p:spPr bwMode="auto">
          <a:xfrm flipV="1">
            <a:off x="3886200" y="572510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50"/>
          <p:cNvSpPr>
            <a:spLocks noChangeShapeType="1"/>
          </p:cNvSpPr>
          <p:nvPr/>
        </p:nvSpPr>
        <p:spPr bwMode="auto">
          <a:xfrm flipV="1">
            <a:off x="5791200" y="572510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51"/>
          <p:cNvSpPr>
            <a:spLocks noChangeShapeType="1"/>
          </p:cNvSpPr>
          <p:nvPr/>
        </p:nvSpPr>
        <p:spPr bwMode="auto">
          <a:xfrm flipH="1">
            <a:off x="7315200" y="552508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53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set of statements turns this list: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Into this?</a:t>
            </a:r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844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4749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3886200" y="25809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5410200" y="235238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219200" y="2112673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905000" y="23523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Group 30"/>
          <p:cNvGraphicFramePr>
            <a:graphicFrameLocks noGrp="1"/>
          </p:cNvGraphicFramePr>
          <p:nvPr/>
        </p:nvGraphicFramePr>
        <p:xfrm>
          <a:off x="2844800" y="4648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1"/>
          <p:cNvGraphicFramePr>
            <a:graphicFrameLocks noGrp="1"/>
          </p:cNvGraphicFramePr>
          <p:nvPr/>
        </p:nvGraphicFramePr>
        <p:xfrm>
          <a:off x="4749800" y="4648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Line 52"/>
          <p:cNvSpPr>
            <a:spLocks noChangeShapeType="1"/>
          </p:cNvSpPr>
          <p:nvPr/>
        </p:nvSpPr>
        <p:spPr bwMode="auto">
          <a:xfrm flipV="1">
            <a:off x="3886200" y="525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1219200" y="478948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14" name="Line 54"/>
          <p:cNvSpPr>
            <a:spLocks noChangeShapeType="1"/>
          </p:cNvSpPr>
          <p:nvPr/>
        </p:nvSpPr>
        <p:spPr bwMode="auto">
          <a:xfrm flipV="1">
            <a:off x="1905000" y="5029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" name="Group 55"/>
          <p:cNvGraphicFramePr>
            <a:graphicFrameLocks noGrp="1"/>
          </p:cNvGraphicFramePr>
          <p:nvPr/>
        </p:nvGraphicFramePr>
        <p:xfrm>
          <a:off x="6654800" y="4648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Line 66"/>
          <p:cNvSpPr>
            <a:spLocks noChangeShapeType="1"/>
          </p:cNvSpPr>
          <p:nvPr/>
        </p:nvSpPr>
        <p:spPr bwMode="auto">
          <a:xfrm flipV="1">
            <a:off x="5791200" y="525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 flipH="1">
            <a:off x="7315200" y="50292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8570"/>
            <a:ext cx="8229600" cy="4759325"/>
          </a:xfrm>
        </p:spPr>
        <p:txBody>
          <a:bodyPr/>
          <a:lstStyle/>
          <a:p>
            <a:r>
              <a:rPr lang="en-US" sz="2400" b="1" dirty="0"/>
              <a:t>list</a:t>
            </a:r>
            <a:r>
              <a:rPr lang="en-US" sz="2400" dirty="0"/>
              <a:t>: a collection storing an ordered sequence of elements,</a:t>
            </a:r>
            <a:br>
              <a:rPr lang="en-US" sz="2400" dirty="0"/>
            </a:br>
            <a:r>
              <a:rPr lang="en-US" sz="2400" dirty="0"/>
              <a:t>each accessible by a 0-based index</a:t>
            </a:r>
          </a:p>
          <a:p>
            <a:pPr lvl="1"/>
            <a:r>
              <a:rPr lang="en-US" sz="2000" dirty="0"/>
              <a:t>a list has a </a:t>
            </a:r>
            <a:r>
              <a:rPr lang="en-US" sz="2000" b="1" dirty="0"/>
              <a:t>size</a:t>
            </a:r>
            <a:r>
              <a:rPr lang="en-US" sz="2000" dirty="0"/>
              <a:t> (number of elements that have been added)</a:t>
            </a:r>
          </a:p>
          <a:p>
            <a:pPr lvl="1"/>
            <a:r>
              <a:rPr lang="en-US" sz="2000" dirty="0"/>
              <a:t>elements can be added </a:t>
            </a:r>
            <a:r>
              <a:rPr lang="en-US" sz="2000" dirty="0" smtClean="0"/>
              <a:t>at any position</a:t>
            </a:r>
            <a:endParaRPr lang="en-US" sz="2000" dirty="0"/>
          </a:p>
        </p:txBody>
      </p:sp>
      <p:pic>
        <p:nvPicPr>
          <p:cNvPr id="126980" name="Picture 4" descr="art08_0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291540"/>
            <a:ext cx="69342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set of statements turns this list: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Into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  list = new </a:t>
            </a:r>
            <a:r>
              <a:rPr lang="en-US" sz="2600" dirty="0" err="1">
                <a:latin typeface="Courier New"/>
                <a:cs typeface="Courier New"/>
              </a:rPr>
              <a:t>IntegerNode</a:t>
            </a:r>
            <a:r>
              <a:rPr lang="en-US" sz="2600" dirty="0">
                <a:latin typeface="Courier New"/>
                <a:cs typeface="Courier New"/>
              </a:rPr>
              <a:t>(30, list);</a:t>
            </a:r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844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4749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3886200" y="25809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5410200" y="235238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219200" y="2112673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905000" y="23523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Group 30"/>
          <p:cNvGraphicFramePr>
            <a:graphicFrameLocks noGrp="1"/>
          </p:cNvGraphicFramePr>
          <p:nvPr>
            <p:extLst/>
          </p:nvPr>
        </p:nvGraphicFramePr>
        <p:xfrm>
          <a:off x="2844800" y="367604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1"/>
          <p:cNvGraphicFramePr>
            <a:graphicFrameLocks noGrp="1"/>
          </p:cNvGraphicFramePr>
          <p:nvPr>
            <p:extLst/>
          </p:nvPr>
        </p:nvGraphicFramePr>
        <p:xfrm>
          <a:off x="4749800" y="367604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Line 52"/>
          <p:cNvSpPr>
            <a:spLocks noChangeShapeType="1"/>
          </p:cNvSpPr>
          <p:nvPr/>
        </p:nvSpPr>
        <p:spPr bwMode="auto">
          <a:xfrm flipV="1">
            <a:off x="3886200" y="428564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1219200" y="381732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14" name="Line 54"/>
          <p:cNvSpPr>
            <a:spLocks noChangeShapeType="1"/>
          </p:cNvSpPr>
          <p:nvPr/>
        </p:nvSpPr>
        <p:spPr bwMode="auto">
          <a:xfrm flipV="1">
            <a:off x="1905000" y="405704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" name="Group 55"/>
          <p:cNvGraphicFramePr>
            <a:graphicFrameLocks noGrp="1"/>
          </p:cNvGraphicFramePr>
          <p:nvPr>
            <p:extLst/>
          </p:nvPr>
        </p:nvGraphicFramePr>
        <p:xfrm>
          <a:off x="6654800" y="367604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Line 66"/>
          <p:cNvSpPr>
            <a:spLocks noChangeShapeType="1"/>
          </p:cNvSpPr>
          <p:nvPr/>
        </p:nvSpPr>
        <p:spPr bwMode="auto">
          <a:xfrm flipV="1">
            <a:off x="5791200" y="428564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 flipH="1">
            <a:off x="7315200" y="405704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01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26104" cy="4759325"/>
          </a:xfrm>
        </p:spPr>
        <p:txBody>
          <a:bodyPr/>
          <a:lstStyle/>
          <a:p>
            <a:r>
              <a:rPr lang="en-US" dirty="0"/>
              <a:t>Let’s write code that creates the following list: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cs typeface="Courier New"/>
              </a:rPr>
              <a:t>Which is correct?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a)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list = new </a:t>
            </a:r>
            <a:r>
              <a:rPr lang="en-US" sz="2200" dirty="0" err="1">
                <a:latin typeface="Courier New"/>
                <a:cs typeface="Courier New"/>
              </a:rPr>
              <a:t>IntegerNode</a:t>
            </a:r>
            <a:r>
              <a:rPr lang="en-US" sz="2200" dirty="0">
                <a:latin typeface="Courier New"/>
                <a:cs typeface="Courier New"/>
              </a:rPr>
              <a:t>(10, new </a:t>
            </a:r>
            <a:r>
              <a:rPr lang="en-US" sz="2200" dirty="0" err="1">
                <a:latin typeface="Courier New"/>
                <a:cs typeface="Courier New"/>
              </a:rPr>
              <a:t>IntegerNode</a:t>
            </a:r>
            <a:r>
              <a:rPr lang="en-US" sz="2200" dirty="0">
                <a:latin typeface="Courier New"/>
                <a:cs typeface="Courier New"/>
              </a:rPr>
              <a:t>(20));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b)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list = new </a:t>
            </a:r>
            <a:r>
              <a:rPr lang="en-US" sz="2200" dirty="0" err="1">
                <a:latin typeface="Courier New"/>
                <a:cs typeface="Courier New"/>
              </a:rPr>
              <a:t>IntegerNode</a:t>
            </a:r>
            <a:r>
              <a:rPr lang="en-US" sz="2200" dirty="0">
                <a:latin typeface="Courier New"/>
                <a:cs typeface="Courier New"/>
              </a:rPr>
              <a:t>(20, new </a:t>
            </a:r>
            <a:r>
              <a:rPr lang="en-US" sz="2200" dirty="0" err="1">
                <a:latin typeface="Courier New"/>
                <a:cs typeface="Courier New"/>
              </a:rPr>
              <a:t>IntegerNode</a:t>
            </a:r>
            <a:r>
              <a:rPr lang="en-US" sz="2200" dirty="0">
                <a:latin typeface="Courier New"/>
                <a:cs typeface="Courier New"/>
              </a:rPr>
              <a:t>(10));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c)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Neither will correctly produce that list</a:t>
            </a:r>
          </a:p>
          <a:p>
            <a:pPr lvl="1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844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4749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3886200" y="25809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5410200" y="235238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219200" y="2112673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905000" y="23523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51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set of statements turns this list: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Into this?</a:t>
            </a:r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844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4749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3886200" y="25809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5410200" y="235238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219200" y="2112673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905000" y="23523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Group 30"/>
          <p:cNvGraphicFramePr>
            <a:graphicFrameLocks noGrp="1"/>
          </p:cNvGraphicFramePr>
          <p:nvPr/>
        </p:nvGraphicFramePr>
        <p:xfrm>
          <a:off x="2844800" y="4648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1"/>
          <p:cNvGraphicFramePr>
            <a:graphicFrameLocks noGrp="1"/>
          </p:cNvGraphicFramePr>
          <p:nvPr/>
        </p:nvGraphicFramePr>
        <p:xfrm>
          <a:off x="4749800" y="4648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Line 52"/>
          <p:cNvSpPr>
            <a:spLocks noChangeShapeType="1"/>
          </p:cNvSpPr>
          <p:nvPr/>
        </p:nvSpPr>
        <p:spPr bwMode="auto">
          <a:xfrm flipV="1">
            <a:off x="3886200" y="525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1219200" y="478948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14" name="Line 54"/>
          <p:cNvSpPr>
            <a:spLocks noChangeShapeType="1"/>
          </p:cNvSpPr>
          <p:nvPr/>
        </p:nvSpPr>
        <p:spPr bwMode="auto">
          <a:xfrm flipV="1">
            <a:off x="1905000" y="5029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" name="Group 55"/>
          <p:cNvGraphicFramePr>
            <a:graphicFrameLocks noGrp="1"/>
          </p:cNvGraphicFramePr>
          <p:nvPr/>
        </p:nvGraphicFramePr>
        <p:xfrm>
          <a:off x="6654800" y="4648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Line 66"/>
          <p:cNvSpPr>
            <a:spLocks noChangeShapeType="1"/>
          </p:cNvSpPr>
          <p:nvPr/>
        </p:nvSpPr>
        <p:spPr bwMode="auto">
          <a:xfrm flipV="1">
            <a:off x="5791200" y="525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 flipH="1">
            <a:off x="7315200" y="50292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set of statements turns this list: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Into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list.getNext</a:t>
            </a:r>
            <a:r>
              <a:rPr lang="en-US" sz="2200" dirty="0">
                <a:latin typeface="Courier New"/>
                <a:cs typeface="Courier New"/>
              </a:rPr>
              <a:t>().</a:t>
            </a:r>
            <a:r>
              <a:rPr lang="en-US" sz="2200" dirty="0" err="1">
                <a:latin typeface="Courier New"/>
                <a:cs typeface="Courier New"/>
              </a:rPr>
              <a:t>setNext</a:t>
            </a:r>
            <a:r>
              <a:rPr lang="en-US" sz="2200" dirty="0">
                <a:latin typeface="Courier New"/>
                <a:cs typeface="Courier New"/>
              </a:rPr>
              <a:t>(new </a:t>
            </a:r>
            <a:r>
              <a:rPr lang="en-US" sz="2200" dirty="0" err="1">
                <a:latin typeface="Courier New"/>
                <a:cs typeface="Courier New"/>
              </a:rPr>
              <a:t>IntegerNode</a:t>
            </a:r>
            <a:r>
              <a:rPr lang="en-US" sz="2200" dirty="0">
                <a:latin typeface="Courier New"/>
                <a:cs typeface="Courier New"/>
              </a:rPr>
              <a:t>(30));</a:t>
            </a:r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844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4749800" y="197138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3886200" y="25809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5410200" y="235238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219200" y="2112673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905000" y="235238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Group 30"/>
          <p:cNvGraphicFramePr>
            <a:graphicFrameLocks noGrp="1"/>
          </p:cNvGraphicFramePr>
          <p:nvPr>
            <p:extLst/>
          </p:nvPr>
        </p:nvGraphicFramePr>
        <p:xfrm>
          <a:off x="2844800" y="364468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1"/>
          <p:cNvGraphicFramePr>
            <a:graphicFrameLocks noGrp="1"/>
          </p:cNvGraphicFramePr>
          <p:nvPr>
            <p:extLst/>
          </p:nvPr>
        </p:nvGraphicFramePr>
        <p:xfrm>
          <a:off x="4749800" y="364468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Line 52"/>
          <p:cNvSpPr>
            <a:spLocks noChangeShapeType="1"/>
          </p:cNvSpPr>
          <p:nvPr/>
        </p:nvSpPr>
        <p:spPr bwMode="auto">
          <a:xfrm flipV="1">
            <a:off x="3886200" y="425428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1219200" y="378596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list</a:t>
            </a:r>
          </a:p>
        </p:txBody>
      </p:sp>
      <p:sp>
        <p:nvSpPr>
          <p:cNvPr id="14" name="Line 54"/>
          <p:cNvSpPr>
            <a:spLocks noChangeShapeType="1"/>
          </p:cNvSpPr>
          <p:nvPr/>
        </p:nvSpPr>
        <p:spPr bwMode="auto">
          <a:xfrm flipV="1">
            <a:off x="1905000" y="402568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" name="Group 55"/>
          <p:cNvGraphicFramePr>
            <a:graphicFrameLocks noGrp="1"/>
          </p:cNvGraphicFramePr>
          <p:nvPr>
            <p:extLst/>
          </p:nvPr>
        </p:nvGraphicFramePr>
        <p:xfrm>
          <a:off x="6654800" y="364468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Line 66"/>
          <p:cNvSpPr>
            <a:spLocks noChangeShapeType="1"/>
          </p:cNvSpPr>
          <p:nvPr/>
        </p:nvSpPr>
        <p:spPr bwMode="auto">
          <a:xfrm flipV="1">
            <a:off x="5791200" y="425428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 flipH="1">
            <a:off x="7315200" y="402568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4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flexible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090"/>
            <a:ext cx="8229600" cy="4759325"/>
          </a:xfrm>
        </p:spPr>
        <p:txBody>
          <a:bodyPr/>
          <a:lstStyle/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public class Node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	private Object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	private Node next;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	public </a:t>
            </a:r>
            <a:r>
              <a:rPr lang="en-US" sz="1600" dirty="0" err="1">
                <a:latin typeface="Courier New" charset="0"/>
              </a:rPr>
              <a:t>Node(Object</a:t>
            </a:r>
            <a:r>
              <a:rPr lang="en-US" sz="1600" dirty="0">
                <a:latin typeface="Courier New" charset="0"/>
              </a:rPr>
              <a:t> item)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	    </a:t>
            </a:r>
            <a:r>
              <a:rPr lang="en-US" sz="1600" dirty="0" err="1">
                <a:latin typeface="Courier New" charset="0"/>
              </a:rPr>
              <a:t>this.item</a:t>
            </a:r>
            <a:r>
              <a:rPr lang="en-US" sz="1600" dirty="0">
                <a:latin typeface="Courier New" charset="0"/>
              </a:rPr>
              <a:t> =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	    </a:t>
            </a:r>
            <a:r>
              <a:rPr lang="en-US" sz="1600" dirty="0" err="1">
                <a:latin typeface="Courier New" charset="0"/>
              </a:rPr>
              <a:t>this.next</a:t>
            </a:r>
            <a:r>
              <a:rPr lang="en-US" sz="1600" dirty="0">
                <a:latin typeface="Courier New" charset="0"/>
              </a:rPr>
              <a:t> = null;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	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	public </a:t>
            </a:r>
            <a:r>
              <a:rPr lang="en-US" sz="1600" dirty="0" err="1">
                <a:latin typeface="Courier New" charset="0"/>
              </a:rPr>
              <a:t>Node(Object</a:t>
            </a:r>
            <a:r>
              <a:rPr lang="en-US" sz="1600" dirty="0">
                <a:latin typeface="Courier New" charset="0"/>
              </a:rPr>
              <a:t> item, Node next)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	    </a:t>
            </a:r>
            <a:r>
              <a:rPr lang="en-US" sz="1600" dirty="0" err="1">
                <a:latin typeface="Courier New" charset="0"/>
              </a:rPr>
              <a:t>this.item</a:t>
            </a:r>
            <a:r>
              <a:rPr lang="en-US" sz="1600" dirty="0">
                <a:latin typeface="Courier New" charset="0"/>
              </a:rPr>
              <a:t> = item;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     </a:t>
            </a:r>
            <a:r>
              <a:rPr lang="en-US" sz="1600" dirty="0" err="1">
                <a:latin typeface="Courier New" charset="0"/>
              </a:rPr>
              <a:t>this.next</a:t>
            </a:r>
            <a:r>
              <a:rPr lang="en-US" sz="1600" dirty="0">
                <a:latin typeface="Courier New" charset="0"/>
              </a:rPr>
              <a:t> = next;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    	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	public void </a:t>
            </a:r>
            <a:r>
              <a:rPr lang="en-US" sz="1600" dirty="0" err="1">
                <a:latin typeface="Courier New" charset="0"/>
              </a:rPr>
              <a:t>setNext(Node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nextNode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	    next = </a:t>
            </a:r>
            <a:r>
              <a:rPr lang="en-US" sz="1600" dirty="0" err="1">
                <a:latin typeface="Courier New" charset="0"/>
              </a:rPr>
              <a:t>nextNode</a:t>
            </a:r>
            <a:r>
              <a:rPr lang="en-US" sz="1600" dirty="0">
                <a:latin typeface="Courier New" charset="0"/>
              </a:rPr>
              <a:t>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	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	public Node </a:t>
            </a:r>
            <a:r>
              <a:rPr lang="en-US" sz="1600" dirty="0" err="1">
                <a:latin typeface="Courier New" charset="0"/>
              </a:rPr>
              <a:t>getNext</a:t>
            </a:r>
            <a:r>
              <a:rPr lang="en-US" sz="1600" dirty="0">
                <a:latin typeface="Courier New" charset="0"/>
              </a:rPr>
              <a:t>()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	    return next;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1600" dirty="0">
                <a:latin typeface="Courier New" charset="0"/>
              </a:rPr>
              <a:t>		}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600" dirty="0">
                <a:latin typeface="Courier New" charset="0"/>
              </a:rPr>
              <a:t>		public Object </a:t>
            </a:r>
            <a:r>
              <a:rPr lang="en-US" sz="1600" dirty="0" err="1">
                <a:latin typeface="Courier New" charset="0"/>
              </a:rPr>
              <a:t>getItem</a:t>
            </a:r>
            <a:r>
              <a:rPr lang="en-US" sz="1600" dirty="0">
                <a:latin typeface="Courier New" charset="0"/>
              </a:rPr>
              <a:t>() {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600" dirty="0">
                <a:latin typeface="Courier New" charset="0"/>
              </a:rPr>
              <a:t>		    return item;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600" dirty="0">
                <a:latin typeface="Courier New" charset="0"/>
              </a:rPr>
              <a:t>		}	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600" dirty="0">
                <a:latin typeface="Courier New" charset="0"/>
              </a:rPr>
              <a:t>		public void </a:t>
            </a:r>
            <a:r>
              <a:rPr lang="en-US" sz="1600" dirty="0" err="1">
                <a:latin typeface="Courier New" charset="0"/>
              </a:rPr>
              <a:t>setItem(Object</a:t>
            </a:r>
            <a:r>
              <a:rPr lang="en-US" sz="1600" dirty="0">
                <a:latin typeface="Courier New" charset="0"/>
              </a:rPr>
              <a:t> item){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600" dirty="0">
                <a:latin typeface="Courier New" charset="0"/>
              </a:rPr>
              <a:t>		    </a:t>
            </a:r>
            <a:r>
              <a:rPr lang="en-US" sz="1600" dirty="0" err="1">
                <a:latin typeface="Courier New" charset="0"/>
              </a:rPr>
              <a:t>this.item</a:t>
            </a:r>
            <a:r>
              <a:rPr lang="en-US" sz="1600" dirty="0">
                <a:latin typeface="Courier New" charset="0"/>
              </a:rPr>
              <a:t> = item;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600" dirty="0">
                <a:latin typeface="Courier New" charset="0"/>
              </a:rPr>
              <a:t>		}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600" dirty="0">
                <a:latin typeface="Courier New" charset="0"/>
              </a:rPr>
              <a:t>}</a:t>
            </a:r>
            <a:endParaRPr lang="en-US" sz="1800" dirty="0">
              <a:latin typeface="Courier New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400" dirty="0">
                <a:latin typeface="Courier New" charset="0"/>
              </a:rPr>
              <a:t>}</a:t>
            </a:r>
          </a:p>
          <a:p>
            <a:pPr lvl="1">
              <a:lnSpc>
                <a:spcPct val="75000"/>
              </a:lnSpc>
              <a:buFontTx/>
              <a:buNone/>
            </a:pPr>
            <a:endParaRPr lang="en-US" sz="400" dirty="0">
              <a:latin typeface="Courier New" charset="0"/>
            </a:endParaRPr>
          </a:p>
          <a:p>
            <a:endParaRPr lang="en-US" sz="500" dirty="0"/>
          </a:p>
          <a:p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5429681" y="1295400"/>
            <a:ext cx="3571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node = new Node (5);</a:t>
            </a:r>
          </a:p>
          <a:p>
            <a:r>
              <a:rPr lang="en-US" dirty="0"/>
              <a:t>Java will convert 5 to an instance</a:t>
            </a:r>
          </a:p>
          <a:p>
            <a:r>
              <a:rPr lang="en-US" dirty="0"/>
              <a:t>of class </a:t>
            </a:r>
            <a:r>
              <a:rPr lang="en-US" dirty="0">
                <a:latin typeface="Courier New"/>
                <a:cs typeface="Courier New"/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533960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we have a chain of nodes: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And we want to print all the items.</a:t>
            </a:r>
          </a:p>
          <a:p>
            <a:endParaRPr lang="en-US" sz="2400" dirty="0"/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2120900" y="201453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89"/>
          <p:cNvGraphicFramePr>
            <a:graphicFrameLocks noGrp="1"/>
          </p:cNvGraphicFramePr>
          <p:nvPr/>
        </p:nvGraphicFramePr>
        <p:xfrm>
          <a:off x="7416800" y="201453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6553200" y="26241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8077200" y="23955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04800" y="2184400"/>
            <a:ext cx="8003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ourier New" charset="0"/>
              </a:rPr>
              <a:t>head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181100" y="23955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6096000" y="2389188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...</a:t>
            </a:r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V="1">
            <a:off x="3314700" y="26336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Group 88"/>
          <p:cNvGraphicFramePr>
            <a:graphicFrameLocks noGrp="1"/>
          </p:cNvGraphicFramePr>
          <p:nvPr/>
        </p:nvGraphicFramePr>
        <p:xfrm>
          <a:off x="4114800" y="2024063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5308600" y="264318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2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Start at the </a:t>
            </a:r>
            <a:r>
              <a:rPr lang="en-US" sz="2400" b="1" dirty="0"/>
              <a:t>head </a:t>
            </a:r>
            <a:r>
              <a:rPr lang="en-US" sz="2400" dirty="0"/>
              <a:t>of the list.</a:t>
            </a:r>
          </a:p>
          <a:p>
            <a:r>
              <a:rPr lang="en-US" sz="2400" dirty="0"/>
              <a:t>While (there are more nodes to print):</a:t>
            </a:r>
          </a:p>
          <a:p>
            <a:pPr lvl="1"/>
            <a:r>
              <a:rPr lang="en-US" sz="2000" dirty="0"/>
              <a:t>Print the current node's </a:t>
            </a:r>
            <a:r>
              <a:rPr lang="en-US" sz="2000" b="1" dirty="0"/>
              <a:t>item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Go to the </a:t>
            </a:r>
            <a:r>
              <a:rPr lang="en-US" sz="2000" b="1" dirty="0"/>
              <a:t>next</a:t>
            </a:r>
            <a:r>
              <a:rPr lang="en-US" sz="2000" dirty="0"/>
              <a:t> node.</a:t>
            </a:r>
          </a:p>
          <a:p>
            <a:pPr lvl="1">
              <a:buNone/>
            </a:pPr>
            <a:endParaRPr lang="en-US" sz="2000" dirty="0"/>
          </a:p>
          <a:p>
            <a:r>
              <a:rPr lang="en-US" sz="2400" dirty="0"/>
              <a:t>How do we walk through the nodes of the list?</a:t>
            </a:r>
          </a:p>
          <a:p>
            <a:pPr lvl="1">
              <a:buFontTx/>
              <a:buNone/>
            </a:pPr>
            <a:endParaRPr lang="en-US" sz="600" dirty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sz="2000" dirty="0">
                <a:latin typeface="Courier New" charset="0"/>
              </a:rPr>
              <a:t>	head = </a:t>
            </a:r>
            <a:r>
              <a:rPr lang="en-US" sz="2000" dirty="0" err="1">
                <a:latin typeface="Courier New" charset="0"/>
              </a:rPr>
              <a:t>head.getNext</a:t>
            </a:r>
            <a:r>
              <a:rPr lang="en-US" sz="2000" dirty="0">
                <a:latin typeface="Courier New" charset="0"/>
              </a:rPr>
              <a:t>();  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// is this a good idea?</a:t>
            </a:r>
          </a:p>
          <a:p>
            <a:endParaRPr lang="en-US" sz="2400" dirty="0"/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2120900" y="483959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89"/>
          <p:cNvGraphicFramePr>
            <a:graphicFrameLocks noGrp="1"/>
          </p:cNvGraphicFramePr>
          <p:nvPr/>
        </p:nvGraphicFramePr>
        <p:xfrm>
          <a:off x="7416800" y="483959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6553200" y="544919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8077200" y="522059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04800" y="5009460"/>
            <a:ext cx="8003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ourier New" charset="0"/>
              </a:rPr>
              <a:t>head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181100" y="522059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6096000" y="5214248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...</a:t>
            </a:r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V="1">
            <a:off x="3314700" y="545872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Group 88"/>
          <p:cNvGraphicFramePr>
            <a:graphicFrameLocks noGrp="1"/>
          </p:cNvGraphicFramePr>
          <p:nvPr/>
        </p:nvGraphicFramePr>
        <p:xfrm>
          <a:off x="4114800" y="4849123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5308600" y="546824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4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not lose the reference to this first node:</a:t>
            </a:r>
          </a:p>
          <a:p>
            <a:pPr lvl="1">
              <a:buFontTx/>
              <a:buNone/>
            </a:pPr>
            <a:endParaRPr lang="en-US" sz="600" dirty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sz="2000" dirty="0">
                <a:latin typeface="Courier New" charset="0"/>
              </a:rPr>
              <a:t>Node current = head;</a:t>
            </a:r>
          </a:p>
          <a:p>
            <a:pPr lvl="1"/>
            <a:endParaRPr lang="en-US" sz="2000" dirty="0">
              <a:latin typeface="Courier New" charset="0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r>
              <a:rPr lang="en-US" sz="2400" dirty="0"/>
              <a:t>Move along a list by advancing a </a:t>
            </a:r>
            <a:r>
              <a:rPr lang="en-US" sz="2400" dirty="0">
                <a:latin typeface="Courier New" charset="0"/>
              </a:rPr>
              <a:t>Node</a:t>
            </a:r>
            <a:r>
              <a:rPr lang="en-US" sz="2400" dirty="0"/>
              <a:t> reference:</a:t>
            </a:r>
          </a:p>
          <a:p>
            <a:pPr lvl="1">
              <a:buFontTx/>
              <a:buNone/>
            </a:pPr>
            <a:endParaRPr lang="en-US" sz="600" dirty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sz="2000" dirty="0">
                <a:latin typeface="Courier New" charset="0"/>
              </a:rPr>
              <a:t>current = </a:t>
            </a:r>
            <a:r>
              <a:rPr lang="en-US" sz="2000" dirty="0" err="1">
                <a:latin typeface="Courier New" charset="0"/>
              </a:rPr>
              <a:t>current.getNext</a:t>
            </a:r>
            <a:r>
              <a:rPr lang="en-US" sz="2000" dirty="0">
                <a:latin typeface="Courier New" charset="0"/>
              </a:rPr>
              <a:t>();</a:t>
            </a:r>
          </a:p>
          <a:p>
            <a:endParaRPr lang="en-US" sz="2400" dirty="0"/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2120900" y="250120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89"/>
          <p:cNvGraphicFramePr>
            <a:graphicFrameLocks noGrp="1"/>
          </p:cNvGraphicFramePr>
          <p:nvPr/>
        </p:nvGraphicFramePr>
        <p:xfrm>
          <a:off x="7416800" y="250120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6553200" y="311080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H="1">
            <a:off x="8077200" y="288220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04800" y="2671070"/>
            <a:ext cx="8003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ourier New" charset="0"/>
              </a:rPr>
              <a:t>head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 flipV="1">
            <a:off x="1181100" y="288220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6096000" y="2875858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ahoma" charset="0"/>
              </a:rPr>
              <a:t>...</a:t>
            </a:r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V="1">
            <a:off x="3314700" y="312033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Group 88"/>
          <p:cNvGraphicFramePr>
            <a:graphicFrameLocks noGrp="1"/>
          </p:cNvGraphicFramePr>
          <p:nvPr/>
        </p:nvGraphicFramePr>
        <p:xfrm>
          <a:off x="4114800" y="2510733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5308600" y="312985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0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linked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467" y="1295400"/>
            <a:ext cx="821373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Code for printing the nodes of a list:</a:t>
            </a:r>
          </a:p>
          <a:p>
            <a:pPr lvl="1"/>
            <a:endParaRPr lang="en-US" sz="1600" dirty="0"/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Node head = ...;</a:t>
            </a:r>
          </a:p>
          <a:p>
            <a:pPr>
              <a:buFontTx/>
              <a:buNone/>
            </a:pPr>
            <a:endParaRPr lang="en-US" sz="1600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Node current = head;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while (current != null){   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System.out.println(current.getItem</a:t>
            </a:r>
            <a:r>
              <a:rPr lang="en-US" sz="1600" dirty="0">
                <a:latin typeface="Courier New" charset="0"/>
              </a:rPr>
              <a:t>());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	current = </a:t>
            </a:r>
            <a:r>
              <a:rPr lang="en-US" sz="1600" dirty="0" err="1">
                <a:latin typeface="Courier New" charset="0"/>
              </a:rPr>
              <a:t>current.getNext</a:t>
            </a:r>
            <a:r>
              <a:rPr lang="en-US" sz="1600" dirty="0">
                <a:latin typeface="Courier New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467" y="3665280"/>
            <a:ext cx="427081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Similar to array code:</a:t>
            </a:r>
          </a:p>
          <a:p>
            <a:pPr lvl="1"/>
            <a:endParaRPr lang="en-US" sz="2000" dirty="0"/>
          </a:p>
          <a:p>
            <a:pPr>
              <a:buFontTx/>
              <a:buNone/>
            </a:pP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[] a = ...;</a:t>
            </a:r>
          </a:p>
          <a:p>
            <a:pPr>
              <a:buFontTx/>
              <a:buNone/>
            </a:pPr>
            <a:endParaRPr lang="en-US" sz="1600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while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a.length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System.out.println(a[i</a:t>
            </a:r>
            <a:r>
              <a:rPr lang="en-US" sz="1600" dirty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5063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linked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467" y="1295400"/>
            <a:ext cx="854164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Same thing with a for loop</a:t>
            </a:r>
          </a:p>
          <a:p>
            <a:pPr lvl="1"/>
            <a:endParaRPr lang="en-US" sz="1600" dirty="0"/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Node head = ...;</a:t>
            </a:r>
          </a:p>
          <a:p>
            <a:pPr>
              <a:buFontTx/>
              <a:buNone/>
            </a:pPr>
            <a:endParaRPr lang="en-US" sz="1600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for (Node current = head; current != null; current = </a:t>
            </a:r>
            <a:r>
              <a:rPr lang="en-US" sz="1600" dirty="0" err="1">
                <a:latin typeface="Courier New" charset="0"/>
              </a:rPr>
              <a:t>current.getNext</a:t>
            </a:r>
            <a:r>
              <a:rPr lang="en-US" sz="1600" dirty="0">
                <a:latin typeface="Courier New" charset="0"/>
              </a:rPr>
              <a:t>()){   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dirty="0" err="1">
                <a:latin typeface="Courier New" charset="0"/>
              </a:rPr>
              <a:t>System.out.println(current.getItem</a:t>
            </a:r>
            <a:r>
              <a:rPr lang="en-US" sz="1600" dirty="0">
                <a:latin typeface="Courier New" charset="0"/>
              </a:rPr>
              <a:t>());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466" y="3665280"/>
            <a:ext cx="65238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array version</a:t>
            </a:r>
          </a:p>
          <a:p>
            <a:pPr lvl="1"/>
            <a:endParaRPr lang="en-US" sz="2000" dirty="0"/>
          </a:p>
          <a:p>
            <a:pPr>
              <a:buFontTx/>
              <a:buNone/>
            </a:pP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[] a = ...;</a:t>
            </a:r>
          </a:p>
          <a:p>
            <a:pPr>
              <a:buFontTx/>
              <a:buNone/>
            </a:pPr>
            <a:endParaRPr lang="en-US" sz="1600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for 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a.length</a:t>
            </a:r>
            <a:r>
              <a:rPr lang="en-US" sz="1600" dirty="0">
                <a:latin typeface="Courier New" charset="0"/>
              </a:rPr>
              <a:t>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 {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System.out.println(a[i</a:t>
            </a:r>
            <a:r>
              <a:rPr lang="en-US" sz="1600" dirty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US" sz="16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803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urier New" pitchFamily="-109" charset="0"/>
              </a:rPr>
              <a:t>ArrayIntList</a:t>
            </a:r>
            <a:r>
              <a:rPr lang="en-US" sz="4000" dirty="0"/>
              <a:t> </a:t>
            </a:r>
            <a:endParaRPr lang="en-US" sz="3600" dirty="0">
              <a:latin typeface="Courier New" pitchFamily="-109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512329" cy="4759325"/>
          </a:xfrm>
        </p:spPr>
        <p:txBody>
          <a:bodyPr/>
          <a:lstStyle/>
          <a:p>
            <a:pPr>
              <a:tabLst>
                <a:tab pos="3657600" algn="l"/>
              </a:tabLst>
            </a:pPr>
            <a:r>
              <a:rPr lang="en-US" sz="2800" dirty="0"/>
              <a:t>Let's </a:t>
            </a:r>
            <a:r>
              <a:rPr lang="en-US" sz="2800" dirty="0" smtClean="0"/>
              <a:t>consider the methods of </a:t>
            </a:r>
            <a:r>
              <a:rPr lang="en-US" sz="2800" dirty="0"/>
              <a:t>a </a:t>
            </a:r>
            <a:r>
              <a:rPr lang="en-US" sz="2800" dirty="0" smtClean="0"/>
              <a:t>class called </a:t>
            </a:r>
            <a:r>
              <a:rPr lang="en-US" sz="2800" dirty="0" err="1">
                <a:latin typeface="Courier New" pitchFamily="-109" charset="0"/>
              </a:rPr>
              <a:t>ArrayIntList</a:t>
            </a:r>
            <a:r>
              <a:rPr lang="en-US" sz="2800" dirty="0" smtClean="0"/>
              <a:t> </a:t>
            </a:r>
            <a:r>
              <a:rPr lang="en-US" sz="2800" dirty="0"/>
              <a:t>that </a:t>
            </a:r>
            <a:r>
              <a:rPr lang="en-US" sz="2800" dirty="0" smtClean="0"/>
              <a:t>represents a </a:t>
            </a:r>
            <a:r>
              <a:rPr lang="en-US" sz="2800" dirty="0"/>
              <a:t>list using </a:t>
            </a:r>
            <a:r>
              <a:rPr lang="en-US" sz="2800" dirty="0" err="1" smtClean="0">
                <a:latin typeface="Courier New" pitchFamily="-109" charset="0"/>
              </a:rPr>
              <a:t>int</a:t>
            </a:r>
            <a:r>
              <a:rPr lang="en-US" sz="2800" dirty="0">
                <a:latin typeface="Courier New" pitchFamily="-109" charset="0"/>
              </a:rPr>
              <a:t>[]</a:t>
            </a:r>
            <a:endParaRPr lang="en-US" sz="2800" dirty="0"/>
          </a:p>
          <a:p>
            <a:pPr lvl="1">
              <a:tabLst>
                <a:tab pos="3657600" algn="l"/>
              </a:tabLst>
            </a:pPr>
            <a:endParaRPr lang="en-US" sz="700" dirty="0"/>
          </a:p>
          <a:p>
            <a:pPr lvl="1">
              <a:tabLst>
                <a:tab pos="3657600" algn="l"/>
              </a:tabLst>
            </a:pPr>
            <a:r>
              <a:rPr lang="en-US" sz="2400" dirty="0" smtClean="0"/>
              <a:t>behavior</a:t>
            </a:r>
            <a:r>
              <a:rPr lang="en-US" sz="2400" dirty="0"/>
              <a:t>:</a:t>
            </a:r>
          </a:p>
          <a:p>
            <a:pPr lvl="2">
              <a:tabLst>
                <a:tab pos="3657600" algn="l"/>
              </a:tabLst>
            </a:pPr>
            <a:r>
              <a:rPr lang="en-US" sz="2000" dirty="0" err="1">
                <a:latin typeface="Courier New" pitchFamily="-109" charset="0"/>
              </a:rPr>
              <a:t>add(</a:t>
            </a:r>
            <a:r>
              <a:rPr lang="en-US" sz="2000" b="1" dirty="0" err="1"/>
              <a:t>value</a:t>
            </a:r>
            <a:r>
              <a:rPr lang="en-US" sz="2000" dirty="0">
                <a:latin typeface="Courier New" pitchFamily="-109" charset="0"/>
              </a:rPr>
              <a:t>)</a:t>
            </a:r>
            <a:r>
              <a:rPr lang="en-US" sz="2000" dirty="0"/>
              <a:t>,	</a:t>
            </a:r>
            <a:r>
              <a:rPr lang="en-US" sz="2000" dirty="0" err="1">
                <a:latin typeface="Courier New" pitchFamily="-109" charset="0"/>
              </a:rPr>
              <a:t>add(</a:t>
            </a:r>
            <a:r>
              <a:rPr lang="en-US" sz="2000" b="1" dirty="0" err="1"/>
              <a:t>index</a:t>
            </a:r>
            <a:r>
              <a:rPr lang="en-US" sz="2000" dirty="0">
                <a:latin typeface="Courier New" pitchFamily="-109" charset="0"/>
              </a:rPr>
              <a:t>, </a:t>
            </a:r>
            <a:r>
              <a:rPr lang="en-US" sz="2000" b="1" dirty="0"/>
              <a:t>value</a:t>
            </a:r>
            <a:r>
              <a:rPr lang="en-US" sz="2000" dirty="0">
                <a:latin typeface="Courier New" pitchFamily="-109" charset="0"/>
              </a:rPr>
              <a:t>)</a:t>
            </a:r>
            <a:endParaRPr lang="en-US" sz="2000" dirty="0"/>
          </a:p>
          <a:p>
            <a:pPr lvl="2">
              <a:tabLst>
                <a:tab pos="3657600" algn="l"/>
              </a:tabLst>
            </a:pPr>
            <a:r>
              <a:rPr lang="en-US" sz="2000" dirty="0" err="1">
                <a:latin typeface="Courier New" pitchFamily="-109" charset="0"/>
              </a:rPr>
              <a:t>get(</a:t>
            </a:r>
            <a:r>
              <a:rPr lang="en-US" sz="2000" b="1" dirty="0" err="1"/>
              <a:t>index</a:t>
            </a:r>
            <a:r>
              <a:rPr lang="en-US" sz="2000" dirty="0">
                <a:latin typeface="Courier New" pitchFamily="-109" charset="0"/>
              </a:rPr>
              <a:t>)</a:t>
            </a:r>
            <a:r>
              <a:rPr lang="en-US" sz="2000" dirty="0"/>
              <a:t>,	</a:t>
            </a:r>
            <a:r>
              <a:rPr lang="en-US" sz="2000" dirty="0" err="1">
                <a:latin typeface="Courier New" pitchFamily="-109" charset="0"/>
              </a:rPr>
              <a:t>set(</a:t>
            </a:r>
            <a:r>
              <a:rPr lang="en-US" sz="2000" b="1" dirty="0" err="1"/>
              <a:t>index</a:t>
            </a:r>
            <a:r>
              <a:rPr lang="en-US" sz="2000" b="1" dirty="0">
                <a:latin typeface="Courier New" pitchFamily="-109" charset="0"/>
              </a:rPr>
              <a:t>, </a:t>
            </a:r>
            <a:r>
              <a:rPr lang="en-US" sz="2000" b="1" dirty="0"/>
              <a:t>value</a:t>
            </a:r>
            <a:r>
              <a:rPr lang="en-US" sz="2000" dirty="0">
                <a:latin typeface="Courier New" pitchFamily="-109" charset="0"/>
              </a:rPr>
              <a:t>)</a:t>
            </a:r>
            <a:endParaRPr lang="en-US" sz="2000" dirty="0"/>
          </a:p>
          <a:p>
            <a:pPr lvl="2">
              <a:tabLst>
                <a:tab pos="3657600" algn="l"/>
              </a:tabLst>
            </a:pPr>
            <a:r>
              <a:rPr lang="en-US" sz="2000" dirty="0">
                <a:latin typeface="Courier New" pitchFamily="-109" charset="0"/>
              </a:rPr>
              <a:t>size()</a:t>
            </a:r>
            <a:endParaRPr lang="en-US" sz="2000" dirty="0"/>
          </a:p>
          <a:p>
            <a:pPr lvl="2">
              <a:tabLst>
                <a:tab pos="3657600" algn="l"/>
              </a:tabLst>
            </a:pPr>
            <a:r>
              <a:rPr lang="en-US" sz="2000" dirty="0" err="1">
                <a:latin typeface="Courier New" pitchFamily="-109" charset="0"/>
              </a:rPr>
              <a:t>remove(</a:t>
            </a:r>
            <a:r>
              <a:rPr lang="en-US" sz="2000" b="1" dirty="0" err="1"/>
              <a:t>index</a:t>
            </a:r>
            <a:r>
              <a:rPr lang="en-US" sz="2000" dirty="0">
                <a:latin typeface="Courier New" pitchFamily="-109" charset="0"/>
              </a:rPr>
              <a:t>)</a:t>
            </a:r>
            <a:endParaRPr lang="en-US" sz="2000" dirty="0"/>
          </a:p>
          <a:p>
            <a:pPr lvl="2">
              <a:tabLst>
                <a:tab pos="3657600" algn="l"/>
              </a:tabLst>
            </a:pPr>
            <a:r>
              <a:rPr lang="en-US" sz="2000" dirty="0" err="1">
                <a:latin typeface="Courier New" pitchFamily="-109" charset="0"/>
              </a:rPr>
              <a:t>indexOf(</a:t>
            </a:r>
            <a:r>
              <a:rPr lang="en-US" sz="2000" b="1" dirty="0" err="1"/>
              <a:t>value</a:t>
            </a:r>
            <a:r>
              <a:rPr lang="en-US" sz="2000" dirty="0">
                <a:latin typeface="Courier New" pitchFamily="-109" charset="0"/>
              </a:rPr>
              <a:t>)</a:t>
            </a:r>
          </a:p>
          <a:p>
            <a:pPr lvl="2">
              <a:buFontTx/>
              <a:buNone/>
              <a:tabLst>
                <a:tab pos="3657600" algn="l"/>
              </a:tabLst>
            </a:pPr>
            <a:r>
              <a:rPr lang="en-US" sz="2000" dirty="0">
                <a:latin typeface="Courier New" pitchFamily="-109" charset="0"/>
              </a:rPr>
              <a:t>	</a:t>
            </a:r>
            <a:r>
              <a:rPr lang="en-US" sz="2000" dirty="0" smtClean="0">
                <a:latin typeface="Verdana" pitchFamily="-109" charset="0"/>
              </a:rPr>
              <a:t>…</a:t>
            </a:r>
            <a:endParaRPr lang="en-US" sz="2400" dirty="0">
              <a:latin typeface="Verdana" pitchFamily="-109" charset="0"/>
            </a:endParaRPr>
          </a:p>
          <a:p>
            <a:pPr lvl="1">
              <a:tabLst>
                <a:tab pos="3657600" algn="l"/>
              </a:tabLst>
            </a:pPr>
            <a:r>
              <a:rPr lang="en-US" sz="2400" dirty="0"/>
              <a:t>The list's </a:t>
            </a:r>
            <a:r>
              <a:rPr lang="en-US" sz="2400" i="1" dirty="0"/>
              <a:t>size</a:t>
            </a:r>
            <a:r>
              <a:rPr lang="en-US" sz="2400" dirty="0"/>
              <a:t> will be the number of elements added to it so </a:t>
            </a:r>
            <a:r>
              <a:rPr lang="en-US" sz="2400" dirty="0" smtClean="0"/>
              <a:t>far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2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 – why should I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Linked list:</a:t>
            </a:r>
          </a:p>
          <a:p>
            <a:pPr lvl="1"/>
            <a:r>
              <a:rPr lang="en-US" sz="2400" dirty="0"/>
              <a:t>a self referential structure</a:t>
            </a:r>
          </a:p>
          <a:p>
            <a:r>
              <a:rPr lang="en-US" sz="2800" dirty="0"/>
              <a:t>Advantage over arrays – no bound on capacity – can grow/shrink as needed (a dynamic structure)</a:t>
            </a:r>
          </a:p>
          <a:p>
            <a:r>
              <a:rPr lang="en-US" sz="2800" dirty="0"/>
              <a:t>Linked lists are the basis for a lot of data structures</a:t>
            </a:r>
          </a:p>
          <a:p>
            <a:pPr lvl="1"/>
            <a:r>
              <a:rPr lang="en-US" sz="2400" dirty="0"/>
              <a:t>stacks, queues, trees</a:t>
            </a:r>
          </a:p>
          <a:p>
            <a:r>
              <a:rPr lang="en-US" sz="2800" dirty="0"/>
              <a:t>The primary alternative to arrays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2328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270114"/>
          <a:ext cx="8077002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/>
                          <a:cs typeface="Courier New"/>
                        </a:rPr>
                        <a:t>object </a:t>
                      </a:r>
                      <a:r>
                        <a:rPr lang="en-US" sz="1800" dirty="0" err="1">
                          <a:latin typeface="Courier New"/>
                          <a:cs typeface="Courier New"/>
                        </a:rPr>
                        <a:t>get(index</a:t>
                      </a:r>
                      <a:r>
                        <a:rPr lang="en-US" sz="1800" dirty="0">
                          <a:latin typeface="Courier New"/>
                          <a:cs typeface="Courier New"/>
                        </a:rPr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/>
                        </a:rPr>
                        <a:t>Returns the element at the given position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cs typeface="Courier New"/>
                        </a:rPr>
                        <a:t>index </a:t>
                      </a:r>
                      <a:r>
                        <a:rPr lang="en-US" dirty="0" err="1">
                          <a:latin typeface="Courier New"/>
                          <a:cs typeface="Courier New"/>
                        </a:rPr>
                        <a:t>indexOf(object</a:t>
                      </a:r>
                      <a:r>
                        <a:rPr lang="en-US" dirty="0">
                          <a:latin typeface="Courier New"/>
                          <a:cs typeface="Courier New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of the first occurrence of the specified element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cs typeface="Courier New"/>
                        </a:rPr>
                        <a:t>add(object)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Appends</a:t>
                      </a:r>
                      <a:r>
                        <a:rPr lang="en-US" baseline="0" dirty="0">
                          <a:latin typeface="+mn-lt"/>
                        </a:rPr>
                        <a:t> an element to the list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cs typeface="Courier New"/>
                        </a:rPr>
                        <a:t>add(index,</a:t>
                      </a:r>
                      <a:r>
                        <a:rPr lang="en-US" baseline="0" dirty="0">
                          <a:latin typeface="Courier New"/>
                          <a:cs typeface="Courier New"/>
                        </a:rPr>
                        <a:t> object)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-109" charset="0"/>
                          <a:cs typeface="Times New Roman" pitchFamily="-109" charset="0"/>
                        </a:rPr>
                        <a:t>inserts given value at given index, shifting subsequent values right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cs typeface="Courier New"/>
                        </a:rPr>
                        <a:t>object </a:t>
                      </a:r>
                      <a:r>
                        <a:rPr lang="en-US" dirty="0" err="1">
                          <a:latin typeface="Courier New"/>
                          <a:cs typeface="Courier New"/>
                        </a:rPr>
                        <a:t>remove(index</a:t>
                      </a:r>
                      <a:r>
                        <a:rPr lang="en-US" dirty="0">
                          <a:latin typeface="Courier New"/>
                          <a:cs typeface="Courier New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Removes the element at the specified position (and returns it)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cs typeface="Courier New"/>
                        </a:rPr>
                        <a:t>object </a:t>
                      </a:r>
                      <a:r>
                        <a:rPr lang="en-US" dirty="0" err="1">
                          <a:latin typeface="Courier New"/>
                          <a:cs typeface="Courier New"/>
                        </a:rPr>
                        <a:t>remove(object</a:t>
                      </a:r>
                      <a:r>
                        <a:rPr lang="en-US" dirty="0"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Removes the element that corresponds to the given object (and returns 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dirty="0">
                          <a:latin typeface="Courier New"/>
                          <a:cs typeface="Courier New"/>
                        </a:rPr>
                        <a:t> 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returns the size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/>
                          <a:cs typeface="Courier New"/>
                        </a:rPr>
                        <a:t>boolean</a:t>
                      </a:r>
                      <a:r>
                        <a:rPr lang="en-US" baseline="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aseline="0" dirty="0" err="1">
                          <a:latin typeface="Courier New"/>
                          <a:cs typeface="Courier New"/>
                        </a:rPr>
                        <a:t>isEmpty</a:t>
                      </a:r>
                      <a:r>
                        <a:rPr lang="en-US" baseline="0" dirty="0">
                          <a:latin typeface="Courier New"/>
                          <a:cs typeface="Courier New"/>
                        </a:rPr>
                        <a:t>()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indicates if the list is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cs typeface="Courier New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removes</a:t>
                      </a:r>
                      <a:r>
                        <a:rPr lang="en-US" baseline="0" dirty="0">
                          <a:latin typeface="+mn-lt"/>
                        </a:rPr>
                        <a:t> all elements from the list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4129" y="6326813"/>
            <a:ext cx="450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is an </a:t>
            </a:r>
            <a:r>
              <a:rPr lang="en-US" dirty="0" err="1"/>
              <a:t>int</a:t>
            </a:r>
            <a:r>
              <a:rPr lang="en-US" dirty="0"/>
              <a:t>, and object is of type Object</a:t>
            </a:r>
          </a:p>
        </p:txBody>
      </p:sp>
    </p:spTree>
    <p:extLst>
      <p:ext uri="{BB962C8B-B14F-4D97-AF65-F5344CB8AC3E}">
        <p14:creationId xmlns:p14="http://schemas.microsoft.com/office/powerpoint/2010/main" val="3310527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55" y="1295400"/>
            <a:ext cx="8729274" cy="47593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public interface </a:t>
            </a:r>
            <a:r>
              <a:rPr lang="en-US" sz="2000" dirty="0" err="1">
                <a:latin typeface="Courier New"/>
                <a:cs typeface="Courier New"/>
              </a:rPr>
              <a:t>ListInterface</a:t>
            </a:r>
            <a:r>
              <a:rPr lang="en-US" sz="2000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</a:t>
            </a:r>
            <a:r>
              <a:rPr lang="en-US" sz="2000" dirty="0" err="1">
                <a:latin typeface="Courier New"/>
                <a:cs typeface="Courier New"/>
              </a:rPr>
              <a:t>boolean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isEmpty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size();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void add(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index, Object item)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	throws </a:t>
            </a:r>
            <a:r>
              <a:rPr lang="en-US" sz="2000" dirty="0" err="1">
                <a:latin typeface="Courier New"/>
                <a:cs typeface="Courier New"/>
              </a:rPr>
              <a:t>ListIndexOutOfBounds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void add(Object item);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void remove(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index)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	throws </a:t>
            </a:r>
            <a:r>
              <a:rPr lang="en-US" sz="2000" dirty="0" err="1">
                <a:latin typeface="Courier New"/>
                <a:cs typeface="Courier New"/>
              </a:rPr>
              <a:t>ListIndexOutOfBounds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void remove(Object item);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Object get(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index)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	throws </a:t>
            </a:r>
            <a:r>
              <a:rPr lang="en-US" sz="2000" dirty="0" err="1">
                <a:latin typeface="Courier New"/>
                <a:cs typeface="Courier New"/>
              </a:rPr>
              <a:t>ListIndexOutOfBounds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public void clear();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648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List: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public class </a:t>
            </a:r>
            <a:r>
              <a:rPr lang="en-US" sz="2000" dirty="0" err="1">
                <a:latin typeface="Courier New" charset="0"/>
              </a:rPr>
              <a:t>LinkedList</a:t>
            </a:r>
            <a:r>
              <a:rPr lang="en-US" sz="2000" dirty="0">
                <a:latin typeface="Courier New" charset="0"/>
              </a:rPr>
              <a:t>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private Node </a:t>
            </a:r>
            <a:r>
              <a:rPr lang="en-US" sz="2000" b="1" dirty="0">
                <a:latin typeface="Courier New" charset="0"/>
              </a:rPr>
              <a:t>head</a:t>
            </a:r>
            <a:r>
              <a:rPr lang="en-US" sz="2000" dirty="0">
                <a:latin typeface="Courier New" charset="0"/>
              </a:rPr>
              <a:t>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private </a:t>
            </a: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size</a:t>
            </a:r>
            <a:r>
              <a:rPr lang="en-US" sz="2000" dirty="0">
                <a:latin typeface="Courier New" charset="0"/>
              </a:rPr>
              <a:t>;</a:t>
            </a:r>
          </a:p>
          <a:p>
            <a:pPr lvl="1">
              <a:lnSpc>
                <a:spcPct val="75000"/>
              </a:lnSpc>
              <a:buFontTx/>
              <a:buNone/>
            </a:pPr>
            <a:endParaRPr lang="en-US" sz="2000" dirty="0">
              <a:latin typeface="Courier New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public </a:t>
            </a:r>
            <a:r>
              <a:rPr lang="en-US" sz="2000" dirty="0" err="1">
                <a:latin typeface="Courier New" charset="0"/>
              </a:rPr>
              <a:t>LinkedList</a:t>
            </a:r>
            <a:r>
              <a:rPr lang="en-US" sz="2000" dirty="0">
                <a:latin typeface="Courier New" charset="0"/>
              </a:rPr>
              <a:t>()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    head = null;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    size = 0;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    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...</a:t>
            </a:r>
          </a:p>
          <a:p>
            <a:pPr lvl="1">
              <a:lnSpc>
                <a:spcPct val="75000"/>
              </a:lnSpc>
              <a:buFontTx/>
              <a:buNone/>
            </a:pPr>
            <a:endParaRPr lang="en-US" sz="2000" dirty="0">
              <a:latin typeface="Courier New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6781800" y="2209800"/>
            <a:ext cx="1905000" cy="1371600"/>
          </a:xfrm>
          <a:prstGeom prst="rect">
            <a:avLst/>
          </a:prstGeom>
          <a:solidFill>
            <a:srgbClr val="E6E6E6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head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0</a:t>
            </a: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7762875" y="2590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6781800" y="1814513"/>
            <a:ext cx="1190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ahoma" charset="0"/>
              </a:rPr>
              <a:t>LinkedList</a:t>
            </a:r>
            <a:endParaRPr lang="en-US" dirty="0">
              <a:latin typeface="Tahoma" charset="0"/>
            </a:endParaRPr>
          </a:p>
        </p:txBody>
      </p:sp>
      <p:sp>
        <p:nvSpPr>
          <p:cNvPr id="7" name="Line 55"/>
          <p:cNvSpPr>
            <a:spLocks noChangeShapeType="1"/>
          </p:cNvSpPr>
          <p:nvPr/>
        </p:nvSpPr>
        <p:spPr bwMode="auto">
          <a:xfrm flipH="1">
            <a:off x="7772400" y="25908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5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add to a linked list at a given index?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939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2844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/>
        </p:nvGraphicFramePr>
        <p:xfrm>
          <a:off x="4749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"/>
          <p:cNvGraphicFramePr>
            <a:graphicFrameLocks noGrp="1"/>
          </p:cNvGraphicFramePr>
          <p:nvPr/>
        </p:nvGraphicFramePr>
        <p:xfrm>
          <a:off x="6654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48"/>
          <p:cNvSpPr>
            <a:spLocks noChangeShapeType="1"/>
          </p:cNvSpPr>
          <p:nvPr/>
        </p:nvSpPr>
        <p:spPr bwMode="auto">
          <a:xfrm flipV="1">
            <a:off x="1981200" y="388525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 flipV="1">
            <a:off x="3886200" y="388525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50"/>
          <p:cNvSpPr>
            <a:spLocks noChangeShapeType="1"/>
          </p:cNvSpPr>
          <p:nvPr/>
        </p:nvSpPr>
        <p:spPr bwMode="auto">
          <a:xfrm flipV="1">
            <a:off x="5791200" y="388525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51"/>
          <p:cNvSpPr>
            <a:spLocks noChangeShapeType="1"/>
          </p:cNvSpPr>
          <p:nvPr/>
        </p:nvSpPr>
        <p:spPr bwMode="auto">
          <a:xfrm flipH="1">
            <a:off x="7315200" y="368523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31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add to a linked list at a given index?</a:t>
            </a:r>
          </a:p>
          <a:p>
            <a:pPr lvl="1"/>
            <a:r>
              <a:rPr lang="en-US" dirty="0"/>
              <a:t>Did we consider all the possible cases?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939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/>
        </p:nvGraphicFramePr>
        <p:xfrm>
          <a:off x="2844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/>
        </p:nvGraphicFramePr>
        <p:xfrm>
          <a:off x="4749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"/>
          <p:cNvGraphicFramePr>
            <a:graphicFrameLocks noGrp="1"/>
          </p:cNvGraphicFramePr>
          <p:nvPr/>
        </p:nvGraphicFramePr>
        <p:xfrm>
          <a:off x="6654800" y="327565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48"/>
          <p:cNvSpPr>
            <a:spLocks noChangeShapeType="1"/>
          </p:cNvSpPr>
          <p:nvPr/>
        </p:nvSpPr>
        <p:spPr bwMode="auto">
          <a:xfrm flipV="1">
            <a:off x="1981200" y="388525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 flipV="1">
            <a:off x="3886200" y="388525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50"/>
          <p:cNvSpPr>
            <a:spLocks noChangeShapeType="1"/>
          </p:cNvSpPr>
          <p:nvPr/>
        </p:nvSpPr>
        <p:spPr bwMode="auto">
          <a:xfrm flipV="1">
            <a:off x="5791200" y="388525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51"/>
          <p:cNvSpPr>
            <a:spLocks noChangeShapeType="1"/>
          </p:cNvSpPr>
          <p:nvPr/>
        </p:nvSpPr>
        <p:spPr bwMode="auto">
          <a:xfrm flipH="1">
            <a:off x="7315200" y="368523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8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9914" cy="4759325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public void add(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index, Object item){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if (index&lt;0 || index&gt;size) 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       throw new </a:t>
            </a:r>
            <a:r>
              <a:rPr lang="en-US" sz="1800" dirty="0" err="1">
                <a:latin typeface="Courier New"/>
                <a:cs typeface="Courier New"/>
              </a:rPr>
              <a:t>IndexOutOfBoundsException</a:t>
            </a:r>
            <a:r>
              <a:rPr lang="en-US" sz="1800" dirty="0">
                <a:latin typeface="Courier New"/>
                <a:cs typeface="Courier New"/>
              </a:rPr>
              <a:t>(”out of bounds”);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if (index == 0) {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	head = new </a:t>
            </a:r>
            <a:r>
              <a:rPr lang="en-US" sz="1800" dirty="0" err="1">
                <a:latin typeface="Courier New"/>
                <a:cs typeface="Courier New"/>
              </a:rPr>
              <a:t>Node(item</a:t>
            </a:r>
            <a:r>
              <a:rPr lang="en-US" sz="1800" dirty="0">
                <a:latin typeface="Courier New"/>
                <a:cs typeface="Courier New"/>
              </a:rPr>
              <a:t>, head);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else {   // find predecessor of node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	Node </a:t>
            </a:r>
            <a:r>
              <a:rPr lang="en-US" sz="1800" dirty="0" err="1">
                <a:latin typeface="Courier New"/>
                <a:cs typeface="Courier New"/>
              </a:rPr>
              <a:t>curr</a:t>
            </a:r>
            <a:r>
              <a:rPr lang="en-US" sz="1800" dirty="0">
                <a:latin typeface="Courier New"/>
                <a:cs typeface="Courier New"/>
              </a:rPr>
              <a:t> = head;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	for 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=0;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&lt;index-1;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++){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	   </a:t>
            </a:r>
            <a:r>
              <a:rPr lang="en-US" sz="1800" dirty="0" err="1">
                <a:latin typeface="Courier New"/>
                <a:cs typeface="Courier New"/>
              </a:rPr>
              <a:t>curr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curr.getNext</a:t>
            </a:r>
            <a:r>
              <a:rPr lang="en-US" sz="180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	}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curr.setNext</a:t>
            </a:r>
            <a:r>
              <a:rPr lang="en-US" sz="1800" dirty="0">
                <a:latin typeface="Courier New"/>
                <a:cs typeface="Courier New"/>
              </a:rPr>
              <a:t>(new Node(item, </a:t>
            </a:r>
            <a:r>
              <a:rPr lang="en-US" sz="1800" dirty="0" err="1">
                <a:latin typeface="Courier New"/>
                <a:cs typeface="Courier New"/>
              </a:rPr>
              <a:t>curr.getNext</a:t>
            </a:r>
            <a:r>
              <a:rPr lang="en-US" sz="1800" dirty="0">
                <a:latin typeface="Courier New"/>
                <a:cs typeface="Courier New"/>
              </a:rPr>
              <a:t>()));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size++;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0242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// Removes value at a given index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public void remove(</a:t>
            </a:r>
            <a:r>
              <a:rPr lang="en-US" sz="2400" dirty="0" err="1">
                <a:latin typeface="Courier New" charset="0"/>
              </a:rPr>
              <a:t>int</a:t>
            </a:r>
            <a:r>
              <a:rPr lang="en-US" sz="2400" dirty="0">
                <a:latin typeface="Courier New" charset="0"/>
              </a:rPr>
              <a:t> index)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dirty="0"/>
              <a:t>...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Courier New" charset="0"/>
              </a:rPr>
              <a:t>}</a:t>
            </a:r>
          </a:p>
          <a:p>
            <a:pPr lvl="1"/>
            <a:r>
              <a:rPr lang="en-US" sz="2400" dirty="0"/>
              <a:t>How do we remove a node?</a:t>
            </a:r>
          </a:p>
          <a:p>
            <a:pPr lvl="1"/>
            <a:endParaRPr lang="en-US" sz="24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533400" y="472747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head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3</a:t>
            </a:r>
          </a:p>
        </p:txBody>
      </p:sp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1514475" y="510847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49"/>
          <p:cNvSpPr>
            <a:spLocks noChangeShapeType="1"/>
          </p:cNvSpPr>
          <p:nvPr/>
        </p:nvSpPr>
        <p:spPr bwMode="auto">
          <a:xfrm flipV="1">
            <a:off x="1724025" y="5108470"/>
            <a:ext cx="1476375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Group 54"/>
          <p:cNvGraphicFramePr>
            <a:graphicFrameLocks noGrp="1"/>
          </p:cNvGraphicFramePr>
          <p:nvPr/>
        </p:nvGraphicFramePr>
        <p:xfrm>
          <a:off x="3276600" y="465127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65"/>
          <p:cNvSpPr>
            <a:spLocks noChangeShapeType="1"/>
          </p:cNvSpPr>
          <p:nvPr/>
        </p:nvSpPr>
        <p:spPr bwMode="auto">
          <a:xfrm flipV="1">
            <a:off x="4470400" y="527039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Group 66"/>
          <p:cNvGraphicFramePr>
            <a:graphicFrameLocks noGrp="1"/>
          </p:cNvGraphicFramePr>
          <p:nvPr/>
        </p:nvGraphicFramePr>
        <p:xfrm>
          <a:off x="5270500" y="466079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77"/>
          <p:cNvSpPr>
            <a:spLocks noChangeShapeType="1"/>
          </p:cNvSpPr>
          <p:nvPr/>
        </p:nvSpPr>
        <p:spPr bwMode="auto">
          <a:xfrm flipV="1">
            <a:off x="6464300" y="527992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Group 78"/>
          <p:cNvGraphicFramePr>
            <a:graphicFrameLocks noGrp="1"/>
          </p:cNvGraphicFramePr>
          <p:nvPr/>
        </p:nvGraphicFramePr>
        <p:xfrm>
          <a:off x="7264400" y="467984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Line 89"/>
          <p:cNvSpPr>
            <a:spLocks noChangeShapeType="1"/>
          </p:cNvSpPr>
          <p:nvPr/>
        </p:nvSpPr>
        <p:spPr bwMode="auto">
          <a:xfrm flipH="1">
            <a:off x="7924800" y="508942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90"/>
          <p:cNvSpPr txBox="1">
            <a:spLocks noChangeArrowheads="1"/>
          </p:cNvSpPr>
          <p:nvPr/>
        </p:nvSpPr>
        <p:spPr bwMode="auto">
          <a:xfrm>
            <a:off x="3352800" y="5579958"/>
            <a:ext cx="1190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0</a:t>
            </a:r>
          </a:p>
        </p:txBody>
      </p:sp>
      <p:sp>
        <p:nvSpPr>
          <p:cNvPr id="14" name="Text Box 91"/>
          <p:cNvSpPr txBox="1">
            <a:spLocks noChangeArrowheads="1"/>
          </p:cNvSpPr>
          <p:nvPr/>
        </p:nvSpPr>
        <p:spPr bwMode="auto">
          <a:xfrm>
            <a:off x="5362575" y="5579958"/>
            <a:ext cx="1190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1</a:t>
            </a:r>
          </a:p>
        </p:txBody>
      </p:sp>
      <p:sp>
        <p:nvSpPr>
          <p:cNvPr id="15" name="Text Box 92"/>
          <p:cNvSpPr txBox="1">
            <a:spLocks noChangeArrowheads="1"/>
          </p:cNvSpPr>
          <p:nvPr/>
        </p:nvSpPr>
        <p:spPr bwMode="auto">
          <a:xfrm>
            <a:off x="7343775" y="5579958"/>
            <a:ext cx="1190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2</a:t>
            </a:r>
          </a:p>
        </p:txBody>
      </p:sp>
    </p:spTree>
    <p:extLst>
      <p:ext uri="{BB962C8B-B14F-4D97-AF65-F5344CB8AC3E}">
        <p14:creationId xmlns:p14="http://schemas.microsoft.com/office/powerpoint/2010/main" val="2755357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 from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Before removing element at index 1:</a:t>
            </a:r>
          </a:p>
          <a:p>
            <a:pPr lvl="1"/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After:</a:t>
            </a:r>
          </a:p>
          <a:p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46819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head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2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43075" y="50629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952625" y="50343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Group 112"/>
          <p:cNvGraphicFramePr>
            <a:graphicFrameLocks noGrp="1"/>
          </p:cNvGraphicFramePr>
          <p:nvPr/>
        </p:nvGraphicFramePr>
        <p:xfrm>
          <a:off x="3505200" y="4605700"/>
          <a:ext cx="1431925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8"/>
          <p:cNvSpPr>
            <a:spLocks noChangeShapeType="1"/>
          </p:cNvSpPr>
          <p:nvPr/>
        </p:nvSpPr>
        <p:spPr bwMode="auto">
          <a:xfrm flipV="1">
            <a:off x="4699000" y="52248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Group 19"/>
          <p:cNvGraphicFramePr>
            <a:graphicFrameLocks noGrp="1"/>
          </p:cNvGraphicFramePr>
          <p:nvPr/>
        </p:nvGraphicFramePr>
        <p:xfrm>
          <a:off x="5499100" y="46152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30"/>
          <p:cNvSpPr>
            <a:spLocks noChangeShapeType="1"/>
          </p:cNvSpPr>
          <p:nvPr/>
        </p:nvSpPr>
        <p:spPr bwMode="auto">
          <a:xfrm flipH="1">
            <a:off x="6153150" y="50248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head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3</a:t>
            </a:r>
          </a:p>
        </p:txBody>
      </p:sp>
      <p:sp>
        <p:nvSpPr>
          <p:cNvPr id="12" name="Rectangle 71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72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Group 110"/>
          <p:cNvGraphicFramePr>
            <a:graphicFrameLocks noGrp="1"/>
          </p:cNvGraphicFramePr>
          <p:nvPr/>
        </p:nvGraphicFramePr>
        <p:xfrm>
          <a:off x="3505200" y="1981200"/>
          <a:ext cx="1431925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Line 84"/>
          <p:cNvSpPr>
            <a:spLocks noChangeShapeType="1"/>
          </p:cNvSpPr>
          <p:nvPr/>
        </p:nvSpPr>
        <p:spPr bwMode="auto">
          <a:xfrm flipV="1">
            <a:off x="4699000" y="26003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" name="Group 85"/>
          <p:cNvGraphicFramePr>
            <a:graphicFrameLocks noGrp="1"/>
          </p:cNvGraphicFramePr>
          <p:nvPr/>
        </p:nvGraphicFramePr>
        <p:xfrm>
          <a:off x="5499100" y="19907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Line 96"/>
          <p:cNvSpPr>
            <a:spLocks noChangeShapeType="1"/>
          </p:cNvSpPr>
          <p:nvPr/>
        </p:nvSpPr>
        <p:spPr bwMode="auto">
          <a:xfrm flipV="1">
            <a:off x="6692900" y="26098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8" name="Group 97"/>
          <p:cNvGraphicFramePr>
            <a:graphicFrameLocks noGrp="1"/>
          </p:cNvGraphicFramePr>
          <p:nvPr/>
        </p:nvGraphicFramePr>
        <p:xfrm>
          <a:off x="7493000" y="20097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Line 108"/>
          <p:cNvSpPr>
            <a:spLocks noChangeShapeType="1"/>
          </p:cNvSpPr>
          <p:nvPr/>
        </p:nvSpPr>
        <p:spPr bwMode="auto">
          <a:xfrm flipH="1">
            <a:off x="8153400" y="24193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113"/>
          <p:cNvSpPr txBox="1">
            <a:spLocks noChangeArrowheads="1"/>
          </p:cNvSpPr>
          <p:nvPr/>
        </p:nvSpPr>
        <p:spPr bwMode="auto">
          <a:xfrm>
            <a:off x="3600450" y="284797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0</a:t>
            </a:r>
          </a:p>
        </p:txBody>
      </p:sp>
      <p:sp>
        <p:nvSpPr>
          <p:cNvPr id="21" name="Text Box 114"/>
          <p:cNvSpPr txBox="1">
            <a:spLocks noChangeArrowheads="1"/>
          </p:cNvSpPr>
          <p:nvPr/>
        </p:nvSpPr>
        <p:spPr bwMode="auto">
          <a:xfrm>
            <a:off x="5610225" y="284797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1</a:t>
            </a:r>
          </a:p>
        </p:txBody>
      </p:sp>
      <p:sp>
        <p:nvSpPr>
          <p:cNvPr id="22" name="Text Box 115"/>
          <p:cNvSpPr txBox="1">
            <a:spLocks noChangeArrowheads="1"/>
          </p:cNvSpPr>
          <p:nvPr/>
        </p:nvSpPr>
        <p:spPr bwMode="auto">
          <a:xfrm>
            <a:off x="7591425" y="284797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2</a:t>
            </a:r>
          </a:p>
        </p:txBody>
      </p: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3619500" y="549152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0</a:t>
            </a:r>
          </a:p>
        </p:txBody>
      </p:sp>
      <p:sp>
        <p:nvSpPr>
          <p:cNvPr id="24" name="Text Box 117"/>
          <p:cNvSpPr txBox="1">
            <a:spLocks noChangeArrowheads="1"/>
          </p:cNvSpPr>
          <p:nvPr/>
        </p:nvSpPr>
        <p:spPr bwMode="auto">
          <a:xfrm>
            <a:off x="5629275" y="549152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1</a:t>
            </a:r>
          </a:p>
        </p:txBody>
      </p:sp>
    </p:spTree>
    <p:extLst>
      <p:ext uri="{BB962C8B-B14F-4D97-AF65-F5344CB8AC3E}">
        <p14:creationId xmlns:p14="http://schemas.microsoft.com/office/powerpoint/2010/main" val="123515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the first node from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Before removing element at index 0: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r>
              <a:rPr lang="en-US" sz="2800" dirty="0"/>
              <a:t>After:</a:t>
            </a:r>
          </a:p>
          <a:p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470564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b="1" dirty="0">
                <a:latin typeface="Tahoma" charset="0"/>
              </a:rPr>
              <a:t>head</a:t>
            </a:r>
            <a:r>
              <a:rPr lang="en-US" dirty="0">
                <a:latin typeface="Tahoma" charset="0"/>
              </a:rPr>
              <a:t>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2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43075" y="508664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952625" y="505806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Group 7"/>
          <p:cNvGraphicFramePr>
            <a:graphicFrameLocks noGrp="1"/>
          </p:cNvGraphicFramePr>
          <p:nvPr/>
        </p:nvGraphicFramePr>
        <p:xfrm>
          <a:off x="3505200" y="462944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8"/>
          <p:cNvSpPr>
            <a:spLocks noChangeShapeType="1"/>
          </p:cNvSpPr>
          <p:nvPr/>
        </p:nvSpPr>
        <p:spPr bwMode="auto">
          <a:xfrm flipV="1">
            <a:off x="4699000" y="524856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Group 19"/>
          <p:cNvGraphicFramePr>
            <a:graphicFrameLocks noGrp="1"/>
          </p:cNvGraphicFramePr>
          <p:nvPr/>
        </p:nvGraphicFramePr>
        <p:xfrm>
          <a:off x="5499100" y="463896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30"/>
          <p:cNvSpPr>
            <a:spLocks noChangeShapeType="1"/>
          </p:cNvSpPr>
          <p:nvPr/>
        </p:nvSpPr>
        <p:spPr bwMode="auto">
          <a:xfrm flipH="1">
            <a:off x="6153150" y="504854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b="1" dirty="0">
                <a:latin typeface="Tahoma" charset="0"/>
              </a:rPr>
              <a:t>head</a:t>
            </a:r>
            <a:r>
              <a:rPr lang="en-US" dirty="0">
                <a:latin typeface="Tahoma" charset="0"/>
              </a:rPr>
              <a:t>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3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Group 34"/>
          <p:cNvGraphicFramePr>
            <a:graphicFrameLocks noGrp="1"/>
          </p:cNvGraphicFramePr>
          <p:nvPr/>
        </p:nvGraphicFramePr>
        <p:xfrm>
          <a:off x="3505200" y="1981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Line 45"/>
          <p:cNvSpPr>
            <a:spLocks noChangeShapeType="1"/>
          </p:cNvSpPr>
          <p:nvPr/>
        </p:nvSpPr>
        <p:spPr bwMode="auto">
          <a:xfrm flipV="1">
            <a:off x="4699000" y="26003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" name="Group 46"/>
          <p:cNvGraphicFramePr>
            <a:graphicFrameLocks noGrp="1"/>
          </p:cNvGraphicFramePr>
          <p:nvPr/>
        </p:nvGraphicFramePr>
        <p:xfrm>
          <a:off x="5499100" y="19907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Line 57"/>
          <p:cNvSpPr>
            <a:spLocks noChangeShapeType="1"/>
          </p:cNvSpPr>
          <p:nvPr/>
        </p:nvSpPr>
        <p:spPr bwMode="auto">
          <a:xfrm flipV="1">
            <a:off x="6692900" y="26098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8" name="Group 58"/>
          <p:cNvGraphicFramePr>
            <a:graphicFrameLocks noGrp="1"/>
          </p:cNvGraphicFramePr>
          <p:nvPr/>
        </p:nvGraphicFramePr>
        <p:xfrm>
          <a:off x="7493000" y="20097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Line 69"/>
          <p:cNvSpPr>
            <a:spLocks noChangeShapeType="1"/>
          </p:cNvSpPr>
          <p:nvPr/>
        </p:nvSpPr>
        <p:spPr bwMode="auto">
          <a:xfrm flipH="1">
            <a:off x="8153400" y="24193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71"/>
          <p:cNvSpPr txBox="1">
            <a:spLocks noChangeArrowheads="1"/>
          </p:cNvSpPr>
          <p:nvPr/>
        </p:nvSpPr>
        <p:spPr bwMode="auto">
          <a:xfrm>
            <a:off x="3600450" y="284797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0</a:t>
            </a:r>
          </a:p>
        </p:txBody>
      </p:sp>
      <p:sp>
        <p:nvSpPr>
          <p:cNvPr id="21" name="Text Box 72"/>
          <p:cNvSpPr txBox="1">
            <a:spLocks noChangeArrowheads="1"/>
          </p:cNvSpPr>
          <p:nvPr/>
        </p:nvSpPr>
        <p:spPr bwMode="auto">
          <a:xfrm>
            <a:off x="5610225" y="284797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1</a:t>
            </a:r>
          </a:p>
        </p:txBody>
      </p:sp>
      <p:sp>
        <p:nvSpPr>
          <p:cNvPr id="22" name="Text Box 73"/>
          <p:cNvSpPr txBox="1">
            <a:spLocks noChangeArrowheads="1"/>
          </p:cNvSpPr>
          <p:nvPr/>
        </p:nvSpPr>
        <p:spPr bwMode="auto">
          <a:xfrm>
            <a:off x="7591425" y="284797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2</a:t>
            </a:r>
          </a:p>
        </p:txBody>
      </p:sp>
      <p:sp>
        <p:nvSpPr>
          <p:cNvPr id="23" name="Text Box 74"/>
          <p:cNvSpPr txBox="1">
            <a:spLocks noChangeArrowheads="1"/>
          </p:cNvSpPr>
          <p:nvPr/>
        </p:nvSpPr>
        <p:spPr bwMode="auto">
          <a:xfrm>
            <a:off x="3619500" y="551526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0</a:t>
            </a:r>
          </a:p>
        </p:txBody>
      </p:sp>
      <p:sp>
        <p:nvSpPr>
          <p:cNvPr id="24" name="Text Box 75"/>
          <p:cNvSpPr txBox="1">
            <a:spLocks noChangeArrowheads="1"/>
          </p:cNvSpPr>
          <p:nvPr/>
        </p:nvSpPr>
        <p:spPr bwMode="auto">
          <a:xfrm>
            <a:off x="5629275" y="551526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  <a:latin typeface="Tahoma" charset="0"/>
              </a:rPr>
              <a:t>element 1</a:t>
            </a:r>
          </a:p>
        </p:txBody>
      </p:sp>
    </p:spTree>
    <p:extLst>
      <p:ext uri="{BB962C8B-B14F-4D97-AF65-F5344CB8AC3E}">
        <p14:creationId xmlns:p14="http://schemas.microsoft.com/office/powerpoint/2010/main" val="370658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Courier New" pitchFamily="-109" charset="0"/>
              </a:rPr>
              <a:t>ArrayIntList</a:t>
            </a:r>
            <a:endParaRPr lang="en-US" dirty="0">
              <a:latin typeface="Courier New" pitchFamily="-109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3050" indent="-273050">
              <a:tabLst>
                <a:tab pos="4572000" algn="l"/>
              </a:tabLst>
            </a:pPr>
            <a:r>
              <a:rPr lang="en-US" sz="2400" dirty="0"/>
              <a:t>construction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sz="2000" dirty="0" err="1">
                <a:latin typeface="Courier New" pitchFamily="-109" charset="0"/>
              </a:rPr>
              <a:t>int</a:t>
            </a:r>
            <a:r>
              <a:rPr lang="en-US" sz="2000" dirty="0">
                <a:latin typeface="Courier New" pitchFamily="-109" charset="0"/>
              </a:rPr>
              <a:t>[] numbers = new int[5];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sz="2000" b="1" dirty="0" err="1">
                <a:latin typeface="Courier New" pitchFamily="-109" charset="0"/>
              </a:rPr>
              <a:t>ArrayIntList</a:t>
            </a:r>
            <a:r>
              <a:rPr lang="en-US" sz="2000" b="1" dirty="0">
                <a:latin typeface="Courier New" pitchFamily="-109" charset="0"/>
              </a:rPr>
              <a:t> list = new </a:t>
            </a:r>
            <a:r>
              <a:rPr lang="en-US" sz="2000" b="1" dirty="0" err="1">
                <a:latin typeface="Courier New" pitchFamily="-109" charset="0"/>
              </a:rPr>
              <a:t>ArrayIntList</a:t>
            </a:r>
            <a:r>
              <a:rPr lang="en-US" sz="2000" b="1" dirty="0">
                <a:latin typeface="Courier New" pitchFamily="-109" charset="0"/>
              </a:rPr>
              <a:t>();</a:t>
            </a:r>
            <a:endParaRPr lang="en-US" sz="2000" dirty="0"/>
          </a:p>
          <a:p>
            <a:pPr lvl="2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sz="1800" dirty="0"/>
          </a:p>
          <a:p>
            <a:pPr marL="273050" indent="-273050">
              <a:tabLst>
                <a:tab pos="4572000" algn="l"/>
              </a:tabLst>
            </a:pPr>
            <a:r>
              <a:rPr lang="en-US" sz="2400" dirty="0"/>
              <a:t>storing </a:t>
            </a:r>
            <a:r>
              <a:rPr lang="en-US" sz="2400" dirty="0" smtClean="0"/>
              <a:t>a given value:</a:t>
            </a:r>
            <a:r>
              <a:rPr lang="en-US" sz="2400" dirty="0"/>
              <a:t>	retrieving a value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sz="2000" dirty="0">
                <a:latin typeface="Courier New" pitchFamily="-109" charset="0"/>
              </a:rPr>
              <a:t>numbers[0] = </a:t>
            </a:r>
            <a:r>
              <a:rPr lang="en-US" sz="2000" dirty="0" smtClean="0">
                <a:latin typeface="Courier New" pitchFamily="-109" charset="0"/>
              </a:rPr>
              <a:t>42;</a:t>
            </a:r>
            <a:r>
              <a:rPr lang="en-US" sz="2000" dirty="0">
                <a:latin typeface="Courier New" pitchFamily="-109" charset="0"/>
              </a:rPr>
              <a:t>	</a:t>
            </a:r>
            <a:r>
              <a:rPr lang="en-US" sz="2000" dirty="0" err="1">
                <a:latin typeface="Courier New" pitchFamily="-109" charset="0"/>
              </a:rPr>
              <a:t>int</a:t>
            </a:r>
            <a:r>
              <a:rPr lang="en-US" sz="2000" dirty="0">
                <a:latin typeface="Courier New" pitchFamily="-109" charset="0"/>
              </a:rPr>
              <a:t> </a:t>
            </a:r>
            <a:r>
              <a:rPr lang="en-US" sz="2000" dirty="0" err="1" smtClean="0">
                <a:latin typeface="Courier New" pitchFamily="-109" charset="0"/>
              </a:rPr>
              <a:t>val</a:t>
            </a:r>
            <a:r>
              <a:rPr lang="en-US" sz="2000" dirty="0" smtClean="0">
                <a:latin typeface="Courier New" pitchFamily="-109" charset="0"/>
              </a:rPr>
              <a:t> </a:t>
            </a:r>
            <a:r>
              <a:rPr lang="en-US" sz="2000" dirty="0">
                <a:latin typeface="Courier New" pitchFamily="-109" charset="0"/>
              </a:rPr>
              <a:t>= numbers[0];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sz="2000" b="1" dirty="0">
                <a:latin typeface="Courier New" pitchFamily="-109" charset="0"/>
              </a:rPr>
              <a:t>list.add(42);	</a:t>
            </a:r>
            <a:r>
              <a:rPr lang="en-US" sz="2000" b="1" dirty="0" err="1">
                <a:latin typeface="Courier New" pitchFamily="-109" charset="0"/>
              </a:rPr>
              <a:t>int</a:t>
            </a:r>
            <a:r>
              <a:rPr lang="en-US" sz="2000" b="1" dirty="0">
                <a:latin typeface="Courier New" pitchFamily="-109" charset="0"/>
              </a:rPr>
              <a:t> </a:t>
            </a:r>
            <a:r>
              <a:rPr lang="en-US" sz="2000" b="1" dirty="0" err="1" smtClean="0">
                <a:latin typeface="Courier New" pitchFamily="-109" charset="0"/>
              </a:rPr>
              <a:t>val</a:t>
            </a:r>
            <a:r>
              <a:rPr lang="en-US" sz="2000" b="1" dirty="0" smtClean="0">
                <a:latin typeface="Courier New" pitchFamily="-109" charset="0"/>
              </a:rPr>
              <a:t> </a:t>
            </a:r>
            <a:r>
              <a:rPr lang="en-US" sz="2000" b="1" dirty="0">
                <a:latin typeface="Courier New" pitchFamily="-109" charset="0"/>
              </a:rPr>
              <a:t>= list.get(0);</a:t>
            </a:r>
          </a:p>
          <a:p>
            <a:pPr marL="639763" lvl="1" indent="-246063">
              <a:buFontTx/>
              <a:buNone/>
              <a:tabLst>
                <a:tab pos="4572000" algn="l"/>
              </a:tabLst>
            </a:pPr>
            <a:endParaRPr lang="en-US" sz="2000" b="1" dirty="0">
              <a:latin typeface="Courier New" pitchFamily="-109" charset="0"/>
            </a:endParaRPr>
          </a:p>
          <a:p>
            <a:pPr marL="273050" indent="-273050">
              <a:tabLst>
                <a:tab pos="4572000" algn="l"/>
              </a:tabLst>
            </a:pPr>
            <a:r>
              <a:rPr lang="en-US" sz="2400" dirty="0"/>
              <a:t>searching for </a:t>
            </a:r>
            <a:r>
              <a:rPr lang="en-US" sz="2400" dirty="0" smtClean="0"/>
              <a:t>a given value</a:t>
            </a:r>
            <a:endParaRPr lang="en-US" sz="2400" dirty="0"/>
          </a:p>
          <a:p>
            <a:pPr marL="639763" lvl="1" indent="-246063">
              <a:lnSpc>
                <a:spcPct val="70000"/>
              </a:lnSpc>
              <a:buFontTx/>
              <a:buNone/>
              <a:tabLst>
                <a:tab pos="4572000" algn="l"/>
              </a:tabLst>
            </a:pPr>
            <a:r>
              <a:rPr lang="en-US" sz="2000" dirty="0">
                <a:latin typeface="Courier New" pitchFamily="-109" charset="0"/>
              </a:rPr>
              <a:t>for (</a:t>
            </a:r>
            <a:r>
              <a:rPr lang="en-US" sz="2000" dirty="0" err="1">
                <a:latin typeface="Courier New" pitchFamily="-109" charset="0"/>
              </a:rPr>
              <a:t>int</a:t>
            </a:r>
            <a:r>
              <a:rPr lang="en-US" sz="2000" dirty="0">
                <a:latin typeface="Courier New" pitchFamily="-109" charset="0"/>
              </a:rPr>
              <a:t> </a:t>
            </a:r>
            <a:r>
              <a:rPr lang="en-US" sz="2000" dirty="0" err="1">
                <a:latin typeface="Courier New" pitchFamily="-109" charset="0"/>
              </a:rPr>
              <a:t>i</a:t>
            </a:r>
            <a:r>
              <a:rPr lang="en-US" sz="2000" dirty="0">
                <a:latin typeface="Courier New" pitchFamily="-109" charset="0"/>
              </a:rPr>
              <a:t> = 0; </a:t>
            </a:r>
            <a:r>
              <a:rPr lang="en-US" sz="2000" dirty="0" err="1">
                <a:latin typeface="Courier New" pitchFamily="-109" charset="0"/>
              </a:rPr>
              <a:t>i</a:t>
            </a:r>
            <a:r>
              <a:rPr lang="en-US" sz="2000" dirty="0">
                <a:latin typeface="Courier New" pitchFamily="-109" charset="0"/>
              </a:rPr>
              <a:t> &lt; </a:t>
            </a:r>
            <a:r>
              <a:rPr lang="en-US" sz="2000" dirty="0" err="1">
                <a:latin typeface="Courier New" pitchFamily="-109" charset="0"/>
              </a:rPr>
              <a:t>numbers.length</a:t>
            </a:r>
            <a:r>
              <a:rPr lang="en-US" sz="2000" dirty="0">
                <a:latin typeface="Courier New" pitchFamily="-109" charset="0"/>
              </a:rPr>
              <a:t>; </a:t>
            </a:r>
            <a:r>
              <a:rPr lang="en-US" sz="2000" dirty="0" err="1">
                <a:latin typeface="Courier New" pitchFamily="-109" charset="0"/>
              </a:rPr>
              <a:t>i</a:t>
            </a:r>
            <a:r>
              <a:rPr lang="en-US" sz="2000" dirty="0">
                <a:latin typeface="Courier New" pitchFamily="-109" charset="0"/>
              </a:rPr>
              <a:t>++) {</a:t>
            </a:r>
          </a:p>
          <a:p>
            <a:pPr marL="639763" lvl="1" indent="-246063">
              <a:lnSpc>
                <a:spcPct val="70000"/>
              </a:lnSpc>
              <a:buFontTx/>
              <a:buNone/>
              <a:tabLst>
                <a:tab pos="4572000" algn="l"/>
              </a:tabLst>
            </a:pPr>
            <a:r>
              <a:rPr lang="en-US" sz="2000" dirty="0">
                <a:latin typeface="Courier New" pitchFamily="-109" charset="0"/>
              </a:rPr>
              <a:t>    if (numbers[</a:t>
            </a:r>
            <a:r>
              <a:rPr lang="en-US" sz="2000" dirty="0" err="1">
                <a:latin typeface="Courier New" pitchFamily="-109" charset="0"/>
              </a:rPr>
              <a:t>i</a:t>
            </a:r>
            <a:r>
              <a:rPr lang="en-US" sz="2000" dirty="0">
                <a:latin typeface="Courier New" pitchFamily="-109" charset="0"/>
              </a:rPr>
              <a:t>] == </a:t>
            </a:r>
            <a:r>
              <a:rPr lang="en-US" sz="2000" dirty="0" smtClean="0">
                <a:latin typeface="Courier New" pitchFamily="-109" charset="0"/>
              </a:rPr>
              <a:t>27) </a:t>
            </a:r>
            <a:r>
              <a:rPr lang="en-US" sz="2000" dirty="0">
                <a:latin typeface="Courier New" pitchFamily="-109" charset="0"/>
              </a:rPr>
              <a:t>{ ... }</a:t>
            </a:r>
          </a:p>
          <a:p>
            <a:pPr marL="639763" lvl="1" indent="-246063">
              <a:lnSpc>
                <a:spcPct val="70000"/>
              </a:lnSpc>
              <a:buFontTx/>
              <a:buNone/>
              <a:tabLst>
                <a:tab pos="4572000" algn="l"/>
              </a:tabLst>
            </a:pPr>
            <a:r>
              <a:rPr lang="en-US" sz="2000" dirty="0">
                <a:latin typeface="Courier New" pitchFamily="-10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sz="600" dirty="0">
              <a:latin typeface="Courier New" pitchFamily="-109" charset="0"/>
            </a:endParaRP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sz="2000" b="1" dirty="0">
                <a:latin typeface="Courier New" pitchFamily="-109" charset="0"/>
              </a:rPr>
              <a:t>if (list.indexOf(27) &gt;= 0) { ... }</a:t>
            </a:r>
          </a:p>
        </p:txBody>
      </p:sp>
    </p:spTree>
    <p:extLst>
      <p:ext uri="{BB962C8B-B14F-4D97-AF65-F5344CB8AC3E}">
        <p14:creationId xmlns:p14="http://schemas.microsoft.com/office/powerpoint/2010/main" val="21973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with a single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715000" algn="l"/>
              </a:tabLst>
            </a:pPr>
            <a:r>
              <a:rPr lang="en-US" sz="2800" dirty="0"/>
              <a:t>Before:	After:</a:t>
            </a:r>
          </a:p>
          <a:p>
            <a:pPr lvl="1">
              <a:tabLst>
                <a:tab pos="5715000" algn="l"/>
              </a:tabLst>
            </a:pPr>
            <a:endParaRPr lang="en-US" sz="2400" dirty="0"/>
          </a:p>
          <a:p>
            <a:pPr lvl="1">
              <a:tabLst>
                <a:tab pos="5715000" algn="l"/>
              </a:tabLst>
            </a:pPr>
            <a:endParaRPr lang="en-US" sz="2400" dirty="0"/>
          </a:p>
          <a:p>
            <a:pPr lvl="1">
              <a:tabLst>
                <a:tab pos="5715000" algn="l"/>
              </a:tabLst>
            </a:pPr>
            <a:endParaRPr lang="en-US" sz="2400" dirty="0"/>
          </a:p>
          <a:p>
            <a:pPr lvl="1">
              <a:tabLst>
                <a:tab pos="5715000" algn="l"/>
              </a:tabLst>
            </a:pPr>
            <a:endParaRPr lang="en-US" sz="2400" dirty="0"/>
          </a:p>
          <a:p>
            <a:pPr lvl="1">
              <a:tabLst>
                <a:tab pos="5715000" algn="l"/>
              </a:tabLst>
            </a:pPr>
            <a:endParaRPr lang="en-US" sz="2400" dirty="0"/>
          </a:p>
          <a:p>
            <a:pPr lvl="1">
              <a:tabLst>
                <a:tab pos="5715000" algn="l"/>
              </a:tabLst>
            </a:pPr>
            <a:endParaRPr lang="en-US" sz="2400" dirty="0"/>
          </a:p>
          <a:p>
            <a:pPr lvl="1">
              <a:tabLst>
                <a:tab pos="5715000" algn="l"/>
              </a:tabLst>
            </a:pPr>
            <a:r>
              <a:rPr lang="en-US" sz="2400" dirty="0"/>
              <a:t>We must change head to </a:t>
            </a:r>
            <a:r>
              <a:rPr lang="en-US" sz="2400" dirty="0">
                <a:latin typeface="Courier New" charset="0"/>
              </a:rPr>
              <a:t>null</a:t>
            </a:r>
            <a:r>
              <a:rPr lang="en-US" sz="2400" dirty="0"/>
              <a:t>.</a:t>
            </a:r>
          </a:p>
          <a:p>
            <a:pPr lvl="1">
              <a:tabLst>
                <a:tab pos="5715000" algn="l"/>
              </a:tabLst>
            </a:pPr>
            <a:r>
              <a:rPr lang="en-US" sz="2400" dirty="0"/>
              <a:t>Do we need a special case to handle this?</a:t>
            </a:r>
          </a:p>
          <a:p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72200" y="2057400"/>
            <a:ext cx="1905000" cy="1371600"/>
          </a:xfrm>
          <a:prstGeom prst="rect">
            <a:avLst/>
          </a:prstGeom>
          <a:solidFill>
            <a:srgbClr val="E6E6E6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head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532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7162800" y="24384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head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dirty="0">
                <a:latin typeface="Tahoma" charset="0"/>
              </a:rPr>
              <a:t>size	=   1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Group 25"/>
          <p:cNvGraphicFramePr>
            <a:graphicFrameLocks noGrp="1"/>
          </p:cNvGraphicFramePr>
          <p:nvPr/>
        </p:nvGraphicFramePr>
        <p:xfrm>
          <a:off x="3505200" y="1981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36"/>
          <p:cNvSpPr>
            <a:spLocks noChangeShapeType="1"/>
          </p:cNvSpPr>
          <p:nvPr/>
        </p:nvSpPr>
        <p:spPr bwMode="auto">
          <a:xfrm flipH="1">
            <a:off x="4171950" y="23812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3600450" y="2847975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333333"/>
                </a:solidFill>
                <a:latin typeface="Tahoma" charset="0"/>
              </a:rPr>
              <a:t>element 0</a:t>
            </a:r>
          </a:p>
        </p:txBody>
      </p:sp>
    </p:spTree>
    <p:extLst>
      <p:ext uri="{BB962C8B-B14F-4D97-AF65-F5344CB8AC3E}">
        <p14:creationId xmlns:p14="http://schemas.microsoft.com/office/powerpoint/2010/main" val="3820252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dirty="0">
                <a:latin typeface="Courier New"/>
                <a:cs typeface="Courier New"/>
              </a:rPr>
              <a:t>remove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759325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public void </a:t>
            </a:r>
            <a:r>
              <a:rPr lang="en-US" sz="1800" dirty="0" err="1">
                <a:latin typeface="Courier New" charset="0"/>
              </a:rPr>
              <a:t>remove(int</a:t>
            </a:r>
            <a:r>
              <a:rPr lang="en-US" sz="1800" dirty="0">
                <a:latin typeface="Courier New" charset="0"/>
              </a:rPr>
              <a:t> index) 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		if (index&lt;0 || index &gt;= size)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			throw new </a:t>
            </a:r>
            <a:r>
              <a:rPr lang="en-US" sz="1800" dirty="0" err="1">
                <a:latin typeface="Courier New" charset="0"/>
              </a:rPr>
              <a:t>IndexOutOfBoundsException</a:t>
            </a:r>
            <a:endParaRPr lang="en-US" sz="1800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ourier New" charset="0"/>
              </a:rPr>
              <a:t>				 ("List index out of bounds");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if (index == 0)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charset="0"/>
              </a:rPr>
              <a:t>        // special case: removing first 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        head = </a:t>
            </a:r>
            <a:r>
              <a:rPr lang="en-US" sz="1800" b="1" dirty="0" err="1">
                <a:latin typeface="Courier New" charset="0"/>
              </a:rPr>
              <a:t>head.getNext</a:t>
            </a:r>
            <a:r>
              <a:rPr lang="en-US" sz="1800" b="1" dirty="0">
                <a:latin typeface="Courier New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}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charset="0"/>
              </a:rPr>
              <a:t>        // removing from elsewhere in the list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    Node current = head;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index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- 1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        current = </a:t>
            </a:r>
            <a:r>
              <a:rPr lang="en-US" sz="1800" dirty="0" err="1">
                <a:latin typeface="Courier New" charset="0"/>
              </a:rPr>
              <a:t>current.getNext</a:t>
            </a:r>
            <a:r>
              <a:rPr lang="en-US" sz="1800" dirty="0">
                <a:latin typeface="Courier New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dirty="0" err="1">
                <a:latin typeface="Courier New" charset="0"/>
              </a:rPr>
              <a:t>current.setNext(current.getNext().getNext</a:t>
            </a:r>
            <a:r>
              <a:rPr lang="en-US" sz="1800" b="1" dirty="0">
                <a:latin typeface="Courier New" charset="0"/>
              </a:rPr>
              <a:t>());</a:t>
            </a:r>
            <a:endParaRPr lang="en-US" sz="1800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    size--;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charset="0"/>
              </a:rPr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1590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clear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implement a method for removing all the elements from a linked list?</a:t>
            </a:r>
          </a:p>
        </p:txBody>
      </p:sp>
    </p:spTree>
    <p:extLst>
      <p:ext uri="{BB962C8B-B14F-4D97-AF65-F5344CB8AC3E}">
        <p14:creationId xmlns:p14="http://schemas.microsoft.com/office/powerpoint/2010/main" val="3231279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clear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public void clear()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head = null;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}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cs typeface="Courier New"/>
              </a:rPr>
              <a:t>Where did all the memory go?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cs typeface="Courier New"/>
              </a:rPr>
              <a:t>Java’s garbage collection mechanism takes care of it!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cs typeface="Courier New"/>
              </a:rPr>
              <a:t>An object is </a:t>
            </a:r>
            <a:r>
              <a:rPr lang="en-US" sz="2400" dirty="0" err="1">
                <a:cs typeface="Courier New"/>
              </a:rPr>
              <a:t>elligible</a:t>
            </a:r>
            <a:r>
              <a:rPr lang="en-US" sz="2400" dirty="0">
                <a:cs typeface="Courier New"/>
              </a:rPr>
              <a:t> for garbage collection when it is no longer accessible (cyclical references don’t count!)</a:t>
            </a:r>
          </a:p>
          <a:p>
            <a:pPr marL="0" indent="0">
              <a:buNone/>
            </a:pPr>
            <a:endParaRPr lang="en-US" sz="2400" dirty="0">
              <a:cs typeface="Courier New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cs typeface="Courier New"/>
              </a:rPr>
              <a:t>In C/C++ the programmer needs to release unused memory explicitly</a:t>
            </a:r>
          </a:p>
        </p:txBody>
      </p:sp>
    </p:spTree>
    <p:extLst>
      <p:ext uri="{BB962C8B-B14F-4D97-AF65-F5344CB8AC3E}">
        <p14:creationId xmlns:p14="http://schemas.microsoft.com/office/powerpoint/2010/main" val="1854687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 recursively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print the elements in a linked list recursively.</a:t>
            </a:r>
          </a:p>
          <a:p>
            <a:pPr lvl="1"/>
            <a:r>
              <a:rPr lang="en-US" dirty="0"/>
              <a:t>What would be the signature of the method?</a:t>
            </a:r>
          </a:p>
          <a:p>
            <a:pPr lvl="1"/>
            <a:r>
              <a:rPr lang="en-US" dirty="0"/>
              <a:t>Base case?</a:t>
            </a:r>
          </a:p>
          <a:p>
            <a:pPr lvl="1"/>
            <a:r>
              <a:rPr lang="en-US" dirty="0"/>
              <a:t>Recursive case?</a:t>
            </a:r>
          </a:p>
          <a:p>
            <a:pPr marL="34448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26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017587"/>
          </a:xfrm>
        </p:spPr>
        <p:txBody>
          <a:bodyPr/>
          <a:lstStyle/>
          <a:p>
            <a:r>
              <a:rPr lang="en-US" sz="3200" dirty="0"/>
              <a:t>Recursive linked list traversal – which is correct?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371" y="1295400"/>
            <a:ext cx="8686801" cy="4759325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private void </a:t>
            </a:r>
            <a:r>
              <a:rPr lang="en-US" sz="2000" dirty="0" err="1">
                <a:latin typeface="Courier New"/>
                <a:cs typeface="Courier New"/>
              </a:rPr>
              <a:t>writeList</a:t>
            </a:r>
            <a:r>
              <a:rPr lang="en-US" sz="2000" dirty="0">
                <a:latin typeface="Courier New"/>
                <a:cs typeface="Courier New"/>
              </a:rPr>
              <a:t>(Node node) {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if (node != null) {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System.out.println(node.getItem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writeList(node.getNext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private void </a:t>
            </a:r>
            <a:r>
              <a:rPr lang="en-US" sz="2000" dirty="0" err="1">
                <a:latin typeface="Courier New"/>
                <a:cs typeface="Courier New"/>
              </a:rPr>
              <a:t>writeList</a:t>
            </a:r>
            <a:r>
              <a:rPr lang="en-US" sz="2000" dirty="0">
                <a:latin typeface="Courier New"/>
                <a:cs typeface="Courier New"/>
              </a:rPr>
              <a:t>(Node node) {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if (node != null) {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writeList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node.getNext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System.out.println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node.getItem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lvl="1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8173" y="13048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825" y="35302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89699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linked list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686801" cy="4759325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private void </a:t>
            </a:r>
            <a:r>
              <a:rPr lang="en-US" sz="2000" dirty="0" err="1">
                <a:latin typeface="Courier New"/>
                <a:cs typeface="Courier New"/>
              </a:rPr>
              <a:t>writeList</a:t>
            </a:r>
            <a:r>
              <a:rPr lang="en-US" sz="2000" dirty="0">
                <a:latin typeface="Courier New"/>
                <a:cs typeface="Courier New"/>
              </a:rPr>
              <a:t>(Node node) {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//precondition:  linked list is referenced by node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//</a:t>
            </a:r>
            <a:r>
              <a:rPr lang="en-US" sz="2000" dirty="0" err="1">
                <a:latin typeface="Courier New"/>
                <a:cs typeface="Courier New"/>
              </a:rPr>
              <a:t>postcondition</a:t>
            </a:r>
            <a:r>
              <a:rPr lang="en-US" sz="2000" dirty="0">
                <a:latin typeface="Courier New"/>
                <a:cs typeface="Courier New"/>
              </a:rPr>
              <a:t>: list is displayed. list is unchanged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if (node != null) {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	// write the first item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System.out.println(node.getItem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	// write the rest of the list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writeList(node.getNext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4203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backward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two ways for recursively traversing a string backwards:</a:t>
            </a:r>
          </a:p>
          <a:p>
            <a:pPr lvl="1"/>
            <a:r>
              <a:rPr lang="en-US" dirty="0"/>
              <a:t>Write the last character of the string </a:t>
            </a:r>
            <a:r>
              <a:rPr lang="en-US" dirty="0" err="1"/>
              <a:t>s</a:t>
            </a:r>
            <a:endParaRPr lang="en-US" dirty="0"/>
          </a:p>
          <a:p>
            <a:pPr lvl="1"/>
            <a:r>
              <a:rPr lang="en-US" dirty="0"/>
              <a:t>Write string </a:t>
            </a:r>
            <a:r>
              <a:rPr lang="en-US" dirty="0" err="1"/>
              <a:t>s</a:t>
            </a:r>
            <a:r>
              <a:rPr lang="en-US" dirty="0"/>
              <a:t> minus its last character backward</a:t>
            </a:r>
          </a:p>
          <a:p>
            <a:pPr lvl="1">
              <a:buNone/>
            </a:pPr>
            <a:r>
              <a:rPr lang="en-US" dirty="0"/>
              <a:t>And</a:t>
            </a:r>
          </a:p>
          <a:p>
            <a:pPr lvl="1"/>
            <a:r>
              <a:rPr lang="en-US" dirty="0"/>
              <a:t>Write string </a:t>
            </a:r>
            <a:r>
              <a:rPr lang="en-US" dirty="0" err="1"/>
              <a:t>s</a:t>
            </a:r>
            <a:r>
              <a:rPr lang="en-US" dirty="0"/>
              <a:t> minus its first character backward</a:t>
            </a:r>
          </a:p>
          <a:p>
            <a:pPr lvl="1"/>
            <a:r>
              <a:rPr lang="en-US" dirty="0"/>
              <a:t>Write the first character of string </a:t>
            </a:r>
            <a:r>
              <a:rPr lang="en-US" dirty="0" err="1"/>
              <a:t>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21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backward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Translated to our problem:</a:t>
            </a:r>
          </a:p>
          <a:p>
            <a:pPr lvl="1"/>
            <a:r>
              <a:rPr lang="en-US" dirty="0"/>
              <a:t>write the last node of the list</a:t>
            </a:r>
          </a:p>
          <a:p>
            <a:pPr lvl="1"/>
            <a:r>
              <a:rPr lang="en-US" dirty="0"/>
              <a:t>write the list minus its last node backward</a:t>
            </a:r>
          </a:p>
          <a:p>
            <a:pPr lvl="1">
              <a:buNone/>
            </a:pPr>
            <a:r>
              <a:rPr lang="en-US" dirty="0"/>
              <a:t>And</a:t>
            </a:r>
          </a:p>
          <a:p>
            <a:pPr lvl="1"/>
            <a:r>
              <a:rPr lang="en-US" dirty="0"/>
              <a:t>write the list minus its first node backward</a:t>
            </a:r>
          </a:p>
          <a:p>
            <a:pPr lvl="1"/>
            <a:r>
              <a:rPr lang="en-US" dirty="0"/>
              <a:t>write the first node of the list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/>
              <a:t>Which of these strategies is better for linked lists?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5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backward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603855" cy="4759325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private void </a:t>
            </a:r>
            <a:r>
              <a:rPr lang="en-US" sz="2000" dirty="0" err="1">
                <a:latin typeface="Courier New"/>
                <a:cs typeface="Courier New"/>
              </a:rPr>
              <a:t>writeListBackward</a:t>
            </a:r>
            <a:r>
              <a:rPr lang="en-US" sz="2000" dirty="0">
                <a:latin typeface="Courier New"/>
                <a:cs typeface="Courier New"/>
              </a:rPr>
              <a:t> (Node node) {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//precondition:  linked list is referenced by node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//</a:t>
            </a:r>
            <a:r>
              <a:rPr lang="en-US" sz="2000" dirty="0" err="1">
                <a:latin typeface="Courier New"/>
                <a:cs typeface="Courier New"/>
              </a:rPr>
              <a:t>postcondition</a:t>
            </a:r>
            <a:r>
              <a:rPr lang="en-US" sz="2000" dirty="0">
                <a:latin typeface="Courier New"/>
                <a:cs typeface="Courier New"/>
              </a:rPr>
              <a:t>: list is displayed. list is unchanged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if (node != null) {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	// write the rest of the list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writeListBackward(node.getNext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	// write the first item</a:t>
            </a:r>
          </a:p>
          <a:p>
            <a:pPr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System.out.println(node.getItem</a:t>
            </a:r>
            <a:r>
              <a:rPr lang="en-US" sz="2000" b="1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38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Pros/cons of </a:t>
            </a:r>
            <a:r>
              <a:rPr lang="en-US">
                <a:latin typeface="Courier New" pitchFamily="-109" charset="0"/>
              </a:rPr>
              <a:t>ArrayIntList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 (benefits)</a:t>
            </a:r>
          </a:p>
          <a:p>
            <a:pPr lvl="1"/>
            <a:r>
              <a:rPr lang="en-US" dirty="0"/>
              <a:t>simple syntax</a:t>
            </a:r>
          </a:p>
          <a:p>
            <a:pPr lvl="1"/>
            <a:r>
              <a:rPr lang="en-US" dirty="0"/>
              <a:t>don't have to keep track of array size and capacity</a:t>
            </a:r>
          </a:p>
          <a:p>
            <a:pPr lvl="1"/>
            <a:r>
              <a:rPr lang="en-US" dirty="0"/>
              <a:t>has powerful methods (</a:t>
            </a:r>
            <a:r>
              <a:rPr lang="en-US" sz="2000" dirty="0" err="1">
                <a:latin typeface="Courier New" pitchFamily="-109" charset="0"/>
              </a:rPr>
              <a:t>indexOf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-109" charset="0"/>
              </a:rPr>
              <a:t>add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-109" charset="0"/>
              </a:rPr>
              <a:t>remove</a:t>
            </a:r>
            <a:r>
              <a:rPr lang="en-US" sz="2000" dirty="0"/>
              <a:t>, </a:t>
            </a:r>
            <a:r>
              <a:rPr lang="en-US" sz="2000" dirty="0" err="1">
                <a:latin typeface="Courier New" pitchFamily="-109" charset="0"/>
              </a:rPr>
              <a:t>toString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con (drawbacks)</a:t>
            </a:r>
          </a:p>
          <a:p>
            <a:pPr lvl="1"/>
            <a:r>
              <a:rPr lang="en-US" dirty="0" err="1">
                <a:latin typeface="Courier New" pitchFamily="-109" charset="0"/>
              </a:rPr>
              <a:t>ArrayIntList</a:t>
            </a:r>
            <a:r>
              <a:rPr lang="en-US" dirty="0"/>
              <a:t> only works for </a:t>
            </a:r>
            <a:r>
              <a:rPr lang="en-US" dirty="0" err="1">
                <a:latin typeface="Courier New" pitchFamily="-10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  (arrays can be any type)</a:t>
            </a:r>
          </a:p>
          <a:p>
            <a:pPr lvl="1"/>
            <a:r>
              <a:rPr lang="en-US" dirty="0" smtClean="0"/>
              <a:t>Need to learn how to use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add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5210" cy="47593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public void add(Object item)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head = </a:t>
            </a:r>
            <a:r>
              <a:rPr lang="en-US" sz="2000" dirty="0" err="1">
                <a:latin typeface="Courier New"/>
                <a:cs typeface="Courier New"/>
              </a:rPr>
              <a:t>addRecursive</a:t>
            </a:r>
            <a:r>
              <a:rPr lang="en-US" sz="2000" dirty="0">
                <a:latin typeface="Courier New"/>
                <a:cs typeface="Courier New"/>
              </a:rPr>
              <a:t>(head, item);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private Node </a:t>
            </a:r>
            <a:r>
              <a:rPr lang="en-US" sz="2000" b="1" dirty="0" err="1">
                <a:latin typeface="Courier New"/>
                <a:cs typeface="Courier New"/>
              </a:rPr>
              <a:t>addRecursive</a:t>
            </a:r>
            <a:r>
              <a:rPr lang="en-US" sz="2000" b="1" dirty="0">
                <a:latin typeface="Courier New"/>
                <a:cs typeface="Courier New"/>
              </a:rPr>
              <a:t>(Node node, Object item) {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</a:t>
            </a:r>
            <a:r>
              <a:rPr lang="ro-RO" sz="2000" b="1" dirty="0">
                <a:latin typeface="Courier New"/>
                <a:cs typeface="Courier New"/>
              </a:rPr>
              <a:t>if (node == null) {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   node = </a:t>
            </a:r>
            <a:r>
              <a:rPr lang="ro-RO" sz="2000" b="1" dirty="0">
                <a:latin typeface="Courier New"/>
                <a:cs typeface="Courier New"/>
              </a:rPr>
              <a:t>new Node(item, node);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</a:t>
            </a:r>
            <a:r>
              <a:rPr lang="ro-RO" sz="2000" b="1" dirty="0">
                <a:latin typeface="Courier New"/>
                <a:cs typeface="Courier New"/>
              </a:rPr>
              <a:t>else {// insert into the rest of the linked list</a:t>
            </a:r>
            <a:endParaRPr lang="ro-RO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   node.setNext(addRecursive(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                node.getNext(), item));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   </a:t>
            </a:r>
            <a:r>
              <a:rPr lang="ro-RO" sz="2000" b="1" dirty="0">
                <a:latin typeface="Courier New"/>
                <a:cs typeface="Courier New"/>
              </a:rPr>
              <a:t>return node;</a:t>
            </a:r>
          </a:p>
          <a:p>
            <a:pPr marL="0" indent="0">
              <a:buNone/>
            </a:pPr>
            <a:r>
              <a:rPr lang="ro-RO" sz="2000" dirty="0">
                <a:latin typeface="Courier New"/>
                <a:cs typeface="Courier New"/>
              </a:rPr>
              <a:t>} 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3057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private Node </a:t>
            </a:r>
            <a:r>
              <a:rPr lang="en-US" sz="1600" b="1" dirty="0" err="1">
                <a:latin typeface="Courier New"/>
                <a:cs typeface="Courier New"/>
              </a:rPr>
              <a:t>addRecursive</a:t>
            </a:r>
            <a:r>
              <a:rPr lang="en-US" sz="1600" b="1" dirty="0">
                <a:latin typeface="Courier New"/>
                <a:cs typeface="Courier New"/>
              </a:rPr>
              <a:t>(Node node, Object item) {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</a:t>
            </a:r>
            <a:r>
              <a:rPr lang="ro-RO" sz="1600" b="1" dirty="0">
                <a:latin typeface="Courier New"/>
                <a:cs typeface="Courier New"/>
              </a:rPr>
              <a:t>if (node == null) {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   node = </a:t>
            </a:r>
            <a:r>
              <a:rPr lang="ro-RO" sz="1600" b="1" dirty="0">
                <a:latin typeface="Courier New"/>
                <a:cs typeface="Courier New"/>
              </a:rPr>
              <a:t>new Node(item, node);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</a:t>
            </a:r>
            <a:r>
              <a:rPr lang="ro-RO" sz="1600" b="1" dirty="0">
                <a:latin typeface="Courier New"/>
                <a:cs typeface="Courier New"/>
              </a:rPr>
              <a:t>else {// insert into the rest of the linked list</a:t>
            </a:r>
            <a:endParaRPr lang="ro-RO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   node.setNext(addRecursive(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                node.getNext(), item));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   </a:t>
            </a:r>
            <a:r>
              <a:rPr lang="ro-RO" sz="1600" b="1" dirty="0">
                <a:latin typeface="Courier New"/>
                <a:cs typeface="Courier New"/>
              </a:rPr>
              <a:t>return node;</a:t>
            </a:r>
          </a:p>
          <a:p>
            <a:pPr marL="0" indent="0">
              <a:buNone/>
            </a:pPr>
            <a:r>
              <a:rPr lang="ro-RO" sz="1600" dirty="0">
                <a:latin typeface="Courier New"/>
                <a:cs typeface="Courier New"/>
              </a:rPr>
              <a:t>}</a:t>
            </a:r>
          </a:p>
          <a:p>
            <a:pPr>
              <a:buFont typeface="Wingdings" charset="2"/>
              <a:buChar char="q"/>
            </a:pPr>
            <a:r>
              <a:rPr lang="ro-RO" sz="2000" dirty="0">
                <a:cs typeface="Courier New"/>
              </a:rPr>
              <a:t>Base case:  If we have reached the end of the list, it correctly returns a link to the newly inserted node</a:t>
            </a:r>
          </a:p>
          <a:p>
            <a:pPr>
              <a:buFont typeface="Wingdings" charset="2"/>
              <a:buChar char="q"/>
            </a:pPr>
            <a:r>
              <a:rPr lang="ro-RO" sz="2000" dirty="0">
                <a:cs typeface="Courier New"/>
              </a:rPr>
              <a:t>Recursive case:  </a:t>
            </a:r>
            <a:r>
              <a:rPr lang="ro-RO" sz="2000" dirty="0">
                <a:solidFill>
                  <a:schemeClr val="accent2"/>
                </a:solidFill>
                <a:cs typeface="Courier New"/>
              </a:rPr>
              <a:t>Assuming that the recursive call correctly returns a reference to the rest of the list </a:t>
            </a:r>
            <a:r>
              <a:rPr lang="ro-RO" sz="2000" dirty="0">
                <a:solidFill>
                  <a:srgbClr val="CC3300"/>
                </a:solidFill>
                <a:cs typeface="Courier New"/>
              </a:rPr>
              <a:t>with the element added</a:t>
            </a:r>
            <a:r>
              <a:rPr lang="ro-RO" sz="2000" dirty="0">
                <a:cs typeface="Courier New"/>
              </a:rPr>
              <a:t>, then setting that reference results in correctly adding the node.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613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07" y="2218189"/>
            <a:ext cx="5784905" cy="26008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Circular linked list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Doubly linked list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What are the advantages and disadvantages of a doubly linked list?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909" y="1295400"/>
            <a:ext cx="4445000" cy="76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00239" y="6267458"/>
            <a:ext cx="43158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image from:  http://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Linked_list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199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Collections and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Java includes a large set of powerful </a:t>
            </a:r>
            <a:r>
              <a:rPr lang="en-US" sz="2800" dirty="0" smtClean="0"/>
              <a:t>classes that provide functionality for storing and accessing collections of objects</a:t>
            </a:r>
          </a:p>
          <a:p>
            <a:r>
              <a:rPr lang="en-US" sz="2800" dirty="0"/>
              <a:t>The most basic, </a:t>
            </a:r>
            <a:r>
              <a:rPr lang="en-US" sz="2800" dirty="0" err="1">
                <a:solidFill>
                  <a:srgbClr val="820000"/>
                </a:solidFill>
                <a:latin typeface="Courier New" pitchFamily="-109" charset="0"/>
              </a:rPr>
              <a:t>ArrayList</a:t>
            </a:r>
            <a:r>
              <a:rPr lang="en-US" sz="2800" dirty="0"/>
              <a:t>, </a:t>
            </a:r>
            <a:r>
              <a:rPr lang="en-US" sz="2800" dirty="0" smtClean="0"/>
              <a:t>can </a:t>
            </a:r>
            <a:r>
              <a:rPr lang="en-US" sz="2800" dirty="0"/>
              <a:t>store any type of </a:t>
            </a:r>
            <a:r>
              <a:rPr lang="en-US" sz="2800" dirty="0" smtClean="0">
                <a:solidFill>
                  <a:srgbClr val="820000"/>
                </a:solidFill>
              </a:rPr>
              <a:t>Object</a:t>
            </a:r>
            <a:r>
              <a:rPr lang="en-US" sz="2800" dirty="0" smtClean="0"/>
              <a:t>.</a:t>
            </a:r>
            <a:endParaRPr lang="en-US" sz="2800" dirty="0"/>
          </a:p>
          <a:p>
            <a:pPr lvl="1"/>
            <a:endParaRPr lang="en-US" sz="2400" dirty="0"/>
          </a:p>
          <a:p>
            <a:r>
              <a:rPr lang="en-US" sz="2800" dirty="0"/>
              <a:t>All collections are in the </a:t>
            </a:r>
            <a:r>
              <a:rPr lang="en-US" sz="2800" dirty="0" err="1">
                <a:latin typeface="Courier New" pitchFamily="-109" charset="0"/>
              </a:rPr>
              <a:t>java.util</a:t>
            </a:r>
            <a:r>
              <a:rPr lang="en-US" sz="2800" dirty="0"/>
              <a:t> package.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-109" charset="0"/>
              </a:rPr>
              <a:t>	import </a:t>
            </a:r>
            <a:r>
              <a:rPr lang="en-US" sz="2400" dirty="0" err="1">
                <a:latin typeface="Courier New" pitchFamily="-109" charset="0"/>
              </a:rPr>
              <a:t>java.util</a:t>
            </a:r>
            <a:r>
              <a:rPr lang="en-US" sz="2400" dirty="0" err="1" smtClean="0">
                <a:latin typeface="Courier New" pitchFamily="-109" charset="0"/>
              </a:rPr>
              <a:t>.ArrayList</a:t>
            </a:r>
            <a:r>
              <a:rPr lang="en-US" sz="2400" dirty="0" smtClean="0">
                <a:latin typeface="Courier New" pitchFamily="-109" charset="0"/>
              </a:rPr>
              <a:t>;</a:t>
            </a:r>
            <a:endParaRPr lang="en-US" sz="2400" dirty="0">
              <a:latin typeface="Courier New" pitchFamily="-109" charset="0"/>
            </a:endParaRPr>
          </a:p>
          <a:p>
            <a:pPr lvl="1"/>
            <a:endParaRPr lang="en-US" sz="2400" dirty="0">
              <a:latin typeface="Courier New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Parameters (Generics)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9914" cy="475932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err="1">
                <a:latin typeface="Courier New" pitchFamily="-109" charset="0"/>
              </a:rPr>
              <a:t>ArrayList</a:t>
            </a:r>
            <a:r>
              <a:rPr lang="en-US" sz="2400" dirty="0">
                <a:latin typeface="Courier New" pitchFamily="-109" charset="0"/>
              </a:rPr>
              <a:t>&lt;</a:t>
            </a:r>
            <a:r>
              <a:rPr lang="en-US" sz="2400" b="1" dirty="0">
                <a:solidFill>
                  <a:srgbClr val="820000"/>
                </a:solidFill>
              </a:rPr>
              <a:t>Type</a:t>
            </a:r>
            <a:r>
              <a:rPr lang="en-US" sz="2400" dirty="0">
                <a:latin typeface="Courier New" pitchFamily="-109" charset="0"/>
              </a:rPr>
              <a:t>&gt; </a:t>
            </a:r>
            <a:r>
              <a:rPr lang="en-US" sz="2400" dirty="0"/>
              <a:t>name</a:t>
            </a:r>
            <a:r>
              <a:rPr lang="en-US" sz="2400" dirty="0">
                <a:latin typeface="Courier New" pitchFamily="-109" charset="0"/>
              </a:rPr>
              <a:t> = </a:t>
            </a:r>
            <a:r>
              <a:rPr lang="en-US" sz="2400" dirty="0" smtClean="0">
                <a:latin typeface="Courier New" pitchFamily="-109" charset="0"/>
              </a:rPr>
              <a:t>new </a:t>
            </a:r>
            <a:r>
              <a:rPr lang="en-US" sz="2400" dirty="0" err="1" smtClean="0">
                <a:latin typeface="Courier New" pitchFamily="-109" charset="0"/>
              </a:rPr>
              <a:t>ArrayList</a:t>
            </a:r>
            <a:r>
              <a:rPr lang="en-US" sz="2400" dirty="0">
                <a:latin typeface="Courier New" pitchFamily="-109" charset="0"/>
              </a:rPr>
              <a:t>&lt;</a:t>
            </a:r>
            <a:r>
              <a:rPr lang="en-US" sz="2400" b="1" dirty="0">
                <a:solidFill>
                  <a:srgbClr val="820000"/>
                </a:solidFill>
              </a:rPr>
              <a:t>Type</a:t>
            </a:r>
            <a:r>
              <a:rPr lang="en-US" sz="2400" dirty="0">
                <a:latin typeface="Courier New" pitchFamily="-109" charset="0"/>
              </a:rPr>
              <a:t>&gt;();</a:t>
            </a:r>
          </a:p>
          <a:p>
            <a:pPr>
              <a:buFontTx/>
              <a:buNone/>
            </a:pPr>
            <a:endParaRPr lang="en-US" sz="2400" dirty="0">
              <a:latin typeface="Courier New" pitchFamily="-109" charset="0"/>
            </a:endParaRPr>
          </a:p>
          <a:p>
            <a:r>
              <a:rPr lang="en-US" sz="2400" dirty="0"/>
              <a:t>When constructing an </a:t>
            </a:r>
            <a:r>
              <a:rPr lang="en-US" sz="2400" dirty="0" err="1">
                <a:latin typeface="Courier New" pitchFamily="-109" charset="0"/>
              </a:rPr>
              <a:t>ArrayList</a:t>
            </a:r>
            <a:r>
              <a:rPr lang="en-US" sz="2400" dirty="0"/>
              <a:t>, you</a:t>
            </a:r>
            <a:r>
              <a:rPr lang="en-US" sz="2400" dirty="0" smtClean="0"/>
              <a:t> can </a:t>
            </a:r>
            <a:r>
              <a:rPr lang="en-US" sz="2400" dirty="0"/>
              <a:t>specify the type of elements it will contain between </a:t>
            </a:r>
            <a:r>
              <a:rPr lang="en-US" sz="2400" dirty="0">
                <a:latin typeface="Courier New" pitchFamily="-109" charset="0"/>
              </a:rPr>
              <a:t>&lt;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-109" charset="0"/>
              </a:rPr>
              <a:t>&gt;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We say that the 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dirty="0"/>
              <a:t> class accepts a </a:t>
            </a:r>
            <a:r>
              <a:rPr lang="en-US" sz="2000" i="1" dirty="0"/>
              <a:t>type parameter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or that it is a </a:t>
            </a:r>
            <a:r>
              <a:rPr lang="en-US" sz="2000" i="1" dirty="0"/>
              <a:t>generic </a:t>
            </a:r>
            <a:r>
              <a:rPr lang="en-US" sz="2000" dirty="0"/>
              <a:t>class.</a:t>
            </a:r>
          </a:p>
          <a:p>
            <a:pPr lvl="1"/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-10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latin typeface="Courier New" pitchFamily="-109" charset="0"/>
              </a:rPr>
              <a:t>&lt;String&gt;</a:t>
            </a:r>
            <a:r>
              <a:rPr lang="en-US" sz="2000" dirty="0">
                <a:latin typeface="Courier New" pitchFamily="-109" charset="0"/>
              </a:rPr>
              <a:t> names = new </a:t>
            </a:r>
            <a:r>
              <a:rPr lang="en-US" sz="2000" dirty="0" err="1">
                <a:latin typeface="Courier New" pitchFamily="-109" charset="0"/>
              </a:rPr>
              <a:t>ArrayList</a:t>
            </a:r>
            <a:r>
              <a:rPr lang="en-US" sz="2000" b="1" dirty="0">
                <a:latin typeface="Courier New" pitchFamily="-109" charset="0"/>
              </a:rPr>
              <a:t>&lt;String&gt;</a:t>
            </a:r>
            <a:r>
              <a:rPr lang="en-US" sz="2000" dirty="0">
                <a:latin typeface="Courier New" pitchFamily="-10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itchFamily="-109" charset="0"/>
              </a:rPr>
              <a:t>names.add</a:t>
            </a:r>
            <a:r>
              <a:rPr lang="en-US" sz="2000" dirty="0" err="1" smtClean="0">
                <a:latin typeface="Courier New" pitchFamily="-109" charset="0"/>
              </a:rPr>
              <a:t>(”Asa</a:t>
            </a:r>
            <a:r>
              <a:rPr lang="en-US" sz="2000" dirty="0" smtClean="0">
                <a:latin typeface="Courier New" pitchFamily="-109" charset="0"/>
              </a:rPr>
              <a:t>"</a:t>
            </a:r>
            <a:r>
              <a:rPr lang="en-US" sz="2000" dirty="0">
                <a:latin typeface="Courier New" pitchFamily="-10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urier New" pitchFamily="-109" charset="0"/>
              </a:rPr>
              <a:t>names.add</a:t>
            </a:r>
            <a:r>
              <a:rPr lang="en-US" sz="2000" dirty="0" err="1" smtClean="0">
                <a:latin typeface="Courier New" pitchFamily="-109" charset="0"/>
              </a:rPr>
              <a:t>(”Nathan</a:t>
            </a:r>
            <a:r>
              <a:rPr lang="en-US" sz="2000" dirty="0" smtClean="0">
                <a:latin typeface="Courier New" pitchFamily="-109" charset="0"/>
              </a:rPr>
              <a:t>"</a:t>
            </a:r>
            <a:r>
              <a:rPr lang="en-US" sz="2000" dirty="0">
                <a:latin typeface="Courier New" pitchFamily="-10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-109" charset="0"/>
              </a:rPr>
              <a:t>ArrayList</a:t>
            </a:r>
            <a:r>
              <a:rPr lang="en-US" dirty="0"/>
              <a:t> </a:t>
            </a:r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177411" name="Group 259"/>
          <p:cNvGraphicFramePr>
            <a:graphicFrameLocks noGrp="1"/>
          </p:cNvGraphicFramePr>
          <p:nvPr/>
        </p:nvGraphicFramePr>
        <p:xfrm>
          <a:off x="381000" y="1371600"/>
          <a:ext cx="8382000" cy="4785360"/>
        </p:xfrm>
        <a:graphic>
          <a:graphicData uri="http://schemas.openxmlformats.org/drawingml/2006/table">
            <a:tbl>
              <a:tblPr/>
              <a:tblGrid>
                <a:gridCol w="291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add(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appends value at end of list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add(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index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inserts given value at given index, shifting subsequent values right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clear()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removes all elements of the list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indexOf(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first index where given value is found in list (-1 if not found)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get(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index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the value at given index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remove(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index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removes/returns value at given index, shifting subsequent values left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set(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index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replaces value at given index with given value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size()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returns the number of elements in list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such as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"[3, 42, -7, 15]"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">
  <a:themeElements>
    <a:clrScheme name="introduction 1">
      <a:dk1>
        <a:srgbClr val="333333"/>
      </a:dk1>
      <a:lt1>
        <a:srgbClr val="FFFFFF"/>
      </a:lt1>
      <a:dk2>
        <a:srgbClr val="820000"/>
      </a:dk2>
      <a:lt2>
        <a:srgbClr val="FFFFFF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808080"/>
      </a:hlink>
      <a:folHlink>
        <a:srgbClr val="666633"/>
      </a:folHlink>
    </a:clrScheme>
    <a:fontScheme name="introductio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duction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10">
        <a:dk1>
          <a:srgbClr val="000000"/>
        </a:dk1>
        <a:lt1>
          <a:srgbClr val="FFFFFF"/>
        </a:lt1>
        <a:dk2>
          <a:srgbClr val="000099"/>
        </a:dk2>
        <a:lt2>
          <a:srgbClr val="5F5F5F"/>
        </a:lt2>
        <a:accent1>
          <a:srgbClr val="FF00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11">
        <a:dk1>
          <a:srgbClr val="000000"/>
        </a:dk1>
        <a:lt1>
          <a:srgbClr val="FFFFFF"/>
        </a:lt1>
        <a:dk2>
          <a:srgbClr val="000099"/>
        </a:dk2>
        <a:lt2>
          <a:srgbClr val="5F5F5F"/>
        </a:lt2>
        <a:accent1>
          <a:srgbClr val="0066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12">
        <a:dk1>
          <a:srgbClr val="000000"/>
        </a:dk1>
        <a:lt1>
          <a:srgbClr val="FFFFFF"/>
        </a:lt1>
        <a:dk2>
          <a:srgbClr val="000099"/>
        </a:dk2>
        <a:lt2>
          <a:srgbClr val="5F5F5F"/>
        </a:lt2>
        <a:accent1>
          <a:srgbClr val="000099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13">
        <a:dk1>
          <a:srgbClr val="000000"/>
        </a:dk1>
        <a:lt1>
          <a:srgbClr val="FFFFFF"/>
        </a:lt1>
        <a:dk2>
          <a:srgbClr val="FF6600"/>
        </a:dk2>
        <a:lt2>
          <a:srgbClr val="5F5F5F"/>
        </a:lt2>
        <a:accent1>
          <a:srgbClr val="000099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14">
        <a:dk1>
          <a:srgbClr val="000000"/>
        </a:dk1>
        <a:lt1>
          <a:srgbClr val="FFFFFF"/>
        </a:lt1>
        <a:dk2>
          <a:srgbClr val="800000"/>
        </a:dk2>
        <a:lt2>
          <a:srgbClr val="5F5F5F"/>
        </a:lt2>
        <a:accent1>
          <a:srgbClr val="000099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15">
        <a:dk1>
          <a:srgbClr val="000000"/>
        </a:dk1>
        <a:lt1>
          <a:srgbClr val="FFFFFF"/>
        </a:lt1>
        <a:dk2>
          <a:srgbClr val="800000"/>
        </a:dk2>
        <a:lt2>
          <a:srgbClr val="5F5F5F"/>
        </a:lt2>
        <a:accent1>
          <a:srgbClr val="000099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35742A"/>
        </a:accent6>
        <a:hlink>
          <a:srgbClr val="000099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01_intro.pptx</Template>
  <TotalTime>7126</TotalTime>
  <Words>3785</Words>
  <Application>Microsoft Office PowerPoint</Application>
  <PresentationFormat>On-screen Show (4:3)</PresentationFormat>
  <Paragraphs>959</Paragraphs>
  <Slides>62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ＭＳ Ｐゴシック</vt:lpstr>
      <vt:lpstr>Arial</vt:lpstr>
      <vt:lpstr>Calibri</vt:lpstr>
      <vt:lpstr>Courier</vt:lpstr>
      <vt:lpstr>Courier New</vt:lpstr>
      <vt:lpstr>Garamond</vt:lpstr>
      <vt:lpstr>Tahoma</vt:lpstr>
      <vt:lpstr>Times New Roman</vt:lpstr>
      <vt:lpstr>Verdana</vt:lpstr>
      <vt:lpstr>Wingdings</vt:lpstr>
      <vt:lpstr>introduction</vt:lpstr>
      <vt:lpstr>ArrayLists</vt:lpstr>
      <vt:lpstr>Using arrays to store data</vt:lpstr>
      <vt:lpstr>Lists</vt:lpstr>
      <vt:lpstr>ArrayIntList </vt:lpstr>
      <vt:lpstr>ArrayIntList</vt:lpstr>
      <vt:lpstr>Pros/cons of ArrayIntList</vt:lpstr>
      <vt:lpstr>Java Collections and ArrayLists</vt:lpstr>
      <vt:lpstr>Type Parameters (Generics)</vt:lpstr>
      <vt:lpstr>ArrayList methods</vt:lpstr>
      <vt:lpstr>ArrayList methods 2</vt:lpstr>
      <vt:lpstr>Learning about classes</vt:lpstr>
      <vt:lpstr>Iterating through an array list</vt:lpstr>
      <vt:lpstr>Note on generics in Java 7 and above</vt:lpstr>
      <vt:lpstr>Modifying while looping</vt:lpstr>
      <vt:lpstr>ArrayList of primitives?</vt:lpstr>
      <vt:lpstr>Wrapper classes: Example</vt:lpstr>
      <vt:lpstr>ArrayLists of wrapper type objects</vt:lpstr>
      <vt:lpstr>ArrayLists of wrapper type objects</vt:lpstr>
      <vt:lpstr>Java Collections</vt:lpstr>
      <vt:lpstr>Looking ahead: Interfaces</vt:lpstr>
      <vt:lpstr>Linked Lists</vt:lpstr>
      <vt:lpstr>Preliminaries</vt:lpstr>
      <vt:lpstr>Objects and references</vt:lpstr>
      <vt:lpstr>Java References</vt:lpstr>
      <vt:lpstr>Self references</vt:lpstr>
      <vt:lpstr>Linking self-referential nodes</vt:lpstr>
      <vt:lpstr>The complete IntegerNode class</vt:lpstr>
      <vt:lpstr>Exercise</vt:lpstr>
      <vt:lpstr>Exercise</vt:lpstr>
      <vt:lpstr>Exercise</vt:lpstr>
      <vt:lpstr>Exercise</vt:lpstr>
      <vt:lpstr>Exercise</vt:lpstr>
      <vt:lpstr>Exercise</vt:lpstr>
      <vt:lpstr>A more flexible version</vt:lpstr>
      <vt:lpstr>Printing a linked list</vt:lpstr>
      <vt:lpstr>Printing a linked list</vt:lpstr>
      <vt:lpstr>Printing a linked list</vt:lpstr>
      <vt:lpstr>Printing a linked list</vt:lpstr>
      <vt:lpstr>Printing a linked list</vt:lpstr>
      <vt:lpstr>Interim summary – why should I care?</vt:lpstr>
      <vt:lpstr>The list interface</vt:lpstr>
      <vt:lpstr>The list interface</vt:lpstr>
      <vt:lpstr>Linked List: constructor</vt:lpstr>
      <vt:lpstr>Implementing add</vt:lpstr>
      <vt:lpstr>Implementing add</vt:lpstr>
      <vt:lpstr>The add method</vt:lpstr>
      <vt:lpstr>Implementing remove</vt:lpstr>
      <vt:lpstr>Removing a node from a list</vt:lpstr>
      <vt:lpstr>Removing the first node from a list</vt:lpstr>
      <vt:lpstr>List with a single element</vt:lpstr>
      <vt:lpstr>The remove method</vt:lpstr>
      <vt:lpstr>The clear method</vt:lpstr>
      <vt:lpstr>The clear method</vt:lpstr>
      <vt:lpstr>Linked lists recursively</vt:lpstr>
      <vt:lpstr>Recursive linked list traversal – which is correct?</vt:lpstr>
      <vt:lpstr>Recursive linked list traversal</vt:lpstr>
      <vt:lpstr>Recursive backward traversal</vt:lpstr>
      <vt:lpstr>Recursive backward traversal</vt:lpstr>
      <vt:lpstr>Recursive backward traversal</vt:lpstr>
      <vt:lpstr>Recursive add method</vt:lpstr>
      <vt:lpstr>Proof of correctness</vt:lpstr>
      <vt:lpstr>Variations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ArrayLists</dc:title>
  <dc:creator>Asa Ben-Hur</dc:creator>
  <cp:lastModifiedBy>Dell</cp:lastModifiedBy>
  <cp:revision>71</cp:revision>
  <cp:lastPrinted>2015-02-07T18:39:19Z</cp:lastPrinted>
  <dcterms:created xsi:type="dcterms:W3CDTF">2010-09-29T16:48:45Z</dcterms:created>
  <dcterms:modified xsi:type="dcterms:W3CDTF">2021-09-13T09:07:14Z</dcterms:modified>
</cp:coreProperties>
</file>