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99" r:id="rId4"/>
    <p:sldId id="262" r:id="rId5"/>
    <p:sldId id="264" r:id="rId6"/>
    <p:sldId id="277" r:id="rId7"/>
    <p:sldId id="280" r:id="rId8"/>
    <p:sldId id="267" r:id="rId9"/>
    <p:sldId id="284" r:id="rId10"/>
    <p:sldId id="290" r:id="rId11"/>
    <p:sldId id="283" r:id="rId12"/>
    <p:sldId id="286" r:id="rId13"/>
    <p:sldId id="288" r:id="rId14"/>
    <p:sldId id="301" r:id="rId15"/>
    <p:sldId id="291" r:id="rId16"/>
    <p:sldId id="289" r:id="rId17"/>
    <p:sldId id="293" r:id="rId18"/>
    <p:sldId id="298" r:id="rId19"/>
    <p:sldId id="29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âm Nguyễn" initials="TN" lastIdx="1" clrIdx="0">
    <p:extLst>
      <p:ext uri="{19B8F6BF-5375-455C-9EA6-DF929625EA0E}">
        <p15:presenceInfo xmlns:p15="http://schemas.microsoft.com/office/powerpoint/2012/main" userId="1ab614fd230a77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60205C-9B62-483F-83A6-9D23CA95C5FF}"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9233B-0BA8-4B04-B167-7C36E4FB2D6E}" type="slidenum">
              <a:rPr lang="en-US" smtClean="0"/>
              <a:t>‹#›</a:t>
            </a:fld>
            <a:endParaRPr lang="en-US"/>
          </a:p>
        </p:txBody>
      </p:sp>
    </p:spTree>
    <p:extLst>
      <p:ext uri="{BB962C8B-B14F-4D97-AF65-F5344CB8AC3E}">
        <p14:creationId xmlns:p14="http://schemas.microsoft.com/office/powerpoint/2010/main" val="310131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60205C-9B62-483F-83A6-9D23CA95C5FF}"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9233B-0BA8-4B04-B167-7C36E4FB2D6E}" type="slidenum">
              <a:rPr lang="en-US" smtClean="0"/>
              <a:t>‹#›</a:t>
            </a:fld>
            <a:endParaRPr lang="en-US"/>
          </a:p>
        </p:txBody>
      </p:sp>
    </p:spTree>
    <p:extLst>
      <p:ext uri="{BB962C8B-B14F-4D97-AF65-F5344CB8AC3E}">
        <p14:creationId xmlns:p14="http://schemas.microsoft.com/office/powerpoint/2010/main" val="2964888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60205C-9B62-483F-83A6-9D23CA95C5FF}"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9233B-0BA8-4B04-B167-7C36E4FB2D6E}" type="slidenum">
              <a:rPr lang="en-US" smtClean="0"/>
              <a:t>‹#›</a:t>
            </a:fld>
            <a:endParaRPr lang="en-US"/>
          </a:p>
        </p:txBody>
      </p:sp>
    </p:spTree>
    <p:extLst>
      <p:ext uri="{BB962C8B-B14F-4D97-AF65-F5344CB8AC3E}">
        <p14:creationId xmlns:p14="http://schemas.microsoft.com/office/powerpoint/2010/main" val="2371585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12192000" cy="260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1800"/>
          </a:p>
        </p:txBody>
      </p:sp>
      <p:pic>
        <p:nvPicPr>
          <p:cNvPr id="5"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4"/>
          <p:cNvSpPr txBox="1">
            <a:spLocks noChangeArrowheads="1"/>
          </p:cNvSpPr>
          <p:nvPr/>
        </p:nvSpPr>
        <p:spPr bwMode="auto">
          <a:xfrm>
            <a:off x="501651" y="228601"/>
            <a:ext cx="153034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1600" b="1">
                <a:solidFill>
                  <a:schemeClr val="tx2"/>
                </a:solidFill>
              </a:rPr>
              <a:t>Company</a:t>
            </a:r>
          </a:p>
          <a:p>
            <a:pPr eaLnBrk="1" hangingPunct="1">
              <a:defRPr/>
            </a:pPr>
            <a:r>
              <a:rPr lang="en-US" sz="2400" b="1"/>
              <a:t>LOGO</a:t>
            </a:r>
          </a:p>
        </p:txBody>
      </p:sp>
      <p:sp>
        <p:nvSpPr>
          <p:cNvPr id="3075" name="Rectangle 3"/>
          <p:cNvSpPr>
            <a:spLocks noGrp="1" noChangeArrowheads="1"/>
          </p:cNvSpPr>
          <p:nvPr>
            <p:ph type="subTitle" idx="1"/>
          </p:nvPr>
        </p:nvSpPr>
        <p:spPr bwMode="gray">
          <a:xfrm>
            <a:off x="1828800" y="5867400"/>
            <a:ext cx="8737600" cy="533400"/>
          </a:xfrm>
        </p:spPr>
        <p:txBody>
          <a:bodyPr/>
          <a:lstStyle>
            <a:lvl1pPr marL="0" indent="0" algn="ctr">
              <a:buFont typeface="Wingdings" panose="05000000000000000000" pitchFamily="2" charset="2"/>
              <a:buNone/>
              <a:defRPr sz="1800" b="1">
                <a:solidFill>
                  <a:schemeClr val="tx2"/>
                </a:solidFill>
                <a:latin typeface="Verdana" panose="020B0604030504040204" pitchFamily="34" charset="0"/>
              </a:defRPr>
            </a:lvl1pPr>
          </a:lstStyle>
          <a:p>
            <a:pPr lvl="0"/>
            <a:r>
              <a:rPr lang="en-US" noProof="0"/>
              <a:t>Click to edit Master subtitle style</a:t>
            </a:r>
          </a:p>
        </p:txBody>
      </p:sp>
      <p:sp>
        <p:nvSpPr>
          <p:cNvPr id="3093" name="Rectangle 21"/>
          <p:cNvSpPr>
            <a:spLocks noGrp="1" noChangeArrowheads="1"/>
          </p:cNvSpPr>
          <p:nvPr>
            <p:ph type="ctrTitle" sz="quarter"/>
          </p:nvPr>
        </p:nvSpPr>
        <p:spPr bwMode="gray">
          <a:xfrm>
            <a:off x="0" y="4868864"/>
            <a:ext cx="12192000" cy="720725"/>
          </a:xfrm>
          <a:gradFill rotWithShape="1">
            <a:gsLst>
              <a:gs pos="0">
                <a:schemeClr val="tx1">
                  <a:gamma/>
                  <a:shade val="46275"/>
                  <a:invGamma/>
                </a:schemeClr>
              </a:gs>
              <a:gs pos="50000">
                <a:schemeClr val="tx1"/>
              </a:gs>
              <a:gs pos="100000">
                <a:schemeClr val="tx1">
                  <a:gamma/>
                  <a:shade val="46275"/>
                  <a:invGamma/>
                </a:schemeClr>
              </a:gs>
            </a:gsLst>
            <a:lin ang="0" scaled="1"/>
          </a:gradFill>
          <a:extLst>
            <a:ext uri="{AF507438-7753-43E0-B8FC-AC1667EBCBE1}">
              <a14:hiddenEffects xmlns:a14="http://schemas.microsoft.com/office/drawing/2010/main">
                <a:effectLst>
                  <a:outerShdw dist="81320" dir="3080412" algn="ctr" rotWithShape="0">
                    <a:schemeClr val="tx2">
                      <a:alpha val="50000"/>
                    </a:schemeClr>
                  </a:outerShdw>
                </a:effectLst>
              </a14:hiddenEffects>
            </a:ext>
          </a:extLst>
        </p:spPr>
        <p:txBody>
          <a:bodyPr/>
          <a:lstStyle>
            <a:lvl1pPr>
              <a:defRPr sz="4000"/>
            </a:lvl1pPr>
          </a:lstStyle>
          <a:p>
            <a:pPr lvl="0"/>
            <a:r>
              <a:rPr lang="en-US" altLang="ko-KR" noProof="0"/>
              <a:t>Click to edit Master title style</a:t>
            </a:r>
          </a:p>
        </p:txBody>
      </p:sp>
    </p:spTree>
    <p:extLst>
      <p:ext uri="{BB962C8B-B14F-4D97-AF65-F5344CB8AC3E}">
        <p14:creationId xmlns:p14="http://schemas.microsoft.com/office/powerpoint/2010/main" val="2158929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5305A385-C926-4253-A749-B4A0FDC1959F}" type="slidenum">
              <a:rPr lang="en-US"/>
              <a:pPr>
                <a:defRPr/>
              </a:pPr>
              <a:t>‹#›</a:t>
            </a:fld>
            <a:endParaRPr lang="en-US"/>
          </a:p>
        </p:txBody>
      </p:sp>
      <p:sp>
        <p:nvSpPr>
          <p:cNvPr id="6" name="Rectangle 4"/>
          <p:cNvSpPr>
            <a:spLocks noGrp="1" noChangeArrowheads="1"/>
          </p:cNvSpPr>
          <p:nvPr>
            <p:ph type="dt" sz="half" idx="12"/>
          </p:nvPr>
        </p:nvSpPr>
        <p:spPr>
          <a:ln/>
        </p:spPr>
        <p:txBody>
          <a:bodyPr/>
          <a:lstStyle>
            <a:lvl1pPr>
              <a:defRPr/>
            </a:lvl1pPr>
          </a:lstStyle>
          <a:p>
            <a:pPr>
              <a:defRPr/>
            </a:pPr>
            <a:r>
              <a:rPr lang="en-US"/>
              <a:t>www.themegallery.com</a:t>
            </a:r>
          </a:p>
        </p:txBody>
      </p:sp>
    </p:spTree>
    <p:extLst>
      <p:ext uri="{BB962C8B-B14F-4D97-AF65-F5344CB8AC3E}">
        <p14:creationId xmlns:p14="http://schemas.microsoft.com/office/powerpoint/2010/main" val="792053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71922BC3-70A7-49E2-87B5-5C18CCEBADF7}" type="slidenum">
              <a:rPr lang="en-US"/>
              <a:pPr>
                <a:defRPr/>
              </a:pPr>
              <a:t>‹#›</a:t>
            </a:fld>
            <a:endParaRPr lang="en-US"/>
          </a:p>
        </p:txBody>
      </p:sp>
      <p:sp>
        <p:nvSpPr>
          <p:cNvPr id="6" name="Rectangle 4"/>
          <p:cNvSpPr>
            <a:spLocks noGrp="1" noChangeArrowheads="1"/>
          </p:cNvSpPr>
          <p:nvPr>
            <p:ph type="dt" sz="half" idx="12"/>
          </p:nvPr>
        </p:nvSpPr>
        <p:spPr>
          <a:ln/>
        </p:spPr>
        <p:txBody>
          <a:bodyPr/>
          <a:lstStyle>
            <a:lvl1pPr>
              <a:defRPr/>
            </a:lvl1pPr>
          </a:lstStyle>
          <a:p>
            <a:pPr>
              <a:defRPr/>
            </a:pPr>
            <a:r>
              <a:rPr lang="en-US"/>
              <a:t>www.themegallery.com</a:t>
            </a:r>
          </a:p>
        </p:txBody>
      </p:sp>
    </p:spTree>
    <p:extLst>
      <p:ext uri="{BB962C8B-B14F-4D97-AF65-F5344CB8AC3E}">
        <p14:creationId xmlns:p14="http://schemas.microsoft.com/office/powerpoint/2010/main" val="3955875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52526"/>
            <a:ext cx="5384800" cy="524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52526"/>
            <a:ext cx="5384800" cy="524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6" name="Rectangle 6"/>
          <p:cNvSpPr>
            <a:spLocks noGrp="1" noChangeArrowheads="1"/>
          </p:cNvSpPr>
          <p:nvPr>
            <p:ph type="sldNum" sz="quarter" idx="11"/>
          </p:nvPr>
        </p:nvSpPr>
        <p:spPr>
          <a:ln/>
        </p:spPr>
        <p:txBody>
          <a:bodyPr/>
          <a:lstStyle>
            <a:lvl1pPr>
              <a:defRPr/>
            </a:lvl1pPr>
          </a:lstStyle>
          <a:p>
            <a:pPr>
              <a:defRPr/>
            </a:pPr>
            <a:fld id="{D358B8E6-5B85-4B4B-B448-635CF303B721}" type="slidenum">
              <a:rPr lang="en-US"/>
              <a:pPr>
                <a:defRPr/>
              </a:pPr>
              <a:t>‹#›</a:t>
            </a:fld>
            <a:endParaRPr lang="en-US"/>
          </a:p>
        </p:txBody>
      </p:sp>
      <p:sp>
        <p:nvSpPr>
          <p:cNvPr id="7" name="Rectangle 4"/>
          <p:cNvSpPr>
            <a:spLocks noGrp="1" noChangeArrowheads="1"/>
          </p:cNvSpPr>
          <p:nvPr>
            <p:ph type="dt" sz="half" idx="12"/>
          </p:nvPr>
        </p:nvSpPr>
        <p:spPr>
          <a:ln/>
        </p:spPr>
        <p:txBody>
          <a:bodyPr/>
          <a:lstStyle>
            <a:lvl1pPr>
              <a:defRPr/>
            </a:lvl1pPr>
          </a:lstStyle>
          <a:p>
            <a:pPr>
              <a:defRPr/>
            </a:pPr>
            <a:r>
              <a:rPr lang="en-US"/>
              <a:t>www.themegallery.com</a:t>
            </a:r>
          </a:p>
        </p:txBody>
      </p:sp>
    </p:spTree>
    <p:extLst>
      <p:ext uri="{BB962C8B-B14F-4D97-AF65-F5344CB8AC3E}">
        <p14:creationId xmlns:p14="http://schemas.microsoft.com/office/powerpoint/2010/main" val="2545998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8" name="Rectangle 6"/>
          <p:cNvSpPr>
            <a:spLocks noGrp="1" noChangeArrowheads="1"/>
          </p:cNvSpPr>
          <p:nvPr>
            <p:ph type="sldNum" sz="quarter" idx="11"/>
          </p:nvPr>
        </p:nvSpPr>
        <p:spPr>
          <a:ln/>
        </p:spPr>
        <p:txBody>
          <a:bodyPr/>
          <a:lstStyle>
            <a:lvl1pPr>
              <a:defRPr/>
            </a:lvl1pPr>
          </a:lstStyle>
          <a:p>
            <a:pPr>
              <a:defRPr/>
            </a:pPr>
            <a:fld id="{1CE38CB0-3EB1-4060-B22A-CEC219784F33}" type="slidenum">
              <a:rPr lang="en-US"/>
              <a:pPr>
                <a:defRPr/>
              </a:pPr>
              <a:t>‹#›</a:t>
            </a:fld>
            <a:endParaRPr lang="en-US"/>
          </a:p>
        </p:txBody>
      </p:sp>
      <p:sp>
        <p:nvSpPr>
          <p:cNvPr id="9" name="Rectangle 4"/>
          <p:cNvSpPr>
            <a:spLocks noGrp="1" noChangeArrowheads="1"/>
          </p:cNvSpPr>
          <p:nvPr>
            <p:ph type="dt" sz="half" idx="12"/>
          </p:nvPr>
        </p:nvSpPr>
        <p:spPr>
          <a:ln/>
        </p:spPr>
        <p:txBody>
          <a:bodyPr/>
          <a:lstStyle>
            <a:lvl1pPr>
              <a:defRPr/>
            </a:lvl1pPr>
          </a:lstStyle>
          <a:p>
            <a:pPr>
              <a:defRPr/>
            </a:pPr>
            <a:r>
              <a:rPr lang="en-US"/>
              <a:t>www.themegallery.com</a:t>
            </a:r>
          </a:p>
        </p:txBody>
      </p:sp>
    </p:spTree>
    <p:extLst>
      <p:ext uri="{BB962C8B-B14F-4D97-AF65-F5344CB8AC3E}">
        <p14:creationId xmlns:p14="http://schemas.microsoft.com/office/powerpoint/2010/main" val="3362692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4" name="Rectangle 6"/>
          <p:cNvSpPr>
            <a:spLocks noGrp="1" noChangeArrowheads="1"/>
          </p:cNvSpPr>
          <p:nvPr>
            <p:ph type="sldNum" sz="quarter" idx="11"/>
          </p:nvPr>
        </p:nvSpPr>
        <p:spPr>
          <a:ln/>
        </p:spPr>
        <p:txBody>
          <a:bodyPr/>
          <a:lstStyle>
            <a:lvl1pPr>
              <a:defRPr/>
            </a:lvl1pPr>
          </a:lstStyle>
          <a:p>
            <a:pPr>
              <a:defRPr/>
            </a:pPr>
            <a:fld id="{A31633ED-386A-412F-A32A-4BF97D767FB5}" type="slidenum">
              <a:rPr lang="en-US"/>
              <a:pPr>
                <a:defRPr/>
              </a:pPr>
              <a:t>‹#›</a:t>
            </a:fld>
            <a:endParaRPr lang="en-US"/>
          </a:p>
        </p:txBody>
      </p:sp>
      <p:sp>
        <p:nvSpPr>
          <p:cNvPr id="5" name="Rectangle 4"/>
          <p:cNvSpPr>
            <a:spLocks noGrp="1" noChangeArrowheads="1"/>
          </p:cNvSpPr>
          <p:nvPr>
            <p:ph type="dt" sz="half" idx="12"/>
          </p:nvPr>
        </p:nvSpPr>
        <p:spPr>
          <a:ln/>
        </p:spPr>
        <p:txBody>
          <a:bodyPr/>
          <a:lstStyle>
            <a:lvl1pPr>
              <a:defRPr/>
            </a:lvl1pPr>
          </a:lstStyle>
          <a:p>
            <a:pPr>
              <a:defRPr/>
            </a:pPr>
            <a:r>
              <a:rPr lang="en-US"/>
              <a:t>www.themegallery.com</a:t>
            </a:r>
          </a:p>
        </p:txBody>
      </p:sp>
    </p:spTree>
    <p:extLst>
      <p:ext uri="{BB962C8B-B14F-4D97-AF65-F5344CB8AC3E}">
        <p14:creationId xmlns:p14="http://schemas.microsoft.com/office/powerpoint/2010/main" val="1153735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3" name="Rectangle 6"/>
          <p:cNvSpPr>
            <a:spLocks noGrp="1" noChangeArrowheads="1"/>
          </p:cNvSpPr>
          <p:nvPr>
            <p:ph type="sldNum" sz="quarter" idx="11"/>
          </p:nvPr>
        </p:nvSpPr>
        <p:spPr>
          <a:ln/>
        </p:spPr>
        <p:txBody>
          <a:bodyPr/>
          <a:lstStyle>
            <a:lvl1pPr>
              <a:defRPr/>
            </a:lvl1pPr>
          </a:lstStyle>
          <a:p>
            <a:pPr>
              <a:defRPr/>
            </a:pPr>
            <a:fld id="{598BCB8C-8096-4B26-87E4-A119066AC676}" type="slidenum">
              <a:rPr lang="en-US"/>
              <a:pPr>
                <a:defRPr/>
              </a:pPr>
              <a:t>‹#›</a:t>
            </a:fld>
            <a:endParaRPr lang="en-US"/>
          </a:p>
        </p:txBody>
      </p:sp>
      <p:sp>
        <p:nvSpPr>
          <p:cNvPr id="4" name="Rectangle 4"/>
          <p:cNvSpPr>
            <a:spLocks noGrp="1" noChangeArrowheads="1"/>
          </p:cNvSpPr>
          <p:nvPr>
            <p:ph type="dt" sz="half" idx="12"/>
          </p:nvPr>
        </p:nvSpPr>
        <p:spPr>
          <a:ln/>
        </p:spPr>
        <p:txBody>
          <a:bodyPr/>
          <a:lstStyle>
            <a:lvl1pPr>
              <a:defRPr/>
            </a:lvl1pPr>
          </a:lstStyle>
          <a:p>
            <a:pPr>
              <a:defRPr/>
            </a:pPr>
            <a:r>
              <a:rPr lang="en-US"/>
              <a:t>www.themegallery.com</a:t>
            </a:r>
          </a:p>
        </p:txBody>
      </p:sp>
    </p:spTree>
    <p:extLst>
      <p:ext uri="{BB962C8B-B14F-4D97-AF65-F5344CB8AC3E}">
        <p14:creationId xmlns:p14="http://schemas.microsoft.com/office/powerpoint/2010/main" val="135644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6" name="Rectangle 6"/>
          <p:cNvSpPr>
            <a:spLocks noGrp="1" noChangeArrowheads="1"/>
          </p:cNvSpPr>
          <p:nvPr>
            <p:ph type="sldNum" sz="quarter" idx="11"/>
          </p:nvPr>
        </p:nvSpPr>
        <p:spPr>
          <a:ln/>
        </p:spPr>
        <p:txBody>
          <a:bodyPr/>
          <a:lstStyle>
            <a:lvl1pPr>
              <a:defRPr/>
            </a:lvl1pPr>
          </a:lstStyle>
          <a:p>
            <a:pPr>
              <a:defRPr/>
            </a:pPr>
            <a:fld id="{ABFDE12D-5D18-4C66-85E3-EBD7927E8148}" type="slidenum">
              <a:rPr lang="en-US"/>
              <a:pPr>
                <a:defRPr/>
              </a:pPr>
              <a:t>‹#›</a:t>
            </a:fld>
            <a:endParaRPr lang="en-US"/>
          </a:p>
        </p:txBody>
      </p:sp>
      <p:sp>
        <p:nvSpPr>
          <p:cNvPr id="7" name="Rectangle 4"/>
          <p:cNvSpPr>
            <a:spLocks noGrp="1" noChangeArrowheads="1"/>
          </p:cNvSpPr>
          <p:nvPr>
            <p:ph type="dt" sz="half" idx="12"/>
          </p:nvPr>
        </p:nvSpPr>
        <p:spPr>
          <a:ln/>
        </p:spPr>
        <p:txBody>
          <a:bodyPr/>
          <a:lstStyle>
            <a:lvl1pPr>
              <a:defRPr/>
            </a:lvl1pPr>
          </a:lstStyle>
          <a:p>
            <a:pPr>
              <a:defRPr/>
            </a:pPr>
            <a:r>
              <a:rPr lang="en-US"/>
              <a:t>www.themegallery.com</a:t>
            </a:r>
          </a:p>
        </p:txBody>
      </p:sp>
    </p:spTree>
    <p:extLst>
      <p:ext uri="{BB962C8B-B14F-4D97-AF65-F5344CB8AC3E}">
        <p14:creationId xmlns:p14="http://schemas.microsoft.com/office/powerpoint/2010/main" val="91675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60205C-9B62-483F-83A6-9D23CA95C5FF}"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9233B-0BA8-4B04-B167-7C36E4FB2D6E}" type="slidenum">
              <a:rPr lang="en-US" smtClean="0"/>
              <a:t>‹#›</a:t>
            </a:fld>
            <a:endParaRPr lang="en-US"/>
          </a:p>
        </p:txBody>
      </p:sp>
    </p:spTree>
    <p:extLst>
      <p:ext uri="{BB962C8B-B14F-4D97-AF65-F5344CB8AC3E}">
        <p14:creationId xmlns:p14="http://schemas.microsoft.com/office/powerpoint/2010/main" val="41696737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6" name="Rectangle 6"/>
          <p:cNvSpPr>
            <a:spLocks noGrp="1" noChangeArrowheads="1"/>
          </p:cNvSpPr>
          <p:nvPr>
            <p:ph type="sldNum" sz="quarter" idx="11"/>
          </p:nvPr>
        </p:nvSpPr>
        <p:spPr>
          <a:ln/>
        </p:spPr>
        <p:txBody>
          <a:bodyPr/>
          <a:lstStyle>
            <a:lvl1pPr>
              <a:defRPr/>
            </a:lvl1pPr>
          </a:lstStyle>
          <a:p>
            <a:pPr>
              <a:defRPr/>
            </a:pPr>
            <a:fld id="{2EE4ACB9-2E8A-4D9B-BE13-DAE051FC97B4}" type="slidenum">
              <a:rPr lang="en-US"/>
              <a:pPr>
                <a:defRPr/>
              </a:pPr>
              <a:t>‹#›</a:t>
            </a:fld>
            <a:endParaRPr lang="en-US"/>
          </a:p>
        </p:txBody>
      </p:sp>
      <p:sp>
        <p:nvSpPr>
          <p:cNvPr id="7" name="Rectangle 4"/>
          <p:cNvSpPr>
            <a:spLocks noGrp="1" noChangeArrowheads="1"/>
          </p:cNvSpPr>
          <p:nvPr>
            <p:ph type="dt" sz="half" idx="12"/>
          </p:nvPr>
        </p:nvSpPr>
        <p:spPr>
          <a:ln/>
        </p:spPr>
        <p:txBody>
          <a:bodyPr/>
          <a:lstStyle>
            <a:lvl1pPr>
              <a:defRPr/>
            </a:lvl1pPr>
          </a:lstStyle>
          <a:p>
            <a:pPr>
              <a:defRPr/>
            </a:pPr>
            <a:r>
              <a:rPr lang="en-US"/>
              <a:t>www.themegallery.com</a:t>
            </a:r>
          </a:p>
        </p:txBody>
      </p:sp>
    </p:spTree>
    <p:extLst>
      <p:ext uri="{BB962C8B-B14F-4D97-AF65-F5344CB8AC3E}">
        <p14:creationId xmlns:p14="http://schemas.microsoft.com/office/powerpoint/2010/main" val="41347623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0E4ECEDD-C234-49EB-82E0-474C88646EC8}" type="slidenum">
              <a:rPr lang="en-US"/>
              <a:pPr>
                <a:defRPr/>
              </a:pPr>
              <a:t>‹#›</a:t>
            </a:fld>
            <a:endParaRPr lang="en-US"/>
          </a:p>
        </p:txBody>
      </p:sp>
      <p:sp>
        <p:nvSpPr>
          <p:cNvPr id="6" name="Rectangle 4"/>
          <p:cNvSpPr>
            <a:spLocks noGrp="1" noChangeArrowheads="1"/>
          </p:cNvSpPr>
          <p:nvPr>
            <p:ph type="dt" sz="half" idx="12"/>
          </p:nvPr>
        </p:nvSpPr>
        <p:spPr>
          <a:ln/>
        </p:spPr>
        <p:txBody>
          <a:bodyPr/>
          <a:lstStyle>
            <a:lvl1pPr>
              <a:defRPr/>
            </a:lvl1pPr>
          </a:lstStyle>
          <a:p>
            <a:pPr>
              <a:defRPr/>
            </a:pPr>
            <a:r>
              <a:rPr lang="en-US"/>
              <a:t>www.themegallery.com</a:t>
            </a:r>
          </a:p>
        </p:txBody>
      </p:sp>
    </p:spTree>
    <p:extLst>
      <p:ext uri="{BB962C8B-B14F-4D97-AF65-F5344CB8AC3E}">
        <p14:creationId xmlns:p14="http://schemas.microsoft.com/office/powerpoint/2010/main" val="2378959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64600" y="152400"/>
            <a:ext cx="28194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152400"/>
            <a:ext cx="82550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A14B3E02-7AF2-40D7-8DB1-CD0868835017}" type="slidenum">
              <a:rPr lang="en-US"/>
              <a:pPr>
                <a:defRPr/>
              </a:pPr>
              <a:t>‹#›</a:t>
            </a:fld>
            <a:endParaRPr lang="en-US"/>
          </a:p>
        </p:txBody>
      </p:sp>
      <p:sp>
        <p:nvSpPr>
          <p:cNvPr id="6" name="Rectangle 4"/>
          <p:cNvSpPr>
            <a:spLocks noGrp="1" noChangeArrowheads="1"/>
          </p:cNvSpPr>
          <p:nvPr>
            <p:ph type="dt" sz="half" idx="12"/>
          </p:nvPr>
        </p:nvSpPr>
        <p:spPr>
          <a:ln/>
        </p:spPr>
        <p:txBody>
          <a:bodyPr/>
          <a:lstStyle>
            <a:lvl1pPr>
              <a:defRPr/>
            </a:lvl1pPr>
          </a:lstStyle>
          <a:p>
            <a:pPr>
              <a:defRPr/>
            </a:pPr>
            <a:r>
              <a:rPr lang="en-US"/>
              <a:t>www.themegallery.com</a:t>
            </a:r>
          </a:p>
        </p:txBody>
      </p:sp>
    </p:spTree>
    <p:extLst>
      <p:ext uri="{BB962C8B-B14F-4D97-AF65-F5344CB8AC3E}">
        <p14:creationId xmlns:p14="http://schemas.microsoft.com/office/powerpoint/2010/main" val="11874872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1"/>
            <a:ext cx="11277600" cy="563563"/>
          </a:xfrm>
        </p:spPr>
        <p:txBody>
          <a:bodyPr/>
          <a:lstStyle/>
          <a:p>
            <a:r>
              <a:rPr lang="en-US"/>
              <a:t>Click to edit Master title style</a:t>
            </a:r>
          </a:p>
        </p:txBody>
      </p:sp>
      <p:sp>
        <p:nvSpPr>
          <p:cNvPr id="3" name="Table Placeholder 2"/>
          <p:cNvSpPr>
            <a:spLocks noGrp="1"/>
          </p:cNvSpPr>
          <p:nvPr>
            <p:ph type="tbl" idx="1"/>
          </p:nvPr>
        </p:nvSpPr>
        <p:spPr>
          <a:xfrm>
            <a:off x="609600" y="1152526"/>
            <a:ext cx="10972800" cy="5248275"/>
          </a:xfrm>
        </p:spPr>
        <p:txBody>
          <a:bodyPr/>
          <a:lstStyle/>
          <a:p>
            <a:pPr lvl="0"/>
            <a:r>
              <a:rPr lang="en-US" noProof="0"/>
              <a:t>Click icon to add table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D55A8BC6-6903-4438-BB84-BB305C63674C}" type="slidenum">
              <a:rPr lang="en-US"/>
              <a:pPr>
                <a:defRPr/>
              </a:pPr>
              <a:t>‹#›</a:t>
            </a:fld>
            <a:endParaRPr lang="en-US"/>
          </a:p>
        </p:txBody>
      </p:sp>
      <p:sp>
        <p:nvSpPr>
          <p:cNvPr id="6" name="Rectangle 4"/>
          <p:cNvSpPr>
            <a:spLocks noGrp="1" noChangeArrowheads="1"/>
          </p:cNvSpPr>
          <p:nvPr>
            <p:ph type="dt" sz="half" idx="12"/>
          </p:nvPr>
        </p:nvSpPr>
        <p:spPr>
          <a:ln/>
        </p:spPr>
        <p:txBody>
          <a:bodyPr/>
          <a:lstStyle>
            <a:lvl1pPr>
              <a:defRPr/>
            </a:lvl1pPr>
          </a:lstStyle>
          <a:p>
            <a:pPr>
              <a:defRPr/>
            </a:pPr>
            <a:r>
              <a:rPr lang="en-US"/>
              <a:t>www.themegallery.com</a:t>
            </a:r>
          </a:p>
        </p:txBody>
      </p:sp>
    </p:spTree>
    <p:extLst>
      <p:ext uri="{BB962C8B-B14F-4D97-AF65-F5344CB8AC3E}">
        <p14:creationId xmlns:p14="http://schemas.microsoft.com/office/powerpoint/2010/main" val="396823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60205C-9B62-483F-83A6-9D23CA95C5FF}"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9233B-0BA8-4B04-B167-7C36E4FB2D6E}" type="slidenum">
              <a:rPr lang="en-US" smtClean="0"/>
              <a:t>‹#›</a:t>
            </a:fld>
            <a:endParaRPr lang="en-US"/>
          </a:p>
        </p:txBody>
      </p:sp>
    </p:spTree>
    <p:extLst>
      <p:ext uri="{BB962C8B-B14F-4D97-AF65-F5344CB8AC3E}">
        <p14:creationId xmlns:p14="http://schemas.microsoft.com/office/powerpoint/2010/main" val="31815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60205C-9B62-483F-83A6-9D23CA95C5FF}"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9233B-0BA8-4B04-B167-7C36E4FB2D6E}" type="slidenum">
              <a:rPr lang="en-US" smtClean="0"/>
              <a:t>‹#›</a:t>
            </a:fld>
            <a:endParaRPr lang="en-US"/>
          </a:p>
        </p:txBody>
      </p:sp>
    </p:spTree>
    <p:extLst>
      <p:ext uri="{BB962C8B-B14F-4D97-AF65-F5344CB8AC3E}">
        <p14:creationId xmlns:p14="http://schemas.microsoft.com/office/powerpoint/2010/main" val="1027834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60205C-9B62-483F-83A6-9D23CA95C5FF}"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79233B-0BA8-4B04-B167-7C36E4FB2D6E}" type="slidenum">
              <a:rPr lang="en-US" smtClean="0"/>
              <a:t>‹#›</a:t>
            </a:fld>
            <a:endParaRPr lang="en-US"/>
          </a:p>
        </p:txBody>
      </p:sp>
    </p:spTree>
    <p:extLst>
      <p:ext uri="{BB962C8B-B14F-4D97-AF65-F5344CB8AC3E}">
        <p14:creationId xmlns:p14="http://schemas.microsoft.com/office/powerpoint/2010/main" val="85092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60205C-9B62-483F-83A6-9D23CA95C5FF}"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79233B-0BA8-4B04-B167-7C36E4FB2D6E}" type="slidenum">
              <a:rPr lang="en-US" smtClean="0"/>
              <a:t>‹#›</a:t>
            </a:fld>
            <a:endParaRPr lang="en-US"/>
          </a:p>
        </p:txBody>
      </p:sp>
    </p:spTree>
    <p:extLst>
      <p:ext uri="{BB962C8B-B14F-4D97-AF65-F5344CB8AC3E}">
        <p14:creationId xmlns:p14="http://schemas.microsoft.com/office/powerpoint/2010/main" val="1076150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0205C-9B62-483F-83A6-9D23CA95C5FF}"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79233B-0BA8-4B04-B167-7C36E4FB2D6E}" type="slidenum">
              <a:rPr lang="en-US" smtClean="0"/>
              <a:t>‹#›</a:t>
            </a:fld>
            <a:endParaRPr lang="en-US"/>
          </a:p>
        </p:txBody>
      </p:sp>
    </p:spTree>
    <p:extLst>
      <p:ext uri="{BB962C8B-B14F-4D97-AF65-F5344CB8AC3E}">
        <p14:creationId xmlns:p14="http://schemas.microsoft.com/office/powerpoint/2010/main" val="54886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60205C-9B62-483F-83A6-9D23CA95C5FF}"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9233B-0BA8-4B04-B167-7C36E4FB2D6E}" type="slidenum">
              <a:rPr lang="en-US" smtClean="0"/>
              <a:t>‹#›</a:t>
            </a:fld>
            <a:endParaRPr lang="en-US"/>
          </a:p>
        </p:txBody>
      </p:sp>
    </p:spTree>
    <p:extLst>
      <p:ext uri="{BB962C8B-B14F-4D97-AF65-F5344CB8AC3E}">
        <p14:creationId xmlns:p14="http://schemas.microsoft.com/office/powerpoint/2010/main" val="3178770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60205C-9B62-483F-83A6-9D23CA95C5FF}"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9233B-0BA8-4B04-B167-7C36E4FB2D6E}" type="slidenum">
              <a:rPr lang="en-US" smtClean="0"/>
              <a:t>‹#›</a:t>
            </a:fld>
            <a:endParaRPr lang="en-US"/>
          </a:p>
        </p:txBody>
      </p:sp>
    </p:spTree>
    <p:extLst>
      <p:ext uri="{BB962C8B-B14F-4D97-AF65-F5344CB8AC3E}">
        <p14:creationId xmlns:p14="http://schemas.microsoft.com/office/powerpoint/2010/main" val="3195638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0205C-9B62-483F-83A6-9D23CA95C5FF}" type="datetimeFigureOut">
              <a:rPr lang="en-US" smtClean="0"/>
              <a:t>11/23/2021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233B-0BA8-4B04-B167-7C36E4FB2D6E}" type="slidenum">
              <a:rPr lang="en-US" smtClean="0"/>
              <a:t>‹#›</a:t>
            </a:fld>
            <a:endParaRPr lang="en-US"/>
          </a:p>
        </p:txBody>
      </p:sp>
    </p:spTree>
    <p:extLst>
      <p:ext uri="{BB962C8B-B14F-4D97-AF65-F5344CB8AC3E}">
        <p14:creationId xmlns:p14="http://schemas.microsoft.com/office/powerpoint/2010/main" val="2148431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1"/>
            <a:ext cx="12192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sz="1800"/>
          </a:p>
        </p:txBody>
      </p:sp>
      <p:sp>
        <p:nvSpPr>
          <p:cNvPr id="1027" name="Rectangle 3"/>
          <p:cNvSpPr>
            <a:spLocks noGrp="1" noChangeArrowheads="1"/>
          </p:cNvSpPr>
          <p:nvPr>
            <p:ph type="body" idx="1"/>
          </p:nvPr>
        </p:nvSpPr>
        <p:spPr bwMode="auto">
          <a:xfrm>
            <a:off x="609600" y="1152526"/>
            <a:ext cx="109728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Grp="1" noChangeArrowheads="1"/>
          </p:cNvSpPr>
          <p:nvPr>
            <p:ph type="ftr" sz="quarter" idx="3"/>
          </p:nvPr>
        </p:nvSpPr>
        <p:spPr bwMode="auto">
          <a:xfrm>
            <a:off x="7823200" y="6461126"/>
            <a:ext cx="3860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1">
                <a:latin typeface="+mj-lt"/>
              </a:defRPr>
            </a:lvl1pPr>
          </a:lstStyle>
          <a:p>
            <a:pPr>
              <a:defRPr/>
            </a:pPr>
            <a:r>
              <a:rPr lang="en-US"/>
              <a:t>Company Logo</a:t>
            </a:r>
          </a:p>
        </p:txBody>
      </p:sp>
      <p:sp>
        <p:nvSpPr>
          <p:cNvPr id="1030" name="Rectangle 6"/>
          <p:cNvSpPr>
            <a:spLocks noGrp="1" noChangeArrowheads="1"/>
          </p:cNvSpPr>
          <p:nvPr>
            <p:ph type="sldNum" sz="quarter" idx="4"/>
          </p:nvPr>
        </p:nvSpPr>
        <p:spPr bwMode="auto">
          <a:xfrm>
            <a:off x="4673600" y="6461126"/>
            <a:ext cx="2844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latin typeface="+mj-lt"/>
              </a:defRPr>
            </a:lvl1pPr>
          </a:lstStyle>
          <a:p>
            <a:pPr>
              <a:defRPr/>
            </a:pPr>
            <a:fld id="{7619671F-C887-4839-9E54-88BCFB02B917}" type="slidenum">
              <a:rPr lang="en-US"/>
              <a:pPr>
                <a:defRPr/>
              </a:pPr>
              <a:t>‹#›</a:t>
            </a:fld>
            <a:endParaRPr lang="en-US"/>
          </a:p>
        </p:txBody>
      </p:sp>
      <p:sp>
        <p:nvSpPr>
          <p:cNvPr id="2" name="Rectangle 2"/>
          <p:cNvSpPr>
            <a:spLocks noGrp="1" noChangeArrowheads="1"/>
          </p:cNvSpPr>
          <p:nvPr>
            <p:ph type="title"/>
          </p:nvPr>
        </p:nvSpPr>
        <p:spPr bwMode="white">
          <a:xfrm>
            <a:off x="406400" y="152401"/>
            <a:ext cx="11277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1" name="Text Box 16"/>
          <p:cNvSpPr txBox="1">
            <a:spLocks noChangeArrowheads="1"/>
          </p:cNvSpPr>
          <p:nvPr/>
        </p:nvSpPr>
        <p:spPr bwMode="gray">
          <a:xfrm>
            <a:off x="0" y="838201"/>
            <a:ext cx="12192000" cy="2444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defRPr/>
            </a:pPr>
            <a:endParaRPr lang="en-US" sz="1000" b="1">
              <a:solidFill>
                <a:schemeClr val="bg1"/>
              </a:solidFill>
              <a:latin typeface="Verdana" panose="020B0604030504040204" pitchFamily="34" charset="0"/>
            </a:endParaRPr>
          </a:p>
        </p:txBody>
      </p:sp>
      <p:sp>
        <p:nvSpPr>
          <p:cNvPr id="1028" name="Rectangle 4"/>
          <p:cNvSpPr>
            <a:spLocks noGrp="1" noChangeArrowheads="1"/>
          </p:cNvSpPr>
          <p:nvPr>
            <p:ph type="dt" sz="half" idx="2"/>
          </p:nvPr>
        </p:nvSpPr>
        <p:spPr bwMode="gray">
          <a:xfrm>
            <a:off x="19051" y="838200"/>
            <a:ext cx="11277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1">
                <a:solidFill>
                  <a:schemeClr val="bg1"/>
                </a:solidFill>
                <a:latin typeface="+mj-lt"/>
              </a:defRPr>
            </a:lvl1pPr>
          </a:lstStyle>
          <a:p>
            <a:pPr>
              <a:defRPr/>
            </a:pPr>
            <a:r>
              <a:rPr lang="en-US"/>
              <a:t>www.themegallery.com</a:t>
            </a:r>
          </a:p>
        </p:txBody>
      </p:sp>
    </p:spTree>
    <p:extLst>
      <p:ext uri="{BB962C8B-B14F-4D97-AF65-F5344CB8AC3E}">
        <p14:creationId xmlns:p14="http://schemas.microsoft.com/office/powerpoint/2010/main" val="1778640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eaLnBrk="1" fontAlgn="base" hangingPunct="1">
        <a:spcBef>
          <a:spcPct val="0"/>
        </a:spcBef>
        <a:spcAft>
          <a:spcPct val="0"/>
        </a:spcAft>
        <a:defRPr sz="3200" b="1">
          <a:solidFill>
            <a:schemeClr val="bg1"/>
          </a:solidFill>
          <a:latin typeface="Verdana" panose="020B0604030504040204" pitchFamily="34" charset="0"/>
        </a:defRPr>
      </a:lvl6pPr>
      <a:lvl7pPr marL="914400" algn="ctr" rtl="0" eaLnBrk="1" fontAlgn="base" hangingPunct="1">
        <a:spcBef>
          <a:spcPct val="0"/>
        </a:spcBef>
        <a:spcAft>
          <a:spcPct val="0"/>
        </a:spcAft>
        <a:defRPr sz="3200" b="1">
          <a:solidFill>
            <a:schemeClr val="bg1"/>
          </a:solidFill>
          <a:latin typeface="Verdana" panose="020B0604030504040204" pitchFamily="34" charset="0"/>
        </a:defRPr>
      </a:lvl7pPr>
      <a:lvl8pPr marL="1371600" algn="ctr" rtl="0" eaLnBrk="1" fontAlgn="base" hangingPunct="1">
        <a:spcBef>
          <a:spcPct val="0"/>
        </a:spcBef>
        <a:spcAft>
          <a:spcPct val="0"/>
        </a:spcAft>
        <a:defRPr sz="3200" b="1">
          <a:solidFill>
            <a:schemeClr val="bg1"/>
          </a:solidFill>
          <a:latin typeface="Verdana" panose="020B0604030504040204" pitchFamily="34" charset="0"/>
        </a:defRPr>
      </a:lvl8pPr>
      <a:lvl9pPr marL="1828800" algn="ctr"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vi.wikipedia.org/wiki/D%E1%BB%AF_li%E1%BB%87u_(m%C3%A1y_t%C3%ADnh)"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4" name="TextBox 3"/>
          <p:cNvSpPr txBox="1"/>
          <p:nvPr/>
        </p:nvSpPr>
        <p:spPr>
          <a:xfrm>
            <a:off x="969882" y="3220065"/>
            <a:ext cx="10825315" cy="1200329"/>
          </a:xfrm>
          <a:prstGeom prst="rect">
            <a:avLst/>
          </a:prstGeom>
          <a:noFill/>
        </p:spPr>
        <p:txBody>
          <a:bodyPr wrap="square" rtlCol="0">
            <a:spAutoFit/>
          </a:bodyPr>
          <a:lstStyle/>
          <a:p>
            <a:r>
              <a:rPr lang="en-US" sz="5400" b="1" dirty="0" err="1">
                <a:solidFill>
                  <a:schemeClr val="bg1"/>
                </a:solidFill>
                <a:latin typeface="Times New Roman" panose="02020603050405020304" pitchFamily="18" charset="0"/>
                <a:cs typeface="Times New Roman" panose="02020603050405020304" pitchFamily="18" charset="0"/>
              </a:rPr>
              <a:t>Lập</a:t>
            </a:r>
            <a:r>
              <a:rPr lang="en-US" sz="5400" b="1" dirty="0">
                <a:solidFill>
                  <a:schemeClr val="bg1"/>
                </a:solidFill>
                <a:latin typeface="Times New Roman" panose="02020603050405020304" pitchFamily="18" charset="0"/>
                <a:cs typeface="Times New Roman" panose="02020603050405020304" pitchFamily="18" charset="0"/>
              </a:rPr>
              <a:t> </a:t>
            </a:r>
            <a:r>
              <a:rPr lang="en-US" sz="5400" b="1" dirty="0" err="1">
                <a:solidFill>
                  <a:schemeClr val="bg1"/>
                </a:solidFill>
                <a:latin typeface="Times New Roman" panose="02020603050405020304" pitchFamily="18" charset="0"/>
                <a:cs typeface="Times New Roman" panose="02020603050405020304" pitchFamily="18" charset="0"/>
              </a:rPr>
              <a:t>trình</a:t>
            </a:r>
            <a:r>
              <a:rPr lang="en-US" sz="5400" b="1" dirty="0">
                <a:solidFill>
                  <a:schemeClr val="bg1"/>
                </a:solidFill>
                <a:latin typeface="Times New Roman" panose="02020603050405020304" pitchFamily="18" charset="0"/>
                <a:cs typeface="Times New Roman" panose="02020603050405020304" pitchFamily="18" charset="0"/>
              </a:rPr>
              <a:t> </a:t>
            </a:r>
            <a:r>
              <a:rPr lang="en-US" sz="5400" b="1" dirty="0" err="1">
                <a:solidFill>
                  <a:schemeClr val="bg1"/>
                </a:solidFill>
                <a:latin typeface="Times New Roman" panose="02020603050405020304" pitchFamily="18" charset="0"/>
                <a:cs typeface="Times New Roman" panose="02020603050405020304" pitchFamily="18" charset="0"/>
              </a:rPr>
              <a:t>Cơ</a:t>
            </a:r>
            <a:r>
              <a:rPr lang="en-US" sz="5400" b="1" dirty="0">
                <a:solidFill>
                  <a:schemeClr val="bg1"/>
                </a:solidFill>
                <a:latin typeface="Times New Roman" panose="02020603050405020304" pitchFamily="18" charset="0"/>
                <a:cs typeface="Times New Roman" panose="02020603050405020304" pitchFamily="18" charset="0"/>
              </a:rPr>
              <a:t> </a:t>
            </a:r>
            <a:r>
              <a:rPr lang="en-US" sz="5400" b="1" dirty="0" err="1">
                <a:solidFill>
                  <a:schemeClr val="bg1"/>
                </a:solidFill>
                <a:latin typeface="Times New Roman" panose="02020603050405020304" pitchFamily="18" charset="0"/>
                <a:cs typeface="Times New Roman" panose="02020603050405020304" pitchFamily="18" charset="0"/>
              </a:rPr>
              <a:t>sở</a:t>
            </a:r>
            <a:r>
              <a:rPr lang="en-US" sz="5400" b="1" dirty="0">
                <a:solidFill>
                  <a:schemeClr val="bg1"/>
                </a:solidFill>
                <a:latin typeface="Times New Roman" panose="02020603050405020304" pitchFamily="18" charset="0"/>
                <a:cs typeface="Times New Roman" panose="02020603050405020304" pitchFamily="18" charset="0"/>
              </a:rPr>
              <a:t> </a:t>
            </a:r>
            <a:r>
              <a:rPr lang="en-US" sz="5400" b="1" dirty="0" err="1">
                <a:solidFill>
                  <a:schemeClr val="bg1"/>
                </a:solidFill>
                <a:latin typeface="Times New Roman" panose="02020603050405020304" pitchFamily="18" charset="0"/>
                <a:cs typeface="Times New Roman" panose="02020603050405020304" pitchFamily="18" charset="0"/>
              </a:rPr>
              <a:t>dữ</a:t>
            </a:r>
            <a:r>
              <a:rPr lang="en-US" sz="5400" b="1" dirty="0">
                <a:solidFill>
                  <a:schemeClr val="bg1"/>
                </a:solidFill>
                <a:latin typeface="Times New Roman" panose="02020603050405020304" pitchFamily="18" charset="0"/>
                <a:cs typeface="Times New Roman" panose="02020603050405020304" pitchFamily="18" charset="0"/>
              </a:rPr>
              <a:t> </a:t>
            </a:r>
            <a:r>
              <a:rPr lang="en-US" sz="5400" b="1" dirty="0" err="1">
                <a:solidFill>
                  <a:schemeClr val="bg1"/>
                </a:solidFill>
                <a:latin typeface="Times New Roman" panose="02020603050405020304" pitchFamily="18" charset="0"/>
                <a:cs typeface="Times New Roman" panose="02020603050405020304" pitchFamily="18" charset="0"/>
              </a:rPr>
              <a:t>liệu</a:t>
            </a:r>
            <a:r>
              <a:rPr lang="en-US" sz="5400" b="1" dirty="0">
                <a:solidFill>
                  <a:schemeClr val="bg1"/>
                </a:solidFill>
                <a:latin typeface="Times New Roman" panose="02020603050405020304" pitchFamily="18" charset="0"/>
                <a:cs typeface="Times New Roman" panose="02020603050405020304" pitchFamily="18" charset="0"/>
              </a:rPr>
              <a:t> </a:t>
            </a:r>
            <a:r>
              <a:rPr lang="en-US" sz="5400" b="1" dirty="0" err="1">
                <a:solidFill>
                  <a:schemeClr val="bg1"/>
                </a:solidFill>
                <a:latin typeface="Times New Roman" panose="02020603050405020304" pitchFamily="18" charset="0"/>
                <a:cs typeface="Times New Roman" panose="02020603050405020304" pitchFamily="18" charset="0"/>
              </a:rPr>
              <a:t>với</a:t>
            </a:r>
            <a:r>
              <a:rPr lang="en-US" sz="5400" b="1" dirty="0">
                <a:solidFill>
                  <a:schemeClr val="bg1"/>
                </a:solidFill>
                <a:latin typeface="Times New Roman" panose="02020603050405020304" pitchFamily="18" charset="0"/>
                <a:cs typeface="Times New Roman" panose="02020603050405020304" pitchFamily="18" charset="0"/>
              </a:rPr>
              <a:t> JDBC</a:t>
            </a:r>
            <a:endParaRPr lang="en-US" sz="5400"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endParaRPr>
          </a:p>
        </p:txBody>
      </p:sp>
      <p:sp>
        <p:nvSpPr>
          <p:cNvPr id="9" name="Rectangle 8"/>
          <p:cNvSpPr/>
          <p:nvPr/>
        </p:nvSpPr>
        <p:spPr>
          <a:xfrm>
            <a:off x="3077496" y="216309"/>
            <a:ext cx="6396879" cy="400110"/>
          </a:xfrm>
          <a:prstGeom prst="rect">
            <a:avLst/>
          </a:prstGeom>
        </p:spPr>
        <p:txBody>
          <a:bodyPr wrap="none">
            <a:spAutoFit/>
          </a:bodyPr>
          <a:lstStyle/>
          <a:p>
            <a:r>
              <a:rPr lang="en-US" sz="2000" b="1">
                <a:solidFill>
                  <a:schemeClr val="bg1"/>
                </a:solidFill>
                <a:latin typeface="Times New Roman" panose="02020603050405020304" pitchFamily="18" charset="0"/>
                <a:ea typeface="Calibri" panose="020F0502020204030204" pitchFamily="34" charset="0"/>
              </a:rPr>
              <a:t>HỌC VIỆN CÔNG NGHỆ BƯU CHÍNH VIỄN THÔNG</a:t>
            </a:r>
            <a:endParaRPr lang="en-US" sz="2000" b="1">
              <a:solidFill>
                <a:schemeClr val="bg1"/>
              </a:solidFill>
            </a:endParaRPr>
          </a:p>
        </p:txBody>
      </p:sp>
    </p:spTree>
    <p:custDataLst>
      <p:tags r:id="rId1"/>
    </p:custDataLst>
    <p:extLst>
      <p:ext uri="{BB962C8B-B14F-4D97-AF65-F5344CB8AC3E}">
        <p14:creationId xmlns:p14="http://schemas.microsoft.com/office/powerpoint/2010/main" val="1758380997"/>
      </p:ext>
    </p:extLst>
  </p:cSld>
  <p:clrMapOvr>
    <a:masterClrMapping/>
  </p:clrMapOvr>
  <mc:AlternateContent xmlns:mc="http://schemas.openxmlformats.org/markup-compatibility/2006" xmlns:p14="http://schemas.microsoft.com/office/powerpoint/2010/main">
    <mc:Choice Requires="p14">
      <p:transition spd="slow" p14:dur="2000" advTm="7237"/>
    </mc:Choice>
    <mc:Fallback xmlns="">
      <p:transition spd="slow" advTm="72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5"/>
          <p:cNvSpPr>
            <a:spLocks noGrp="1"/>
          </p:cNvSpPr>
          <p:nvPr>
            <p:ph type="dt"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mn-ea"/>
                <a:cs typeface="+mn-cs"/>
              </a:rPr>
              <a:t>Nhóm 8</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100" name="Rectangle 2"/>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Java JDBC kết nối Database</a:t>
            </a:r>
            <a:endParaRPr lang="en-US" altLang="en-US">
              <a:latin typeface="Times New Roman" panose="02020603050405020304" pitchFamily="18" charset="0"/>
              <a:cs typeface="Times New Roman" panose="02020603050405020304" pitchFamily="18" charset="0"/>
            </a:endParaRPr>
          </a:p>
        </p:txBody>
      </p:sp>
      <p:sp>
        <p:nvSpPr>
          <p:cNvPr id="4101" name="Text Box 3"/>
          <p:cNvSpPr txBox="1">
            <a:spLocks noChangeArrowheads="1"/>
          </p:cNvSpPr>
          <p:nvPr/>
        </p:nvSpPr>
        <p:spPr bwMode="auto">
          <a:xfrm>
            <a:off x="3184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
        <p:nvSpPr>
          <p:cNvPr id="40" name="TextBox 39"/>
          <p:cNvSpPr txBox="1"/>
          <p:nvPr/>
        </p:nvSpPr>
        <p:spPr>
          <a:xfrm>
            <a:off x="318267" y="1500868"/>
            <a:ext cx="4942845" cy="461665"/>
          </a:xfrm>
          <a:prstGeom prst="rect">
            <a:avLst/>
          </a:prstGeom>
          <a:noFill/>
        </p:spPr>
        <p:txBody>
          <a:bodyPr wrap="square" rtlCol="0">
            <a:spAutoFit/>
          </a:bodyPr>
          <a:lstStyle/>
          <a:p>
            <a:pPr lvl="0"/>
            <a:r>
              <a:rPr lang="en-US" sz="2400" b="1" dirty="0" err="1">
                <a:solidFill>
                  <a:srgbClr val="163794"/>
                </a:solidFill>
                <a:latin typeface="Times New Roman" panose="02020603050405020304" pitchFamily="18" charset="0"/>
                <a:cs typeface="Times New Roman" panose="02020603050405020304" pitchFamily="18" charset="0"/>
              </a:rPr>
              <a:t>Khai</a:t>
            </a:r>
            <a:r>
              <a:rPr lang="en-US" sz="2400" b="1" dirty="0">
                <a:solidFill>
                  <a:srgbClr val="163794"/>
                </a:solidFill>
                <a:latin typeface="Times New Roman" panose="02020603050405020304" pitchFamily="18" charset="0"/>
                <a:cs typeface="Times New Roman" panose="02020603050405020304" pitchFamily="18" charset="0"/>
              </a:rPr>
              <a:t> </a:t>
            </a:r>
            <a:r>
              <a:rPr lang="en-US" sz="2400" b="1" dirty="0" err="1">
                <a:solidFill>
                  <a:srgbClr val="163794"/>
                </a:solidFill>
                <a:latin typeface="Times New Roman" panose="02020603050405020304" pitchFamily="18" charset="0"/>
                <a:cs typeface="Times New Roman" panose="02020603050405020304" pitchFamily="18" charset="0"/>
              </a:rPr>
              <a:t>báo</a:t>
            </a:r>
            <a:r>
              <a:rPr lang="en-US" sz="2400" b="1" dirty="0">
                <a:solidFill>
                  <a:srgbClr val="163794"/>
                </a:solidFill>
                <a:latin typeface="Times New Roman" panose="02020603050405020304" pitchFamily="18" charset="0"/>
                <a:cs typeface="Times New Roman" panose="02020603050405020304" pitchFamily="18" charset="0"/>
              </a:rPr>
              <a:t> </a:t>
            </a:r>
            <a:r>
              <a:rPr lang="en-US" sz="2400" b="1" dirty="0" err="1">
                <a:solidFill>
                  <a:srgbClr val="163794"/>
                </a:solidFill>
                <a:latin typeface="Times New Roman" panose="02020603050405020304" pitchFamily="18" charset="0"/>
                <a:cs typeface="Times New Roman" panose="02020603050405020304" pitchFamily="18" charset="0"/>
              </a:rPr>
              <a:t>và</a:t>
            </a:r>
            <a:r>
              <a:rPr lang="en-US" sz="2400" b="1" dirty="0">
                <a:solidFill>
                  <a:srgbClr val="163794"/>
                </a:solidFill>
                <a:latin typeface="Times New Roman" panose="02020603050405020304" pitchFamily="18" charset="0"/>
                <a:cs typeface="Times New Roman" panose="02020603050405020304" pitchFamily="18" charset="0"/>
              </a:rPr>
              <a:t> </a:t>
            </a:r>
            <a:r>
              <a:rPr lang="en-US" sz="2400" b="1" dirty="0" err="1">
                <a:solidFill>
                  <a:srgbClr val="163794"/>
                </a:solidFill>
                <a:latin typeface="Times New Roman" panose="02020603050405020304" pitchFamily="18" charset="0"/>
                <a:cs typeface="Times New Roman" panose="02020603050405020304" pitchFamily="18" charset="0"/>
              </a:rPr>
              <a:t>sử</a:t>
            </a:r>
            <a:r>
              <a:rPr lang="en-US" sz="2400" b="1" dirty="0">
                <a:solidFill>
                  <a:srgbClr val="163794"/>
                </a:solidFill>
                <a:latin typeface="Times New Roman" panose="02020603050405020304" pitchFamily="18" charset="0"/>
                <a:cs typeface="Times New Roman" panose="02020603050405020304" pitchFamily="18" charset="0"/>
              </a:rPr>
              <a:t> </a:t>
            </a:r>
            <a:r>
              <a:rPr lang="en-US" sz="2400" b="1" dirty="0" err="1">
                <a:solidFill>
                  <a:srgbClr val="163794"/>
                </a:solidFill>
                <a:latin typeface="Times New Roman" panose="02020603050405020304" pitchFamily="18" charset="0"/>
                <a:cs typeface="Times New Roman" panose="02020603050405020304" pitchFamily="18" charset="0"/>
              </a:rPr>
              <a:t>dụng</a:t>
            </a:r>
            <a:r>
              <a:rPr lang="vi-VN" sz="2400" b="1" dirty="0">
                <a:solidFill>
                  <a:srgbClr val="163794"/>
                </a:solidFill>
                <a:latin typeface="Times New Roman" panose="02020603050405020304" pitchFamily="18" charset="0"/>
                <a:cs typeface="Times New Roman" panose="02020603050405020304" pitchFamily="18" charset="0"/>
              </a:rPr>
              <a:t> Driver</a:t>
            </a:r>
            <a:endParaRPr kumimoji="0" lang="en-US" sz="2400" b="1" i="0" u="none" strike="noStrike" kern="1200" cap="none" spc="0" normalizeH="0" baseline="0" noProof="0" dirty="0">
              <a:ln>
                <a:noFill/>
              </a:ln>
              <a:solidFill>
                <a:srgbClr val="163794"/>
              </a:solidFill>
              <a:effectLst/>
              <a:uLnTx/>
              <a:uFillTx/>
              <a:latin typeface="Arial"/>
            </a:endParaRPr>
          </a:p>
        </p:txBody>
      </p:sp>
      <p:sp>
        <p:nvSpPr>
          <p:cNvPr id="3" name="AutoShape 2" descr="Kết quả hình ảnh cho Data base"/>
          <p:cNvSpPr>
            <a:spLocks noChangeAspect="1" noChangeArrowheads="1"/>
          </p:cNvSpPr>
          <p:nvPr/>
        </p:nvSpPr>
        <p:spPr bwMode="auto">
          <a:xfrm>
            <a:off x="8070542" y="2858267"/>
            <a:ext cx="2371316" cy="23713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63794"/>
              </a:solidFill>
              <a:effectLst/>
              <a:uLnTx/>
              <a:uFillTx/>
              <a:latin typeface="Arial"/>
              <a:ea typeface="+mn-ea"/>
              <a:cs typeface="+mn-cs"/>
            </a:endParaRPr>
          </a:p>
        </p:txBody>
      </p:sp>
      <p:sp>
        <p:nvSpPr>
          <p:cNvPr id="8" name="Rectangle 5"/>
          <p:cNvSpPr>
            <a:spLocks noChangeArrowheads="1"/>
          </p:cNvSpPr>
          <p:nvPr/>
        </p:nvSpPr>
        <p:spPr bwMode="auto">
          <a:xfrm>
            <a:off x="652410" y="3046346"/>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63794"/>
              </a:solidFill>
              <a:effectLst/>
              <a:uLnTx/>
              <a:uFillTx/>
              <a:latin typeface="Arial"/>
              <a:ea typeface="+mn-ea"/>
              <a:cs typeface="+mn-cs"/>
            </a:endParaRPr>
          </a:p>
        </p:txBody>
      </p:sp>
      <p:sp>
        <p:nvSpPr>
          <p:cNvPr id="20" name="TextBox 19"/>
          <p:cNvSpPr txBox="1"/>
          <p:nvPr/>
        </p:nvSpPr>
        <p:spPr>
          <a:xfrm>
            <a:off x="166534" y="2125108"/>
            <a:ext cx="4869656" cy="677108"/>
          </a:xfrm>
          <a:prstGeom prst="rect">
            <a:avLst/>
          </a:prstGeom>
          <a:noFill/>
        </p:spPr>
        <p:txBody>
          <a:bodyPr wrap="square" rtlCol="0">
            <a:spAutoFit/>
          </a:bodyPr>
          <a:lstStyle/>
          <a:p>
            <a:r>
              <a:rPr lang="en-US" sz="2000" dirty="0">
                <a:solidFill>
                  <a:schemeClr val="tx2"/>
                </a:solidFill>
              </a:rPr>
              <a:t>Ta </a:t>
            </a:r>
            <a:r>
              <a:rPr lang="en-US" sz="2000" dirty="0" err="1">
                <a:solidFill>
                  <a:schemeClr val="tx2"/>
                </a:solidFill>
              </a:rPr>
              <a:t>khai</a:t>
            </a:r>
            <a:r>
              <a:rPr lang="en-US" sz="2000" dirty="0">
                <a:solidFill>
                  <a:schemeClr val="tx2"/>
                </a:solidFill>
              </a:rPr>
              <a:t> </a:t>
            </a:r>
            <a:r>
              <a:rPr lang="en-US" sz="2000" dirty="0" err="1">
                <a:solidFill>
                  <a:schemeClr val="tx2"/>
                </a:solidFill>
              </a:rPr>
              <a:t>báo</a:t>
            </a:r>
            <a:r>
              <a:rPr lang="en-US" sz="2000" dirty="0">
                <a:solidFill>
                  <a:schemeClr val="tx2"/>
                </a:solidFill>
              </a:rPr>
              <a:t> </a:t>
            </a:r>
            <a:r>
              <a:rPr lang="en-US" sz="2000" dirty="0" err="1">
                <a:solidFill>
                  <a:schemeClr val="tx2"/>
                </a:solidFill>
              </a:rPr>
              <a:t>thư</a:t>
            </a:r>
            <a:r>
              <a:rPr lang="en-US" sz="2000" dirty="0">
                <a:solidFill>
                  <a:schemeClr val="tx2"/>
                </a:solidFill>
              </a:rPr>
              <a:t> </a:t>
            </a:r>
            <a:r>
              <a:rPr lang="en-US" sz="2000" dirty="0" err="1">
                <a:solidFill>
                  <a:schemeClr val="tx2"/>
                </a:solidFill>
              </a:rPr>
              <a:t>viện</a:t>
            </a:r>
            <a:r>
              <a:rPr lang="en-US" sz="2000" dirty="0">
                <a:solidFill>
                  <a:schemeClr val="tx2"/>
                </a:solidFill>
              </a:rPr>
              <a:t> class </a:t>
            </a:r>
            <a:r>
              <a:rPr lang="en-US" sz="2000" dirty="0" err="1">
                <a:solidFill>
                  <a:schemeClr val="tx2"/>
                </a:solidFill>
              </a:rPr>
              <a:t>DriverManager</a:t>
            </a:r>
            <a:endParaRPr lang="en-US" sz="2000" dirty="0">
              <a:solidFill>
                <a:schemeClr val="tx2"/>
              </a:solidFill>
            </a:endParaRPr>
          </a:p>
          <a:p>
            <a:endParaRPr lang="en-US" dirty="0"/>
          </a:p>
        </p:txBody>
      </p:sp>
      <p:pic>
        <p:nvPicPr>
          <p:cNvPr id="23" name="Picture 22"/>
          <p:cNvPicPr>
            <a:picLocks noChangeAspect="1"/>
          </p:cNvPicPr>
          <p:nvPr/>
        </p:nvPicPr>
        <p:blipFill>
          <a:blip r:embed="rId2"/>
          <a:stretch>
            <a:fillRect/>
          </a:stretch>
        </p:blipFill>
        <p:spPr>
          <a:xfrm>
            <a:off x="391457" y="4412129"/>
            <a:ext cx="5027670" cy="817462"/>
          </a:xfrm>
          <a:prstGeom prst="rect">
            <a:avLst/>
          </a:prstGeom>
          <a:ln>
            <a:solidFill>
              <a:schemeClr val="tx1">
                <a:lumMod val="20000"/>
                <a:lumOff val="80000"/>
              </a:schemeClr>
            </a:solidFill>
          </a:ln>
        </p:spPr>
      </p:pic>
      <p:sp>
        <p:nvSpPr>
          <p:cNvPr id="24" name="TextBox 23"/>
          <p:cNvSpPr txBox="1"/>
          <p:nvPr/>
        </p:nvSpPr>
        <p:spPr>
          <a:xfrm>
            <a:off x="318267" y="5433301"/>
            <a:ext cx="5100860" cy="707886"/>
          </a:xfrm>
          <a:prstGeom prst="rect">
            <a:avLst/>
          </a:prstGeom>
          <a:noFill/>
        </p:spPr>
        <p:txBody>
          <a:bodyPr wrap="square" rtlCol="0">
            <a:spAutoFit/>
          </a:bodyPr>
          <a:lstStyle/>
          <a:p>
            <a:r>
              <a:rPr lang="en-US" sz="2000" dirty="0" err="1">
                <a:solidFill>
                  <a:schemeClr val="tx2"/>
                </a:solidFill>
              </a:rPr>
              <a:t>Đặt</a:t>
            </a:r>
            <a:r>
              <a:rPr lang="en-US" sz="2000" dirty="0">
                <a:solidFill>
                  <a:schemeClr val="tx2"/>
                </a:solidFill>
              </a:rPr>
              <a:t> </a:t>
            </a:r>
            <a:r>
              <a:rPr lang="en-US" sz="2000" dirty="0" err="1">
                <a:solidFill>
                  <a:schemeClr val="tx2"/>
                </a:solidFill>
              </a:rPr>
              <a:t>tên</a:t>
            </a:r>
            <a:r>
              <a:rPr lang="en-US" sz="2000" dirty="0">
                <a:solidFill>
                  <a:schemeClr val="tx2"/>
                </a:solidFill>
              </a:rPr>
              <a:t> </a:t>
            </a:r>
            <a:r>
              <a:rPr lang="en-US" sz="2000" dirty="0" err="1">
                <a:solidFill>
                  <a:schemeClr val="tx2"/>
                </a:solidFill>
              </a:rPr>
              <a:t>chính</a:t>
            </a:r>
            <a:r>
              <a:rPr lang="en-US" sz="2000" dirty="0">
                <a:solidFill>
                  <a:schemeClr val="tx2"/>
                </a:solidFill>
              </a:rPr>
              <a:t> </a:t>
            </a:r>
            <a:r>
              <a:rPr lang="en-US" sz="2000" dirty="0" err="1">
                <a:solidFill>
                  <a:schemeClr val="tx2"/>
                </a:solidFill>
              </a:rPr>
              <a:t>xác</a:t>
            </a:r>
            <a:r>
              <a:rPr lang="en-US" sz="2000" dirty="0">
                <a:solidFill>
                  <a:schemeClr val="tx2"/>
                </a:solidFill>
              </a:rPr>
              <a:t> </a:t>
            </a:r>
            <a:r>
              <a:rPr lang="en-US" sz="2000" dirty="0" err="1">
                <a:solidFill>
                  <a:schemeClr val="tx2"/>
                </a:solidFill>
              </a:rPr>
              <a:t>loại</a:t>
            </a:r>
            <a:r>
              <a:rPr lang="en-US" sz="2000" dirty="0">
                <a:solidFill>
                  <a:schemeClr val="tx2"/>
                </a:solidFill>
              </a:rPr>
              <a:t> Driver </a:t>
            </a:r>
            <a:r>
              <a:rPr lang="en-US" sz="2000" dirty="0" err="1">
                <a:solidFill>
                  <a:schemeClr val="tx2"/>
                </a:solidFill>
              </a:rPr>
              <a:t>và</a:t>
            </a:r>
            <a:r>
              <a:rPr lang="en-US" sz="2000" dirty="0">
                <a:solidFill>
                  <a:schemeClr val="tx2"/>
                </a:solidFill>
              </a:rPr>
              <a:t> </a:t>
            </a:r>
            <a:r>
              <a:rPr lang="en-US" sz="2000" dirty="0" err="1">
                <a:solidFill>
                  <a:schemeClr val="tx2"/>
                </a:solidFill>
              </a:rPr>
              <a:t>sử</a:t>
            </a:r>
            <a:r>
              <a:rPr lang="en-US" sz="2000" dirty="0">
                <a:solidFill>
                  <a:schemeClr val="tx2"/>
                </a:solidFill>
              </a:rPr>
              <a:t> </a:t>
            </a:r>
            <a:r>
              <a:rPr lang="en-US" sz="2000" dirty="0" err="1">
                <a:solidFill>
                  <a:schemeClr val="tx2"/>
                </a:solidFill>
              </a:rPr>
              <a:t>dụng</a:t>
            </a:r>
            <a:r>
              <a:rPr lang="en-US" sz="2000" dirty="0">
                <a:solidFill>
                  <a:schemeClr val="tx2"/>
                </a:solidFill>
              </a:rPr>
              <a:t> driver </a:t>
            </a:r>
            <a:r>
              <a:rPr lang="en-US" sz="2000" dirty="0" err="1">
                <a:solidFill>
                  <a:schemeClr val="tx2"/>
                </a:solidFill>
              </a:rPr>
              <a:t>trong</a:t>
            </a:r>
            <a:r>
              <a:rPr lang="en-US" sz="2000" dirty="0">
                <a:solidFill>
                  <a:schemeClr val="tx2"/>
                </a:solidFill>
              </a:rPr>
              <a:t> </a:t>
            </a:r>
            <a:r>
              <a:rPr lang="en-US" sz="2000" dirty="0" err="1">
                <a:solidFill>
                  <a:schemeClr val="tx2"/>
                </a:solidFill>
              </a:rPr>
              <a:t>phương</a:t>
            </a:r>
            <a:r>
              <a:rPr lang="en-US" sz="2000" dirty="0">
                <a:solidFill>
                  <a:schemeClr val="tx2"/>
                </a:solidFill>
              </a:rPr>
              <a:t> </a:t>
            </a:r>
            <a:r>
              <a:rPr lang="en-US" sz="2000" dirty="0" err="1">
                <a:solidFill>
                  <a:schemeClr val="tx2"/>
                </a:solidFill>
              </a:rPr>
              <a:t>thức</a:t>
            </a:r>
            <a:r>
              <a:rPr lang="en-US" sz="2000" dirty="0">
                <a:solidFill>
                  <a:schemeClr val="tx2"/>
                </a:solidFill>
              </a:rPr>
              <a:t> Connection</a:t>
            </a:r>
          </a:p>
        </p:txBody>
      </p:sp>
      <p:sp>
        <p:nvSpPr>
          <p:cNvPr id="29" name="TextBox 28"/>
          <p:cNvSpPr txBox="1"/>
          <p:nvPr/>
        </p:nvSpPr>
        <p:spPr>
          <a:xfrm>
            <a:off x="7507971" y="1785809"/>
            <a:ext cx="4365762" cy="400110"/>
          </a:xfrm>
          <a:prstGeom prst="rect">
            <a:avLst/>
          </a:prstGeom>
          <a:noFill/>
        </p:spPr>
        <p:txBody>
          <a:bodyPr wrap="square" rtlCol="0">
            <a:spAutoFit/>
          </a:bodyPr>
          <a:lstStyle/>
          <a:p>
            <a:r>
              <a:rPr lang="en-US" sz="2000" dirty="0" err="1">
                <a:solidFill>
                  <a:schemeClr val="tx2"/>
                </a:solidFill>
              </a:rPr>
              <a:t>Tên</a:t>
            </a:r>
            <a:r>
              <a:rPr lang="en-US" sz="2000" dirty="0">
                <a:solidFill>
                  <a:schemeClr val="tx2"/>
                </a:solidFill>
              </a:rPr>
              <a:t> </a:t>
            </a:r>
            <a:r>
              <a:rPr lang="en-US" sz="2000" dirty="0" err="1">
                <a:solidFill>
                  <a:schemeClr val="tx2"/>
                </a:solidFill>
              </a:rPr>
              <a:t>các</a:t>
            </a:r>
            <a:r>
              <a:rPr lang="en-US" sz="2000" dirty="0">
                <a:solidFill>
                  <a:schemeClr val="tx2"/>
                </a:solidFill>
              </a:rPr>
              <a:t> </a:t>
            </a:r>
            <a:r>
              <a:rPr lang="en-US" sz="2000" dirty="0" err="1">
                <a:solidFill>
                  <a:schemeClr val="tx2"/>
                </a:solidFill>
              </a:rPr>
              <a:t>loại</a:t>
            </a:r>
            <a:r>
              <a:rPr lang="en-US" sz="2000" dirty="0">
                <a:solidFill>
                  <a:schemeClr val="tx2"/>
                </a:solidFill>
              </a:rPr>
              <a:t> Driver </a:t>
            </a:r>
            <a:r>
              <a:rPr lang="en-US" sz="2000" dirty="0" err="1">
                <a:solidFill>
                  <a:schemeClr val="tx2"/>
                </a:solidFill>
              </a:rPr>
              <a:t>phổ</a:t>
            </a:r>
            <a:r>
              <a:rPr lang="en-US" sz="2000" dirty="0">
                <a:solidFill>
                  <a:schemeClr val="tx2"/>
                </a:solidFill>
              </a:rPr>
              <a:t> </a:t>
            </a:r>
            <a:r>
              <a:rPr lang="en-US" sz="2000" dirty="0" err="1">
                <a:solidFill>
                  <a:schemeClr val="tx2"/>
                </a:solidFill>
              </a:rPr>
              <a:t>biến</a:t>
            </a:r>
            <a:endParaRPr lang="en-US" sz="2000" dirty="0">
              <a:solidFill>
                <a:schemeClr val="tx2"/>
              </a:solidFill>
            </a:endParaRPr>
          </a:p>
        </p:txBody>
      </p:sp>
      <p:sp>
        <p:nvSpPr>
          <p:cNvPr id="30" name="TextBox 29"/>
          <p:cNvSpPr txBox="1"/>
          <p:nvPr/>
        </p:nvSpPr>
        <p:spPr>
          <a:xfrm>
            <a:off x="6045200" y="4571526"/>
            <a:ext cx="5251451" cy="1323439"/>
          </a:xfrm>
          <a:prstGeom prst="rect">
            <a:avLst/>
          </a:prstGeom>
          <a:noFill/>
        </p:spPr>
        <p:txBody>
          <a:bodyPr wrap="square" rtlCol="0">
            <a:spAutoFit/>
          </a:bodyPr>
          <a:lstStyle/>
          <a:p>
            <a:r>
              <a:rPr lang="en-US" sz="2000" dirty="0" err="1"/>
              <a:t>Tuy</a:t>
            </a:r>
            <a:r>
              <a:rPr lang="en-US" sz="2000" dirty="0"/>
              <a:t> </a:t>
            </a:r>
            <a:r>
              <a:rPr lang="en-US" sz="2000" dirty="0" err="1"/>
              <a:t>nhiên</a:t>
            </a:r>
            <a:r>
              <a:rPr lang="en-US" sz="2000" dirty="0"/>
              <a:t> </a:t>
            </a:r>
            <a:r>
              <a:rPr lang="en-US" sz="2000" dirty="0" err="1"/>
              <a:t>hiện</a:t>
            </a:r>
            <a:r>
              <a:rPr lang="en-US" sz="2000" dirty="0"/>
              <a:t> nay </a:t>
            </a:r>
            <a:r>
              <a:rPr lang="en-US" sz="2000" dirty="0" err="1"/>
              <a:t>với</a:t>
            </a:r>
            <a:r>
              <a:rPr lang="en-US" sz="2000" dirty="0"/>
              <a:t> </a:t>
            </a:r>
            <a:r>
              <a:rPr lang="en-US" sz="2000" dirty="0" err="1"/>
              <a:t>các</a:t>
            </a:r>
            <a:r>
              <a:rPr lang="en-US" sz="2000" dirty="0"/>
              <a:t> IDE </a:t>
            </a:r>
            <a:r>
              <a:rPr lang="en-US" sz="2000" dirty="0" err="1"/>
              <a:t>hiện</a:t>
            </a:r>
            <a:r>
              <a:rPr lang="en-US" sz="2000" dirty="0"/>
              <a:t> </a:t>
            </a:r>
            <a:r>
              <a:rPr lang="en-US" sz="2000" dirty="0" err="1"/>
              <a:t>đại</a:t>
            </a:r>
            <a:r>
              <a:rPr lang="vi-VN" sz="2000" dirty="0"/>
              <a:t> </a:t>
            </a:r>
            <a:r>
              <a:rPr lang="en-US" sz="2000" dirty="0" err="1"/>
              <a:t>chúng</a:t>
            </a:r>
            <a:r>
              <a:rPr lang="en-US" sz="2000" dirty="0"/>
              <a:t> ta </a:t>
            </a:r>
            <a:r>
              <a:rPr lang="en-US" sz="2000" dirty="0" err="1"/>
              <a:t>không</a:t>
            </a:r>
            <a:r>
              <a:rPr lang="en-US" sz="2000" dirty="0"/>
              <a:t> </a:t>
            </a:r>
            <a:r>
              <a:rPr lang="en-US" sz="2000" dirty="0" err="1"/>
              <a:t>cần</a:t>
            </a:r>
            <a:r>
              <a:rPr lang="en-US" sz="2000" dirty="0"/>
              <a:t> </a:t>
            </a:r>
            <a:r>
              <a:rPr lang="en-US" sz="2000" dirty="0" err="1"/>
              <a:t>phải</a:t>
            </a:r>
            <a:r>
              <a:rPr lang="en-US" sz="2000" dirty="0"/>
              <a:t> </a:t>
            </a:r>
            <a:r>
              <a:rPr lang="en-US" sz="2000" dirty="0" err="1"/>
              <a:t>gọi</a:t>
            </a:r>
            <a:r>
              <a:rPr lang="en-US" sz="2000" dirty="0"/>
              <a:t> </a:t>
            </a:r>
            <a:r>
              <a:rPr lang="en-US" sz="2000" b="1" dirty="0" err="1"/>
              <a:t>Class.forName</a:t>
            </a:r>
            <a:r>
              <a:rPr lang="en-US" sz="2000" b="1" dirty="0"/>
              <a:t>()</a:t>
            </a:r>
            <a:r>
              <a:rPr lang="en-US" sz="2000" dirty="0"/>
              <a:t> </a:t>
            </a:r>
            <a:r>
              <a:rPr lang="en-US" sz="2000" dirty="0" err="1"/>
              <a:t>nữa</a:t>
            </a:r>
            <a:r>
              <a:rPr lang="en-US" sz="2000" dirty="0"/>
              <a:t> </a:t>
            </a:r>
            <a:r>
              <a:rPr lang="en-US" sz="2000" dirty="0" err="1"/>
              <a:t>bởi</a:t>
            </a:r>
            <a:r>
              <a:rPr lang="en-US" sz="2000" dirty="0"/>
              <a:t> </a:t>
            </a:r>
            <a:r>
              <a:rPr lang="en-US" sz="2000" dirty="0" err="1"/>
              <a:t>vì</a:t>
            </a:r>
            <a:r>
              <a:rPr lang="en-US" sz="2000" dirty="0"/>
              <a:t> JDBC </a:t>
            </a:r>
            <a:r>
              <a:rPr lang="en-US" sz="2000" dirty="0" err="1"/>
              <a:t>đã</a:t>
            </a:r>
            <a:r>
              <a:rPr lang="en-US" sz="2000" dirty="0"/>
              <a:t> </a:t>
            </a:r>
            <a:r>
              <a:rPr lang="en-US" sz="2000" dirty="0" err="1"/>
              <a:t>hỗ</a:t>
            </a:r>
            <a:r>
              <a:rPr lang="en-US" sz="2000" dirty="0"/>
              <a:t> </a:t>
            </a:r>
            <a:r>
              <a:rPr lang="en-US" sz="2000" dirty="0" err="1"/>
              <a:t>trợ</a:t>
            </a:r>
            <a:r>
              <a:rPr lang="en-US" sz="2000" dirty="0"/>
              <a:t> </a:t>
            </a:r>
            <a:r>
              <a:rPr lang="en-US" sz="2000" dirty="0" err="1"/>
              <a:t>tự</a:t>
            </a:r>
            <a:r>
              <a:rPr lang="en-US" sz="2000" dirty="0"/>
              <a:t> </a:t>
            </a:r>
            <a:r>
              <a:rPr lang="en-US" sz="2000" dirty="0" err="1"/>
              <a:t>động</a:t>
            </a:r>
            <a:r>
              <a:rPr lang="en-US" sz="2000" dirty="0"/>
              <a:t> </a:t>
            </a:r>
            <a:r>
              <a:rPr lang="en-US" sz="2000" dirty="0" err="1"/>
              <a:t>đăng</a:t>
            </a:r>
            <a:r>
              <a:rPr lang="en-US" sz="2000" dirty="0"/>
              <a:t> </a:t>
            </a:r>
            <a:r>
              <a:rPr lang="en-US" sz="2000" dirty="0" err="1"/>
              <a:t>ký</a:t>
            </a:r>
            <a:r>
              <a:rPr lang="en-US" sz="2000" dirty="0"/>
              <a:t> </a:t>
            </a:r>
            <a:r>
              <a:rPr lang="en-US" sz="2000" dirty="0" err="1"/>
              <a:t>tất</a:t>
            </a:r>
            <a:r>
              <a:rPr lang="en-US" sz="2000" dirty="0"/>
              <a:t> </a:t>
            </a:r>
            <a:r>
              <a:rPr lang="en-US" sz="2000" dirty="0" err="1"/>
              <a:t>cả</a:t>
            </a:r>
            <a:r>
              <a:rPr lang="en-US" sz="2000" dirty="0"/>
              <a:t> </a:t>
            </a:r>
            <a:r>
              <a:rPr lang="en-US" sz="2000" dirty="0" err="1"/>
              <a:t>các</a:t>
            </a:r>
            <a:r>
              <a:rPr lang="en-US" sz="2000" dirty="0"/>
              <a:t> JDBC Driver</a:t>
            </a:r>
            <a:r>
              <a:rPr lang="en-US" sz="1600" dirty="0"/>
              <a:t> </a:t>
            </a:r>
          </a:p>
        </p:txBody>
      </p:sp>
      <p:pic>
        <p:nvPicPr>
          <p:cNvPr id="16" name="Picture 15"/>
          <p:cNvPicPr>
            <a:picLocks noChangeAspect="1"/>
          </p:cNvPicPr>
          <p:nvPr/>
        </p:nvPicPr>
        <p:blipFill>
          <a:blip r:embed="rId3"/>
          <a:stretch>
            <a:fillRect/>
          </a:stretch>
        </p:blipFill>
        <p:spPr>
          <a:xfrm>
            <a:off x="166534" y="2904071"/>
            <a:ext cx="4594225" cy="1139858"/>
          </a:xfrm>
          <a:prstGeom prst="rect">
            <a:avLst/>
          </a:prstGeom>
          <a:ln>
            <a:solidFill>
              <a:schemeClr val="accent1"/>
            </a:solidFill>
          </a:ln>
        </p:spPr>
      </p:pic>
      <p:graphicFrame>
        <p:nvGraphicFramePr>
          <p:cNvPr id="6" name="Table 6">
            <a:extLst>
              <a:ext uri="{FF2B5EF4-FFF2-40B4-BE49-F238E27FC236}">
                <a16:creationId xmlns:a16="http://schemas.microsoft.com/office/drawing/2014/main" id="{E7B4EC37-D153-4B5B-B460-4DF7EFB37B52}"/>
              </a:ext>
            </a:extLst>
          </p:cNvPr>
          <p:cNvGraphicFramePr>
            <a:graphicFrameLocks noGrp="1"/>
          </p:cNvGraphicFramePr>
          <p:nvPr>
            <p:extLst>
              <p:ext uri="{D42A27DB-BD31-4B8C-83A1-F6EECF244321}">
                <p14:modId xmlns:p14="http://schemas.microsoft.com/office/powerpoint/2010/main" val="2826555868"/>
              </p:ext>
            </p:extLst>
          </p:nvPr>
        </p:nvGraphicFramePr>
        <p:xfrm>
          <a:off x="5036190" y="2479564"/>
          <a:ext cx="7155810" cy="1925320"/>
        </p:xfrm>
        <a:graphic>
          <a:graphicData uri="http://schemas.openxmlformats.org/drawingml/2006/table">
            <a:tbl>
              <a:tblPr firstRow="1" bandRow="1">
                <a:tableStyleId>{306799F8-075E-4A3A-A7F6-7FBC6576F1A4}</a:tableStyleId>
              </a:tblPr>
              <a:tblGrid>
                <a:gridCol w="7155810">
                  <a:extLst>
                    <a:ext uri="{9D8B030D-6E8A-4147-A177-3AD203B41FA5}">
                      <a16:colId xmlns:a16="http://schemas.microsoft.com/office/drawing/2014/main" val="3673986470"/>
                    </a:ext>
                  </a:extLst>
                </a:gridCol>
              </a:tblGrid>
              <a:tr h="370840">
                <a:tc>
                  <a:txBody>
                    <a:bodyPr/>
                    <a:lstStyle/>
                    <a:p>
                      <a:r>
                        <a:rPr lang="en-US" sz="1600" b="1" dirty="0">
                          <a:solidFill>
                            <a:schemeClr val="tx2">
                              <a:lumMod val="50000"/>
                              <a:lumOff val="50000"/>
                            </a:schemeClr>
                          </a:solidFill>
                        </a:rPr>
                        <a:t>Access</a:t>
                      </a:r>
                      <a:r>
                        <a:rPr lang="en-US" sz="1600" dirty="0"/>
                        <a:t>: </a:t>
                      </a:r>
                      <a:r>
                        <a:rPr lang="en-US" sz="1600" dirty="0" err="1">
                          <a:solidFill>
                            <a:schemeClr val="tx1">
                              <a:lumMod val="60000"/>
                              <a:lumOff val="40000"/>
                            </a:schemeClr>
                          </a:solidFill>
                        </a:rPr>
                        <a:t>sun.jdbc.odbc.JdbcOdbcDriver</a:t>
                      </a:r>
                      <a:r>
                        <a:rPr lang="en-US" sz="1600" dirty="0">
                          <a:solidFill>
                            <a:schemeClr val="tx1">
                              <a:lumMod val="60000"/>
                              <a:lumOff val="40000"/>
                            </a:schemeClr>
                          </a:solidFill>
                        </a:rPr>
                        <a:t>  </a:t>
                      </a:r>
                      <a:r>
                        <a:rPr lang="en-US" sz="1600" dirty="0"/>
                        <a:t>	</a:t>
                      </a:r>
                      <a:r>
                        <a:rPr lang="en-US" sz="1600" b="1" dirty="0">
                          <a:solidFill>
                            <a:schemeClr val="tx2">
                              <a:lumMod val="50000"/>
                              <a:lumOff val="50000"/>
                            </a:schemeClr>
                          </a:solidFill>
                        </a:rPr>
                        <a:t>Already in JDK</a:t>
                      </a:r>
                    </a:p>
                    <a:p>
                      <a:r>
                        <a:rPr lang="en-US" sz="1600" b="1" dirty="0">
                          <a:solidFill>
                            <a:schemeClr val="tx2">
                              <a:lumMod val="50000"/>
                              <a:lumOff val="50000"/>
                            </a:schemeClr>
                          </a:solidFill>
                        </a:rPr>
                        <a:t>MySQL</a:t>
                      </a:r>
                      <a:r>
                        <a:rPr lang="en-US" sz="1600" dirty="0"/>
                        <a:t>: </a:t>
                      </a:r>
                      <a:r>
                        <a:rPr lang="en-US" sz="1600" dirty="0" err="1">
                          <a:solidFill>
                            <a:schemeClr val="tx1">
                              <a:lumMod val="60000"/>
                              <a:lumOff val="40000"/>
                            </a:schemeClr>
                          </a:solidFill>
                        </a:rPr>
                        <a:t>com.mysql.jdbc.Driver</a:t>
                      </a:r>
                      <a:r>
                        <a:rPr lang="en-US" sz="1600" dirty="0">
                          <a:solidFill>
                            <a:schemeClr val="tx1">
                              <a:lumMod val="60000"/>
                              <a:lumOff val="40000"/>
                            </a:schemeClr>
                          </a:solidFill>
                        </a:rPr>
                        <a:t>  </a:t>
                      </a:r>
                      <a:r>
                        <a:rPr lang="en-US" sz="1600" dirty="0"/>
                        <a:t>	</a:t>
                      </a:r>
                      <a:r>
                        <a:rPr lang="en-US" sz="1600" b="1" dirty="0">
                          <a:solidFill>
                            <a:schemeClr val="tx2">
                              <a:lumMod val="50000"/>
                              <a:lumOff val="50000"/>
                            </a:schemeClr>
                          </a:solidFill>
                        </a:rPr>
                        <a:t>mysql-connector-java5.1.26.jar</a:t>
                      </a:r>
                    </a:p>
                    <a:p>
                      <a:r>
                        <a:rPr lang="en-US" sz="1600" b="1" dirty="0">
                          <a:solidFill>
                            <a:schemeClr val="tx2">
                              <a:lumMod val="50000"/>
                              <a:lumOff val="50000"/>
                            </a:schemeClr>
                          </a:solidFill>
                        </a:rPr>
                        <a:t>Oracle</a:t>
                      </a:r>
                      <a:r>
                        <a:rPr lang="en-US" sz="1600" dirty="0"/>
                        <a:t>: </a:t>
                      </a:r>
                      <a:r>
                        <a:rPr lang="en-US" sz="1600" dirty="0" err="1">
                          <a:solidFill>
                            <a:schemeClr val="tx1">
                              <a:lumMod val="60000"/>
                              <a:lumOff val="40000"/>
                            </a:schemeClr>
                          </a:solidFill>
                        </a:rPr>
                        <a:t>oracle.jdbc.driver.OracleDriver</a:t>
                      </a:r>
                      <a:r>
                        <a:rPr lang="en-US" sz="1600" dirty="0">
                          <a:solidFill>
                            <a:schemeClr val="tx1">
                              <a:lumMod val="60000"/>
                              <a:lumOff val="40000"/>
                            </a:schemeClr>
                          </a:solidFill>
                        </a:rPr>
                        <a:t>  </a:t>
                      </a:r>
                      <a:r>
                        <a:rPr lang="en-US" sz="1600" dirty="0"/>
                        <a:t>		</a:t>
                      </a:r>
                      <a:r>
                        <a:rPr lang="en-US" sz="1600" b="1" dirty="0">
                          <a:solidFill>
                            <a:schemeClr val="tx2">
                              <a:lumMod val="50000"/>
                              <a:lumOff val="50000"/>
                            </a:schemeClr>
                          </a:solidFill>
                        </a:rPr>
                        <a:t>ojdbc6.jar</a:t>
                      </a:r>
                    </a:p>
                    <a:p>
                      <a:r>
                        <a:rPr lang="en-US" sz="1600" b="1" dirty="0" err="1">
                          <a:solidFill>
                            <a:schemeClr val="tx2">
                              <a:lumMod val="50000"/>
                              <a:lumOff val="50000"/>
                            </a:schemeClr>
                          </a:solidFill>
                        </a:rPr>
                        <a:t>SQLServer</a:t>
                      </a:r>
                      <a:r>
                        <a:rPr lang="en-US" sz="1600" dirty="0"/>
                        <a:t>: </a:t>
                      </a:r>
                      <a:r>
                        <a:rPr lang="en-US" sz="1600" dirty="0" err="1">
                          <a:solidFill>
                            <a:schemeClr val="tx1">
                              <a:lumMod val="60000"/>
                              <a:lumOff val="40000"/>
                            </a:schemeClr>
                          </a:solidFill>
                        </a:rPr>
                        <a:t>com.Microsoft.sqlserver.jdbc.SQlServerDriver</a:t>
                      </a:r>
                      <a:r>
                        <a:rPr lang="en-US" sz="1600" dirty="0">
                          <a:solidFill>
                            <a:schemeClr val="tx1">
                              <a:lumMod val="60000"/>
                              <a:lumOff val="40000"/>
                            </a:schemeClr>
                          </a:solidFill>
                        </a:rPr>
                        <a:t>                  </a:t>
                      </a:r>
                      <a:r>
                        <a:rPr lang="en-US" sz="1600" b="1" dirty="0">
                          <a:solidFill>
                            <a:schemeClr val="tx2">
                              <a:lumMod val="50000"/>
                              <a:lumOff val="50000"/>
                            </a:schemeClr>
                          </a:solidFill>
                        </a:rPr>
                        <a:t>mssql-jdbc-7.2.2-jre8.jar</a:t>
                      </a:r>
                    </a:p>
                    <a:p>
                      <a:endParaRPr lang="en-US" sz="1600" dirty="0"/>
                    </a:p>
                  </a:txBody>
                  <a:tcPr/>
                </a:tc>
                <a:extLst>
                  <a:ext uri="{0D108BD9-81ED-4DB2-BD59-A6C34878D82A}">
                    <a16:rowId xmlns:a16="http://schemas.microsoft.com/office/drawing/2014/main" val="42563787"/>
                  </a:ext>
                </a:extLst>
              </a:tr>
              <a:tr h="370840">
                <a:tc>
                  <a:txBody>
                    <a:bodyPr/>
                    <a:lstStyle/>
                    <a:p>
                      <a:endParaRPr lang="en-US" sz="1600" dirty="0"/>
                    </a:p>
                  </a:txBody>
                  <a:tcPr/>
                </a:tc>
                <a:extLst>
                  <a:ext uri="{0D108BD9-81ED-4DB2-BD59-A6C34878D82A}">
                    <a16:rowId xmlns:a16="http://schemas.microsoft.com/office/drawing/2014/main" val="845088869"/>
                  </a:ext>
                </a:extLst>
              </a:tr>
            </a:tbl>
          </a:graphicData>
        </a:graphic>
      </p:graphicFrame>
    </p:spTree>
    <p:extLst>
      <p:ext uri="{BB962C8B-B14F-4D97-AF65-F5344CB8AC3E}">
        <p14:creationId xmlns:p14="http://schemas.microsoft.com/office/powerpoint/2010/main" val="70290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circle(in)">
                                      <p:cBhvr>
                                        <p:cTn id="22" dur="20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ppt_x"/>
                                          </p:val>
                                        </p:tav>
                                        <p:tav tm="100000">
                                          <p:val>
                                            <p:strVal val="#ppt_x"/>
                                          </p:val>
                                        </p:tav>
                                      </p:tavLst>
                                    </p:anim>
                                    <p:anim calcmode="lin" valueType="num">
                                      <p:cBhvr additive="base">
                                        <p:cTn id="3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circle(in)">
                                      <p:cBhvr>
                                        <p:cTn id="4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29"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5"/>
          <p:cNvSpPr>
            <a:spLocks noGrp="1"/>
          </p:cNvSpPr>
          <p:nvPr>
            <p:ph type="dt"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mn-ea"/>
                <a:cs typeface="+mn-cs"/>
              </a:rPr>
              <a:t>Nhóm 8</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100" name="Rectangle 2"/>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Java JDBC kết nối Database</a:t>
            </a:r>
            <a:endParaRPr lang="en-US" altLang="en-US">
              <a:latin typeface="Times New Roman" panose="02020603050405020304" pitchFamily="18" charset="0"/>
              <a:cs typeface="Times New Roman" panose="02020603050405020304" pitchFamily="18" charset="0"/>
            </a:endParaRPr>
          </a:p>
        </p:txBody>
      </p:sp>
      <p:sp>
        <p:nvSpPr>
          <p:cNvPr id="4101" name="Text Box 3"/>
          <p:cNvSpPr txBox="1">
            <a:spLocks noChangeArrowheads="1"/>
          </p:cNvSpPr>
          <p:nvPr/>
        </p:nvSpPr>
        <p:spPr bwMode="auto">
          <a:xfrm>
            <a:off x="3184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
        <p:nvSpPr>
          <p:cNvPr id="40" name="TextBox 39"/>
          <p:cNvSpPr txBox="1"/>
          <p:nvPr/>
        </p:nvSpPr>
        <p:spPr>
          <a:xfrm>
            <a:off x="254000" y="1261758"/>
            <a:ext cx="4489450" cy="461665"/>
          </a:xfrm>
          <a:prstGeom prst="rect">
            <a:avLst/>
          </a:prstGeom>
          <a:noFill/>
        </p:spPr>
        <p:txBody>
          <a:bodyPr wrap="square" rtlCol="0">
            <a:spAutoFit/>
          </a:bodyPr>
          <a:lstStyle/>
          <a:p>
            <a:pPr lvl="0">
              <a:defRPr/>
            </a:pPr>
            <a:r>
              <a:rPr lang="en-US" sz="2400" b="1" dirty="0">
                <a:solidFill>
                  <a:srgbClr val="163794"/>
                </a:solidFill>
                <a:latin typeface="Times New Roman" panose="02020603050405020304" pitchFamily="18" charset="0"/>
                <a:ea typeface="Calibri" panose="020F0502020204030204" pitchFamily="34" charset="0"/>
                <a:cs typeface="Times New Roman" panose="02020603050405020304" pitchFamily="18" charset="0"/>
              </a:rPr>
              <a:t>B</a:t>
            </a:r>
            <a:r>
              <a:rPr lang="vi-VN" sz="2400" b="1" dirty="0">
                <a:solidFill>
                  <a:srgbClr val="163794"/>
                </a:solidFill>
                <a:latin typeface="Times New Roman" panose="02020603050405020304" pitchFamily="18" charset="0"/>
                <a:ea typeface="Calibri" panose="020F0502020204030204" pitchFamily="34" charset="0"/>
                <a:cs typeface="Times New Roman" panose="02020603050405020304" pitchFamily="18" charset="0"/>
              </a:rPr>
              <a:t>ư</a:t>
            </a:r>
            <a:r>
              <a:rPr lang="en-US" sz="2400" b="1" dirty="0" err="1">
                <a:solidFill>
                  <a:srgbClr val="163794"/>
                </a:solidFill>
                <a:latin typeface="Times New Roman" panose="02020603050405020304" pitchFamily="18" charset="0"/>
                <a:ea typeface="Calibri" panose="020F0502020204030204" pitchFamily="34" charset="0"/>
                <a:cs typeface="Times New Roman" panose="02020603050405020304" pitchFamily="18" charset="0"/>
              </a:rPr>
              <a:t>ớc</a:t>
            </a:r>
            <a:r>
              <a:rPr lang="en-US" sz="2400" b="1" dirty="0">
                <a:solidFill>
                  <a:srgbClr val="163794"/>
                </a:solidFill>
                <a:latin typeface="Times New Roman" panose="02020603050405020304" pitchFamily="18" charset="0"/>
                <a:ea typeface="Calibri" panose="020F0502020204030204" pitchFamily="34" charset="0"/>
                <a:cs typeface="Times New Roman" panose="02020603050405020304" pitchFamily="18" charset="0"/>
              </a:rPr>
              <a:t> 2: </a:t>
            </a:r>
            <a:r>
              <a:rPr lang="en-US" sz="2400" b="1" dirty="0" err="1">
                <a:solidFill>
                  <a:srgbClr val="163794"/>
                </a:solidFill>
                <a:latin typeface="Times New Roman" panose="02020603050405020304" pitchFamily="18" charset="0"/>
                <a:ea typeface="Calibri" panose="020F0502020204030204" pitchFamily="34" charset="0"/>
                <a:cs typeface="Times New Roman" panose="02020603050405020304" pitchFamily="18" charset="0"/>
              </a:rPr>
              <a:t>Thành</a:t>
            </a:r>
            <a:r>
              <a:rPr lang="en-US" sz="2400" b="1" dirty="0">
                <a:solidFill>
                  <a:srgbClr val="163794"/>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163794"/>
                </a:solidFill>
                <a:latin typeface="Times New Roman" panose="02020603050405020304" pitchFamily="18" charset="0"/>
                <a:ea typeface="Calibri" panose="020F0502020204030204" pitchFamily="34" charset="0"/>
                <a:cs typeface="Times New Roman" panose="02020603050405020304" pitchFamily="18" charset="0"/>
              </a:rPr>
              <a:t>lập</a:t>
            </a:r>
            <a:r>
              <a:rPr lang="en-US" sz="2400" b="1" dirty="0">
                <a:solidFill>
                  <a:srgbClr val="163794"/>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163794"/>
                </a:solidFill>
                <a:latin typeface="Times New Roman" panose="02020603050405020304" pitchFamily="18" charset="0"/>
                <a:ea typeface="Calibri" panose="020F0502020204030204" pitchFamily="34" charset="0"/>
                <a:cs typeface="Times New Roman" panose="02020603050405020304" pitchFamily="18" charset="0"/>
              </a:rPr>
              <a:t>kết</a:t>
            </a:r>
            <a:r>
              <a:rPr lang="en-US" sz="2400" b="1" dirty="0">
                <a:solidFill>
                  <a:srgbClr val="163794"/>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163794"/>
                </a:solidFill>
                <a:latin typeface="Times New Roman" panose="02020603050405020304" pitchFamily="18" charset="0"/>
                <a:ea typeface="Calibri" panose="020F0502020204030204" pitchFamily="34" charset="0"/>
                <a:cs typeface="Times New Roman" panose="02020603050405020304" pitchFamily="18" charset="0"/>
              </a:rPr>
              <a:t>nối</a:t>
            </a:r>
            <a:endParaRPr lang="en-US" sz="2400" b="1" dirty="0">
              <a:solidFill>
                <a:srgbClr val="163794"/>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5"/>
          <p:cNvSpPr>
            <a:spLocks noChangeArrowheads="1"/>
          </p:cNvSpPr>
          <p:nvPr/>
        </p:nvSpPr>
        <p:spPr bwMode="auto">
          <a:xfrm>
            <a:off x="652410" y="3046346"/>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63794"/>
              </a:solidFill>
              <a:effectLst/>
              <a:uLnTx/>
              <a:uFillTx/>
              <a:latin typeface="Arial"/>
              <a:ea typeface="+mn-ea"/>
              <a:cs typeface="+mn-cs"/>
            </a:endParaRPr>
          </a:p>
        </p:txBody>
      </p:sp>
      <p:sp>
        <p:nvSpPr>
          <p:cNvPr id="12" name="Rectangle 8"/>
          <p:cNvSpPr>
            <a:spLocks noChangeArrowheads="1"/>
          </p:cNvSpPr>
          <p:nvPr/>
        </p:nvSpPr>
        <p:spPr bwMode="auto">
          <a:xfrm>
            <a:off x="-74665" y="65293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rPr>
              <a:t/>
            </a:r>
            <a:br>
              <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rPr>
            </a:b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kern="1200" cap="none" spc="0" normalizeH="0" baseline="0" noProof="0">
              <a:ln>
                <a:noFill/>
              </a:ln>
              <a:solidFill>
                <a:srgbClr val="163794"/>
              </a:solidFill>
              <a:effectLst/>
              <a:uLnTx/>
              <a:uFillTx/>
              <a:latin typeface="Arial"/>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pic>
        <p:nvPicPr>
          <p:cNvPr id="2" name="Picture 1"/>
          <p:cNvPicPr>
            <a:picLocks noChangeAspect="1"/>
          </p:cNvPicPr>
          <p:nvPr/>
        </p:nvPicPr>
        <p:blipFill>
          <a:blip r:embed="rId2"/>
          <a:stretch>
            <a:fillRect/>
          </a:stretch>
        </p:blipFill>
        <p:spPr>
          <a:xfrm>
            <a:off x="521459" y="2502718"/>
            <a:ext cx="4921250" cy="1006776"/>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254000" y="4032754"/>
            <a:ext cx="6145323" cy="2295525"/>
          </a:xfrm>
          <a:prstGeom prst="rect">
            <a:avLst/>
          </a:prstGeom>
          <a:ln>
            <a:solidFill>
              <a:schemeClr val="accent1"/>
            </a:solidFill>
          </a:ln>
        </p:spPr>
      </p:pic>
      <p:sp>
        <p:nvSpPr>
          <p:cNvPr id="11" name="TextBox 10"/>
          <p:cNvSpPr txBox="1"/>
          <p:nvPr/>
        </p:nvSpPr>
        <p:spPr>
          <a:xfrm>
            <a:off x="7115175" y="1798831"/>
            <a:ext cx="28702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Arial"/>
                <a:ea typeface="+mn-ea"/>
                <a:cs typeface="+mn-cs"/>
              </a:rPr>
              <a:t>url</a:t>
            </a:r>
            <a:r>
              <a:rPr kumimoji="0" lang="en-US" sz="2000" b="0" i="0" u="none" strike="noStrike" kern="1200" cap="none" spc="0" normalizeH="0" baseline="0" noProof="0" dirty="0">
                <a:ln>
                  <a:noFill/>
                </a:ln>
                <a:solidFill>
                  <a:srgbClr val="000000"/>
                </a:solidFill>
                <a:effectLst/>
                <a:uLnTx/>
                <a:uFillTx/>
                <a:latin typeface="Arial"/>
                <a:ea typeface="+mn-ea"/>
                <a:cs typeface="+mn-cs"/>
              </a:rPr>
              <a:t> </a:t>
            </a:r>
            <a:r>
              <a:rPr kumimoji="0" lang="en-US" sz="2000" b="0" i="0" u="none" strike="noStrike" kern="1200" cap="none" spc="0" normalizeH="0" baseline="0" noProof="0" dirty="0" err="1">
                <a:ln>
                  <a:noFill/>
                </a:ln>
                <a:solidFill>
                  <a:srgbClr val="000000"/>
                </a:solidFill>
                <a:effectLst/>
                <a:uLnTx/>
                <a:uFillTx/>
                <a:latin typeface="Arial"/>
                <a:ea typeface="+mn-ea"/>
                <a:cs typeface="+mn-cs"/>
              </a:rPr>
              <a:t>của</a:t>
            </a:r>
            <a:r>
              <a:rPr kumimoji="0" lang="en-US" sz="2000" b="0" i="0" u="none" strike="noStrike" kern="1200" cap="none" spc="0" normalizeH="0" baseline="0" noProof="0" dirty="0">
                <a:ln>
                  <a:noFill/>
                </a:ln>
                <a:solidFill>
                  <a:srgbClr val="000000"/>
                </a:solidFill>
                <a:effectLst/>
                <a:uLnTx/>
                <a:uFillTx/>
                <a:latin typeface="Arial"/>
                <a:ea typeface="+mn-ea"/>
                <a:cs typeface="+mn-cs"/>
              </a:rPr>
              <a:t> </a:t>
            </a:r>
            <a:r>
              <a:rPr kumimoji="0" lang="en-US" sz="2000" b="0" i="0" u="none" strike="noStrike" kern="1200" cap="none" spc="0" normalizeH="0" baseline="0" noProof="0" dirty="0" err="1">
                <a:ln>
                  <a:noFill/>
                </a:ln>
                <a:solidFill>
                  <a:srgbClr val="000000"/>
                </a:solidFill>
                <a:effectLst/>
                <a:uLnTx/>
                <a:uFillTx/>
                <a:latin typeface="Arial"/>
                <a:ea typeface="+mn-ea"/>
                <a:cs typeface="+mn-cs"/>
              </a:rPr>
              <a:t>các</a:t>
            </a:r>
            <a:r>
              <a:rPr kumimoji="0" lang="en-US" sz="2000" b="0" i="0" u="none" strike="noStrike" kern="1200" cap="none" spc="0" normalizeH="0" baseline="0" noProof="0" dirty="0">
                <a:ln>
                  <a:noFill/>
                </a:ln>
                <a:solidFill>
                  <a:srgbClr val="000000"/>
                </a:solidFill>
                <a:effectLst/>
                <a:uLnTx/>
                <a:uFillTx/>
                <a:latin typeface="Arial"/>
                <a:ea typeface="+mn-ea"/>
                <a:cs typeface="+mn-cs"/>
              </a:rPr>
              <a:t> </a:t>
            </a:r>
            <a:r>
              <a:rPr kumimoji="0" lang="en-US" altLang="en-US" sz="2000" b="1" i="0" u="none" strike="noStrike" kern="1200" cap="none" spc="0" normalizeH="0" baseline="0" noProof="0" dirty="0">
                <a:ln>
                  <a:noFill/>
                </a:ln>
                <a:solidFill>
                  <a:srgbClr val="000000"/>
                </a:solidFill>
                <a:effectLst/>
                <a:uLnTx/>
                <a:uFillTx/>
                <a:latin typeface="Arial"/>
                <a:ea typeface="+mn-ea"/>
                <a:cs typeface="+mn-cs"/>
              </a:rPr>
              <a:t>DBMS</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p:txBody>
      </p:sp>
      <p:sp>
        <p:nvSpPr>
          <p:cNvPr id="5" name="TextBox 4">
            <a:extLst>
              <a:ext uri="{FF2B5EF4-FFF2-40B4-BE49-F238E27FC236}">
                <a16:creationId xmlns:a16="http://schemas.microsoft.com/office/drawing/2014/main" id="{3A219B3E-53B4-4832-9FD9-23C650DF46A0}"/>
              </a:ext>
            </a:extLst>
          </p:cNvPr>
          <p:cNvSpPr txBox="1"/>
          <p:nvPr/>
        </p:nvSpPr>
        <p:spPr>
          <a:xfrm>
            <a:off x="521459" y="1676940"/>
            <a:ext cx="5510282" cy="738664"/>
          </a:xfrm>
          <a:prstGeom prst="rect">
            <a:avLst/>
          </a:prstGeom>
          <a:noFill/>
        </p:spPr>
        <p:txBody>
          <a:bodyPr wrap="square" rtlCol="0">
            <a:spAutoFit/>
          </a:bodyPr>
          <a:lstStyle/>
          <a:p>
            <a:pPr lvl="0">
              <a:defRPr/>
            </a:pPr>
            <a:r>
              <a:rPr lang="en-US" sz="2400" b="1" dirty="0">
                <a:solidFill>
                  <a:srgbClr val="163794"/>
                </a:solidFill>
                <a:latin typeface="Times New Roman" panose="02020603050405020304" pitchFamily="18" charset="0"/>
                <a:ea typeface="Calibri" panose="020F0502020204030204" pitchFamily="34" charset="0"/>
                <a:cs typeface="Times New Roman" panose="02020603050405020304" pitchFamily="18" charset="0"/>
              </a:rPr>
              <a:t>-</a:t>
            </a:r>
            <a:r>
              <a:rPr lang="en-US" sz="2400" b="1" dirty="0" err="1">
                <a:solidFill>
                  <a:srgbClr val="163794"/>
                </a:solidFill>
                <a:latin typeface="Times New Roman" panose="02020603050405020304" pitchFamily="18" charset="0"/>
                <a:ea typeface="Calibri" panose="020F0502020204030204" pitchFamily="34" charset="0"/>
                <a:cs typeface="Times New Roman" panose="02020603050405020304" pitchFamily="18" charset="0"/>
              </a:rPr>
              <a:t>Connection</a:t>
            </a:r>
            <a:r>
              <a:rPr lang="en-US" sz="2400" b="1" dirty="0" err="1">
                <a:solidFill>
                  <a:srgbClr val="163794"/>
                </a:solidFill>
                <a:latin typeface="Times New Roman" panose="02020603050405020304" pitchFamily="18" charset="0"/>
                <a:cs typeface="Times New Roman" panose="02020603050405020304" pitchFamily="18" charset="0"/>
              </a:rPr>
              <a:t>:</a:t>
            </a:r>
            <a:r>
              <a:rPr lang="en-US" dirty="0" err="1">
                <a:solidFill>
                  <a:srgbClr val="163794"/>
                </a:solidFill>
                <a:latin typeface="Times New Roman" panose="02020603050405020304" pitchFamily="18" charset="0"/>
                <a:cs typeface="Times New Roman" panose="02020603050405020304" pitchFamily="18" charset="0"/>
              </a:rPr>
              <a:t>Interface</a:t>
            </a:r>
            <a:r>
              <a:rPr lang="en-US" dirty="0">
                <a:solidFill>
                  <a:srgbClr val="163794"/>
                </a:solidFill>
                <a:latin typeface="Times New Roman" panose="02020603050405020304" pitchFamily="18" charset="0"/>
                <a:cs typeface="Times New Roman" panose="02020603050405020304" pitchFamily="18" charset="0"/>
              </a:rPr>
              <a:t> </a:t>
            </a:r>
            <a:r>
              <a:rPr lang="en-US" dirty="0" err="1">
                <a:solidFill>
                  <a:srgbClr val="163794"/>
                </a:solidFill>
                <a:latin typeface="Times New Roman" panose="02020603050405020304" pitchFamily="18" charset="0"/>
                <a:cs typeface="Times New Roman" panose="02020603050405020304" pitchFamily="18" charset="0"/>
              </a:rPr>
              <a:t>này</a:t>
            </a:r>
            <a:r>
              <a:rPr lang="en-US" dirty="0">
                <a:solidFill>
                  <a:srgbClr val="163794"/>
                </a:solidFill>
                <a:latin typeface="Times New Roman" panose="02020603050405020304" pitchFamily="18" charset="0"/>
                <a:cs typeface="Times New Roman" panose="02020603050405020304" pitchFamily="18" charset="0"/>
              </a:rPr>
              <a:t> </a:t>
            </a:r>
            <a:r>
              <a:rPr lang="en-US" dirty="0" err="1">
                <a:solidFill>
                  <a:srgbClr val="163794"/>
                </a:solidFill>
                <a:latin typeface="Times New Roman" panose="02020603050405020304" pitchFamily="18" charset="0"/>
                <a:cs typeface="Times New Roman" panose="02020603050405020304" pitchFamily="18" charset="0"/>
              </a:rPr>
              <a:t>giúp</a:t>
            </a:r>
            <a:r>
              <a:rPr lang="en-US" dirty="0">
                <a:solidFill>
                  <a:srgbClr val="163794"/>
                </a:solidFill>
                <a:latin typeface="Times New Roman" panose="02020603050405020304" pitchFamily="18" charset="0"/>
                <a:cs typeface="Times New Roman" panose="02020603050405020304" pitchFamily="18" charset="0"/>
              </a:rPr>
              <a:t> </a:t>
            </a:r>
            <a:r>
              <a:rPr lang="en-US" dirty="0" err="1">
                <a:solidFill>
                  <a:srgbClr val="163794"/>
                </a:solidFill>
                <a:latin typeface="Times New Roman" panose="02020603050405020304" pitchFamily="18" charset="0"/>
                <a:cs typeface="Times New Roman" panose="02020603050405020304" pitchFamily="18" charset="0"/>
              </a:rPr>
              <a:t>chúng</a:t>
            </a:r>
            <a:r>
              <a:rPr lang="en-US" dirty="0">
                <a:solidFill>
                  <a:srgbClr val="163794"/>
                </a:solidFill>
                <a:latin typeface="Times New Roman" panose="02020603050405020304" pitchFamily="18" charset="0"/>
                <a:cs typeface="Times New Roman" panose="02020603050405020304" pitchFamily="18" charset="0"/>
              </a:rPr>
              <a:t> ta </a:t>
            </a:r>
            <a:r>
              <a:rPr lang="en-US" dirty="0" err="1">
                <a:solidFill>
                  <a:srgbClr val="163794"/>
                </a:solidFill>
                <a:latin typeface="Times New Roman" panose="02020603050405020304" pitchFamily="18" charset="0"/>
                <a:cs typeface="Times New Roman" panose="02020603050405020304" pitchFamily="18" charset="0"/>
              </a:rPr>
              <a:t>kết</a:t>
            </a:r>
            <a:r>
              <a:rPr lang="en-US" dirty="0">
                <a:solidFill>
                  <a:srgbClr val="163794"/>
                </a:solidFill>
                <a:latin typeface="Times New Roman" panose="02020603050405020304" pitchFamily="18" charset="0"/>
                <a:cs typeface="Times New Roman" panose="02020603050405020304" pitchFamily="18" charset="0"/>
              </a:rPr>
              <a:t> </a:t>
            </a:r>
            <a:r>
              <a:rPr lang="en-US" dirty="0" err="1">
                <a:solidFill>
                  <a:srgbClr val="163794"/>
                </a:solidFill>
                <a:latin typeface="Times New Roman" panose="02020603050405020304" pitchFamily="18" charset="0"/>
                <a:cs typeface="Times New Roman" panose="02020603050405020304" pitchFamily="18" charset="0"/>
              </a:rPr>
              <a:t>nối</a:t>
            </a:r>
            <a:r>
              <a:rPr lang="en-US" dirty="0">
                <a:solidFill>
                  <a:srgbClr val="163794"/>
                </a:solidFill>
                <a:latin typeface="Times New Roman" panose="02020603050405020304" pitchFamily="18" charset="0"/>
                <a:cs typeface="Times New Roman" panose="02020603050405020304" pitchFamily="18" charset="0"/>
              </a:rPr>
              <a:t> </a:t>
            </a:r>
            <a:r>
              <a:rPr lang="en-US" dirty="0" err="1">
                <a:solidFill>
                  <a:srgbClr val="163794"/>
                </a:solidFill>
                <a:latin typeface="Times New Roman" panose="02020603050405020304" pitchFamily="18" charset="0"/>
                <a:cs typeface="Times New Roman" panose="02020603050405020304" pitchFamily="18" charset="0"/>
              </a:rPr>
              <a:t>với</a:t>
            </a:r>
            <a:r>
              <a:rPr lang="en-US" dirty="0">
                <a:solidFill>
                  <a:srgbClr val="163794"/>
                </a:solidFill>
                <a:latin typeface="Times New Roman" panose="02020603050405020304" pitchFamily="18" charset="0"/>
                <a:cs typeface="Times New Roman" panose="02020603050405020304" pitchFamily="18" charset="0"/>
              </a:rPr>
              <a:t> DBMS</a:t>
            </a:r>
            <a:endParaRPr lang="en-US" dirty="0">
              <a:solidFill>
                <a:srgbClr val="163794"/>
              </a:solidFill>
            </a:endParaRPr>
          </a:p>
        </p:txBody>
      </p:sp>
      <p:graphicFrame>
        <p:nvGraphicFramePr>
          <p:cNvPr id="13" name="Table 14">
            <a:extLst>
              <a:ext uri="{FF2B5EF4-FFF2-40B4-BE49-F238E27FC236}">
                <a16:creationId xmlns:a16="http://schemas.microsoft.com/office/drawing/2014/main" id="{ABFADF43-5F76-49A3-8058-EB50380212FE}"/>
              </a:ext>
            </a:extLst>
          </p:cNvPr>
          <p:cNvGraphicFramePr>
            <a:graphicFrameLocks noGrp="1"/>
          </p:cNvGraphicFramePr>
          <p:nvPr>
            <p:extLst>
              <p:ext uri="{D42A27DB-BD31-4B8C-83A1-F6EECF244321}">
                <p14:modId xmlns:p14="http://schemas.microsoft.com/office/powerpoint/2010/main" val="448446762"/>
              </p:ext>
            </p:extLst>
          </p:nvPr>
        </p:nvGraphicFramePr>
        <p:xfrm>
          <a:off x="5710168" y="2286313"/>
          <a:ext cx="6145323" cy="1573708"/>
        </p:xfrm>
        <a:graphic>
          <a:graphicData uri="http://schemas.openxmlformats.org/drawingml/2006/table">
            <a:tbl>
              <a:tblPr firstRow="1" bandRow="1">
                <a:effectLst>
                  <a:innerShdw blurRad="114300">
                    <a:prstClr val="black"/>
                  </a:innerShdw>
                </a:effectLst>
                <a:tableStyleId>{F5AB1C69-6EDB-4FF4-983F-18BD219EF322}</a:tableStyleId>
              </a:tblPr>
              <a:tblGrid>
                <a:gridCol w="6145323">
                  <a:extLst>
                    <a:ext uri="{9D8B030D-6E8A-4147-A177-3AD203B41FA5}">
                      <a16:colId xmlns:a16="http://schemas.microsoft.com/office/drawing/2014/main" val="3704684639"/>
                    </a:ext>
                  </a:extLst>
                </a:gridCol>
              </a:tblGrid>
              <a:tr h="1238428">
                <a:tc>
                  <a:txBody>
                    <a:bodyPr/>
                    <a:lstStyle/>
                    <a:p>
                      <a:r>
                        <a:rPr lang="en-US" sz="1600" dirty="0">
                          <a:solidFill>
                            <a:schemeClr val="tx2"/>
                          </a:solidFill>
                        </a:rPr>
                        <a:t>Access</a:t>
                      </a:r>
                      <a:r>
                        <a:rPr lang="en-US" sz="1600" dirty="0">
                          <a:solidFill>
                            <a:schemeClr val="accent2"/>
                          </a:solidFill>
                        </a:rPr>
                        <a:t>      </a:t>
                      </a:r>
                      <a:r>
                        <a:rPr lang="en-US" sz="1600" dirty="0" err="1">
                          <a:solidFill>
                            <a:schemeClr val="tx1"/>
                          </a:solidFill>
                        </a:rPr>
                        <a:t>jdbc:odbc:dataSource</a:t>
                      </a:r>
                      <a:endParaRPr lang="en-US" sz="1600" dirty="0">
                        <a:solidFill>
                          <a:schemeClr val="tx1"/>
                        </a:solidFill>
                      </a:endParaRPr>
                    </a:p>
                    <a:p>
                      <a:r>
                        <a:rPr lang="en-US" sz="1600" dirty="0" err="1">
                          <a:solidFill>
                            <a:schemeClr val="tx2"/>
                          </a:solidFill>
                        </a:rPr>
                        <a:t>MySql</a:t>
                      </a:r>
                      <a:r>
                        <a:rPr lang="en-US" sz="1600" dirty="0">
                          <a:solidFill>
                            <a:schemeClr val="tx2"/>
                          </a:solidFill>
                        </a:rPr>
                        <a:t> </a:t>
                      </a:r>
                      <a:r>
                        <a:rPr lang="en-US" sz="1600" dirty="0">
                          <a:solidFill>
                            <a:schemeClr val="accent2"/>
                          </a:solidFill>
                        </a:rPr>
                        <a:t>        </a:t>
                      </a:r>
                      <a:r>
                        <a:rPr lang="en-US" sz="1600" dirty="0" err="1">
                          <a:solidFill>
                            <a:schemeClr val="tx1"/>
                          </a:solidFill>
                        </a:rPr>
                        <a:t>jdbc:mysql</a:t>
                      </a:r>
                      <a:r>
                        <a:rPr lang="en-US" sz="1600" dirty="0">
                          <a:solidFill>
                            <a:schemeClr val="tx1"/>
                          </a:solidFill>
                        </a:rPr>
                        <a:t>:/hostname/</a:t>
                      </a:r>
                      <a:r>
                        <a:rPr lang="en-US" sz="1600" dirty="0" err="1">
                          <a:solidFill>
                            <a:schemeClr val="tx1"/>
                          </a:solidFill>
                        </a:rPr>
                        <a:t>db_name</a:t>
                      </a:r>
                      <a:endParaRPr lang="en-US" sz="1600" dirty="0">
                        <a:solidFill>
                          <a:schemeClr val="tx1"/>
                        </a:solidFill>
                      </a:endParaRPr>
                    </a:p>
                    <a:p>
                      <a:r>
                        <a:rPr lang="en-US" sz="1600" dirty="0" err="1">
                          <a:solidFill>
                            <a:schemeClr val="tx2"/>
                          </a:solidFill>
                        </a:rPr>
                        <a:t>SqlServer</a:t>
                      </a:r>
                      <a:r>
                        <a:rPr lang="en-US" sz="1600" dirty="0">
                          <a:solidFill>
                            <a:schemeClr val="tx2"/>
                          </a:solidFill>
                        </a:rPr>
                        <a:t> </a:t>
                      </a:r>
                      <a:r>
                        <a:rPr lang="en-US" sz="1600" dirty="0">
                          <a:solidFill>
                            <a:schemeClr val="accent2"/>
                          </a:solidFill>
                        </a:rPr>
                        <a:t> </a:t>
                      </a:r>
                      <a:r>
                        <a:rPr lang="en-US" sz="1600" dirty="0" err="1">
                          <a:solidFill>
                            <a:schemeClr val="tx1"/>
                          </a:solidFill>
                        </a:rPr>
                        <a:t>jdbc:sqlserver</a:t>
                      </a:r>
                      <a:r>
                        <a:rPr lang="en-US" sz="1600" dirty="0">
                          <a:solidFill>
                            <a:schemeClr val="tx1"/>
                          </a:solidFill>
                        </a:rPr>
                        <a:t>:/hostname/</a:t>
                      </a:r>
                      <a:r>
                        <a:rPr lang="en-US" sz="1600" dirty="0" err="1">
                          <a:solidFill>
                            <a:schemeClr val="tx1"/>
                          </a:solidFill>
                        </a:rPr>
                        <a:t>db_name</a:t>
                      </a:r>
                      <a:endParaRPr lang="en-US" sz="1600" dirty="0">
                        <a:solidFill>
                          <a:schemeClr val="tx1"/>
                        </a:solidFill>
                      </a:endParaRPr>
                    </a:p>
                    <a:p>
                      <a:r>
                        <a:rPr lang="en-US" sz="1600" dirty="0">
                          <a:solidFill>
                            <a:schemeClr val="tx2"/>
                          </a:solidFill>
                        </a:rPr>
                        <a:t>Oracle </a:t>
                      </a:r>
                      <a:r>
                        <a:rPr lang="en-US" sz="1600" dirty="0">
                          <a:solidFill>
                            <a:schemeClr val="accent2"/>
                          </a:solidFill>
                        </a:rPr>
                        <a:t>     </a:t>
                      </a:r>
                      <a:r>
                        <a:rPr lang="en-US" sz="1600" dirty="0" err="1">
                          <a:solidFill>
                            <a:schemeClr val="tx1"/>
                          </a:solidFill>
                        </a:rPr>
                        <a:t>jdbc:oracle:thin</a:t>
                      </a:r>
                      <a:r>
                        <a:rPr lang="en-US" sz="1600" dirty="0">
                          <a:solidFill>
                            <a:schemeClr val="tx1"/>
                          </a:solidFill>
                        </a:rPr>
                        <a:t>:@</a:t>
                      </a:r>
                      <a:r>
                        <a:rPr lang="en-US" sz="1600" dirty="0" err="1">
                          <a:solidFill>
                            <a:schemeClr val="tx1"/>
                          </a:solidFill>
                        </a:rPr>
                        <a:t>hostname:port</a:t>
                      </a:r>
                      <a:r>
                        <a:rPr lang="en-US" sz="1600" dirty="0">
                          <a:solidFill>
                            <a:schemeClr val="tx1"/>
                          </a:solidFill>
                        </a:rPr>
                        <a:t>#:</a:t>
                      </a:r>
                      <a:r>
                        <a:rPr lang="en-US" sz="1600" dirty="0" err="1">
                          <a:solidFill>
                            <a:schemeClr val="tx1"/>
                          </a:solidFill>
                        </a:rPr>
                        <a:t>oracleDBSID</a:t>
                      </a:r>
                      <a:endParaRPr lang="en-US" sz="1600" dirty="0">
                        <a:solidFill>
                          <a:schemeClr val="tx1"/>
                        </a:solidFill>
                      </a:endParaRPr>
                    </a:p>
                  </a:txBody>
                  <a:tcPr/>
                </a:tc>
                <a:extLst>
                  <a:ext uri="{0D108BD9-81ED-4DB2-BD59-A6C34878D82A}">
                    <a16:rowId xmlns:a16="http://schemas.microsoft.com/office/drawing/2014/main" val="273358321"/>
                  </a:ext>
                </a:extLst>
              </a:tr>
              <a:tr h="325328">
                <a:tc>
                  <a:txBody>
                    <a:bodyPr/>
                    <a:lstStyle/>
                    <a:p>
                      <a:endParaRPr lang="en-US" sz="1600" dirty="0">
                        <a:solidFill>
                          <a:schemeClr val="accent2"/>
                        </a:solidFill>
                      </a:endParaRPr>
                    </a:p>
                  </a:txBody>
                  <a:tcPr/>
                </a:tc>
                <a:extLst>
                  <a:ext uri="{0D108BD9-81ED-4DB2-BD59-A6C34878D82A}">
                    <a16:rowId xmlns:a16="http://schemas.microsoft.com/office/drawing/2014/main" val="1500321945"/>
                  </a:ext>
                </a:extLst>
              </a:tr>
            </a:tbl>
          </a:graphicData>
        </a:graphic>
      </p:graphicFrame>
    </p:spTree>
    <p:extLst>
      <p:ext uri="{BB962C8B-B14F-4D97-AF65-F5344CB8AC3E}">
        <p14:creationId xmlns:p14="http://schemas.microsoft.com/office/powerpoint/2010/main" val="361969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circle(in)">
                                      <p:cBhvr>
                                        <p:cTn id="3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5"/>
          <p:cNvSpPr>
            <a:spLocks noGrp="1"/>
          </p:cNvSpPr>
          <p:nvPr>
            <p:ph type="dt"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mn-ea"/>
                <a:cs typeface="+mn-cs"/>
              </a:rPr>
              <a:t>Nhóm 8</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100" name="Rectangle 2"/>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Java JDBC kết nối Database</a:t>
            </a:r>
            <a:endParaRPr lang="en-US" altLang="en-US">
              <a:latin typeface="Times New Roman" panose="02020603050405020304" pitchFamily="18" charset="0"/>
              <a:cs typeface="Times New Roman" panose="02020603050405020304" pitchFamily="18" charset="0"/>
            </a:endParaRPr>
          </a:p>
        </p:txBody>
      </p:sp>
      <p:sp>
        <p:nvSpPr>
          <p:cNvPr id="4101" name="Text Box 3"/>
          <p:cNvSpPr txBox="1">
            <a:spLocks noChangeArrowheads="1"/>
          </p:cNvSpPr>
          <p:nvPr/>
        </p:nvSpPr>
        <p:spPr bwMode="auto">
          <a:xfrm>
            <a:off x="3184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
        <p:nvSpPr>
          <p:cNvPr id="40" name="TextBox 39"/>
          <p:cNvSpPr txBox="1"/>
          <p:nvPr/>
        </p:nvSpPr>
        <p:spPr>
          <a:xfrm>
            <a:off x="1367925" y="1737726"/>
            <a:ext cx="684688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63794"/>
                </a:solidFill>
                <a:effectLst/>
                <a:uLnTx/>
                <a:uFillTx/>
                <a:latin typeface="Arial"/>
                <a:ea typeface="+mn-ea"/>
                <a:cs typeface="+mn-cs"/>
              </a:rPr>
              <a:t>Statement, </a:t>
            </a:r>
            <a:r>
              <a:rPr kumimoji="0" lang="en-US" sz="1800" b="1" i="0" u="none" strike="noStrike" kern="1200" cap="none" spc="0" normalizeH="0" baseline="0" noProof="0" dirty="0" err="1">
                <a:ln>
                  <a:noFill/>
                </a:ln>
                <a:solidFill>
                  <a:srgbClr val="163794"/>
                </a:solidFill>
                <a:effectLst/>
                <a:uLnTx/>
                <a:uFillTx/>
                <a:latin typeface="Arial"/>
                <a:ea typeface="+mn-ea"/>
                <a:cs typeface="+mn-cs"/>
              </a:rPr>
              <a:t>PreparedStatement</a:t>
            </a:r>
            <a:r>
              <a:rPr kumimoji="0" lang="en-US" sz="1800" b="1" i="0" u="none" strike="noStrike" kern="1200" cap="none" spc="0" normalizeH="0" baseline="0" noProof="0" dirty="0">
                <a:ln>
                  <a:noFill/>
                </a:ln>
                <a:solidFill>
                  <a:srgbClr val="163794"/>
                </a:solidFill>
                <a:effectLst/>
                <a:uLnTx/>
                <a:uFillTx/>
                <a:latin typeface="Arial"/>
                <a:ea typeface="+mn-ea"/>
                <a:cs typeface="+mn-cs"/>
              </a:rPr>
              <a:t> ,</a:t>
            </a:r>
            <a:r>
              <a:rPr kumimoji="0" lang="en-US" sz="1800" b="1" i="0" u="none" strike="noStrike" kern="1200" cap="none" spc="0" normalizeH="0" baseline="0" noProof="0" dirty="0" err="1">
                <a:ln>
                  <a:noFill/>
                </a:ln>
                <a:solidFill>
                  <a:srgbClr val="163794"/>
                </a:solidFill>
                <a:effectLst/>
                <a:uLnTx/>
                <a:uFillTx/>
                <a:latin typeface="Arial"/>
                <a:ea typeface="+mn-ea"/>
                <a:cs typeface="+mn-cs"/>
              </a:rPr>
              <a:t>CallableStatement</a:t>
            </a:r>
            <a:r>
              <a:rPr kumimoji="0" lang="en-US" sz="1800" b="1" i="0" u="none" strike="noStrike" kern="1200" cap="none" spc="0" normalizeH="0" baseline="0" noProof="0" dirty="0">
                <a:ln>
                  <a:noFill/>
                </a:ln>
                <a:solidFill>
                  <a:srgbClr val="163794"/>
                </a:solidFill>
                <a:effectLst/>
                <a:uLnTx/>
                <a:uFillTx/>
                <a:latin typeface="Arial"/>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163794"/>
                </a:solidFill>
                <a:effectLst/>
                <a:uLnTx/>
                <a:uFillTx/>
                <a:latin typeface="Arial"/>
                <a:ea typeface="+mn-ea"/>
                <a:cs typeface="+mn-cs"/>
              </a:rPr>
              <a:t>là</a:t>
            </a:r>
            <a:r>
              <a:rPr kumimoji="0" lang="en-US" sz="1800" b="0" i="0" u="none" strike="noStrike" kern="1200" cap="none" spc="0" normalizeH="0" baseline="0" noProof="0" dirty="0">
                <a:ln>
                  <a:noFill/>
                </a:ln>
                <a:solidFill>
                  <a:srgbClr val="163794"/>
                </a:solidFill>
                <a:effectLst/>
                <a:uLnTx/>
                <a:uFillTx/>
                <a:latin typeface="Arial"/>
                <a:ea typeface="+mn-ea"/>
                <a:cs typeface="+mn-cs"/>
              </a:rPr>
              <a:t> 3 </a:t>
            </a:r>
            <a:r>
              <a:rPr kumimoji="0" lang="en-US" sz="1800" b="0" i="0" u="none" strike="noStrike" kern="1200" cap="none" spc="0" normalizeH="0" baseline="0" noProof="0" dirty="0" err="1">
                <a:ln>
                  <a:noFill/>
                </a:ln>
                <a:solidFill>
                  <a:srgbClr val="163794"/>
                </a:solidFill>
                <a:effectLst/>
                <a:uLnTx/>
                <a:uFillTx/>
                <a:latin typeface="Arial"/>
                <a:ea typeface="+mn-ea"/>
                <a:cs typeface="+mn-cs"/>
              </a:rPr>
              <a:t>loại</a:t>
            </a:r>
            <a:r>
              <a:rPr kumimoji="0" lang="en-US" sz="1800" b="0" i="0" u="none" strike="noStrike" kern="1200" cap="none" spc="0" normalizeH="0" baseline="0" noProof="0" dirty="0">
                <a:ln>
                  <a:noFill/>
                </a:ln>
                <a:solidFill>
                  <a:srgbClr val="163794"/>
                </a:solidFill>
                <a:effectLst/>
                <a:uLnTx/>
                <a:uFillTx/>
                <a:latin typeface="Arial"/>
                <a:ea typeface="+mn-ea"/>
                <a:cs typeface="+mn-cs"/>
              </a:rPr>
              <a:t> interfaces </a:t>
            </a:r>
            <a:r>
              <a:rPr kumimoji="0" lang="en-US" sz="1800" b="0" i="0" u="none" strike="noStrike" kern="1200" cap="none" spc="0" normalizeH="0" baseline="0" noProof="0" dirty="0" err="1">
                <a:ln>
                  <a:noFill/>
                </a:ln>
                <a:solidFill>
                  <a:srgbClr val="163794"/>
                </a:solidFill>
                <a:effectLst/>
                <a:uLnTx/>
                <a:uFillTx/>
                <a:latin typeface="Arial"/>
                <a:ea typeface="+mn-ea"/>
                <a:cs typeface="+mn-cs"/>
              </a:rPr>
              <a:t>thực</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thi</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câu</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lệnh</a:t>
            </a:r>
            <a:r>
              <a:rPr kumimoji="0" lang="en-US" sz="1800" b="0" i="0" u="none" strike="noStrike" kern="1200" cap="none" spc="0" normalizeH="0" baseline="0" noProof="0" dirty="0">
                <a:ln>
                  <a:noFill/>
                </a:ln>
                <a:solidFill>
                  <a:srgbClr val="163794"/>
                </a:solidFill>
                <a:effectLst/>
                <a:uLnTx/>
                <a:uFillTx/>
                <a:latin typeface="Arial"/>
                <a:ea typeface="+mn-ea"/>
                <a:cs typeface="+mn-cs"/>
              </a:rPr>
              <a:t> SQL </a:t>
            </a:r>
            <a:r>
              <a:rPr kumimoji="0" lang="en-US" sz="1800" b="0" i="0" u="none" strike="noStrike" kern="1200" cap="none" spc="0" normalizeH="0" baseline="0" noProof="0" dirty="0" err="1">
                <a:ln>
                  <a:noFill/>
                </a:ln>
                <a:solidFill>
                  <a:srgbClr val="163794"/>
                </a:solidFill>
                <a:effectLst/>
                <a:uLnTx/>
                <a:uFillTx/>
                <a:latin typeface="Arial"/>
                <a:ea typeface="+mn-ea"/>
                <a:cs typeface="+mn-cs"/>
              </a:rPr>
              <a:t>trong</a:t>
            </a:r>
            <a:r>
              <a:rPr kumimoji="0" lang="en-US" sz="1800" b="0" i="0" u="none" strike="noStrike" kern="1200" cap="none" spc="0" normalizeH="0" baseline="0" noProof="0" dirty="0">
                <a:ln>
                  <a:noFill/>
                </a:ln>
                <a:solidFill>
                  <a:srgbClr val="163794"/>
                </a:solidFill>
                <a:effectLst/>
                <a:uLnTx/>
                <a:uFillTx/>
                <a:latin typeface="Arial"/>
                <a:ea typeface="+mn-ea"/>
                <a:cs typeface="+mn-cs"/>
              </a:rPr>
              <a:t> JDBC API</a:t>
            </a:r>
            <a:r>
              <a:rPr lang="en-US" dirty="0">
                <a:solidFill>
                  <a:srgbClr val="163794"/>
                </a:solidFill>
                <a:latin typeface="Arial"/>
              </a:rPr>
              <a:t>.</a:t>
            </a:r>
            <a:endParaRPr kumimoji="0" lang="en-US" sz="2400" b="1" i="0" u="none" strike="noStrike" kern="1200" cap="none" spc="0" normalizeH="0" baseline="0" noProof="0" dirty="0">
              <a:ln>
                <a:noFill/>
              </a:ln>
              <a:solidFill>
                <a:srgbClr val="163794"/>
              </a:solidFill>
              <a:effectLst/>
              <a:uLnTx/>
              <a:uFillTx/>
              <a:latin typeface="Arial"/>
              <a:ea typeface="+mn-ea"/>
              <a:cs typeface="+mn-cs"/>
            </a:endParaRPr>
          </a:p>
        </p:txBody>
      </p:sp>
      <p:sp>
        <p:nvSpPr>
          <p:cNvPr id="8" name="Rectangle 5"/>
          <p:cNvSpPr>
            <a:spLocks noChangeArrowheads="1"/>
          </p:cNvSpPr>
          <p:nvPr/>
        </p:nvSpPr>
        <p:spPr bwMode="auto">
          <a:xfrm>
            <a:off x="652410" y="3046346"/>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63794"/>
              </a:solidFill>
              <a:effectLst/>
              <a:uLnTx/>
              <a:uFillTx/>
              <a:latin typeface="Arial"/>
              <a:ea typeface="+mn-ea"/>
              <a:cs typeface="+mn-cs"/>
            </a:endParaRPr>
          </a:p>
        </p:txBody>
      </p:sp>
      <p:sp>
        <p:nvSpPr>
          <p:cNvPr id="12" name="Rectangle 8"/>
          <p:cNvSpPr>
            <a:spLocks noChangeArrowheads="1"/>
          </p:cNvSpPr>
          <p:nvPr/>
        </p:nvSpPr>
        <p:spPr bwMode="auto">
          <a:xfrm>
            <a:off x="-74665" y="65293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rPr>
              <a:t/>
            </a:r>
            <a:br>
              <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rPr>
            </a:b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kern="1200" cap="none" spc="0" normalizeH="0" baseline="0" noProof="0">
              <a:ln>
                <a:noFill/>
              </a:ln>
              <a:solidFill>
                <a:srgbClr val="163794"/>
              </a:solidFill>
              <a:effectLst/>
              <a:uLnTx/>
              <a:uFillTx/>
              <a:latin typeface="Arial"/>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
        <p:nvSpPr>
          <p:cNvPr id="16" name="TextBox 15"/>
          <p:cNvSpPr txBox="1"/>
          <p:nvPr/>
        </p:nvSpPr>
        <p:spPr>
          <a:xfrm>
            <a:off x="1367925" y="2508417"/>
            <a:ext cx="9209090" cy="1754326"/>
          </a:xfrm>
          <a:prstGeom prst="rect">
            <a:avLst/>
          </a:prstGeom>
          <a:noFill/>
        </p:spPr>
        <p:txBody>
          <a:bodyPr wrap="square" rtlCol="0">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63794"/>
                </a:solidFill>
                <a:effectLst/>
                <a:uLnTx/>
                <a:uFillTx/>
                <a:latin typeface="Arial"/>
                <a:ea typeface="+mn-ea"/>
                <a:cs typeface="+mn-cs"/>
              </a:rPr>
              <a:t>+) Statement </a:t>
            </a:r>
            <a:r>
              <a:rPr kumimoji="0" lang="en-US" sz="1800" b="0" i="0" u="none" strike="noStrike" kern="1200" cap="none" spc="0" normalizeH="0" baseline="0" noProof="0" dirty="0">
                <a:ln>
                  <a:noFill/>
                </a:ln>
                <a:solidFill>
                  <a:srgbClr val="163794"/>
                </a:solidFill>
                <a:effectLst/>
                <a:uLnTx/>
                <a:uFillTx/>
                <a:latin typeface="Arial"/>
                <a:ea typeface="+mn-ea"/>
                <a:cs typeface="+mn-cs"/>
              </a:rPr>
              <a:t> –  </a:t>
            </a:r>
            <a:r>
              <a:rPr kumimoji="0" lang="en-US" sz="1800" b="0" i="0" u="none" strike="noStrike" kern="1200" cap="none" spc="0" normalizeH="0" baseline="0" noProof="0" dirty="0" err="1">
                <a:ln>
                  <a:noFill/>
                </a:ln>
                <a:solidFill>
                  <a:srgbClr val="163794"/>
                </a:solidFill>
                <a:effectLst/>
                <a:uLnTx/>
                <a:uFillTx/>
                <a:latin typeface="Arial"/>
                <a:ea typeface="+mn-ea"/>
                <a:cs typeface="+mn-cs"/>
              </a:rPr>
              <a:t>Sử</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dụng</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để</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thực</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hiện</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các</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câu</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truy</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vấn</a:t>
            </a:r>
            <a:r>
              <a:rPr kumimoji="0" lang="en-US" sz="1800" b="0" i="0" u="none" strike="noStrike" kern="1200" cap="none" spc="0" normalizeH="0" baseline="0" noProof="0" dirty="0">
                <a:ln>
                  <a:noFill/>
                </a:ln>
                <a:solidFill>
                  <a:srgbClr val="163794"/>
                </a:solidFill>
                <a:effectLst/>
                <a:uLnTx/>
                <a:uFillTx/>
                <a:latin typeface="Arial"/>
                <a:ea typeface="+mn-ea"/>
                <a:cs typeface="+mn-cs"/>
              </a:rPr>
              <a:t> SQL </a:t>
            </a:r>
            <a:r>
              <a:rPr kumimoji="0" lang="en-US" sz="1800" b="0" i="0" u="none" strike="noStrike" kern="1200" cap="none" spc="0" normalizeH="0" baseline="0" noProof="0" dirty="0" err="1">
                <a:ln>
                  <a:noFill/>
                </a:ln>
                <a:solidFill>
                  <a:srgbClr val="163794"/>
                </a:solidFill>
                <a:effectLst/>
                <a:uLnTx/>
                <a:uFillTx/>
                <a:latin typeface="Arial"/>
                <a:ea typeface="+mn-ea"/>
                <a:cs typeface="+mn-cs"/>
              </a:rPr>
              <a:t>tĩnh</a:t>
            </a:r>
            <a:endParaRPr kumimoji="0" lang="en-US" sz="1800" b="0" i="0" u="none" strike="noStrike" kern="1200" cap="none" spc="0" normalizeH="0" baseline="0" noProof="0" dirty="0">
              <a:ln>
                <a:noFill/>
              </a:ln>
              <a:solidFill>
                <a:srgbClr val="163794"/>
              </a:solidFill>
              <a:effectLst/>
              <a:uLnTx/>
              <a:uFillTx/>
              <a:latin typeface="Arial"/>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63794"/>
                </a:solidFill>
                <a:effectLst/>
                <a:uLnTx/>
                <a:uFillTx/>
                <a:latin typeface="Arial"/>
                <a:ea typeface="+mn-ea"/>
                <a:cs typeface="+mn-cs"/>
              </a:rPr>
              <a:t>+) </a:t>
            </a:r>
            <a:r>
              <a:rPr kumimoji="0" lang="en-US" sz="1800" b="1" i="0" u="none" strike="noStrike" kern="1200" cap="none" spc="0" normalizeH="0" baseline="0" noProof="0" dirty="0" err="1">
                <a:ln>
                  <a:noFill/>
                </a:ln>
                <a:solidFill>
                  <a:srgbClr val="163794"/>
                </a:solidFill>
                <a:effectLst/>
                <a:uLnTx/>
                <a:uFillTx/>
                <a:latin typeface="Arial"/>
                <a:ea typeface="+mn-ea"/>
                <a:cs typeface="+mn-cs"/>
              </a:rPr>
              <a:t>PreparedStatement</a:t>
            </a:r>
            <a:r>
              <a:rPr kumimoji="0" lang="en-US" sz="1800" b="0" i="0" u="none" strike="noStrike" kern="1200" cap="none" spc="0" normalizeH="0" baseline="0" noProof="0" dirty="0">
                <a:ln>
                  <a:noFill/>
                </a:ln>
                <a:solidFill>
                  <a:srgbClr val="163794"/>
                </a:solidFill>
                <a:effectLst/>
                <a:uLnTx/>
                <a:uFillTx/>
                <a:latin typeface="Arial"/>
                <a:ea typeface="+mn-ea"/>
                <a:cs typeface="+mn-cs"/>
              </a:rPr>
              <a:t> – </a:t>
            </a:r>
            <a:r>
              <a:rPr kumimoji="0" lang="en-US" sz="1800" b="0" i="0" u="none" strike="noStrike" kern="1200" cap="none" spc="0" normalizeH="0" baseline="0" noProof="0" dirty="0" err="1">
                <a:ln>
                  <a:noFill/>
                </a:ln>
                <a:solidFill>
                  <a:srgbClr val="163794"/>
                </a:solidFill>
                <a:effectLst/>
                <a:uLnTx/>
                <a:uFillTx/>
                <a:latin typeface="Arial"/>
                <a:ea typeface="+mn-ea"/>
                <a:cs typeface="+mn-cs"/>
              </a:rPr>
              <a:t>Sử</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dụng</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để</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thực</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hiện</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các</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câu</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truy</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vấn</a:t>
            </a:r>
            <a:r>
              <a:rPr kumimoji="0" lang="en-US" sz="1800" b="0" i="0" u="none" strike="noStrike" kern="1200" cap="none" spc="0" normalizeH="0" baseline="0" noProof="0" dirty="0">
                <a:ln>
                  <a:noFill/>
                </a:ln>
                <a:solidFill>
                  <a:srgbClr val="163794"/>
                </a:solidFill>
                <a:effectLst/>
                <a:uLnTx/>
                <a:uFillTx/>
                <a:latin typeface="Arial"/>
                <a:ea typeface="+mn-ea"/>
                <a:cs typeface="+mn-cs"/>
              </a:rPr>
              <a:t> SQL </a:t>
            </a:r>
            <a:r>
              <a:rPr kumimoji="0" lang="en-US" sz="1800" b="0" i="0" u="none" strike="noStrike" kern="1200" cap="none" spc="0" normalizeH="0" baseline="0" noProof="0" dirty="0" err="1">
                <a:ln>
                  <a:noFill/>
                </a:ln>
                <a:solidFill>
                  <a:srgbClr val="163794"/>
                </a:solidFill>
                <a:effectLst/>
                <a:uLnTx/>
                <a:uFillTx/>
                <a:latin typeface="Arial"/>
                <a:ea typeface="+mn-ea"/>
                <a:cs typeface="+mn-cs"/>
              </a:rPr>
              <a:t>động</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hoặc</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có</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tham</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số</a:t>
            </a:r>
            <a:endParaRPr kumimoji="0" lang="en-US" sz="1800" b="0" i="0" u="none" strike="noStrike" kern="1200" cap="none" spc="0" normalizeH="0" baseline="0" noProof="0" dirty="0">
              <a:ln>
                <a:noFill/>
              </a:ln>
              <a:solidFill>
                <a:srgbClr val="163794"/>
              </a:solidFill>
              <a:effectLst/>
              <a:uLnTx/>
              <a:uFillTx/>
              <a:latin typeface="Arial"/>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63794"/>
                </a:solidFill>
                <a:effectLst/>
                <a:uLnTx/>
                <a:uFillTx/>
                <a:latin typeface="Arial"/>
                <a:ea typeface="+mn-ea"/>
                <a:cs typeface="+mn-cs"/>
              </a:rPr>
              <a:t>+) </a:t>
            </a:r>
            <a:r>
              <a:rPr kumimoji="0" lang="en-US" sz="1800" b="1" i="0" u="none" strike="noStrike" kern="1200" cap="none" spc="0" normalizeH="0" baseline="0" noProof="0" dirty="0" err="1">
                <a:ln>
                  <a:noFill/>
                </a:ln>
                <a:solidFill>
                  <a:srgbClr val="163794"/>
                </a:solidFill>
                <a:effectLst/>
                <a:uLnTx/>
                <a:uFillTx/>
                <a:latin typeface="Arial"/>
                <a:ea typeface="+mn-ea"/>
                <a:cs typeface="+mn-cs"/>
              </a:rPr>
              <a:t>CallableStatement</a:t>
            </a:r>
            <a:r>
              <a:rPr kumimoji="0" lang="en-US" sz="1800" b="1"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Sử</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dụng</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để</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thực</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thi</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các</a:t>
            </a:r>
            <a:r>
              <a:rPr kumimoji="0" lang="en-US" sz="1800" b="0" i="0" u="none" strike="noStrike" kern="1200" cap="none" spc="0" normalizeH="0" baseline="0" noProof="0" dirty="0">
                <a:ln>
                  <a:noFill/>
                </a:ln>
                <a:solidFill>
                  <a:srgbClr val="163794"/>
                </a:solidFill>
                <a:effectLst/>
                <a:uLnTx/>
                <a:uFillTx/>
                <a:latin typeface="Arial"/>
                <a:ea typeface="+mn-ea"/>
                <a:cs typeface="+mn-cs"/>
              </a:rPr>
              <a:t> stored procedures (Stored Procedure </a:t>
            </a:r>
            <a:r>
              <a:rPr kumimoji="0" lang="en-US" sz="1800" b="0" i="0" u="none" strike="noStrike" kern="1200" cap="none" spc="0" normalizeH="0" baseline="0" noProof="0" dirty="0" err="1">
                <a:ln>
                  <a:noFill/>
                </a:ln>
                <a:solidFill>
                  <a:srgbClr val="163794"/>
                </a:solidFill>
                <a:effectLst/>
                <a:uLnTx/>
                <a:uFillTx/>
                <a:latin typeface="Arial"/>
                <a:ea typeface="+mn-ea"/>
                <a:cs typeface="+mn-cs"/>
              </a:rPr>
              <a:t>là</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một</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tập</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hợp</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các</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câu</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lệnh</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1" i="0" u="none" strike="noStrike" kern="1200" cap="none" spc="0" normalizeH="0" baseline="0" noProof="0" dirty="0">
                <a:ln>
                  <a:noFill/>
                </a:ln>
                <a:solidFill>
                  <a:srgbClr val="163794"/>
                </a:solidFill>
                <a:effectLst/>
                <a:uLnTx/>
                <a:uFillTx/>
                <a:latin typeface="Arial"/>
                <a:ea typeface="+mn-ea"/>
                <a:cs typeface="+mn-cs"/>
              </a:rPr>
              <a:t>SQL</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63794"/>
              </a:solidFill>
              <a:effectLst/>
              <a:uLnTx/>
              <a:uFillTx/>
              <a:latin typeface="Arial"/>
              <a:ea typeface="+mn-ea"/>
              <a:cs typeface="+mn-cs"/>
            </a:endParaRPr>
          </a:p>
        </p:txBody>
      </p:sp>
      <p:sp>
        <p:nvSpPr>
          <p:cNvPr id="2" name="TextBox 1">
            <a:extLst>
              <a:ext uri="{FF2B5EF4-FFF2-40B4-BE49-F238E27FC236}">
                <a16:creationId xmlns:a16="http://schemas.microsoft.com/office/drawing/2014/main" id="{1AADF575-5412-4CE6-952E-4CA3CF7E4029}"/>
              </a:ext>
            </a:extLst>
          </p:cNvPr>
          <p:cNvSpPr txBox="1"/>
          <p:nvPr/>
        </p:nvSpPr>
        <p:spPr>
          <a:xfrm>
            <a:off x="592135" y="1250437"/>
            <a:ext cx="6259581" cy="461665"/>
          </a:xfrm>
          <a:prstGeom prst="rect">
            <a:avLst/>
          </a:prstGeom>
          <a:noFill/>
        </p:spPr>
        <p:txBody>
          <a:bodyPr wrap="square" rtlCol="0">
            <a:spAutoFit/>
          </a:bodyPr>
          <a:lstStyle/>
          <a:p>
            <a:r>
              <a:rPr lang="en-US" sz="2400" b="1" dirty="0" err="1"/>
              <a:t>Bước</a:t>
            </a:r>
            <a:r>
              <a:rPr lang="en-US" sz="2400" b="1" dirty="0"/>
              <a:t> 3: </a:t>
            </a:r>
            <a:r>
              <a:rPr lang="en-US" sz="2400" b="1" dirty="0" err="1"/>
              <a:t>Thực</a:t>
            </a:r>
            <a:r>
              <a:rPr lang="en-US" sz="2400" b="1" dirty="0"/>
              <a:t> </a:t>
            </a:r>
            <a:r>
              <a:rPr lang="en-US" sz="2400" b="1" dirty="0" err="1"/>
              <a:t>thi</a:t>
            </a:r>
            <a:r>
              <a:rPr lang="en-US" sz="2400" b="1" dirty="0"/>
              <a:t> SQL</a:t>
            </a:r>
          </a:p>
        </p:txBody>
      </p:sp>
      <p:sp>
        <p:nvSpPr>
          <p:cNvPr id="11" name="TextBox 10">
            <a:extLst>
              <a:ext uri="{FF2B5EF4-FFF2-40B4-BE49-F238E27FC236}">
                <a16:creationId xmlns:a16="http://schemas.microsoft.com/office/drawing/2014/main" id="{E68AD023-2816-4360-AC53-DE8E7DCAAA79}"/>
              </a:ext>
            </a:extLst>
          </p:cNvPr>
          <p:cNvSpPr txBox="1"/>
          <p:nvPr/>
        </p:nvSpPr>
        <p:spPr>
          <a:xfrm>
            <a:off x="592135" y="4415970"/>
            <a:ext cx="10127024" cy="984885"/>
          </a:xfrm>
          <a:prstGeom prst="rect">
            <a:avLst/>
          </a:prstGeom>
          <a:noFill/>
        </p:spPr>
        <p:txBody>
          <a:bodyPr wrap="square" rtlCol="0">
            <a:spAutoFit/>
          </a:bodyPr>
          <a:lstStyle/>
          <a:p>
            <a:pPr lvl="0">
              <a:defRPr/>
            </a:pPr>
            <a:r>
              <a:rPr lang="en-US" sz="2000" b="1" dirty="0" err="1">
                <a:solidFill>
                  <a:srgbClr val="163794"/>
                </a:solidFill>
                <a:latin typeface="Arial"/>
              </a:rPr>
              <a:t>Các</a:t>
            </a:r>
            <a:r>
              <a:rPr lang="en-US" sz="2000" b="1" dirty="0">
                <a:solidFill>
                  <a:srgbClr val="163794"/>
                </a:solidFill>
                <a:latin typeface="Arial"/>
              </a:rPr>
              <a:t> p</a:t>
            </a:r>
            <a:r>
              <a:rPr kumimoji="0" lang="en-US" sz="2000" b="1" i="0" u="none" strike="noStrike" kern="1200" cap="none" spc="0" normalizeH="0" baseline="0" noProof="0" dirty="0" err="1">
                <a:ln>
                  <a:noFill/>
                </a:ln>
                <a:solidFill>
                  <a:srgbClr val="163794"/>
                </a:solidFill>
                <a:effectLst/>
                <a:uLnTx/>
                <a:uFillTx/>
                <a:latin typeface="Arial"/>
                <a:ea typeface="+mn-ea"/>
                <a:cs typeface="+mn-cs"/>
              </a:rPr>
              <a:t>hương</a:t>
            </a:r>
            <a:r>
              <a:rPr kumimoji="0" lang="en-US" sz="2000" b="1" i="0" u="none" strike="noStrike" kern="1200" cap="none" spc="0" normalizeH="0" baseline="0" noProof="0" dirty="0">
                <a:ln>
                  <a:noFill/>
                </a:ln>
                <a:solidFill>
                  <a:srgbClr val="163794"/>
                </a:solidFill>
                <a:effectLst/>
                <a:uLnTx/>
                <a:uFillTx/>
                <a:latin typeface="Arial"/>
                <a:ea typeface="+mn-ea"/>
                <a:cs typeface="+mn-cs"/>
              </a:rPr>
              <a:t> </a:t>
            </a:r>
            <a:r>
              <a:rPr kumimoji="0" lang="en-US" sz="2000" b="1" i="0" u="none" strike="noStrike" kern="1200" cap="none" spc="0" normalizeH="0" baseline="0" noProof="0" dirty="0" err="1">
                <a:ln>
                  <a:noFill/>
                </a:ln>
                <a:solidFill>
                  <a:srgbClr val="163794"/>
                </a:solidFill>
                <a:effectLst/>
                <a:uLnTx/>
                <a:uFillTx/>
                <a:latin typeface="Arial"/>
                <a:ea typeface="+mn-ea"/>
                <a:cs typeface="+mn-cs"/>
              </a:rPr>
              <a:t>thức</a:t>
            </a:r>
            <a:r>
              <a:rPr kumimoji="0" lang="en-US" sz="2000" b="1" i="0" u="none" strike="noStrike" kern="1200" cap="none" spc="0" normalizeH="0" noProof="0" dirty="0">
                <a:ln>
                  <a:noFill/>
                </a:ln>
                <a:solidFill>
                  <a:srgbClr val="163794"/>
                </a:solidFill>
                <a:effectLst/>
                <a:uLnTx/>
                <a:uFillTx/>
                <a:latin typeface="Arial"/>
                <a:ea typeface="+mn-ea"/>
                <a:cs typeface="+mn-cs"/>
              </a:rPr>
              <a:t> </a:t>
            </a:r>
            <a:r>
              <a:rPr kumimoji="0" lang="en-US" sz="2000" b="1" i="0" u="none" strike="noStrike" kern="1200" cap="none" spc="0" normalizeH="0" baseline="0" noProof="0" dirty="0" err="1">
                <a:ln>
                  <a:noFill/>
                </a:ln>
                <a:solidFill>
                  <a:srgbClr val="163794"/>
                </a:solidFill>
                <a:effectLst/>
                <a:uLnTx/>
                <a:uFillTx/>
                <a:latin typeface="Arial"/>
                <a:ea typeface="+mn-ea"/>
                <a:cs typeface="+mn-cs"/>
              </a:rPr>
              <a:t>chính</a:t>
            </a:r>
            <a:r>
              <a:rPr kumimoji="0" lang="en-US" sz="2000" b="1" i="0" u="none" strike="noStrike" kern="1200" cap="none" spc="0" normalizeH="0" baseline="0" noProof="0" dirty="0">
                <a:ln>
                  <a:noFill/>
                </a:ln>
                <a:solidFill>
                  <a:srgbClr val="163794"/>
                </a:solidFill>
                <a:effectLst/>
                <a:uLnTx/>
                <a:uFillTx/>
                <a:latin typeface="Arial"/>
                <a:ea typeface="+mn-ea"/>
                <a:cs typeface="+mn-cs"/>
              </a:rPr>
              <a:t> </a:t>
            </a:r>
            <a:r>
              <a:rPr kumimoji="0" lang="en-US" sz="2000" b="1" i="0" u="none" strike="noStrike" kern="1200" cap="none" spc="0" normalizeH="0" baseline="0" noProof="0" dirty="0" err="1">
                <a:ln>
                  <a:noFill/>
                </a:ln>
                <a:solidFill>
                  <a:srgbClr val="163794"/>
                </a:solidFill>
                <a:effectLst/>
                <a:uLnTx/>
                <a:uFillTx/>
                <a:latin typeface="Arial"/>
                <a:ea typeface="+mn-ea"/>
                <a:cs typeface="+mn-cs"/>
              </a:rPr>
              <a:t>của</a:t>
            </a:r>
            <a:r>
              <a:rPr kumimoji="0" lang="en-US" sz="2000" b="1" i="0" u="none" strike="noStrike" kern="1200" cap="none" spc="0" normalizeH="0" baseline="0" noProof="0" dirty="0">
                <a:ln>
                  <a:noFill/>
                </a:ln>
                <a:solidFill>
                  <a:srgbClr val="163794"/>
                </a:solidFill>
                <a:effectLst/>
                <a:uLnTx/>
                <a:uFillTx/>
                <a:latin typeface="Arial"/>
                <a:ea typeface="+mn-ea"/>
                <a:cs typeface="+mn-cs"/>
              </a:rPr>
              <a:t> 3 </a:t>
            </a:r>
            <a:r>
              <a:rPr kumimoji="0" lang="en-US" sz="2000" b="1" i="0" u="none" strike="noStrike" kern="1200" cap="none" spc="0" normalizeH="0" baseline="0" noProof="0" dirty="0" err="1">
                <a:ln>
                  <a:noFill/>
                </a:ln>
                <a:solidFill>
                  <a:srgbClr val="163794"/>
                </a:solidFill>
                <a:effectLst/>
                <a:uLnTx/>
                <a:uFillTx/>
                <a:latin typeface="Arial"/>
                <a:ea typeface="+mn-ea"/>
                <a:cs typeface="+mn-cs"/>
              </a:rPr>
              <a:t>loại</a:t>
            </a:r>
            <a:r>
              <a:rPr kumimoji="0" lang="en-US" sz="2000" b="1" i="0" u="none" strike="noStrike" kern="1200" cap="none" spc="0" normalizeH="0" baseline="0" noProof="0" dirty="0">
                <a:ln>
                  <a:noFill/>
                </a:ln>
                <a:solidFill>
                  <a:srgbClr val="163794"/>
                </a:solidFill>
                <a:effectLst/>
                <a:uLnTx/>
                <a:uFillTx/>
                <a:latin typeface="Arial"/>
                <a:ea typeface="+mn-ea"/>
                <a:cs typeface="+mn-cs"/>
              </a:rPr>
              <a:t> interface </a:t>
            </a:r>
            <a:r>
              <a:rPr kumimoji="0" lang="en-US" sz="2000" b="1" i="0" u="none" strike="noStrike" kern="1200" cap="none" spc="0" normalizeH="0" baseline="0" noProof="0" dirty="0" err="1">
                <a:ln>
                  <a:noFill/>
                </a:ln>
                <a:solidFill>
                  <a:srgbClr val="163794"/>
                </a:solidFill>
                <a:effectLst/>
                <a:uLnTx/>
                <a:uFillTx/>
                <a:latin typeface="Arial"/>
                <a:ea typeface="+mn-ea"/>
                <a:cs typeface="+mn-cs"/>
              </a:rPr>
              <a:t>trên</a:t>
            </a:r>
            <a:r>
              <a:rPr kumimoji="0" lang="en-US" sz="2000" b="1" i="0" u="none" strike="noStrike" kern="1200" cap="none" spc="0" normalizeH="0" baseline="0" noProof="0" dirty="0">
                <a:ln>
                  <a:noFill/>
                </a:ln>
                <a:solidFill>
                  <a:srgbClr val="163794"/>
                </a:solidFill>
                <a:effectLst/>
                <a:uLnTx/>
                <a:uFillTx/>
                <a:latin typeface="Arial"/>
                <a:ea typeface="+mn-ea"/>
                <a:cs typeface="+mn-cs"/>
              </a:rPr>
              <a:t> </a:t>
            </a:r>
            <a:r>
              <a:rPr lang="vi-VN" sz="2000" dirty="0">
                <a:solidFill>
                  <a:srgbClr val="163794"/>
                </a:solidFill>
              </a:rPr>
              <a:t>ExecuteQuery</a:t>
            </a:r>
            <a:r>
              <a:rPr lang="en-US" sz="2000" dirty="0">
                <a:solidFill>
                  <a:srgbClr val="163794"/>
                </a:solidFill>
              </a:rPr>
              <a:t>,</a:t>
            </a:r>
            <a:r>
              <a:rPr lang="vi-VN" sz="2000" dirty="0">
                <a:solidFill>
                  <a:srgbClr val="163794"/>
                </a:solidFill>
              </a:rPr>
              <a:t> ExecuteUpdate, Execute </a:t>
            </a:r>
            <a:endParaRPr kumimoji="0" lang="en-US" sz="2000" b="1" i="0" u="none" strike="noStrike" kern="1200" cap="none" spc="0" normalizeH="0" baseline="0" noProof="0" dirty="0">
              <a:ln>
                <a:noFill/>
              </a:ln>
              <a:solidFill>
                <a:srgbClr val="163794"/>
              </a:solidFill>
              <a:effectLst/>
              <a:uLnTx/>
              <a:uFillTx/>
              <a:latin typeface="Arial"/>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srgbClr val="163794"/>
              </a:solidFill>
              <a:effectLst/>
              <a:uLnTx/>
              <a:uFillTx/>
              <a:latin typeface="Arial"/>
              <a:ea typeface="+mn-ea"/>
              <a:cs typeface="+mn-cs"/>
            </a:endParaRPr>
          </a:p>
        </p:txBody>
      </p:sp>
      <p:sp>
        <p:nvSpPr>
          <p:cNvPr id="3" name="Rectangle 2">
            <a:extLst>
              <a:ext uri="{FF2B5EF4-FFF2-40B4-BE49-F238E27FC236}">
                <a16:creationId xmlns:a16="http://schemas.microsoft.com/office/drawing/2014/main" id="{F68310C4-73BF-4A59-A839-D5639711F084}"/>
              </a:ext>
            </a:extLst>
          </p:cNvPr>
          <p:cNvSpPr/>
          <p:nvPr/>
        </p:nvSpPr>
        <p:spPr>
          <a:xfrm>
            <a:off x="1273988" y="5087925"/>
            <a:ext cx="9075960" cy="1200329"/>
          </a:xfrm>
          <a:prstGeom prst="rect">
            <a:avLst/>
          </a:prstGeom>
        </p:spPr>
        <p:txBody>
          <a:bodyPr wrap="square">
            <a:spAutoFit/>
          </a:bodyPr>
          <a:lstStyle/>
          <a:p>
            <a:r>
              <a:rPr lang="en-US" b="1" dirty="0">
                <a:solidFill>
                  <a:srgbClr val="163794"/>
                </a:solidFill>
              </a:rPr>
              <a:t>+) </a:t>
            </a:r>
            <a:r>
              <a:rPr lang="vi-VN" b="1" dirty="0">
                <a:solidFill>
                  <a:srgbClr val="163794"/>
                </a:solidFill>
              </a:rPr>
              <a:t>ExecuteQuery</a:t>
            </a:r>
            <a:r>
              <a:rPr lang="en-US" b="1" dirty="0">
                <a:solidFill>
                  <a:srgbClr val="163794"/>
                </a:solidFill>
              </a:rPr>
              <a:t>:   </a:t>
            </a:r>
            <a:r>
              <a:rPr lang="en-US" dirty="0" err="1">
                <a:solidFill>
                  <a:srgbClr val="163794"/>
                </a:solidFill>
              </a:rPr>
              <a:t>Kết</a:t>
            </a:r>
            <a:r>
              <a:rPr lang="en-US" dirty="0">
                <a:solidFill>
                  <a:srgbClr val="163794"/>
                </a:solidFill>
              </a:rPr>
              <a:t> </a:t>
            </a:r>
            <a:r>
              <a:rPr lang="en-US" dirty="0" err="1">
                <a:solidFill>
                  <a:srgbClr val="163794"/>
                </a:solidFill>
              </a:rPr>
              <a:t>hợp</a:t>
            </a:r>
            <a:r>
              <a:rPr lang="en-US" dirty="0">
                <a:solidFill>
                  <a:srgbClr val="163794"/>
                </a:solidFill>
              </a:rPr>
              <a:t> interface </a:t>
            </a:r>
            <a:r>
              <a:rPr lang="en-US" dirty="0" err="1">
                <a:solidFill>
                  <a:srgbClr val="163794"/>
                </a:solidFill>
              </a:rPr>
              <a:t>ResultSet</a:t>
            </a:r>
            <a:r>
              <a:rPr lang="vi-VN" dirty="0">
                <a:solidFill>
                  <a:srgbClr val="163794"/>
                </a:solidFill>
              </a:rPr>
              <a:t> cho phép lấy giữ liệu từ </a:t>
            </a:r>
            <a:r>
              <a:rPr lang="en-US" dirty="0">
                <a:solidFill>
                  <a:srgbClr val="163794"/>
                </a:solidFill>
              </a:rPr>
              <a:t>SQL</a:t>
            </a:r>
            <a:endParaRPr lang="en-US" b="1" dirty="0">
              <a:solidFill>
                <a:srgbClr val="163794"/>
              </a:solidFill>
            </a:endParaRPr>
          </a:p>
          <a:p>
            <a:r>
              <a:rPr lang="en-US" b="1" dirty="0">
                <a:solidFill>
                  <a:srgbClr val="163794"/>
                </a:solidFill>
              </a:rPr>
              <a:t>+) </a:t>
            </a:r>
            <a:r>
              <a:rPr lang="vi-VN" b="1" dirty="0">
                <a:solidFill>
                  <a:srgbClr val="163794"/>
                </a:solidFill>
              </a:rPr>
              <a:t>ExecuteUpdate</a:t>
            </a:r>
            <a:r>
              <a:rPr lang="en-US" b="1" dirty="0">
                <a:solidFill>
                  <a:srgbClr val="163794"/>
                </a:solidFill>
              </a:rPr>
              <a:t>: </a:t>
            </a:r>
            <a:r>
              <a:rPr lang="en-US" dirty="0">
                <a:solidFill>
                  <a:srgbClr val="163794"/>
                </a:solidFill>
              </a:rPr>
              <a:t>Cho </a:t>
            </a:r>
            <a:r>
              <a:rPr lang="en-US" dirty="0" err="1">
                <a:solidFill>
                  <a:srgbClr val="163794"/>
                </a:solidFill>
              </a:rPr>
              <a:t>phép</a:t>
            </a:r>
            <a:r>
              <a:rPr lang="en-US" dirty="0">
                <a:solidFill>
                  <a:srgbClr val="163794"/>
                </a:solidFill>
              </a:rPr>
              <a:t> </a:t>
            </a:r>
            <a:r>
              <a:rPr lang="vi-VN" dirty="0">
                <a:solidFill>
                  <a:srgbClr val="163794"/>
                </a:solidFill>
              </a:rPr>
              <a:t>thực thi các câu </a:t>
            </a:r>
            <a:r>
              <a:rPr lang="en-US" dirty="0" err="1">
                <a:solidFill>
                  <a:srgbClr val="163794"/>
                </a:solidFill>
              </a:rPr>
              <a:t>lệnh</a:t>
            </a:r>
            <a:r>
              <a:rPr lang="en-US" dirty="0">
                <a:solidFill>
                  <a:srgbClr val="163794"/>
                </a:solidFill>
              </a:rPr>
              <a:t> SQL </a:t>
            </a:r>
            <a:r>
              <a:rPr lang="en-US" dirty="0" err="1">
                <a:solidFill>
                  <a:srgbClr val="163794"/>
                </a:solidFill>
              </a:rPr>
              <a:t>cũng</a:t>
            </a:r>
            <a:r>
              <a:rPr lang="en-US" dirty="0">
                <a:solidFill>
                  <a:srgbClr val="163794"/>
                </a:solidFill>
              </a:rPr>
              <a:t> </a:t>
            </a:r>
            <a:r>
              <a:rPr lang="vi-VN" dirty="0">
                <a:solidFill>
                  <a:srgbClr val="163794"/>
                </a:solidFill>
              </a:rPr>
              <a:t>trả về </a:t>
            </a:r>
            <a:r>
              <a:rPr lang="en-US" dirty="0" err="1">
                <a:solidFill>
                  <a:srgbClr val="163794"/>
                </a:solidFill>
              </a:rPr>
              <a:t>kết</a:t>
            </a:r>
            <a:r>
              <a:rPr lang="en-US" dirty="0">
                <a:solidFill>
                  <a:srgbClr val="163794"/>
                </a:solidFill>
              </a:rPr>
              <a:t> </a:t>
            </a:r>
            <a:r>
              <a:rPr lang="en-US" dirty="0" err="1">
                <a:solidFill>
                  <a:srgbClr val="163794"/>
                </a:solidFill>
              </a:rPr>
              <a:t>quả</a:t>
            </a:r>
            <a:r>
              <a:rPr lang="en-US" dirty="0">
                <a:solidFill>
                  <a:srgbClr val="163794"/>
                </a:solidFill>
              </a:rPr>
              <a:t> ở </a:t>
            </a:r>
            <a:r>
              <a:rPr lang="en-US" b="1" dirty="0">
                <a:solidFill>
                  <a:srgbClr val="163794"/>
                </a:solidFill>
              </a:rPr>
              <a:t>DBMS</a:t>
            </a:r>
          </a:p>
          <a:p>
            <a:r>
              <a:rPr lang="en-US" b="1" dirty="0">
                <a:solidFill>
                  <a:srgbClr val="163794"/>
                </a:solidFill>
              </a:rPr>
              <a:t>+) Execute: </a:t>
            </a:r>
            <a:r>
              <a:rPr lang="en-US" dirty="0"/>
              <a:t> P</a:t>
            </a:r>
            <a:r>
              <a:rPr lang="vi-VN" dirty="0"/>
              <a:t>hương thức </a:t>
            </a:r>
            <a:r>
              <a:rPr lang="en-US" dirty="0" err="1"/>
              <a:t>là</a:t>
            </a:r>
            <a:r>
              <a:rPr lang="en-US" dirty="0"/>
              <a:t> </a:t>
            </a:r>
            <a:r>
              <a:rPr lang="en-US" dirty="0" err="1"/>
              <a:t>phương</a:t>
            </a:r>
            <a:r>
              <a:rPr lang="en-US" dirty="0"/>
              <a:t> </a:t>
            </a:r>
            <a:r>
              <a:rPr lang="en-US" dirty="0" err="1"/>
              <a:t>thức</a:t>
            </a:r>
            <a:r>
              <a:rPr lang="en-US" dirty="0"/>
              <a:t> </a:t>
            </a:r>
            <a:r>
              <a:rPr lang="en-US" dirty="0" err="1"/>
              <a:t>tổng</a:t>
            </a:r>
            <a:r>
              <a:rPr lang="en-US" dirty="0"/>
              <a:t> </a:t>
            </a:r>
            <a:r>
              <a:rPr lang="en-US" dirty="0" err="1"/>
              <a:t>quát</a:t>
            </a:r>
            <a:r>
              <a:rPr lang="en-US" dirty="0"/>
              <a:t> bao </a:t>
            </a:r>
            <a:r>
              <a:rPr lang="en-US" dirty="0" err="1"/>
              <a:t>gồm</a:t>
            </a:r>
            <a:r>
              <a:rPr lang="en-US" dirty="0"/>
              <a:t> </a:t>
            </a:r>
            <a:r>
              <a:rPr lang="en-US" dirty="0" err="1"/>
              <a:t>cả</a:t>
            </a:r>
            <a:r>
              <a:rPr lang="vi-VN" dirty="0"/>
              <a:t> </a:t>
            </a:r>
            <a:r>
              <a:rPr lang="vi-VN" b="1" dirty="0">
                <a:solidFill>
                  <a:srgbClr val="163794"/>
                </a:solidFill>
              </a:rPr>
              <a:t>ExecuteQuery</a:t>
            </a:r>
            <a:r>
              <a:rPr lang="en-US" dirty="0">
                <a:solidFill>
                  <a:srgbClr val="163794"/>
                </a:solidFill>
              </a:rPr>
              <a:t> </a:t>
            </a:r>
            <a:r>
              <a:rPr lang="en-US" dirty="0" err="1">
                <a:solidFill>
                  <a:srgbClr val="163794"/>
                </a:solidFill>
              </a:rPr>
              <a:t>và</a:t>
            </a:r>
            <a:r>
              <a:rPr lang="vi-VN" b="1" dirty="0">
                <a:solidFill>
                  <a:srgbClr val="163794"/>
                </a:solidFill>
              </a:rPr>
              <a:t> ExecuteUpdate</a:t>
            </a:r>
            <a:endParaRPr lang="en-US" b="1" dirty="0">
              <a:solidFill>
                <a:srgbClr val="163794"/>
              </a:solidFill>
            </a:endParaRPr>
          </a:p>
        </p:txBody>
      </p:sp>
    </p:spTree>
    <p:extLst>
      <p:ext uri="{BB962C8B-B14F-4D97-AF65-F5344CB8AC3E}">
        <p14:creationId xmlns:p14="http://schemas.microsoft.com/office/powerpoint/2010/main" val="3334978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6" grpId="0"/>
      <p:bldP spid="11"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5"/>
          <p:cNvSpPr>
            <a:spLocks noGrp="1"/>
          </p:cNvSpPr>
          <p:nvPr>
            <p:ph type="dt"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mn-ea"/>
                <a:cs typeface="+mn-cs"/>
              </a:rPr>
              <a:t>Nhóm 8</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100" name="Rectangle 2"/>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Java JDBC kết nối Database</a:t>
            </a:r>
            <a:endParaRPr lang="en-US" altLang="en-US">
              <a:latin typeface="Times New Roman" panose="02020603050405020304" pitchFamily="18" charset="0"/>
              <a:cs typeface="Times New Roman" panose="02020603050405020304" pitchFamily="18" charset="0"/>
            </a:endParaRPr>
          </a:p>
        </p:txBody>
      </p:sp>
      <p:sp>
        <p:nvSpPr>
          <p:cNvPr id="4101" name="Text Box 3"/>
          <p:cNvSpPr txBox="1">
            <a:spLocks noChangeArrowheads="1"/>
          </p:cNvSpPr>
          <p:nvPr/>
        </p:nvSpPr>
        <p:spPr bwMode="auto">
          <a:xfrm>
            <a:off x="3184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
        <p:nvSpPr>
          <p:cNvPr id="40" name="TextBox 39"/>
          <p:cNvSpPr txBox="1"/>
          <p:nvPr/>
        </p:nvSpPr>
        <p:spPr>
          <a:xfrm>
            <a:off x="406400" y="1631041"/>
            <a:ext cx="224403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2400" b="1" i="0" u="none" strike="noStrike" kern="1200" cap="none" spc="0" normalizeH="0" baseline="0" noProof="0" dirty="0">
                <a:ln>
                  <a:noFill/>
                </a:ln>
                <a:solidFill>
                  <a:srgbClr val="163794"/>
                </a:solidFill>
                <a:effectLst/>
                <a:uLnTx/>
                <a:uFillTx/>
                <a:latin typeface="Arial"/>
                <a:ea typeface="+mn-ea"/>
                <a:cs typeface="+mn-cs"/>
              </a:rPr>
              <a:t>1) </a:t>
            </a:r>
            <a:r>
              <a:rPr kumimoji="0" lang="en-US" sz="2400" b="1" i="0" u="none" strike="noStrike" kern="1200" cap="none" spc="0" normalizeH="0" baseline="0" noProof="0" dirty="0">
                <a:ln>
                  <a:noFill/>
                </a:ln>
                <a:solidFill>
                  <a:srgbClr val="163794"/>
                </a:solidFill>
                <a:effectLst/>
                <a:uLnTx/>
                <a:uFillTx/>
                <a:latin typeface="Arial"/>
                <a:ea typeface="+mn-ea"/>
                <a:cs typeface="+mn-cs"/>
              </a:rPr>
              <a:t>Statement </a:t>
            </a:r>
          </a:p>
        </p:txBody>
      </p:sp>
      <p:sp>
        <p:nvSpPr>
          <p:cNvPr id="8" name="Rectangle 5"/>
          <p:cNvSpPr>
            <a:spLocks noChangeArrowheads="1"/>
          </p:cNvSpPr>
          <p:nvPr/>
        </p:nvSpPr>
        <p:spPr bwMode="auto">
          <a:xfrm>
            <a:off x="652410" y="3046346"/>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63794"/>
              </a:solidFill>
              <a:effectLst/>
              <a:uLnTx/>
              <a:uFillTx/>
              <a:latin typeface="Arial"/>
              <a:ea typeface="+mn-ea"/>
              <a:cs typeface="+mn-cs"/>
            </a:endParaRPr>
          </a:p>
        </p:txBody>
      </p:sp>
      <p:sp>
        <p:nvSpPr>
          <p:cNvPr id="16" name="TextBox 15"/>
          <p:cNvSpPr txBox="1"/>
          <p:nvPr/>
        </p:nvSpPr>
        <p:spPr>
          <a:xfrm>
            <a:off x="3082925" y="1842211"/>
            <a:ext cx="8582025" cy="923330"/>
          </a:xfrm>
          <a:prstGeom prst="rect">
            <a:avLst/>
          </a:prstGeom>
          <a:noFill/>
        </p:spPr>
        <p:txBody>
          <a:bodyPr wrap="square" rtlCol="0">
            <a:spAutoFit/>
          </a:bodyPr>
          <a:lstStyle/>
          <a:p>
            <a:pPr lvl="0" fontAlgn="base"/>
            <a:r>
              <a:rPr kumimoji="0" lang="en-US" sz="1800" b="0" i="0" u="none" strike="noStrike" kern="1200" cap="none" spc="0" normalizeH="0" baseline="0" noProof="0">
                <a:ln>
                  <a:noFill/>
                </a:ln>
                <a:solidFill>
                  <a:srgbClr val="163794"/>
                </a:solidFill>
                <a:effectLst/>
                <a:uLnTx/>
                <a:uFillTx/>
                <a:latin typeface="Arial"/>
                <a:ea typeface="+mn-ea"/>
                <a:cs typeface="+mn-cs"/>
              </a:rPr>
              <a:t>Sử dụng để thực hiện các câu truy vấn SQL tĩnh nghĩa</a:t>
            </a:r>
            <a:r>
              <a:rPr kumimoji="0" lang="en-US" sz="1800" b="0" i="0" u="none" strike="noStrike" kern="1200" cap="none" spc="0" normalizeH="0" noProof="0">
                <a:ln>
                  <a:noFill/>
                </a:ln>
                <a:solidFill>
                  <a:srgbClr val="163794"/>
                </a:solidFill>
                <a:effectLst/>
                <a:uLnTx/>
                <a:uFillTx/>
                <a:latin typeface="Arial"/>
                <a:ea typeface="+mn-ea"/>
                <a:cs typeface="+mn-cs"/>
              </a:rPr>
              <a:t> là </a:t>
            </a:r>
            <a:r>
              <a:rPr lang="en-US"/>
              <a:t>chúng ta không thể truyền tham số vào câu SQL trong thời gian runtime của Statement và Connection</a:t>
            </a:r>
            <a:endParaRPr kumimoji="0" lang="en-US" sz="1800" b="0" i="0" u="none" strike="noStrike" kern="1200" cap="none" spc="0" normalizeH="0" baseline="0" noProof="0">
              <a:ln>
                <a:noFill/>
              </a:ln>
              <a:solidFill>
                <a:srgbClr val="163794"/>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63794"/>
              </a:solidFill>
              <a:effectLst/>
              <a:uLnTx/>
              <a:uFillTx/>
              <a:latin typeface="Arial"/>
              <a:ea typeface="+mn-ea"/>
              <a:cs typeface="+mn-cs"/>
            </a:endParaRPr>
          </a:p>
        </p:txBody>
      </p:sp>
      <p:pic>
        <p:nvPicPr>
          <p:cNvPr id="18" name="Picture 17"/>
          <p:cNvPicPr>
            <a:picLocks noChangeAspect="1"/>
          </p:cNvPicPr>
          <p:nvPr/>
        </p:nvPicPr>
        <p:blipFill>
          <a:blip r:embed="rId2"/>
          <a:stretch>
            <a:fillRect/>
          </a:stretch>
        </p:blipFill>
        <p:spPr>
          <a:xfrm>
            <a:off x="472661" y="3016846"/>
            <a:ext cx="7454347" cy="3256954"/>
          </a:xfrm>
          <a:prstGeom prst="rect">
            <a:avLst/>
          </a:prstGeom>
          <a:ln>
            <a:solidFill>
              <a:schemeClr val="accent1"/>
            </a:solidFill>
          </a:ln>
        </p:spPr>
      </p:pic>
      <p:sp>
        <p:nvSpPr>
          <p:cNvPr id="4" name="TextBox 3"/>
          <p:cNvSpPr txBox="1"/>
          <p:nvPr/>
        </p:nvSpPr>
        <p:spPr>
          <a:xfrm>
            <a:off x="8264112" y="3629660"/>
            <a:ext cx="3204817" cy="1015663"/>
          </a:xfrm>
          <a:prstGeom prst="rect">
            <a:avLst/>
          </a:prstGeom>
          <a:noFill/>
        </p:spPr>
        <p:txBody>
          <a:bodyPr wrap="square" rtlCol="0">
            <a:spAutoFit/>
          </a:bodyPr>
          <a:lstStyle/>
          <a:p>
            <a:pPr algn="ctr"/>
            <a:r>
              <a:rPr lang="en-US" sz="2000" dirty="0">
                <a:solidFill>
                  <a:schemeClr val="tx2"/>
                </a:solidFill>
              </a:rPr>
              <a:t>Statement </a:t>
            </a:r>
            <a:r>
              <a:rPr lang="en-US" sz="2000" dirty="0" err="1">
                <a:solidFill>
                  <a:schemeClr val="tx2"/>
                </a:solidFill>
              </a:rPr>
              <a:t>có</a:t>
            </a:r>
            <a:r>
              <a:rPr lang="en-US" sz="2000" dirty="0">
                <a:solidFill>
                  <a:schemeClr val="tx2"/>
                </a:solidFill>
              </a:rPr>
              <a:t> </a:t>
            </a:r>
            <a:r>
              <a:rPr lang="en-US" sz="2000" dirty="0" err="1">
                <a:solidFill>
                  <a:schemeClr val="tx2"/>
                </a:solidFill>
              </a:rPr>
              <a:t>thể</a:t>
            </a:r>
            <a:r>
              <a:rPr lang="en-US" sz="2000" dirty="0">
                <a:solidFill>
                  <a:schemeClr val="tx2"/>
                </a:solidFill>
              </a:rPr>
              <a:t> </a:t>
            </a:r>
            <a:r>
              <a:rPr lang="en-US" sz="2000" dirty="0" err="1">
                <a:solidFill>
                  <a:schemeClr val="tx2"/>
                </a:solidFill>
              </a:rPr>
              <a:t>làm</a:t>
            </a:r>
            <a:r>
              <a:rPr lang="en-US" sz="2000" dirty="0">
                <a:solidFill>
                  <a:schemeClr val="tx2"/>
                </a:solidFill>
              </a:rPr>
              <a:t> </a:t>
            </a:r>
            <a:r>
              <a:rPr lang="en-US" sz="2000" dirty="0" err="1">
                <a:solidFill>
                  <a:schemeClr val="tx2"/>
                </a:solidFill>
              </a:rPr>
              <a:t>chung</a:t>
            </a:r>
            <a:r>
              <a:rPr lang="en-US" sz="2000" dirty="0">
                <a:solidFill>
                  <a:schemeClr val="tx2"/>
                </a:solidFill>
              </a:rPr>
              <a:t> </a:t>
            </a:r>
            <a:r>
              <a:rPr lang="en-US" sz="2000" dirty="0" err="1">
                <a:solidFill>
                  <a:schemeClr val="tx2"/>
                </a:solidFill>
              </a:rPr>
              <a:t>gian</a:t>
            </a:r>
            <a:r>
              <a:rPr lang="en-US" sz="2000" dirty="0">
                <a:solidFill>
                  <a:schemeClr val="tx2"/>
                </a:solidFill>
              </a:rPr>
              <a:t> </a:t>
            </a:r>
            <a:r>
              <a:rPr lang="en-US" sz="2000" dirty="0" err="1">
                <a:solidFill>
                  <a:schemeClr val="tx2"/>
                </a:solidFill>
              </a:rPr>
              <a:t>để</a:t>
            </a:r>
            <a:r>
              <a:rPr lang="en-US" sz="2000" dirty="0">
                <a:solidFill>
                  <a:schemeClr val="tx2"/>
                </a:solidFill>
              </a:rPr>
              <a:t> </a:t>
            </a:r>
            <a:r>
              <a:rPr lang="en-US" sz="2000" dirty="0" err="1">
                <a:solidFill>
                  <a:schemeClr val="tx2"/>
                </a:solidFill>
              </a:rPr>
              <a:t>khởi</a:t>
            </a:r>
            <a:r>
              <a:rPr lang="en-US" sz="2000" dirty="0">
                <a:solidFill>
                  <a:schemeClr val="tx2"/>
                </a:solidFill>
              </a:rPr>
              <a:t> </a:t>
            </a:r>
            <a:r>
              <a:rPr lang="en-US" sz="2000" dirty="0" err="1">
                <a:solidFill>
                  <a:schemeClr val="tx2"/>
                </a:solidFill>
              </a:rPr>
              <a:t>tạo</a:t>
            </a:r>
            <a:r>
              <a:rPr lang="en-US" sz="2000" dirty="0">
                <a:solidFill>
                  <a:schemeClr val="tx2"/>
                </a:solidFill>
              </a:rPr>
              <a:t> Interface </a:t>
            </a:r>
            <a:r>
              <a:rPr lang="en-US" sz="2000" dirty="0" err="1">
                <a:solidFill>
                  <a:schemeClr val="tx2"/>
                </a:solidFill>
              </a:rPr>
              <a:t>Resultset</a:t>
            </a:r>
            <a:endParaRPr lang="en-US" sz="2000" dirty="0">
              <a:solidFill>
                <a:schemeClr val="tx2"/>
              </a:solidFill>
            </a:endParaRPr>
          </a:p>
        </p:txBody>
      </p:sp>
    </p:spTree>
    <p:extLst>
      <p:ext uri="{BB962C8B-B14F-4D97-AF65-F5344CB8AC3E}">
        <p14:creationId xmlns:p14="http://schemas.microsoft.com/office/powerpoint/2010/main" val="412971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5"/>
          <p:cNvSpPr>
            <a:spLocks noGrp="1"/>
          </p:cNvSpPr>
          <p:nvPr>
            <p:ph type="dt"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mn-ea"/>
                <a:cs typeface="+mn-cs"/>
              </a:rPr>
              <a:t>Nhóm 8</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100" name="Rectangle 2"/>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Java JDBC kết nối Database</a:t>
            </a:r>
            <a:endParaRPr lang="en-US" altLang="en-US">
              <a:latin typeface="Times New Roman" panose="02020603050405020304" pitchFamily="18" charset="0"/>
              <a:cs typeface="Times New Roman" panose="02020603050405020304" pitchFamily="18" charset="0"/>
            </a:endParaRPr>
          </a:p>
        </p:txBody>
      </p:sp>
      <p:sp>
        <p:nvSpPr>
          <p:cNvPr id="4101" name="Text Box 3"/>
          <p:cNvSpPr txBox="1">
            <a:spLocks noChangeArrowheads="1"/>
          </p:cNvSpPr>
          <p:nvPr/>
        </p:nvSpPr>
        <p:spPr bwMode="auto">
          <a:xfrm>
            <a:off x="3184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
        <p:nvSpPr>
          <p:cNvPr id="2" name="Rectangle 1"/>
          <p:cNvSpPr/>
          <p:nvPr/>
        </p:nvSpPr>
        <p:spPr>
          <a:xfrm>
            <a:off x="3662432" y="1312240"/>
            <a:ext cx="8108950" cy="1200329"/>
          </a:xfrm>
          <a:prstGeom prst="rect">
            <a:avLst/>
          </a:prstGeom>
        </p:spPr>
        <p:txBody>
          <a:bodyPr wrap="square">
            <a:spAutoFit/>
          </a:bodyPr>
          <a:lstStyle/>
          <a:p>
            <a:pPr marL="285750" marR="0" lvl="0" indent="-2857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63794"/>
                </a:solidFill>
                <a:effectLst/>
                <a:uLnTx/>
                <a:uFillTx/>
                <a:latin typeface="Arial"/>
                <a:ea typeface="+mn-ea"/>
                <a:cs typeface="+mn-cs"/>
              </a:rPr>
              <a:t>Đ</a:t>
            </a:r>
            <a:r>
              <a:rPr kumimoji="0" lang="vi-VN" sz="1800" b="0" i="0" u="none" strike="noStrike" kern="1200" cap="none" spc="0" normalizeH="0" baseline="0" noProof="0" dirty="0">
                <a:ln>
                  <a:noFill/>
                </a:ln>
                <a:solidFill>
                  <a:srgbClr val="163794"/>
                </a:solidFill>
                <a:effectLst/>
                <a:uLnTx/>
                <a:uFillTx/>
                <a:latin typeface="Arial"/>
                <a:ea typeface="+mn-ea"/>
                <a:cs typeface="+mn-cs"/>
              </a:rPr>
              <a:t>ược sử dụng để thực thi các câu truy vấn SQL động hoặc có tham số.</a:t>
            </a:r>
          </a:p>
          <a:p>
            <a:pPr marL="285750" marR="0" lvl="0" indent="-2857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dirty="0" err="1">
                <a:solidFill>
                  <a:srgbClr val="163794"/>
                </a:solidFill>
                <a:latin typeface="Arial"/>
              </a:rPr>
              <a:t>Kế</a:t>
            </a:r>
            <a:r>
              <a:rPr lang="en-US" dirty="0">
                <a:solidFill>
                  <a:srgbClr val="163794"/>
                </a:solidFill>
                <a:latin typeface="Arial"/>
              </a:rPr>
              <a:t> </a:t>
            </a:r>
            <a:r>
              <a:rPr lang="en-US" dirty="0" err="1">
                <a:solidFill>
                  <a:srgbClr val="163794"/>
                </a:solidFill>
                <a:latin typeface="Arial"/>
              </a:rPr>
              <a:t>thừa</a:t>
            </a:r>
            <a:r>
              <a:rPr lang="en-US" dirty="0">
                <a:solidFill>
                  <a:srgbClr val="163794"/>
                </a:solidFill>
                <a:latin typeface="Arial"/>
              </a:rPr>
              <a:t> </a:t>
            </a:r>
            <a:r>
              <a:rPr kumimoji="0" lang="vi-VN" sz="1800" b="0" i="0" u="none" strike="noStrike" kern="1200" cap="none" spc="0" normalizeH="0" baseline="0" noProof="0" dirty="0">
                <a:ln>
                  <a:noFill/>
                </a:ln>
                <a:solidFill>
                  <a:srgbClr val="163794"/>
                </a:solidFill>
                <a:effectLst/>
                <a:uLnTx/>
                <a:uFillTx/>
                <a:latin typeface="Arial"/>
                <a:ea typeface="+mn-ea"/>
                <a:cs typeface="+mn-cs"/>
              </a:rPr>
              <a:t>từ</a:t>
            </a:r>
            <a:r>
              <a:rPr kumimoji="0" lang="vi-VN" sz="1800" b="1" i="0" u="none" strike="noStrike" kern="1200" cap="none" spc="0" normalizeH="0" baseline="0" noProof="0" dirty="0">
                <a:ln>
                  <a:noFill/>
                </a:ln>
                <a:solidFill>
                  <a:srgbClr val="163794"/>
                </a:solidFill>
                <a:effectLst/>
                <a:uLnTx/>
                <a:uFillTx/>
                <a:latin typeface="Arial"/>
                <a:ea typeface="+mn-ea"/>
                <a:cs typeface="+mn-cs"/>
              </a:rPr>
              <a:t> Statement </a:t>
            </a:r>
            <a:r>
              <a:rPr kumimoji="0" lang="vi-VN" sz="1800" b="0" i="0" u="none" strike="noStrike" kern="1200" cap="none" spc="0" normalizeH="0" baseline="0" noProof="0" dirty="0">
                <a:ln>
                  <a:noFill/>
                </a:ln>
                <a:solidFill>
                  <a:srgbClr val="163794"/>
                </a:solidFill>
                <a:effectLst/>
                <a:uLnTx/>
                <a:uFillTx/>
                <a:latin typeface="Arial"/>
                <a:ea typeface="+mn-ea"/>
                <a:cs typeface="+mn-cs"/>
              </a:rPr>
              <a:t>nhưng nó cho phép truyền các tham số vào SQL trong thời gian run time</a:t>
            </a:r>
            <a:r>
              <a:rPr kumimoji="0" lang="en-US" sz="1800" b="0" i="0" u="none" strike="noStrike" kern="1200" cap="none" spc="0" normalizeH="0" baseline="0" noProof="0" dirty="0">
                <a:ln>
                  <a:noFill/>
                </a:ln>
                <a:solidFill>
                  <a:srgbClr val="163794"/>
                </a:solidFill>
                <a:effectLst/>
                <a:uLnTx/>
                <a:uFillTx/>
                <a:latin typeface="Arial"/>
                <a:ea typeface="+mn-ea"/>
                <a:cs typeface="+mn-cs"/>
              </a:rPr>
              <a:t>.</a:t>
            </a:r>
            <a:endParaRPr kumimoji="0" lang="vi-VN" sz="1800" b="0" i="0" u="none" strike="noStrike" kern="1200" cap="none" spc="0" normalizeH="0" baseline="0" noProof="0" dirty="0">
              <a:ln>
                <a:noFill/>
              </a:ln>
              <a:solidFill>
                <a:srgbClr val="163794"/>
              </a:solidFill>
              <a:effectLst/>
              <a:uLnTx/>
              <a:uFillTx/>
              <a:latin typeface="Arial"/>
              <a:ea typeface="+mn-ea"/>
              <a:cs typeface="+mn-cs"/>
            </a:endParaRPr>
          </a:p>
          <a:p>
            <a:pPr marL="285750" marR="0" lvl="0" indent="-2857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163794"/>
                </a:solidFill>
                <a:effectLst/>
                <a:uLnTx/>
                <a:uFillTx/>
                <a:latin typeface="Arial"/>
                <a:ea typeface="+mn-ea"/>
                <a:cs typeface="+mn-cs"/>
              </a:rPr>
              <a:t>Các</a:t>
            </a:r>
            <a:r>
              <a:rPr kumimoji="0" lang="en-US" sz="1800" b="0" i="0" u="none" strike="noStrike" kern="1200" cap="none" spc="0" normalizeH="0" noProof="0" dirty="0">
                <a:ln>
                  <a:noFill/>
                </a:ln>
                <a:solidFill>
                  <a:srgbClr val="163794"/>
                </a:solidFill>
                <a:effectLst/>
                <a:uLnTx/>
                <a:uFillTx/>
                <a:latin typeface="Arial"/>
                <a:ea typeface="+mn-ea"/>
                <a:cs typeface="+mn-cs"/>
              </a:rPr>
              <a:t> </a:t>
            </a:r>
            <a:r>
              <a:rPr kumimoji="0" lang="en-US" sz="1800" b="0" i="0" u="none" strike="noStrike" kern="1200" cap="none" spc="0" normalizeH="0" noProof="0" dirty="0" err="1">
                <a:ln>
                  <a:noFill/>
                </a:ln>
                <a:solidFill>
                  <a:srgbClr val="163794"/>
                </a:solidFill>
                <a:effectLst/>
                <a:uLnTx/>
                <a:uFillTx/>
                <a:latin typeface="Arial"/>
                <a:ea typeface="+mn-ea"/>
                <a:cs typeface="+mn-cs"/>
              </a:rPr>
              <a:t>phương</a:t>
            </a:r>
            <a:r>
              <a:rPr kumimoji="0" lang="en-US" sz="1800" b="0" i="0" u="none" strike="noStrike" kern="1200" cap="none" spc="0" normalizeH="0" noProof="0" dirty="0">
                <a:ln>
                  <a:noFill/>
                </a:ln>
                <a:solidFill>
                  <a:srgbClr val="163794"/>
                </a:solidFill>
                <a:effectLst/>
                <a:uLnTx/>
                <a:uFillTx/>
                <a:latin typeface="Arial"/>
                <a:ea typeface="+mn-ea"/>
                <a:cs typeface="+mn-cs"/>
              </a:rPr>
              <a:t> </a:t>
            </a:r>
            <a:r>
              <a:rPr kumimoji="0" lang="en-US" sz="1800" b="0" i="0" u="none" strike="noStrike" kern="1200" cap="none" spc="0" normalizeH="0" noProof="0" dirty="0" err="1">
                <a:ln>
                  <a:noFill/>
                </a:ln>
                <a:solidFill>
                  <a:srgbClr val="163794"/>
                </a:solidFill>
                <a:effectLst/>
                <a:uLnTx/>
                <a:uFillTx/>
                <a:latin typeface="Arial"/>
                <a:ea typeface="+mn-ea"/>
                <a:cs typeface="+mn-cs"/>
              </a:rPr>
              <a:t>thức</a:t>
            </a:r>
            <a:r>
              <a:rPr kumimoji="0" lang="en-US" sz="1800" b="0" i="0" u="none" strike="noStrike" kern="1200" cap="none" spc="0" normalizeH="0" noProof="0" dirty="0">
                <a:ln>
                  <a:noFill/>
                </a:ln>
                <a:solidFill>
                  <a:srgbClr val="163794"/>
                </a:solidFill>
                <a:effectLst/>
                <a:uLnTx/>
                <a:uFillTx/>
                <a:latin typeface="Arial"/>
                <a:ea typeface="+mn-ea"/>
                <a:cs typeface="+mn-cs"/>
              </a:rPr>
              <a:t> </a:t>
            </a:r>
            <a:r>
              <a:rPr kumimoji="0" lang="en-US" sz="1800" b="0" i="0" u="none" strike="noStrike" kern="1200" cap="none" spc="0" normalizeH="0" noProof="0" dirty="0" err="1">
                <a:ln>
                  <a:noFill/>
                </a:ln>
                <a:solidFill>
                  <a:srgbClr val="163794"/>
                </a:solidFill>
                <a:effectLst/>
                <a:uLnTx/>
                <a:uFillTx/>
                <a:latin typeface="Arial"/>
                <a:ea typeface="+mn-ea"/>
                <a:cs typeface="+mn-cs"/>
              </a:rPr>
              <a:t>mới</a:t>
            </a:r>
            <a:r>
              <a:rPr kumimoji="0" lang="en-US" sz="1800" b="0" i="0" u="none" strike="noStrike" kern="1200" cap="none" spc="0" normalizeH="0" noProof="0" dirty="0">
                <a:ln>
                  <a:noFill/>
                </a:ln>
                <a:solidFill>
                  <a:srgbClr val="163794"/>
                </a:solidFill>
                <a:effectLst/>
                <a:uLnTx/>
                <a:uFillTx/>
                <a:latin typeface="Arial"/>
                <a:ea typeface="+mn-ea"/>
                <a:cs typeface="+mn-cs"/>
              </a:rPr>
              <a:t> </a:t>
            </a:r>
            <a:r>
              <a:rPr kumimoji="0" lang="en-US" sz="1800" b="0" i="0" u="none" strike="noStrike" kern="1200" cap="none" spc="0" normalizeH="0" noProof="0" dirty="0" err="1">
                <a:ln>
                  <a:noFill/>
                </a:ln>
                <a:solidFill>
                  <a:srgbClr val="163794"/>
                </a:solidFill>
                <a:effectLst/>
                <a:uLnTx/>
                <a:uFillTx/>
                <a:latin typeface="Arial"/>
                <a:ea typeface="+mn-ea"/>
                <a:cs typeface="+mn-cs"/>
              </a:rPr>
              <a:t>setInt,setString,setFloat,setDouble</a:t>
            </a:r>
            <a:endParaRPr kumimoji="0" lang="vi-VN" sz="1800" b="0" i="0" u="none" strike="noStrike" kern="1200" cap="none" spc="0" normalizeH="0" baseline="0" noProof="0" dirty="0">
              <a:ln>
                <a:noFill/>
              </a:ln>
              <a:solidFill>
                <a:srgbClr val="163794"/>
              </a:solidFill>
              <a:effectLst/>
              <a:uLnTx/>
              <a:uFillTx/>
              <a:latin typeface="Arial"/>
              <a:ea typeface="+mn-ea"/>
              <a:cs typeface="+mn-cs"/>
            </a:endParaRPr>
          </a:p>
        </p:txBody>
      </p:sp>
      <p:sp>
        <p:nvSpPr>
          <p:cNvPr id="3" name="Rectangle 2"/>
          <p:cNvSpPr/>
          <p:nvPr/>
        </p:nvSpPr>
        <p:spPr>
          <a:xfrm>
            <a:off x="19051" y="1469586"/>
            <a:ext cx="336823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163794"/>
                </a:solidFill>
                <a:effectLst/>
                <a:uLnTx/>
                <a:uFillTx/>
                <a:latin typeface="Arial"/>
                <a:ea typeface="+mn-ea"/>
                <a:cs typeface="+mn-cs"/>
              </a:rPr>
              <a:t>2) </a:t>
            </a:r>
            <a:r>
              <a:rPr kumimoji="0" lang="vi-VN" sz="2400" b="1" i="0" u="none" strike="noStrike" kern="1200" cap="none" spc="0" normalizeH="0" baseline="0" noProof="0" dirty="0">
                <a:ln>
                  <a:noFill/>
                </a:ln>
                <a:solidFill>
                  <a:srgbClr val="163794"/>
                </a:solidFill>
                <a:effectLst/>
                <a:uLnTx/>
                <a:uFillTx/>
                <a:latin typeface="Arial"/>
                <a:ea typeface="+mn-ea"/>
                <a:cs typeface="+mn-cs"/>
              </a:rPr>
              <a:t>PreparedStatement</a:t>
            </a:r>
            <a:endParaRPr kumimoji="0" lang="en-US" sz="2400" b="0" i="0" u="none" strike="noStrike" kern="1200" cap="none" spc="0" normalizeH="0" baseline="0" noProof="0" dirty="0">
              <a:ln>
                <a:noFill/>
              </a:ln>
              <a:solidFill>
                <a:srgbClr val="163794"/>
              </a:solidFill>
              <a:effectLst/>
              <a:uLnTx/>
              <a:uFillTx/>
              <a:latin typeface="Arial"/>
              <a:ea typeface="+mn-ea"/>
              <a:cs typeface="+mn-cs"/>
            </a:endParaRPr>
          </a:p>
        </p:txBody>
      </p:sp>
      <p:pic>
        <p:nvPicPr>
          <p:cNvPr id="9" name="Picture 8"/>
          <p:cNvPicPr>
            <a:picLocks noChangeAspect="1"/>
          </p:cNvPicPr>
          <p:nvPr/>
        </p:nvPicPr>
        <p:blipFill>
          <a:blip r:embed="rId2"/>
          <a:stretch>
            <a:fillRect/>
          </a:stretch>
        </p:blipFill>
        <p:spPr>
          <a:xfrm>
            <a:off x="6653144" y="3354817"/>
            <a:ext cx="5370030" cy="1049181"/>
          </a:xfrm>
          <a:prstGeom prst="rect">
            <a:avLst/>
          </a:prstGeom>
          <a:ln>
            <a:solidFill>
              <a:schemeClr val="accent1"/>
            </a:solidFill>
          </a:ln>
        </p:spPr>
      </p:pic>
      <p:sp>
        <p:nvSpPr>
          <p:cNvPr id="10" name="TextBox 9"/>
          <p:cNvSpPr txBox="1"/>
          <p:nvPr/>
        </p:nvSpPr>
        <p:spPr>
          <a:xfrm>
            <a:off x="6757366" y="2578483"/>
            <a:ext cx="317182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Arial"/>
                <a:ea typeface="+mn-ea"/>
                <a:cs typeface="+mn-cs"/>
              </a:rPr>
              <a:t>Phương</a:t>
            </a:r>
            <a:r>
              <a:rPr kumimoji="0" lang="en-US" sz="2000" b="0" i="0" u="none" strike="noStrike" kern="1200" cap="none" spc="0" normalizeH="0" baseline="0" noProof="0" dirty="0">
                <a:ln>
                  <a:noFill/>
                </a:ln>
                <a:solidFill>
                  <a:srgbClr val="000000"/>
                </a:solidFill>
                <a:effectLst/>
                <a:uLnTx/>
                <a:uFillTx/>
                <a:latin typeface="Arial"/>
                <a:ea typeface="+mn-ea"/>
                <a:cs typeface="+mn-cs"/>
              </a:rPr>
              <a:t> </a:t>
            </a:r>
            <a:r>
              <a:rPr kumimoji="0" lang="en-US" sz="2000" b="0" i="0" u="none" strike="noStrike" kern="1200" cap="none" spc="0" normalizeH="0" baseline="0" noProof="0" dirty="0" err="1">
                <a:ln>
                  <a:noFill/>
                </a:ln>
                <a:solidFill>
                  <a:srgbClr val="000000"/>
                </a:solidFill>
                <a:effectLst/>
                <a:uLnTx/>
                <a:uFillTx/>
                <a:latin typeface="Arial"/>
                <a:ea typeface="+mn-ea"/>
                <a:cs typeface="+mn-cs"/>
              </a:rPr>
              <a:t>thức</a:t>
            </a:r>
            <a:r>
              <a:rPr kumimoji="0" lang="en-US" sz="2000" b="0" i="0" u="none" strike="noStrike" kern="1200" cap="none" spc="0" normalizeH="0" baseline="0" noProof="0" dirty="0">
                <a:ln>
                  <a:noFill/>
                </a:ln>
                <a:solidFill>
                  <a:srgbClr val="000000"/>
                </a:solidFill>
                <a:effectLst/>
                <a:uLnTx/>
                <a:uFillTx/>
                <a:latin typeface="Arial"/>
                <a:ea typeface="+mn-ea"/>
                <a:cs typeface="+mn-cs"/>
              </a:rPr>
              <a:t> statement</a:t>
            </a:r>
          </a:p>
        </p:txBody>
      </p:sp>
      <p:sp>
        <p:nvSpPr>
          <p:cNvPr id="17" name="TextBox 16"/>
          <p:cNvSpPr txBox="1"/>
          <p:nvPr/>
        </p:nvSpPr>
        <p:spPr>
          <a:xfrm>
            <a:off x="128381" y="2485247"/>
            <a:ext cx="426885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Arial"/>
                <a:ea typeface="+mn-ea"/>
                <a:cs typeface="+mn-cs"/>
              </a:rPr>
              <a:t>Phương</a:t>
            </a:r>
            <a:r>
              <a:rPr kumimoji="0" lang="en-US" sz="2000" b="0" i="0" u="none" strike="noStrike" kern="1200" cap="none" spc="0" normalizeH="0" baseline="0" noProof="0" dirty="0">
                <a:ln>
                  <a:noFill/>
                </a:ln>
                <a:solidFill>
                  <a:srgbClr val="000000"/>
                </a:solidFill>
                <a:effectLst/>
                <a:uLnTx/>
                <a:uFillTx/>
                <a:latin typeface="Arial"/>
                <a:ea typeface="+mn-ea"/>
                <a:cs typeface="+mn-cs"/>
              </a:rPr>
              <a:t> </a:t>
            </a:r>
            <a:r>
              <a:rPr kumimoji="0" lang="en-US" sz="2000" b="0" i="0" u="none" strike="noStrike" kern="1200" cap="none" spc="0" normalizeH="0" baseline="0" noProof="0" dirty="0" err="1">
                <a:ln>
                  <a:noFill/>
                </a:ln>
                <a:solidFill>
                  <a:srgbClr val="000000"/>
                </a:solidFill>
                <a:effectLst/>
                <a:uLnTx/>
                <a:uFillTx/>
                <a:latin typeface="Arial"/>
                <a:ea typeface="+mn-ea"/>
                <a:cs typeface="+mn-cs"/>
              </a:rPr>
              <a:t>thức</a:t>
            </a:r>
            <a:r>
              <a:rPr kumimoji="0" lang="en-US" sz="2000" b="0" i="0" u="none" strike="noStrike" kern="1200" cap="none" spc="0" normalizeH="0" baseline="0" noProof="0" dirty="0">
                <a:ln>
                  <a:noFill/>
                </a:ln>
                <a:solidFill>
                  <a:srgbClr val="000000"/>
                </a:solidFill>
                <a:effectLst/>
                <a:uLnTx/>
                <a:uFillTx/>
                <a:latin typeface="Arial"/>
                <a:ea typeface="+mn-ea"/>
                <a:cs typeface="+mn-cs"/>
              </a:rPr>
              <a:t> </a:t>
            </a:r>
            <a:r>
              <a:rPr kumimoji="0" lang="en-US" sz="2000" b="0" i="0" u="none" strike="noStrike" kern="1200" cap="none" spc="0" normalizeH="0" baseline="0" noProof="0" dirty="0" err="1">
                <a:ln>
                  <a:noFill/>
                </a:ln>
                <a:solidFill>
                  <a:srgbClr val="000000"/>
                </a:solidFill>
                <a:effectLst/>
                <a:uLnTx/>
                <a:uFillTx/>
                <a:latin typeface="Arial"/>
                <a:ea typeface="+mn-ea"/>
                <a:cs typeface="+mn-cs"/>
              </a:rPr>
              <a:t>preparedStatement</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p:txBody>
      </p:sp>
      <p:pic>
        <p:nvPicPr>
          <p:cNvPr id="11" name="Picture 10"/>
          <p:cNvPicPr>
            <a:picLocks noChangeAspect="1"/>
          </p:cNvPicPr>
          <p:nvPr/>
        </p:nvPicPr>
        <p:blipFill>
          <a:blip r:embed="rId3"/>
          <a:stretch>
            <a:fillRect/>
          </a:stretch>
        </p:blipFill>
        <p:spPr>
          <a:xfrm>
            <a:off x="275535" y="5430445"/>
            <a:ext cx="4543606" cy="985840"/>
          </a:xfrm>
          <a:prstGeom prst="rect">
            <a:avLst/>
          </a:prstGeom>
          <a:ln>
            <a:solidFill>
              <a:schemeClr val="accent1"/>
            </a:solidFill>
          </a:ln>
        </p:spPr>
      </p:pic>
      <p:pic>
        <p:nvPicPr>
          <p:cNvPr id="12" name="Picture 11"/>
          <p:cNvPicPr>
            <a:picLocks noChangeAspect="1"/>
          </p:cNvPicPr>
          <p:nvPr/>
        </p:nvPicPr>
        <p:blipFill>
          <a:blip r:embed="rId4"/>
          <a:stretch>
            <a:fillRect/>
          </a:stretch>
        </p:blipFill>
        <p:spPr>
          <a:xfrm>
            <a:off x="5657851" y="5435196"/>
            <a:ext cx="6026149" cy="840582"/>
          </a:xfrm>
          <a:prstGeom prst="rect">
            <a:avLst/>
          </a:prstGeom>
          <a:ln>
            <a:solidFill>
              <a:schemeClr val="accent1"/>
            </a:solidFill>
          </a:ln>
        </p:spPr>
      </p:pic>
      <p:sp>
        <p:nvSpPr>
          <p:cNvPr id="13" name="TextBox 12"/>
          <p:cNvSpPr txBox="1"/>
          <p:nvPr/>
        </p:nvSpPr>
        <p:spPr>
          <a:xfrm>
            <a:off x="4454526" y="4893927"/>
            <a:ext cx="240665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163794"/>
                </a:solidFill>
                <a:effectLst/>
                <a:uLnTx/>
                <a:uFillTx/>
                <a:latin typeface="Arial"/>
                <a:ea typeface="+mn-ea"/>
                <a:cs typeface="+mn-cs"/>
              </a:rPr>
              <a:t>Kết</a:t>
            </a:r>
            <a:r>
              <a:rPr kumimoji="0" lang="en-US" sz="2000" b="0" i="0" u="none" strike="noStrike" kern="1200" cap="none" spc="0" normalizeH="0" baseline="0" noProof="0" dirty="0">
                <a:ln>
                  <a:noFill/>
                </a:ln>
                <a:solidFill>
                  <a:srgbClr val="163794"/>
                </a:solidFill>
                <a:effectLst/>
                <a:uLnTx/>
                <a:uFillTx/>
                <a:latin typeface="Arial"/>
                <a:ea typeface="+mn-ea"/>
                <a:cs typeface="+mn-cs"/>
              </a:rPr>
              <a:t> </a:t>
            </a:r>
            <a:r>
              <a:rPr kumimoji="0" lang="en-US" sz="2000" b="0" i="0" u="none" strike="noStrike" kern="1200" cap="none" spc="0" normalizeH="0" baseline="0" noProof="0" dirty="0" err="1">
                <a:ln>
                  <a:noFill/>
                </a:ln>
                <a:solidFill>
                  <a:srgbClr val="163794"/>
                </a:solidFill>
                <a:effectLst/>
                <a:uLnTx/>
                <a:uFillTx/>
                <a:latin typeface="Arial"/>
                <a:ea typeface="+mn-ea"/>
                <a:cs typeface="+mn-cs"/>
              </a:rPr>
              <a:t>Quả</a:t>
            </a:r>
            <a:r>
              <a:rPr kumimoji="0" lang="en-US" sz="2000" b="0" i="0" u="none" strike="noStrike" kern="1200" cap="none" spc="0" normalizeH="0" baseline="0" noProof="0" dirty="0">
                <a:ln>
                  <a:noFill/>
                </a:ln>
                <a:solidFill>
                  <a:srgbClr val="163794"/>
                </a:solidFill>
                <a:effectLst/>
                <a:uLnTx/>
                <a:uFillTx/>
                <a:latin typeface="Arial"/>
                <a:ea typeface="+mn-ea"/>
                <a:cs typeface="+mn-cs"/>
              </a:rPr>
              <a:t> </a:t>
            </a:r>
            <a:r>
              <a:rPr kumimoji="0" lang="en-US" sz="2000" b="0" i="0" u="none" strike="noStrike" kern="1200" cap="none" spc="0" normalizeH="0" baseline="0" noProof="0" dirty="0" err="1">
                <a:ln>
                  <a:noFill/>
                </a:ln>
                <a:solidFill>
                  <a:srgbClr val="163794"/>
                </a:solidFill>
                <a:effectLst/>
                <a:uLnTx/>
                <a:uFillTx/>
                <a:latin typeface="Arial"/>
                <a:ea typeface="+mn-ea"/>
                <a:cs typeface="+mn-cs"/>
              </a:rPr>
              <a:t>chung</a:t>
            </a:r>
            <a:endParaRPr kumimoji="0" lang="en-US" sz="2000" b="0" i="0" u="none" strike="noStrike" kern="1200" cap="none" spc="0" normalizeH="0" baseline="0" noProof="0" dirty="0">
              <a:ln>
                <a:noFill/>
              </a:ln>
              <a:solidFill>
                <a:srgbClr val="163794"/>
              </a:solidFill>
              <a:effectLst/>
              <a:uLnTx/>
              <a:uFillTx/>
              <a:latin typeface="Arial"/>
              <a:ea typeface="+mn-ea"/>
              <a:cs typeface="+mn-cs"/>
            </a:endParaRPr>
          </a:p>
        </p:txBody>
      </p:sp>
      <p:sp>
        <p:nvSpPr>
          <p:cNvPr id="14" name="Right Arrow 13"/>
          <p:cNvSpPr/>
          <p:nvPr/>
        </p:nvSpPr>
        <p:spPr>
          <a:xfrm>
            <a:off x="5066792" y="5828036"/>
            <a:ext cx="343408" cy="210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pic>
        <p:nvPicPr>
          <p:cNvPr id="18" name="Picture 17"/>
          <p:cNvPicPr>
            <a:picLocks noChangeAspect="1"/>
          </p:cNvPicPr>
          <p:nvPr/>
        </p:nvPicPr>
        <p:blipFill>
          <a:blip r:embed="rId5"/>
          <a:stretch>
            <a:fillRect/>
          </a:stretch>
        </p:blipFill>
        <p:spPr>
          <a:xfrm>
            <a:off x="19051" y="3143646"/>
            <a:ext cx="6409807" cy="1642182"/>
          </a:xfrm>
          <a:prstGeom prst="rect">
            <a:avLst/>
          </a:prstGeom>
          <a:ln>
            <a:solidFill>
              <a:schemeClr val="accent1"/>
            </a:solidFill>
          </a:ln>
        </p:spPr>
      </p:pic>
    </p:spTree>
    <p:extLst>
      <p:ext uri="{BB962C8B-B14F-4D97-AF65-F5344CB8AC3E}">
        <p14:creationId xmlns:p14="http://schemas.microsoft.com/office/powerpoint/2010/main" val="56587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circle(in)">
                                      <p:cBhvr>
                                        <p:cTn id="32" dur="2000"/>
                                        <p:tgtEl>
                                          <p:spTgt spid="11"/>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circle(in)">
                                      <p:cBhvr>
                                        <p:cTn id="35" dur="2000"/>
                                        <p:tgtEl>
                                          <p:spTgt spid="13"/>
                                        </p:tgtEl>
                                      </p:cBhvr>
                                    </p:animEffect>
                                  </p:childTnLst>
                                </p:cTn>
                              </p:par>
                              <p:par>
                                <p:cTn id="36" presetID="6" presetClass="entr" presetSubtype="16"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circle(in)">
                                      <p:cBhvr>
                                        <p:cTn id="38" dur="2000"/>
                                        <p:tgtEl>
                                          <p:spTgt spid="12"/>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circle(in)">
                                      <p:cBhvr>
                                        <p:cTn id="41"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7" grpId="0"/>
      <p:bldP spid="13" grpId="0"/>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5"/>
          <p:cNvSpPr>
            <a:spLocks noGrp="1"/>
          </p:cNvSpPr>
          <p:nvPr>
            <p:ph type="dt"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mn-ea"/>
                <a:cs typeface="+mn-cs"/>
              </a:rPr>
              <a:t>Nhóm 8</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100" name="Rectangle 2"/>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Java JDBC kết nối Database</a:t>
            </a:r>
            <a:endParaRPr lang="en-US" altLang="en-US">
              <a:latin typeface="Times New Roman" panose="02020603050405020304" pitchFamily="18" charset="0"/>
              <a:cs typeface="Times New Roman" panose="02020603050405020304" pitchFamily="18" charset="0"/>
            </a:endParaRPr>
          </a:p>
        </p:txBody>
      </p:sp>
      <p:sp>
        <p:nvSpPr>
          <p:cNvPr id="4101" name="Text Box 3"/>
          <p:cNvSpPr txBox="1">
            <a:spLocks noChangeArrowheads="1"/>
          </p:cNvSpPr>
          <p:nvPr/>
        </p:nvSpPr>
        <p:spPr bwMode="auto">
          <a:xfrm>
            <a:off x="3184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
        <p:nvSpPr>
          <p:cNvPr id="19" name="Rectangle 18"/>
          <p:cNvSpPr/>
          <p:nvPr/>
        </p:nvSpPr>
        <p:spPr>
          <a:xfrm>
            <a:off x="198783" y="1491069"/>
            <a:ext cx="2887317" cy="461665"/>
          </a:xfrm>
          <a:prstGeom prst="rect">
            <a:avLst/>
          </a:prstGeom>
        </p:spPr>
        <p:txBody>
          <a:bodyPr wrap="square">
            <a:spAutoFit/>
          </a:bodyPr>
          <a:lstStyle/>
          <a:p>
            <a:pPr fontAlgn="base"/>
            <a:r>
              <a:rPr lang="en-US" sz="2400" b="1" dirty="0">
                <a:latin typeface="inherit"/>
              </a:rPr>
              <a:t>3) </a:t>
            </a:r>
            <a:r>
              <a:rPr lang="vi-VN" sz="2400" b="1" dirty="0">
                <a:latin typeface="inherit"/>
              </a:rPr>
              <a:t>CallableStatement</a:t>
            </a:r>
            <a:endParaRPr lang="vi-VN" sz="2400" b="1" dirty="0">
              <a:latin typeface="Montserrat"/>
            </a:endParaRPr>
          </a:p>
        </p:txBody>
      </p:sp>
      <p:sp>
        <p:nvSpPr>
          <p:cNvPr id="20" name="TextBox 19"/>
          <p:cNvSpPr txBox="1"/>
          <p:nvPr/>
        </p:nvSpPr>
        <p:spPr>
          <a:xfrm>
            <a:off x="3857624" y="1182687"/>
            <a:ext cx="8334376" cy="1200329"/>
          </a:xfrm>
          <a:prstGeom prst="rect">
            <a:avLst/>
          </a:prstGeom>
          <a:noFill/>
        </p:spPr>
        <p:txBody>
          <a:bodyPr wrap="square" rtlCol="0">
            <a:spAutoFit/>
          </a:bodyPr>
          <a:lstStyle/>
          <a:p>
            <a:r>
              <a:rPr lang="en-US" dirty="0" err="1"/>
              <a:t>Được</a:t>
            </a:r>
            <a:r>
              <a:rPr lang="en-US" dirty="0"/>
              <a:t> </a:t>
            </a:r>
            <a:r>
              <a:rPr lang="en-US" dirty="0" err="1"/>
              <a:t>kế</a:t>
            </a:r>
            <a:r>
              <a:rPr lang="en-US" dirty="0"/>
              <a:t> </a:t>
            </a:r>
            <a:r>
              <a:rPr lang="en-US" dirty="0" err="1"/>
              <a:t>thừa</a:t>
            </a:r>
            <a:r>
              <a:rPr lang="en-US" dirty="0"/>
              <a:t> </a:t>
            </a:r>
            <a:r>
              <a:rPr lang="en-US" dirty="0" err="1"/>
              <a:t>từ</a:t>
            </a:r>
            <a:r>
              <a:rPr lang="en-US" dirty="0"/>
              <a:t> </a:t>
            </a:r>
            <a:r>
              <a:rPr lang="vi-VN" b="1" dirty="0">
                <a:solidFill>
                  <a:srgbClr val="163794"/>
                </a:solidFill>
              </a:rPr>
              <a:t>PreparedStatemen</a:t>
            </a:r>
            <a:r>
              <a:rPr lang="en-US" b="1" dirty="0">
                <a:solidFill>
                  <a:srgbClr val="163794"/>
                </a:solidFill>
              </a:rPr>
              <a:t> </a:t>
            </a:r>
            <a:r>
              <a:rPr lang="en-US" dirty="0" err="1">
                <a:solidFill>
                  <a:srgbClr val="163794"/>
                </a:solidFill>
              </a:rPr>
              <a:t>và</a:t>
            </a:r>
            <a:r>
              <a:rPr lang="en-US" dirty="0">
                <a:solidFill>
                  <a:srgbClr val="163794"/>
                </a:solidFill>
              </a:rPr>
              <a:t> </a:t>
            </a:r>
            <a:r>
              <a:rPr lang="en-US" dirty="0" err="1">
                <a:solidFill>
                  <a:srgbClr val="163794"/>
                </a:solidFill>
              </a:rPr>
              <a:t>có</a:t>
            </a:r>
            <a:r>
              <a:rPr lang="en-US" dirty="0">
                <a:solidFill>
                  <a:srgbClr val="163794"/>
                </a:solidFill>
              </a:rPr>
              <a:t> </a:t>
            </a:r>
            <a:r>
              <a:rPr lang="en-US" dirty="0" err="1">
                <a:solidFill>
                  <a:srgbClr val="163794"/>
                </a:solidFill>
              </a:rPr>
              <a:t>hiệu</a:t>
            </a:r>
            <a:r>
              <a:rPr lang="en-US" dirty="0">
                <a:solidFill>
                  <a:srgbClr val="163794"/>
                </a:solidFill>
              </a:rPr>
              <a:t> </a:t>
            </a:r>
            <a:r>
              <a:rPr lang="en-US" dirty="0" err="1">
                <a:solidFill>
                  <a:srgbClr val="163794"/>
                </a:solidFill>
              </a:rPr>
              <a:t>năng</a:t>
            </a:r>
            <a:r>
              <a:rPr lang="en-US" dirty="0">
                <a:solidFill>
                  <a:srgbClr val="163794"/>
                </a:solidFill>
              </a:rPr>
              <a:t> </a:t>
            </a:r>
            <a:r>
              <a:rPr lang="en-US" dirty="0" err="1">
                <a:solidFill>
                  <a:srgbClr val="163794"/>
                </a:solidFill>
              </a:rPr>
              <a:t>cao</a:t>
            </a:r>
            <a:r>
              <a:rPr lang="en-US" dirty="0">
                <a:solidFill>
                  <a:srgbClr val="163794"/>
                </a:solidFill>
              </a:rPr>
              <a:t> </a:t>
            </a:r>
            <a:r>
              <a:rPr lang="en-US" dirty="0" err="1">
                <a:solidFill>
                  <a:srgbClr val="163794"/>
                </a:solidFill>
              </a:rPr>
              <a:t>hơn</a:t>
            </a:r>
            <a:endParaRPr lang="en-US" dirty="0">
              <a:solidFill>
                <a:srgbClr val="163794"/>
              </a:solidFill>
            </a:endParaRPr>
          </a:p>
          <a:p>
            <a:r>
              <a:rPr lang="en-US" dirty="0" err="1">
                <a:solidFill>
                  <a:srgbClr val="163794"/>
                </a:solidFill>
              </a:rPr>
              <a:t>Có</a:t>
            </a:r>
            <a:r>
              <a:rPr lang="en-US" dirty="0">
                <a:solidFill>
                  <a:srgbClr val="163794"/>
                </a:solidFill>
              </a:rPr>
              <a:t> </a:t>
            </a:r>
            <a:r>
              <a:rPr lang="en-US" dirty="0" err="1">
                <a:solidFill>
                  <a:srgbClr val="163794"/>
                </a:solidFill>
              </a:rPr>
              <a:t>thể</a:t>
            </a:r>
            <a:r>
              <a:rPr lang="en-US" dirty="0">
                <a:solidFill>
                  <a:srgbClr val="163794"/>
                </a:solidFill>
              </a:rPr>
              <a:t> </a:t>
            </a:r>
            <a:r>
              <a:rPr lang="en-US" dirty="0" err="1">
                <a:solidFill>
                  <a:srgbClr val="163794"/>
                </a:solidFill>
              </a:rPr>
              <a:t>thực</a:t>
            </a:r>
            <a:r>
              <a:rPr lang="en-US" dirty="0">
                <a:solidFill>
                  <a:srgbClr val="163794"/>
                </a:solidFill>
              </a:rPr>
              <a:t> </a:t>
            </a:r>
            <a:r>
              <a:rPr lang="en-US" dirty="0" err="1">
                <a:solidFill>
                  <a:srgbClr val="163794"/>
                </a:solidFill>
              </a:rPr>
              <a:t>thi</a:t>
            </a:r>
            <a:r>
              <a:rPr lang="en-US" dirty="0">
                <a:solidFill>
                  <a:srgbClr val="163794"/>
                </a:solidFill>
              </a:rPr>
              <a:t> </a:t>
            </a:r>
            <a:r>
              <a:rPr lang="en-US" dirty="0" err="1">
                <a:solidFill>
                  <a:srgbClr val="163794"/>
                </a:solidFill>
              </a:rPr>
              <a:t>các</a:t>
            </a:r>
            <a:r>
              <a:rPr lang="en-US" dirty="0">
                <a:solidFill>
                  <a:srgbClr val="163794"/>
                </a:solidFill>
              </a:rPr>
              <a:t> stored procedures(</a:t>
            </a:r>
            <a:r>
              <a:rPr lang="en-US" dirty="0" err="1">
                <a:solidFill>
                  <a:srgbClr val="163794"/>
                </a:solidFill>
              </a:rPr>
              <a:t>là</a:t>
            </a:r>
            <a:r>
              <a:rPr lang="en-US" dirty="0">
                <a:solidFill>
                  <a:srgbClr val="163794"/>
                </a:solidFill>
              </a:rPr>
              <a:t> </a:t>
            </a:r>
            <a:r>
              <a:rPr lang="en-US" dirty="0" err="1">
                <a:solidFill>
                  <a:srgbClr val="163794"/>
                </a:solidFill>
              </a:rPr>
              <a:t>một</a:t>
            </a:r>
            <a:r>
              <a:rPr lang="en-US" dirty="0">
                <a:solidFill>
                  <a:srgbClr val="163794"/>
                </a:solidFill>
              </a:rPr>
              <a:t> </a:t>
            </a:r>
            <a:r>
              <a:rPr lang="en-US" dirty="0" err="1">
                <a:solidFill>
                  <a:srgbClr val="163794"/>
                </a:solidFill>
              </a:rPr>
              <a:t>tập</a:t>
            </a:r>
            <a:r>
              <a:rPr lang="en-US" dirty="0">
                <a:solidFill>
                  <a:srgbClr val="163794"/>
                </a:solidFill>
              </a:rPr>
              <a:t> </a:t>
            </a:r>
            <a:r>
              <a:rPr lang="en-US" dirty="0" err="1">
                <a:solidFill>
                  <a:srgbClr val="163794"/>
                </a:solidFill>
              </a:rPr>
              <a:t>hợp</a:t>
            </a:r>
            <a:r>
              <a:rPr lang="en-US" dirty="0">
                <a:solidFill>
                  <a:srgbClr val="163794"/>
                </a:solidFill>
              </a:rPr>
              <a:t> </a:t>
            </a:r>
            <a:r>
              <a:rPr lang="en-US" dirty="0" err="1">
                <a:solidFill>
                  <a:srgbClr val="163794"/>
                </a:solidFill>
              </a:rPr>
              <a:t>các</a:t>
            </a:r>
            <a:r>
              <a:rPr lang="en-US" dirty="0">
                <a:solidFill>
                  <a:srgbClr val="163794"/>
                </a:solidFill>
              </a:rPr>
              <a:t> </a:t>
            </a:r>
            <a:r>
              <a:rPr lang="en-US" dirty="0" err="1">
                <a:solidFill>
                  <a:srgbClr val="163794"/>
                </a:solidFill>
              </a:rPr>
              <a:t>câu</a:t>
            </a:r>
            <a:r>
              <a:rPr lang="en-US" dirty="0">
                <a:solidFill>
                  <a:srgbClr val="163794"/>
                </a:solidFill>
              </a:rPr>
              <a:t> </a:t>
            </a:r>
            <a:r>
              <a:rPr lang="en-US" dirty="0" err="1">
                <a:solidFill>
                  <a:srgbClr val="163794"/>
                </a:solidFill>
              </a:rPr>
              <a:t>lệnh</a:t>
            </a:r>
            <a:r>
              <a:rPr lang="en-US" dirty="0">
                <a:solidFill>
                  <a:srgbClr val="163794"/>
                </a:solidFill>
              </a:rPr>
              <a:t> </a:t>
            </a:r>
            <a:r>
              <a:rPr lang="en-US" b="1" dirty="0">
                <a:solidFill>
                  <a:srgbClr val="163794"/>
                </a:solidFill>
              </a:rPr>
              <a:t>SQL</a:t>
            </a:r>
            <a:r>
              <a:rPr lang="en-US" dirty="0">
                <a:solidFill>
                  <a:srgbClr val="163794"/>
                </a:solidFill>
              </a:rPr>
              <a:t> )</a:t>
            </a:r>
          </a:p>
          <a:p>
            <a:r>
              <a:rPr lang="en-US" dirty="0" err="1">
                <a:solidFill>
                  <a:srgbClr val="163794"/>
                </a:solidFill>
              </a:rPr>
              <a:t>Chúng</a:t>
            </a:r>
            <a:r>
              <a:rPr lang="en-US" dirty="0">
                <a:solidFill>
                  <a:srgbClr val="163794"/>
                </a:solidFill>
              </a:rPr>
              <a:t> ta </a:t>
            </a:r>
            <a:r>
              <a:rPr lang="en-US" dirty="0" err="1">
                <a:solidFill>
                  <a:srgbClr val="163794"/>
                </a:solidFill>
              </a:rPr>
              <a:t>có</a:t>
            </a:r>
            <a:r>
              <a:rPr lang="en-US" dirty="0">
                <a:solidFill>
                  <a:srgbClr val="163794"/>
                </a:solidFill>
              </a:rPr>
              <a:t> </a:t>
            </a:r>
            <a:r>
              <a:rPr lang="en-US" dirty="0" err="1">
                <a:solidFill>
                  <a:srgbClr val="163794"/>
                </a:solidFill>
              </a:rPr>
              <a:t>thể</a:t>
            </a:r>
            <a:r>
              <a:rPr lang="en-US" dirty="0">
                <a:solidFill>
                  <a:srgbClr val="163794"/>
                </a:solidFill>
              </a:rPr>
              <a:t> </a:t>
            </a:r>
            <a:r>
              <a:rPr lang="en-US" dirty="0" err="1">
                <a:solidFill>
                  <a:srgbClr val="163794"/>
                </a:solidFill>
              </a:rPr>
              <a:t>truyền</a:t>
            </a:r>
            <a:r>
              <a:rPr lang="en-US" dirty="0">
                <a:solidFill>
                  <a:srgbClr val="163794"/>
                </a:solidFill>
              </a:rPr>
              <a:t> 3 </a:t>
            </a:r>
            <a:r>
              <a:rPr lang="en-US" dirty="0" err="1">
                <a:solidFill>
                  <a:srgbClr val="163794"/>
                </a:solidFill>
              </a:rPr>
              <a:t>loại</a:t>
            </a:r>
            <a:r>
              <a:rPr lang="en-US" dirty="0">
                <a:solidFill>
                  <a:srgbClr val="163794"/>
                </a:solidFill>
              </a:rPr>
              <a:t> </a:t>
            </a:r>
            <a:r>
              <a:rPr lang="en-US" dirty="0" err="1">
                <a:solidFill>
                  <a:srgbClr val="163794"/>
                </a:solidFill>
              </a:rPr>
              <a:t>tham</a:t>
            </a:r>
            <a:r>
              <a:rPr lang="en-US" dirty="0">
                <a:solidFill>
                  <a:srgbClr val="163794"/>
                </a:solidFill>
              </a:rPr>
              <a:t> </a:t>
            </a:r>
            <a:r>
              <a:rPr lang="en-US" dirty="0" err="1">
                <a:solidFill>
                  <a:srgbClr val="163794"/>
                </a:solidFill>
              </a:rPr>
              <a:t>số</a:t>
            </a:r>
            <a:r>
              <a:rPr lang="en-US" dirty="0">
                <a:solidFill>
                  <a:srgbClr val="163794"/>
                </a:solidFill>
              </a:rPr>
              <a:t> IN,OUT </a:t>
            </a:r>
            <a:r>
              <a:rPr lang="en-US" dirty="0" err="1">
                <a:solidFill>
                  <a:srgbClr val="163794"/>
                </a:solidFill>
              </a:rPr>
              <a:t>hoặc</a:t>
            </a:r>
            <a:r>
              <a:rPr lang="en-US" dirty="0">
                <a:solidFill>
                  <a:srgbClr val="163794"/>
                </a:solidFill>
              </a:rPr>
              <a:t> </a:t>
            </a:r>
            <a:r>
              <a:rPr lang="en-US" dirty="0" err="1">
                <a:solidFill>
                  <a:srgbClr val="163794"/>
                </a:solidFill>
              </a:rPr>
              <a:t>cả</a:t>
            </a:r>
            <a:r>
              <a:rPr lang="en-US" dirty="0">
                <a:solidFill>
                  <a:srgbClr val="163794"/>
                </a:solidFill>
              </a:rPr>
              <a:t> IN </a:t>
            </a:r>
            <a:r>
              <a:rPr lang="en-US" dirty="0" err="1">
                <a:solidFill>
                  <a:srgbClr val="163794"/>
                </a:solidFill>
              </a:rPr>
              <a:t>và</a:t>
            </a:r>
            <a:r>
              <a:rPr lang="en-US" dirty="0">
                <a:solidFill>
                  <a:srgbClr val="163794"/>
                </a:solidFill>
              </a:rPr>
              <a:t> OUT.</a:t>
            </a:r>
          </a:p>
          <a:p>
            <a:r>
              <a:rPr lang="en-US" dirty="0">
                <a:solidFill>
                  <a:srgbClr val="163794"/>
                </a:solidFill>
              </a:rPr>
              <a:t> </a:t>
            </a:r>
            <a:endParaRPr lang="en-US" dirty="0"/>
          </a:p>
        </p:txBody>
      </p:sp>
      <p:sp>
        <p:nvSpPr>
          <p:cNvPr id="23" name="TextBox 22"/>
          <p:cNvSpPr txBox="1"/>
          <p:nvPr/>
        </p:nvSpPr>
        <p:spPr>
          <a:xfrm>
            <a:off x="406400" y="4076049"/>
            <a:ext cx="6291802" cy="307777"/>
          </a:xfrm>
          <a:prstGeom prst="rect">
            <a:avLst/>
          </a:prstGeom>
          <a:noFill/>
        </p:spPr>
        <p:txBody>
          <a:bodyPr wrap="square" rtlCol="0">
            <a:spAutoFit/>
          </a:bodyPr>
          <a:lstStyle/>
          <a:p>
            <a:r>
              <a:rPr lang="en-US" sz="1400" dirty="0" err="1">
                <a:solidFill>
                  <a:schemeClr val="tx2"/>
                </a:solidFill>
              </a:rPr>
              <a:t>Tạo</a:t>
            </a:r>
            <a:r>
              <a:rPr lang="en-US" sz="1400" dirty="0">
                <a:solidFill>
                  <a:schemeClr val="tx2"/>
                </a:solidFill>
              </a:rPr>
              <a:t> 1 procedure </a:t>
            </a:r>
            <a:r>
              <a:rPr lang="en-US" sz="1400" dirty="0" err="1">
                <a:solidFill>
                  <a:schemeClr val="tx2"/>
                </a:solidFill>
              </a:rPr>
              <a:t>với</a:t>
            </a:r>
            <a:r>
              <a:rPr lang="en-US" sz="1400" dirty="0">
                <a:solidFill>
                  <a:schemeClr val="tx2"/>
                </a:solidFill>
              </a:rPr>
              <a:t> </a:t>
            </a:r>
            <a:r>
              <a:rPr lang="en-US" sz="1400" dirty="0" err="1">
                <a:solidFill>
                  <a:schemeClr val="tx2"/>
                </a:solidFill>
              </a:rPr>
              <a:t>truy</a:t>
            </a:r>
            <a:r>
              <a:rPr lang="en-US" sz="1400" dirty="0">
                <a:solidFill>
                  <a:schemeClr val="tx2"/>
                </a:solidFill>
              </a:rPr>
              <a:t> </a:t>
            </a:r>
            <a:r>
              <a:rPr lang="en-US" sz="1400" dirty="0" err="1">
                <a:solidFill>
                  <a:schemeClr val="tx2"/>
                </a:solidFill>
              </a:rPr>
              <a:t>vấn</a:t>
            </a:r>
            <a:r>
              <a:rPr lang="en-US" sz="1400" dirty="0">
                <a:solidFill>
                  <a:schemeClr val="tx2"/>
                </a:solidFill>
              </a:rPr>
              <a:t> </a:t>
            </a:r>
            <a:r>
              <a:rPr lang="en-US" sz="1400" dirty="0" err="1">
                <a:solidFill>
                  <a:schemeClr val="tx2"/>
                </a:solidFill>
              </a:rPr>
              <a:t>nhập</a:t>
            </a:r>
            <a:r>
              <a:rPr lang="en-US" sz="1400" dirty="0">
                <a:solidFill>
                  <a:schemeClr val="tx2"/>
                </a:solidFill>
              </a:rPr>
              <a:t> </a:t>
            </a:r>
            <a:r>
              <a:rPr lang="en-US" sz="1400" dirty="0" err="1">
                <a:solidFill>
                  <a:schemeClr val="tx2"/>
                </a:solidFill>
              </a:rPr>
              <a:t>idUser</a:t>
            </a:r>
            <a:r>
              <a:rPr lang="en-US" sz="1400" dirty="0">
                <a:solidFill>
                  <a:schemeClr val="tx2"/>
                </a:solidFill>
              </a:rPr>
              <a:t> </a:t>
            </a:r>
            <a:r>
              <a:rPr lang="en-US" sz="1400" dirty="0" err="1">
                <a:solidFill>
                  <a:schemeClr val="tx2"/>
                </a:solidFill>
              </a:rPr>
              <a:t>trả</a:t>
            </a:r>
            <a:r>
              <a:rPr lang="en-US" sz="1400" dirty="0">
                <a:solidFill>
                  <a:schemeClr val="tx2"/>
                </a:solidFill>
              </a:rPr>
              <a:t> </a:t>
            </a:r>
            <a:r>
              <a:rPr lang="en-US" sz="1400" dirty="0" err="1">
                <a:solidFill>
                  <a:schemeClr val="tx2"/>
                </a:solidFill>
              </a:rPr>
              <a:t>về</a:t>
            </a:r>
            <a:r>
              <a:rPr lang="en-US" sz="1400" dirty="0">
                <a:solidFill>
                  <a:schemeClr val="tx2"/>
                </a:solidFill>
              </a:rPr>
              <a:t> </a:t>
            </a:r>
            <a:r>
              <a:rPr lang="en-US" sz="1400" dirty="0" err="1">
                <a:solidFill>
                  <a:schemeClr val="tx2"/>
                </a:solidFill>
              </a:rPr>
              <a:t>đối</a:t>
            </a:r>
            <a:r>
              <a:rPr lang="en-US" sz="1400" dirty="0">
                <a:solidFill>
                  <a:schemeClr val="tx2"/>
                </a:solidFill>
              </a:rPr>
              <a:t> </a:t>
            </a:r>
            <a:r>
              <a:rPr lang="en-US" sz="1400" dirty="0" err="1">
                <a:solidFill>
                  <a:schemeClr val="tx2"/>
                </a:solidFill>
              </a:rPr>
              <a:t>tượng</a:t>
            </a:r>
            <a:r>
              <a:rPr lang="en-US" sz="1400" dirty="0">
                <a:solidFill>
                  <a:schemeClr val="tx2"/>
                </a:solidFill>
              </a:rPr>
              <a:t> id </a:t>
            </a:r>
            <a:r>
              <a:rPr lang="en-US" sz="1400" dirty="0" err="1">
                <a:solidFill>
                  <a:schemeClr val="tx2"/>
                </a:solidFill>
              </a:rPr>
              <a:t>tương</a:t>
            </a:r>
            <a:r>
              <a:rPr lang="en-US" sz="1400" dirty="0">
                <a:solidFill>
                  <a:schemeClr val="tx2"/>
                </a:solidFill>
              </a:rPr>
              <a:t> </a:t>
            </a:r>
            <a:r>
              <a:rPr lang="en-US" sz="1400" dirty="0" err="1">
                <a:solidFill>
                  <a:schemeClr val="tx2"/>
                </a:solidFill>
              </a:rPr>
              <a:t>ứng</a:t>
            </a:r>
            <a:endParaRPr lang="en-US" sz="1400" dirty="0">
              <a:solidFill>
                <a:schemeClr val="tx2"/>
              </a:solidFill>
            </a:endParaRPr>
          </a:p>
        </p:txBody>
      </p:sp>
      <p:pic>
        <p:nvPicPr>
          <p:cNvPr id="24" name="Picture 23"/>
          <p:cNvPicPr>
            <a:picLocks noChangeAspect="1"/>
          </p:cNvPicPr>
          <p:nvPr/>
        </p:nvPicPr>
        <p:blipFill>
          <a:blip r:embed="rId2"/>
          <a:stretch>
            <a:fillRect/>
          </a:stretch>
        </p:blipFill>
        <p:spPr>
          <a:xfrm>
            <a:off x="719931" y="2393611"/>
            <a:ext cx="5876925" cy="1657350"/>
          </a:xfrm>
          <a:prstGeom prst="rect">
            <a:avLst/>
          </a:prstGeom>
          <a:ln>
            <a:solidFill>
              <a:schemeClr val="accent1"/>
            </a:solidFill>
          </a:ln>
        </p:spPr>
      </p:pic>
      <p:pic>
        <p:nvPicPr>
          <p:cNvPr id="26" name="Picture 25"/>
          <p:cNvPicPr>
            <a:picLocks noChangeAspect="1"/>
          </p:cNvPicPr>
          <p:nvPr/>
        </p:nvPicPr>
        <p:blipFill>
          <a:blip r:embed="rId3"/>
          <a:stretch>
            <a:fillRect/>
          </a:stretch>
        </p:blipFill>
        <p:spPr>
          <a:xfrm>
            <a:off x="8310557" y="2687229"/>
            <a:ext cx="2447925" cy="2247900"/>
          </a:xfrm>
          <a:prstGeom prst="rect">
            <a:avLst/>
          </a:prstGeom>
          <a:ln>
            <a:solidFill>
              <a:schemeClr val="accent1"/>
            </a:solidFill>
          </a:ln>
        </p:spPr>
      </p:pic>
      <p:sp>
        <p:nvSpPr>
          <p:cNvPr id="27" name="Right Arrow 26"/>
          <p:cNvSpPr/>
          <p:nvPr/>
        </p:nvSpPr>
        <p:spPr>
          <a:xfrm>
            <a:off x="7658893" y="3912994"/>
            <a:ext cx="342900" cy="275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4"/>
          <a:stretch>
            <a:fillRect/>
          </a:stretch>
        </p:blipFill>
        <p:spPr>
          <a:xfrm>
            <a:off x="406400" y="4486275"/>
            <a:ext cx="5876925" cy="2371725"/>
          </a:xfrm>
          <a:prstGeom prst="rect">
            <a:avLst/>
          </a:prstGeom>
        </p:spPr>
      </p:pic>
      <p:sp>
        <p:nvSpPr>
          <p:cNvPr id="30" name="TextBox 29"/>
          <p:cNvSpPr txBox="1"/>
          <p:nvPr/>
        </p:nvSpPr>
        <p:spPr>
          <a:xfrm>
            <a:off x="7393623" y="5934670"/>
            <a:ext cx="2797297" cy="923330"/>
          </a:xfrm>
          <a:prstGeom prst="rect">
            <a:avLst/>
          </a:prstGeom>
          <a:noFill/>
        </p:spPr>
        <p:txBody>
          <a:bodyPr wrap="square" rtlCol="0">
            <a:spAutoFit/>
          </a:bodyPr>
          <a:lstStyle/>
          <a:p>
            <a:r>
              <a:rPr lang="en-US" dirty="0" err="1">
                <a:solidFill>
                  <a:schemeClr val="tx2"/>
                </a:solidFill>
              </a:rPr>
              <a:t>Nhập</a:t>
            </a:r>
            <a:r>
              <a:rPr lang="en-US" dirty="0">
                <a:solidFill>
                  <a:schemeClr val="tx2"/>
                </a:solidFill>
              </a:rPr>
              <a:t> id </a:t>
            </a:r>
            <a:r>
              <a:rPr lang="en-US" dirty="0" err="1">
                <a:solidFill>
                  <a:schemeClr val="tx2"/>
                </a:solidFill>
              </a:rPr>
              <a:t>và</a:t>
            </a:r>
            <a:r>
              <a:rPr lang="en-US" dirty="0">
                <a:solidFill>
                  <a:schemeClr val="tx2"/>
                </a:solidFill>
              </a:rPr>
              <a:t> </a:t>
            </a:r>
            <a:r>
              <a:rPr lang="en-US" dirty="0" err="1">
                <a:solidFill>
                  <a:schemeClr val="tx2"/>
                </a:solidFill>
              </a:rPr>
              <a:t>kết</a:t>
            </a:r>
            <a:r>
              <a:rPr lang="en-US" dirty="0">
                <a:solidFill>
                  <a:schemeClr val="tx2"/>
                </a:solidFill>
              </a:rPr>
              <a:t> </a:t>
            </a:r>
            <a:r>
              <a:rPr lang="en-US" dirty="0" err="1">
                <a:solidFill>
                  <a:schemeClr val="tx2"/>
                </a:solidFill>
              </a:rPr>
              <a:t>quả</a:t>
            </a:r>
            <a:r>
              <a:rPr lang="en-US" dirty="0">
                <a:solidFill>
                  <a:schemeClr val="tx2"/>
                </a:solidFill>
              </a:rPr>
              <a:t> </a:t>
            </a:r>
            <a:r>
              <a:rPr lang="en-US" dirty="0" err="1">
                <a:solidFill>
                  <a:schemeClr val="tx2"/>
                </a:solidFill>
              </a:rPr>
              <a:t>sẽ</a:t>
            </a:r>
            <a:r>
              <a:rPr lang="en-US" dirty="0">
                <a:solidFill>
                  <a:schemeClr val="tx2"/>
                </a:solidFill>
              </a:rPr>
              <a:t> </a:t>
            </a:r>
            <a:r>
              <a:rPr lang="en-US" dirty="0" err="1">
                <a:solidFill>
                  <a:schemeClr val="tx2"/>
                </a:solidFill>
              </a:rPr>
              <a:t>trả</a:t>
            </a:r>
            <a:r>
              <a:rPr lang="en-US" dirty="0">
                <a:solidFill>
                  <a:schemeClr val="tx2"/>
                </a:solidFill>
              </a:rPr>
              <a:t> </a:t>
            </a:r>
            <a:r>
              <a:rPr lang="en-US" dirty="0" err="1">
                <a:solidFill>
                  <a:schemeClr val="tx2"/>
                </a:solidFill>
              </a:rPr>
              <a:t>về</a:t>
            </a:r>
            <a:r>
              <a:rPr lang="en-US" dirty="0">
                <a:solidFill>
                  <a:schemeClr val="tx2"/>
                </a:solidFill>
              </a:rPr>
              <a:t> </a:t>
            </a:r>
            <a:r>
              <a:rPr lang="en-US" dirty="0" err="1">
                <a:solidFill>
                  <a:schemeClr val="tx2"/>
                </a:solidFill>
              </a:rPr>
              <a:t>đối</a:t>
            </a:r>
            <a:r>
              <a:rPr lang="en-US" dirty="0">
                <a:solidFill>
                  <a:schemeClr val="tx2"/>
                </a:solidFill>
              </a:rPr>
              <a:t> </a:t>
            </a:r>
            <a:r>
              <a:rPr lang="en-US" dirty="0" err="1">
                <a:solidFill>
                  <a:schemeClr val="tx2"/>
                </a:solidFill>
              </a:rPr>
              <a:t>tượng</a:t>
            </a:r>
            <a:r>
              <a:rPr lang="en-US" dirty="0">
                <a:solidFill>
                  <a:schemeClr val="tx2"/>
                </a:solidFill>
              </a:rPr>
              <a:t> </a:t>
            </a:r>
            <a:r>
              <a:rPr lang="en-US" dirty="0" err="1">
                <a:solidFill>
                  <a:schemeClr val="tx2"/>
                </a:solidFill>
              </a:rPr>
              <a:t>đó</a:t>
            </a:r>
            <a:endParaRPr lang="en-US" dirty="0">
              <a:solidFill>
                <a:schemeClr val="tx2"/>
              </a:solidFill>
            </a:endParaRPr>
          </a:p>
          <a:p>
            <a:endParaRPr lang="en-US" dirty="0"/>
          </a:p>
        </p:txBody>
      </p:sp>
    </p:spTree>
    <p:extLst>
      <p:ext uri="{BB962C8B-B14F-4D97-AF65-F5344CB8AC3E}">
        <p14:creationId xmlns:p14="http://schemas.microsoft.com/office/powerpoint/2010/main" val="2880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ircle(in)">
                                      <p:cBhvr>
                                        <p:cTn id="17" dur="2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7" grpId="0" animBg="1"/>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5"/>
          <p:cNvSpPr>
            <a:spLocks noGrp="1"/>
          </p:cNvSpPr>
          <p:nvPr>
            <p:ph type="dt"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mn-ea"/>
                <a:cs typeface="+mn-cs"/>
              </a:rPr>
              <a:t>Nhóm 8</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100" name="Rectangle 2"/>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Java JDBC kết nối Database</a:t>
            </a:r>
            <a:endParaRPr lang="en-US" altLang="en-US">
              <a:latin typeface="Times New Roman" panose="02020603050405020304" pitchFamily="18" charset="0"/>
              <a:cs typeface="Times New Roman" panose="02020603050405020304" pitchFamily="18" charset="0"/>
            </a:endParaRPr>
          </a:p>
        </p:txBody>
      </p:sp>
      <p:sp>
        <p:nvSpPr>
          <p:cNvPr id="4101" name="Text Box 3"/>
          <p:cNvSpPr txBox="1">
            <a:spLocks noChangeArrowheads="1"/>
          </p:cNvSpPr>
          <p:nvPr/>
        </p:nvSpPr>
        <p:spPr bwMode="auto">
          <a:xfrm>
            <a:off x="3184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
        <p:nvSpPr>
          <p:cNvPr id="19" name="Rectangle 18"/>
          <p:cNvSpPr/>
          <p:nvPr/>
        </p:nvSpPr>
        <p:spPr>
          <a:xfrm>
            <a:off x="747713" y="1839771"/>
            <a:ext cx="6474722" cy="461665"/>
          </a:xfrm>
          <a:prstGeom prst="rect">
            <a:avLst/>
          </a:prstGeom>
        </p:spPr>
        <p:txBody>
          <a:bodyPr wrap="square">
            <a:spAutoFit/>
          </a:bodyPr>
          <a:lstStyle/>
          <a:p>
            <a:pPr lvl="0" fontAlgn="base">
              <a:spcBef>
                <a:spcPct val="0"/>
              </a:spcBef>
              <a:spcAft>
                <a:spcPct val="0"/>
              </a:spcAft>
            </a:pPr>
            <a:r>
              <a:rPr lang="en-US" altLang="en-US" sz="2400" b="1" dirty="0" err="1">
                <a:cs typeface="Arial" panose="020B0604020202020204" pitchFamily="34" charset="0"/>
              </a:rPr>
              <a:t>DatabaseMetadata</a:t>
            </a:r>
            <a:r>
              <a:rPr lang="en-US" altLang="en-US" sz="2400" b="1" dirty="0">
                <a:cs typeface="Arial" panose="020B0604020202020204" pitchFamily="34" charset="0"/>
              </a:rPr>
              <a:t> </a:t>
            </a:r>
            <a:r>
              <a:rPr lang="en-US" altLang="en-US" sz="2400" b="1" dirty="0" err="1">
                <a:cs typeface="Arial" panose="020B0604020202020204" pitchFamily="34" charset="0"/>
              </a:rPr>
              <a:t>và</a:t>
            </a:r>
            <a:r>
              <a:rPr lang="en-US" altLang="en-US" sz="2400" b="1" dirty="0">
                <a:cs typeface="Arial" panose="020B0604020202020204" pitchFamily="34" charset="0"/>
              </a:rPr>
              <a:t> </a:t>
            </a:r>
            <a:r>
              <a:rPr lang="en-US" altLang="en-US" sz="2400" b="1" dirty="0" err="1">
                <a:cs typeface="Arial" panose="020B0604020202020204" pitchFamily="34" charset="0"/>
              </a:rPr>
              <a:t>ResultSetMetadata</a:t>
            </a:r>
            <a:endParaRPr lang="en-US" altLang="en-US" sz="2400" b="1" dirty="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47713" y="3792981"/>
            <a:ext cx="5838825" cy="2676525"/>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7567612" y="4378821"/>
            <a:ext cx="3876675" cy="1828800"/>
          </a:xfrm>
          <a:prstGeom prst="rect">
            <a:avLst/>
          </a:prstGeom>
          <a:ln>
            <a:solidFill>
              <a:schemeClr val="accent1"/>
            </a:solidFill>
          </a:ln>
        </p:spPr>
      </p:pic>
      <p:sp>
        <p:nvSpPr>
          <p:cNvPr id="3" name="TextBox 2">
            <a:extLst>
              <a:ext uri="{FF2B5EF4-FFF2-40B4-BE49-F238E27FC236}">
                <a16:creationId xmlns:a16="http://schemas.microsoft.com/office/drawing/2014/main" id="{FCCC720E-8DA2-4360-94E7-56FA3992E02B}"/>
              </a:ext>
            </a:extLst>
          </p:cNvPr>
          <p:cNvSpPr txBox="1"/>
          <p:nvPr/>
        </p:nvSpPr>
        <p:spPr>
          <a:xfrm>
            <a:off x="508000" y="1218172"/>
            <a:ext cx="3630888" cy="461665"/>
          </a:xfrm>
          <a:prstGeom prst="rect">
            <a:avLst/>
          </a:prstGeom>
          <a:noFill/>
        </p:spPr>
        <p:txBody>
          <a:bodyPr wrap="square" rtlCol="0">
            <a:spAutoFit/>
          </a:bodyPr>
          <a:lstStyle/>
          <a:p>
            <a:r>
              <a:rPr lang="en-US" sz="2400" b="1" dirty="0"/>
              <a:t>B</a:t>
            </a:r>
            <a:r>
              <a:rPr lang="vi-VN" sz="2400" b="1" dirty="0"/>
              <a:t>ư</a:t>
            </a:r>
            <a:r>
              <a:rPr lang="en-US" sz="2400" b="1" dirty="0" err="1"/>
              <a:t>ớc</a:t>
            </a:r>
            <a:r>
              <a:rPr lang="en-US" sz="2400" b="1" dirty="0"/>
              <a:t> 4: </a:t>
            </a:r>
            <a:r>
              <a:rPr lang="en-US" sz="2400" b="1" dirty="0" err="1"/>
              <a:t>Xử</a:t>
            </a:r>
            <a:r>
              <a:rPr lang="en-US" sz="2400" b="1" dirty="0"/>
              <a:t> </a:t>
            </a:r>
            <a:r>
              <a:rPr lang="en-US" sz="2400" b="1" dirty="0" err="1"/>
              <a:t>lý</a:t>
            </a:r>
            <a:r>
              <a:rPr lang="en-US" sz="2400" b="1" dirty="0"/>
              <a:t> </a:t>
            </a:r>
            <a:r>
              <a:rPr lang="en-US" sz="2400" b="1" dirty="0" err="1"/>
              <a:t>kết</a:t>
            </a:r>
            <a:r>
              <a:rPr lang="en-US" sz="2400" b="1" dirty="0"/>
              <a:t> </a:t>
            </a:r>
            <a:r>
              <a:rPr lang="en-US" sz="2400" b="1" dirty="0" err="1"/>
              <a:t>quả</a:t>
            </a:r>
            <a:endParaRPr lang="en-US" sz="2400" b="1" dirty="0"/>
          </a:p>
        </p:txBody>
      </p:sp>
      <p:sp>
        <p:nvSpPr>
          <p:cNvPr id="5" name="Rectangle 1">
            <a:extLst>
              <a:ext uri="{FF2B5EF4-FFF2-40B4-BE49-F238E27FC236}">
                <a16:creationId xmlns:a16="http://schemas.microsoft.com/office/drawing/2014/main" id="{999F4152-5786-46D4-9423-DF44715595A5}"/>
              </a:ext>
            </a:extLst>
          </p:cNvPr>
          <p:cNvSpPr>
            <a:spLocks noChangeArrowheads="1"/>
          </p:cNvSpPr>
          <p:nvPr/>
        </p:nvSpPr>
        <p:spPr bwMode="auto">
          <a:xfrm>
            <a:off x="747713" y="2352620"/>
            <a:ext cx="11021988" cy="78483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JDBC </a:t>
            </a:r>
            <a:r>
              <a:rPr kumimoji="0" lang="en-US" altLang="en-US" sz="2400" b="0" i="0" u="none" strike="noStrike" cap="none" normalizeH="0" baseline="0" dirty="0" err="1">
                <a:ln>
                  <a:noFill/>
                </a:ln>
                <a:effectLst/>
                <a:latin typeface="Times New Roman" panose="02020603050405020304" pitchFamily="18" charset="0"/>
                <a:ea typeface="Times New Roman" panose="02020603050405020304" pitchFamily="18" charset="0"/>
                <a:cs typeface="Times New Roman" panose="02020603050405020304" pitchFamily="18" charset="0"/>
              </a:rPr>
              <a:t>cung</a:t>
            </a: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ea typeface="Times New Roman" panose="02020603050405020304" pitchFamily="18" charset="0"/>
                <a:cs typeface="Times New Roman" panose="02020603050405020304" pitchFamily="18" charset="0"/>
              </a:rPr>
              <a:t>cấp</a:t>
            </a: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interfaces</a:t>
            </a:r>
            <a:r>
              <a:rPr kumimoji="0" lang="en-US" altLang="en-US" sz="2400" b="0" i="0" u="none" strike="noStrike" cap="none" normalizeH="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DatabaseMetaData</a:t>
            </a: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lấy</a:t>
            </a: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trên</a:t>
            </a: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toàn</a:t>
            </a: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cơ</a:t>
            </a: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sở</a:t>
            </a: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altLang="en-US" sz="2400" dirty="0">
                <a:solidFill>
                  <a:schemeClr val="tx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interfaces</a:t>
            </a: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resultMetaData</a:t>
            </a: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lấy</a:t>
            </a: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Kết</a:t>
            </a: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quả</a:t>
            </a: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kumimoji="0" lang="en-US" altLang="en-US" sz="2400" b="0" i="0" u="none" strike="noStrike" cap="none" normalizeH="0" baseline="0" dirty="0">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kumimoji="0" lang="en-US" altLang="en-US" sz="2400" b="0" i="0" u="none" strike="noStrike" cap="none" normalizeH="0" baseline="0" dirty="0">
                <a:ln>
                  <a:noFill/>
                </a:ln>
                <a:solidFill>
                  <a:schemeClr val="tx1">
                    <a:lumMod val="75000"/>
                  </a:schemeClr>
                </a:solidFill>
                <a:effectLst/>
              </a:rPr>
              <a:t> </a:t>
            </a:r>
            <a:endParaRPr kumimoji="0" lang="en-US" altLang="en-US" sz="2400" b="0" i="0" u="none" strike="noStrike" cap="none" normalizeH="0" baseline="0" dirty="0">
              <a:ln>
                <a:noFill/>
              </a:ln>
              <a:solidFill>
                <a:schemeClr val="tx1">
                  <a:lumMod val="75000"/>
                </a:schemeClr>
              </a:solidFill>
              <a:effectLst/>
              <a:latin typeface="Arial" panose="020B0604020202020204" pitchFamily="34" charset="0"/>
            </a:endParaRPr>
          </a:p>
        </p:txBody>
      </p:sp>
    </p:spTree>
    <p:extLst>
      <p:ext uri="{BB962C8B-B14F-4D97-AF65-F5344CB8AC3E}">
        <p14:creationId xmlns:p14="http://schemas.microsoft.com/office/powerpoint/2010/main" val="70499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5"/>
          <p:cNvSpPr>
            <a:spLocks noGrp="1"/>
          </p:cNvSpPr>
          <p:nvPr>
            <p:ph type="dt"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mn-ea"/>
                <a:cs typeface="+mn-cs"/>
              </a:rPr>
              <a:t>Nhóm 8</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100" name="Rectangle 2"/>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Java JDBC kết nối Database</a:t>
            </a:r>
            <a:endParaRPr lang="en-US" altLang="en-US">
              <a:latin typeface="Times New Roman" panose="02020603050405020304" pitchFamily="18" charset="0"/>
              <a:cs typeface="Times New Roman" panose="02020603050405020304" pitchFamily="18" charset="0"/>
            </a:endParaRPr>
          </a:p>
        </p:txBody>
      </p:sp>
      <p:sp>
        <p:nvSpPr>
          <p:cNvPr id="4101" name="Text Box 3"/>
          <p:cNvSpPr txBox="1">
            <a:spLocks noChangeArrowheads="1"/>
          </p:cNvSpPr>
          <p:nvPr/>
        </p:nvSpPr>
        <p:spPr bwMode="auto">
          <a:xfrm>
            <a:off x="3184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
        <p:nvSpPr>
          <p:cNvPr id="5" name="TextBox 4"/>
          <p:cNvSpPr txBox="1"/>
          <p:nvPr/>
        </p:nvSpPr>
        <p:spPr>
          <a:xfrm>
            <a:off x="575171" y="1590610"/>
            <a:ext cx="2313831" cy="461665"/>
          </a:xfrm>
          <a:prstGeom prst="rect">
            <a:avLst/>
          </a:prstGeom>
          <a:noFill/>
        </p:spPr>
        <p:txBody>
          <a:bodyPr wrap="square" rtlCol="0">
            <a:spAutoFit/>
          </a:bodyPr>
          <a:lstStyle/>
          <a:p>
            <a:r>
              <a:rPr lang="en-US" sz="2400" b="1" dirty="0" err="1"/>
              <a:t>Một</a:t>
            </a:r>
            <a:r>
              <a:rPr lang="en-US" sz="2400" b="1" dirty="0"/>
              <a:t> </a:t>
            </a:r>
            <a:r>
              <a:rPr lang="en-US" sz="2400" b="1" dirty="0" err="1"/>
              <a:t>số</a:t>
            </a:r>
            <a:r>
              <a:rPr lang="en-US" sz="2400" b="1" dirty="0"/>
              <a:t> </a:t>
            </a:r>
            <a:r>
              <a:rPr lang="en-US" sz="2400" b="1" dirty="0" err="1"/>
              <a:t>chú</a:t>
            </a:r>
            <a:r>
              <a:rPr lang="en-US" sz="2400" b="1" dirty="0"/>
              <a:t> ý</a:t>
            </a:r>
          </a:p>
        </p:txBody>
      </p:sp>
      <p:sp>
        <p:nvSpPr>
          <p:cNvPr id="6" name="TextBox 5"/>
          <p:cNvSpPr txBox="1"/>
          <p:nvPr/>
        </p:nvSpPr>
        <p:spPr>
          <a:xfrm>
            <a:off x="709460" y="2220062"/>
            <a:ext cx="4110826" cy="2031325"/>
          </a:xfrm>
          <a:prstGeom prst="rect">
            <a:avLst/>
          </a:prstGeom>
          <a:noFill/>
        </p:spPr>
        <p:txBody>
          <a:bodyPr wrap="square" rtlCol="0">
            <a:spAutoFit/>
          </a:bodyPr>
          <a:lstStyle/>
          <a:p>
            <a:r>
              <a:rPr lang="en-US" dirty="0" err="1"/>
              <a:t>Bạn</a:t>
            </a:r>
            <a:r>
              <a:rPr lang="en-US" dirty="0"/>
              <a:t> </a:t>
            </a:r>
            <a:r>
              <a:rPr lang="en-US" dirty="0" err="1"/>
              <a:t>không</a:t>
            </a:r>
            <a:r>
              <a:rPr lang="en-US" dirty="0"/>
              <a:t> </a:t>
            </a:r>
            <a:r>
              <a:rPr lang="en-US" dirty="0" err="1"/>
              <a:t>thể</a:t>
            </a:r>
            <a:r>
              <a:rPr lang="en-US" dirty="0"/>
              <a:t> </a:t>
            </a:r>
            <a:r>
              <a:rPr lang="en-US" dirty="0" err="1"/>
              <a:t>gọi</a:t>
            </a:r>
            <a:r>
              <a:rPr lang="en-US" dirty="0"/>
              <a:t> </a:t>
            </a:r>
            <a:r>
              <a:rPr lang="en-US" dirty="0" err="1"/>
              <a:t>nhiều</a:t>
            </a:r>
            <a:r>
              <a:rPr lang="en-US" dirty="0"/>
              <a:t> </a:t>
            </a:r>
            <a:r>
              <a:rPr lang="en-US" dirty="0" err="1"/>
              <a:t>hơn</a:t>
            </a:r>
            <a:r>
              <a:rPr lang="en-US" dirty="0"/>
              <a:t> 1 interface </a:t>
            </a:r>
            <a:r>
              <a:rPr lang="en-US" dirty="0" err="1"/>
              <a:t>giống</a:t>
            </a:r>
            <a:r>
              <a:rPr lang="en-US" dirty="0"/>
              <a:t> </a:t>
            </a:r>
            <a:r>
              <a:rPr lang="en-US" dirty="0" err="1"/>
              <a:t>nhau</a:t>
            </a:r>
            <a:r>
              <a:rPr lang="en-US" dirty="0"/>
              <a:t> </a:t>
            </a:r>
            <a:r>
              <a:rPr lang="en-US" dirty="0" err="1"/>
              <a:t>của</a:t>
            </a:r>
            <a:r>
              <a:rPr lang="en-US" dirty="0"/>
              <a:t> </a:t>
            </a:r>
            <a:r>
              <a:rPr lang="en-US" dirty="0" err="1"/>
              <a:t>Statement,ResultSet</a:t>
            </a:r>
            <a:r>
              <a:rPr lang="en-US" dirty="0"/>
              <a:t> </a:t>
            </a:r>
            <a:r>
              <a:rPr lang="en-US" dirty="0" err="1"/>
              <a:t>trong</a:t>
            </a:r>
            <a:r>
              <a:rPr lang="en-US" dirty="0"/>
              <a:t> 1 </a:t>
            </a:r>
            <a:r>
              <a:rPr lang="en-US" dirty="0" err="1"/>
              <a:t>Kết</a:t>
            </a:r>
            <a:r>
              <a:rPr lang="en-US" dirty="0"/>
              <a:t> </a:t>
            </a:r>
            <a:r>
              <a:rPr lang="en-US" dirty="0" err="1"/>
              <a:t>nối</a:t>
            </a:r>
            <a:endParaRPr lang="en-US" dirty="0"/>
          </a:p>
          <a:p>
            <a:endParaRPr lang="en-US" dirty="0"/>
          </a:p>
          <a:p>
            <a:r>
              <a:rPr lang="en-US" dirty="0" err="1"/>
              <a:t>Bởi</a:t>
            </a:r>
            <a:r>
              <a:rPr lang="en-US" dirty="0"/>
              <a:t>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kết</a:t>
            </a:r>
            <a:r>
              <a:rPr lang="en-US" dirty="0"/>
              <a:t> </a:t>
            </a:r>
            <a:r>
              <a:rPr lang="en-US" dirty="0" err="1"/>
              <a:t>nối</a:t>
            </a:r>
            <a:r>
              <a:rPr lang="en-US" dirty="0"/>
              <a:t> JDBC </a:t>
            </a:r>
            <a:r>
              <a:rPr lang="en-US" dirty="0" err="1"/>
              <a:t>chỉ</a:t>
            </a:r>
            <a:r>
              <a:rPr lang="en-US" dirty="0"/>
              <a:t> </a:t>
            </a:r>
            <a:r>
              <a:rPr lang="en-US" dirty="0" err="1"/>
              <a:t>cho</a:t>
            </a:r>
            <a:r>
              <a:rPr lang="en-US" dirty="0"/>
              <a:t> </a:t>
            </a:r>
            <a:r>
              <a:rPr lang="en-US" dirty="0" err="1"/>
              <a:t>phép</a:t>
            </a:r>
            <a:r>
              <a:rPr lang="en-US" dirty="0"/>
              <a:t> </a:t>
            </a:r>
            <a:r>
              <a:rPr lang="en-US" dirty="0" err="1"/>
              <a:t>truy</a:t>
            </a:r>
            <a:r>
              <a:rPr lang="en-US" dirty="0"/>
              <a:t> </a:t>
            </a:r>
            <a:r>
              <a:rPr lang="en-US" dirty="0" err="1"/>
              <a:t>cập</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mỗi</a:t>
            </a:r>
            <a:r>
              <a:rPr lang="en-US" dirty="0"/>
              <a:t> </a:t>
            </a:r>
            <a:r>
              <a:rPr lang="en-US" dirty="0" err="1"/>
              <a:t>phương</a:t>
            </a:r>
            <a:r>
              <a:rPr lang="en-US" dirty="0"/>
              <a:t> </a:t>
            </a:r>
            <a:r>
              <a:rPr lang="en-US" dirty="0" err="1"/>
              <a:t>thức</a:t>
            </a:r>
            <a:r>
              <a:rPr lang="en-US" dirty="0"/>
              <a:t> </a:t>
            </a:r>
            <a:r>
              <a:rPr lang="en-US" dirty="0" err="1"/>
              <a:t>là</a:t>
            </a:r>
            <a:r>
              <a:rPr lang="en-US" dirty="0"/>
              <a:t> </a:t>
            </a:r>
            <a:r>
              <a:rPr lang="en-US" dirty="0" err="1"/>
              <a:t>duy</a:t>
            </a:r>
            <a:r>
              <a:rPr lang="en-US" dirty="0"/>
              <a:t> </a:t>
            </a:r>
            <a:r>
              <a:rPr lang="en-US" dirty="0" err="1"/>
              <a:t>nhất</a:t>
            </a:r>
            <a:r>
              <a:rPr lang="en-US" dirty="0"/>
              <a:t> </a:t>
            </a:r>
          </a:p>
        </p:txBody>
      </p:sp>
      <p:pic>
        <p:nvPicPr>
          <p:cNvPr id="8" name="Picture 7"/>
          <p:cNvPicPr>
            <a:picLocks noChangeAspect="1"/>
          </p:cNvPicPr>
          <p:nvPr/>
        </p:nvPicPr>
        <p:blipFill>
          <a:blip r:embed="rId2"/>
          <a:stretch>
            <a:fillRect/>
          </a:stretch>
        </p:blipFill>
        <p:spPr>
          <a:xfrm>
            <a:off x="5657851" y="2114299"/>
            <a:ext cx="5572125" cy="3248025"/>
          </a:xfrm>
          <a:prstGeom prst="rect">
            <a:avLst/>
          </a:prstGeom>
          <a:ln>
            <a:solidFill>
              <a:schemeClr val="accent1"/>
            </a:solidFill>
          </a:ln>
        </p:spPr>
      </p:pic>
      <p:sp>
        <p:nvSpPr>
          <p:cNvPr id="11" name="TextBox 10"/>
          <p:cNvSpPr txBox="1"/>
          <p:nvPr/>
        </p:nvSpPr>
        <p:spPr>
          <a:xfrm>
            <a:off x="5657851" y="5540042"/>
            <a:ext cx="5911297" cy="400110"/>
          </a:xfrm>
          <a:prstGeom prst="rect">
            <a:avLst/>
          </a:prstGeom>
          <a:noFill/>
        </p:spPr>
        <p:txBody>
          <a:bodyPr wrap="square" rtlCol="0">
            <a:spAutoFit/>
          </a:bodyPr>
          <a:lstStyle/>
          <a:p>
            <a:pPr algn="ctr"/>
            <a:r>
              <a:rPr lang="en-US" sz="2000" dirty="0" err="1">
                <a:solidFill>
                  <a:schemeClr val="tx2"/>
                </a:solidFill>
              </a:rPr>
              <a:t>Không</a:t>
            </a:r>
            <a:r>
              <a:rPr lang="en-US" sz="2000" dirty="0">
                <a:solidFill>
                  <a:schemeClr val="tx2"/>
                </a:solidFill>
              </a:rPr>
              <a:t> </a:t>
            </a:r>
            <a:r>
              <a:rPr lang="en-US" sz="2000" dirty="0" err="1">
                <a:solidFill>
                  <a:schemeClr val="tx2"/>
                </a:solidFill>
              </a:rPr>
              <a:t>thể</a:t>
            </a:r>
            <a:r>
              <a:rPr lang="en-US" sz="2000" dirty="0">
                <a:solidFill>
                  <a:schemeClr val="tx2"/>
                </a:solidFill>
              </a:rPr>
              <a:t> </a:t>
            </a:r>
            <a:r>
              <a:rPr lang="en-US" sz="2000" dirty="0" err="1">
                <a:solidFill>
                  <a:schemeClr val="tx2"/>
                </a:solidFill>
              </a:rPr>
              <a:t>gọi</a:t>
            </a:r>
            <a:r>
              <a:rPr lang="en-US" sz="2000" dirty="0">
                <a:solidFill>
                  <a:schemeClr val="tx2"/>
                </a:solidFill>
              </a:rPr>
              <a:t> 2 interface </a:t>
            </a:r>
            <a:r>
              <a:rPr lang="en-US" sz="2000" dirty="0" err="1">
                <a:solidFill>
                  <a:schemeClr val="tx2"/>
                </a:solidFill>
              </a:rPr>
              <a:t>ResultSet</a:t>
            </a:r>
            <a:r>
              <a:rPr lang="en-US" sz="2000" dirty="0">
                <a:solidFill>
                  <a:schemeClr val="tx2"/>
                </a:solidFill>
              </a:rPr>
              <a:t> </a:t>
            </a:r>
            <a:r>
              <a:rPr lang="en-US" sz="2000" dirty="0" err="1">
                <a:solidFill>
                  <a:schemeClr val="tx2"/>
                </a:solidFill>
              </a:rPr>
              <a:t>trong</a:t>
            </a:r>
            <a:r>
              <a:rPr lang="en-US" sz="2000" dirty="0">
                <a:solidFill>
                  <a:schemeClr val="tx2"/>
                </a:solidFill>
              </a:rPr>
              <a:t> 1 </a:t>
            </a:r>
            <a:r>
              <a:rPr lang="en-US" sz="2000" dirty="0" err="1">
                <a:solidFill>
                  <a:schemeClr val="tx2"/>
                </a:solidFill>
              </a:rPr>
              <a:t>kết</a:t>
            </a:r>
            <a:r>
              <a:rPr lang="en-US" sz="2000" dirty="0">
                <a:solidFill>
                  <a:schemeClr val="tx2"/>
                </a:solidFill>
              </a:rPr>
              <a:t> </a:t>
            </a:r>
            <a:r>
              <a:rPr lang="en-US" sz="2000" dirty="0" err="1">
                <a:solidFill>
                  <a:schemeClr val="tx2"/>
                </a:solidFill>
              </a:rPr>
              <a:t>nối</a:t>
            </a:r>
            <a:endParaRPr lang="en-US" sz="2000" dirty="0">
              <a:solidFill>
                <a:schemeClr val="tx2"/>
              </a:solidFill>
            </a:endParaRPr>
          </a:p>
        </p:txBody>
      </p:sp>
      <p:sp>
        <p:nvSpPr>
          <p:cNvPr id="12" name="TextBox 11"/>
          <p:cNvSpPr txBox="1"/>
          <p:nvPr/>
        </p:nvSpPr>
        <p:spPr>
          <a:xfrm>
            <a:off x="627269" y="4630471"/>
            <a:ext cx="3355451" cy="369332"/>
          </a:xfrm>
          <a:prstGeom prst="rect">
            <a:avLst/>
          </a:prstGeom>
          <a:noFill/>
        </p:spPr>
        <p:txBody>
          <a:bodyPr wrap="square" rtlCol="0">
            <a:spAutoFit/>
          </a:bodyPr>
          <a:lstStyle/>
          <a:p>
            <a:r>
              <a:rPr lang="en-US" b="1" dirty="0" err="1"/>
              <a:t>Cách</a:t>
            </a:r>
            <a:r>
              <a:rPr lang="en-US" b="1" dirty="0"/>
              <a:t> </a:t>
            </a:r>
            <a:r>
              <a:rPr lang="en-US" b="1" dirty="0" err="1"/>
              <a:t>giải</a:t>
            </a:r>
            <a:r>
              <a:rPr lang="en-US" b="1" dirty="0"/>
              <a:t> </a:t>
            </a:r>
            <a:r>
              <a:rPr lang="en-US" b="1" dirty="0" err="1"/>
              <a:t>quyết</a:t>
            </a:r>
            <a:r>
              <a:rPr lang="en-US" b="1" dirty="0"/>
              <a:t>:</a:t>
            </a:r>
          </a:p>
        </p:txBody>
      </p:sp>
      <p:sp>
        <p:nvSpPr>
          <p:cNvPr id="13" name="TextBox 12"/>
          <p:cNvSpPr txBox="1"/>
          <p:nvPr/>
        </p:nvSpPr>
        <p:spPr>
          <a:xfrm>
            <a:off x="1133724" y="5047600"/>
            <a:ext cx="4285752" cy="923330"/>
          </a:xfrm>
          <a:prstGeom prst="rect">
            <a:avLst/>
          </a:prstGeom>
          <a:noFill/>
        </p:spPr>
        <p:txBody>
          <a:bodyPr wrap="square" rtlCol="0">
            <a:spAutoFit/>
          </a:bodyPr>
          <a:lstStyle/>
          <a:p>
            <a:r>
              <a:rPr lang="en-US" dirty="0" err="1"/>
              <a:t>Lưu</a:t>
            </a:r>
            <a:r>
              <a:rPr lang="en-US" dirty="0"/>
              <a:t> </a:t>
            </a:r>
            <a:r>
              <a:rPr lang="en-US" dirty="0" err="1"/>
              <a:t>kết</a:t>
            </a:r>
            <a:r>
              <a:rPr lang="en-US" dirty="0"/>
              <a:t> </a:t>
            </a:r>
            <a:r>
              <a:rPr lang="en-US" dirty="0" err="1"/>
              <a:t>quả</a:t>
            </a:r>
            <a:r>
              <a:rPr lang="en-US" dirty="0"/>
              <a:t> </a:t>
            </a:r>
            <a:r>
              <a:rPr lang="en-US" dirty="0" err="1"/>
              <a:t>vào</a:t>
            </a:r>
            <a:r>
              <a:rPr lang="en-US" dirty="0"/>
              <a:t> </a:t>
            </a:r>
            <a:r>
              <a:rPr lang="en-US" dirty="0" err="1"/>
              <a:t>ArrayList</a:t>
            </a:r>
            <a:r>
              <a:rPr lang="en-US" dirty="0"/>
              <a:t> </a:t>
            </a:r>
            <a:r>
              <a:rPr lang="en-US" dirty="0" err="1"/>
              <a:t>sau</a:t>
            </a:r>
            <a:r>
              <a:rPr lang="en-US" dirty="0"/>
              <a:t> </a:t>
            </a:r>
            <a:r>
              <a:rPr lang="en-US" dirty="0" err="1"/>
              <a:t>đó</a:t>
            </a:r>
            <a:r>
              <a:rPr lang="en-US" dirty="0"/>
              <a:t> </a:t>
            </a:r>
            <a:r>
              <a:rPr lang="en-US" dirty="0" err="1"/>
              <a:t>đóng</a:t>
            </a:r>
            <a:r>
              <a:rPr lang="en-US" dirty="0"/>
              <a:t> </a:t>
            </a:r>
            <a:r>
              <a:rPr lang="en-US" dirty="0" err="1"/>
              <a:t>kết</a:t>
            </a:r>
            <a:r>
              <a:rPr lang="en-US" dirty="0"/>
              <a:t> </a:t>
            </a:r>
            <a:r>
              <a:rPr lang="en-US" dirty="0" err="1"/>
              <a:t>nối</a:t>
            </a:r>
            <a:r>
              <a:rPr lang="en-US" dirty="0"/>
              <a:t>, </a:t>
            </a:r>
            <a:r>
              <a:rPr lang="en-US" dirty="0" err="1"/>
              <a:t>rồi</a:t>
            </a:r>
            <a:r>
              <a:rPr lang="en-US" dirty="0"/>
              <a:t> </a:t>
            </a:r>
            <a:r>
              <a:rPr lang="en-US" dirty="0" err="1"/>
              <a:t>gọi</a:t>
            </a:r>
            <a:r>
              <a:rPr lang="en-US" dirty="0"/>
              <a:t> 1 interface</a:t>
            </a:r>
            <a:r>
              <a:rPr lang="en-US" b="1" dirty="0"/>
              <a:t> Connection </a:t>
            </a:r>
            <a:r>
              <a:rPr lang="en-US" dirty="0" err="1"/>
              <a:t>khác</a:t>
            </a:r>
            <a:r>
              <a:rPr lang="en-US" dirty="0"/>
              <a:t> </a:t>
            </a:r>
          </a:p>
        </p:txBody>
      </p:sp>
      <p:sp>
        <p:nvSpPr>
          <p:cNvPr id="4" name="Arrow: Right 3">
            <a:extLst>
              <a:ext uri="{FF2B5EF4-FFF2-40B4-BE49-F238E27FC236}">
                <a16:creationId xmlns:a16="http://schemas.microsoft.com/office/drawing/2014/main" id="{63D259BD-ECF0-4973-A9A1-BA38089A0DB2}"/>
              </a:ext>
            </a:extLst>
          </p:cNvPr>
          <p:cNvSpPr/>
          <p:nvPr/>
        </p:nvSpPr>
        <p:spPr>
          <a:xfrm>
            <a:off x="185530" y="4734759"/>
            <a:ext cx="441739" cy="2650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14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3" grpId="0"/>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5"/>
          <p:cNvSpPr>
            <a:spLocks noGrp="1"/>
          </p:cNvSpPr>
          <p:nvPr>
            <p:ph type="dt"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mn-ea"/>
                <a:cs typeface="+mn-cs"/>
              </a:rPr>
              <a:t>Nhóm 8</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100" name="Rectangle 2"/>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Java JDBC kết nối Database</a:t>
            </a:r>
            <a:endParaRPr lang="en-US" altLang="en-US">
              <a:latin typeface="Times New Roman" panose="02020603050405020304" pitchFamily="18" charset="0"/>
              <a:cs typeface="Times New Roman" panose="02020603050405020304" pitchFamily="18" charset="0"/>
            </a:endParaRPr>
          </a:p>
        </p:txBody>
      </p:sp>
      <p:sp>
        <p:nvSpPr>
          <p:cNvPr id="4101" name="Text Box 3"/>
          <p:cNvSpPr txBox="1">
            <a:spLocks noChangeArrowheads="1"/>
          </p:cNvSpPr>
          <p:nvPr/>
        </p:nvSpPr>
        <p:spPr bwMode="auto">
          <a:xfrm>
            <a:off x="3184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
        <p:nvSpPr>
          <p:cNvPr id="5" name="TextBox 4"/>
          <p:cNvSpPr txBox="1"/>
          <p:nvPr/>
        </p:nvSpPr>
        <p:spPr>
          <a:xfrm>
            <a:off x="297759" y="1287402"/>
            <a:ext cx="2961834" cy="400110"/>
          </a:xfrm>
          <a:prstGeom prst="rect">
            <a:avLst/>
          </a:prstGeom>
          <a:noFill/>
        </p:spPr>
        <p:txBody>
          <a:bodyPr wrap="square" rtlCol="0">
            <a:spAutoFit/>
          </a:bodyPr>
          <a:lstStyle/>
          <a:p>
            <a:r>
              <a:rPr lang="en-US" altLang="en-US" sz="2000" b="1" dirty="0"/>
              <a:t>B</a:t>
            </a:r>
            <a:r>
              <a:rPr lang="vi-VN" altLang="en-US" sz="2000" b="1" dirty="0"/>
              <a:t>ư</a:t>
            </a:r>
            <a:r>
              <a:rPr lang="en-US" altLang="en-US" sz="2000" b="1" dirty="0" err="1"/>
              <a:t>ớc</a:t>
            </a:r>
            <a:r>
              <a:rPr lang="en-US" altLang="en-US" sz="2000" b="1" dirty="0"/>
              <a:t> 5: </a:t>
            </a:r>
            <a:r>
              <a:rPr lang="en-US" altLang="en-US" sz="2000" b="1" dirty="0" err="1"/>
              <a:t>Đóng</a:t>
            </a:r>
            <a:r>
              <a:rPr lang="en-US" altLang="en-US" sz="2000" b="1" dirty="0"/>
              <a:t> </a:t>
            </a:r>
            <a:r>
              <a:rPr lang="en-US" altLang="en-US" sz="2000" b="1" dirty="0" err="1"/>
              <a:t>kết</a:t>
            </a:r>
            <a:r>
              <a:rPr lang="en-US" altLang="en-US" sz="2000" b="1" dirty="0"/>
              <a:t> </a:t>
            </a:r>
            <a:r>
              <a:rPr lang="en-US" altLang="en-US" sz="2000" b="1" dirty="0" err="1"/>
              <a:t>nối</a:t>
            </a:r>
            <a:endParaRPr lang="en-US" sz="2000" b="1" dirty="0"/>
          </a:p>
        </p:txBody>
      </p:sp>
      <p:sp>
        <p:nvSpPr>
          <p:cNvPr id="12" name="Rectangle 11"/>
          <p:cNvSpPr/>
          <p:nvPr/>
        </p:nvSpPr>
        <p:spPr>
          <a:xfrm>
            <a:off x="1042505" y="1885889"/>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Opening Order:</a:t>
            </a:r>
          </a:p>
        </p:txBody>
      </p:sp>
      <p:sp>
        <p:nvSpPr>
          <p:cNvPr id="13" name="Rectangle 12"/>
          <p:cNvSpPr/>
          <p:nvPr/>
        </p:nvSpPr>
        <p:spPr>
          <a:xfrm>
            <a:off x="1042505" y="2647889"/>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Closing Order:</a:t>
            </a:r>
          </a:p>
        </p:txBody>
      </p:sp>
      <p:sp>
        <p:nvSpPr>
          <p:cNvPr id="14" name="Rectangle 13"/>
          <p:cNvSpPr/>
          <p:nvPr/>
        </p:nvSpPr>
        <p:spPr>
          <a:xfrm>
            <a:off x="3328505" y="1885889"/>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solidFill>
                  <a:srgbClr val="FF0000"/>
                </a:solidFill>
              </a:rPr>
              <a:t>Connection</a:t>
            </a:r>
          </a:p>
        </p:txBody>
      </p:sp>
      <p:sp>
        <p:nvSpPr>
          <p:cNvPr id="15" name="Rectangle 14"/>
          <p:cNvSpPr/>
          <p:nvPr/>
        </p:nvSpPr>
        <p:spPr>
          <a:xfrm>
            <a:off x="5614505" y="1885889"/>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solidFill>
                  <a:srgbClr val="FF0000"/>
                </a:solidFill>
              </a:rPr>
              <a:t>Statement</a:t>
            </a:r>
          </a:p>
        </p:txBody>
      </p:sp>
      <p:sp>
        <p:nvSpPr>
          <p:cNvPr id="16" name="Rectangle 15"/>
          <p:cNvSpPr/>
          <p:nvPr/>
        </p:nvSpPr>
        <p:spPr>
          <a:xfrm>
            <a:off x="7900505" y="1885889"/>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solidFill>
                  <a:srgbClr val="FF0000"/>
                </a:solidFill>
              </a:rPr>
              <a:t>ResultSet</a:t>
            </a:r>
          </a:p>
        </p:txBody>
      </p:sp>
      <p:cxnSp>
        <p:nvCxnSpPr>
          <p:cNvPr id="17" name="Straight Arrow Connector 16"/>
          <p:cNvCxnSpPr>
            <a:stCxn id="14" idx="3"/>
            <a:endCxn id="15" idx="1"/>
          </p:cNvCxnSpPr>
          <p:nvPr/>
        </p:nvCxnSpPr>
        <p:spPr>
          <a:xfrm>
            <a:off x="5157305" y="2152589"/>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443305" y="2114489"/>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328505" y="2647889"/>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solidFill>
                  <a:srgbClr val="FF0000"/>
                </a:solidFill>
              </a:rPr>
              <a:t>ResultSet</a:t>
            </a:r>
          </a:p>
        </p:txBody>
      </p:sp>
      <p:sp>
        <p:nvSpPr>
          <p:cNvPr id="21" name="Rectangle 20"/>
          <p:cNvSpPr/>
          <p:nvPr/>
        </p:nvSpPr>
        <p:spPr>
          <a:xfrm>
            <a:off x="5614505" y="2647889"/>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solidFill>
                  <a:srgbClr val="FF0000"/>
                </a:solidFill>
              </a:rPr>
              <a:t>Statement</a:t>
            </a:r>
          </a:p>
        </p:txBody>
      </p:sp>
      <p:sp>
        <p:nvSpPr>
          <p:cNvPr id="22" name="Rectangle 21"/>
          <p:cNvSpPr/>
          <p:nvPr/>
        </p:nvSpPr>
        <p:spPr>
          <a:xfrm>
            <a:off x="7900505" y="2647889"/>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solidFill>
                  <a:srgbClr val="FF0000"/>
                </a:solidFill>
              </a:rPr>
              <a:t>Connection</a:t>
            </a:r>
          </a:p>
        </p:txBody>
      </p:sp>
      <p:cxnSp>
        <p:nvCxnSpPr>
          <p:cNvPr id="23" name="Straight Arrow Connector 22"/>
          <p:cNvCxnSpPr>
            <a:stCxn id="20" idx="3"/>
            <a:endCxn id="21" idx="1"/>
          </p:cNvCxnSpPr>
          <p:nvPr/>
        </p:nvCxnSpPr>
        <p:spPr>
          <a:xfrm>
            <a:off x="5157305" y="2914589"/>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443305" y="2876489"/>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29654" y="4448696"/>
            <a:ext cx="8912502" cy="369332"/>
          </a:xfrm>
          <a:prstGeom prst="rect">
            <a:avLst/>
          </a:prstGeom>
          <a:noFill/>
        </p:spPr>
        <p:txBody>
          <a:bodyPr wrap="square" rtlCol="0">
            <a:spAutoFit/>
          </a:bodyPr>
          <a:lstStyle/>
          <a:p>
            <a:r>
              <a:rPr lang="en-US" dirty="0" err="1"/>
              <a:t>ResultSet.close</a:t>
            </a:r>
            <a:r>
              <a:rPr lang="en-US" dirty="0"/>
              <a:t>()             </a:t>
            </a:r>
            <a:r>
              <a:rPr lang="en-US" dirty="0" err="1"/>
              <a:t>Statement.close</a:t>
            </a:r>
            <a:r>
              <a:rPr lang="en-US" dirty="0"/>
              <a:t>()               </a:t>
            </a:r>
            <a:r>
              <a:rPr lang="en-US" dirty="0" err="1"/>
              <a:t>Connection.close</a:t>
            </a:r>
            <a:r>
              <a:rPr lang="en-US" dirty="0"/>
              <a:t>()</a:t>
            </a:r>
          </a:p>
        </p:txBody>
      </p:sp>
      <p:sp>
        <p:nvSpPr>
          <p:cNvPr id="2" name="Arrow: Right 1">
            <a:extLst>
              <a:ext uri="{FF2B5EF4-FFF2-40B4-BE49-F238E27FC236}">
                <a16:creationId xmlns:a16="http://schemas.microsoft.com/office/drawing/2014/main" id="{1434E8B2-13C4-437A-BD2D-7779B403A35C}"/>
              </a:ext>
            </a:extLst>
          </p:cNvPr>
          <p:cNvSpPr/>
          <p:nvPr/>
        </p:nvSpPr>
        <p:spPr>
          <a:xfrm>
            <a:off x="2871305" y="4425729"/>
            <a:ext cx="56363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13069436-BC2C-4790-BE91-84CE80C8CEE2}"/>
              </a:ext>
            </a:extLst>
          </p:cNvPr>
          <p:cNvSpPr/>
          <p:nvPr/>
        </p:nvSpPr>
        <p:spPr>
          <a:xfrm>
            <a:off x="5657851" y="4448696"/>
            <a:ext cx="4572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DF6B566-4A26-4644-9424-19314E20BFAB}"/>
              </a:ext>
            </a:extLst>
          </p:cNvPr>
          <p:cNvSpPr txBox="1"/>
          <p:nvPr/>
        </p:nvSpPr>
        <p:spPr>
          <a:xfrm>
            <a:off x="770834" y="3509286"/>
            <a:ext cx="4742069" cy="400110"/>
          </a:xfrm>
          <a:prstGeom prst="rect">
            <a:avLst/>
          </a:prstGeom>
          <a:noFill/>
        </p:spPr>
        <p:txBody>
          <a:bodyPr wrap="square" rtlCol="0">
            <a:spAutoFit/>
          </a:bodyPr>
          <a:lstStyle/>
          <a:p>
            <a:r>
              <a:rPr lang="en-US" sz="2000" b="1" dirty="0" err="1"/>
              <a:t>Thực</a:t>
            </a:r>
            <a:r>
              <a:rPr lang="en-US" sz="2000" b="1" dirty="0"/>
              <a:t> </a:t>
            </a:r>
            <a:r>
              <a:rPr lang="en-US" sz="2000" b="1" dirty="0" err="1"/>
              <a:t>hiện</a:t>
            </a:r>
            <a:r>
              <a:rPr lang="en-US" sz="2000" b="1" dirty="0"/>
              <a:t> </a:t>
            </a:r>
            <a:r>
              <a:rPr lang="en-US" sz="2000" b="1" dirty="0" err="1"/>
              <a:t>đóng</a:t>
            </a:r>
            <a:r>
              <a:rPr lang="en-US" sz="2000" b="1" dirty="0"/>
              <a:t> </a:t>
            </a:r>
            <a:r>
              <a:rPr lang="en-US" sz="2000" b="1" dirty="0" err="1"/>
              <a:t>kết</a:t>
            </a:r>
            <a:r>
              <a:rPr lang="en-US" sz="2000" b="1" dirty="0"/>
              <a:t> </a:t>
            </a:r>
            <a:r>
              <a:rPr lang="en-US" sz="2000" b="1" dirty="0" err="1"/>
              <a:t>nối</a:t>
            </a:r>
            <a:r>
              <a:rPr lang="en-US" sz="2000" b="1" dirty="0"/>
              <a:t> </a:t>
            </a:r>
            <a:r>
              <a:rPr lang="en-US" sz="2000" b="1" dirty="0" err="1"/>
              <a:t>khi</a:t>
            </a:r>
            <a:r>
              <a:rPr lang="en-US" sz="2000" b="1" dirty="0"/>
              <a:t> </a:t>
            </a:r>
            <a:r>
              <a:rPr lang="en-US" sz="2000" b="1" dirty="0" err="1"/>
              <a:t>kết</a:t>
            </a:r>
            <a:r>
              <a:rPr lang="en-US" sz="2000" b="1" dirty="0"/>
              <a:t> </a:t>
            </a:r>
            <a:r>
              <a:rPr lang="en-US" sz="2000" b="1" dirty="0" err="1"/>
              <a:t>thúc</a:t>
            </a:r>
            <a:endParaRPr lang="en-US" sz="2000" dirty="0"/>
          </a:p>
        </p:txBody>
      </p:sp>
    </p:spTree>
    <p:extLst>
      <p:ext uri="{BB962C8B-B14F-4D97-AF65-F5344CB8AC3E}">
        <p14:creationId xmlns:p14="http://schemas.microsoft.com/office/powerpoint/2010/main" val="185376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000"/>
                                        <p:tgtEl>
                                          <p:spTgt spid="21"/>
                                        </p:tgtEl>
                                      </p:cBhvr>
                                    </p:animEffect>
                                    <p:anim calcmode="lin" valueType="num">
                                      <p:cBhvr>
                                        <p:cTn id="40" dur="1000" fill="hold"/>
                                        <p:tgtEl>
                                          <p:spTgt spid="21"/>
                                        </p:tgtEl>
                                        <p:attrNameLst>
                                          <p:attrName>ppt_x</p:attrName>
                                        </p:attrNameLst>
                                      </p:cBhvr>
                                      <p:tavLst>
                                        <p:tav tm="0">
                                          <p:val>
                                            <p:strVal val="#ppt_x"/>
                                          </p:val>
                                        </p:tav>
                                        <p:tav tm="100000">
                                          <p:val>
                                            <p:strVal val="#ppt_x"/>
                                          </p:val>
                                        </p:tav>
                                      </p:tavLst>
                                    </p:anim>
                                    <p:anim calcmode="lin" valueType="num">
                                      <p:cBhvr>
                                        <p:cTn id="41" dur="1000" fill="hold"/>
                                        <p:tgtEl>
                                          <p:spTgt spid="2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1000"/>
                                        <p:tgtEl>
                                          <p:spTgt spid="22"/>
                                        </p:tgtEl>
                                      </p:cBhvr>
                                    </p:animEffect>
                                    <p:anim calcmode="lin" valueType="num">
                                      <p:cBhvr>
                                        <p:cTn id="45" dur="1000" fill="hold"/>
                                        <p:tgtEl>
                                          <p:spTgt spid="22"/>
                                        </p:tgtEl>
                                        <p:attrNameLst>
                                          <p:attrName>ppt_x</p:attrName>
                                        </p:attrNameLst>
                                      </p:cBhvr>
                                      <p:tavLst>
                                        <p:tav tm="0">
                                          <p:val>
                                            <p:strVal val="#ppt_x"/>
                                          </p:val>
                                        </p:tav>
                                        <p:tav tm="100000">
                                          <p:val>
                                            <p:strVal val="#ppt_x"/>
                                          </p:val>
                                        </p:tav>
                                      </p:tavLst>
                                    </p:anim>
                                    <p:anim calcmode="lin" valueType="num">
                                      <p:cBhvr>
                                        <p:cTn id="46" dur="1000" fill="hold"/>
                                        <p:tgtEl>
                                          <p:spTgt spid="2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par>
                                <p:cTn id="52" presetID="10" presetClass="entr" presetSubtype="0"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barn(inVertical)">
                                      <p:cBhvr>
                                        <p:cTn id="65" dur="500"/>
                                        <p:tgtEl>
                                          <p:spTgt spid="6"/>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barn(inVertical)">
                                      <p:cBhvr>
                                        <p:cTn id="68" dur="500"/>
                                        <p:tgtEl>
                                          <p:spTgt spid="2"/>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barn(inVertical)">
                                      <p:cBhvr>
                                        <p:cTn id="7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20" grpId="0" animBg="1"/>
      <p:bldP spid="21" grpId="0" animBg="1"/>
      <p:bldP spid="22" grpId="0" animBg="1"/>
      <p:bldP spid="6" grpId="0"/>
      <p:bldP spid="2" grpId="0" animBg="1"/>
      <p:bldP spid="3"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5"/>
          <p:cNvSpPr>
            <a:spLocks noGrp="1"/>
          </p:cNvSpPr>
          <p:nvPr>
            <p:ph type="dt" sz="quarter" idx="12"/>
          </p:nvPr>
        </p:nvSpPr>
        <p:spPr/>
        <p:txBody>
          <a:bodyPr/>
          <a:lstStyle/>
          <a:p>
            <a:pPr fontAlgn="base">
              <a:spcBef>
                <a:spcPct val="0"/>
              </a:spcBef>
              <a:spcAft>
                <a:spcPct val="0"/>
              </a:spcAft>
              <a:defRPr/>
            </a:pPr>
            <a:r>
              <a:rPr lang="en-US" dirty="0" err="1">
                <a:solidFill>
                  <a:srgbClr val="FFFFFF"/>
                </a:solidFill>
                <a:latin typeface="Verdana"/>
              </a:rPr>
              <a:t>Nhóm</a:t>
            </a:r>
            <a:r>
              <a:rPr lang="en-US" dirty="0">
                <a:solidFill>
                  <a:srgbClr val="FFFFFF"/>
                </a:solidFill>
                <a:latin typeface="Verdana"/>
              </a:rPr>
              <a:t> 8</a:t>
            </a:r>
          </a:p>
          <a:p>
            <a:pPr fontAlgn="base">
              <a:spcBef>
                <a:spcPct val="0"/>
              </a:spcBef>
              <a:spcAft>
                <a:spcPct val="0"/>
              </a:spcAft>
              <a:defRPr/>
            </a:pPr>
            <a:endParaRPr lang="en-US" dirty="0">
              <a:solidFill>
                <a:srgbClr val="FFFFFF"/>
              </a:solidFill>
              <a:latin typeface="Verdana"/>
            </a:endParaRPr>
          </a:p>
        </p:txBody>
      </p:sp>
      <p:sp>
        <p:nvSpPr>
          <p:cNvPr id="4100" name="Rectangle 2"/>
          <p:cNvSpPr>
            <a:spLocks noGrp="1" noChangeArrowheads="1"/>
          </p:cNvSpPr>
          <p:nvPr>
            <p:ph type="title"/>
          </p:nvPr>
        </p:nvSpPr>
        <p:spPr/>
        <p:txBody>
          <a:bodyPr/>
          <a:lstStyle/>
          <a:p>
            <a:pPr eaLnBrk="1" hangingPunct="1"/>
            <a:r>
              <a:rPr lang="en-US" altLang="en-US"/>
              <a:t>Contents</a:t>
            </a:r>
            <a:endParaRPr lang="en-US" altLang="en-US">
              <a:solidFill>
                <a:schemeClr val="accent1"/>
              </a:solidFill>
            </a:endParaRPr>
          </a:p>
        </p:txBody>
      </p:sp>
      <p:sp>
        <p:nvSpPr>
          <p:cNvPr id="4101" name="Text Box 3"/>
          <p:cNvSpPr txBox="1">
            <a:spLocks noChangeArrowheads="1"/>
          </p:cNvSpPr>
          <p:nvPr/>
        </p:nvSpPr>
        <p:spPr bwMode="auto">
          <a:xfrm>
            <a:off x="3184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None/>
            </a:pPr>
            <a:endParaRPr lang="en-US" altLang="en-US" sz="1800">
              <a:solidFill>
                <a:srgbClr val="163794"/>
              </a:solidFill>
            </a:endParaRPr>
          </a:p>
        </p:txBody>
      </p:sp>
      <p:sp>
        <p:nvSpPr>
          <p:cNvPr id="89134" name="AutoShape 46"/>
          <p:cNvSpPr>
            <a:spLocks noChangeArrowheads="1"/>
          </p:cNvSpPr>
          <p:nvPr/>
        </p:nvSpPr>
        <p:spPr bwMode="ltGray">
          <a:xfrm rot="5400000">
            <a:off x="-898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a:solidFill>
                <a:srgbClr val="163794"/>
              </a:solidFill>
              <a:latin typeface="Arial" panose="020B0604020202020204" pitchFamily="34" charset="0"/>
            </a:endParaRPr>
          </a:p>
        </p:txBody>
      </p:sp>
      <p:sp>
        <p:nvSpPr>
          <p:cNvPr id="89135" name="AutoShape 47"/>
          <p:cNvSpPr>
            <a:spLocks noChangeArrowheads="1"/>
          </p:cNvSpPr>
          <p:nvPr/>
        </p:nvSpPr>
        <p:spPr bwMode="ltGray">
          <a:xfrm rot="5400000" flipH="1">
            <a:off x="-575188" y="189547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defRPr/>
            </a:pPr>
            <a:endParaRPr lang="en-US">
              <a:solidFill>
                <a:srgbClr val="163794"/>
              </a:solidFill>
              <a:latin typeface="Arial" panose="020B0604020202020204" pitchFamily="34" charset="0"/>
            </a:endParaRPr>
          </a:p>
        </p:txBody>
      </p:sp>
      <p:sp>
        <p:nvSpPr>
          <p:cNvPr id="4105" name="AutoShape 49"/>
          <p:cNvSpPr>
            <a:spLocks noChangeArrowheads="1"/>
          </p:cNvSpPr>
          <p:nvPr/>
        </p:nvSpPr>
        <p:spPr bwMode="gray">
          <a:xfrm>
            <a:off x="4240786" y="4274822"/>
            <a:ext cx="7078063"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None/>
            </a:pPr>
            <a:r>
              <a:rPr lang="en-US" b="1" dirty="0">
                <a:latin typeface="Times New Roman" panose="02020603050405020304" pitchFamily="18" charset="0"/>
                <a:cs typeface="Times New Roman" panose="02020603050405020304" pitchFamily="18" charset="0"/>
              </a:rPr>
              <a:t>Java JDBC </a:t>
            </a:r>
            <a:r>
              <a:rPr lang="en-US" b="1" dirty="0" err="1">
                <a:solidFill>
                  <a:srgbClr val="163794"/>
                </a:solidFill>
                <a:latin typeface="Times New Roman" panose="02020603050405020304" pitchFamily="18" charset="0"/>
                <a:cs typeface="Times New Roman" panose="02020603050405020304" pitchFamily="18" charset="0"/>
              </a:rPr>
              <a:t>kết</a:t>
            </a:r>
            <a:r>
              <a:rPr lang="en-US" b="1" dirty="0">
                <a:solidFill>
                  <a:srgbClr val="163794"/>
                </a:solidFill>
                <a:latin typeface="Times New Roman" panose="02020603050405020304" pitchFamily="18" charset="0"/>
                <a:cs typeface="Times New Roman" panose="02020603050405020304" pitchFamily="18" charset="0"/>
              </a:rPr>
              <a:t> </a:t>
            </a:r>
            <a:r>
              <a:rPr lang="en-US" b="1" dirty="0" err="1">
                <a:solidFill>
                  <a:srgbClr val="163794"/>
                </a:solidFill>
                <a:latin typeface="Times New Roman" panose="02020603050405020304" pitchFamily="18" charset="0"/>
                <a:cs typeface="Times New Roman" panose="02020603050405020304" pitchFamily="18" charset="0"/>
              </a:rPr>
              <a:t>nối</a:t>
            </a:r>
            <a:r>
              <a:rPr lang="en-US" b="1" dirty="0">
                <a:solidFill>
                  <a:srgbClr val="163794"/>
                </a:solidFill>
                <a:latin typeface="Times New Roman" panose="02020603050405020304" pitchFamily="18" charset="0"/>
                <a:cs typeface="Times New Roman" panose="02020603050405020304" pitchFamily="18" charset="0"/>
              </a:rPr>
              <a:t> Database</a:t>
            </a:r>
            <a:endParaRPr lang="en-US" altLang="en-US" sz="1800" b="1" dirty="0">
              <a:solidFill>
                <a:srgbClr val="000000"/>
              </a:solidFill>
              <a:latin typeface="Times New Roman" panose="02020603050405020304" pitchFamily="18" charset="0"/>
              <a:cs typeface="Times New Roman" panose="02020603050405020304" pitchFamily="18" charset="0"/>
            </a:endParaRPr>
          </a:p>
        </p:txBody>
      </p:sp>
      <p:sp>
        <p:nvSpPr>
          <p:cNvPr id="4107" name="AutoShape 51"/>
          <p:cNvSpPr>
            <a:spLocks noChangeArrowheads="1"/>
          </p:cNvSpPr>
          <p:nvPr/>
        </p:nvSpPr>
        <p:spPr bwMode="gray">
          <a:xfrm>
            <a:off x="4240787" y="2897061"/>
            <a:ext cx="5189392"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None/>
            </a:pPr>
            <a:r>
              <a:rPr lang="en-US" b="1" dirty="0">
                <a:latin typeface="Times New Roman" panose="02020603050405020304" pitchFamily="18" charset="0"/>
                <a:cs typeface="Times New Roman" panose="02020603050405020304" pitchFamily="18" charset="0"/>
              </a:rPr>
              <a:t>Database </a:t>
            </a:r>
            <a:endParaRPr lang="en-US" altLang="en-US" sz="1800" b="1" dirty="0">
              <a:solidFill>
                <a:srgbClr val="000000"/>
              </a:solidFill>
              <a:latin typeface="Times New Roman" panose="02020603050405020304" pitchFamily="18" charset="0"/>
              <a:cs typeface="Times New Roman" panose="02020603050405020304" pitchFamily="18" charset="0"/>
            </a:endParaRPr>
          </a:p>
        </p:txBody>
      </p:sp>
      <p:grpSp>
        <p:nvGrpSpPr>
          <p:cNvPr id="4110" name="Group 60"/>
          <p:cNvGrpSpPr>
            <a:grpSpLocks/>
          </p:cNvGrpSpPr>
          <p:nvPr/>
        </p:nvGrpSpPr>
        <p:grpSpPr bwMode="auto">
          <a:xfrm>
            <a:off x="3484164" y="2838908"/>
            <a:ext cx="595489" cy="694842"/>
            <a:chOff x="2078" y="1387"/>
            <a:chExt cx="1615" cy="2201"/>
          </a:xfrm>
        </p:grpSpPr>
        <p:sp>
          <p:nvSpPr>
            <p:cNvPr id="4132" name="Oval 6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None/>
              </a:pPr>
              <a:endParaRPr lang="en-US" altLang="en-US" sz="1800">
                <a:solidFill>
                  <a:srgbClr val="163794"/>
                </a:solidFill>
              </a:endParaRPr>
            </a:p>
          </p:txBody>
        </p:sp>
        <p:sp>
          <p:nvSpPr>
            <p:cNvPr id="4133" name="Oval 6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None/>
              </a:pPr>
              <a:endParaRPr lang="en-US" altLang="en-US" sz="1800">
                <a:solidFill>
                  <a:srgbClr val="163794"/>
                </a:solidFill>
              </a:endParaRPr>
            </a:p>
          </p:txBody>
        </p:sp>
        <p:sp>
          <p:nvSpPr>
            <p:cNvPr id="89151" name="Oval 6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a:solidFill>
                  <a:srgbClr val="163794"/>
                </a:solidFill>
                <a:latin typeface="Arial" panose="020B0604020202020204" pitchFamily="34" charset="0"/>
              </a:endParaRPr>
            </a:p>
          </p:txBody>
        </p:sp>
        <p:sp>
          <p:nvSpPr>
            <p:cNvPr id="4135" name="Oval 64"/>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None/>
              </a:pPr>
              <a:endParaRPr lang="en-US" altLang="en-US" sz="1800">
                <a:solidFill>
                  <a:srgbClr val="163794"/>
                </a:solidFill>
              </a:endParaRPr>
            </a:p>
          </p:txBody>
        </p:sp>
        <p:sp>
          <p:nvSpPr>
            <p:cNvPr id="89153" name="Oval 6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a:solidFill>
                  <a:srgbClr val="163794"/>
                </a:solidFill>
                <a:latin typeface="Arial" panose="020B0604020202020204" pitchFamily="34" charset="0"/>
              </a:endParaRPr>
            </a:p>
          </p:txBody>
        </p:sp>
        <p:sp>
          <p:nvSpPr>
            <p:cNvPr id="4137" name="Oval 66"/>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None/>
              </a:pPr>
              <a:endParaRPr lang="en-US" altLang="en-US" sz="1800">
                <a:solidFill>
                  <a:srgbClr val="163794"/>
                </a:solidFill>
              </a:endParaRPr>
            </a:p>
          </p:txBody>
        </p:sp>
      </p:grpSp>
      <p:grpSp>
        <p:nvGrpSpPr>
          <p:cNvPr id="4112" name="Group 74"/>
          <p:cNvGrpSpPr>
            <a:grpSpLocks/>
          </p:cNvGrpSpPr>
          <p:nvPr/>
        </p:nvGrpSpPr>
        <p:grpSpPr bwMode="auto">
          <a:xfrm>
            <a:off x="3580770" y="4207504"/>
            <a:ext cx="595489" cy="713117"/>
            <a:chOff x="2078" y="1387"/>
            <a:chExt cx="1615" cy="2201"/>
          </a:xfrm>
        </p:grpSpPr>
        <p:sp>
          <p:nvSpPr>
            <p:cNvPr id="4120" name="Oval 7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None/>
              </a:pPr>
              <a:endParaRPr lang="en-US" altLang="en-US" sz="1800">
                <a:solidFill>
                  <a:srgbClr val="163794"/>
                </a:solidFill>
              </a:endParaRPr>
            </a:p>
          </p:txBody>
        </p:sp>
        <p:sp>
          <p:nvSpPr>
            <p:cNvPr id="4121" name="Oval 7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None/>
              </a:pPr>
              <a:endParaRPr lang="en-US" altLang="en-US" sz="1800">
                <a:solidFill>
                  <a:srgbClr val="163794"/>
                </a:solidFill>
              </a:endParaRPr>
            </a:p>
          </p:txBody>
        </p:sp>
        <p:sp>
          <p:nvSpPr>
            <p:cNvPr id="89165" name="Oval 7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a:solidFill>
                  <a:srgbClr val="163794"/>
                </a:solidFill>
                <a:latin typeface="Arial" panose="020B0604020202020204" pitchFamily="34" charset="0"/>
              </a:endParaRPr>
            </a:p>
          </p:txBody>
        </p:sp>
        <p:sp>
          <p:nvSpPr>
            <p:cNvPr id="4123" name="Oval 78"/>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None/>
              </a:pPr>
              <a:endParaRPr lang="en-US" altLang="en-US" sz="1800">
                <a:solidFill>
                  <a:srgbClr val="163794"/>
                </a:solidFill>
              </a:endParaRPr>
            </a:p>
          </p:txBody>
        </p:sp>
        <p:sp>
          <p:nvSpPr>
            <p:cNvPr id="89167" name="Oval 7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a:solidFill>
                  <a:srgbClr val="163794"/>
                </a:solidFill>
                <a:latin typeface="Arial" panose="020B0604020202020204" pitchFamily="34" charset="0"/>
              </a:endParaRPr>
            </a:p>
          </p:txBody>
        </p:sp>
        <p:sp>
          <p:nvSpPr>
            <p:cNvPr id="4125" name="Oval 80"/>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None/>
              </a:pPr>
              <a:endParaRPr lang="en-US" altLang="en-US" sz="1800">
                <a:solidFill>
                  <a:srgbClr val="163794"/>
                </a:solidFill>
              </a:endParaRPr>
            </a:p>
          </p:txBody>
        </p:sp>
      </p:grpSp>
    </p:spTree>
    <p:extLst>
      <p:ext uri="{BB962C8B-B14F-4D97-AF65-F5344CB8AC3E}">
        <p14:creationId xmlns:p14="http://schemas.microsoft.com/office/powerpoint/2010/main" val="3964245033"/>
      </p:ext>
    </p:extLst>
  </p:cSld>
  <p:clrMapOvr>
    <a:masterClrMapping/>
  </p:clrMapOvr>
  <mc:AlternateContent xmlns:mc="http://schemas.openxmlformats.org/markup-compatibility/2006" xmlns:p14="http://schemas.microsoft.com/office/powerpoint/2010/main">
    <mc:Choice Requires="p14">
      <p:transition spd="slow" p14:dur="2000" advTm="1128"/>
    </mc:Choice>
    <mc:Fallback xmlns="">
      <p:transition spd="slow" advTm="11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07"/>
                                        </p:tgtEl>
                                        <p:attrNameLst>
                                          <p:attrName>style.visibility</p:attrName>
                                        </p:attrNameLst>
                                      </p:cBhvr>
                                      <p:to>
                                        <p:strVal val="visible"/>
                                      </p:to>
                                    </p:set>
                                    <p:animEffect transition="in" filter="fade">
                                      <p:cBhvr>
                                        <p:cTn id="7" dur="500"/>
                                        <p:tgtEl>
                                          <p:spTgt spid="4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05"/>
                                        </p:tgtEl>
                                        <p:attrNameLst>
                                          <p:attrName>style.visibility</p:attrName>
                                        </p:attrNameLst>
                                      </p:cBhvr>
                                      <p:to>
                                        <p:strVal val="visible"/>
                                      </p:to>
                                    </p:set>
                                    <p:animEffect transition="in" filter="fade">
                                      <p:cBhvr>
                                        <p:cTn id="12" dur="500"/>
                                        <p:tgtEl>
                                          <p:spTgt spid="4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5" grpId="0" animBg="1"/>
      <p:bldP spid="41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5"/>
          <p:cNvSpPr>
            <a:spLocks noGrp="1"/>
          </p:cNvSpPr>
          <p:nvPr>
            <p:ph type="dt"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mn-ea"/>
                <a:cs typeface="+mn-cs"/>
              </a:rPr>
              <a:t>Nhóm 8</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100" name="Rectangle 2"/>
          <p:cNvSpPr>
            <a:spLocks noGrp="1" noChangeArrowheads="1"/>
          </p:cNvSpPr>
          <p:nvPr>
            <p:ph type="title"/>
          </p:nvPr>
        </p:nvSpPr>
        <p:spPr/>
        <p:txBody>
          <a:bodyPr/>
          <a:lstStyle/>
          <a:p>
            <a:pPr eaLnBrk="1" hangingPunct="1"/>
            <a:r>
              <a:rPr lang="en-US" altLang="en-US" dirty="0"/>
              <a:t>Database</a:t>
            </a:r>
            <a:endParaRPr lang="en-US" altLang="en-US" dirty="0">
              <a:solidFill>
                <a:schemeClr val="accent1"/>
              </a:solidFill>
            </a:endParaRPr>
          </a:p>
        </p:txBody>
      </p:sp>
      <p:sp>
        <p:nvSpPr>
          <p:cNvPr id="4101" name="Text Box 3"/>
          <p:cNvSpPr txBox="1">
            <a:spLocks noChangeArrowheads="1"/>
          </p:cNvSpPr>
          <p:nvPr/>
        </p:nvSpPr>
        <p:spPr bwMode="auto">
          <a:xfrm>
            <a:off x="3184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
        <p:nvSpPr>
          <p:cNvPr id="40" name="TextBox 39"/>
          <p:cNvSpPr txBox="1"/>
          <p:nvPr/>
        </p:nvSpPr>
        <p:spPr>
          <a:xfrm>
            <a:off x="504281" y="1884989"/>
            <a:ext cx="4977202" cy="4062651"/>
          </a:xfrm>
          <a:prstGeom prst="rect">
            <a:avLst/>
          </a:prstGeom>
          <a:noFill/>
        </p:spPr>
        <p:txBody>
          <a:bodyPr wrap="square" rtlCol="0">
            <a:spAutoFit/>
          </a:bodyPr>
          <a:lstStyle/>
          <a:p>
            <a:r>
              <a:rPr lang="vi-VN" sz="2400" dirty="0"/>
              <a:t>Theo </a:t>
            </a:r>
            <a:r>
              <a:rPr lang="en-US" sz="2400" dirty="0" err="1"/>
              <a:t>Khảo</a:t>
            </a:r>
            <a:r>
              <a:rPr lang="en-US" sz="2400" dirty="0"/>
              <a:t> </a:t>
            </a:r>
            <a:r>
              <a:rPr lang="en-US" sz="2400" dirty="0" err="1"/>
              <a:t>sát</a:t>
            </a:r>
            <a:r>
              <a:rPr lang="en-US" sz="2400" dirty="0"/>
              <a:t> </a:t>
            </a:r>
            <a:r>
              <a:rPr lang="en-US" sz="2400" dirty="0" err="1"/>
              <a:t>của</a:t>
            </a:r>
            <a:r>
              <a:rPr lang="en-US" sz="2400" dirty="0"/>
              <a:t> </a:t>
            </a:r>
            <a:r>
              <a:rPr lang="en-US" sz="2400" dirty="0" err="1"/>
              <a:t>năm</a:t>
            </a:r>
            <a:r>
              <a:rPr lang="en-US" sz="2400" dirty="0"/>
              <a:t> </a:t>
            </a:r>
            <a:r>
              <a:rPr lang="vi-VN" sz="2400" dirty="0"/>
              <a:t>(2012), có khoảng </a:t>
            </a:r>
            <a:r>
              <a:rPr lang="vi-VN" sz="2400" b="1" dirty="0"/>
              <a:t>2.5 exabyte (1 exabyte = 1 tỷ GB)</a:t>
            </a:r>
            <a:r>
              <a:rPr lang="vi-VN" sz="2400" dirty="0"/>
              <a:t> </a:t>
            </a:r>
            <a:r>
              <a:rPr lang="vi-VN" sz="2400" b="1" dirty="0"/>
              <a:t>dữ liệu</a:t>
            </a:r>
            <a:r>
              <a:rPr lang="vi-VN" sz="2400" dirty="0"/>
              <a:t> được tạo ra mỗi ngày, con số trên sẽ nhân đôi cứ mỗi 40 tháng, và đó không chỉ là lượng dữ liệu trên Internet! Vậy chúng ta quản lý số lượng lớn dữ liệu như vậy thế nào, chưa nói đến việc chuyển đổi dữ liệu đó sang thông tin cần thiết</a:t>
            </a:r>
            <a:r>
              <a:rPr lang="vi-VN" dirty="0"/>
              <a:t>?</a:t>
            </a:r>
            <a:endParaRPr lang="vi-VN" sz="2800" b="1" dirty="0">
              <a:solidFill>
                <a:schemeClr val="accent1">
                  <a:lumMod val="50000"/>
                </a:schemeClr>
              </a:solidFill>
              <a:latin typeface="+mj-lt"/>
            </a:endParaRPr>
          </a:p>
          <a:p>
            <a:endParaRPr lang="en-US" dirty="0"/>
          </a:p>
        </p:txBody>
      </p:sp>
      <p:pic>
        <p:nvPicPr>
          <p:cNvPr id="2056" name="Picture 8" descr="Kết quả hình ảnh cho Dữ liệ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5687" y="1362651"/>
            <a:ext cx="6133690" cy="454284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03122EC-8CEB-4E03-9066-65DADBFD706C}"/>
              </a:ext>
            </a:extLst>
          </p:cNvPr>
          <p:cNvSpPr txBox="1"/>
          <p:nvPr/>
        </p:nvSpPr>
        <p:spPr>
          <a:xfrm>
            <a:off x="406400" y="1232573"/>
            <a:ext cx="4866967" cy="461665"/>
          </a:xfrm>
          <a:prstGeom prst="rect">
            <a:avLst/>
          </a:prstGeom>
          <a:noFill/>
        </p:spPr>
        <p:txBody>
          <a:bodyPr wrap="square" rtlCol="0">
            <a:spAutoFit/>
          </a:bodyPr>
          <a:lstStyle/>
          <a:p>
            <a:pPr lvl="0"/>
            <a:r>
              <a:rPr lang="en-US" sz="2400" b="1" dirty="0" err="1"/>
              <a:t>I.Cơ</a:t>
            </a:r>
            <a:r>
              <a:rPr lang="en-US" sz="2400" b="1" dirty="0"/>
              <a:t> </a:t>
            </a:r>
            <a:r>
              <a:rPr lang="en-US" sz="2400" b="1" dirty="0" err="1"/>
              <a:t>sở</a:t>
            </a:r>
            <a:r>
              <a:rPr lang="en-US" sz="2400" b="1" dirty="0"/>
              <a:t> </a:t>
            </a:r>
            <a:r>
              <a:rPr lang="en-US" sz="2400" b="1" dirty="0" err="1"/>
              <a:t>dữ</a:t>
            </a:r>
            <a:r>
              <a:rPr lang="en-US" sz="2400" b="1" dirty="0"/>
              <a:t> </a:t>
            </a:r>
            <a:r>
              <a:rPr lang="en-US" sz="2400" b="1" dirty="0" err="1"/>
              <a:t>liệu</a:t>
            </a:r>
            <a:r>
              <a:rPr lang="en-US" sz="2400" b="1" dirty="0"/>
              <a:t> (Database )</a:t>
            </a:r>
            <a:endParaRPr kumimoji="0" lang="en-US" sz="3200" b="1" i="0" u="none" strike="noStrike" kern="1200" cap="none" spc="0" normalizeH="0" baseline="0" noProof="0" dirty="0">
              <a:ln>
                <a:noFill/>
              </a:ln>
              <a:solidFill>
                <a:srgbClr val="163794"/>
              </a:solidFill>
              <a:effectLst/>
              <a:uLnTx/>
              <a:uFillTx/>
              <a:latin typeface="Arial"/>
              <a:ea typeface="+mn-ea"/>
              <a:cs typeface="+mn-cs"/>
            </a:endParaRPr>
          </a:p>
        </p:txBody>
      </p:sp>
    </p:spTree>
    <p:extLst>
      <p:ext uri="{BB962C8B-B14F-4D97-AF65-F5344CB8AC3E}">
        <p14:creationId xmlns:p14="http://schemas.microsoft.com/office/powerpoint/2010/main" val="3956663518"/>
      </p:ext>
    </p:extLst>
  </p:cSld>
  <p:clrMapOvr>
    <a:masterClrMapping/>
  </p:clrMapOvr>
  <mc:AlternateContent xmlns:mc="http://schemas.openxmlformats.org/markup-compatibility/2006" xmlns:p14="http://schemas.microsoft.com/office/powerpoint/2010/main">
    <mc:Choice Requires="p14">
      <p:transition spd="slow" p14:dur="2000" advTm="1723"/>
    </mc:Choice>
    <mc:Fallback xmlns="">
      <p:transition spd="slow" advTm="1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5"/>
          <p:cNvSpPr>
            <a:spLocks noGrp="1"/>
          </p:cNvSpPr>
          <p:nvPr>
            <p:ph type="dt"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mn-ea"/>
                <a:cs typeface="+mn-cs"/>
              </a:rPr>
              <a:t>Nhóm 8</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100" name="Rectangle 2"/>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Database và DBMS</a:t>
            </a:r>
            <a:endParaRPr lang="en-US" altLang="en-US">
              <a:solidFill>
                <a:srgbClr val="000000"/>
              </a:solidFill>
              <a:latin typeface="Times New Roman" panose="02020603050405020304" pitchFamily="18" charset="0"/>
              <a:cs typeface="Times New Roman" panose="02020603050405020304" pitchFamily="18" charset="0"/>
            </a:endParaRPr>
          </a:p>
        </p:txBody>
      </p:sp>
      <p:sp>
        <p:nvSpPr>
          <p:cNvPr id="4101" name="Text Box 3"/>
          <p:cNvSpPr txBox="1">
            <a:spLocks noChangeArrowheads="1"/>
          </p:cNvSpPr>
          <p:nvPr/>
        </p:nvSpPr>
        <p:spPr bwMode="auto">
          <a:xfrm>
            <a:off x="3184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
        <p:nvSpPr>
          <p:cNvPr id="40" name="TextBox 39"/>
          <p:cNvSpPr txBox="1"/>
          <p:nvPr/>
        </p:nvSpPr>
        <p:spPr>
          <a:xfrm>
            <a:off x="178944" y="1230582"/>
            <a:ext cx="4866967" cy="461665"/>
          </a:xfrm>
          <a:prstGeom prst="rect">
            <a:avLst/>
          </a:prstGeom>
          <a:noFill/>
        </p:spPr>
        <p:txBody>
          <a:bodyPr wrap="square" rtlCol="0">
            <a:spAutoFit/>
          </a:bodyPr>
          <a:lstStyle/>
          <a:p>
            <a:pPr lvl="0"/>
            <a:r>
              <a:rPr lang="en-US" sz="2400" b="1" dirty="0"/>
              <a:t>1) </a:t>
            </a:r>
            <a:r>
              <a:rPr lang="en-US" sz="2400" b="1" dirty="0" err="1"/>
              <a:t>Khái</a:t>
            </a:r>
            <a:r>
              <a:rPr lang="en-US" sz="2400" b="1" dirty="0"/>
              <a:t> </a:t>
            </a:r>
            <a:r>
              <a:rPr lang="en-US" sz="2400" b="1" dirty="0" err="1"/>
              <a:t>niệm</a:t>
            </a:r>
            <a:r>
              <a:rPr lang="en-US" sz="2400" b="1" dirty="0"/>
              <a:t> </a:t>
            </a:r>
            <a:r>
              <a:rPr lang="en-US" sz="2400" b="1" dirty="0" err="1"/>
              <a:t>về</a:t>
            </a:r>
            <a:r>
              <a:rPr lang="en-US" sz="2400" b="1" dirty="0"/>
              <a:t> </a:t>
            </a:r>
            <a:r>
              <a:rPr lang="en-US" sz="2400" b="1" dirty="0" err="1"/>
              <a:t>Cơ</a:t>
            </a:r>
            <a:r>
              <a:rPr lang="en-US" sz="2400" b="1" dirty="0"/>
              <a:t> </a:t>
            </a:r>
            <a:r>
              <a:rPr lang="en-US" sz="2400" b="1" dirty="0" err="1"/>
              <a:t>sở</a:t>
            </a:r>
            <a:r>
              <a:rPr lang="en-US" sz="2400" b="1" dirty="0"/>
              <a:t> </a:t>
            </a:r>
            <a:r>
              <a:rPr lang="en-US" sz="2400" b="1" dirty="0" err="1"/>
              <a:t>dữ</a:t>
            </a:r>
            <a:r>
              <a:rPr lang="en-US" sz="2400" b="1" dirty="0"/>
              <a:t> </a:t>
            </a:r>
            <a:r>
              <a:rPr lang="en-US" sz="2400" b="1" dirty="0" err="1"/>
              <a:t>liệu</a:t>
            </a:r>
            <a:r>
              <a:rPr lang="en-US" sz="2400" b="1" dirty="0"/>
              <a:t> </a:t>
            </a:r>
            <a:endParaRPr kumimoji="0" lang="en-US" sz="3200" b="1" i="0" u="none" strike="noStrike" kern="1200" cap="none" spc="0" normalizeH="0" baseline="0" noProof="0" dirty="0">
              <a:ln>
                <a:noFill/>
              </a:ln>
              <a:solidFill>
                <a:srgbClr val="163794"/>
              </a:solidFill>
              <a:effectLst/>
              <a:uLnTx/>
              <a:uFillTx/>
              <a:latin typeface="Arial"/>
              <a:ea typeface="+mn-ea"/>
              <a:cs typeface="+mn-cs"/>
            </a:endParaRPr>
          </a:p>
        </p:txBody>
      </p:sp>
      <p:sp>
        <p:nvSpPr>
          <p:cNvPr id="2" name="TextBox 1"/>
          <p:cNvSpPr txBox="1"/>
          <p:nvPr/>
        </p:nvSpPr>
        <p:spPr>
          <a:xfrm>
            <a:off x="559515" y="1856029"/>
            <a:ext cx="4635910" cy="2031325"/>
          </a:xfrm>
          <a:prstGeom prst="rect">
            <a:avLst/>
          </a:prstGeom>
          <a:noFill/>
        </p:spPr>
        <p:txBody>
          <a:bodyPr wrap="square" rtlCol="0">
            <a:spAutoFit/>
          </a:bodyPr>
          <a:lstStyle/>
          <a:p>
            <a:pPr lvl="0"/>
            <a:r>
              <a:rPr kumimoji="0" lang="vi-VN"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a:ln>
                  <a:noFill/>
                </a:ln>
                <a:solidFill>
                  <a:srgbClr val="163794"/>
                </a:solidFill>
                <a:effectLst/>
                <a:uLnTx/>
                <a:uFillTx/>
                <a:latin typeface="Arial"/>
                <a:ea typeface="+mn-ea"/>
                <a:cs typeface="+mn-cs"/>
              </a:rPr>
              <a:t>-</a:t>
            </a:r>
            <a:r>
              <a:rPr lang="en-US" dirty="0"/>
              <a:t> </a:t>
            </a:r>
            <a:r>
              <a:rPr lang="en-US" dirty="0" err="1"/>
              <a:t>Là</a:t>
            </a:r>
            <a:r>
              <a:rPr lang="en-US" dirty="0"/>
              <a:t>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solidFill>
                  <a:schemeClr val="accent4"/>
                </a:solidFill>
              </a:rPr>
              <a:t> </a:t>
            </a:r>
            <a:r>
              <a:rPr lang="en-US" b="1" dirty="0" err="1">
                <a:solidFill>
                  <a:schemeClr val="accent4"/>
                </a:solidFill>
                <a:hlinkClick r:id="rId2" tooltip="Dữ liệu (máy tính)"/>
              </a:rPr>
              <a:t>dữ</a:t>
            </a:r>
            <a:r>
              <a:rPr lang="en-US" b="1" dirty="0">
                <a:solidFill>
                  <a:schemeClr val="accent4"/>
                </a:solidFill>
                <a:hlinkClick r:id="rId2" tooltip="Dữ liệu (máy tính)"/>
              </a:rPr>
              <a:t> </a:t>
            </a:r>
            <a:r>
              <a:rPr lang="en-US" b="1" dirty="0" err="1">
                <a:solidFill>
                  <a:schemeClr val="accent4"/>
                </a:solidFill>
                <a:hlinkClick r:id="rId2" tooltip="Dữ liệu (máy tính)"/>
              </a:rPr>
              <a:t>liệu</a:t>
            </a:r>
            <a:r>
              <a:rPr lang="en-US" dirty="0"/>
              <a:t> </a:t>
            </a:r>
            <a:r>
              <a:rPr lang="en-US" dirty="0" err="1"/>
              <a:t>có</a:t>
            </a:r>
            <a:r>
              <a:rPr lang="en-US" dirty="0"/>
              <a:t> </a:t>
            </a:r>
            <a:r>
              <a:rPr lang="en-US" dirty="0" err="1"/>
              <a:t>tổ</a:t>
            </a:r>
            <a:r>
              <a:rPr lang="en-US" dirty="0"/>
              <a:t> </a:t>
            </a:r>
            <a:r>
              <a:rPr lang="en-US" dirty="0" err="1"/>
              <a:t>chức</a:t>
            </a:r>
            <a:r>
              <a:rPr lang="en-US" dirty="0"/>
              <a:t>, </a:t>
            </a:r>
            <a:r>
              <a:rPr lang="en-US" dirty="0" err="1"/>
              <a:t>thường</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và</a:t>
            </a:r>
            <a:r>
              <a:rPr lang="en-US" dirty="0"/>
              <a:t> </a:t>
            </a:r>
            <a:r>
              <a:rPr lang="en-US" dirty="0" err="1"/>
              <a:t>truy</a:t>
            </a:r>
            <a:r>
              <a:rPr lang="en-US" dirty="0"/>
              <a:t> </a:t>
            </a:r>
            <a:r>
              <a:rPr lang="en-US" dirty="0" err="1"/>
              <a:t>cập</a:t>
            </a:r>
            <a:r>
              <a:rPr lang="en-US" dirty="0"/>
              <a:t> </a:t>
            </a:r>
            <a:r>
              <a:rPr lang="en-US" dirty="0" err="1"/>
              <a:t>điện</a:t>
            </a:r>
            <a:r>
              <a:rPr lang="en-US" dirty="0"/>
              <a:t> </a:t>
            </a:r>
            <a:r>
              <a:rPr lang="en-US" dirty="0" err="1"/>
              <a:t>tử</a:t>
            </a:r>
            <a:r>
              <a:rPr lang="en-US" dirty="0"/>
              <a:t> </a:t>
            </a:r>
            <a:r>
              <a:rPr lang="en-US" dirty="0" err="1"/>
              <a:t>từ</a:t>
            </a:r>
            <a:r>
              <a:rPr lang="en-US" dirty="0"/>
              <a:t> </a:t>
            </a:r>
            <a:r>
              <a:rPr lang="en-US" dirty="0" err="1"/>
              <a:t>hệ</a:t>
            </a:r>
            <a:r>
              <a:rPr lang="en-US" dirty="0"/>
              <a:t> </a:t>
            </a:r>
            <a:r>
              <a:rPr lang="en-US" dirty="0" err="1"/>
              <a:t>thống</a:t>
            </a:r>
            <a:r>
              <a:rPr lang="en-US" dirty="0"/>
              <a:t> </a:t>
            </a:r>
            <a:r>
              <a:rPr lang="en-US" dirty="0" err="1"/>
              <a:t>máy</a:t>
            </a:r>
            <a:r>
              <a:rPr lang="en-US" dirty="0"/>
              <a:t> </a:t>
            </a:r>
            <a:r>
              <a:rPr lang="en-US" dirty="0" err="1"/>
              <a:t>tính</a:t>
            </a:r>
            <a:r>
              <a:rPr lang="en-US" dirty="0"/>
              <a:t>. </a:t>
            </a:r>
            <a:r>
              <a:rPr lang="en-US" dirty="0" err="1"/>
              <a:t>Khi</a:t>
            </a:r>
            <a:r>
              <a:rPr lang="en-US" dirty="0"/>
              <a:t> </a:t>
            </a:r>
            <a:r>
              <a:rPr lang="en-US" dirty="0" err="1"/>
              <a:t>dữ</a:t>
            </a:r>
            <a:r>
              <a:rPr lang="en-US" dirty="0"/>
              <a:t> </a:t>
            </a:r>
            <a:r>
              <a:rPr lang="en-US" dirty="0" err="1"/>
              <a:t>liệu</a:t>
            </a:r>
            <a:r>
              <a:rPr lang="en-US" dirty="0"/>
              <a:t> </a:t>
            </a:r>
            <a:r>
              <a:rPr lang="en-US" dirty="0" err="1"/>
              <a:t>phức</a:t>
            </a:r>
            <a:r>
              <a:rPr lang="en-US" dirty="0"/>
              <a:t> </a:t>
            </a:r>
            <a:r>
              <a:rPr lang="en-US" dirty="0" err="1"/>
              <a:t>tạp</a:t>
            </a:r>
            <a:r>
              <a:rPr lang="en-US" dirty="0"/>
              <a:t> </a:t>
            </a:r>
            <a:r>
              <a:rPr lang="en-US" dirty="0" err="1"/>
              <a:t>hơn</a:t>
            </a:r>
            <a:r>
              <a:rPr lang="en-US" dirty="0"/>
              <a:t>, </a:t>
            </a:r>
            <a:r>
              <a:rPr lang="en-US" dirty="0" err="1"/>
              <a:t>chúng</a:t>
            </a:r>
            <a:r>
              <a:rPr lang="en-US" dirty="0"/>
              <a:t> ta </a:t>
            </a:r>
            <a:r>
              <a:rPr lang="en-US" dirty="0" err="1"/>
              <a:t>phát</a:t>
            </a:r>
            <a:r>
              <a:rPr lang="en-US" dirty="0"/>
              <a:t> </a:t>
            </a:r>
            <a:r>
              <a:rPr lang="en-US" dirty="0" err="1"/>
              <a:t>triển</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chính</a:t>
            </a:r>
            <a:r>
              <a:rPr lang="en-US" dirty="0"/>
              <a:t> </a:t>
            </a:r>
            <a:r>
              <a:rPr lang="en-US" dirty="0" err="1"/>
              <a:t>thức</a:t>
            </a:r>
            <a:r>
              <a:rPr lang="vi-VN" dirty="0"/>
              <a:t> Cơ sở dữ liệu được tổ chức theo một số cách để giảm sự dư thừa.</a:t>
            </a:r>
            <a:endParaRPr kumimoji="0" lang="en-US" sz="1800" b="0" i="0" u="none" strike="noStrike" kern="1200" cap="none" spc="0" normalizeH="0" baseline="0" noProof="0" dirty="0">
              <a:ln>
                <a:noFill/>
              </a:ln>
              <a:solidFill>
                <a:srgbClr val="163794"/>
              </a:solidFill>
              <a:effectLst/>
              <a:uLnTx/>
              <a:uFillTx/>
              <a:latin typeface="Arial"/>
              <a:ea typeface="+mn-ea"/>
              <a:cs typeface="+mn-cs"/>
            </a:endParaRPr>
          </a:p>
        </p:txBody>
      </p:sp>
      <p:pic>
        <p:nvPicPr>
          <p:cNvPr id="19462" name="Picture 6" descr="Kết quả hình ảnh cho Data 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9859" y="1562588"/>
            <a:ext cx="5673315" cy="32158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6400" y="4966136"/>
            <a:ext cx="7346122" cy="1754326"/>
          </a:xfrm>
          <a:prstGeom prst="rect">
            <a:avLst/>
          </a:prstGeom>
          <a:noFill/>
        </p:spPr>
        <p:txBody>
          <a:bodyPr wrap="square" rtlCol="0">
            <a:spAutoFit/>
          </a:bodyPr>
          <a:lstStyle/>
          <a:p>
            <a:pPr marL="285750" indent="-285750">
              <a:buFont typeface="Arial" panose="020B0604020202020204" pitchFamily="34" charset="0"/>
              <a:buChar char="•"/>
            </a:pPr>
            <a:r>
              <a:rPr lang="vi-VN" dirty="0"/>
              <a:t>Lưu trữ thông tin có hệ thống</a:t>
            </a:r>
          </a:p>
          <a:p>
            <a:pPr marL="285750" indent="-285750">
              <a:buFont typeface="Arial" panose="020B0604020202020204" pitchFamily="34" charset="0"/>
              <a:buChar char="•"/>
            </a:pPr>
            <a:r>
              <a:rPr lang="en-US" dirty="0" err="1"/>
              <a:t>Đảm</a:t>
            </a:r>
            <a:r>
              <a:rPr lang="en-US" dirty="0"/>
              <a:t> </a:t>
            </a:r>
            <a:r>
              <a:rPr lang="en-US" dirty="0" err="1"/>
              <a:t>bảo</a:t>
            </a:r>
            <a:r>
              <a:rPr lang="en-US" dirty="0"/>
              <a:t> an </a:t>
            </a:r>
            <a:r>
              <a:rPr lang="en-US" dirty="0" err="1"/>
              <a:t>toàn</a:t>
            </a:r>
            <a:r>
              <a:rPr lang="en-US" dirty="0"/>
              <a:t> </a:t>
            </a:r>
            <a:r>
              <a:rPr lang="en-US" dirty="0" err="1"/>
              <a:t>dữ</a:t>
            </a:r>
            <a:r>
              <a:rPr lang="en-US" dirty="0"/>
              <a:t> </a:t>
            </a:r>
            <a:r>
              <a:rPr lang="en-US" dirty="0" err="1"/>
              <a:t>liệu</a:t>
            </a:r>
            <a:endParaRPr lang="en-US" dirty="0"/>
          </a:p>
          <a:p>
            <a:pPr marL="285750" indent="-285750">
              <a:buFont typeface="Arial" panose="020B0604020202020204" pitchFamily="34" charset="0"/>
              <a:buChar char="•"/>
            </a:pPr>
            <a:r>
              <a:rPr lang="vi-VN" dirty="0"/>
              <a:t>Đảm bảo khả năng truy xuất đồng thời của nhiều người dùng trên dữ liệu</a:t>
            </a:r>
          </a:p>
          <a:p>
            <a:pPr marL="285750" indent="-285750">
              <a:buFont typeface="Arial" panose="020B0604020202020204" pitchFamily="34" charset="0"/>
              <a:buChar char="•"/>
            </a:pPr>
            <a:r>
              <a:rPr lang="vi-VN" dirty="0"/>
              <a:t>Linh hoạt thay đổi theo nhu cầu của người dùng</a:t>
            </a:r>
          </a:p>
          <a:p>
            <a:pPr marL="285750" indent="-285750">
              <a:buFont typeface="Arial" panose="020B0604020202020204" pitchFamily="34" charset="0"/>
              <a:buChar char="•"/>
            </a:pPr>
            <a:r>
              <a:rPr lang="vi-VN" dirty="0"/>
              <a:t>Công tác quản lí dễ dàng </a:t>
            </a:r>
            <a:r>
              <a:rPr lang="vi-VN" dirty="0" smtClean="0"/>
              <a:t>hơn</a:t>
            </a:r>
            <a:endParaRPr lang="vi-VN" sz="2000" b="1" dirty="0"/>
          </a:p>
        </p:txBody>
      </p:sp>
      <p:sp>
        <p:nvSpPr>
          <p:cNvPr id="3" name="TextBox 2">
            <a:extLst>
              <a:ext uri="{FF2B5EF4-FFF2-40B4-BE49-F238E27FC236}">
                <a16:creationId xmlns:a16="http://schemas.microsoft.com/office/drawing/2014/main" id="{C929CE69-38A5-43F3-A6FB-13010669F9FE}"/>
              </a:ext>
            </a:extLst>
          </p:cNvPr>
          <p:cNvSpPr txBox="1"/>
          <p:nvPr/>
        </p:nvSpPr>
        <p:spPr>
          <a:xfrm>
            <a:off x="357395" y="4373032"/>
            <a:ext cx="3290956" cy="400110"/>
          </a:xfrm>
          <a:prstGeom prst="rect">
            <a:avLst/>
          </a:prstGeom>
          <a:noFill/>
        </p:spPr>
        <p:txBody>
          <a:bodyPr wrap="square" rtlCol="0">
            <a:spAutoFit/>
          </a:bodyPr>
          <a:lstStyle/>
          <a:p>
            <a:r>
              <a:rPr lang="en-US" sz="2000" b="1" dirty="0"/>
              <a:t>2) </a:t>
            </a:r>
            <a:r>
              <a:rPr lang="en-US" sz="2000" b="1" dirty="0" err="1"/>
              <a:t>Vai</a:t>
            </a:r>
            <a:r>
              <a:rPr lang="en-US" sz="2000" b="1" dirty="0"/>
              <a:t> </a:t>
            </a:r>
            <a:r>
              <a:rPr lang="en-US" sz="2000" b="1" dirty="0" err="1"/>
              <a:t>trò</a:t>
            </a:r>
            <a:r>
              <a:rPr lang="en-US" sz="2000" b="1" dirty="0"/>
              <a:t> </a:t>
            </a:r>
            <a:r>
              <a:rPr lang="en-US" sz="2000" b="1" dirty="0" err="1"/>
              <a:t>của</a:t>
            </a:r>
            <a:r>
              <a:rPr lang="en-US" sz="2000" b="1" dirty="0"/>
              <a:t> Database</a:t>
            </a:r>
          </a:p>
        </p:txBody>
      </p:sp>
    </p:spTree>
    <p:extLst>
      <p:ext uri="{BB962C8B-B14F-4D97-AF65-F5344CB8AC3E}">
        <p14:creationId xmlns:p14="http://schemas.microsoft.com/office/powerpoint/2010/main" val="383562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5"/>
          <p:cNvSpPr>
            <a:spLocks noGrp="1"/>
          </p:cNvSpPr>
          <p:nvPr>
            <p:ph type="dt"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mn-ea"/>
                <a:cs typeface="+mn-cs"/>
              </a:rPr>
              <a:t>Nhóm 8</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100" name="Rectangle 2"/>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Database và DBMS</a:t>
            </a:r>
            <a:endParaRPr lang="en-US" altLang="en-US">
              <a:solidFill>
                <a:srgbClr val="000000"/>
              </a:solidFill>
              <a:latin typeface="Times New Roman" panose="02020603050405020304" pitchFamily="18" charset="0"/>
              <a:cs typeface="Times New Roman" panose="02020603050405020304" pitchFamily="18" charset="0"/>
            </a:endParaRPr>
          </a:p>
        </p:txBody>
      </p:sp>
      <p:sp>
        <p:nvSpPr>
          <p:cNvPr id="4101" name="Text Box 3"/>
          <p:cNvSpPr txBox="1">
            <a:spLocks noChangeArrowheads="1"/>
          </p:cNvSpPr>
          <p:nvPr/>
        </p:nvSpPr>
        <p:spPr bwMode="auto">
          <a:xfrm>
            <a:off x="3184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
        <p:nvSpPr>
          <p:cNvPr id="40" name="TextBox 39"/>
          <p:cNvSpPr txBox="1"/>
          <p:nvPr/>
        </p:nvSpPr>
        <p:spPr>
          <a:xfrm>
            <a:off x="195211" y="1241088"/>
            <a:ext cx="5489166"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163794"/>
                </a:solidFill>
                <a:effectLst/>
                <a:uLnTx/>
                <a:uFillTx/>
                <a:latin typeface="Arial"/>
                <a:ea typeface="+mn-ea"/>
                <a:cs typeface="+mn-cs"/>
              </a:rPr>
              <a:t>3) </a:t>
            </a:r>
            <a:r>
              <a:rPr kumimoji="0" lang="en-US" sz="2400" b="1" i="0" u="none" strike="noStrike" kern="1200" cap="none" spc="0" normalizeH="0" baseline="0" noProof="0" dirty="0" err="1">
                <a:ln>
                  <a:noFill/>
                </a:ln>
                <a:solidFill>
                  <a:srgbClr val="163794"/>
                </a:solidFill>
                <a:effectLst/>
                <a:uLnTx/>
                <a:uFillTx/>
                <a:latin typeface="Arial"/>
                <a:ea typeface="+mn-ea"/>
                <a:cs typeface="+mn-cs"/>
              </a:rPr>
              <a:t>Hệ</a:t>
            </a:r>
            <a:r>
              <a:rPr kumimoji="0" lang="en-US" sz="2400" b="1" i="0" u="none" strike="noStrike" kern="1200" cap="none" spc="0" normalizeH="0" baseline="0" noProof="0" dirty="0">
                <a:ln>
                  <a:noFill/>
                </a:ln>
                <a:solidFill>
                  <a:srgbClr val="163794"/>
                </a:solidFill>
                <a:effectLst/>
                <a:uLnTx/>
                <a:uFillTx/>
                <a:latin typeface="Arial"/>
                <a:ea typeface="+mn-ea"/>
                <a:cs typeface="+mn-cs"/>
              </a:rPr>
              <a:t> </a:t>
            </a:r>
            <a:r>
              <a:rPr kumimoji="0" lang="en-US" sz="2400" b="1" i="0" u="none" strike="noStrike" kern="1200" cap="none" spc="0" normalizeH="0" baseline="0" noProof="0" dirty="0" err="1">
                <a:ln>
                  <a:noFill/>
                </a:ln>
                <a:solidFill>
                  <a:srgbClr val="163794"/>
                </a:solidFill>
                <a:effectLst/>
                <a:uLnTx/>
                <a:uFillTx/>
                <a:latin typeface="Arial"/>
                <a:ea typeface="+mn-ea"/>
                <a:cs typeface="+mn-cs"/>
              </a:rPr>
              <a:t>quản</a:t>
            </a:r>
            <a:r>
              <a:rPr kumimoji="0" lang="en-US" sz="2400" b="1" i="0" u="none" strike="noStrike" kern="1200" cap="none" spc="0" normalizeH="0" baseline="0" noProof="0" dirty="0">
                <a:ln>
                  <a:noFill/>
                </a:ln>
                <a:solidFill>
                  <a:srgbClr val="163794"/>
                </a:solidFill>
                <a:effectLst/>
                <a:uLnTx/>
                <a:uFillTx/>
                <a:latin typeface="Arial"/>
                <a:ea typeface="+mn-ea"/>
                <a:cs typeface="+mn-cs"/>
              </a:rPr>
              <a:t> </a:t>
            </a:r>
            <a:r>
              <a:rPr kumimoji="0" lang="en-US" sz="2400" b="1" i="0" u="none" strike="noStrike" kern="1200" cap="none" spc="0" normalizeH="0" baseline="0" noProof="0" dirty="0" err="1">
                <a:ln>
                  <a:noFill/>
                </a:ln>
                <a:solidFill>
                  <a:srgbClr val="163794"/>
                </a:solidFill>
                <a:effectLst/>
                <a:uLnTx/>
                <a:uFillTx/>
                <a:latin typeface="Arial"/>
                <a:ea typeface="+mn-ea"/>
                <a:cs typeface="+mn-cs"/>
              </a:rPr>
              <a:t>trị</a:t>
            </a:r>
            <a:r>
              <a:rPr kumimoji="0" lang="en-US" sz="2400" b="1" i="0" u="none" strike="noStrike" kern="1200" cap="none" spc="0" normalizeH="0" baseline="0" noProof="0" dirty="0">
                <a:ln>
                  <a:noFill/>
                </a:ln>
                <a:solidFill>
                  <a:srgbClr val="163794"/>
                </a:solidFill>
                <a:effectLst/>
                <a:uLnTx/>
                <a:uFillTx/>
                <a:latin typeface="Arial"/>
                <a:ea typeface="+mn-ea"/>
                <a:cs typeface="+mn-cs"/>
              </a:rPr>
              <a:t> </a:t>
            </a:r>
            <a:r>
              <a:rPr kumimoji="0" lang="en-US" sz="2400" b="1" i="0" u="none" strike="noStrike" kern="1200" cap="none" spc="0" normalizeH="0" baseline="0" noProof="0" dirty="0" err="1">
                <a:ln>
                  <a:noFill/>
                </a:ln>
                <a:solidFill>
                  <a:srgbClr val="163794"/>
                </a:solidFill>
                <a:effectLst/>
                <a:uLnTx/>
                <a:uFillTx/>
                <a:latin typeface="Arial"/>
                <a:ea typeface="+mn-ea"/>
                <a:cs typeface="+mn-cs"/>
              </a:rPr>
              <a:t>cơ</a:t>
            </a:r>
            <a:r>
              <a:rPr kumimoji="0" lang="en-US" sz="2400" b="1" i="0" u="none" strike="noStrike" kern="1200" cap="none" spc="0" normalizeH="0" baseline="0" noProof="0" dirty="0">
                <a:ln>
                  <a:noFill/>
                </a:ln>
                <a:solidFill>
                  <a:srgbClr val="163794"/>
                </a:solidFill>
                <a:effectLst/>
                <a:uLnTx/>
                <a:uFillTx/>
                <a:latin typeface="Arial"/>
                <a:ea typeface="+mn-ea"/>
                <a:cs typeface="+mn-cs"/>
              </a:rPr>
              <a:t> </a:t>
            </a:r>
            <a:r>
              <a:rPr kumimoji="0" lang="en-US" sz="2400" b="1" i="0" u="none" strike="noStrike" kern="1200" cap="none" spc="0" normalizeH="0" baseline="0" noProof="0" dirty="0" err="1">
                <a:ln>
                  <a:noFill/>
                </a:ln>
                <a:solidFill>
                  <a:srgbClr val="163794"/>
                </a:solidFill>
                <a:effectLst/>
                <a:uLnTx/>
                <a:uFillTx/>
                <a:latin typeface="Arial"/>
                <a:ea typeface="+mn-ea"/>
                <a:cs typeface="+mn-cs"/>
              </a:rPr>
              <a:t>sở</a:t>
            </a:r>
            <a:r>
              <a:rPr kumimoji="0" lang="en-US" sz="2400" b="1" i="0" u="none" strike="noStrike" kern="1200" cap="none" spc="0" normalizeH="0" baseline="0" noProof="0" dirty="0">
                <a:ln>
                  <a:noFill/>
                </a:ln>
                <a:solidFill>
                  <a:srgbClr val="163794"/>
                </a:solidFill>
                <a:effectLst/>
                <a:uLnTx/>
                <a:uFillTx/>
                <a:latin typeface="Arial"/>
                <a:ea typeface="+mn-ea"/>
                <a:cs typeface="+mn-cs"/>
              </a:rPr>
              <a:t> </a:t>
            </a:r>
            <a:r>
              <a:rPr kumimoji="0" lang="en-US" sz="2400" b="1" i="0" u="none" strike="noStrike" kern="1200" cap="none" spc="0" normalizeH="0" baseline="0" noProof="0" dirty="0" err="1">
                <a:ln>
                  <a:noFill/>
                </a:ln>
                <a:solidFill>
                  <a:srgbClr val="163794"/>
                </a:solidFill>
                <a:effectLst/>
                <a:uLnTx/>
                <a:uFillTx/>
                <a:latin typeface="Arial"/>
                <a:ea typeface="+mn-ea"/>
                <a:cs typeface="+mn-cs"/>
              </a:rPr>
              <a:t>dữ</a:t>
            </a:r>
            <a:r>
              <a:rPr kumimoji="0" lang="en-US" sz="2400" b="1" i="0" u="none" strike="noStrike" kern="1200" cap="none" spc="0" normalizeH="0" baseline="0" noProof="0" dirty="0">
                <a:ln>
                  <a:noFill/>
                </a:ln>
                <a:solidFill>
                  <a:srgbClr val="163794"/>
                </a:solidFill>
                <a:effectLst/>
                <a:uLnTx/>
                <a:uFillTx/>
                <a:latin typeface="Arial"/>
                <a:ea typeface="+mn-ea"/>
                <a:cs typeface="+mn-cs"/>
              </a:rPr>
              <a:t> </a:t>
            </a:r>
            <a:r>
              <a:rPr kumimoji="0" lang="en-US" sz="2400" b="1" i="0" u="none" strike="noStrike" kern="1200" cap="none" spc="0" normalizeH="0" baseline="0" noProof="0" dirty="0" err="1">
                <a:ln>
                  <a:noFill/>
                </a:ln>
                <a:solidFill>
                  <a:srgbClr val="163794"/>
                </a:solidFill>
                <a:effectLst/>
                <a:uLnTx/>
                <a:uFillTx/>
                <a:latin typeface="Arial"/>
                <a:ea typeface="+mn-ea"/>
                <a:cs typeface="+mn-cs"/>
              </a:rPr>
              <a:t>liệu</a:t>
            </a:r>
            <a:r>
              <a:rPr kumimoji="0" lang="en-US" sz="2400" b="1" i="0" u="none" strike="noStrike" kern="1200" cap="none" spc="0" normalizeH="0" baseline="0" noProof="0" dirty="0">
                <a:ln>
                  <a:noFill/>
                </a:ln>
                <a:solidFill>
                  <a:srgbClr val="163794"/>
                </a:solidFill>
                <a:effectLst/>
                <a:uLnTx/>
                <a:uFillTx/>
                <a:latin typeface="Arial"/>
                <a:ea typeface="+mn-ea"/>
                <a:cs typeface="+mn-cs"/>
              </a:rPr>
              <a:t> (Database Management System - DBMS)</a:t>
            </a:r>
            <a:r>
              <a:rPr kumimoji="0" lang="en-US" sz="2400" b="0" i="0" u="none" strike="noStrike" kern="1200" cap="none" spc="0" normalizeH="0" baseline="0" noProof="0" dirty="0">
                <a:ln>
                  <a:noFill/>
                </a:ln>
                <a:solidFill>
                  <a:srgbClr val="163794"/>
                </a:solidFill>
                <a:effectLst/>
                <a:uLnTx/>
                <a:uFillTx/>
                <a:latin typeface="Arial"/>
                <a:ea typeface="+mn-ea"/>
                <a:cs typeface="+mn-cs"/>
              </a:rPr>
              <a:t> </a:t>
            </a:r>
          </a:p>
        </p:txBody>
      </p:sp>
      <p:sp>
        <p:nvSpPr>
          <p:cNvPr id="2" name="TextBox 1"/>
          <p:cNvSpPr txBox="1"/>
          <p:nvPr/>
        </p:nvSpPr>
        <p:spPr>
          <a:xfrm>
            <a:off x="379875" y="2551837"/>
            <a:ext cx="5277976" cy="1754326"/>
          </a:xfrm>
          <a:prstGeom prst="rect">
            <a:avLst/>
          </a:prstGeom>
          <a:noFill/>
        </p:spPr>
        <p:txBody>
          <a:bodyPr wrap="square" rtlCol="0">
            <a:spAutoFit/>
          </a:bodyPr>
          <a:lstStyle/>
          <a:p>
            <a:pPr lvl="0">
              <a:defRPr/>
            </a:pPr>
            <a:r>
              <a:rPr kumimoji="0" lang="en-US" sz="1800" b="1" i="0" u="none" strike="noStrike" kern="1200" cap="none" spc="0" normalizeH="0" baseline="0" noProof="0" dirty="0" err="1">
                <a:ln>
                  <a:noFill/>
                </a:ln>
                <a:solidFill>
                  <a:srgbClr val="163794"/>
                </a:solidFill>
                <a:effectLst/>
                <a:uLnTx/>
                <a:uFillTx/>
                <a:latin typeface="Arial"/>
                <a:ea typeface="+mn-ea"/>
                <a:cs typeface="+mn-cs"/>
              </a:rPr>
              <a:t>Hệ</a:t>
            </a:r>
            <a:r>
              <a:rPr kumimoji="0" lang="en-US" sz="1800" b="1" i="0" u="none" strike="noStrike" kern="1200" cap="none" spc="0" normalizeH="0" baseline="0" noProof="0" dirty="0">
                <a:ln>
                  <a:noFill/>
                </a:ln>
                <a:solidFill>
                  <a:srgbClr val="163794"/>
                </a:solidFill>
                <a:effectLst/>
                <a:uLnTx/>
                <a:uFillTx/>
                <a:latin typeface="Arial"/>
                <a:ea typeface="+mn-ea"/>
                <a:cs typeface="+mn-cs"/>
              </a:rPr>
              <a:t> </a:t>
            </a:r>
            <a:r>
              <a:rPr kumimoji="0" lang="en-US" sz="1800" b="1" i="0" u="none" strike="noStrike" kern="1200" cap="none" spc="0" normalizeH="0" baseline="0" noProof="0" dirty="0" err="1">
                <a:ln>
                  <a:noFill/>
                </a:ln>
                <a:solidFill>
                  <a:srgbClr val="163794"/>
                </a:solidFill>
                <a:effectLst/>
                <a:uLnTx/>
                <a:uFillTx/>
                <a:latin typeface="Arial"/>
                <a:ea typeface="+mn-ea"/>
                <a:cs typeface="+mn-cs"/>
              </a:rPr>
              <a:t>quản</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lang="en-US" b="1" noProof="0" dirty="0">
                <a:solidFill>
                  <a:srgbClr val="163794"/>
                </a:solidFill>
                <a:latin typeface="Arial"/>
              </a:rPr>
              <a:t>t</a:t>
            </a:r>
            <a:r>
              <a:rPr lang="en-US" b="1" dirty="0" err="1">
                <a:solidFill>
                  <a:srgbClr val="163794"/>
                </a:solidFill>
                <a:latin typeface="Arial"/>
              </a:rPr>
              <a:t>rị</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1" i="0" u="none" strike="noStrike" kern="1200" cap="none" spc="0" normalizeH="0" baseline="0" noProof="0" dirty="0" err="1">
                <a:ln>
                  <a:noFill/>
                </a:ln>
                <a:solidFill>
                  <a:srgbClr val="163794"/>
                </a:solidFill>
                <a:effectLst/>
                <a:uLnTx/>
                <a:uFillTx/>
                <a:latin typeface="Arial"/>
                <a:ea typeface="+mn-ea"/>
                <a:cs typeface="+mn-cs"/>
              </a:rPr>
              <a:t>cơ</a:t>
            </a:r>
            <a:r>
              <a:rPr kumimoji="0" lang="en-US" sz="1800" b="1" i="0" u="none" strike="noStrike" kern="1200" cap="none" spc="0" normalizeH="0" baseline="0" noProof="0" dirty="0">
                <a:ln>
                  <a:noFill/>
                </a:ln>
                <a:solidFill>
                  <a:srgbClr val="163794"/>
                </a:solidFill>
                <a:effectLst/>
                <a:uLnTx/>
                <a:uFillTx/>
                <a:latin typeface="Arial"/>
                <a:ea typeface="+mn-ea"/>
                <a:cs typeface="+mn-cs"/>
              </a:rPr>
              <a:t> </a:t>
            </a:r>
            <a:r>
              <a:rPr kumimoji="0" lang="en-US" sz="1800" b="1" i="0" u="none" strike="noStrike" kern="1200" cap="none" spc="0" normalizeH="0" baseline="0" noProof="0" dirty="0" err="1">
                <a:ln>
                  <a:noFill/>
                </a:ln>
                <a:solidFill>
                  <a:srgbClr val="163794"/>
                </a:solidFill>
                <a:effectLst/>
                <a:uLnTx/>
                <a:uFillTx/>
                <a:latin typeface="Arial"/>
                <a:ea typeface="+mn-ea"/>
                <a:cs typeface="+mn-cs"/>
              </a:rPr>
              <a:t>sở</a:t>
            </a:r>
            <a:r>
              <a:rPr kumimoji="0" lang="en-US" sz="1800" b="1" i="0" u="none" strike="noStrike" kern="1200" cap="none" spc="0" normalizeH="0" baseline="0" noProof="0" dirty="0">
                <a:ln>
                  <a:noFill/>
                </a:ln>
                <a:solidFill>
                  <a:srgbClr val="163794"/>
                </a:solidFill>
                <a:effectLst/>
                <a:uLnTx/>
                <a:uFillTx/>
                <a:latin typeface="Arial"/>
                <a:ea typeface="+mn-ea"/>
                <a:cs typeface="+mn-cs"/>
              </a:rPr>
              <a:t> </a:t>
            </a:r>
            <a:r>
              <a:rPr kumimoji="0" lang="en-US" sz="1800" b="1" i="0" u="none" strike="noStrike" kern="1200" cap="none" spc="0" normalizeH="0" baseline="0" noProof="0" dirty="0" err="1">
                <a:ln>
                  <a:noFill/>
                </a:ln>
                <a:solidFill>
                  <a:srgbClr val="163794"/>
                </a:solidFill>
                <a:effectLst/>
                <a:uLnTx/>
                <a:uFillTx/>
                <a:latin typeface="Arial"/>
                <a:ea typeface="+mn-ea"/>
                <a:cs typeface="+mn-cs"/>
              </a:rPr>
              <a:t>dữ</a:t>
            </a:r>
            <a:r>
              <a:rPr kumimoji="0" lang="en-US" sz="1800" b="1" i="0" u="none" strike="noStrike" kern="1200" cap="none" spc="0" normalizeH="0" baseline="0" noProof="0" dirty="0">
                <a:ln>
                  <a:noFill/>
                </a:ln>
                <a:solidFill>
                  <a:srgbClr val="163794"/>
                </a:solidFill>
                <a:effectLst/>
                <a:uLnTx/>
                <a:uFillTx/>
                <a:latin typeface="Arial"/>
                <a:ea typeface="+mn-ea"/>
                <a:cs typeface="+mn-cs"/>
              </a:rPr>
              <a:t> </a:t>
            </a:r>
            <a:r>
              <a:rPr kumimoji="0" lang="en-US" sz="1800" b="1" i="0" u="none" strike="noStrike" kern="1200" cap="none" spc="0" normalizeH="0" baseline="0" noProof="0" dirty="0" err="1">
                <a:ln>
                  <a:noFill/>
                </a:ln>
                <a:solidFill>
                  <a:srgbClr val="163794"/>
                </a:solidFill>
                <a:effectLst/>
                <a:uLnTx/>
                <a:uFillTx/>
                <a:latin typeface="Arial"/>
                <a:ea typeface="+mn-ea"/>
                <a:cs typeface="+mn-cs"/>
              </a:rPr>
              <a:t>liệu</a:t>
            </a:r>
            <a:r>
              <a:rPr kumimoji="0" lang="en-US" sz="1800" b="0" i="0" u="none" strike="noStrike" kern="1200" cap="none" spc="0" normalizeH="0" baseline="0" noProof="0" dirty="0">
                <a:ln>
                  <a:noFill/>
                </a:ln>
                <a:solidFill>
                  <a:srgbClr val="163794"/>
                </a:solidFill>
                <a:effectLst/>
                <a:uLnTx/>
                <a:uFillTx/>
                <a:latin typeface="Arial"/>
                <a:ea typeface="+mn-ea"/>
                <a:cs typeface="+mn-cs"/>
              </a:rPr>
              <a:t> (Database Management System - DBMS) </a:t>
            </a:r>
            <a:r>
              <a:rPr kumimoji="0" lang="en-US" sz="1800" b="1" i="0" u="none" strike="noStrike" kern="1200" cap="none" spc="0" normalizeH="0" baseline="0" noProof="0" dirty="0" err="1">
                <a:ln>
                  <a:noFill/>
                </a:ln>
                <a:solidFill>
                  <a:srgbClr val="163794"/>
                </a:solidFill>
                <a:effectLst/>
                <a:uLnTx/>
                <a:uFillTx/>
                <a:latin typeface="Arial"/>
                <a:ea typeface="+mn-ea"/>
                <a:cs typeface="+mn-cs"/>
              </a:rPr>
              <a:t>là</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phần</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mềm</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tương</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tác</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với</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người</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dùng</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cuối</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ứng</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dụng</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vào</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chính</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lang="en-US" b="1" dirty="0">
                <a:solidFill>
                  <a:srgbClr val="163794"/>
                </a:solidFill>
                <a:latin typeface="Arial"/>
              </a:rPr>
              <a:t>C</a:t>
            </a:r>
            <a:r>
              <a:rPr kumimoji="0" lang="en-US" sz="1800" b="1" i="0" u="none" strike="noStrike" kern="1200" cap="none" spc="0" normalizeH="0" baseline="0" noProof="0" dirty="0">
                <a:ln>
                  <a:noFill/>
                </a:ln>
                <a:solidFill>
                  <a:srgbClr val="163794"/>
                </a:solidFill>
                <a:effectLst/>
                <a:uLnTx/>
                <a:uFillTx/>
                <a:latin typeface="Arial"/>
                <a:ea typeface="+mn-ea"/>
                <a:cs typeface="+mn-cs"/>
              </a:rPr>
              <a:t>ơ </a:t>
            </a:r>
            <a:r>
              <a:rPr kumimoji="0" lang="en-US" sz="1800" b="1" i="0" u="none" strike="noStrike" kern="1200" cap="none" spc="0" normalizeH="0" baseline="0" noProof="0" dirty="0" err="1">
                <a:ln>
                  <a:noFill/>
                </a:ln>
                <a:solidFill>
                  <a:srgbClr val="163794"/>
                </a:solidFill>
                <a:effectLst/>
                <a:uLnTx/>
                <a:uFillTx/>
                <a:latin typeface="Arial"/>
                <a:ea typeface="+mn-ea"/>
                <a:cs typeface="+mn-cs"/>
              </a:rPr>
              <a:t>sở</a:t>
            </a:r>
            <a:r>
              <a:rPr kumimoji="0" lang="en-US" sz="1800" b="1" i="0" u="none" strike="noStrike" kern="1200" cap="none" spc="0" normalizeH="0" baseline="0" noProof="0" dirty="0">
                <a:ln>
                  <a:noFill/>
                </a:ln>
                <a:solidFill>
                  <a:srgbClr val="163794"/>
                </a:solidFill>
                <a:effectLst/>
                <a:uLnTx/>
                <a:uFillTx/>
                <a:latin typeface="Arial"/>
                <a:ea typeface="+mn-ea"/>
                <a:cs typeface="+mn-cs"/>
              </a:rPr>
              <a:t> </a:t>
            </a:r>
            <a:r>
              <a:rPr kumimoji="0" lang="en-US" sz="1800" b="1" i="0" u="none" strike="noStrike" kern="1200" cap="none" spc="0" normalizeH="0" baseline="0" noProof="0" dirty="0" err="1">
                <a:ln>
                  <a:noFill/>
                </a:ln>
                <a:solidFill>
                  <a:srgbClr val="163794"/>
                </a:solidFill>
                <a:effectLst/>
                <a:uLnTx/>
                <a:uFillTx/>
                <a:latin typeface="Arial"/>
                <a:ea typeface="+mn-ea"/>
                <a:cs typeface="+mn-cs"/>
              </a:rPr>
              <a:t>dữ</a:t>
            </a:r>
            <a:r>
              <a:rPr kumimoji="0" lang="en-US" sz="1800" b="1" i="0" u="none" strike="noStrike" kern="1200" cap="none" spc="0" normalizeH="0" baseline="0" noProof="0" dirty="0">
                <a:ln>
                  <a:noFill/>
                </a:ln>
                <a:solidFill>
                  <a:srgbClr val="163794"/>
                </a:solidFill>
                <a:effectLst/>
                <a:uLnTx/>
                <a:uFillTx/>
                <a:latin typeface="Arial"/>
                <a:ea typeface="+mn-ea"/>
                <a:cs typeface="+mn-cs"/>
              </a:rPr>
              <a:t> </a:t>
            </a:r>
            <a:r>
              <a:rPr kumimoji="0" lang="en-US" sz="1800" b="1" i="0" u="none" strike="noStrike" kern="1200" cap="none" spc="0" normalizeH="0" baseline="0" noProof="0" dirty="0" err="1">
                <a:ln>
                  <a:noFill/>
                </a:ln>
                <a:solidFill>
                  <a:srgbClr val="163794"/>
                </a:solidFill>
                <a:effectLst/>
                <a:uLnTx/>
                <a:uFillTx/>
                <a:latin typeface="Arial"/>
                <a:ea typeface="+mn-ea"/>
                <a:cs typeface="+mn-cs"/>
              </a:rPr>
              <a:t>liệu</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để</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thu</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thập</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và</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phân</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tích</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1" i="0" u="none" strike="noStrike" kern="1200" cap="none" spc="0" normalizeH="0" baseline="0" noProof="0" dirty="0" err="1">
                <a:ln>
                  <a:noFill/>
                </a:ln>
                <a:solidFill>
                  <a:srgbClr val="163794"/>
                </a:solidFill>
                <a:effectLst/>
                <a:uLnTx/>
                <a:uFillTx/>
                <a:latin typeface="Arial"/>
                <a:ea typeface="+mn-ea"/>
                <a:cs typeface="+mn-cs"/>
              </a:rPr>
              <a:t>dữ</a:t>
            </a:r>
            <a:r>
              <a:rPr kumimoji="0" lang="en-US" sz="1800" b="1" i="0" u="none" strike="noStrike" kern="1200" cap="none" spc="0" normalizeH="0" baseline="0" noProof="0" dirty="0">
                <a:ln>
                  <a:noFill/>
                </a:ln>
                <a:solidFill>
                  <a:srgbClr val="163794"/>
                </a:solidFill>
                <a:effectLst/>
                <a:uLnTx/>
                <a:uFillTx/>
                <a:latin typeface="Arial"/>
                <a:ea typeface="+mn-ea"/>
                <a:cs typeface="+mn-cs"/>
              </a:rPr>
              <a:t> </a:t>
            </a:r>
            <a:r>
              <a:rPr kumimoji="0" lang="en-US" sz="1800" b="1" i="0" u="none" strike="noStrike" kern="1200" cap="none" spc="0" normalizeH="0" baseline="0" noProof="0" dirty="0" err="1">
                <a:ln>
                  <a:noFill/>
                </a:ln>
                <a:solidFill>
                  <a:srgbClr val="163794"/>
                </a:solidFill>
                <a:effectLst/>
                <a:uLnTx/>
                <a:uFillTx/>
                <a:latin typeface="Arial"/>
                <a:ea typeface="+mn-ea"/>
                <a:cs typeface="+mn-cs"/>
              </a:rPr>
              <a:t>liệu</a:t>
            </a:r>
            <a:r>
              <a:rPr kumimoji="0" lang="en-US" sz="1800" b="0" i="0" u="none" strike="noStrike" kern="1200" cap="none" spc="0" normalizeH="0" baseline="0" noProof="0" dirty="0" err="1">
                <a:ln>
                  <a:noFill/>
                </a:ln>
                <a:solidFill>
                  <a:srgbClr val="163794"/>
                </a:solidFill>
                <a:effectLst/>
                <a:uLnTx/>
                <a:uFillTx/>
                <a:latin typeface="Arial"/>
                <a:ea typeface="+mn-ea"/>
                <a:cs typeface="+mn-cs"/>
              </a:rPr>
              <a:t>.Hiện</a:t>
            </a:r>
            <a:r>
              <a:rPr kumimoji="0" lang="en-US" sz="1800" b="0" i="0" u="none" strike="noStrike" kern="1200" cap="none" spc="0" normalizeH="0" baseline="0" noProof="0" dirty="0">
                <a:ln>
                  <a:noFill/>
                </a:ln>
                <a:solidFill>
                  <a:srgbClr val="163794"/>
                </a:solidFill>
                <a:effectLst/>
                <a:uLnTx/>
                <a:uFillTx/>
                <a:latin typeface="Arial"/>
                <a:ea typeface="+mn-ea"/>
                <a:cs typeface="+mn-cs"/>
              </a:rPr>
              <a:t> nay </a:t>
            </a:r>
            <a:r>
              <a:rPr kumimoji="0" lang="en-US" sz="1800" b="0" i="0" u="none" strike="noStrike" kern="1200" cap="none" spc="0" normalizeH="0" baseline="0" noProof="0" dirty="0" err="1">
                <a:ln>
                  <a:noFill/>
                </a:ln>
                <a:solidFill>
                  <a:srgbClr val="163794"/>
                </a:solidFill>
                <a:effectLst/>
                <a:uLnTx/>
                <a:uFillTx/>
                <a:latin typeface="Arial"/>
                <a:ea typeface="+mn-ea"/>
                <a:cs typeface="+mn-cs"/>
              </a:rPr>
              <a:t>có</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các</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hệ</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quản</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trị</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lang="en-US" dirty="0" err="1">
                <a:solidFill>
                  <a:srgbClr val="163794"/>
                </a:solidFill>
                <a:latin typeface="Arial"/>
              </a:rPr>
              <a:t>từ</a:t>
            </a:r>
            <a:r>
              <a:rPr lang="en-US" dirty="0">
                <a:solidFill>
                  <a:srgbClr val="163794"/>
                </a:solidFill>
                <a:latin typeface="Arial"/>
              </a:rPr>
              <a:t> </a:t>
            </a:r>
            <a:r>
              <a:rPr lang="en-US" dirty="0" err="1">
                <a:solidFill>
                  <a:srgbClr val="163794"/>
                </a:solidFill>
                <a:latin typeface="Arial"/>
              </a:rPr>
              <a:t>nhỏ</a:t>
            </a:r>
            <a:r>
              <a:rPr lang="en-US" dirty="0">
                <a:solidFill>
                  <a:srgbClr val="163794"/>
                </a:solidFill>
                <a:latin typeface="Arial"/>
              </a:rPr>
              <a:t> </a:t>
            </a:r>
            <a:r>
              <a:rPr lang="en-US" dirty="0" err="1">
                <a:solidFill>
                  <a:srgbClr val="163794"/>
                </a:solidFill>
                <a:latin typeface="Arial"/>
              </a:rPr>
              <a:t>đến</a:t>
            </a:r>
            <a:r>
              <a:rPr lang="en-US" dirty="0">
                <a:solidFill>
                  <a:srgbClr val="163794"/>
                </a:solidFill>
                <a:latin typeface="Arial"/>
              </a:rPr>
              <a:t> </a:t>
            </a:r>
            <a:r>
              <a:rPr lang="en-US" dirty="0" err="1">
                <a:solidFill>
                  <a:srgbClr val="163794"/>
                </a:solidFill>
                <a:latin typeface="Arial"/>
              </a:rPr>
              <a:t>lớn</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err="1">
                <a:ln>
                  <a:noFill/>
                </a:ln>
                <a:solidFill>
                  <a:srgbClr val="163794"/>
                </a:solidFill>
                <a:effectLst/>
                <a:uLnTx/>
                <a:uFillTx/>
                <a:latin typeface="Arial"/>
                <a:ea typeface="+mn-ea"/>
                <a:cs typeface="+mn-cs"/>
              </a:rPr>
              <a:t>như</a:t>
            </a:r>
            <a:r>
              <a:rPr kumimoji="0" lang="en-US" sz="1800" b="0" i="0" u="none" strike="noStrike" kern="1200" cap="none" spc="0" normalizeH="0" baseline="0" noProof="0" dirty="0">
                <a:ln>
                  <a:noFill/>
                </a:ln>
                <a:solidFill>
                  <a:srgbClr val="163794"/>
                </a:solidFill>
                <a:effectLst/>
                <a:uLnTx/>
                <a:uFillTx/>
                <a:latin typeface="Arial"/>
                <a:ea typeface="+mn-ea"/>
                <a:cs typeface="+mn-cs"/>
              </a:rPr>
              <a:t> :</a:t>
            </a:r>
            <a:r>
              <a:rPr kumimoji="0" lang="en-US" sz="1800" b="0" i="0" u="none" strike="noStrike" kern="1200" cap="none" spc="0" normalizeH="0" noProof="0" dirty="0">
                <a:ln>
                  <a:noFill/>
                </a:ln>
                <a:solidFill>
                  <a:srgbClr val="163794"/>
                </a:solidFill>
                <a:effectLst/>
                <a:uLnTx/>
                <a:uFillTx/>
                <a:latin typeface="Arial"/>
                <a:ea typeface="+mn-ea"/>
                <a:cs typeface="+mn-cs"/>
              </a:rPr>
              <a:t> </a:t>
            </a:r>
            <a:r>
              <a:rPr kumimoji="0" lang="en-US" sz="1800" b="0" i="0" u="none" strike="noStrike" kern="1200" cap="none" spc="0" normalizeH="0" baseline="0" noProof="0" dirty="0">
                <a:ln>
                  <a:noFill/>
                </a:ln>
                <a:solidFill>
                  <a:srgbClr val="163794"/>
                </a:solidFill>
                <a:effectLst/>
                <a:uLnTx/>
                <a:uFillTx/>
                <a:latin typeface="Arial"/>
                <a:ea typeface="+mn-ea"/>
                <a:cs typeface="+mn-cs"/>
              </a:rPr>
              <a:t>MySQL</a:t>
            </a:r>
            <a:r>
              <a:rPr lang="en-US" dirty="0">
                <a:solidFill>
                  <a:srgbClr val="163794"/>
                </a:solidFill>
              </a:rPr>
              <a:t>, SQL Server, Oracle ,PostgreSQL</a:t>
            </a:r>
            <a:r>
              <a:rPr kumimoji="0" lang="en-US" sz="1800" b="0" i="0" u="none" strike="noStrike" kern="1200" cap="none" spc="0" normalizeH="0" baseline="0" noProof="0" dirty="0">
                <a:ln>
                  <a:noFill/>
                </a:ln>
                <a:solidFill>
                  <a:srgbClr val="163794"/>
                </a:solidFill>
                <a:effectLst/>
                <a:uLnTx/>
                <a:uFillTx/>
                <a:latin typeface="Arial"/>
                <a:ea typeface="+mn-ea"/>
                <a:cs typeface="+mn-cs"/>
              </a:rPr>
              <a:t>,...</a:t>
            </a:r>
          </a:p>
        </p:txBody>
      </p:sp>
      <p:sp>
        <p:nvSpPr>
          <p:cNvPr id="3" name="AutoShape 2" descr="Kết quả hình ảnh cho Data base"/>
          <p:cNvSpPr>
            <a:spLocks noChangeAspect="1" noChangeArrowheads="1"/>
          </p:cNvSpPr>
          <p:nvPr/>
        </p:nvSpPr>
        <p:spPr bwMode="auto">
          <a:xfrm>
            <a:off x="8070542" y="2858267"/>
            <a:ext cx="2371316" cy="23713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63794"/>
              </a:solidFill>
              <a:effectLst/>
              <a:uLnTx/>
              <a:uFillTx/>
              <a:latin typeface="Arial"/>
              <a:ea typeface="+mn-ea"/>
              <a:cs typeface="+mn-cs"/>
            </a:endParaRPr>
          </a:p>
        </p:txBody>
      </p:sp>
      <p:pic>
        <p:nvPicPr>
          <p:cNvPr id="20483" name="Picture 32" descr="Hệ quản trị cơ sở dữ liệu là g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8895" y="1817928"/>
            <a:ext cx="5625106" cy="436055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4"/>
          <p:cNvSpPr txBox="1">
            <a:spLocks noChangeArrowheads="1"/>
          </p:cNvSpPr>
          <p:nvPr/>
        </p:nvSpPr>
        <p:spPr bwMode="auto">
          <a:xfrm>
            <a:off x="195211" y="4554465"/>
            <a:ext cx="5332566" cy="1791305"/>
          </a:xfrm>
          <a:prstGeom prst="rect">
            <a:avLst/>
          </a:prstGeom>
          <a:solidFill>
            <a:srgbClr val="FFFFFF"/>
          </a:solidFill>
          <a:ln w="6350">
            <a:solidFill>
              <a:schemeClr val="bg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Vai</a:t>
            </a:r>
            <a:r>
              <a:rPr kumimoji="0" lang="en-US" altLang="en-US" sz="24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trò</a:t>
            </a:r>
            <a:r>
              <a:rPr kumimoji="0" lang="en-US" altLang="en-US" sz="24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của</a:t>
            </a:r>
            <a:r>
              <a:rPr kumimoji="0" lang="en-US" altLang="en-US" sz="24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hệ</a:t>
            </a:r>
            <a:r>
              <a:rPr kumimoji="0" lang="en-US" altLang="en-US" sz="24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quản</a:t>
            </a:r>
            <a:r>
              <a:rPr kumimoji="0" lang="en-US" altLang="en-US" sz="24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trị</a:t>
            </a:r>
            <a:r>
              <a:rPr kumimoji="0" lang="en-US" altLang="en-US" sz="24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cơ</a:t>
            </a:r>
            <a:r>
              <a:rPr kumimoji="0" lang="en-US" altLang="en-US" sz="24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sở</a:t>
            </a:r>
            <a:r>
              <a:rPr kumimoji="0" lang="en-US" altLang="en-US" sz="24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dữ</a:t>
            </a:r>
            <a:r>
              <a:rPr kumimoji="0" lang="en-US" altLang="en-US" sz="24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liệu</a:t>
            </a:r>
            <a:r>
              <a:rPr kumimoji="0" lang="en-US" altLang="en-US" sz="24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200" b="0" i="0" u="none" strike="noStrike" kern="1200" cap="none" spc="0" normalizeH="0" baseline="0" noProof="0" dirty="0">
              <a:ln>
                <a:noFill/>
              </a:ln>
              <a:solidFill>
                <a:srgbClr val="163794"/>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Cung</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cấp</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môi</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trường</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để</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tạo</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lập</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nên</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cơ</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sở</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dữ</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liệu</a:t>
            </a:r>
            <a:endPar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Cách</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thức</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cập</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nhật</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và</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khai</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thác</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các</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dữ</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liệu</a:t>
            </a:r>
            <a:endPar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Cung</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cấp</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các</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công</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cụ</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điều</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khiển</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kiểm</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soát</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truy</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cập</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vào</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cơ</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sở</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dữ</a:t>
            </a:r>
            <a:r>
              <a:rPr kumimoji="0" lang="en-US" altLang="en-US" sz="1800" b="1" i="0" u="none" strike="noStrike" kern="1200" cap="none" spc="0" normalizeH="0" baseline="0" noProof="0" dirty="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1" i="0" u="none" strike="noStrike" kern="1200" cap="none" spc="0" normalizeH="0" baseline="0" noProof="0" dirty="0" err="1">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liệu</a:t>
            </a:r>
            <a:endParaRPr kumimoji="0" lang="en-US" altLang="en-US" sz="2000" b="0" i="0" u="none" strike="noStrike" kern="1200" cap="none" spc="0" normalizeH="0" baseline="0" noProof="0" dirty="0">
              <a:ln>
                <a:noFill/>
              </a:ln>
              <a:solidFill>
                <a:srgbClr val="163794"/>
              </a:solidFill>
              <a:effectLst/>
              <a:uLnTx/>
              <a:uFillTx/>
              <a:latin typeface="Arial" panose="020B0604020202020204" pitchFamily="34" charset="0"/>
              <a:ea typeface="+mn-ea"/>
              <a:cs typeface="+mn-cs"/>
            </a:endParaRPr>
          </a:p>
        </p:txBody>
      </p:sp>
      <p:sp>
        <p:nvSpPr>
          <p:cNvPr id="8" name="Rectangle 5"/>
          <p:cNvSpPr>
            <a:spLocks noChangeArrowheads="1"/>
          </p:cNvSpPr>
          <p:nvPr/>
        </p:nvSpPr>
        <p:spPr bwMode="auto">
          <a:xfrm>
            <a:off x="652410" y="3046346"/>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63794"/>
              </a:solidFill>
              <a:effectLst/>
              <a:uLnTx/>
              <a:uFillTx/>
              <a:latin typeface="Arial"/>
              <a:ea typeface="+mn-ea"/>
              <a:cs typeface="+mn-cs"/>
            </a:endParaRPr>
          </a:p>
        </p:txBody>
      </p:sp>
      <p:sp>
        <p:nvSpPr>
          <p:cNvPr id="12" name="Rectangle 8"/>
          <p:cNvSpPr>
            <a:spLocks noChangeArrowheads="1"/>
          </p:cNvSpPr>
          <p:nvPr/>
        </p:nvSpPr>
        <p:spPr bwMode="auto">
          <a:xfrm>
            <a:off x="-74665" y="65293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rPr>
              <a:t/>
            </a:r>
            <a:br>
              <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rPr>
            </a:b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kern="1200" cap="none" spc="0" normalizeH="0" baseline="0" noProof="0">
              <a:ln>
                <a:noFill/>
              </a:ln>
              <a:solidFill>
                <a:srgbClr val="163794"/>
              </a:solidFill>
              <a:effectLst/>
              <a:uLnTx/>
              <a:uFillTx/>
              <a:latin typeface="Arial"/>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1221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Date Placeholder 5"/>
          <p:cNvSpPr>
            <a:spLocks noGrp="1"/>
          </p:cNvSpPr>
          <p:nvPr>
            <p:ph type="dt"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mn-ea"/>
                <a:cs typeface="+mn-cs"/>
              </a:rPr>
              <a:t>Nhóm 8</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100" name="Rectangle 2"/>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Database và DBMS</a:t>
            </a:r>
            <a:endParaRPr lang="en-US" altLang="en-US">
              <a:solidFill>
                <a:srgbClr val="000000"/>
              </a:solidFill>
              <a:latin typeface="Times New Roman" panose="02020603050405020304" pitchFamily="18" charset="0"/>
              <a:cs typeface="Times New Roman" panose="02020603050405020304" pitchFamily="18" charset="0"/>
            </a:endParaRPr>
          </a:p>
        </p:txBody>
      </p:sp>
      <p:sp>
        <p:nvSpPr>
          <p:cNvPr id="4101" name="Text Box 3"/>
          <p:cNvSpPr txBox="1">
            <a:spLocks noChangeArrowheads="1"/>
          </p:cNvSpPr>
          <p:nvPr/>
        </p:nvSpPr>
        <p:spPr bwMode="auto">
          <a:xfrm>
            <a:off x="3184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
        <p:nvSpPr>
          <p:cNvPr id="40" name="TextBox 39"/>
          <p:cNvSpPr txBox="1"/>
          <p:nvPr/>
        </p:nvSpPr>
        <p:spPr>
          <a:xfrm>
            <a:off x="195210" y="1347148"/>
            <a:ext cx="5489166" cy="461665"/>
          </a:xfrm>
          <a:prstGeom prst="rect">
            <a:avLst/>
          </a:prstGeom>
          <a:noFill/>
        </p:spPr>
        <p:txBody>
          <a:bodyPr wrap="square" rtlCol="0">
            <a:spAutoFit/>
          </a:bodyPr>
          <a:lstStyle/>
          <a:p>
            <a:pPr lvl="0"/>
            <a:r>
              <a:rPr lang="en-US" altLang="en-US" sz="2400" b="1" dirty="0"/>
              <a:t>	SQL </a:t>
            </a:r>
            <a:r>
              <a:rPr kumimoji="0" lang="en-US" sz="2400" b="1" i="0" u="none" strike="noStrike" kern="1200" cap="none" spc="0" normalizeH="0" baseline="0" noProof="0" dirty="0">
                <a:ln>
                  <a:noFill/>
                </a:ln>
                <a:solidFill>
                  <a:srgbClr val="163794"/>
                </a:solidFill>
                <a:effectLst/>
                <a:uLnTx/>
                <a:uFillTx/>
                <a:latin typeface="Arial"/>
              </a:rPr>
              <a:t> </a:t>
            </a:r>
          </a:p>
        </p:txBody>
      </p:sp>
      <p:sp>
        <p:nvSpPr>
          <p:cNvPr id="3" name="AutoShape 2" descr="Kết quả hình ảnh cho Data base"/>
          <p:cNvSpPr>
            <a:spLocks noChangeAspect="1" noChangeArrowheads="1"/>
          </p:cNvSpPr>
          <p:nvPr/>
        </p:nvSpPr>
        <p:spPr bwMode="auto">
          <a:xfrm>
            <a:off x="8070542" y="2858267"/>
            <a:ext cx="2371316" cy="23713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63794"/>
              </a:solidFill>
              <a:effectLst/>
              <a:uLnTx/>
              <a:uFillTx/>
              <a:latin typeface="Arial"/>
              <a:ea typeface="+mn-ea"/>
              <a:cs typeface="+mn-cs"/>
            </a:endParaRPr>
          </a:p>
        </p:txBody>
      </p:sp>
      <p:sp>
        <p:nvSpPr>
          <p:cNvPr id="8" name="Rectangle 5"/>
          <p:cNvSpPr>
            <a:spLocks noChangeArrowheads="1"/>
          </p:cNvSpPr>
          <p:nvPr/>
        </p:nvSpPr>
        <p:spPr bwMode="auto">
          <a:xfrm>
            <a:off x="652410" y="3046346"/>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63794"/>
              </a:solidFill>
              <a:effectLst/>
              <a:uLnTx/>
              <a:uFillTx/>
              <a:latin typeface="Arial"/>
              <a:ea typeface="+mn-ea"/>
              <a:cs typeface="+mn-cs"/>
            </a:endParaRPr>
          </a:p>
        </p:txBody>
      </p:sp>
      <p:sp>
        <p:nvSpPr>
          <p:cNvPr id="12" name="Rectangle 8"/>
          <p:cNvSpPr>
            <a:spLocks noChangeArrowheads="1"/>
          </p:cNvSpPr>
          <p:nvPr/>
        </p:nvSpPr>
        <p:spPr bwMode="auto">
          <a:xfrm>
            <a:off x="-74665" y="65293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rPr>
              <a:t/>
            </a:r>
            <a:br>
              <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rPr>
            </a:b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kern="1200" cap="none" spc="0" normalizeH="0" baseline="0" noProof="0">
              <a:ln>
                <a:noFill/>
              </a:ln>
              <a:solidFill>
                <a:srgbClr val="163794"/>
              </a:solidFill>
              <a:effectLst/>
              <a:uLnTx/>
              <a:uFillTx/>
              <a:latin typeface="Arial"/>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
        <p:nvSpPr>
          <p:cNvPr id="13" name="Content Placeholder 2"/>
          <p:cNvSpPr txBox="1">
            <a:spLocks/>
          </p:cNvSpPr>
          <p:nvPr/>
        </p:nvSpPr>
        <p:spPr bwMode="auto">
          <a:xfrm>
            <a:off x="161243" y="1955873"/>
            <a:ext cx="4068852" cy="327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fontAlgn="base">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Arial" pitchFamily="34" charset="0"/>
                <a:ea typeface="+mn-ea"/>
                <a:cs typeface="Arial" pitchFamily="34" charset="0"/>
              </a:defRPr>
            </a:lvl1pPr>
            <a:lvl2pPr marL="547688" indent="-228600" algn="l" rtl="0" fontAlgn="base">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Arial" pitchFamily="34" charset="0"/>
                <a:ea typeface="+mn-ea"/>
                <a:cs typeface="Arial" pitchFamily="34" charset="0"/>
              </a:defRPr>
            </a:lvl2pPr>
            <a:lvl3pPr marL="822325" indent="-228600" algn="l" rtl="0" fontAlgn="base">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Arial" pitchFamily="34" charset="0"/>
                <a:ea typeface="+mn-ea"/>
                <a:cs typeface="Arial" pitchFamily="34" charset="0"/>
              </a:defRPr>
            </a:lvl3pPr>
            <a:lvl4pPr marL="1096963" indent="-228600" algn="l" rtl="0" fontAlgn="base">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Arial" pitchFamily="34" charset="0"/>
                <a:ea typeface="+mn-ea"/>
                <a:cs typeface="Arial" pitchFamily="34" charset="0"/>
              </a:defRPr>
            </a:lvl4pPr>
            <a:lvl5pPr marL="1371600" indent="-228600" algn="l" rtl="0" fontAlgn="base">
              <a:spcBef>
                <a:spcPts val="375"/>
              </a:spcBef>
              <a:spcAft>
                <a:spcPct val="0"/>
              </a:spcAft>
              <a:buClr>
                <a:srgbClr val="A28E6A"/>
              </a:buClr>
              <a:buChar char="o"/>
              <a:defRPr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47688" marR="0" lvl="1" indent="-228600" algn="l" defTabSz="914400" rtl="0" eaLnBrk="1" fontAlgn="base" latinLnBrk="0" hangingPunct="1">
              <a:lnSpc>
                <a:spcPct val="100000"/>
              </a:lnSpc>
              <a:spcBef>
                <a:spcPts val="375"/>
              </a:spcBef>
              <a:spcAft>
                <a:spcPct val="0"/>
              </a:spcAft>
              <a:buClr>
                <a:srgbClr val="9B2D1F"/>
              </a:buClr>
              <a:buSzPct val="85000"/>
              <a:buFont typeface="Wingdings 2" panose="05020102010507070707" pitchFamily="18" charset="2"/>
              <a:buChar char=""/>
              <a:tabLst/>
              <a:defRPr/>
            </a:pPr>
            <a:r>
              <a:rPr kumimoji="0" lang="en-US" altLang="en-US" sz="1600" b="0" i="0" u="none" strike="noStrike" kern="1200" cap="none" spc="0" normalizeH="0" baseline="0" noProof="0" dirty="0">
                <a:ln>
                  <a:noFill/>
                </a:ln>
                <a:solidFill>
                  <a:srgbClr val="0000FF"/>
                </a:solidFill>
                <a:effectLst/>
                <a:uLnTx/>
                <a:uFillTx/>
                <a:latin typeface="Arial" pitchFamily="34" charset="0"/>
                <a:ea typeface="+mn-ea"/>
                <a:cs typeface="Arial" pitchFamily="34" charset="0"/>
              </a:rPr>
              <a:t>SELECT</a:t>
            </a:r>
            <a:r>
              <a:rPr kumimoji="0" lang="en-US" altLang="en-US" sz="16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columns </a:t>
            </a:r>
            <a:r>
              <a:rPr kumimoji="0" lang="en-US" altLang="en-US" sz="1600" b="0" i="0" u="none" strike="noStrike" kern="1200" cap="none" spc="0" normalizeH="0" baseline="0" noProof="0" dirty="0">
                <a:ln>
                  <a:noFill/>
                </a:ln>
                <a:solidFill>
                  <a:srgbClr val="0000FF"/>
                </a:solidFill>
                <a:effectLst/>
                <a:uLnTx/>
                <a:uFillTx/>
                <a:latin typeface="Arial" pitchFamily="34" charset="0"/>
                <a:ea typeface="+mn-ea"/>
                <a:cs typeface="Arial" pitchFamily="34" charset="0"/>
              </a:rPr>
              <a:t>FROM</a:t>
            </a:r>
            <a:r>
              <a:rPr kumimoji="0" lang="en-US" altLang="en-US" sz="16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tables </a:t>
            </a:r>
            <a:r>
              <a:rPr kumimoji="0" lang="en-US" altLang="en-US" sz="1600" b="0" i="0" u="none" strike="noStrike" kern="1200" cap="none" spc="0" normalizeH="0" baseline="0" noProof="0" dirty="0">
                <a:ln>
                  <a:noFill/>
                </a:ln>
                <a:solidFill>
                  <a:srgbClr val="0000FF"/>
                </a:solidFill>
                <a:effectLst/>
                <a:uLnTx/>
                <a:uFillTx/>
                <a:latin typeface="Arial" pitchFamily="34" charset="0"/>
                <a:ea typeface="+mn-ea"/>
                <a:cs typeface="Arial" pitchFamily="34" charset="0"/>
              </a:rPr>
              <a:t>WHERE</a:t>
            </a:r>
            <a:r>
              <a:rPr kumimoji="0" lang="en-US" altLang="en-US" sz="16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condition</a:t>
            </a:r>
          </a:p>
          <a:p>
            <a:pPr marL="547688" marR="0" lvl="1" indent="-228600" algn="l" defTabSz="914400" rtl="0" eaLnBrk="1" fontAlgn="base" latinLnBrk="0" hangingPunct="1">
              <a:lnSpc>
                <a:spcPct val="100000"/>
              </a:lnSpc>
              <a:spcBef>
                <a:spcPts val="375"/>
              </a:spcBef>
              <a:spcAft>
                <a:spcPct val="0"/>
              </a:spcAft>
              <a:buClr>
                <a:srgbClr val="9B2D1F"/>
              </a:buClr>
              <a:buSzPct val="85000"/>
              <a:buFont typeface="Wingdings 2" panose="05020102010507070707" pitchFamily="18" charset="2"/>
              <a:buChar char=""/>
              <a:tabLst/>
              <a:defRPr/>
            </a:pPr>
            <a:r>
              <a:rPr kumimoji="0" lang="en-US" altLang="en-US" sz="1600" b="0" i="0" u="none" strike="noStrike" kern="1200" cap="none" spc="0" normalizeH="0" baseline="0" noProof="0" dirty="0">
                <a:ln>
                  <a:noFill/>
                </a:ln>
                <a:solidFill>
                  <a:schemeClr val="accent4"/>
                </a:solidFill>
                <a:effectLst/>
                <a:uLnTx/>
                <a:uFillTx/>
                <a:latin typeface="Arial" pitchFamily="34" charset="0"/>
                <a:ea typeface="+mn-ea"/>
                <a:cs typeface="Arial" pitchFamily="34" charset="0"/>
              </a:rPr>
              <a:t>SELECT</a:t>
            </a:r>
            <a:r>
              <a:rPr kumimoji="0" lang="en-US" altLang="en-US" sz="1600" b="0" i="0" u="none" strike="noStrike" kern="1200" cap="none" spc="0" normalizeH="0" noProof="0" dirty="0">
                <a:ln>
                  <a:noFill/>
                </a:ln>
                <a:solidFill>
                  <a:sysClr val="windowText" lastClr="000000"/>
                </a:solidFill>
                <a:effectLst/>
                <a:uLnTx/>
                <a:uFillTx/>
                <a:latin typeface="Arial" pitchFamily="34" charset="0"/>
                <a:ea typeface="+mn-ea"/>
                <a:cs typeface="Arial" pitchFamily="34" charset="0"/>
              </a:rPr>
              <a:t> Field1,Field2,.. </a:t>
            </a:r>
            <a:r>
              <a:rPr kumimoji="0" lang="en-US" altLang="en-US" sz="1600" b="0" i="0" u="none" strike="noStrike" kern="1200" cap="none" spc="0" normalizeH="0" noProof="0" dirty="0">
                <a:ln>
                  <a:noFill/>
                </a:ln>
                <a:solidFill>
                  <a:schemeClr val="accent4"/>
                </a:solidFill>
                <a:effectLst/>
                <a:uLnTx/>
                <a:uFillTx/>
                <a:latin typeface="Arial" pitchFamily="34" charset="0"/>
                <a:ea typeface="+mn-ea"/>
                <a:cs typeface="Arial" pitchFamily="34" charset="0"/>
              </a:rPr>
              <a:t>FROM </a:t>
            </a:r>
            <a:r>
              <a:rPr kumimoji="0" lang="en-US" altLang="en-US" sz="1600" b="0" i="0" u="none" strike="noStrike" kern="1200" cap="none" spc="0" normalizeH="0" noProof="0" dirty="0">
                <a:ln>
                  <a:noFill/>
                </a:ln>
                <a:solidFill>
                  <a:sysClr val="windowText" lastClr="000000"/>
                </a:solidFill>
                <a:effectLst/>
                <a:uLnTx/>
                <a:uFillTx/>
                <a:latin typeface="Arial" pitchFamily="34" charset="0"/>
                <a:ea typeface="+mn-ea"/>
                <a:cs typeface="Arial" pitchFamily="34" charset="0"/>
              </a:rPr>
              <a:t>tables </a:t>
            </a:r>
            <a:r>
              <a:rPr lang="en-US" altLang="en-US" sz="1600" dirty="0">
                <a:solidFill>
                  <a:schemeClr val="accent4"/>
                </a:solidFill>
              </a:rPr>
              <a:t>WHERE </a:t>
            </a:r>
            <a:r>
              <a:rPr lang="en-US" altLang="en-US" sz="1600" dirty="0">
                <a:solidFill>
                  <a:sysClr val="windowText" lastClr="000000"/>
                </a:solidFill>
              </a:rPr>
              <a:t>condition = ‘value’</a:t>
            </a:r>
            <a:endParaRPr kumimoji="0" lang="en-US" altLang="en-US" sz="16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a:p>
            <a:pPr marL="547688" marR="0" lvl="1" indent="-228600" algn="l" defTabSz="914400" rtl="0" eaLnBrk="1" fontAlgn="base" latinLnBrk="0" hangingPunct="1">
              <a:lnSpc>
                <a:spcPct val="100000"/>
              </a:lnSpc>
              <a:spcBef>
                <a:spcPts val="375"/>
              </a:spcBef>
              <a:spcAft>
                <a:spcPct val="0"/>
              </a:spcAft>
              <a:buClr>
                <a:srgbClr val="9B2D1F"/>
              </a:buClr>
              <a:buSzPct val="85000"/>
              <a:buFont typeface="Wingdings 2" panose="05020102010507070707" pitchFamily="18" charset="2"/>
              <a:buChar char=""/>
              <a:tabLst/>
              <a:defRPr/>
            </a:pPr>
            <a:r>
              <a:rPr kumimoji="0" lang="en-US" altLang="en-US" sz="1600" b="0" i="0" u="none" strike="noStrike" kern="1200" cap="none" spc="0" normalizeH="0" baseline="0" noProof="0" dirty="0">
                <a:ln>
                  <a:noFill/>
                </a:ln>
                <a:solidFill>
                  <a:srgbClr val="0000FF"/>
                </a:solidFill>
                <a:effectLst/>
                <a:uLnTx/>
                <a:uFillTx/>
                <a:latin typeface="Arial" pitchFamily="34" charset="0"/>
                <a:ea typeface="+mn-ea"/>
                <a:cs typeface="Arial" pitchFamily="34" charset="0"/>
              </a:rPr>
              <a:t>UPDATE</a:t>
            </a:r>
            <a:r>
              <a:rPr kumimoji="0" lang="en-US" altLang="en-US" sz="16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table </a:t>
            </a:r>
            <a:r>
              <a:rPr kumimoji="0" lang="en-US" altLang="en-US" sz="1600" b="0" i="0" u="none" strike="noStrike" kern="1200" cap="none" spc="0" normalizeH="0" baseline="0" noProof="0" dirty="0">
                <a:ln>
                  <a:noFill/>
                </a:ln>
                <a:solidFill>
                  <a:srgbClr val="0000FF"/>
                </a:solidFill>
                <a:effectLst/>
                <a:uLnTx/>
                <a:uFillTx/>
                <a:latin typeface="Arial" pitchFamily="34" charset="0"/>
                <a:ea typeface="+mn-ea"/>
                <a:cs typeface="Arial" pitchFamily="34" charset="0"/>
              </a:rPr>
              <a:t>SET</a:t>
            </a:r>
            <a:r>
              <a:rPr kumimoji="0" lang="en-US" altLang="en-US" sz="16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column=value,… </a:t>
            </a:r>
            <a:r>
              <a:rPr kumimoji="0" lang="en-US" altLang="en-US" sz="1600" b="0" i="0" u="none" strike="noStrike" kern="1200" cap="none" spc="0" normalizeH="0" baseline="0" noProof="0" dirty="0">
                <a:ln>
                  <a:noFill/>
                </a:ln>
                <a:solidFill>
                  <a:srgbClr val="0000FF"/>
                </a:solidFill>
                <a:effectLst/>
                <a:uLnTx/>
                <a:uFillTx/>
                <a:latin typeface="Arial" pitchFamily="34" charset="0"/>
                <a:ea typeface="+mn-ea"/>
                <a:cs typeface="Arial" pitchFamily="34" charset="0"/>
              </a:rPr>
              <a:t>Where</a:t>
            </a:r>
            <a:r>
              <a:rPr kumimoji="0" lang="en-US" altLang="en-US" sz="16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condition</a:t>
            </a:r>
          </a:p>
          <a:p>
            <a:pPr marL="547688" marR="0" lvl="1" indent="-228600" algn="l" defTabSz="914400" rtl="0" eaLnBrk="1" fontAlgn="base" latinLnBrk="0" hangingPunct="1">
              <a:lnSpc>
                <a:spcPct val="100000"/>
              </a:lnSpc>
              <a:spcBef>
                <a:spcPts val="375"/>
              </a:spcBef>
              <a:spcAft>
                <a:spcPct val="0"/>
              </a:spcAft>
              <a:buClr>
                <a:srgbClr val="9B2D1F"/>
              </a:buClr>
              <a:buSzPct val="85000"/>
              <a:buFont typeface="Wingdings 2" panose="05020102010507070707" pitchFamily="18" charset="2"/>
              <a:buChar char=""/>
              <a:tabLst/>
              <a:defRPr/>
            </a:pPr>
            <a:r>
              <a:rPr kumimoji="0" lang="en-US" altLang="en-US" sz="1600" b="0" i="0" u="none" strike="noStrike" kern="1200" cap="none" spc="0" normalizeH="0" baseline="0" noProof="0" dirty="0">
                <a:ln>
                  <a:noFill/>
                </a:ln>
                <a:solidFill>
                  <a:srgbClr val="0000FF"/>
                </a:solidFill>
                <a:effectLst/>
                <a:uLnTx/>
                <a:uFillTx/>
                <a:latin typeface="Arial" pitchFamily="34" charset="0"/>
                <a:ea typeface="+mn-ea"/>
                <a:cs typeface="Arial" pitchFamily="34" charset="0"/>
              </a:rPr>
              <a:t>DELETE FROM </a:t>
            </a:r>
            <a:r>
              <a:rPr kumimoji="0" lang="en-US" altLang="en-US" sz="16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table </a:t>
            </a:r>
            <a:r>
              <a:rPr kumimoji="0" lang="en-US" altLang="en-US" sz="1600" b="0" i="0" u="none" strike="noStrike" kern="1200" cap="none" spc="0" normalizeH="0" baseline="0" noProof="0" dirty="0">
                <a:ln>
                  <a:noFill/>
                </a:ln>
                <a:solidFill>
                  <a:srgbClr val="0000FF"/>
                </a:solidFill>
                <a:effectLst/>
                <a:uLnTx/>
                <a:uFillTx/>
                <a:latin typeface="Arial" pitchFamily="34" charset="0"/>
                <a:ea typeface="+mn-ea"/>
                <a:cs typeface="Arial" pitchFamily="34" charset="0"/>
              </a:rPr>
              <a:t>WHERE</a:t>
            </a:r>
            <a:r>
              <a:rPr kumimoji="0" lang="en-US" altLang="en-US" sz="16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condition </a:t>
            </a:r>
          </a:p>
          <a:p>
            <a:pPr marL="547688" marR="0" lvl="1" indent="-228600" algn="l" defTabSz="914400" rtl="0" eaLnBrk="1" fontAlgn="base" latinLnBrk="0" hangingPunct="1">
              <a:lnSpc>
                <a:spcPct val="100000"/>
              </a:lnSpc>
              <a:spcBef>
                <a:spcPts val="375"/>
              </a:spcBef>
              <a:spcAft>
                <a:spcPct val="0"/>
              </a:spcAft>
              <a:buClr>
                <a:srgbClr val="9B2D1F"/>
              </a:buClr>
              <a:buSzPct val="85000"/>
              <a:buFont typeface="Wingdings 2" panose="05020102010507070707" pitchFamily="18" charset="2"/>
              <a:buChar char=""/>
              <a:tabLst/>
              <a:defRPr/>
            </a:pPr>
            <a:r>
              <a:rPr kumimoji="0" lang="en-US" altLang="en-US" sz="1600" b="0" i="0" u="none" strike="noStrike" kern="1200" cap="none" spc="0" normalizeH="0" baseline="0" noProof="0" dirty="0">
                <a:ln>
                  <a:noFill/>
                </a:ln>
                <a:solidFill>
                  <a:srgbClr val="0000FF"/>
                </a:solidFill>
                <a:effectLst/>
                <a:uLnTx/>
                <a:uFillTx/>
                <a:latin typeface="Arial" pitchFamily="34" charset="0"/>
                <a:ea typeface="+mn-ea"/>
                <a:cs typeface="Arial" pitchFamily="34" charset="0"/>
              </a:rPr>
              <a:t>INSERT INTO </a:t>
            </a:r>
            <a:r>
              <a:rPr kumimoji="0" lang="en-US" altLang="en-US" sz="16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table </a:t>
            </a:r>
            <a:r>
              <a:rPr kumimoji="0" lang="en-US" altLang="en-US" sz="1600" b="0" i="0" u="none" strike="noStrike" kern="1200" cap="none" spc="0" normalizeH="0" baseline="0" noProof="0" dirty="0">
                <a:ln>
                  <a:noFill/>
                </a:ln>
                <a:solidFill>
                  <a:srgbClr val="0000FF"/>
                </a:solidFill>
                <a:effectLst/>
                <a:uLnTx/>
                <a:uFillTx/>
                <a:latin typeface="Arial" pitchFamily="34" charset="0"/>
                <a:ea typeface="+mn-ea"/>
                <a:cs typeface="Arial" pitchFamily="34" charset="0"/>
              </a:rPr>
              <a:t>Values</a:t>
            </a:r>
            <a:r>
              <a:rPr kumimoji="0" lang="en-US" altLang="en-US" sz="16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 val1, val2,…)</a:t>
            </a:r>
          </a:p>
          <a:p>
            <a:pPr marL="547688" marR="0" lvl="1" indent="-228600" algn="l" defTabSz="914400" rtl="0" eaLnBrk="1" fontAlgn="base" latinLnBrk="0" hangingPunct="1">
              <a:lnSpc>
                <a:spcPct val="100000"/>
              </a:lnSpc>
              <a:spcBef>
                <a:spcPts val="375"/>
              </a:spcBef>
              <a:spcAft>
                <a:spcPct val="0"/>
              </a:spcAft>
              <a:buClr>
                <a:srgbClr val="9B2D1F"/>
              </a:buClr>
              <a:buSzPct val="85000"/>
              <a:buFont typeface="Wingdings 2" panose="05020102010507070707" pitchFamily="18" charset="2"/>
              <a:buChar char=""/>
              <a:tabLst/>
              <a:defRPr/>
            </a:pPr>
            <a:r>
              <a:rPr kumimoji="0" lang="en-US" altLang="en-US" sz="1600" b="0" i="0" u="none" strike="noStrike" kern="1200" cap="none" spc="0" normalizeH="0" baseline="0" noProof="0" dirty="0">
                <a:ln>
                  <a:noFill/>
                </a:ln>
                <a:solidFill>
                  <a:srgbClr val="0000FF"/>
                </a:solidFill>
                <a:effectLst/>
                <a:uLnTx/>
                <a:uFillTx/>
                <a:latin typeface="Arial" pitchFamily="34" charset="0"/>
                <a:ea typeface="+mn-ea"/>
                <a:cs typeface="Arial" pitchFamily="34" charset="0"/>
              </a:rPr>
              <a:t>INSERT INTO </a:t>
            </a:r>
            <a:r>
              <a:rPr kumimoji="0" lang="en-US" altLang="en-US" sz="16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table (col1, col2,…) </a:t>
            </a:r>
            <a:r>
              <a:rPr kumimoji="0" lang="en-US" altLang="en-US" sz="1600" b="0" i="0" u="none" strike="noStrike" kern="1200" cap="none" spc="0" normalizeH="0" baseline="0" noProof="0" dirty="0">
                <a:ln>
                  <a:noFill/>
                </a:ln>
                <a:solidFill>
                  <a:srgbClr val="0000FF"/>
                </a:solidFill>
                <a:effectLst/>
                <a:uLnTx/>
                <a:uFillTx/>
                <a:latin typeface="Arial" pitchFamily="34" charset="0"/>
                <a:ea typeface="+mn-ea"/>
                <a:cs typeface="Arial" pitchFamily="34" charset="0"/>
              </a:rPr>
              <a:t>Values</a:t>
            </a:r>
            <a:r>
              <a:rPr kumimoji="0" lang="en-US" altLang="en-US" sz="16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 val1, val2,…)</a:t>
            </a:r>
          </a:p>
        </p:txBody>
      </p:sp>
      <p:pic>
        <p:nvPicPr>
          <p:cNvPr id="7" name="Picture 6"/>
          <p:cNvPicPr>
            <a:picLocks noChangeAspect="1"/>
          </p:cNvPicPr>
          <p:nvPr/>
        </p:nvPicPr>
        <p:blipFill>
          <a:blip r:embed="rId2"/>
          <a:stretch>
            <a:fillRect/>
          </a:stretch>
        </p:blipFill>
        <p:spPr>
          <a:xfrm>
            <a:off x="5314951" y="1726971"/>
            <a:ext cx="5981700" cy="1720253"/>
          </a:xfrm>
          <a:prstGeom prst="rect">
            <a:avLst/>
          </a:prstGeom>
          <a:ln>
            <a:solidFill>
              <a:schemeClr val="accent1"/>
            </a:solidFill>
          </a:ln>
        </p:spPr>
      </p:pic>
      <p:pic>
        <p:nvPicPr>
          <p:cNvPr id="11" name="Picture 10"/>
          <p:cNvPicPr>
            <a:picLocks noChangeAspect="1"/>
          </p:cNvPicPr>
          <p:nvPr/>
        </p:nvPicPr>
        <p:blipFill>
          <a:blip r:embed="rId3"/>
          <a:stretch>
            <a:fillRect/>
          </a:stretch>
        </p:blipFill>
        <p:spPr>
          <a:xfrm>
            <a:off x="5862779" y="3654954"/>
            <a:ext cx="3755991" cy="1046469"/>
          </a:xfrm>
          <a:prstGeom prst="rect">
            <a:avLst/>
          </a:prstGeom>
          <a:ln>
            <a:solidFill>
              <a:schemeClr val="accent1"/>
            </a:solidFill>
          </a:ln>
        </p:spPr>
      </p:pic>
      <p:pic>
        <p:nvPicPr>
          <p:cNvPr id="14" name="Picture 13"/>
          <p:cNvPicPr>
            <a:picLocks noChangeAspect="1"/>
          </p:cNvPicPr>
          <p:nvPr/>
        </p:nvPicPr>
        <p:blipFill>
          <a:blip r:embed="rId4"/>
          <a:stretch>
            <a:fillRect/>
          </a:stretch>
        </p:blipFill>
        <p:spPr>
          <a:xfrm>
            <a:off x="5403542" y="4884879"/>
            <a:ext cx="5334000" cy="1064739"/>
          </a:xfrm>
          <a:prstGeom prst="rect">
            <a:avLst/>
          </a:prstGeom>
          <a:ln>
            <a:solidFill>
              <a:schemeClr val="accent1"/>
            </a:solidFill>
          </a:ln>
        </p:spPr>
      </p:pic>
    </p:spTree>
    <p:extLst>
      <p:ext uri="{BB962C8B-B14F-4D97-AF65-F5344CB8AC3E}">
        <p14:creationId xmlns:p14="http://schemas.microsoft.com/office/powerpoint/2010/main" val="258318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circle(in)">
                                      <p:cBhvr>
                                        <p:cTn id="24"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5"/>
          <p:cNvSpPr>
            <a:spLocks noGrp="1"/>
          </p:cNvSpPr>
          <p:nvPr>
            <p:ph type="dt"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mn-ea"/>
                <a:cs typeface="+mn-cs"/>
              </a:rPr>
              <a:t>Nhóm 8</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100" name="Rectangle 2"/>
          <p:cNvSpPr>
            <a:spLocks noGrp="1" noChangeArrowheads="1"/>
          </p:cNvSpPr>
          <p:nvPr>
            <p:ph type="title"/>
          </p:nvPr>
        </p:nvSpPr>
        <p:spPr/>
        <p:txBody>
          <a:bodyPr/>
          <a:lstStyle/>
          <a:p>
            <a:r>
              <a:rPr lang="en-US" dirty="0">
                <a:latin typeface="Times New Roman" panose="02020603050405020304" pitchFamily="18" charset="0"/>
                <a:cs typeface="Times New Roman" panose="02020603050405020304" pitchFamily="18" charset="0"/>
              </a:rPr>
              <a:t>JDBC</a:t>
            </a:r>
            <a:endParaRPr lang="en-US" altLang="en-US" dirty="0">
              <a:latin typeface="Times New Roman" panose="02020603050405020304" pitchFamily="18" charset="0"/>
              <a:cs typeface="Times New Roman" panose="02020603050405020304" pitchFamily="18" charset="0"/>
            </a:endParaRPr>
          </a:p>
        </p:txBody>
      </p:sp>
      <p:sp>
        <p:nvSpPr>
          <p:cNvPr id="4101" name="Text Box 3"/>
          <p:cNvSpPr txBox="1">
            <a:spLocks noChangeArrowheads="1"/>
          </p:cNvSpPr>
          <p:nvPr/>
        </p:nvSpPr>
        <p:spPr bwMode="auto">
          <a:xfrm>
            <a:off x="3184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
        <p:nvSpPr>
          <p:cNvPr id="40" name="TextBox 39"/>
          <p:cNvSpPr txBox="1"/>
          <p:nvPr/>
        </p:nvSpPr>
        <p:spPr>
          <a:xfrm>
            <a:off x="406399" y="1320229"/>
            <a:ext cx="2201629" cy="646331"/>
          </a:xfrm>
          <a:prstGeom prst="rect">
            <a:avLst/>
          </a:prstGeom>
          <a:noFill/>
        </p:spPr>
        <p:txBody>
          <a:bodyPr wrap="square" rtlCol="0">
            <a:spAutoFit/>
          </a:bodyPr>
          <a:lstStyle/>
          <a:p>
            <a:pPr lvl="0"/>
            <a:r>
              <a:rPr lang="en-US" sz="2800" b="1" dirty="0">
                <a:latin typeface="Times New Roman" panose="02020603050405020304" pitchFamily="18" charset="0"/>
                <a:cs typeface="Times New Roman" panose="02020603050405020304" pitchFamily="18" charset="0"/>
              </a:rPr>
              <a:t>II. JDBC </a:t>
            </a:r>
            <a:r>
              <a:rPr kumimoji="0" lang="en-US" sz="3600" b="0" i="0" u="none" strike="noStrike" kern="1200" cap="none" spc="0" normalizeH="0" baseline="0" noProof="0" dirty="0">
                <a:ln>
                  <a:noFill/>
                </a:ln>
                <a:solidFill>
                  <a:srgbClr val="163794"/>
                </a:solidFill>
                <a:effectLst/>
                <a:uLnTx/>
                <a:uFillTx/>
                <a:latin typeface="Arial"/>
              </a:rPr>
              <a:t> </a:t>
            </a:r>
          </a:p>
        </p:txBody>
      </p:sp>
      <p:sp>
        <p:nvSpPr>
          <p:cNvPr id="3" name="AutoShape 2" descr="Kết quả hình ảnh cho Data base"/>
          <p:cNvSpPr>
            <a:spLocks noChangeAspect="1" noChangeArrowheads="1"/>
          </p:cNvSpPr>
          <p:nvPr/>
        </p:nvSpPr>
        <p:spPr bwMode="auto">
          <a:xfrm>
            <a:off x="8070542" y="2858267"/>
            <a:ext cx="2371316" cy="23713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63794"/>
              </a:solidFill>
              <a:effectLst/>
              <a:uLnTx/>
              <a:uFillTx/>
              <a:latin typeface="Arial"/>
              <a:ea typeface="+mn-ea"/>
              <a:cs typeface="+mn-cs"/>
            </a:endParaRPr>
          </a:p>
        </p:txBody>
      </p:sp>
      <p:sp>
        <p:nvSpPr>
          <p:cNvPr id="8" name="Rectangle 5"/>
          <p:cNvSpPr>
            <a:spLocks noChangeArrowheads="1"/>
          </p:cNvSpPr>
          <p:nvPr/>
        </p:nvSpPr>
        <p:spPr bwMode="auto">
          <a:xfrm>
            <a:off x="652410" y="3046346"/>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63794"/>
              </a:solidFill>
              <a:effectLst/>
              <a:uLnTx/>
              <a:uFillTx/>
              <a:latin typeface="Arial"/>
              <a:ea typeface="+mn-ea"/>
              <a:cs typeface="+mn-cs"/>
            </a:endParaRPr>
          </a:p>
        </p:txBody>
      </p:sp>
      <p:sp>
        <p:nvSpPr>
          <p:cNvPr id="12" name="Rectangle 8"/>
          <p:cNvSpPr>
            <a:spLocks noChangeArrowheads="1"/>
          </p:cNvSpPr>
          <p:nvPr/>
        </p:nvSpPr>
        <p:spPr bwMode="auto">
          <a:xfrm>
            <a:off x="-74665" y="65293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rPr>
              <a:t/>
            </a:r>
            <a:br>
              <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rPr>
            </a:b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kern="1200" cap="none" spc="0" normalizeH="0" baseline="0" noProof="0">
              <a:ln>
                <a:noFill/>
              </a:ln>
              <a:solidFill>
                <a:srgbClr val="163794"/>
              </a:solidFill>
              <a:effectLst/>
              <a:uLnTx/>
              <a:uFillTx/>
              <a:latin typeface="Arial"/>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
        <p:nvSpPr>
          <p:cNvPr id="4" name="Rectangle 3"/>
          <p:cNvSpPr/>
          <p:nvPr/>
        </p:nvSpPr>
        <p:spPr>
          <a:xfrm>
            <a:off x="406399" y="2377428"/>
            <a:ext cx="4865315" cy="1058047"/>
          </a:xfrm>
          <a:prstGeom prst="rect">
            <a:avLst/>
          </a:prstGeom>
        </p:spPr>
        <p:txBody>
          <a:bodyPr wrap="square">
            <a:spAutoFit/>
          </a:bodyPr>
          <a:lstStyle/>
          <a:p>
            <a:pPr lvl="0">
              <a:lnSpc>
                <a:spcPct val="107000"/>
              </a:lnSpc>
              <a:spcAft>
                <a:spcPts val="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JDBC</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API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chuẩn</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nối</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ngôn</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ngữ</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Java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sở</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t>
            </a:r>
          </a:p>
        </p:txBody>
      </p:sp>
      <p:sp>
        <p:nvSpPr>
          <p:cNvPr id="16" name="TextBox 15"/>
          <p:cNvSpPr txBox="1"/>
          <p:nvPr/>
        </p:nvSpPr>
        <p:spPr>
          <a:xfrm>
            <a:off x="313634" y="3879233"/>
            <a:ext cx="4805399" cy="2539157"/>
          </a:xfrm>
          <a:prstGeom prst="rect">
            <a:avLst/>
          </a:prstGeom>
          <a:noFill/>
        </p:spPr>
        <p:txBody>
          <a:bodyPr wrap="square" rtlCol="0">
            <a:spAutoFit/>
          </a:bodyPr>
          <a:lstStyle/>
          <a:p>
            <a:pPr>
              <a:lnSpc>
                <a:spcPct val="107000"/>
              </a:lnSpc>
            </a:pPr>
            <a:r>
              <a:rPr lang="en-US" sz="2400" b="1" dirty="0">
                <a:solidFill>
                  <a:srgbClr val="163794"/>
                </a:solidFill>
                <a:latin typeface="Times New Roman" panose="02020603050405020304" pitchFamily="18" charset="0"/>
                <a:ea typeface="Times New Roman" panose="02020603050405020304" pitchFamily="18" charset="0"/>
                <a:cs typeface="Times New Roman" panose="02020603050405020304" pitchFamily="18" charset="0"/>
              </a:rPr>
              <a:t>+Class: </a:t>
            </a:r>
            <a:r>
              <a:rPr lang="en-US" sz="2400" dirty="0" err="1">
                <a:solidFill>
                  <a:srgbClr val="163794"/>
                </a:solidFill>
                <a:latin typeface="Times New Roman" panose="02020603050405020304" pitchFamily="18" charset="0"/>
                <a:ea typeface="Times New Roman" panose="02020603050405020304" pitchFamily="18" charset="0"/>
                <a:cs typeface="Times New Roman" panose="02020603050405020304" pitchFamily="18" charset="0"/>
              </a:rPr>
              <a:t>DriverManager</a:t>
            </a:r>
            <a:r>
              <a:rPr lang="en-US" sz="2400" dirty="0">
                <a:solidFill>
                  <a:srgbClr val="163794"/>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400" dirty="0" err="1">
                <a:latin typeface="Perpetua" panose="02020502060401020303" pitchFamily="18" charset="0"/>
                <a:cs typeface="Arial" panose="020B0604020202020204" pitchFamily="34" charset="0"/>
              </a:rPr>
              <a:t>SQLException</a:t>
            </a:r>
            <a:r>
              <a:rPr lang="en-US" sz="2400" dirty="0">
                <a:ea typeface="Calibri" panose="020F0502020204030204" pitchFamily="34" charset="0"/>
                <a:cs typeface="Times New Roman" panose="02020603050405020304" pitchFamily="18" charset="0"/>
              </a:rPr>
              <a:t>.</a:t>
            </a:r>
          </a:p>
          <a:p>
            <a:pPr>
              <a:lnSpc>
                <a:spcPct val="107000"/>
              </a:lnSpc>
            </a:pPr>
            <a:endParaRPr lang="en-US" sz="2400" dirty="0">
              <a:solidFill>
                <a:srgbClr val="163794"/>
              </a:solidFill>
              <a:latin typeface="Times New Roman" panose="02020603050405020304" pitchFamily="18" charset="0"/>
              <a:ea typeface="Times New Roman" panose="02020603050405020304" pitchFamily="18" charset="0"/>
              <a:cs typeface="Times New Roman" panose="02020603050405020304" pitchFamily="18" charset="0"/>
            </a:endParaRPr>
          </a:p>
          <a:p>
            <a:pPr lvl="0" fontAlgn="base">
              <a:spcBef>
                <a:spcPct val="0"/>
              </a:spcBef>
              <a:spcAft>
                <a:spcPct val="0"/>
              </a:spcAft>
            </a:pPr>
            <a:r>
              <a:rPr lang="en-US" sz="2400" b="1" dirty="0">
                <a:solidFill>
                  <a:srgbClr val="163794"/>
                </a:solidFill>
                <a:latin typeface="Times New Roman" panose="02020603050405020304" pitchFamily="18" charset="0"/>
                <a:ea typeface="Times New Roman" panose="02020603050405020304" pitchFamily="18" charset="0"/>
                <a:cs typeface="Times New Roman" panose="02020603050405020304" pitchFamily="18" charset="0"/>
              </a:rPr>
              <a:t>-+Interface:</a:t>
            </a:r>
            <a:r>
              <a:rPr lang="vi-VN" sz="2000" dirty="0">
                <a:solidFill>
                  <a:srgbClr val="163794"/>
                </a:solidFill>
                <a:cs typeface="Times New Roman" panose="02020603050405020304" pitchFamily="18" charset="0"/>
              </a:rPr>
              <a:t>JDBC Driver</a:t>
            </a:r>
            <a:r>
              <a:rPr lang="en-US" sz="2000" dirty="0">
                <a:solidFill>
                  <a:srgbClr val="163794"/>
                </a:solidFill>
                <a:cs typeface="Times New Roman" panose="02020603050405020304" pitchFamily="18" charset="0"/>
              </a:rPr>
              <a:t>, </a:t>
            </a:r>
            <a:r>
              <a:rPr lang="en-US" sz="2000" dirty="0" err="1">
                <a:solidFill>
                  <a:srgbClr val="163794"/>
                </a:solidFill>
                <a:ea typeface="Calibri" panose="020F0502020204030204" pitchFamily="34" charset="0"/>
                <a:cs typeface="Times New Roman" panose="02020603050405020304" pitchFamily="18" charset="0"/>
              </a:rPr>
              <a:t>Connection,Statement</a:t>
            </a:r>
            <a:r>
              <a:rPr lang="en-US" sz="2000" dirty="0" err="1">
                <a:cs typeface="Times New Roman" panose="02020603050405020304" pitchFamily="18" charset="0"/>
              </a:rPr>
              <a:t>,</a:t>
            </a:r>
            <a:r>
              <a:rPr lang="en-US" sz="2000" dirty="0" err="1">
                <a:solidFill>
                  <a:srgbClr val="163794"/>
                </a:solidFill>
                <a:ea typeface="Calibri" panose="020F0502020204030204" pitchFamily="34" charset="0"/>
                <a:cs typeface="Times New Roman" panose="02020603050405020304" pitchFamily="18" charset="0"/>
              </a:rPr>
              <a:t>ResultSet</a:t>
            </a:r>
            <a:r>
              <a:rPr lang="en-US" sz="2000" dirty="0">
                <a:solidFill>
                  <a:srgbClr val="163794"/>
                </a:solidFill>
                <a:ea typeface="Calibri" panose="020F0502020204030204" pitchFamily="34" charset="0"/>
                <a:cs typeface="Times New Roman" panose="02020603050405020304" pitchFamily="18" charset="0"/>
              </a:rPr>
              <a:t>,….</a:t>
            </a:r>
          </a:p>
          <a:p>
            <a:pPr lvl="0" fontAlgn="base">
              <a:spcBef>
                <a:spcPct val="0"/>
              </a:spcBef>
              <a:spcAft>
                <a:spcPct val="0"/>
              </a:spcAft>
            </a:pPr>
            <a:endParaRPr lang="en-US" altLang="en-US" sz="2000" b="1" dirty="0">
              <a:solidFill>
                <a:srgbClr val="163794"/>
              </a:solidFill>
              <a:latin typeface="Perpetua" panose="02020502060401020303" pitchFamily="18" charset="0"/>
              <a:cs typeface="Times New Roman" panose="02020603050405020304" pitchFamily="18" charset="0"/>
            </a:endParaRPr>
          </a:p>
          <a:p>
            <a:pPr>
              <a:lnSpc>
                <a:spcPct val="107000"/>
              </a:lnSpc>
            </a:pPr>
            <a:endParaRPr lang="en-US" dirty="0">
              <a:solidFill>
                <a:srgbClr val="163794"/>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A picture containing screenshot&#10;&#10;Description automatically generated">
            <a:extLst>
              <a:ext uri="{FF2B5EF4-FFF2-40B4-BE49-F238E27FC236}">
                <a16:creationId xmlns:a16="http://schemas.microsoft.com/office/drawing/2014/main" id="{EB12C3A6-741A-40DA-8A59-28464FF5A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1088" y="2266173"/>
            <a:ext cx="5749650" cy="3259973"/>
          </a:xfrm>
          <a:prstGeom prst="rect">
            <a:avLst/>
          </a:prstGeom>
        </p:spPr>
      </p:pic>
    </p:spTree>
    <p:extLst>
      <p:ext uri="{BB962C8B-B14F-4D97-AF65-F5344CB8AC3E}">
        <p14:creationId xmlns:p14="http://schemas.microsoft.com/office/powerpoint/2010/main" val="235822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80">
                                          <p:stCondLst>
                                            <p:cond delay="0"/>
                                          </p:stCondLst>
                                        </p:cTn>
                                        <p:tgtEl>
                                          <p:spTgt spid="5"/>
                                        </p:tgtEl>
                                      </p:cBhvr>
                                    </p:animEffect>
                                    <p:anim calcmode="lin" valueType="num">
                                      <p:cBhvr>
                                        <p:cTn id="2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5" dur="26">
                                          <p:stCondLst>
                                            <p:cond delay="650"/>
                                          </p:stCondLst>
                                        </p:cTn>
                                        <p:tgtEl>
                                          <p:spTgt spid="5"/>
                                        </p:tgtEl>
                                      </p:cBhvr>
                                      <p:to x="100000" y="60000"/>
                                    </p:animScale>
                                    <p:animScale>
                                      <p:cBhvr>
                                        <p:cTn id="26" dur="166" decel="50000">
                                          <p:stCondLst>
                                            <p:cond delay="676"/>
                                          </p:stCondLst>
                                        </p:cTn>
                                        <p:tgtEl>
                                          <p:spTgt spid="5"/>
                                        </p:tgtEl>
                                      </p:cBhvr>
                                      <p:to x="100000" y="100000"/>
                                    </p:animScale>
                                    <p:animScale>
                                      <p:cBhvr>
                                        <p:cTn id="27" dur="26">
                                          <p:stCondLst>
                                            <p:cond delay="1312"/>
                                          </p:stCondLst>
                                        </p:cTn>
                                        <p:tgtEl>
                                          <p:spTgt spid="5"/>
                                        </p:tgtEl>
                                      </p:cBhvr>
                                      <p:to x="100000" y="80000"/>
                                    </p:animScale>
                                    <p:animScale>
                                      <p:cBhvr>
                                        <p:cTn id="28" dur="166" decel="50000">
                                          <p:stCondLst>
                                            <p:cond delay="1338"/>
                                          </p:stCondLst>
                                        </p:cTn>
                                        <p:tgtEl>
                                          <p:spTgt spid="5"/>
                                        </p:tgtEl>
                                      </p:cBhvr>
                                      <p:to x="100000" y="100000"/>
                                    </p:animScale>
                                    <p:animScale>
                                      <p:cBhvr>
                                        <p:cTn id="29" dur="26">
                                          <p:stCondLst>
                                            <p:cond delay="1642"/>
                                          </p:stCondLst>
                                        </p:cTn>
                                        <p:tgtEl>
                                          <p:spTgt spid="5"/>
                                        </p:tgtEl>
                                      </p:cBhvr>
                                      <p:to x="100000" y="90000"/>
                                    </p:animScale>
                                    <p:animScale>
                                      <p:cBhvr>
                                        <p:cTn id="30" dur="166" decel="50000">
                                          <p:stCondLst>
                                            <p:cond delay="1668"/>
                                          </p:stCondLst>
                                        </p:cTn>
                                        <p:tgtEl>
                                          <p:spTgt spid="5"/>
                                        </p:tgtEl>
                                      </p:cBhvr>
                                      <p:to x="100000" y="100000"/>
                                    </p:animScale>
                                    <p:animScale>
                                      <p:cBhvr>
                                        <p:cTn id="31" dur="26">
                                          <p:stCondLst>
                                            <p:cond delay="1808"/>
                                          </p:stCondLst>
                                        </p:cTn>
                                        <p:tgtEl>
                                          <p:spTgt spid="5"/>
                                        </p:tgtEl>
                                      </p:cBhvr>
                                      <p:to x="100000" y="95000"/>
                                    </p:animScale>
                                    <p:animScale>
                                      <p:cBhvr>
                                        <p:cTn id="32"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5"/>
          <p:cNvSpPr>
            <a:spLocks noGrp="1"/>
          </p:cNvSpPr>
          <p:nvPr>
            <p:ph type="dt"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mn-ea"/>
                <a:cs typeface="+mn-cs"/>
              </a:rPr>
              <a:t>Nhóm 8</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100" name="Rectangle 2"/>
          <p:cNvSpPr>
            <a:spLocks noGrp="1" noChangeArrowheads="1"/>
          </p:cNvSpPr>
          <p:nvPr>
            <p:ph type="title"/>
          </p:nvPr>
        </p:nvSpPr>
        <p:spPr/>
        <p:txBody>
          <a:bodyPr/>
          <a:lstStyle/>
          <a:p>
            <a:r>
              <a:rPr lang="en-US" dirty="0">
                <a:latin typeface="Times New Roman" panose="02020603050405020304" pitchFamily="18" charset="0"/>
                <a:cs typeface="Times New Roman" panose="02020603050405020304" pitchFamily="18" charset="0"/>
              </a:rPr>
              <a:t>JDBC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JDBC Driver</a:t>
            </a:r>
            <a:endParaRPr lang="en-US" altLang="en-US" dirty="0">
              <a:latin typeface="Times New Roman" panose="02020603050405020304" pitchFamily="18" charset="0"/>
              <a:cs typeface="Times New Roman" panose="02020603050405020304" pitchFamily="18" charset="0"/>
            </a:endParaRPr>
          </a:p>
        </p:txBody>
      </p:sp>
      <p:sp>
        <p:nvSpPr>
          <p:cNvPr id="4101" name="Text Box 3"/>
          <p:cNvSpPr txBox="1">
            <a:spLocks noChangeArrowheads="1"/>
          </p:cNvSpPr>
          <p:nvPr/>
        </p:nvSpPr>
        <p:spPr bwMode="auto">
          <a:xfrm>
            <a:off x="3184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
        <p:nvSpPr>
          <p:cNvPr id="40" name="TextBox 39"/>
          <p:cNvSpPr txBox="1"/>
          <p:nvPr/>
        </p:nvSpPr>
        <p:spPr>
          <a:xfrm>
            <a:off x="222250" y="1496521"/>
            <a:ext cx="7014817" cy="2000548"/>
          </a:xfrm>
          <a:prstGeom prst="rect">
            <a:avLst/>
          </a:prstGeom>
          <a:noFill/>
        </p:spPr>
        <p:txBody>
          <a:bodyPr wrap="square" rtlCol="0">
            <a:spAutoFit/>
          </a:bodyPr>
          <a:lstStyle/>
          <a:p>
            <a:pPr>
              <a:defRPr/>
            </a:pPr>
            <a:r>
              <a:rPr kumimoji="0" lang="vi-VN" sz="2800" b="1" i="0" u="none" strike="noStrike" kern="1200" cap="none" spc="0" normalizeH="0" baseline="0" noProof="0" dirty="0">
                <a:ln>
                  <a:noFill/>
                </a:ln>
                <a:solidFill>
                  <a:srgbClr val="163794"/>
                </a:solidFill>
                <a:effectLst/>
                <a:uLnTx/>
                <a:uFillTx/>
                <a:latin typeface="Times New Roman" panose="02020603050405020304" pitchFamily="18" charset="0"/>
                <a:ea typeface="+mn-ea"/>
                <a:cs typeface="Times New Roman" panose="02020603050405020304" pitchFamily="18" charset="0"/>
              </a:rPr>
              <a:t>JB</a:t>
            </a:r>
            <a:r>
              <a:rPr kumimoji="0" lang="en-US" sz="2800" b="1" i="0" u="none" strike="noStrike" kern="1200" cap="none" spc="0" normalizeH="0" baseline="0" noProof="0" dirty="0">
                <a:ln>
                  <a:noFill/>
                </a:ln>
                <a:solidFill>
                  <a:srgbClr val="163794"/>
                </a:solidFill>
                <a:effectLst/>
                <a:uLnTx/>
                <a:uFillTx/>
                <a:latin typeface="Times New Roman" panose="02020603050405020304" pitchFamily="18" charset="0"/>
                <a:ea typeface="+mn-ea"/>
                <a:cs typeface="Times New Roman" panose="02020603050405020304" pitchFamily="18" charset="0"/>
              </a:rPr>
              <a:t>D</a:t>
            </a:r>
            <a:r>
              <a:rPr kumimoji="0" lang="vi-VN" sz="2800" b="1" i="0" u="none" strike="noStrike" kern="1200" cap="none" spc="0" normalizeH="0" baseline="0" noProof="0" dirty="0">
                <a:ln>
                  <a:noFill/>
                </a:ln>
                <a:solidFill>
                  <a:srgbClr val="163794"/>
                </a:solidFill>
                <a:effectLst/>
                <a:uLnTx/>
                <a:uFillTx/>
                <a:latin typeface="Times New Roman" panose="02020603050405020304" pitchFamily="18" charset="0"/>
                <a:ea typeface="+mn-ea"/>
                <a:cs typeface="Times New Roman" panose="02020603050405020304" pitchFamily="18" charset="0"/>
              </a:rPr>
              <a:t>C Driver</a:t>
            </a:r>
            <a:r>
              <a:rPr kumimoji="0" lang="en-US" sz="2800" b="1" i="0" u="none" strike="noStrike" kern="1200" cap="none" spc="0" normalizeH="0" baseline="0" noProof="0" dirty="0">
                <a:ln>
                  <a:noFill/>
                </a:ln>
                <a:solidFill>
                  <a:srgbClr val="163794"/>
                </a:solidFill>
                <a:effectLst/>
                <a:uLnTx/>
                <a:uFillTx/>
                <a:latin typeface="Times New Roman" panose="02020603050405020304" pitchFamily="18" charset="0"/>
                <a:ea typeface="+mn-ea"/>
                <a:cs typeface="Times New Roman" panose="02020603050405020304" pitchFamily="18" charset="0"/>
              </a:rPr>
              <a:t> :</a:t>
            </a:r>
            <a:r>
              <a:rPr lang="en-US" sz="2000" b="1" dirty="0" err="1">
                <a:solidFill>
                  <a:srgbClr val="163794"/>
                </a:solidFill>
              </a:rPr>
              <a:t>là</a:t>
            </a:r>
            <a:r>
              <a:rPr lang="en-US" sz="2000" b="1" dirty="0">
                <a:solidFill>
                  <a:srgbClr val="163794"/>
                </a:solidFill>
              </a:rPr>
              <a:t> 1 Interface</a:t>
            </a:r>
            <a:r>
              <a:rPr lang="en-US" sz="2000" dirty="0">
                <a:solidFill>
                  <a:srgbClr val="163794"/>
                </a:solidFill>
              </a:rPr>
              <a:t> </a:t>
            </a:r>
            <a:r>
              <a:rPr lang="en-US" sz="2000" dirty="0" err="1">
                <a:solidFill>
                  <a:srgbClr val="163794"/>
                </a:solidFill>
              </a:rPr>
              <a:t>nằm</a:t>
            </a:r>
            <a:r>
              <a:rPr lang="en-US" sz="2000" dirty="0">
                <a:solidFill>
                  <a:srgbClr val="163794"/>
                </a:solidFill>
              </a:rPr>
              <a:t> </a:t>
            </a:r>
            <a:r>
              <a:rPr lang="en-US" sz="2000" dirty="0" err="1">
                <a:solidFill>
                  <a:srgbClr val="163794"/>
                </a:solidFill>
              </a:rPr>
              <a:t>trong</a:t>
            </a:r>
            <a:r>
              <a:rPr lang="en-US" sz="2000" dirty="0">
                <a:solidFill>
                  <a:srgbClr val="163794"/>
                </a:solidFill>
              </a:rPr>
              <a:t> class</a:t>
            </a:r>
            <a:r>
              <a:rPr lang="en-US" sz="2000" dirty="0">
                <a:solidFill>
                  <a:srgbClr val="163794"/>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163794"/>
                </a:solidFill>
                <a:latin typeface="Times New Roman" panose="02020603050405020304" pitchFamily="18" charset="0"/>
                <a:ea typeface="Times New Roman" panose="02020603050405020304" pitchFamily="18" charset="0"/>
                <a:cs typeface="Times New Roman" panose="02020603050405020304" pitchFamily="18" charset="0"/>
              </a:rPr>
              <a:t>DriverManager</a:t>
            </a:r>
            <a:r>
              <a:rPr lang="en-US" sz="2000" dirty="0">
                <a:solidFill>
                  <a:srgbClr val="163794"/>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163794"/>
                </a:solidFill>
              </a:rPr>
              <a:t>cho</a:t>
            </a:r>
            <a:r>
              <a:rPr lang="en-US" sz="2000" dirty="0">
                <a:solidFill>
                  <a:srgbClr val="163794"/>
                </a:solidFill>
              </a:rPr>
              <a:t> </a:t>
            </a:r>
            <a:r>
              <a:rPr lang="en-US" sz="2000" dirty="0" err="1">
                <a:solidFill>
                  <a:srgbClr val="163794"/>
                </a:solidFill>
              </a:rPr>
              <a:t>phép</a:t>
            </a:r>
            <a:r>
              <a:rPr lang="en-US" sz="2000" dirty="0">
                <a:solidFill>
                  <a:srgbClr val="163794"/>
                </a:solidFill>
              </a:rPr>
              <a:t> java </a:t>
            </a:r>
            <a:r>
              <a:rPr lang="en-US" sz="2000" dirty="0" err="1">
                <a:solidFill>
                  <a:srgbClr val="163794"/>
                </a:solidFill>
              </a:rPr>
              <a:t>tương</a:t>
            </a:r>
            <a:r>
              <a:rPr lang="en-US" sz="2000" dirty="0">
                <a:solidFill>
                  <a:srgbClr val="163794"/>
                </a:solidFill>
              </a:rPr>
              <a:t> </a:t>
            </a:r>
            <a:r>
              <a:rPr lang="en-US" sz="2000" dirty="0" err="1">
                <a:solidFill>
                  <a:srgbClr val="163794"/>
                </a:solidFill>
              </a:rPr>
              <a:t>tác</a:t>
            </a:r>
            <a:r>
              <a:rPr lang="en-US" sz="2000" dirty="0">
                <a:solidFill>
                  <a:srgbClr val="163794"/>
                </a:solidFill>
              </a:rPr>
              <a:t> </a:t>
            </a:r>
            <a:r>
              <a:rPr lang="en-US" sz="2000" dirty="0" err="1">
                <a:solidFill>
                  <a:srgbClr val="163794"/>
                </a:solidFill>
              </a:rPr>
              <a:t>với</a:t>
            </a:r>
            <a:r>
              <a:rPr lang="en-US" sz="2000" dirty="0">
                <a:solidFill>
                  <a:srgbClr val="163794"/>
                </a:solidFill>
              </a:rPr>
              <a:t> </a:t>
            </a:r>
            <a:r>
              <a:rPr lang="en-US" sz="2000" dirty="0" err="1">
                <a:solidFill>
                  <a:srgbClr val="163794"/>
                </a:solidFill>
              </a:rPr>
              <a:t>cơ</a:t>
            </a:r>
            <a:r>
              <a:rPr lang="en-US" sz="2000" dirty="0">
                <a:solidFill>
                  <a:srgbClr val="163794"/>
                </a:solidFill>
              </a:rPr>
              <a:t> </a:t>
            </a:r>
            <a:r>
              <a:rPr lang="en-US" sz="2000" dirty="0" err="1">
                <a:solidFill>
                  <a:srgbClr val="163794"/>
                </a:solidFill>
              </a:rPr>
              <a:t>sở</a:t>
            </a:r>
            <a:r>
              <a:rPr lang="en-US" sz="2000" dirty="0">
                <a:solidFill>
                  <a:srgbClr val="163794"/>
                </a:solidFill>
              </a:rPr>
              <a:t> </a:t>
            </a:r>
            <a:r>
              <a:rPr lang="en-US" sz="2000" dirty="0" err="1">
                <a:solidFill>
                  <a:srgbClr val="163794"/>
                </a:solidFill>
              </a:rPr>
              <a:t>dữ</a:t>
            </a:r>
            <a:r>
              <a:rPr lang="en-US" sz="2000" dirty="0">
                <a:solidFill>
                  <a:srgbClr val="163794"/>
                </a:solidFill>
              </a:rPr>
              <a:t> </a:t>
            </a:r>
            <a:r>
              <a:rPr lang="en-US" sz="2000" dirty="0" err="1">
                <a:solidFill>
                  <a:srgbClr val="163794"/>
                </a:solidFill>
              </a:rPr>
              <a:t>liệu</a:t>
            </a:r>
            <a:r>
              <a:rPr lang="en-US" sz="2800" dirty="0">
                <a:solidFill>
                  <a:srgbClr val="163794"/>
                </a:solidFill>
              </a:rPr>
              <a:t>.</a:t>
            </a:r>
            <a:r>
              <a:rPr lang="en-US" sz="2800" dirty="0">
                <a:solidFill>
                  <a:srgbClr val="163794"/>
                </a:solidFill>
                <a:latin typeface="Times New Roman" panose="02020603050405020304" pitchFamily="18" charset="0"/>
                <a:cs typeface="Times New Roman" panose="02020603050405020304" pitchFamily="18" charset="0"/>
              </a:rPr>
              <a:t> </a:t>
            </a:r>
            <a:r>
              <a:rPr lang="en-US" sz="2000" dirty="0" err="1">
                <a:solidFill>
                  <a:srgbClr val="163794"/>
                </a:solidFill>
                <a:cs typeface="Times New Roman" panose="02020603050405020304" pitchFamily="18" charset="0"/>
              </a:rPr>
              <a:t>Có</a:t>
            </a:r>
            <a:r>
              <a:rPr lang="en-US" sz="2000" dirty="0">
                <a:solidFill>
                  <a:srgbClr val="163794"/>
                </a:solidFill>
                <a:cs typeface="Times New Roman" panose="02020603050405020304" pitchFamily="18" charset="0"/>
              </a:rPr>
              <a:t> 4 </a:t>
            </a:r>
            <a:r>
              <a:rPr lang="en-US" sz="2000" dirty="0" err="1">
                <a:solidFill>
                  <a:srgbClr val="163794"/>
                </a:solidFill>
                <a:cs typeface="Times New Roman" panose="02020603050405020304" pitchFamily="18" charset="0"/>
              </a:rPr>
              <a:t>loại</a:t>
            </a:r>
            <a:r>
              <a:rPr lang="en-US" sz="2000" dirty="0">
                <a:solidFill>
                  <a:srgbClr val="163794"/>
                </a:solidFill>
                <a:cs typeface="Times New Roman" panose="02020603050405020304" pitchFamily="18" charset="0"/>
              </a:rPr>
              <a:t> Driver:</a:t>
            </a:r>
          </a:p>
          <a:p>
            <a:pPr>
              <a:defRPr/>
            </a:pPr>
            <a:endParaRPr lang="en-US" sz="2400" dirty="0">
              <a:solidFill>
                <a:srgbClr val="163794"/>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163794"/>
              </a:solidFill>
              <a:effectLst/>
              <a:uLnTx/>
              <a:uFillTx/>
              <a:latin typeface="Arial"/>
              <a:ea typeface="+mn-ea"/>
              <a:cs typeface="+mn-cs"/>
            </a:endParaRPr>
          </a:p>
        </p:txBody>
      </p:sp>
      <p:sp>
        <p:nvSpPr>
          <p:cNvPr id="8" name="Rectangle 5"/>
          <p:cNvSpPr>
            <a:spLocks noChangeArrowheads="1"/>
          </p:cNvSpPr>
          <p:nvPr/>
        </p:nvSpPr>
        <p:spPr bwMode="auto">
          <a:xfrm>
            <a:off x="652410" y="3046346"/>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63794"/>
              </a:solidFill>
              <a:effectLst/>
              <a:uLnTx/>
              <a:uFillTx/>
              <a:latin typeface="Arial"/>
              <a:ea typeface="+mn-ea"/>
              <a:cs typeface="+mn-cs"/>
            </a:endParaRPr>
          </a:p>
        </p:txBody>
      </p:sp>
      <p:sp>
        <p:nvSpPr>
          <p:cNvPr id="12" name="Rectangle 8"/>
          <p:cNvSpPr>
            <a:spLocks noChangeArrowheads="1"/>
          </p:cNvSpPr>
          <p:nvPr/>
        </p:nvSpPr>
        <p:spPr bwMode="auto">
          <a:xfrm>
            <a:off x="-74665" y="65293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rPr>
              <a:t/>
            </a:r>
            <a:br>
              <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rPr>
            </a:b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163794"/>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kern="1200" cap="none" spc="0" normalizeH="0" baseline="0" noProof="0">
              <a:ln>
                <a:noFill/>
              </a:ln>
              <a:solidFill>
                <a:srgbClr val="163794"/>
              </a:solidFill>
              <a:effectLst/>
              <a:uLnTx/>
              <a:uFillTx/>
              <a:latin typeface="Arial"/>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
        <p:nvSpPr>
          <p:cNvPr id="9" name="TextBox 8"/>
          <p:cNvSpPr txBox="1"/>
          <p:nvPr/>
        </p:nvSpPr>
        <p:spPr>
          <a:xfrm>
            <a:off x="222250" y="2886442"/>
            <a:ext cx="9547225" cy="3231654"/>
          </a:xfrm>
          <a:prstGeom prst="rect">
            <a:avLst/>
          </a:prstGeom>
          <a:noFill/>
        </p:spPr>
        <p:txBody>
          <a:bodyPr wrap="square" rtlCol="0">
            <a:spAutoFit/>
          </a:bodyPr>
          <a:lstStyle/>
          <a:p>
            <a:r>
              <a:rPr lang="en-US" sz="2000" b="1" noProof="0" dirty="0" err="1">
                <a:solidFill>
                  <a:srgbClr val="163794"/>
                </a:solidFill>
                <a:latin typeface="Times New Roman" panose="02020603050405020304" pitchFamily="18" charset="0"/>
                <a:cs typeface="Times New Roman" panose="02020603050405020304" pitchFamily="18" charset="0"/>
              </a:rPr>
              <a:t>Loại</a:t>
            </a:r>
            <a:r>
              <a:rPr kumimoji="0" lang="en-US" sz="2000" b="1" i="0" u="none" strike="noStrike" kern="1200" cap="none" spc="0" normalizeH="0" noProof="0" dirty="0">
                <a:ln>
                  <a:noFill/>
                </a:ln>
                <a:solidFill>
                  <a:srgbClr val="163794"/>
                </a:solidFill>
                <a:effectLst/>
                <a:uLnTx/>
                <a:uFillTx/>
                <a:latin typeface="Times New Roman" panose="02020603050405020304" pitchFamily="18" charset="0"/>
                <a:cs typeface="Times New Roman" panose="02020603050405020304" pitchFamily="18" charset="0"/>
              </a:rPr>
              <a:t> 1 </a:t>
            </a:r>
            <a:r>
              <a:rPr kumimoji="0" lang="en-US" sz="2000" b="0" i="0" u="none" strike="noStrike" kern="1200" cap="none" spc="0" normalizeH="0" noProof="0" dirty="0">
                <a:ln>
                  <a:noFill/>
                </a:ln>
                <a:solidFill>
                  <a:srgbClr val="163794"/>
                </a:solidFill>
                <a:effectLst/>
                <a:uLnTx/>
                <a:uFillTx/>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ea typeface="Yu Mincho"/>
                <a:cs typeface="Times New Roman" panose="02020603050405020304" pitchFamily="18" charset="0"/>
              </a:rPr>
              <a:t>JDBC-ODBC Bridge Driver :</a:t>
            </a:r>
            <a:r>
              <a:rPr lang="en-US" sz="2000" dirty="0" err="1">
                <a:solidFill>
                  <a:srgbClr val="163794"/>
                </a:solidFill>
                <a:latin typeface="Times New Roman" panose="02020603050405020304" pitchFamily="18" charset="0"/>
                <a:cs typeface="Times New Roman" panose="02020603050405020304" pitchFamily="18" charset="0"/>
              </a:rPr>
              <a:t>Chúng</a:t>
            </a:r>
            <a:r>
              <a:rPr lang="en-US" sz="2000" dirty="0">
                <a:solidFill>
                  <a:srgbClr val="163794"/>
                </a:solidFill>
                <a:latin typeface="Times New Roman" panose="02020603050405020304" pitchFamily="18" charset="0"/>
                <a:cs typeface="Times New Roman" panose="02020603050405020304" pitchFamily="18" charset="0"/>
              </a:rPr>
              <a:t> </a:t>
            </a:r>
            <a:r>
              <a:rPr lang="en-US" sz="2000" dirty="0" err="1">
                <a:solidFill>
                  <a:srgbClr val="163794"/>
                </a:solidFill>
                <a:latin typeface="Times New Roman" panose="02020603050405020304" pitchFamily="18" charset="0"/>
                <a:cs typeface="Times New Roman" panose="02020603050405020304" pitchFamily="18" charset="0"/>
              </a:rPr>
              <a:t>là</a:t>
            </a:r>
            <a:r>
              <a:rPr lang="en-US" sz="2000" dirty="0">
                <a:solidFill>
                  <a:srgbClr val="163794"/>
                </a:solidFill>
                <a:latin typeface="Times New Roman" panose="02020603050405020304" pitchFamily="18" charset="0"/>
                <a:cs typeface="Times New Roman" panose="02020603050405020304" pitchFamily="18" charset="0"/>
              </a:rPr>
              <a:t> </a:t>
            </a:r>
            <a:r>
              <a:rPr lang="en-US" sz="2000" dirty="0" err="1">
                <a:solidFill>
                  <a:srgbClr val="163794"/>
                </a:solidFill>
                <a:latin typeface="Times New Roman" panose="02020603050405020304" pitchFamily="18" charset="0"/>
                <a:cs typeface="Times New Roman" panose="02020603050405020304" pitchFamily="18" charset="0"/>
              </a:rPr>
              <a:t>trình</a:t>
            </a:r>
            <a:r>
              <a:rPr lang="en-US" sz="2000" dirty="0">
                <a:solidFill>
                  <a:srgbClr val="163794"/>
                </a:solidFill>
                <a:latin typeface="Times New Roman" panose="02020603050405020304" pitchFamily="18" charset="0"/>
                <a:cs typeface="Times New Roman" panose="02020603050405020304" pitchFamily="18" charset="0"/>
              </a:rPr>
              <a:t> </a:t>
            </a:r>
            <a:r>
              <a:rPr lang="en-US" sz="2000" dirty="0" err="1">
                <a:solidFill>
                  <a:srgbClr val="163794"/>
                </a:solidFill>
                <a:latin typeface="Times New Roman" panose="02020603050405020304" pitchFamily="18" charset="0"/>
                <a:cs typeface="Times New Roman" panose="02020603050405020304" pitchFamily="18" charset="0"/>
              </a:rPr>
              <a:t>điều</a:t>
            </a:r>
            <a:r>
              <a:rPr lang="en-US" sz="2000" dirty="0">
                <a:solidFill>
                  <a:srgbClr val="163794"/>
                </a:solidFill>
                <a:latin typeface="Times New Roman" panose="02020603050405020304" pitchFamily="18" charset="0"/>
                <a:cs typeface="Times New Roman" panose="02020603050405020304" pitchFamily="18" charset="0"/>
              </a:rPr>
              <a:t> </a:t>
            </a:r>
            <a:r>
              <a:rPr lang="en-US" sz="2000" dirty="0" err="1">
                <a:solidFill>
                  <a:srgbClr val="163794"/>
                </a:solidFill>
                <a:latin typeface="Times New Roman" panose="02020603050405020304" pitchFamily="18" charset="0"/>
                <a:cs typeface="Times New Roman" panose="02020603050405020304" pitchFamily="18" charset="0"/>
              </a:rPr>
              <a:t>khiển</a:t>
            </a:r>
            <a:r>
              <a:rPr lang="en-US" sz="2000" dirty="0">
                <a:solidFill>
                  <a:srgbClr val="163794"/>
                </a:solidFill>
                <a:latin typeface="Times New Roman" panose="02020603050405020304" pitchFamily="18" charset="0"/>
                <a:cs typeface="Times New Roman" panose="02020603050405020304" pitchFamily="18" charset="0"/>
              </a:rPr>
              <a:t> </a:t>
            </a:r>
            <a:r>
              <a:rPr lang="en-US" sz="2000" dirty="0" err="1">
                <a:solidFill>
                  <a:srgbClr val="163794"/>
                </a:solidFill>
                <a:latin typeface="Times New Roman" panose="02020603050405020304" pitchFamily="18" charset="0"/>
                <a:cs typeface="Times New Roman" panose="02020603050405020304" pitchFamily="18" charset="0"/>
              </a:rPr>
              <a:t>của</a:t>
            </a:r>
            <a:r>
              <a:rPr lang="en-US" sz="2000" dirty="0">
                <a:solidFill>
                  <a:srgbClr val="163794"/>
                </a:solidFill>
                <a:latin typeface="Times New Roman" panose="02020603050405020304" pitchFamily="18" charset="0"/>
                <a:cs typeface="Times New Roman" panose="02020603050405020304" pitchFamily="18" charset="0"/>
              </a:rPr>
              <a:t> </a:t>
            </a:r>
            <a:r>
              <a:rPr lang="en-US" sz="2000" dirty="0" err="1">
                <a:solidFill>
                  <a:srgbClr val="163794"/>
                </a:solidFill>
                <a:latin typeface="Times New Roman" panose="02020603050405020304" pitchFamily="18" charset="0"/>
                <a:cs typeface="Times New Roman" panose="02020603050405020304" pitchFamily="18" charset="0"/>
              </a:rPr>
              <a:t>các</a:t>
            </a:r>
            <a:r>
              <a:rPr lang="en-US" sz="2000" dirty="0">
                <a:solidFill>
                  <a:srgbClr val="163794"/>
                </a:solidFill>
                <a:latin typeface="Times New Roman" panose="02020603050405020304" pitchFamily="18" charset="0"/>
                <a:cs typeface="Times New Roman" panose="02020603050405020304" pitchFamily="18" charset="0"/>
              </a:rPr>
              <a:t> </a:t>
            </a:r>
            <a:r>
              <a:rPr lang="en-US" sz="2000" dirty="0" err="1">
                <a:solidFill>
                  <a:srgbClr val="163794"/>
                </a:solidFill>
                <a:latin typeface="Times New Roman" panose="02020603050405020304" pitchFamily="18" charset="0"/>
                <a:cs typeface="Times New Roman" panose="02020603050405020304" pitchFamily="18" charset="0"/>
              </a:rPr>
              <a:t>hệ</a:t>
            </a:r>
            <a:r>
              <a:rPr lang="en-US" sz="2000" dirty="0">
                <a:solidFill>
                  <a:srgbClr val="163794"/>
                </a:solidFill>
                <a:latin typeface="Times New Roman" panose="02020603050405020304" pitchFamily="18" charset="0"/>
                <a:cs typeface="Times New Roman" panose="02020603050405020304" pitchFamily="18" charset="0"/>
              </a:rPr>
              <a:t> </a:t>
            </a:r>
            <a:r>
              <a:rPr lang="en-US" sz="2000" dirty="0" err="1">
                <a:solidFill>
                  <a:srgbClr val="163794"/>
                </a:solidFill>
                <a:latin typeface="Times New Roman" panose="02020603050405020304" pitchFamily="18" charset="0"/>
                <a:cs typeface="Times New Roman" panose="02020603050405020304" pitchFamily="18" charset="0"/>
              </a:rPr>
              <a:t>quản</a:t>
            </a:r>
            <a:r>
              <a:rPr lang="en-US" sz="2000" dirty="0">
                <a:solidFill>
                  <a:srgbClr val="163794"/>
                </a:solidFill>
                <a:latin typeface="Times New Roman" panose="02020603050405020304" pitchFamily="18" charset="0"/>
                <a:cs typeface="Times New Roman" panose="02020603050405020304" pitchFamily="18" charset="0"/>
              </a:rPr>
              <a:t> </a:t>
            </a:r>
            <a:r>
              <a:rPr lang="en-US" sz="2000" dirty="0" err="1">
                <a:solidFill>
                  <a:srgbClr val="163794"/>
                </a:solidFill>
                <a:latin typeface="Times New Roman" panose="02020603050405020304" pitchFamily="18" charset="0"/>
                <a:cs typeface="Times New Roman" panose="02020603050405020304" pitchFamily="18" charset="0"/>
              </a:rPr>
              <a:t>trị</a:t>
            </a:r>
            <a:r>
              <a:rPr lang="en-US" sz="2000" dirty="0">
                <a:solidFill>
                  <a:srgbClr val="163794"/>
                </a:solidFill>
                <a:latin typeface="Times New Roman" panose="02020603050405020304" pitchFamily="18" charset="0"/>
                <a:cs typeface="Times New Roman" panose="02020603050405020304" pitchFamily="18" charset="0"/>
              </a:rPr>
              <a:t> </a:t>
            </a:r>
            <a:r>
              <a:rPr lang="en-US" sz="2000" dirty="0" err="1">
                <a:solidFill>
                  <a:srgbClr val="163794"/>
                </a:solidFill>
                <a:latin typeface="Times New Roman" panose="02020603050405020304" pitchFamily="18" charset="0"/>
                <a:cs typeface="Times New Roman" panose="02020603050405020304" pitchFamily="18" charset="0"/>
              </a:rPr>
              <a:t>Microsotf</a:t>
            </a:r>
            <a:endParaRPr lang="en-US" sz="2000" dirty="0">
              <a:solidFill>
                <a:srgbClr val="163794"/>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endParaRPr>
          </a:p>
          <a:p>
            <a:pPr>
              <a:defRPr/>
            </a:pPr>
            <a:r>
              <a:rPr kumimoji="0" lang="en-US" sz="2000" b="1"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Loại</a:t>
            </a:r>
            <a:r>
              <a:rPr kumimoji="0" lang="en-US" sz="2000" b="1" i="0" u="none" strike="noStrike" kern="1200" cap="none" spc="0" normalizeH="0" noProof="0" dirty="0">
                <a:ln>
                  <a:noFill/>
                </a:ln>
                <a:solidFill>
                  <a:srgbClr val="163794"/>
                </a:solidFill>
                <a:effectLst/>
                <a:uLnTx/>
                <a:uFillTx/>
                <a:latin typeface="Times New Roman" panose="02020603050405020304" pitchFamily="18" charset="0"/>
                <a:cs typeface="Times New Roman" panose="02020603050405020304" pitchFamily="18" charset="0"/>
              </a:rPr>
              <a:t> 2</a:t>
            </a:r>
            <a:r>
              <a:rPr kumimoji="0" lang="en-US" sz="2000" b="0" i="0" u="none" strike="noStrike" kern="1200" cap="none" spc="0" normalizeH="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Yu Mincho"/>
                <a:cs typeface="Times New Roman" panose="02020603050405020304" pitchFamily="18" charset="0"/>
              </a:rPr>
              <a:t>JDBC-Native </a:t>
            </a:r>
            <a:r>
              <a:rPr lang="en-US" sz="2000" dirty="0" err="1">
                <a:latin typeface="Times New Roman" panose="02020603050405020304" pitchFamily="18" charset="0"/>
                <a:ea typeface="Yu Mincho"/>
                <a:cs typeface="Times New Roman" panose="02020603050405020304" pitchFamily="18" charset="0"/>
              </a:rPr>
              <a:t>Api</a:t>
            </a:r>
            <a:r>
              <a:rPr lang="en-US" sz="2000" dirty="0">
                <a:latin typeface="Times New Roman" panose="02020603050405020304" pitchFamily="18" charset="0"/>
                <a:ea typeface="Yu Mincho"/>
                <a:cs typeface="Times New Roman" panose="02020603050405020304" pitchFamily="18" charset="0"/>
              </a:rPr>
              <a:t> (</a:t>
            </a:r>
            <a:r>
              <a:rPr lang="en-US" sz="2000" dirty="0" err="1">
                <a:latin typeface="Times New Roman" panose="02020603050405020304" pitchFamily="18" charset="0"/>
                <a:ea typeface="Yu Mincho"/>
                <a:cs typeface="Times New Roman" panose="02020603050405020304" pitchFamily="18" charset="0"/>
              </a:rPr>
              <a:t>api</a:t>
            </a:r>
            <a:r>
              <a:rPr lang="en-US" sz="2000" dirty="0">
                <a:latin typeface="Times New Roman" panose="02020603050405020304" pitchFamily="18" charset="0"/>
                <a:ea typeface="Yu Mincho"/>
                <a:cs typeface="Times New Roman" panose="02020603050405020304" pitchFamily="18" charset="0"/>
              </a:rPr>
              <a:t> </a:t>
            </a:r>
            <a:r>
              <a:rPr lang="en-US" sz="2000" dirty="0" err="1">
                <a:latin typeface="Times New Roman" panose="02020603050405020304" pitchFamily="18" charset="0"/>
                <a:ea typeface="Yu Mincho"/>
                <a:cs typeface="Times New Roman" panose="02020603050405020304" pitchFamily="18" charset="0"/>
              </a:rPr>
              <a:t>gốc</a:t>
            </a:r>
            <a:r>
              <a:rPr lang="en-US" sz="2000" dirty="0">
                <a:latin typeface="Times New Roman" panose="02020603050405020304" pitchFamily="18" charset="0"/>
                <a:ea typeface="Yu Mincho"/>
                <a:cs typeface="Times New Roman" panose="02020603050405020304" pitchFamily="18" charset="0"/>
              </a:rPr>
              <a:t> </a:t>
            </a:r>
            <a:r>
              <a:rPr lang="en-US" sz="2000" dirty="0" err="1">
                <a:latin typeface="Times New Roman" panose="02020603050405020304" pitchFamily="18" charset="0"/>
                <a:ea typeface="Yu Mincho"/>
                <a:cs typeface="Times New Roman" panose="02020603050405020304" pitchFamily="18" charset="0"/>
              </a:rPr>
              <a:t>của</a:t>
            </a:r>
            <a:r>
              <a:rPr lang="en-US" sz="2000" dirty="0">
                <a:latin typeface="Times New Roman" panose="02020603050405020304" pitchFamily="18" charset="0"/>
                <a:ea typeface="Yu Mincho"/>
                <a:cs typeface="Times New Roman" panose="02020603050405020304" pitchFamily="18" charset="0"/>
              </a:rPr>
              <a:t> </a:t>
            </a:r>
            <a:r>
              <a:rPr lang="en-US" sz="2000" dirty="0" err="1">
                <a:latin typeface="Times New Roman" panose="02020603050405020304" pitchFamily="18" charset="0"/>
                <a:ea typeface="Yu Mincho"/>
                <a:cs typeface="Times New Roman" panose="02020603050405020304" pitchFamily="18" charset="0"/>
              </a:rPr>
              <a:t>jdbc</a:t>
            </a:r>
            <a:r>
              <a:rPr lang="en-US" sz="2000" dirty="0">
                <a:latin typeface="Times New Roman" panose="02020603050405020304" pitchFamily="18" charset="0"/>
                <a:ea typeface="Yu Mincho"/>
                <a:cs typeface="Times New Roman" panose="02020603050405020304" pitchFamily="18" charset="0"/>
              </a:rPr>
              <a:t>)</a:t>
            </a:r>
            <a:r>
              <a:rPr lang="en-US" sz="1600" dirty="0">
                <a:latin typeface="Times New Roman" panose="02020603050405020304" pitchFamily="18" charset="0"/>
                <a:ea typeface="Yu Mincho"/>
                <a:cs typeface="Times New Roman" panose="02020603050405020304" pitchFamily="18" charset="0"/>
              </a:rPr>
              <a:t>:</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Truy</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vi-VN"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cập thông </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qua </a:t>
            </a:r>
            <a:r>
              <a:rPr kumimoji="0" lang="vi-VN"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C / C ++</a:t>
            </a:r>
            <a:endPar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endParaRPr>
          </a:p>
          <a:p>
            <a:pPr>
              <a:defRPr/>
            </a:pPr>
            <a:r>
              <a:rPr kumimoji="0" lang="en-US" sz="2000" b="1"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Loại</a:t>
            </a:r>
            <a:r>
              <a:rPr kumimoji="0" lang="en-US" sz="2000" b="1" i="0" u="none" strike="noStrike" kern="1200" cap="none" spc="0" normalizeH="0" noProof="0" dirty="0">
                <a:ln>
                  <a:noFill/>
                </a:ln>
                <a:solidFill>
                  <a:srgbClr val="163794"/>
                </a:solidFill>
                <a:effectLst/>
                <a:uLnTx/>
                <a:uFillTx/>
                <a:latin typeface="Times New Roman" panose="02020603050405020304" pitchFamily="18" charset="0"/>
                <a:cs typeface="Times New Roman" panose="02020603050405020304" pitchFamily="18" charset="0"/>
              </a:rPr>
              <a:t> 3</a:t>
            </a:r>
            <a:r>
              <a:rPr kumimoji="0" lang="en-US" sz="2000" b="0" i="0" u="none" strike="noStrike" kern="1200" cap="none" spc="0" normalizeH="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Yu Mincho"/>
                <a:cs typeface="Times New Roman" panose="02020603050405020304" pitchFamily="18" charset="0"/>
              </a:rPr>
              <a:t>JDBC-Net pure Java ( java </a:t>
            </a:r>
            <a:r>
              <a:rPr lang="en-US" sz="2000" dirty="0" err="1">
                <a:latin typeface="Times New Roman" panose="02020603050405020304" pitchFamily="18" charset="0"/>
                <a:ea typeface="Yu Mincho"/>
                <a:cs typeface="Times New Roman" panose="02020603050405020304" pitchFamily="18" charset="0"/>
              </a:rPr>
              <a:t>thuần</a:t>
            </a:r>
            <a:r>
              <a:rPr lang="en-US" sz="2000" dirty="0">
                <a:latin typeface="Times New Roman" panose="02020603050405020304" pitchFamily="18" charset="0"/>
                <a:ea typeface="Yu Mincho"/>
                <a:cs typeface="Times New Roman" panose="02020603050405020304" pitchFamily="18" charset="0"/>
              </a:rPr>
              <a:t> </a:t>
            </a:r>
            <a:r>
              <a:rPr lang="en-US" sz="2000" dirty="0" err="1">
                <a:latin typeface="Times New Roman" panose="02020603050405020304" pitchFamily="18" charset="0"/>
                <a:ea typeface="Yu Mincho"/>
                <a:cs typeface="Times New Roman" panose="02020603050405020304" pitchFamily="18" charset="0"/>
              </a:rPr>
              <a:t>jdbc</a:t>
            </a:r>
            <a:r>
              <a:rPr lang="en-US" sz="2000" dirty="0">
                <a:latin typeface="Times New Roman" panose="02020603050405020304" pitchFamily="18" charset="0"/>
                <a:ea typeface="Yu Mincho"/>
                <a:cs typeface="Times New Roman" panose="02020603050405020304" pitchFamily="18" charset="0"/>
              </a:rPr>
              <a:t>-net)</a:t>
            </a:r>
            <a:endParaRPr lang="en-US" sz="1600" dirty="0">
              <a:latin typeface="Times New Roman" panose="02020603050405020304" pitchFamily="18" charset="0"/>
              <a:ea typeface="Yu Mincho"/>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Các</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yêu</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cầu</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sẽ</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được</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chuyển</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qua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kết</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nối</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mạng</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đến</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ứng</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dụng</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Server</a:t>
            </a:r>
            <a:r>
              <a:rPr kumimoji="0" lang="en-US" sz="2400" b="0" i="0" u="none" strike="noStrike" kern="1200" cap="none" spc="0" normalizeH="0" baseline="0" noProof="0" dirty="0">
                <a:ln>
                  <a:noFill/>
                </a:ln>
                <a:solidFill>
                  <a:srgbClr val="163794"/>
                </a:solidFill>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Sau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đó</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Sever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sẽ</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truyền</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các</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yêu</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cầu</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đến</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các</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DBMS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endParaRPr>
          </a:p>
          <a:p>
            <a:r>
              <a:rPr kumimoji="0" lang="en-US" sz="2000" b="1"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Loại</a:t>
            </a:r>
            <a:r>
              <a:rPr kumimoji="0" lang="en-US" sz="2000" b="1" i="0" u="none" strike="noStrike" kern="1200" cap="none" spc="0" normalizeH="0" noProof="0" dirty="0">
                <a:ln>
                  <a:noFill/>
                </a:ln>
                <a:solidFill>
                  <a:srgbClr val="163794"/>
                </a:solidFill>
                <a:effectLst/>
                <a:uLnTx/>
                <a:uFillTx/>
                <a:latin typeface="Times New Roman" panose="02020603050405020304" pitchFamily="18" charset="0"/>
                <a:cs typeface="Times New Roman" panose="02020603050405020304" pitchFamily="18" charset="0"/>
              </a:rPr>
              <a:t> 4</a:t>
            </a:r>
            <a:r>
              <a:rPr kumimoji="0" lang="en-US" sz="2000" b="0" i="0" u="none" strike="noStrike" kern="1200" cap="none" spc="0" normalizeH="0" noProof="0" dirty="0">
                <a:ln>
                  <a:noFill/>
                </a:ln>
                <a:solidFill>
                  <a:srgbClr val="163794"/>
                </a:solidFill>
                <a:effectLst/>
                <a:uLnTx/>
                <a:uFillTx/>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ea typeface="Yu Mincho"/>
                <a:cs typeface="Times New Roman" panose="02020603050405020304" pitchFamily="18" charset="0"/>
              </a:rPr>
              <a:t>100% Pure Java D</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river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viết</a:t>
            </a:r>
            <a:r>
              <a:rPr kumimoji="0" lang="en-US" sz="2000" b="0" i="0" u="none" strike="noStrike" kern="1200" cap="none" spc="0" normalizeH="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noProof="0" dirty="0" err="1">
                <a:ln>
                  <a:noFill/>
                </a:ln>
                <a:solidFill>
                  <a:srgbClr val="163794"/>
                </a:solidFill>
                <a:effectLst/>
                <a:uLnTx/>
                <a:uFillTx/>
                <a:latin typeface="Times New Roman" panose="02020603050405020304" pitchFamily="18" charset="0"/>
                <a:cs typeface="Times New Roman" panose="02020603050405020304" pitchFamily="18" charset="0"/>
              </a:rPr>
              <a:t>bằng</a:t>
            </a:r>
            <a:r>
              <a:rPr kumimoji="0" lang="en-US" sz="2000" b="0" i="0" u="none" strike="noStrike" kern="1200" cap="none" spc="0" normalizeH="0" noProof="0" dirty="0">
                <a:ln>
                  <a:noFill/>
                </a:ln>
                <a:solidFill>
                  <a:srgbClr val="163794"/>
                </a:solidFill>
                <a:effectLst/>
                <a:uLnTx/>
                <a:uFillTx/>
                <a:latin typeface="Times New Roman" panose="02020603050405020304" pitchFamily="18" charset="0"/>
                <a:cs typeface="Times New Roman" panose="02020603050405020304" pitchFamily="18" charset="0"/>
              </a:rPr>
              <a:t> java </a:t>
            </a:r>
            <a:r>
              <a:rPr kumimoji="0" lang="en-US" sz="2000" b="0" i="0" u="none" strike="noStrike" kern="1200" cap="none" spc="0" normalizeH="0" noProof="0" dirty="0" err="1">
                <a:ln>
                  <a:noFill/>
                </a:ln>
                <a:solidFill>
                  <a:srgbClr val="163794"/>
                </a:solidFill>
                <a:effectLst/>
                <a:uLnTx/>
                <a:uFillTx/>
                <a:latin typeface="Times New Roman" panose="02020603050405020304" pitchFamily="18" charset="0"/>
                <a:cs typeface="Times New Roman" panose="02020603050405020304" pitchFamily="18" charset="0"/>
              </a:rPr>
              <a:t>và</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được</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cung</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cấp</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các</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hệ</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quản</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srgbClr val="163794"/>
                </a:solidFill>
                <a:effectLst/>
                <a:uLnTx/>
                <a:uFillTx/>
                <a:latin typeface="Times New Roman" panose="02020603050405020304" pitchFamily="18" charset="0"/>
                <a:cs typeface="Times New Roman" panose="02020603050405020304" pitchFamily="18" charset="0"/>
              </a:rPr>
              <a:t>trị</a:t>
            </a:r>
            <a:r>
              <a:rPr kumimoji="0" lang="en-US" sz="20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rPr>
              <a:t> SQL</a:t>
            </a:r>
            <a:endParaRPr kumimoji="0" lang="en-US" sz="2400" b="0" i="0" u="none" strike="noStrike" kern="1200" cap="none" spc="0" normalizeH="0" baseline="0" noProof="0" dirty="0">
              <a:ln>
                <a:noFill/>
              </a:ln>
              <a:solidFill>
                <a:srgbClr val="163794"/>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10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5"/>
          <p:cNvSpPr>
            <a:spLocks noGrp="1"/>
          </p:cNvSpPr>
          <p:nvPr>
            <p:ph type="dt"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mn-ea"/>
                <a:cs typeface="+mn-cs"/>
              </a:rPr>
              <a:t>Nhóm 8</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FFFFFF"/>
              </a:solidFill>
              <a:effectLst/>
              <a:uLnTx/>
              <a:uFillTx/>
              <a:latin typeface="Verdana"/>
              <a:ea typeface="+mn-ea"/>
              <a:cs typeface="+mn-cs"/>
            </a:endParaRPr>
          </a:p>
        </p:txBody>
      </p:sp>
      <p:sp>
        <p:nvSpPr>
          <p:cNvPr id="4100" name="Rectangle 2"/>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Java JDBC kết nối Database</a:t>
            </a:r>
            <a:endParaRPr lang="en-US" altLang="en-US">
              <a:latin typeface="Times New Roman" panose="02020603050405020304" pitchFamily="18" charset="0"/>
              <a:cs typeface="Times New Roman" panose="02020603050405020304" pitchFamily="18" charset="0"/>
            </a:endParaRPr>
          </a:p>
        </p:txBody>
      </p:sp>
      <p:sp>
        <p:nvSpPr>
          <p:cNvPr id="4101" name="Text Box 3"/>
          <p:cNvSpPr txBox="1">
            <a:spLocks noChangeArrowheads="1"/>
          </p:cNvSpPr>
          <p:nvPr/>
        </p:nvSpPr>
        <p:spPr bwMode="auto">
          <a:xfrm>
            <a:off x="3184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163794"/>
              </a:solidFill>
              <a:effectLst/>
              <a:uLnTx/>
              <a:uFillTx/>
              <a:latin typeface="Arial" panose="020B0604020202020204" pitchFamily="34" charset="0"/>
              <a:ea typeface="+mn-ea"/>
              <a:cs typeface="+mn-cs"/>
            </a:endParaRPr>
          </a:p>
        </p:txBody>
      </p:sp>
      <p:sp>
        <p:nvSpPr>
          <p:cNvPr id="40" name="TextBox 39"/>
          <p:cNvSpPr txBox="1"/>
          <p:nvPr/>
        </p:nvSpPr>
        <p:spPr>
          <a:xfrm>
            <a:off x="178873" y="1145491"/>
            <a:ext cx="351359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163794"/>
                </a:solidFill>
                <a:latin typeface="Times New Roman" panose="02020603050405020304" pitchFamily="18" charset="0"/>
                <a:cs typeface="Times New Roman" panose="02020603050405020304" pitchFamily="18" charset="0"/>
              </a:rPr>
              <a:t>1 </a:t>
            </a:r>
            <a:r>
              <a:rPr lang="vi-VN" sz="2400" b="1" dirty="0">
                <a:solidFill>
                  <a:srgbClr val="163794"/>
                </a:solidFill>
                <a:latin typeface="Times New Roman" panose="02020603050405020304" pitchFamily="18" charset="0"/>
                <a:cs typeface="Times New Roman" panose="02020603050405020304" pitchFamily="18" charset="0"/>
              </a:rPr>
              <a:t>Truy cập </a:t>
            </a:r>
            <a:r>
              <a:rPr lang="en-US" sz="2400" b="1" dirty="0">
                <a:solidFill>
                  <a:srgbClr val="163794"/>
                </a:solidFill>
                <a:latin typeface="Times New Roman" panose="02020603050405020304" pitchFamily="18" charset="0"/>
                <a:cs typeface="Times New Roman" panose="02020603050405020304" pitchFamily="18" charset="0"/>
              </a:rPr>
              <a:t>Database</a:t>
            </a:r>
          </a:p>
        </p:txBody>
      </p:sp>
      <p:sp>
        <p:nvSpPr>
          <p:cNvPr id="3" name="AutoShape 2" descr="Kết quả hình ảnh cho Data base"/>
          <p:cNvSpPr>
            <a:spLocks noChangeAspect="1" noChangeArrowheads="1"/>
          </p:cNvSpPr>
          <p:nvPr/>
        </p:nvSpPr>
        <p:spPr bwMode="auto">
          <a:xfrm>
            <a:off x="8070542" y="2858267"/>
            <a:ext cx="2371316" cy="23713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63794"/>
              </a:solidFill>
              <a:effectLst/>
              <a:uLnTx/>
              <a:uFillTx/>
              <a:latin typeface="Arial"/>
              <a:ea typeface="+mn-ea"/>
              <a:cs typeface="+mn-cs"/>
            </a:endParaRPr>
          </a:p>
        </p:txBody>
      </p:sp>
      <p:sp>
        <p:nvSpPr>
          <p:cNvPr id="8" name="Rectangle 5"/>
          <p:cNvSpPr>
            <a:spLocks noChangeArrowheads="1"/>
          </p:cNvSpPr>
          <p:nvPr/>
        </p:nvSpPr>
        <p:spPr bwMode="auto">
          <a:xfrm>
            <a:off x="652410" y="3046346"/>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63794"/>
              </a:solidFill>
              <a:effectLst/>
              <a:uLnTx/>
              <a:uFillTx/>
              <a:latin typeface="Arial"/>
              <a:ea typeface="+mn-ea"/>
              <a:cs typeface="+mn-cs"/>
            </a:endParaRPr>
          </a:p>
        </p:txBody>
      </p:sp>
      <p:sp>
        <p:nvSpPr>
          <p:cNvPr id="6" name="TextBox 5"/>
          <p:cNvSpPr txBox="1"/>
          <p:nvPr/>
        </p:nvSpPr>
        <p:spPr>
          <a:xfrm>
            <a:off x="747483" y="2253357"/>
            <a:ext cx="9623764" cy="1200329"/>
          </a:xfrm>
          <a:prstGeom prst="rect">
            <a:avLst/>
          </a:prstGeom>
          <a:noFill/>
        </p:spPr>
        <p:txBody>
          <a:bodyPr wrap="square" rtlCol="0">
            <a:spAutoFit/>
          </a:bodyPr>
          <a:lstStyle/>
          <a:p>
            <a:r>
              <a:rPr lang="en-US" dirty="0"/>
              <a:t>-</a:t>
            </a:r>
            <a:r>
              <a:rPr lang="en-US" dirty="0" err="1"/>
              <a:t>Để</a:t>
            </a:r>
            <a:r>
              <a:rPr lang="en-US" dirty="0"/>
              <a:t> </a:t>
            </a:r>
            <a:r>
              <a:rPr lang="en-US" dirty="0" err="1"/>
              <a:t>kết</a:t>
            </a:r>
            <a:r>
              <a:rPr lang="en-US" dirty="0"/>
              <a:t> </a:t>
            </a:r>
            <a:r>
              <a:rPr lang="en-US" dirty="0" err="1"/>
              <a:t>nối</a:t>
            </a:r>
            <a:r>
              <a:rPr lang="en-US" dirty="0"/>
              <a:t> Database ta </a:t>
            </a:r>
            <a:r>
              <a:rPr lang="en-US" dirty="0" err="1"/>
              <a:t>phải</a:t>
            </a:r>
            <a:r>
              <a:rPr lang="en-US" dirty="0"/>
              <a:t> </a:t>
            </a:r>
            <a:r>
              <a:rPr lang="en-US" dirty="0" err="1"/>
              <a:t>thêm</a:t>
            </a:r>
            <a:r>
              <a:rPr lang="en-US" dirty="0"/>
              <a:t> </a:t>
            </a:r>
            <a:r>
              <a:rPr lang="en-US" dirty="0" err="1"/>
              <a:t>các</a:t>
            </a:r>
            <a:r>
              <a:rPr lang="en-US" dirty="0"/>
              <a:t> interfaces SQL </a:t>
            </a:r>
            <a:r>
              <a:rPr lang="en-US" dirty="0" err="1"/>
              <a:t>của</a:t>
            </a:r>
            <a:r>
              <a:rPr lang="en-US" dirty="0"/>
              <a:t> </a:t>
            </a:r>
            <a:r>
              <a:rPr lang="en-US" dirty="0" err="1"/>
              <a:t>hệ</a:t>
            </a:r>
            <a:r>
              <a:rPr lang="en-US" dirty="0"/>
              <a:t> </a:t>
            </a:r>
            <a:r>
              <a:rPr lang="en-US" dirty="0" err="1"/>
              <a:t>quản</a:t>
            </a:r>
            <a:r>
              <a:rPr lang="en-US" dirty="0"/>
              <a:t> </a:t>
            </a:r>
            <a:r>
              <a:rPr lang="en-US" dirty="0" err="1"/>
              <a:t>trị</a:t>
            </a:r>
            <a:r>
              <a:rPr lang="en-US" dirty="0"/>
              <a:t> </a:t>
            </a:r>
            <a:r>
              <a:rPr lang="en-US" dirty="0" err="1"/>
              <a:t>của</a:t>
            </a:r>
            <a:r>
              <a:rPr lang="en-US" dirty="0"/>
              <a:t> </a:t>
            </a:r>
            <a:r>
              <a:rPr lang="en-US" dirty="0" err="1"/>
              <a:t>bạn</a:t>
            </a:r>
            <a:r>
              <a:rPr lang="en-US" dirty="0"/>
              <a:t> </a:t>
            </a:r>
            <a:r>
              <a:rPr lang="en-US" dirty="0" err="1"/>
              <a:t>vào</a:t>
            </a:r>
            <a:r>
              <a:rPr lang="en-US" dirty="0"/>
              <a:t> </a:t>
            </a:r>
            <a:r>
              <a:rPr lang="en-US" dirty="0" err="1"/>
              <a:t>thư</a:t>
            </a:r>
            <a:r>
              <a:rPr lang="en-US" dirty="0"/>
              <a:t> </a:t>
            </a:r>
            <a:r>
              <a:rPr lang="en-US" dirty="0" err="1"/>
              <a:t>viện</a:t>
            </a:r>
            <a:r>
              <a:rPr lang="en-US" dirty="0"/>
              <a:t>.</a:t>
            </a:r>
          </a:p>
          <a:p>
            <a:endParaRPr lang="en-US" dirty="0"/>
          </a:p>
          <a:p>
            <a:r>
              <a:rPr lang="en-US" dirty="0"/>
              <a:t> </a:t>
            </a:r>
            <a:r>
              <a:rPr lang="en-US" dirty="0" err="1"/>
              <a:t>Và</a:t>
            </a:r>
            <a:r>
              <a:rPr lang="en-US" dirty="0"/>
              <a:t> </a:t>
            </a:r>
            <a:r>
              <a:rPr lang="en-US" b="1" dirty="0" err="1"/>
              <a:t>java.sql.DriverManager</a:t>
            </a:r>
            <a:r>
              <a:rPr lang="en-US" dirty="0"/>
              <a:t> </a:t>
            </a:r>
            <a:r>
              <a:rPr lang="en-US" dirty="0" err="1"/>
              <a:t>sẽ</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quản</a:t>
            </a:r>
            <a:r>
              <a:rPr lang="en-US" dirty="0"/>
              <a:t> </a:t>
            </a:r>
            <a:r>
              <a:rPr lang="en-US" dirty="0" err="1"/>
              <a:t>lý</a:t>
            </a:r>
            <a:r>
              <a:rPr lang="en-US" dirty="0"/>
              <a:t> </a:t>
            </a:r>
            <a:r>
              <a:rPr lang="en-US" dirty="0" err="1"/>
              <a:t>các</a:t>
            </a:r>
            <a:r>
              <a:rPr lang="en-US" dirty="0"/>
              <a:t> Driver </a:t>
            </a:r>
            <a:r>
              <a:rPr lang="en-US" dirty="0" err="1"/>
              <a:t>đó</a:t>
            </a:r>
            <a:endParaRPr lang="en-US" dirty="0"/>
          </a:p>
          <a:p>
            <a:endParaRPr lang="en-US" dirty="0"/>
          </a:p>
        </p:txBody>
      </p:sp>
      <p:pic>
        <p:nvPicPr>
          <p:cNvPr id="10" name="Picture 9"/>
          <p:cNvPicPr>
            <a:picLocks noChangeAspect="1"/>
          </p:cNvPicPr>
          <p:nvPr/>
        </p:nvPicPr>
        <p:blipFill>
          <a:blip r:embed="rId2"/>
          <a:stretch>
            <a:fillRect/>
          </a:stretch>
        </p:blipFill>
        <p:spPr>
          <a:xfrm>
            <a:off x="6533637" y="4472537"/>
            <a:ext cx="5445125" cy="1924050"/>
          </a:xfrm>
          <a:prstGeom prst="rect">
            <a:avLst/>
          </a:prstGeom>
          <a:ln>
            <a:solidFill>
              <a:schemeClr val="accent1"/>
            </a:solidFill>
          </a:ln>
        </p:spPr>
      </p:pic>
      <p:pic>
        <p:nvPicPr>
          <p:cNvPr id="12" name="Picture 11"/>
          <p:cNvPicPr>
            <a:picLocks noChangeAspect="1"/>
          </p:cNvPicPr>
          <p:nvPr/>
        </p:nvPicPr>
        <p:blipFill>
          <a:blip r:embed="rId3"/>
          <a:stretch>
            <a:fillRect/>
          </a:stretch>
        </p:blipFill>
        <p:spPr>
          <a:xfrm>
            <a:off x="178873" y="3927047"/>
            <a:ext cx="5252476" cy="2605088"/>
          </a:xfrm>
          <a:prstGeom prst="rect">
            <a:avLst/>
          </a:prstGeom>
          <a:ln>
            <a:solidFill>
              <a:schemeClr val="accent1"/>
            </a:solidFill>
          </a:ln>
        </p:spPr>
      </p:pic>
      <p:sp>
        <p:nvSpPr>
          <p:cNvPr id="13" name="TextBox 12"/>
          <p:cNvSpPr txBox="1"/>
          <p:nvPr/>
        </p:nvSpPr>
        <p:spPr>
          <a:xfrm>
            <a:off x="382587" y="3392978"/>
            <a:ext cx="4467225" cy="400110"/>
          </a:xfrm>
          <a:prstGeom prst="rect">
            <a:avLst/>
          </a:prstGeom>
          <a:noFill/>
        </p:spPr>
        <p:txBody>
          <a:bodyPr wrap="square" rtlCol="0">
            <a:spAutoFit/>
          </a:bodyPr>
          <a:lstStyle/>
          <a:p>
            <a:r>
              <a:rPr lang="en-US" sz="2000" dirty="0" err="1">
                <a:solidFill>
                  <a:schemeClr val="tx2"/>
                </a:solidFill>
              </a:rPr>
              <a:t>Tải</a:t>
            </a:r>
            <a:r>
              <a:rPr lang="en-US" sz="2000" dirty="0">
                <a:solidFill>
                  <a:schemeClr val="tx2"/>
                </a:solidFill>
              </a:rPr>
              <a:t> driver </a:t>
            </a:r>
            <a:r>
              <a:rPr lang="en-US" sz="2000" dirty="0" err="1">
                <a:solidFill>
                  <a:schemeClr val="tx2"/>
                </a:solidFill>
              </a:rPr>
              <a:t>mysql</a:t>
            </a:r>
            <a:r>
              <a:rPr lang="en-US" sz="2000" dirty="0">
                <a:solidFill>
                  <a:schemeClr val="tx2"/>
                </a:solidFill>
              </a:rPr>
              <a:t> </a:t>
            </a:r>
            <a:r>
              <a:rPr lang="en-US" sz="2000" dirty="0" err="1">
                <a:solidFill>
                  <a:schemeClr val="tx2"/>
                </a:solidFill>
              </a:rPr>
              <a:t>của</a:t>
            </a:r>
            <a:r>
              <a:rPr lang="en-US" sz="2000" dirty="0">
                <a:solidFill>
                  <a:schemeClr val="tx2"/>
                </a:solidFill>
              </a:rPr>
              <a:t> </a:t>
            </a:r>
            <a:r>
              <a:rPr lang="en-US" sz="2000" dirty="0" err="1">
                <a:solidFill>
                  <a:schemeClr val="tx2"/>
                </a:solidFill>
              </a:rPr>
              <a:t>nhà</a:t>
            </a:r>
            <a:r>
              <a:rPr lang="en-US" sz="2000" dirty="0">
                <a:solidFill>
                  <a:schemeClr val="tx2"/>
                </a:solidFill>
              </a:rPr>
              <a:t> </a:t>
            </a:r>
            <a:r>
              <a:rPr lang="en-US" sz="2000" dirty="0" err="1">
                <a:solidFill>
                  <a:schemeClr val="tx2"/>
                </a:solidFill>
              </a:rPr>
              <a:t>cung</a:t>
            </a:r>
            <a:r>
              <a:rPr lang="en-US" sz="2000" dirty="0">
                <a:solidFill>
                  <a:schemeClr val="tx2"/>
                </a:solidFill>
              </a:rPr>
              <a:t> </a:t>
            </a:r>
            <a:r>
              <a:rPr lang="en-US" sz="2000" dirty="0" err="1">
                <a:solidFill>
                  <a:schemeClr val="tx2"/>
                </a:solidFill>
              </a:rPr>
              <a:t>cấp</a:t>
            </a:r>
            <a:endParaRPr lang="en-US" sz="2000" dirty="0">
              <a:solidFill>
                <a:schemeClr val="tx2"/>
              </a:solidFill>
            </a:endParaRPr>
          </a:p>
        </p:txBody>
      </p:sp>
      <p:sp>
        <p:nvSpPr>
          <p:cNvPr id="15" name="TextBox 14"/>
          <p:cNvSpPr txBox="1"/>
          <p:nvPr/>
        </p:nvSpPr>
        <p:spPr>
          <a:xfrm>
            <a:off x="6533637" y="3545939"/>
            <a:ext cx="4624154" cy="400110"/>
          </a:xfrm>
          <a:prstGeom prst="rect">
            <a:avLst/>
          </a:prstGeom>
          <a:noFill/>
        </p:spPr>
        <p:txBody>
          <a:bodyPr wrap="square" rtlCol="0">
            <a:spAutoFit/>
          </a:bodyPr>
          <a:lstStyle/>
          <a:p>
            <a:r>
              <a:rPr lang="en-US" sz="2000" dirty="0" err="1">
                <a:solidFill>
                  <a:schemeClr val="tx2"/>
                </a:solidFill>
              </a:rPr>
              <a:t>Nạp</a:t>
            </a:r>
            <a:r>
              <a:rPr lang="en-US" sz="2000" dirty="0">
                <a:solidFill>
                  <a:schemeClr val="tx2"/>
                </a:solidFill>
              </a:rPr>
              <a:t> driver </a:t>
            </a:r>
            <a:r>
              <a:rPr lang="en-US" sz="2000" dirty="0" err="1">
                <a:solidFill>
                  <a:schemeClr val="tx2"/>
                </a:solidFill>
              </a:rPr>
              <a:t>vào</a:t>
            </a:r>
            <a:r>
              <a:rPr lang="en-US" sz="2000" dirty="0">
                <a:solidFill>
                  <a:schemeClr val="tx2"/>
                </a:solidFill>
              </a:rPr>
              <a:t> </a:t>
            </a:r>
            <a:r>
              <a:rPr lang="en-US" sz="2000" dirty="0" err="1">
                <a:solidFill>
                  <a:schemeClr val="tx2"/>
                </a:solidFill>
              </a:rPr>
              <a:t>thư</a:t>
            </a:r>
            <a:r>
              <a:rPr lang="en-US" sz="2000" dirty="0">
                <a:solidFill>
                  <a:schemeClr val="tx2"/>
                </a:solidFill>
              </a:rPr>
              <a:t> </a:t>
            </a:r>
            <a:r>
              <a:rPr lang="en-US" sz="2000" dirty="0" err="1">
                <a:solidFill>
                  <a:schemeClr val="tx2"/>
                </a:solidFill>
              </a:rPr>
              <a:t>viện</a:t>
            </a:r>
            <a:r>
              <a:rPr lang="en-US" sz="2000" dirty="0">
                <a:solidFill>
                  <a:schemeClr val="tx2"/>
                </a:solidFill>
              </a:rPr>
              <a:t> </a:t>
            </a:r>
            <a:r>
              <a:rPr lang="en-US" sz="2000" dirty="0" err="1">
                <a:solidFill>
                  <a:schemeClr val="tx2"/>
                </a:solidFill>
              </a:rPr>
              <a:t>của</a:t>
            </a:r>
            <a:r>
              <a:rPr lang="en-US" sz="2000" dirty="0">
                <a:solidFill>
                  <a:schemeClr val="tx2"/>
                </a:solidFill>
              </a:rPr>
              <a:t> 1 project</a:t>
            </a:r>
          </a:p>
        </p:txBody>
      </p:sp>
      <p:sp>
        <p:nvSpPr>
          <p:cNvPr id="2" name="TextBox 1">
            <a:extLst>
              <a:ext uri="{FF2B5EF4-FFF2-40B4-BE49-F238E27FC236}">
                <a16:creationId xmlns:a16="http://schemas.microsoft.com/office/drawing/2014/main" id="{97CA3F9A-E555-4F55-93EB-EBAC0802421F}"/>
              </a:ext>
            </a:extLst>
          </p:cNvPr>
          <p:cNvSpPr txBox="1"/>
          <p:nvPr/>
        </p:nvSpPr>
        <p:spPr>
          <a:xfrm>
            <a:off x="382587" y="1763233"/>
            <a:ext cx="2602082" cy="400110"/>
          </a:xfrm>
          <a:prstGeom prst="rect">
            <a:avLst/>
          </a:prstGeom>
          <a:noFill/>
        </p:spPr>
        <p:txBody>
          <a:bodyPr wrap="square" rtlCol="0">
            <a:spAutoFit/>
          </a:bodyPr>
          <a:lstStyle/>
          <a:p>
            <a:r>
              <a:rPr lang="en-US" sz="2000" b="1" dirty="0"/>
              <a:t>B</a:t>
            </a:r>
            <a:r>
              <a:rPr lang="vi-VN" sz="2000" b="1" dirty="0"/>
              <a:t>ư</a:t>
            </a:r>
            <a:r>
              <a:rPr lang="en-US" sz="2000" b="1" dirty="0" err="1"/>
              <a:t>ớc</a:t>
            </a:r>
            <a:r>
              <a:rPr lang="en-US" sz="2000" b="1" dirty="0"/>
              <a:t> 1: </a:t>
            </a:r>
            <a:r>
              <a:rPr lang="en-US" sz="2000" b="1" dirty="0" err="1"/>
              <a:t>Nạp</a:t>
            </a:r>
            <a:r>
              <a:rPr lang="en-US" sz="2000" b="1" dirty="0"/>
              <a:t> Driver</a:t>
            </a:r>
          </a:p>
        </p:txBody>
      </p:sp>
    </p:spTree>
    <p:extLst>
      <p:ext uri="{BB962C8B-B14F-4D97-AF65-F5344CB8AC3E}">
        <p14:creationId xmlns:p14="http://schemas.microsoft.com/office/powerpoint/2010/main" val="40840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5" grpId="0"/>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3001</TotalTime>
  <Words>1380</Words>
  <Application>Microsoft Office PowerPoint</Application>
  <PresentationFormat>Widescreen</PresentationFormat>
  <Paragraphs>158</Paragraphs>
  <Slides>18</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Arial</vt:lpstr>
      <vt:lpstr>Calibri</vt:lpstr>
      <vt:lpstr>Calibri Light</vt:lpstr>
      <vt:lpstr>inherit</vt:lpstr>
      <vt:lpstr>Montserrat</vt:lpstr>
      <vt:lpstr>Perpetua</vt:lpstr>
      <vt:lpstr>Times New Roman</vt:lpstr>
      <vt:lpstr>Verdana</vt:lpstr>
      <vt:lpstr>Wingdings</vt:lpstr>
      <vt:lpstr>Wingdings 2</vt:lpstr>
      <vt:lpstr>Yu Mincho</vt:lpstr>
      <vt:lpstr>Office Theme</vt:lpstr>
      <vt:lpstr>sample</vt:lpstr>
      <vt:lpstr>PowerPoint Presentation</vt:lpstr>
      <vt:lpstr>Contents</vt:lpstr>
      <vt:lpstr>Database</vt:lpstr>
      <vt:lpstr>Database và DBMS</vt:lpstr>
      <vt:lpstr>Database và DBMS</vt:lpstr>
      <vt:lpstr>Database và DBMS</vt:lpstr>
      <vt:lpstr>JDBC</vt:lpstr>
      <vt:lpstr>JDBC và các JDBC Driver</vt:lpstr>
      <vt:lpstr>Java JDBC kết nối Database</vt:lpstr>
      <vt:lpstr>Java JDBC kết nối Database</vt:lpstr>
      <vt:lpstr>Java JDBC kết nối Database</vt:lpstr>
      <vt:lpstr>Java JDBC kết nối Database</vt:lpstr>
      <vt:lpstr>Java JDBC kết nối Database</vt:lpstr>
      <vt:lpstr>Java JDBC kết nối Database</vt:lpstr>
      <vt:lpstr>Java JDBC kết nối Database</vt:lpstr>
      <vt:lpstr>Java JDBC kết nối Database</vt:lpstr>
      <vt:lpstr>Java JDBC kết nối Database</vt:lpstr>
      <vt:lpstr>Java JDBC kết nối Database</vt:lpstr>
    </vt:vector>
  </TitlesOfParts>
  <Company>ThienIT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190</cp:revision>
  <dcterms:created xsi:type="dcterms:W3CDTF">2019-10-06T09:53:50Z</dcterms:created>
  <dcterms:modified xsi:type="dcterms:W3CDTF">2021-11-23T00:33:40Z</dcterms:modified>
</cp:coreProperties>
</file>