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88" r:id="rId17"/>
    <p:sldId id="274" r:id="rId18"/>
    <p:sldId id="275" r:id="rId19"/>
    <p:sldId id="276" r:id="rId20"/>
    <p:sldId id="277" r:id="rId21"/>
    <p:sldId id="289"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922A"/>
    <a:srgbClr val="D35F17"/>
    <a:srgbClr val="4014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1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245983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8255936-0F02-4CE6-81D0-0761AA476116}"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220349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3935027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7646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3148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437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3940220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2347661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247140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113050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55936-0F02-4CE6-81D0-0761AA476116}"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94346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255936-0F02-4CE6-81D0-0761AA476116}"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40058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255936-0F02-4CE6-81D0-0761AA476116}"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356020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255936-0F02-4CE6-81D0-0761AA476116}"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329764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55936-0F02-4CE6-81D0-0761AA476116}"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194990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55936-0F02-4CE6-81D0-0761AA476116}"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150813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55936-0F02-4CE6-81D0-0761AA476116}" type="datetimeFigureOut">
              <a:rPr lang="en-US" smtClean="0"/>
              <a:t>11/23/2021</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41EAE00A-E7BE-47C5-98FA-2DC84F947876}" type="slidenum">
              <a:rPr lang="en-US" smtClean="0"/>
              <a:t>‹#›</a:t>
            </a:fld>
            <a:endParaRPr lang="en-US"/>
          </a:p>
        </p:txBody>
      </p:sp>
    </p:spTree>
    <p:extLst>
      <p:ext uri="{BB962C8B-B14F-4D97-AF65-F5344CB8AC3E}">
        <p14:creationId xmlns:p14="http://schemas.microsoft.com/office/powerpoint/2010/main" val="31772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8255936-0F02-4CE6-81D0-0761AA476116}" type="datetimeFigureOut">
              <a:rPr lang="en-US" smtClean="0"/>
              <a:t>11/23/2021</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41EAE00A-E7BE-47C5-98FA-2DC84F947876}" type="slidenum">
              <a:rPr lang="en-US" smtClean="0"/>
              <a:t>‹#›</a:t>
            </a:fld>
            <a:endParaRPr lang="en-US"/>
          </a:p>
        </p:txBody>
      </p:sp>
    </p:spTree>
    <p:extLst>
      <p:ext uri="{BB962C8B-B14F-4D97-AF65-F5344CB8AC3E}">
        <p14:creationId xmlns:p14="http://schemas.microsoft.com/office/powerpoint/2010/main" val="70531342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84DE0-9EE9-4CDE-840C-32724CF37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809" y="236425"/>
            <a:ext cx="6352381" cy="3276190"/>
          </a:xfrm>
          <a:prstGeom prst="rect">
            <a:avLst/>
          </a:prstGeom>
          <a:blipFill>
            <a:blip r:embed="rId3"/>
            <a:tile tx="0" ty="0" sx="100000" sy="100000" flip="none" algn="tl"/>
          </a:blipFill>
        </p:spPr>
      </p:pic>
      <p:sp>
        <p:nvSpPr>
          <p:cNvPr id="6" name="TextBox 5">
            <a:extLst>
              <a:ext uri="{FF2B5EF4-FFF2-40B4-BE49-F238E27FC236}">
                <a16:creationId xmlns:a16="http://schemas.microsoft.com/office/drawing/2014/main" id="{6C904923-3B7B-4246-A759-D126809BB54D}"/>
              </a:ext>
            </a:extLst>
          </p:cNvPr>
          <p:cNvSpPr txBox="1"/>
          <p:nvPr/>
        </p:nvSpPr>
        <p:spPr>
          <a:xfrm>
            <a:off x="525780" y="3665015"/>
            <a:ext cx="8282940" cy="1631216"/>
          </a:xfrm>
          <a:prstGeom prst="rect">
            <a:avLst/>
          </a:prstGeom>
          <a:noFill/>
        </p:spPr>
        <p:txBody>
          <a:bodyPr wrap="square" rtlCol="0">
            <a:spAutoFit/>
          </a:bodyPr>
          <a:lstStyle/>
          <a:p>
            <a:pPr algn="ctr"/>
            <a:r>
              <a:rPr lang="en-US" sz="5000" dirty="0" err="1">
                <a:solidFill>
                  <a:schemeClr val="bg1"/>
                </a:solidFill>
                <a:latin typeface="Arial" panose="020B0604020202020204" pitchFamily="34" charset="0"/>
                <a:cs typeface="Arial" panose="020B0604020202020204" pitchFamily="34" charset="0"/>
              </a:rPr>
              <a:t>Đa</a:t>
            </a:r>
            <a:r>
              <a:rPr lang="en-US" sz="5000" dirty="0">
                <a:solidFill>
                  <a:schemeClr val="bg1"/>
                </a:solidFill>
                <a:latin typeface="Arial" panose="020B0604020202020204" pitchFamily="34" charset="0"/>
                <a:cs typeface="Arial" panose="020B0604020202020204" pitchFamily="34" charset="0"/>
              </a:rPr>
              <a:t> </a:t>
            </a:r>
            <a:r>
              <a:rPr lang="en-US" sz="5000" dirty="0" err="1">
                <a:solidFill>
                  <a:schemeClr val="bg1"/>
                </a:solidFill>
                <a:latin typeface="Arial" panose="020B0604020202020204" pitchFamily="34" charset="0"/>
                <a:cs typeface="Arial" panose="020B0604020202020204" pitchFamily="34" charset="0"/>
              </a:rPr>
              <a:t>luồng</a:t>
            </a:r>
            <a:r>
              <a:rPr lang="en-US" sz="5000" dirty="0">
                <a:solidFill>
                  <a:schemeClr val="bg1"/>
                </a:solidFill>
                <a:latin typeface="Arial" panose="020B0604020202020204" pitchFamily="34" charset="0"/>
                <a:cs typeface="Arial" panose="020B0604020202020204" pitchFamily="34" charset="0"/>
              </a:rPr>
              <a:t> </a:t>
            </a:r>
            <a:r>
              <a:rPr lang="en-US" sz="5000" dirty="0" err="1">
                <a:solidFill>
                  <a:schemeClr val="bg1"/>
                </a:solidFill>
                <a:latin typeface="Arial" panose="020B0604020202020204" pitchFamily="34" charset="0"/>
                <a:cs typeface="Arial" panose="020B0604020202020204" pitchFamily="34" charset="0"/>
              </a:rPr>
              <a:t>và</a:t>
            </a:r>
            <a:r>
              <a:rPr lang="en-US" sz="5000" dirty="0">
                <a:solidFill>
                  <a:schemeClr val="bg1"/>
                </a:solidFill>
                <a:latin typeface="Arial" panose="020B0604020202020204" pitchFamily="34" charset="0"/>
                <a:cs typeface="Arial" panose="020B0604020202020204" pitchFamily="34" charset="0"/>
              </a:rPr>
              <a:t> </a:t>
            </a:r>
            <a:r>
              <a:rPr lang="en-US" sz="5000" dirty="0" err="1">
                <a:solidFill>
                  <a:schemeClr val="bg1"/>
                </a:solidFill>
                <a:latin typeface="Arial" panose="020B0604020202020204" pitchFamily="34" charset="0"/>
                <a:cs typeface="Arial" panose="020B0604020202020204" pitchFamily="34" charset="0"/>
              </a:rPr>
              <a:t>lập</a:t>
            </a:r>
            <a:r>
              <a:rPr lang="en-US" sz="5000" dirty="0">
                <a:solidFill>
                  <a:schemeClr val="bg1"/>
                </a:solidFill>
                <a:latin typeface="Arial" panose="020B0604020202020204" pitchFamily="34" charset="0"/>
                <a:cs typeface="Arial" panose="020B0604020202020204" pitchFamily="34" charset="0"/>
              </a:rPr>
              <a:t> </a:t>
            </a:r>
            <a:r>
              <a:rPr lang="en-US" sz="5000" dirty="0" err="1">
                <a:solidFill>
                  <a:schemeClr val="bg1"/>
                </a:solidFill>
                <a:latin typeface="Arial" panose="020B0604020202020204" pitchFamily="34" charset="0"/>
                <a:cs typeface="Arial" panose="020B0604020202020204" pitchFamily="34" charset="0"/>
              </a:rPr>
              <a:t>trình</a:t>
            </a:r>
            <a:r>
              <a:rPr lang="en-US" sz="5000" dirty="0">
                <a:solidFill>
                  <a:schemeClr val="bg1"/>
                </a:solidFill>
                <a:latin typeface="Arial" panose="020B0604020202020204" pitchFamily="34" charset="0"/>
                <a:cs typeface="Arial" panose="020B0604020202020204" pitchFamily="34" charset="0"/>
              </a:rPr>
              <a:t> song </a:t>
            </a:r>
            <a:r>
              <a:rPr lang="en-US" sz="5000" dirty="0" err="1">
                <a:solidFill>
                  <a:schemeClr val="bg1"/>
                </a:solidFill>
                <a:latin typeface="Arial" panose="020B0604020202020204" pitchFamily="34" charset="0"/>
                <a:cs typeface="Arial" panose="020B0604020202020204" pitchFamily="34" charset="0"/>
              </a:rPr>
              <a:t>song</a:t>
            </a:r>
            <a:endParaRPr lang="en-US" sz="5000" dirty="0">
              <a:solidFill>
                <a:schemeClr val="bg1"/>
              </a:solidFill>
            </a:endParaRPr>
          </a:p>
        </p:txBody>
      </p:sp>
    </p:spTree>
    <p:extLst>
      <p:ext uri="{BB962C8B-B14F-4D97-AF65-F5344CB8AC3E}">
        <p14:creationId xmlns:p14="http://schemas.microsoft.com/office/powerpoint/2010/main" val="331506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831760-D8E1-4B0C-9419-A62011F5C2BF}"/>
              </a:ext>
            </a:extLst>
          </p:cNvPr>
          <p:cNvPicPr>
            <a:picLocks noChangeAspect="1"/>
          </p:cNvPicPr>
          <p:nvPr/>
        </p:nvPicPr>
        <p:blipFill>
          <a:blip r:embed="rId2"/>
          <a:stretch>
            <a:fillRect/>
          </a:stretch>
        </p:blipFill>
        <p:spPr>
          <a:xfrm>
            <a:off x="1656943" y="1446244"/>
            <a:ext cx="5830114" cy="4686954"/>
          </a:xfrm>
          <a:prstGeom prst="rect">
            <a:avLst/>
          </a:prstGeom>
        </p:spPr>
      </p:pic>
      <p:sp>
        <p:nvSpPr>
          <p:cNvPr id="3" name="Rectangle 2">
            <a:extLst>
              <a:ext uri="{FF2B5EF4-FFF2-40B4-BE49-F238E27FC236}">
                <a16:creationId xmlns:a16="http://schemas.microsoft.com/office/drawing/2014/main" id="{803616B4-91A7-4C07-88A9-8E849FEB58BB}"/>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 Tạo và quản lí luồng trong Java</a:t>
            </a:r>
          </a:p>
        </p:txBody>
      </p:sp>
      <p:sp>
        <p:nvSpPr>
          <p:cNvPr id="4" name="Rectangle: Rounded Corners 3">
            <a:extLst>
              <a:ext uri="{FF2B5EF4-FFF2-40B4-BE49-F238E27FC236}">
                <a16:creationId xmlns:a16="http://schemas.microsoft.com/office/drawing/2014/main" id="{2A609C02-CE7F-47EB-B2B3-5F0F6AE97D05}"/>
              </a:ext>
            </a:extLst>
          </p:cNvPr>
          <p:cNvSpPr/>
          <p:nvPr/>
        </p:nvSpPr>
        <p:spPr>
          <a:xfrm>
            <a:off x="0" y="597158"/>
            <a:ext cx="4842588"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Tạo luồng bằng cách kế thừa class thread</a:t>
            </a: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01D6350-2F50-4AB0-BD3A-B645DEE0EDDC}"/>
              </a:ext>
            </a:extLst>
          </p:cNvPr>
          <p:cNvSpPr txBox="1"/>
          <p:nvPr/>
        </p:nvSpPr>
        <p:spPr>
          <a:xfrm>
            <a:off x="3697890" y="5763866"/>
            <a:ext cx="1609532"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Main class</a:t>
            </a:r>
          </a:p>
        </p:txBody>
      </p:sp>
    </p:spTree>
    <p:extLst>
      <p:ext uri="{BB962C8B-B14F-4D97-AF65-F5344CB8AC3E}">
        <p14:creationId xmlns:p14="http://schemas.microsoft.com/office/powerpoint/2010/main" val="134981309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ACBDB7-6A5A-473A-8D8E-6472638E326E}"/>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 Tạo và quản lí luồng trong Java</a:t>
            </a:r>
          </a:p>
        </p:txBody>
      </p:sp>
      <p:sp>
        <p:nvSpPr>
          <p:cNvPr id="4" name="Rectangle: Rounded Corners 3">
            <a:extLst>
              <a:ext uri="{FF2B5EF4-FFF2-40B4-BE49-F238E27FC236}">
                <a16:creationId xmlns:a16="http://schemas.microsoft.com/office/drawing/2014/main" id="{BA6239C0-D71E-41A4-BCB1-15CC560ABD97}"/>
              </a:ext>
            </a:extLst>
          </p:cNvPr>
          <p:cNvSpPr/>
          <p:nvPr/>
        </p:nvSpPr>
        <p:spPr>
          <a:xfrm>
            <a:off x="0" y="597158"/>
            <a:ext cx="4842588"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Tạo luồng bằng cách kế thừa class thread</a:t>
            </a:r>
            <a:endParaRPr lang="en-US">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1ED4F117-A1B6-447A-AD0A-247CB95FC7D9}"/>
              </a:ext>
            </a:extLst>
          </p:cNvPr>
          <p:cNvSpPr/>
          <p:nvPr/>
        </p:nvSpPr>
        <p:spPr>
          <a:xfrm>
            <a:off x="1184987" y="2401453"/>
            <a:ext cx="6774025" cy="293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b="1" u="sng">
                <a:solidFill>
                  <a:schemeClr val="tx1"/>
                </a:solidFill>
                <a:latin typeface="Arial" panose="020B0604020202020204" pitchFamily="34" charset="0"/>
                <a:cs typeface="Arial" panose="020B0604020202020204" pitchFamily="34" charset="0"/>
              </a:rPr>
              <a:t>Lưu ý:</a:t>
            </a:r>
            <a:r>
              <a:rPr lang="vi-VN">
                <a:solidFill>
                  <a:schemeClr val="tx1"/>
                </a:solidFill>
                <a:latin typeface="Arial" panose="020B0604020202020204" pitchFamily="34" charset="0"/>
                <a:cs typeface="Arial" panose="020B0604020202020204" pitchFamily="34" charset="0"/>
              </a:rPr>
              <a:t> Mọi câu lệnh, nhiệm vụ muốn luồng thực thi chúng ta khái báo trong phương thức run() nhưng khi thực thi luồng ta phải gọi phương thức start().</a:t>
            </a:r>
            <a:endParaRPr lang="en-US">
              <a:solidFill>
                <a:schemeClr val="tx1"/>
              </a:solidFill>
              <a:latin typeface="Arial" panose="020B0604020202020204" pitchFamily="34" charset="0"/>
              <a:cs typeface="Arial" panose="020B0604020202020204" pitchFamily="34" charset="0"/>
            </a:endParaRPr>
          </a:p>
          <a:p>
            <a:pPr algn="just"/>
            <a:r>
              <a:rPr lang="en-US">
                <a:solidFill>
                  <a:schemeClr val="tx1"/>
                </a:solidFill>
                <a:latin typeface="Arial" panose="020B0604020202020204" pitchFamily="34" charset="0"/>
                <a:cs typeface="Arial" panose="020B0604020202020204" pitchFamily="34" charset="0"/>
              </a:rPr>
              <a:t>N</a:t>
            </a:r>
            <a:r>
              <a:rPr lang="vi-VN">
                <a:solidFill>
                  <a:schemeClr val="tx1"/>
                </a:solidFill>
                <a:latin typeface="Arial" panose="020B0604020202020204" pitchFamily="34" charset="0"/>
                <a:cs typeface="Arial" panose="020B0604020202020204" pitchFamily="34" charset="0"/>
              </a:rPr>
              <a:t>ếu ta gọi phương thức run() mà không gọi start() thì phương thức vẫn chạy trên luồng mà gọi phương thức chứ không chạy ở luồng mới tạo ra nên vẫn chỉ có 1 luồng chính làm việc chứ ứng dụng vẫn không phải là đa luồng.</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2645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273D5A-2608-405A-BB2A-4DBF4E3556FD}"/>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 Tạo và quản lí luồng trong Java</a:t>
            </a:r>
          </a:p>
        </p:txBody>
      </p:sp>
      <p:sp>
        <p:nvSpPr>
          <p:cNvPr id="3" name="Rectangle: Rounded Corners 2">
            <a:extLst>
              <a:ext uri="{FF2B5EF4-FFF2-40B4-BE49-F238E27FC236}">
                <a16:creationId xmlns:a16="http://schemas.microsoft.com/office/drawing/2014/main" id="{CEFCCF89-6139-4A59-93FD-022622DEFC2F}"/>
              </a:ext>
            </a:extLst>
          </p:cNvPr>
          <p:cNvSpPr/>
          <p:nvPr/>
        </p:nvSpPr>
        <p:spPr>
          <a:xfrm>
            <a:off x="0" y="597158"/>
            <a:ext cx="4842588"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2. </a:t>
            </a:r>
            <a:r>
              <a:rPr lang="en-US"/>
              <a:t>Tạo luồng bằng cách implements Interface Runnable</a:t>
            </a:r>
          </a:p>
        </p:txBody>
      </p:sp>
      <p:sp>
        <p:nvSpPr>
          <p:cNvPr id="4" name="Rectangle: Rounded Corners 3">
            <a:extLst>
              <a:ext uri="{FF2B5EF4-FFF2-40B4-BE49-F238E27FC236}">
                <a16:creationId xmlns:a16="http://schemas.microsoft.com/office/drawing/2014/main" id="{6F4A3868-8A69-4BDD-8701-953973DB88F4}"/>
              </a:ext>
            </a:extLst>
          </p:cNvPr>
          <p:cNvSpPr/>
          <p:nvPr/>
        </p:nvSpPr>
        <p:spPr>
          <a:xfrm>
            <a:off x="1250302" y="1530220"/>
            <a:ext cx="6092890" cy="886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Để sử dụng cách tạo luồng này thì chúng ta phải tạo ra một class và cài đặt Interface Runnable cho nó</a:t>
            </a:r>
          </a:p>
        </p:txBody>
      </p:sp>
      <p:pic>
        <p:nvPicPr>
          <p:cNvPr id="6" name="Picture 5">
            <a:extLst>
              <a:ext uri="{FF2B5EF4-FFF2-40B4-BE49-F238E27FC236}">
                <a16:creationId xmlns:a16="http://schemas.microsoft.com/office/drawing/2014/main" id="{4194F943-3895-40A5-884B-59B4D853173E}"/>
              </a:ext>
            </a:extLst>
          </p:cNvPr>
          <p:cNvPicPr>
            <a:picLocks noChangeAspect="1"/>
          </p:cNvPicPr>
          <p:nvPr/>
        </p:nvPicPr>
        <p:blipFill>
          <a:blip r:embed="rId2"/>
          <a:stretch>
            <a:fillRect/>
          </a:stretch>
        </p:blipFill>
        <p:spPr>
          <a:xfrm>
            <a:off x="683491" y="2435101"/>
            <a:ext cx="7777018" cy="4140908"/>
          </a:xfrm>
          <a:prstGeom prst="rect">
            <a:avLst/>
          </a:prstGeom>
        </p:spPr>
      </p:pic>
    </p:spTree>
    <p:extLst>
      <p:ext uri="{BB962C8B-B14F-4D97-AF65-F5344CB8AC3E}">
        <p14:creationId xmlns:p14="http://schemas.microsoft.com/office/powerpoint/2010/main" val="1226745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D0186-5580-48C9-AA22-F441A8575D62}"/>
              </a:ext>
            </a:extLst>
          </p:cNvPr>
          <p:cNvPicPr>
            <a:picLocks noChangeAspect="1"/>
          </p:cNvPicPr>
          <p:nvPr/>
        </p:nvPicPr>
        <p:blipFill>
          <a:blip r:embed="rId2"/>
          <a:stretch>
            <a:fillRect/>
          </a:stretch>
        </p:blipFill>
        <p:spPr>
          <a:xfrm>
            <a:off x="1071418" y="1398588"/>
            <a:ext cx="7019637" cy="4862254"/>
          </a:xfrm>
          <a:prstGeom prst="rect">
            <a:avLst/>
          </a:prstGeom>
        </p:spPr>
      </p:pic>
      <p:sp>
        <p:nvSpPr>
          <p:cNvPr id="4" name="Rectangle 3">
            <a:extLst>
              <a:ext uri="{FF2B5EF4-FFF2-40B4-BE49-F238E27FC236}">
                <a16:creationId xmlns:a16="http://schemas.microsoft.com/office/drawing/2014/main" id="{B574918A-16A0-4913-9FF9-BC9F830229F3}"/>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 Tạo và quản lí luồng trong Java</a:t>
            </a:r>
          </a:p>
        </p:txBody>
      </p:sp>
      <p:sp>
        <p:nvSpPr>
          <p:cNvPr id="5" name="Rectangle: Rounded Corners 4">
            <a:extLst>
              <a:ext uri="{FF2B5EF4-FFF2-40B4-BE49-F238E27FC236}">
                <a16:creationId xmlns:a16="http://schemas.microsoft.com/office/drawing/2014/main" id="{0C6E9BF5-B11A-4BF7-94C2-54FBE772A93D}"/>
              </a:ext>
            </a:extLst>
          </p:cNvPr>
          <p:cNvSpPr/>
          <p:nvPr/>
        </p:nvSpPr>
        <p:spPr>
          <a:xfrm>
            <a:off x="0" y="597158"/>
            <a:ext cx="4842588"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2. </a:t>
            </a:r>
            <a:r>
              <a:rPr lang="en-US"/>
              <a:t>Tạo luồng bằng cách implements Interface Runnable</a:t>
            </a:r>
          </a:p>
        </p:txBody>
      </p:sp>
      <p:sp>
        <p:nvSpPr>
          <p:cNvPr id="8" name="TextBox 7">
            <a:extLst>
              <a:ext uri="{FF2B5EF4-FFF2-40B4-BE49-F238E27FC236}">
                <a16:creationId xmlns:a16="http://schemas.microsoft.com/office/drawing/2014/main" id="{FF0FE846-0CCA-4ECB-AC5A-25E1242132F4}"/>
              </a:ext>
            </a:extLst>
          </p:cNvPr>
          <p:cNvSpPr txBox="1"/>
          <p:nvPr/>
        </p:nvSpPr>
        <p:spPr>
          <a:xfrm>
            <a:off x="3741575" y="5891510"/>
            <a:ext cx="1660850"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Main class</a:t>
            </a:r>
          </a:p>
        </p:txBody>
      </p:sp>
    </p:spTree>
    <p:extLst>
      <p:ext uri="{BB962C8B-B14F-4D97-AF65-F5344CB8AC3E}">
        <p14:creationId xmlns:p14="http://schemas.microsoft.com/office/powerpoint/2010/main" val="354597025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9CADA7-B8CD-4EA1-8185-54F5F4D2E28D}"/>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III: Xử lý ngoại lệ cho Thread</a:t>
            </a:r>
          </a:p>
        </p:txBody>
      </p:sp>
      <p:sp>
        <p:nvSpPr>
          <p:cNvPr id="3" name="Rectangle: Rounded Corners 2">
            <a:extLst>
              <a:ext uri="{FF2B5EF4-FFF2-40B4-BE49-F238E27FC236}">
                <a16:creationId xmlns:a16="http://schemas.microsoft.com/office/drawing/2014/main" id="{17ACB54C-265C-40DF-8A57-499351154E56}"/>
              </a:ext>
            </a:extLst>
          </p:cNvPr>
          <p:cNvSpPr/>
          <p:nvPr/>
        </p:nvSpPr>
        <p:spPr>
          <a:xfrm>
            <a:off x="1026367" y="850410"/>
            <a:ext cx="7091265" cy="13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Phương thức Thread.setDefaultUncaughtExceptionHandler() thiết lập mặc định xử lý khi luồng đột ngột chấm dứt do một ngoại lệ xảy ra mà không có xử lý khác đã được xác định cho luồng đó.</a:t>
            </a:r>
          </a:p>
        </p:txBody>
      </p:sp>
      <p:pic>
        <p:nvPicPr>
          <p:cNvPr id="4" name="Picture 3">
            <a:extLst>
              <a:ext uri="{FF2B5EF4-FFF2-40B4-BE49-F238E27FC236}">
                <a16:creationId xmlns:a16="http://schemas.microsoft.com/office/drawing/2014/main" id="{D82075F4-8277-4BB8-9145-ECD8DCED2A63}"/>
              </a:ext>
            </a:extLst>
          </p:cNvPr>
          <p:cNvPicPr>
            <a:picLocks noChangeAspect="1"/>
          </p:cNvPicPr>
          <p:nvPr/>
        </p:nvPicPr>
        <p:blipFill>
          <a:blip r:embed="rId2"/>
          <a:stretch>
            <a:fillRect/>
          </a:stretch>
        </p:blipFill>
        <p:spPr>
          <a:xfrm>
            <a:off x="101600" y="2235206"/>
            <a:ext cx="8866909" cy="4465782"/>
          </a:xfrm>
          <a:prstGeom prst="rect">
            <a:avLst/>
          </a:prstGeom>
        </p:spPr>
      </p:pic>
    </p:spTree>
    <p:extLst>
      <p:ext uri="{BB962C8B-B14F-4D97-AF65-F5344CB8AC3E}">
        <p14:creationId xmlns:p14="http://schemas.microsoft.com/office/powerpoint/2010/main" val="9995709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A5923E-42A0-4719-AABF-FB5C409C5B07}"/>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III: Xử lý ngoại lệ cho Thread</a:t>
            </a:r>
          </a:p>
        </p:txBody>
      </p:sp>
      <p:sp>
        <p:nvSpPr>
          <p:cNvPr id="3" name="Rectangle: Rounded Corners 2">
            <a:extLst>
              <a:ext uri="{FF2B5EF4-FFF2-40B4-BE49-F238E27FC236}">
                <a16:creationId xmlns:a16="http://schemas.microsoft.com/office/drawing/2014/main" id="{32E5063F-ACE5-43B2-B6AF-FFCF9B5B29D2}"/>
              </a:ext>
            </a:extLst>
          </p:cNvPr>
          <p:cNvSpPr/>
          <p:nvPr/>
        </p:nvSpPr>
        <p:spPr>
          <a:xfrm>
            <a:off x="-1" y="1453408"/>
            <a:ext cx="3213973" cy="587829"/>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Phần xử lý Thread Exception</a:t>
            </a:r>
          </a:p>
        </p:txBody>
      </p:sp>
      <p:pic>
        <p:nvPicPr>
          <p:cNvPr id="4" name="Picture 3">
            <a:extLst>
              <a:ext uri="{FF2B5EF4-FFF2-40B4-BE49-F238E27FC236}">
                <a16:creationId xmlns:a16="http://schemas.microsoft.com/office/drawing/2014/main" id="{A32E7C58-E6D8-48D9-82DB-3EC8999563B2}"/>
              </a:ext>
            </a:extLst>
          </p:cNvPr>
          <p:cNvPicPr>
            <a:picLocks noChangeAspect="1"/>
          </p:cNvPicPr>
          <p:nvPr/>
        </p:nvPicPr>
        <p:blipFill>
          <a:blip r:embed="rId2"/>
          <a:stretch>
            <a:fillRect/>
          </a:stretch>
        </p:blipFill>
        <p:spPr>
          <a:xfrm>
            <a:off x="-1" y="2041237"/>
            <a:ext cx="9144000" cy="3694545"/>
          </a:xfrm>
          <a:prstGeom prst="rect">
            <a:avLst/>
          </a:prstGeom>
        </p:spPr>
      </p:pic>
    </p:spTree>
    <p:extLst>
      <p:ext uri="{BB962C8B-B14F-4D97-AF65-F5344CB8AC3E}">
        <p14:creationId xmlns:p14="http://schemas.microsoft.com/office/powerpoint/2010/main" val="169140210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3BACF6-C4F3-4F19-B5F8-44DBE55A3E6B}"/>
              </a:ext>
            </a:extLst>
          </p:cNvPr>
          <p:cNvPicPr>
            <a:picLocks noChangeAspect="1"/>
          </p:cNvPicPr>
          <p:nvPr/>
        </p:nvPicPr>
        <p:blipFill>
          <a:blip r:embed="rId2"/>
          <a:stretch>
            <a:fillRect/>
          </a:stretch>
        </p:blipFill>
        <p:spPr>
          <a:xfrm>
            <a:off x="1231515" y="2660074"/>
            <a:ext cx="6680970" cy="2981035"/>
          </a:xfrm>
          <a:prstGeom prst="rect">
            <a:avLst/>
          </a:prstGeom>
        </p:spPr>
      </p:pic>
      <p:sp>
        <p:nvSpPr>
          <p:cNvPr id="3" name="Rectangle 2">
            <a:extLst>
              <a:ext uri="{FF2B5EF4-FFF2-40B4-BE49-F238E27FC236}">
                <a16:creationId xmlns:a16="http://schemas.microsoft.com/office/drawing/2014/main" id="{633B05E5-E9F2-4ADC-A2CA-96F0A5490282}"/>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III: Xử lý ngoại lệ cho Thread</a:t>
            </a:r>
          </a:p>
        </p:txBody>
      </p:sp>
      <p:sp>
        <p:nvSpPr>
          <p:cNvPr id="4" name="Rectangle: Rounded Corners 3">
            <a:extLst>
              <a:ext uri="{FF2B5EF4-FFF2-40B4-BE49-F238E27FC236}">
                <a16:creationId xmlns:a16="http://schemas.microsoft.com/office/drawing/2014/main" id="{34FCDB9E-0AC7-4F84-B14B-2F59B4CC7EF0}"/>
              </a:ext>
            </a:extLst>
          </p:cNvPr>
          <p:cNvSpPr/>
          <p:nvPr/>
        </p:nvSpPr>
        <p:spPr>
          <a:xfrm>
            <a:off x="1231515" y="2045856"/>
            <a:ext cx="1865746" cy="58189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Kết quả</a:t>
            </a:r>
          </a:p>
        </p:txBody>
      </p:sp>
    </p:spTree>
    <p:extLst>
      <p:ext uri="{BB962C8B-B14F-4D97-AF65-F5344CB8AC3E}">
        <p14:creationId xmlns:p14="http://schemas.microsoft.com/office/powerpoint/2010/main" val="3231828223"/>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9B0F9-0079-4425-BC24-E08AB4824246}"/>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IV: Đồng bộ giữa các luồng</a:t>
            </a:r>
          </a:p>
        </p:txBody>
      </p:sp>
      <p:sp>
        <p:nvSpPr>
          <p:cNvPr id="3" name="Rectangle: Rounded Corners 2">
            <a:extLst>
              <a:ext uri="{FF2B5EF4-FFF2-40B4-BE49-F238E27FC236}">
                <a16:creationId xmlns:a16="http://schemas.microsoft.com/office/drawing/2014/main" id="{7781E522-269A-4A8A-9DE9-0D12CA056379}"/>
              </a:ext>
            </a:extLst>
          </p:cNvPr>
          <p:cNvSpPr/>
          <p:nvPr/>
        </p:nvSpPr>
        <p:spPr>
          <a:xfrm>
            <a:off x="0" y="597158"/>
            <a:ext cx="1865745"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1.  join()</a:t>
            </a:r>
          </a:p>
        </p:txBody>
      </p:sp>
      <p:sp>
        <p:nvSpPr>
          <p:cNvPr id="4" name="Rectangle: Rounded Corners 3">
            <a:extLst>
              <a:ext uri="{FF2B5EF4-FFF2-40B4-BE49-F238E27FC236}">
                <a16:creationId xmlns:a16="http://schemas.microsoft.com/office/drawing/2014/main" id="{87AC3715-BC63-471F-8143-7E227258D620}"/>
              </a:ext>
            </a:extLst>
          </p:cNvPr>
          <p:cNvSpPr/>
          <p:nvPr/>
        </p:nvSpPr>
        <p:spPr>
          <a:xfrm>
            <a:off x="1273627" y="1362552"/>
            <a:ext cx="6596743" cy="744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join()</a:t>
            </a:r>
            <a:r>
              <a:rPr lang="en-US">
                <a:latin typeface="Arial" panose="020B0604020202020204" pitchFamily="34" charset="0"/>
                <a:cs typeface="Arial" panose="020B0604020202020204" pitchFamily="34" charset="0"/>
              </a:rPr>
              <a:t> : thông báo rằng hãy chờ thread này hoàn thành rồi thread cha mới được tiếp tục chạy.</a:t>
            </a:r>
          </a:p>
        </p:txBody>
      </p:sp>
      <p:pic>
        <p:nvPicPr>
          <p:cNvPr id="5" name="Picture 4">
            <a:extLst>
              <a:ext uri="{FF2B5EF4-FFF2-40B4-BE49-F238E27FC236}">
                <a16:creationId xmlns:a16="http://schemas.microsoft.com/office/drawing/2014/main" id="{63008F06-F772-4ACF-9964-34E9F23A21FF}"/>
              </a:ext>
            </a:extLst>
          </p:cNvPr>
          <p:cNvPicPr>
            <a:picLocks noChangeAspect="1"/>
          </p:cNvPicPr>
          <p:nvPr/>
        </p:nvPicPr>
        <p:blipFill>
          <a:blip r:embed="rId2"/>
          <a:stretch>
            <a:fillRect/>
          </a:stretch>
        </p:blipFill>
        <p:spPr>
          <a:xfrm>
            <a:off x="674255" y="2135182"/>
            <a:ext cx="7975286" cy="4652173"/>
          </a:xfrm>
          <a:prstGeom prst="rect">
            <a:avLst/>
          </a:prstGeom>
        </p:spPr>
      </p:pic>
    </p:spTree>
    <p:extLst>
      <p:ext uri="{BB962C8B-B14F-4D97-AF65-F5344CB8AC3E}">
        <p14:creationId xmlns:p14="http://schemas.microsoft.com/office/powerpoint/2010/main" val="35641078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A9123-FC57-4221-90E5-0A9ADAC31805}"/>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IV: Đồng bộ giữa các luồng</a:t>
            </a:r>
          </a:p>
        </p:txBody>
      </p:sp>
      <p:pic>
        <p:nvPicPr>
          <p:cNvPr id="4" name="Picture 3">
            <a:extLst>
              <a:ext uri="{FF2B5EF4-FFF2-40B4-BE49-F238E27FC236}">
                <a16:creationId xmlns:a16="http://schemas.microsoft.com/office/drawing/2014/main" id="{0C29CD9D-7EF5-47F1-AD84-6637F3A54303}"/>
              </a:ext>
            </a:extLst>
          </p:cNvPr>
          <p:cNvPicPr>
            <a:picLocks noChangeAspect="1"/>
          </p:cNvPicPr>
          <p:nvPr/>
        </p:nvPicPr>
        <p:blipFill>
          <a:blip r:embed="rId2"/>
          <a:stretch>
            <a:fillRect/>
          </a:stretch>
        </p:blipFill>
        <p:spPr>
          <a:xfrm>
            <a:off x="1973709" y="2809855"/>
            <a:ext cx="5737758" cy="2584181"/>
          </a:xfrm>
          <a:prstGeom prst="rect">
            <a:avLst/>
          </a:prstGeom>
        </p:spPr>
      </p:pic>
      <p:sp>
        <p:nvSpPr>
          <p:cNvPr id="5" name="Rectangle: Rounded Corners 4">
            <a:extLst>
              <a:ext uri="{FF2B5EF4-FFF2-40B4-BE49-F238E27FC236}">
                <a16:creationId xmlns:a16="http://schemas.microsoft.com/office/drawing/2014/main" id="{BCE7563A-2B9F-4167-9085-29C63D908C90}"/>
              </a:ext>
            </a:extLst>
          </p:cNvPr>
          <p:cNvSpPr/>
          <p:nvPr/>
        </p:nvSpPr>
        <p:spPr>
          <a:xfrm>
            <a:off x="1973709" y="2194034"/>
            <a:ext cx="1978090" cy="6158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Kết quả</a:t>
            </a:r>
          </a:p>
        </p:txBody>
      </p:sp>
      <p:sp>
        <p:nvSpPr>
          <p:cNvPr id="7" name="Rectangle: Rounded Corners 6">
            <a:extLst>
              <a:ext uri="{FF2B5EF4-FFF2-40B4-BE49-F238E27FC236}">
                <a16:creationId xmlns:a16="http://schemas.microsoft.com/office/drawing/2014/main" id="{FA6CE7FE-6A1A-40D5-8E05-3A45084C1FAD}"/>
              </a:ext>
            </a:extLst>
          </p:cNvPr>
          <p:cNvSpPr/>
          <p:nvPr/>
        </p:nvSpPr>
        <p:spPr>
          <a:xfrm>
            <a:off x="0" y="597158"/>
            <a:ext cx="1865745"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1.  join()</a:t>
            </a:r>
          </a:p>
        </p:txBody>
      </p:sp>
    </p:spTree>
    <p:extLst>
      <p:ext uri="{BB962C8B-B14F-4D97-AF65-F5344CB8AC3E}">
        <p14:creationId xmlns:p14="http://schemas.microsoft.com/office/powerpoint/2010/main" val="122506027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0B7556B-50F7-4CAF-856C-DB59FD35FA42}"/>
              </a:ext>
            </a:extLst>
          </p:cNvPr>
          <p:cNvSpPr/>
          <p:nvPr/>
        </p:nvSpPr>
        <p:spPr>
          <a:xfrm>
            <a:off x="1352938" y="2911152"/>
            <a:ext cx="6438123" cy="1567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join(long)</a:t>
            </a:r>
            <a:r>
              <a:rPr lang="en-US">
                <a:latin typeface="Arial" panose="020B0604020202020204" pitchFamily="34" charset="0"/>
                <a:cs typeface="Arial" panose="020B0604020202020204" pitchFamily="34" charset="0"/>
              </a:rPr>
              <a:t> : Thread cha cần phải đợi millisecond mới được tiếp tục chạy, kể từ lúc gọi join(long). Nếu tham số millis = 0 nghĩa là đợi cho tới khi luồng này kết thúc.</a:t>
            </a:r>
          </a:p>
        </p:txBody>
      </p:sp>
      <p:sp>
        <p:nvSpPr>
          <p:cNvPr id="9" name="Rectangle 8">
            <a:extLst>
              <a:ext uri="{FF2B5EF4-FFF2-40B4-BE49-F238E27FC236}">
                <a16:creationId xmlns:a16="http://schemas.microsoft.com/office/drawing/2014/main" id="{C3AED218-F7E6-4951-BD78-F36C8EF3F87C}"/>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IV: Đồng bộ giữa các luồng</a:t>
            </a:r>
          </a:p>
        </p:txBody>
      </p:sp>
      <p:sp>
        <p:nvSpPr>
          <p:cNvPr id="5" name="Rectangle: Rounded Corners 4">
            <a:extLst>
              <a:ext uri="{FF2B5EF4-FFF2-40B4-BE49-F238E27FC236}">
                <a16:creationId xmlns:a16="http://schemas.microsoft.com/office/drawing/2014/main" id="{C7E905ED-D634-40A8-9440-6B8DBC2484DA}"/>
              </a:ext>
            </a:extLst>
          </p:cNvPr>
          <p:cNvSpPr/>
          <p:nvPr/>
        </p:nvSpPr>
        <p:spPr>
          <a:xfrm>
            <a:off x="0" y="597158"/>
            <a:ext cx="1865745"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2.  join(long)</a:t>
            </a:r>
          </a:p>
        </p:txBody>
      </p:sp>
    </p:spTree>
    <p:extLst>
      <p:ext uri="{BB962C8B-B14F-4D97-AF65-F5344CB8AC3E}">
        <p14:creationId xmlns:p14="http://schemas.microsoft.com/office/powerpoint/2010/main" val="17450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1D1A7-6200-4D70-8FA8-E1E0232EDE45}"/>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latin typeface="Arial" panose="020B0604020202020204" pitchFamily="34" charset="0"/>
                <a:cs typeface="Arial" panose="020B0604020202020204" pitchFamily="34" charset="0"/>
              </a:rPr>
              <a:t>Nội</a:t>
            </a:r>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dung</a:t>
            </a:r>
            <a:endParaRPr lang="en-US" sz="2000" dirty="0">
              <a:solidFill>
                <a:schemeClr val="bg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585C7642-A917-40DE-A48F-559931C5D090}"/>
              </a:ext>
            </a:extLst>
          </p:cNvPr>
          <p:cNvGrpSpPr/>
          <p:nvPr/>
        </p:nvGrpSpPr>
        <p:grpSpPr>
          <a:xfrm>
            <a:off x="1422918" y="1049780"/>
            <a:ext cx="5896947" cy="559837"/>
            <a:chOff x="2183363" y="1087015"/>
            <a:chExt cx="5896947" cy="559837"/>
          </a:xfrm>
          <a:solidFill>
            <a:schemeClr val="accent4">
              <a:lumMod val="75000"/>
            </a:schemeClr>
          </a:solidFill>
        </p:grpSpPr>
        <p:sp>
          <p:nvSpPr>
            <p:cNvPr id="3" name="Rectangle: Rounded Corners 2">
              <a:extLst>
                <a:ext uri="{FF2B5EF4-FFF2-40B4-BE49-F238E27FC236}">
                  <a16:creationId xmlns:a16="http://schemas.microsoft.com/office/drawing/2014/main" id="{884938CE-A92E-4BD3-A671-1B7CBD50455B}"/>
                </a:ext>
              </a:extLst>
            </p:cNvPr>
            <p:cNvSpPr/>
            <p:nvPr/>
          </p:nvSpPr>
          <p:spPr>
            <a:xfrm>
              <a:off x="3051110" y="1087016"/>
              <a:ext cx="5029200" cy="55983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Giới thiệu</a:t>
              </a:r>
            </a:p>
          </p:txBody>
        </p:sp>
        <p:sp>
          <p:nvSpPr>
            <p:cNvPr id="9" name="Diamond 8">
              <a:extLst>
                <a:ext uri="{FF2B5EF4-FFF2-40B4-BE49-F238E27FC236}">
                  <a16:creationId xmlns:a16="http://schemas.microsoft.com/office/drawing/2014/main" id="{63EF2C1F-0393-4751-8B17-ACEBBA9C4E27}"/>
                </a:ext>
              </a:extLst>
            </p:cNvPr>
            <p:cNvSpPr/>
            <p:nvPr/>
          </p:nvSpPr>
          <p:spPr>
            <a:xfrm>
              <a:off x="2183363" y="1087015"/>
              <a:ext cx="867747" cy="559837"/>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a:t>
              </a:r>
            </a:p>
          </p:txBody>
        </p:sp>
      </p:grpSp>
      <p:grpSp>
        <p:nvGrpSpPr>
          <p:cNvPr id="17" name="Group 16">
            <a:extLst>
              <a:ext uri="{FF2B5EF4-FFF2-40B4-BE49-F238E27FC236}">
                <a16:creationId xmlns:a16="http://schemas.microsoft.com/office/drawing/2014/main" id="{7031C0B4-88FC-49E6-AC6F-FD3A0DA5EA51}"/>
              </a:ext>
            </a:extLst>
          </p:cNvPr>
          <p:cNvGrpSpPr/>
          <p:nvPr/>
        </p:nvGrpSpPr>
        <p:grpSpPr>
          <a:xfrm>
            <a:off x="1418252" y="1986725"/>
            <a:ext cx="5901613" cy="580831"/>
            <a:chOff x="2206689" y="2052346"/>
            <a:chExt cx="5901613" cy="580831"/>
          </a:xfrm>
          <a:solidFill>
            <a:schemeClr val="accent4">
              <a:lumMod val="75000"/>
            </a:schemeClr>
          </a:solidFill>
        </p:grpSpPr>
        <p:sp>
          <p:nvSpPr>
            <p:cNvPr id="4" name="Rectangle: Rounded Corners 3">
              <a:extLst>
                <a:ext uri="{FF2B5EF4-FFF2-40B4-BE49-F238E27FC236}">
                  <a16:creationId xmlns:a16="http://schemas.microsoft.com/office/drawing/2014/main" id="{0C036167-45E0-4F34-BE58-A01CB828AD61}"/>
                </a:ext>
              </a:extLst>
            </p:cNvPr>
            <p:cNvSpPr/>
            <p:nvPr/>
          </p:nvSpPr>
          <p:spPr>
            <a:xfrm>
              <a:off x="3079102" y="2052346"/>
              <a:ext cx="5029200" cy="55983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Tạo và quản lý luồng trong Java</a:t>
              </a:r>
            </a:p>
          </p:txBody>
        </p:sp>
        <p:sp>
          <p:nvSpPr>
            <p:cNvPr id="11" name="Diamond 10">
              <a:extLst>
                <a:ext uri="{FF2B5EF4-FFF2-40B4-BE49-F238E27FC236}">
                  <a16:creationId xmlns:a16="http://schemas.microsoft.com/office/drawing/2014/main" id="{11B7955B-81C9-4E96-9635-02B6D2CF00B0}"/>
                </a:ext>
              </a:extLst>
            </p:cNvPr>
            <p:cNvSpPr/>
            <p:nvPr/>
          </p:nvSpPr>
          <p:spPr>
            <a:xfrm>
              <a:off x="2206689" y="2073340"/>
              <a:ext cx="867747" cy="559837"/>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II</a:t>
              </a:r>
            </a:p>
          </p:txBody>
        </p:sp>
      </p:grpSp>
      <p:grpSp>
        <p:nvGrpSpPr>
          <p:cNvPr id="18" name="Group 17">
            <a:extLst>
              <a:ext uri="{FF2B5EF4-FFF2-40B4-BE49-F238E27FC236}">
                <a16:creationId xmlns:a16="http://schemas.microsoft.com/office/drawing/2014/main" id="{ACFC26A4-9D42-43BF-A9AC-0399164000C8}"/>
              </a:ext>
            </a:extLst>
          </p:cNvPr>
          <p:cNvGrpSpPr/>
          <p:nvPr/>
        </p:nvGrpSpPr>
        <p:grpSpPr>
          <a:xfrm>
            <a:off x="1418252" y="2940481"/>
            <a:ext cx="5901613" cy="578498"/>
            <a:chOff x="2206689" y="3027007"/>
            <a:chExt cx="5901613" cy="578498"/>
          </a:xfrm>
          <a:solidFill>
            <a:schemeClr val="accent4">
              <a:lumMod val="75000"/>
            </a:schemeClr>
          </a:solidFill>
        </p:grpSpPr>
        <p:sp>
          <p:nvSpPr>
            <p:cNvPr id="5" name="Rectangle: Rounded Corners 4">
              <a:extLst>
                <a:ext uri="{FF2B5EF4-FFF2-40B4-BE49-F238E27FC236}">
                  <a16:creationId xmlns:a16="http://schemas.microsoft.com/office/drawing/2014/main" id="{50AC7766-4BA9-4D98-848D-9ADF77B24177}"/>
                </a:ext>
              </a:extLst>
            </p:cNvPr>
            <p:cNvSpPr/>
            <p:nvPr/>
          </p:nvSpPr>
          <p:spPr>
            <a:xfrm>
              <a:off x="3079102" y="3027007"/>
              <a:ext cx="5029200" cy="55983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Xử lý ngoại lệ cho Thread</a:t>
              </a:r>
            </a:p>
          </p:txBody>
        </p:sp>
        <p:sp>
          <p:nvSpPr>
            <p:cNvPr id="12" name="Diamond 11">
              <a:extLst>
                <a:ext uri="{FF2B5EF4-FFF2-40B4-BE49-F238E27FC236}">
                  <a16:creationId xmlns:a16="http://schemas.microsoft.com/office/drawing/2014/main" id="{51168DC6-458A-4CCD-ACA2-7531ED328030}"/>
                </a:ext>
              </a:extLst>
            </p:cNvPr>
            <p:cNvSpPr/>
            <p:nvPr/>
          </p:nvSpPr>
          <p:spPr>
            <a:xfrm>
              <a:off x="2206689" y="3045668"/>
              <a:ext cx="867747" cy="559837"/>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III</a:t>
              </a:r>
            </a:p>
          </p:txBody>
        </p:sp>
      </p:grpSp>
      <p:grpSp>
        <p:nvGrpSpPr>
          <p:cNvPr id="19" name="Group 18">
            <a:extLst>
              <a:ext uri="{FF2B5EF4-FFF2-40B4-BE49-F238E27FC236}">
                <a16:creationId xmlns:a16="http://schemas.microsoft.com/office/drawing/2014/main" id="{B088FF84-2124-423E-85AC-51A50E89EFAA}"/>
              </a:ext>
            </a:extLst>
          </p:cNvPr>
          <p:cNvGrpSpPr/>
          <p:nvPr/>
        </p:nvGrpSpPr>
        <p:grpSpPr>
          <a:xfrm>
            <a:off x="1422916" y="3935011"/>
            <a:ext cx="5896949" cy="578498"/>
            <a:chOff x="2211353" y="3992337"/>
            <a:chExt cx="5896949" cy="578498"/>
          </a:xfrm>
          <a:solidFill>
            <a:schemeClr val="accent4">
              <a:lumMod val="75000"/>
            </a:schemeClr>
          </a:solidFill>
        </p:grpSpPr>
        <p:sp>
          <p:nvSpPr>
            <p:cNvPr id="6" name="Rectangle: Rounded Corners 5">
              <a:extLst>
                <a:ext uri="{FF2B5EF4-FFF2-40B4-BE49-F238E27FC236}">
                  <a16:creationId xmlns:a16="http://schemas.microsoft.com/office/drawing/2014/main" id="{2F475078-0085-44D8-8CA7-71F830CF874D}"/>
                </a:ext>
              </a:extLst>
            </p:cNvPr>
            <p:cNvSpPr/>
            <p:nvPr/>
          </p:nvSpPr>
          <p:spPr>
            <a:xfrm>
              <a:off x="3079102" y="3992337"/>
              <a:ext cx="5029200" cy="55983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Đồng bộ giữa các luồng</a:t>
              </a:r>
            </a:p>
          </p:txBody>
        </p:sp>
        <p:sp>
          <p:nvSpPr>
            <p:cNvPr id="13" name="Diamond 12">
              <a:extLst>
                <a:ext uri="{FF2B5EF4-FFF2-40B4-BE49-F238E27FC236}">
                  <a16:creationId xmlns:a16="http://schemas.microsoft.com/office/drawing/2014/main" id="{1CAB722A-AA4C-4616-B08E-2AF23ECC5860}"/>
                </a:ext>
              </a:extLst>
            </p:cNvPr>
            <p:cNvSpPr/>
            <p:nvPr/>
          </p:nvSpPr>
          <p:spPr>
            <a:xfrm>
              <a:off x="2211353" y="4010998"/>
              <a:ext cx="867747" cy="559837"/>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IV</a:t>
              </a:r>
            </a:p>
          </p:txBody>
        </p:sp>
      </p:grpSp>
      <p:grpSp>
        <p:nvGrpSpPr>
          <p:cNvPr id="21" name="Group 20">
            <a:extLst>
              <a:ext uri="{FF2B5EF4-FFF2-40B4-BE49-F238E27FC236}">
                <a16:creationId xmlns:a16="http://schemas.microsoft.com/office/drawing/2014/main" id="{C244A7F2-A1B4-488E-9DE9-5321316C9E3D}"/>
              </a:ext>
            </a:extLst>
          </p:cNvPr>
          <p:cNvGrpSpPr/>
          <p:nvPr/>
        </p:nvGrpSpPr>
        <p:grpSpPr>
          <a:xfrm>
            <a:off x="1422918" y="4929541"/>
            <a:ext cx="5896948" cy="559837"/>
            <a:chOff x="2183362" y="5922997"/>
            <a:chExt cx="5896948" cy="559837"/>
          </a:xfrm>
          <a:solidFill>
            <a:schemeClr val="accent4">
              <a:lumMod val="75000"/>
            </a:schemeClr>
          </a:solidFill>
        </p:grpSpPr>
        <p:sp>
          <p:nvSpPr>
            <p:cNvPr id="8" name="Rectangle: Rounded Corners 7">
              <a:extLst>
                <a:ext uri="{FF2B5EF4-FFF2-40B4-BE49-F238E27FC236}">
                  <a16:creationId xmlns:a16="http://schemas.microsoft.com/office/drawing/2014/main" id="{602B7B73-69F4-4524-82C4-8551A5778A17}"/>
                </a:ext>
              </a:extLst>
            </p:cNvPr>
            <p:cNvSpPr/>
            <p:nvPr/>
          </p:nvSpPr>
          <p:spPr>
            <a:xfrm>
              <a:off x="3051110" y="5922997"/>
              <a:ext cx="5029200" cy="55983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Trạng thái và một số Method hay dùng</a:t>
              </a:r>
            </a:p>
          </p:txBody>
        </p:sp>
        <p:sp>
          <p:nvSpPr>
            <p:cNvPr id="15" name="Diamond 14">
              <a:extLst>
                <a:ext uri="{FF2B5EF4-FFF2-40B4-BE49-F238E27FC236}">
                  <a16:creationId xmlns:a16="http://schemas.microsoft.com/office/drawing/2014/main" id="{EE6DA87E-6E71-40FE-92B8-82328C9FEC28}"/>
                </a:ext>
              </a:extLst>
            </p:cNvPr>
            <p:cNvSpPr/>
            <p:nvPr/>
          </p:nvSpPr>
          <p:spPr>
            <a:xfrm>
              <a:off x="2183362" y="5922997"/>
              <a:ext cx="867747" cy="559837"/>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V</a:t>
              </a:r>
            </a:p>
          </p:txBody>
        </p:sp>
      </p:grpSp>
      <p:grpSp>
        <p:nvGrpSpPr>
          <p:cNvPr id="31" name="Group 30">
            <a:extLst>
              <a:ext uri="{FF2B5EF4-FFF2-40B4-BE49-F238E27FC236}">
                <a16:creationId xmlns:a16="http://schemas.microsoft.com/office/drawing/2014/main" id="{E9137E3C-B10C-4183-9782-D92CC698406B}"/>
              </a:ext>
            </a:extLst>
          </p:cNvPr>
          <p:cNvGrpSpPr/>
          <p:nvPr/>
        </p:nvGrpSpPr>
        <p:grpSpPr>
          <a:xfrm>
            <a:off x="1418252" y="5942000"/>
            <a:ext cx="5896948" cy="559837"/>
            <a:chOff x="2183362" y="5922997"/>
            <a:chExt cx="5896948" cy="559837"/>
          </a:xfrm>
          <a:solidFill>
            <a:schemeClr val="accent4">
              <a:lumMod val="75000"/>
            </a:schemeClr>
          </a:solidFill>
        </p:grpSpPr>
        <p:sp>
          <p:nvSpPr>
            <p:cNvPr id="32" name="Rectangle: Rounded Corners 31">
              <a:extLst>
                <a:ext uri="{FF2B5EF4-FFF2-40B4-BE49-F238E27FC236}">
                  <a16:creationId xmlns:a16="http://schemas.microsoft.com/office/drawing/2014/main" id="{8C66ECC6-6367-4CCC-A712-185955EB3E02}"/>
                </a:ext>
              </a:extLst>
            </p:cNvPr>
            <p:cNvSpPr/>
            <p:nvPr/>
          </p:nvSpPr>
          <p:spPr>
            <a:xfrm>
              <a:off x="3051110" y="5922997"/>
              <a:ext cx="5029200" cy="55983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Thông tin tham khảo liên quan đến luồng</a:t>
              </a:r>
            </a:p>
          </p:txBody>
        </p:sp>
        <p:sp>
          <p:nvSpPr>
            <p:cNvPr id="33" name="Diamond 32">
              <a:extLst>
                <a:ext uri="{FF2B5EF4-FFF2-40B4-BE49-F238E27FC236}">
                  <a16:creationId xmlns:a16="http://schemas.microsoft.com/office/drawing/2014/main" id="{325D981A-66F8-4D55-AAC3-11B9A390F1E3}"/>
                </a:ext>
              </a:extLst>
            </p:cNvPr>
            <p:cNvSpPr/>
            <p:nvPr/>
          </p:nvSpPr>
          <p:spPr>
            <a:xfrm>
              <a:off x="2183362" y="5922997"/>
              <a:ext cx="867747" cy="559837"/>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VI</a:t>
              </a:r>
            </a:p>
          </p:txBody>
        </p:sp>
      </p:grpSp>
    </p:spTree>
    <p:extLst>
      <p:ext uri="{BB962C8B-B14F-4D97-AF65-F5344CB8AC3E}">
        <p14:creationId xmlns:p14="http://schemas.microsoft.com/office/powerpoint/2010/main" val="30979439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0B7474-59AE-4941-ABF1-DCF973C7E6F6}"/>
              </a:ext>
            </a:extLst>
          </p:cNvPr>
          <p:cNvPicPr>
            <a:picLocks noChangeAspect="1"/>
          </p:cNvPicPr>
          <p:nvPr/>
        </p:nvPicPr>
        <p:blipFill>
          <a:blip r:embed="rId2"/>
          <a:stretch>
            <a:fillRect/>
          </a:stretch>
        </p:blipFill>
        <p:spPr>
          <a:xfrm>
            <a:off x="249382" y="19718"/>
            <a:ext cx="8654473" cy="6811293"/>
          </a:xfrm>
          <a:prstGeom prst="rect">
            <a:avLst/>
          </a:prstGeom>
        </p:spPr>
      </p:pic>
    </p:spTree>
    <p:extLst>
      <p:ext uri="{BB962C8B-B14F-4D97-AF65-F5344CB8AC3E}">
        <p14:creationId xmlns:p14="http://schemas.microsoft.com/office/powerpoint/2010/main" val="332522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D233DA-134A-4BBF-B1AA-7F94031E3610}"/>
              </a:ext>
            </a:extLst>
          </p:cNvPr>
          <p:cNvPicPr>
            <a:picLocks noChangeAspect="1"/>
          </p:cNvPicPr>
          <p:nvPr/>
        </p:nvPicPr>
        <p:blipFill>
          <a:blip r:embed="rId2"/>
          <a:stretch>
            <a:fillRect/>
          </a:stretch>
        </p:blipFill>
        <p:spPr>
          <a:xfrm>
            <a:off x="1364334" y="2692058"/>
            <a:ext cx="6553255" cy="3233069"/>
          </a:xfrm>
          <a:prstGeom prst="rect">
            <a:avLst/>
          </a:prstGeom>
        </p:spPr>
      </p:pic>
      <p:sp>
        <p:nvSpPr>
          <p:cNvPr id="3" name="Rectangle 2">
            <a:extLst>
              <a:ext uri="{FF2B5EF4-FFF2-40B4-BE49-F238E27FC236}">
                <a16:creationId xmlns:a16="http://schemas.microsoft.com/office/drawing/2014/main" id="{E0FE68CF-1441-4C64-87D4-E90A076F802E}"/>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IV: Đồng bộ giữa các luồng</a:t>
            </a:r>
          </a:p>
        </p:txBody>
      </p:sp>
      <p:sp>
        <p:nvSpPr>
          <p:cNvPr id="4" name="Rectangle: Rounded Corners 3">
            <a:extLst>
              <a:ext uri="{FF2B5EF4-FFF2-40B4-BE49-F238E27FC236}">
                <a16:creationId xmlns:a16="http://schemas.microsoft.com/office/drawing/2014/main" id="{8DA82B3F-CD23-4DA5-B7C4-12029C3A7FF1}"/>
              </a:ext>
            </a:extLst>
          </p:cNvPr>
          <p:cNvSpPr/>
          <p:nvPr/>
        </p:nvSpPr>
        <p:spPr>
          <a:xfrm>
            <a:off x="0" y="597158"/>
            <a:ext cx="1865745"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2.  join(long)</a:t>
            </a:r>
          </a:p>
        </p:txBody>
      </p:sp>
      <p:sp>
        <p:nvSpPr>
          <p:cNvPr id="5" name="Rectangle: Rounded Corners 4">
            <a:extLst>
              <a:ext uri="{FF2B5EF4-FFF2-40B4-BE49-F238E27FC236}">
                <a16:creationId xmlns:a16="http://schemas.microsoft.com/office/drawing/2014/main" id="{57EBA465-0A95-47FC-9563-9427D2992713}"/>
              </a:ext>
            </a:extLst>
          </p:cNvPr>
          <p:cNvSpPr/>
          <p:nvPr/>
        </p:nvSpPr>
        <p:spPr>
          <a:xfrm>
            <a:off x="1364334" y="2027040"/>
            <a:ext cx="1764146" cy="665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Kết quả</a:t>
            </a:r>
          </a:p>
        </p:txBody>
      </p:sp>
    </p:spTree>
    <p:extLst>
      <p:ext uri="{BB962C8B-B14F-4D97-AF65-F5344CB8AC3E}">
        <p14:creationId xmlns:p14="http://schemas.microsoft.com/office/powerpoint/2010/main" val="241024724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01DAEC3-3ECC-44E1-AD1C-84E5200E2312}"/>
              </a:ext>
            </a:extLst>
          </p:cNvPr>
          <p:cNvSpPr/>
          <p:nvPr/>
        </p:nvSpPr>
        <p:spPr>
          <a:xfrm>
            <a:off x="0" y="597158"/>
            <a:ext cx="2761673"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3. Ph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thức sleep()</a:t>
            </a:r>
          </a:p>
        </p:txBody>
      </p:sp>
      <p:sp>
        <p:nvSpPr>
          <p:cNvPr id="4" name="Rectangle: Rounded Corners 3">
            <a:extLst>
              <a:ext uri="{FF2B5EF4-FFF2-40B4-BE49-F238E27FC236}">
                <a16:creationId xmlns:a16="http://schemas.microsoft.com/office/drawing/2014/main" id="{C3C349AC-1AF8-47F1-96FB-BD995DC3C0FA}"/>
              </a:ext>
            </a:extLst>
          </p:cNvPr>
          <p:cNvSpPr/>
          <p:nvPr/>
        </p:nvSpPr>
        <p:spPr>
          <a:xfrm>
            <a:off x="1674844" y="2065177"/>
            <a:ext cx="6335485" cy="1539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Phương thức sleep() của lớp Thread được sử dụng để tạm ngừng một thread cho một khoảng thời gian nhất định.</a:t>
            </a:r>
          </a:p>
          <a:p>
            <a:pPr algn="just"/>
            <a:r>
              <a:rPr lang="en-US">
                <a:latin typeface="Arial" panose="020B0604020202020204" pitchFamily="34" charset="0"/>
                <a:cs typeface="Arial" panose="020B0604020202020204" pitchFamily="34" charset="0"/>
              </a:rPr>
              <a:t>Ví dụ chương trình in ra số từ 1 – 5, tạm ngừng 500 ms trước khi in chữ số tiếp theo.</a:t>
            </a:r>
          </a:p>
        </p:txBody>
      </p:sp>
      <p:pic>
        <p:nvPicPr>
          <p:cNvPr id="5" name="Picture 4">
            <a:extLst>
              <a:ext uri="{FF2B5EF4-FFF2-40B4-BE49-F238E27FC236}">
                <a16:creationId xmlns:a16="http://schemas.microsoft.com/office/drawing/2014/main" id="{A711E5F4-7486-431E-95CA-F2680DC35D94}"/>
              </a:ext>
            </a:extLst>
          </p:cNvPr>
          <p:cNvPicPr>
            <a:picLocks noChangeAspect="1"/>
          </p:cNvPicPr>
          <p:nvPr/>
        </p:nvPicPr>
        <p:blipFill>
          <a:blip r:embed="rId2"/>
          <a:stretch>
            <a:fillRect/>
          </a:stretch>
        </p:blipFill>
        <p:spPr>
          <a:xfrm>
            <a:off x="309338" y="1496289"/>
            <a:ext cx="8525323" cy="4959927"/>
          </a:xfrm>
          <a:prstGeom prst="rect">
            <a:avLst/>
          </a:prstGeom>
        </p:spPr>
      </p:pic>
      <p:sp>
        <p:nvSpPr>
          <p:cNvPr id="6" name="Rectangle 5">
            <a:extLst>
              <a:ext uri="{FF2B5EF4-FFF2-40B4-BE49-F238E27FC236}">
                <a16:creationId xmlns:a16="http://schemas.microsoft.com/office/drawing/2014/main" id="{89B9D2E5-3E8C-4C5E-8755-7708FD368F96}"/>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IV: Đồng bộ giữa các luồng</a:t>
            </a:r>
          </a:p>
        </p:txBody>
      </p:sp>
    </p:spTree>
    <p:extLst>
      <p:ext uri="{BB962C8B-B14F-4D97-AF65-F5344CB8AC3E}">
        <p14:creationId xmlns:p14="http://schemas.microsoft.com/office/powerpoint/2010/main" val="27495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98374-0195-43A9-8E4D-1E9FBB8B9335}"/>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 Trạng thái của luồng và một số Method hay dùng</a:t>
            </a:r>
          </a:p>
        </p:txBody>
      </p:sp>
      <p:sp>
        <p:nvSpPr>
          <p:cNvPr id="3" name="Rectangle: Rounded Corners 2">
            <a:extLst>
              <a:ext uri="{FF2B5EF4-FFF2-40B4-BE49-F238E27FC236}">
                <a16:creationId xmlns:a16="http://schemas.microsoft.com/office/drawing/2014/main" id="{D14334BA-48E1-474B-BBB4-253522DDBDFE}"/>
              </a:ext>
            </a:extLst>
          </p:cNvPr>
          <p:cNvSpPr/>
          <p:nvPr/>
        </p:nvSpPr>
        <p:spPr>
          <a:xfrm>
            <a:off x="0" y="597158"/>
            <a:ext cx="2013527"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1. Trạng thái</a:t>
            </a:r>
          </a:p>
        </p:txBody>
      </p:sp>
      <p:sp>
        <p:nvSpPr>
          <p:cNvPr id="8" name="Rectangle: Rounded Corners 7">
            <a:extLst>
              <a:ext uri="{FF2B5EF4-FFF2-40B4-BE49-F238E27FC236}">
                <a16:creationId xmlns:a16="http://schemas.microsoft.com/office/drawing/2014/main" id="{F62FCC3E-103C-4D3E-82BD-8684300287B9}"/>
              </a:ext>
            </a:extLst>
          </p:cNvPr>
          <p:cNvSpPr/>
          <p:nvPr/>
        </p:nvSpPr>
        <p:spPr>
          <a:xfrm>
            <a:off x="951721" y="1618863"/>
            <a:ext cx="7240556" cy="942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Java định nghĩa các trạng thái của luồng trong các thuộc tính </a:t>
            </a:r>
            <a:r>
              <a:rPr lang="en-US">
                <a:solidFill>
                  <a:srgbClr val="FF0000"/>
                </a:solidFill>
                <a:latin typeface="Arial" panose="020B0604020202020204" pitchFamily="34" charset="0"/>
                <a:cs typeface="Arial" panose="020B0604020202020204" pitchFamily="34" charset="0"/>
              </a:rPr>
              <a:t>static</a:t>
            </a:r>
            <a:r>
              <a:rPr lang="en-US">
                <a:latin typeface="Arial" panose="020B0604020202020204" pitchFamily="34" charset="0"/>
                <a:cs typeface="Arial" panose="020B0604020202020204" pitchFamily="34" charset="0"/>
              </a:rPr>
              <a:t> trong </a:t>
            </a:r>
            <a:r>
              <a:rPr lang="en-US" b="1">
                <a:solidFill>
                  <a:srgbClr val="C00000"/>
                </a:solidFill>
                <a:latin typeface="Arial" panose="020B0604020202020204" pitchFamily="34" charset="0"/>
                <a:cs typeface="Arial" panose="020B0604020202020204" pitchFamily="34" charset="0"/>
              </a:rPr>
              <a:t>Thread.State:</a:t>
            </a:r>
          </a:p>
        </p:txBody>
      </p:sp>
      <p:sp>
        <p:nvSpPr>
          <p:cNvPr id="9" name="Rectangle: Rounded Corners 8">
            <a:extLst>
              <a:ext uri="{FF2B5EF4-FFF2-40B4-BE49-F238E27FC236}">
                <a16:creationId xmlns:a16="http://schemas.microsoft.com/office/drawing/2014/main" id="{85F66081-6206-41FA-837B-2C7E1C0F3A9A}"/>
              </a:ext>
            </a:extLst>
          </p:cNvPr>
          <p:cNvSpPr/>
          <p:nvPr/>
        </p:nvSpPr>
        <p:spPr>
          <a:xfrm>
            <a:off x="951721" y="3228392"/>
            <a:ext cx="7240556" cy="150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Thread.State.NEW</a:t>
            </a:r>
            <a:r>
              <a:rPr lang="en-US">
                <a:latin typeface="Arial" panose="020B0604020202020204" pitchFamily="34" charset="0"/>
                <a:cs typeface="Arial" panose="020B0604020202020204" pitchFamily="34" charset="0"/>
              </a:rPr>
              <a:t> : Đây là trạng thái khi luồng vừa được khởi tạo bằng phương thức khởi tạo của lớp Thread nhưng chưa được start().</a:t>
            </a:r>
          </a:p>
        </p:txBody>
      </p:sp>
      <p:sp>
        <p:nvSpPr>
          <p:cNvPr id="10" name="Rectangle: Rounded Corners 9">
            <a:extLst>
              <a:ext uri="{FF2B5EF4-FFF2-40B4-BE49-F238E27FC236}">
                <a16:creationId xmlns:a16="http://schemas.microsoft.com/office/drawing/2014/main" id="{338EF14A-7C17-470A-8F68-0C29BE3C702A}"/>
              </a:ext>
            </a:extLst>
          </p:cNvPr>
          <p:cNvSpPr/>
          <p:nvPr/>
        </p:nvSpPr>
        <p:spPr>
          <a:xfrm>
            <a:off x="951722" y="4998525"/>
            <a:ext cx="7240555" cy="150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Thread.State.RUNNABLE</a:t>
            </a:r>
            <a:r>
              <a:rPr lang="en-US">
                <a:latin typeface="Arial" panose="020B0604020202020204" pitchFamily="34" charset="0"/>
                <a:cs typeface="Arial" panose="020B0604020202020204" pitchFamily="34" charset="0"/>
              </a:rPr>
              <a:t> : Sau khi gọi phương thức start() thì luồng test đã được cấp phát tài nguyên và các lịch điều phối CPU cho luồng test cũng bắt đầu có hiệu lực.</a:t>
            </a:r>
          </a:p>
        </p:txBody>
      </p:sp>
    </p:spTree>
    <p:extLst>
      <p:ext uri="{BB962C8B-B14F-4D97-AF65-F5344CB8AC3E}">
        <p14:creationId xmlns:p14="http://schemas.microsoft.com/office/powerpoint/2010/main" val="5513028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95DD0-056F-45D7-B2FB-AA128D53A01D}"/>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 Trạng thái của luồng và một số Method hay dùng</a:t>
            </a:r>
          </a:p>
        </p:txBody>
      </p:sp>
      <p:sp>
        <p:nvSpPr>
          <p:cNvPr id="5" name="Rectangle: Rounded Corners 4">
            <a:extLst>
              <a:ext uri="{FF2B5EF4-FFF2-40B4-BE49-F238E27FC236}">
                <a16:creationId xmlns:a16="http://schemas.microsoft.com/office/drawing/2014/main" id="{4D7FE775-7429-4AE3-B353-7A9A1C89AB24}"/>
              </a:ext>
            </a:extLst>
          </p:cNvPr>
          <p:cNvSpPr/>
          <p:nvPr/>
        </p:nvSpPr>
        <p:spPr>
          <a:xfrm>
            <a:off x="951722" y="2125680"/>
            <a:ext cx="7240556" cy="150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Thread.State.BLOCKED</a:t>
            </a:r>
            <a:r>
              <a:rPr lang="en-US">
                <a:latin typeface="Arial" panose="020B0604020202020204" pitchFamily="34" charset="0"/>
                <a:cs typeface="Arial" panose="020B0604020202020204" pitchFamily="34" charset="0"/>
              </a:rPr>
              <a:t> : Đây là 1 dạng của trạng thái “Not Runnable”. Thread chờ 1 đối tượng bị lock bởi JVM Monitor.</a:t>
            </a:r>
          </a:p>
        </p:txBody>
      </p:sp>
      <p:sp>
        <p:nvSpPr>
          <p:cNvPr id="6" name="Rectangle: Rounded Corners 5">
            <a:extLst>
              <a:ext uri="{FF2B5EF4-FFF2-40B4-BE49-F238E27FC236}">
                <a16:creationId xmlns:a16="http://schemas.microsoft.com/office/drawing/2014/main" id="{0DB7AB75-EEB0-403A-8E23-D3BFAF05ABF8}"/>
              </a:ext>
            </a:extLst>
          </p:cNvPr>
          <p:cNvSpPr/>
          <p:nvPr/>
        </p:nvSpPr>
        <p:spPr>
          <a:xfrm>
            <a:off x="951722" y="4398817"/>
            <a:ext cx="7240556" cy="150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Thread.State.WAITING</a:t>
            </a:r>
            <a:r>
              <a:rPr lang="en-US">
                <a:latin typeface="Arial" panose="020B0604020202020204" pitchFamily="34" charset="0"/>
                <a:cs typeface="Arial" panose="020B0604020202020204" pitchFamily="34" charset="0"/>
              </a:rPr>
              <a:t> : Đây là 1 dạng của trạng thái “Not Runnable”. Thread đang chờ 1 notify() từ 1 thread khác. Thread rơi vào trạng thái này do phương thức wait() hoặc join().</a:t>
            </a:r>
          </a:p>
        </p:txBody>
      </p:sp>
      <p:sp>
        <p:nvSpPr>
          <p:cNvPr id="9" name="Rectangle: Rounded Corners 8">
            <a:extLst>
              <a:ext uri="{FF2B5EF4-FFF2-40B4-BE49-F238E27FC236}">
                <a16:creationId xmlns:a16="http://schemas.microsoft.com/office/drawing/2014/main" id="{14A3C385-54CE-4F5B-98B9-C0A5FD233905}"/>
              </a:ext>
            </a:extLst>
          </p:cNvPr>
          <p:cNvSpPr/>
          <p:nvPr/>
        </p:nvSpPr>
        <p:spPr>
          <a:xfrm>
            <a:off x="0" y="598475"/>
            <a:ext cx="2013527"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1. Trạng thái</a:t>
            </a:r>
          </a:p>
        </p:txBody>
      </p:sp>
    </p:spTree>
    <p:extLst>
      <p:ext uri="{BB962C8B-B14F-4D97-AF65-F5344CB8AC3E}">
        <p14:creationId xmlns:p14="http://schemas.microsoft.com/office/powerpoint/2010/main" val="205050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FA88C8-DA1A-4A93-8C8F-6EC2A628351D}"/>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 Trạng thái của luồng và một số Method hay dùng</a:t>
            </a:r>
          </a:p>
        </p:txBody>
      </p:sp>
      <p:sp>
        <p:nvSpPr>
          <p:cNvPr id="4" name="Rectangle: Rounded Corners 3">
            <a:extLst>
              <a:ext uri="{FF2B5EF4-FFF2-40B4-BE49-F238E27FC236}">
                <a16:creationId xmlns:a16="http://schemas.microsoft.com/office/drawing/2014/main" id="{64EA3415-DFC8-4992-9587-D68604E98B31}"/>
              </a:ext>
            </a:extLst>
          </p:cNvPr>
          <p:cNvSpPr/>
          <p:nvPr/>
        </p:nvSpPr>
        <p:spPr>
          <a:xfrm>
            <a:off x="951721" y="1875448"/>
            <a:ext cx="7240555" cy="1689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a:latin typeface="Arial" panose="020B0604020202020204" pitchFamily="34" charset="0"/>
                <a:cs typeface="Arial" panose="020B0604020202020204" pitchFamily="34" charset="0"/>
              </a:rPr>
              <a:t>+ Thread.State.TIMED_WAITING</a:t>
            </a:r>
            <a:r>
              <a:rPr lang="en-US">
                <a:latin typeface="Arial" panose="020B0604020202020204" pitchFamily="34" charset="0"/>
                <a:cs typeface="Arial" panose="020B0604020202020204" pitchFamily="34" charset="0"/>
              </a:rPr>
              <a:t> : Đây là 1 dạng của trạng thái “Not Runnable”. Thread đang chờ 1 notify() từ 1 thread khác trong 1 thời gian nhất định, Thread rơi vào trạng thái này do phương thức wait(long timeout) hoặc join(long timeout).</a:t>
            </a:r>
          </a:p>
        </p:txBody>
      </p:sp>
      <p:sp>
        <p:nvSpPr>
          <p:cNvPr id="5" name="Rectangle: Rounded Corners 4">
            <a:extLst>
              <a:ext uri="{FF2B5EF4-FFF2-40B4-BE49-F238E27FC236}">
                <a16:creationId xmlns:a16="http://schemas.microsoft.com/office/drawing/2014/main" id="{6099C146-CAD5-4045-9016-BEDEA094E372}"/>
              </a:ext>
            </a:extLst>
          </p:cNvPr>
          <p:cNvSpPr/>
          <p:nvPr/>
        </p:nvSpPr>
        <p:spPr>
          <a:xfrm>
            <a:off x="951722" y="4227706"/>
            <a:ext cx="7240555" cy="1689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a:latin typeface="Arial" panose="020B0604020202020204" pitchFamily="34" charset="0"/>
                <a:cs typeface="Arial" panose="020B0604020202020204" pitchFamily="34" charset="0"/>
              </a:rPr>
              <a:t>+ Thread.State.TERMINATED</a:t>
            </a:r>
            <a:r>
              <a:rPr lang="en-US">
                <a:latin typeface="Arial" panose="020B0604020202020204" pitchFamily="34" charset="0"/>
                <a:cs typeface="Arial" panose="020B0604020202020204" pitchFamily="34" charset="0"/>
              </a:rPr>
              <a:t> : Thread đã hoàn thành công việc trong run() hoặc bị stop().</a:t>
            </a:r>
          </a:p>
        </p:txBody>
      </p:sp>
      <p:sp>
        <p:nvSpPr>
          <p:cNvPr id="6" name="Rectangle: Rounded Corners 5">
            <a:extLst>
              <a:ext uri="{FF2B5EF4-FFF2-40B4-BE49-F238E27FC236}">
                <a16:creationId xmlns:a16="http://schemas.microsoft.com/office/drawing/2014/main" id="{D1F54ED1-3CDA-434F-8859-224BDB622334}"/>
              </a:ext>
            </a:extLst>
          </p:cNvPr>
          <p:cNvSpPr/>
          <p:nvPr/>
        </p:nvSpPr>
        <p:spPr>
          <a:xfrm>
            <a:off x="-25493" y="597158"/>
            <a:ext cx="2013527"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1. Trạng thái</a:t>
            </a:r>
          </a:p>
        </p:txBody>
      </p:sp>
    </p:spTree>
    <p:extLst>
      <p:ext uri="{BB962C8B-B14F-4D97-AF65-F5344CB8AC3E}">
        <p14:creationId xmlns:p14="http://schemas.microsoft.com/office/powerpoint/2010/main" val="53637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5F3598-7F3D-45E3-833E-5CB68318B161}"/>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 Trạng thái của luồng và một số Method hay dùng</a:t>
            </a:r>
          </a:p>
        </p:txBody>
      </p:sp>
      <p:sp>
        <p:nvSpPr>
          <p:cNvPr id="3" name="Rectangle: Rounded Corners 2">
            <a:extLst>
              <a:ext uri="{FF2B5EF4-FFF2-40B4-BE49-F238E27FC236}">
                <a16:creationId xmlns:a16="http://schemas.microsoft.com/office/drawing/2014/main" id="{C116FBB2-63F7-4415-A671-D35BD8D45F7F}"/>
              </a:ext>
            </a:extLst>
          </p:cNvPr>
          <p:cNvSpPr/>
          <p:nvPr/>
        </p:nvSpPr>
        <p:spPr>
          <a:xfrm>
            <a:off x="0" y="597158"/>
            <a:ext cx="2955636"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2. Ph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thức hay dùng</a:t>
            </a:r>
          </a:p>
        </p:txBody>
      </p:sp>
      <p:sp>
        <p:nvSpPr>
          <p:cNvPr id="4" name="Rectangle: Rounded Corners 3">
            <a:extLst>
              <a:ext uri="{FF2B5EF4-FFF2-40B4-BE49-F238E27FC236}">
                <a16:creationId xmlns:a16="http://schemas.microsoft.com/office/drawing/2014/main" id="{53FC4CDD-35AE-4B79-9D68-A545351F36E5}"/>
              </a:ext>
            </a:extLst>
          </p:cNvPr>
          <p:cNvSpPr/>
          <p:nvPr/>
        </p:nvSpPr>
        <p:spPr>
          <a:xfrm>
            <a:off x="1063690" y="1791854"/>
            <a:ext cx="7016620" cy="2129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suspend()</a:t>
            </a:r>
            <a:r>
              <a:rPr lang="en-US">
                <a:latin typeface="Arial" panose="020B0604020202020204" pitchFamily="34" charset="0"/>
                <a:cs typeface="Arial" panose="020B0604020202020204" pitchFamily="34" charset="0"/>
              </a:rPr>
              <a:t> : Đây là phương thức làm tạm dừng hoạt động của 1 luồng nào đó bằng cách ngưng cung cấp CPU cho luồng này. Phương thức suspend() không dừng ngay tức thì hoạt động của luồng mà sau khi luồng này trả CPU về cho hệ điều hành thì không cấp CPU cho luồng nữa.</a:t>
            </a:r>
          </a:p>
        </p:txBody>
      </p:sp>
      <p:sp>
        <p:nvSpPr>
          <p:cNvPr id="5" name="Rectangle: Rounded Corners 4">
            <a:extLst>
              <a:ext uri="{FF2B5EF4-FFF2-40B4-BE49-F238E27FC236}">
                <a16:creationId xmlns:a16="http://schemas.microsoft.com/office/drawing/2014/main" id="{46CC63CB-1F35-4F32-82BE-18E869194477}"/>
              </a:ext>
            </a:extLst>
          </p:cNvPr>
          <p:cNvSpPr/>
          <p:nvPr/>
        </p:nvSpPr>
        <p:spPr>
          <a:xfrm>
            <a:off x="1063690" y="4442691"/>
            <a:ext cx="7016620" cy="1818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resume()</a:t>
            </a:r>
            <a:r>
              <a:rPr lang="en-US">
                <a:latin typeface="Arial" panose="020B0604020202020204" pitchFamily="34" charset="0"/>
                <a:cs typeface="Arial" panose="020B0604020202020204" pitchFamily="34" charset="0"/>
              </a:rPr>
              <a:t> : Đây là phương thức làm cho luồng chạy lại khi luồng bị dừng do phương thức suspend() bên trên. Phương thức này sẽ đưa luồng vào lại lịch điều phối CPU để luồng được cấp CPU chạy lại bình thường.</a:t>
            </a:r>
          </a:p>
        </p:txBody>
      </p:sp>
    </p:spTree>
    <p:extLst>
      <p:ext uri="{BB962C8B-B14F-4D97-AF65-F5344CB8AC3E}">
        <p14:creationId xmlns:p14="http://schemas.microsoft.com/office/powerpoint/2010/main" val="250924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18C51-D3C8-426F-9BD2-969F47B64878}"/>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 Trạng thái của luồng và một số Method hay dùng</a:t>
            </a:r>
          </a:p>
        </p:txBody>
      </p:sp>
      <p:sp>
        <p:nvSpPr>
          <p:cNvPr id="4" name="Rectangle: Rounded Corners 3">
            <a:extLst>
              <a:ext uri="{FF2B5EF4-FFF2-40B4-BE49-F238E27FC236}">
                <a16:creationId xmlns:a16="http://schemas.microsoft.com/office/drawing/2014/main" id="{000FA623-E0AA-412A-B99B-D0B652D3F1C4}"/>
              </a:ext>
            </a:extLst>
          </p:cNvPr>
          <p:cNvSpPr/>
          <p:nvPr/>
        </p:nvSpPr>
        <p:spPr>
          <a:xfrm>
            <a:off x="1063690" y="1725455"/>
            <a:ext cx="7016620" cy="2222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stop()</a:t>
            </a:r>
            <a:r>
              <a:rPr lang="en-US">
                <a:latin typeface="Arial" panose="020B0604020202020204" pitchFamily="34" charset="0"/>
                <a:cs typeface="Arial" panose="020B0604020202020204" pitchFamily="34" charset="0"/>
              </a:rPr>
              <a:t> : Luồng này sẽ kết thúc phương thức run() bằng cách ném ra 1 ngoại lệ ThreadDeath, điều này cũng sẽ làm luồng kết thúc 1 cách ép buộc. Nếu giả sử, trước khi gọi stop() mà luồng đang nắm giữa 1 đối tượng nào đó hoặc 1 tài nguyên nào đó mà luồng khác đang chờ thì có thể dẫn tới việc sảy ra deadlock.</a:t>
            </a:r>
          </a:p>
        </p:txBody>
      </p:sp>
      <p:sp>
        <p:nvSpPr>
          <p:cNvPr id="5" name="Rectangle: Rounded Corners 4">
            <a:extLst>
              <a:ext uri="{FF2B5EF4-FFF2-40B4-BE49-F238E27FC236}">
                <a16:creationId xmlns:a16="http://schemas.microsoft.com/office/drawing/2014/main" id="{246E0C61-08C4-4C9A-870F-B3B8F23FC13E}"/>
              </a:ext>
            </a:extLst>
          </p:cNvPr>
          <p:cNvSpPr/>
          <p:nvPr/>
        </p:nvSpPr>
        <p:spPr>
          <a:xfrm>
            <a:off x="1063690" y="4460031"/>
            <a:ext cx="7016620" cy="2024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isAlive()</a:t>
            </a:r>
            <a:r>
              <a:rPr lang="en-US">
                <a:latin typeface="Arial" panose="020B0604020202020204" pitchFamily="34" charset="0"/>
                <a:cs typeface="Arial" panose="020B0604020202020204" pitchFamily="34" charset="0"/>
              </a:rPr>
              <a:t> : Phương thức này kiểm tra xem luồng còn active hay không. Phương thức sẽ trả về true nếu luồng đã được start() và chưa rơi vào trạng thái dead. Nếu phương thức trả về false thì luồng đang ở trạng thái “New Thread” hoặc là đang ở trạng thái “Dead”</a:t>
            </a:r>
          </a:p>
        </p:txBody>
      </p:sp>
      <p:sp>
        <p:nvSpPr>
          <p:cNvPr id="6" name="Rectangle: Rounded Corners 5">
            <a:extLst>
              <a:ext uri="{FF2B5EF4-FFF2-40B4-BE49-F238E27FC236}">
                <a16:creationId xmlns:a16="http://schemas.microsoft.com/office/drawing/2014/main" id="{E64A3AD2-DF8F-464D-861A-8536C983D75F}"/>
              </a:ext>
            </a:extLst>
          </p:cNvPr>
          <p:cNvSpPr/>
          <p:nvPr/>
        </p:nvSpPr>
        <p:spPr>
          <a:xfrm>
            <a:off x="0" y="597158"/>
            <a:ext cx="2955636"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2. Ph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thức hay dùng</a:t>
            </a:r>
          </a:p>
        </p:txBody>
      </p:sp>
    </p:spTree>
    <p:extLst>
      <p:ext uri="{BB962C8B-B14F-4D97-AF65-F5344CB8AC3E}">
        <p14:creationId xmlns:p14="http://schemas.microsoft.com/office/powerpoint/2010/main" val="228783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37E3D-A9B6-4EB5-BFE8-FD6F9EE5E4AC}"/>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 Trạng thái của luồng và một số Method hay dùng</a:t>
            </a:r>
          </a:p>
        </p:txBody>
      </p:sp>
      <p:sp>
        <p:nvSpPr>
          <p:cNvPr id="4" name="Rectangle: Rounded Corners 3">
            <a:extLst>
              <a:ext uri="{FF2B5EF4-FFF2-40B4-BE49-F238E27FC236}">
                <a16:creationId xmlns:a16="http://schemas.microsoft.com/office/drawing/2014/main" id="{56BF3D07-C27D-4148-9B83-4A2A21D63AB0}"/>
              </a:ext>
            </a:extLst>
          </p:cNvPr>
          <p:cNvSpPr/>
          <p:nvPr/>
        </p:nvSpPr>
        <p:spPr>
          <a:xfrm>
            <a:off x="1670180" y="2472141"/>
            <a:ext cx="6344816" cy="2230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yeild()</a:t>
            </a:r>
            <a:r>
              <a:rPr lang="en-US">
                <a:latin typeface="Arial" panose="020B0604020202020204" pitchFamily="34" charset="0"/>
                <a:cs typeface="Arial" panose="020B0604020202020204" pitchFamily="34" charset="0"/>
              </a:rPr>
              <a:t> : Các luồng sẽ nằm chờ trong hàng đợi Ready để nhận CPU theo thứ tự, khi gọi phương thức này luồng sẽ bị ngừng cấp CPU và nhường cho luồng tiếp theo trong hàng chờ Ready. Luồng không phải ngưng cấp CPU như suspend mà chỉ ngưng cấp trong lần nhận CPU đó mà thôi.</a:t>
            </a:r>
          </a:p>
        </p:txBody>
      </p:sp>
      <p:sp>
        <p:nvSpPr>
          <p:cNvPr id="5" name="Rectangle: Rounded Corners 4">
            <a:extLst>
              <a:ext uri="{FF2B5EF4-FFF2-40B4-BE49-F238E27FC236}">
                <a16:creationId xmlns:a16="http://schemas.microsoft.com/office/drawing/2014/main" id="{1514F0D7-0212-4D9B-8EDD-018B1D36DBEC}"/>
              </a:ext>
            </a:extLst>
          </p:cNvPr>
          <p:cNvSpPr/>
          <p:nvPr/>
        </p:nvSpPr>
        <p:spPr>
          <a:xfrm>
            <a:off x="0" y="597158"/>
            <a:ext cx="2955636"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rial" panose="020B0604020202020204" pitchFamily="34" charset="0"/>
                <a:cs typeface="Arial" panose="020B0604020202020204" pitchFamily="34" charset="0"/>
              </a:rPr>
              <a:t>2. Ph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thức hay dùng</a:t>
            </a:r>
          </a:p>
        </p:txBody>
      </p:sp>
    </p:spTree>
    <p:extLst>
      <p:ext uri="{BB962C8B-B14F-4D97-AF65-F5344CB8AC3E}">
        <p14:creationId xmlns:p14="http://schemas.microsoft.com/office/powerpoint/2010/main" val="252037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10657-9AB8-4748-A644-D014F336146D}"/>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VI: Thông tin tham khao khảo liên quan đến luồng (thread)</a:t>
            </a:r>
          </a:p>
        </p:txBody>
      </p:sp>
      <p:sp>
        <p:nvSpPr>
          <p:cNvPr id="3" name="Rectangle: Rounded Corners 2">
            <a:extLst>
              <a:ext uri="{FF2B5EF4-FFF2-40B4-BE49-F238E27FC236}">
                <a16:creationId xmlns:a16="http://schemas.microsoft.com/office/drawing/2014/main" id="{B24D4334-D073-4918-8EC1-90C8558F47B6}"/>
              </a:ext>
            </a:extLst>
          </p:cNvPr>
          <p:cNvSpPr/>
          <p:nvPr/>
        </p:nvSpPr>
        <p:spPr>
          <a:xfrm>
            <a:off x="1530221" y="1105725"/>
            <a:ext cx="6484775" cy="155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ThreadID</a:t>
            </a:r>
            <a:r>
              <a:rPr lang="en-US">
                <a:latin typeface="Arial" panose="020B0604020202020204" pitchFamily="34" charset="0"/>
                <a:cs typeface="Arial" panose="020B0604020202020204" pitchFamily="34" charset="0"/>
              </a:rPr>
              <a:t>: ThreadID là id của luồng, nó dùng để phân biệt với các luồng khác cùng tiến trình hoặc cùng tập luồng. Ta có thể lấy được nó thông qua phương thức </a:t>
            </a:r>
            <a:r>
              <a:rPr lang="en-US" u="sng">
                <a:latin typeface="Arial" panose="020B0604020202020204" pitchFamily="34" charset="0"/>
                <a:cs typeface="Arial" panose="020B0604020202020204" pitchFamily="34" charset="0"/>
              </a:rPr>
              <a:t>getId()</a:t>
            </a:r>
            <a:r>
              <a:rPr lang="en-US">
                <a:latin typeface="Arial" panose="020B0604020202020204" pitchFamily="34" charset="0"/>
                <a:cs typeface="Arial" panose="020B0604020202020204" pitchFamily="34" charset="0"/>
              </a:rPr>
              <a:t> của lớp Thread</a:t>
            </a:r>
          </a:p>
        </p:txBody>
      </p:sp>
      <p:sp>
        <p:nvSpPr>
          <p:cNvPr id="4" name="Rectangle: Rounded Corners 3">
            <a:extLst>
              <a:ext uri="{FF2B5EF4-FFF2-40B4-BE49-F238E27FC236}">
                <a16:creationId xmlns:a16="http://schemas.microsoft.com/office/drawing/2014/main" id="{8460A6F5-8CE6-49A8-867E-0C306C10A4CF}"/>
              </a:ext>
            </a:extLst>
          </p:cNvPr>
          <p:cNvSpPr/>
          <p:nvPr/>
        </p:nvSpPr>
        <p:spPr>
          <a:xfrm>
            <a:off x="1530221" y="3052436"/>
            <a:ext cx="6484776" cy="3270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 Priority</a:t>
            </a:r>
            <a:r>
              <a:rPr lang="en-US">
                <a:latin typeface="Arial" panose="020B0604020202020204" pitchFamily="34" charset="0"/>
                <a:cs typeface="Arial" panose="020B0604020202020204" pitchFamily="34" charset="0"/>
              </a:rPr>
              <a:t>: Mỗi luồng có 1 độ ưu tiên nhất định, nó là thông số quyết định mức ưu tiên khi cấp phát CPU cho các luồng. Trong Java, đế đặt độ ưu tiên cho 1 luồng ta dùng phương thức: </a:t>
            </a:r>
            <a:r>
              <a:rPr lang="en-US" u="sng">
                <a:latin typeface="Arial" panose="020B0604020202020204" pitchFamily="34" charset="0"/>
                <a:cs typeface="Arial" panose="020B0604020202020204" pitchFamily="34" charset="0"/>
              </a:rPr>
              <a:t>void setPriority(int newPriority)</a:t>
            </a:r>
            <a:r>
              <a:rPr lang="en-US">
                <a:latin typeface="Arial" panose="020B0604020202020204" pitchFamily="34" charset="0"/>
                <a:cs typeface="Arial" panose="020B0604020202020204" pitchFamily="34" charset="0"/>
              </a:rPr>
              <a:t>, trong đó </a:t>
            </a:r>
            <a:r>
              <a:rPr lang="en-US" u="sng">
                <a:latin typeface="Arial" panose="020B0604020202020204" pitchFamily="34" charset="0"/>
                <a:cs typeface="Arial" panose="020B0604020202020204" pitchFamily="34" charset="0"/>
              </a:rPr>
              <a:t>newPriority(int)</a:t>
            </a:r>
            <a:r>
              <a:rPr lang="en-US">
                <a:latin typeface="Arial" panose="020B0604020202020204" pitchFamily="34" charset="0"/>
                <a:cs typeface="Arial" panose="020B0604020202020204" pitchFamily="34" charset="0"/>
              </a:rPr>
              <a:t> là giá trị từ 1 đến 10. Java có định nghĩa sẵn 3 mức ưu tiên chuẩn như sau:</a:t>
            </a:r>
          </a:p>
          <a:p>
            <a:pPr marL="285750" indent="-285750" algn="just">
              <a:buFontTx/>
              <a:buChar char="-"/>
            </a:pPr>
            <a:r>
              <a:rPr lang="en-US" b="1">
                <a:latin typeface="Arial" panose="020B0604020202020204" pitchFamily="34" charset="0"/>
                <a:cs typeface="Arial" panose="020B0604020202020204" pitchFamily="34" charset="0"/>
              </a:rPr>
              <a:t>Thread.MAX_PRIORITY: </a:t>
            </a:r>
            <a:r>
              <a:rPr lang="en-US">
                <a:latin typeface="Arial" panose="020B0604020202020204" pitchFamily="34" charset="0"/>
                <a:cs typeface="Arial" panose="020B0604020202020204" pitchFamily="34" charset="0"/>
              </a:rPr>
              <a:t>10</a:t>
            </a:r>
          </a:p>
          <a:p>
            <a:pPr marL="285750" indent="-285750" algn="just">
              <a:buFontTx/>
              <a:buChar char="-"/>
            </a:pPr>
            <a:r>
              <a:rPr lang="en-US" b="1">
                <a:latin typeface="Arial" panose="020B0604020202020204" pitchFamily="34" charset="0"/>
                <a:cs typeface="Arial" panose="020B0604020202020204" pitchFamily="34" charset="0"/>
              </a:rPr>
              <a:t>Thread.NORM_PRIORITY: </a:t>
            </a:r>
            <a:r>
              <a:rPr lang="en-US">
                <a:latin typeface="Arial" panose="020B0604020202020204" pitchFamily="34" charset="0"/>
                <a:cs typeface="Arial" panose="020B0604020202020204" pitchFamily="34" charset="0"/>
              </a:rPr>
              <a:t>5</a:t>
            </a:r>
          </a:p>
          <a:p>
            <a:pPr marL="285750" indent="-285750" algn="just">
              <a:buFontTx/>
              <a:buChar char="-"/>
            </a:pPr>
            <a:r>
              <a:rPr lang="en-US" b="1">
                <a:latin typeface="Arial" panose="020B0604020202020204" pitchFamily="34" charset="0"/>
                <a:cs typeface="Arial" panose="020B0604020202020204" pitchFamily="34" charset="0"/>
              </a:rPr>
              <a:t>Thread.MIN_PRIORITY: </a:t>
            </a:r>
            <a:r>
              <a:rPr lang="en-US">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4282022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D56951-8626-45EE-B8C1-02D7D8F43F7B}"/>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 Giới thiệu</a:t>
            </a:r>
          </a:p>
        </p:txBody>
      </p:sp>
      <p:sp>
        <p:nvSpPr>
          <p:cNvPr id="4" name="Rectangle: Rounded Corners 3">
            <a:extLst>
              <a:ext uri="{FF2B5EF4-FFF2-40B4-BE49-F238E27FC236}">
                <a16:creationId xmlns:a16="http://schemas.microsoft.com/office/drawing/2014/main" id="{5F928379-4FFC-4BF1-AA2F-FA31F7BBFBCE}"/>
              </a:ext>
            </a:extLst>
          </p:cNvPr>
          <p:cNvSpPr/>
          <p:nvPr/>
        </p:nvSpPr>
        <p:spPr>
          <a:xfrm>
            <a:off x="494519" y="933062"/>
            <a:ext cx="3872204" cy="2341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b="1">
                <a:latin typeface="Arial" panose="020B0604020202020204" pitchFamily="34" charset="0"/>
                <a:cs typeface="Arial" panose="020B0604020202020204" pitchFamily="34" charset="0"/>
              </a:rPr>
              <a:t>Thread</a:t>
            </a:r>
            <a:r>
              <a:rPr lang="vi-VN">
                <a:latin typeface="Arial" panose="020B0604020202020204" pitchFamily="34" charset="0"/>
                <a:cs typeface="Arial" panose="020B0604020202020204" pitchFamily="34" charset="0"/>
              </a:rPr>
              <a:t> (luồng) về cơ bản là một tiến trình con (sub-process). Một đơn vị xử lý nhỏ nhất của máy tính có thể thực hiện một công việc riêng biệt. Trong Java, các luồng được quản lý bởi máy ảo Java (JVM).</a:t>
            </a:r>
            <a:endParaRPr lang="en-US">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E0A3C55-8EC2-42EA-8B8C-F36C778359C2}"/>
              </a:ext>
            </a:extLst>
          </p:cNvPr>
          <p:cNvSpPr/>
          <p:nvPr/>
        </p:nvSpPr>
        <p:spPr>
          <a:xfrm>
            <a:off x="494519" y="3582955"/>
            <a:ext cx="3872204" cy="2341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Multi-thread</a:t>
            </a:r>
            <a:r>
              <a:rPr lang="en-US">
                <a:latin typeface="Arial" panose="020B0604020202020204" pitchFamily="34" charset="0"/>
                <a:cs typeface="Arial" panose="020B0604020202020204" pitchFamily="34" charset="0"/>
              </a:rPr>
              <a:t> (đa luồng) là một tiến trình thực hiện nhiều luồng đồng thời. Một ứng dụng Java ngoài luồng chính có thể có các luồng khác thực thi đồng thời làm ứng dụng chạy nhanh và hiệu quả hơn.</a:t>
            </a:r>
          </a:p>
        </p:txBody>
      </p:sp>
      <p:pic>
        <p:nvPicPr>
          <p:cNvPr id="6" name="Picture 5">
            <a:extLst>
              <a:ext uri="{FF2B5EF4-FFF2-40B4-BE49-F238E27FC236}">
                <a16:creationId xmlns:a16="http://schemas.microsoft.com/office/drawing/2014/main" id="{9F664452-DDEE-42B7-BA74-779A37987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517" y="2104054"/>
            <a:ext cx="4305570" cy="2690715"/>
          </a:xfrm>
          <a:prstGeom prst="rect">
            <a:avLst/>
          </a:prstGeom>
        </p:spPr>
      </p:pic>
    </p:spTree>
    <p:extLst>
      <p:ext uri="{BB962C8B-B14F-4D97-AF65-F5344CB8AC3E}">
        <p14:creationId xmlns:p14="http://schemas.microsoft.com/office/powerpoint/2010/main" val="7256229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EBC8E-42C2-4768-8264-2A52FF452233}"/>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VI: Thông tin tham khao khảo liên quan đến luồng (thread)</a:t>
            </a:r>
          </a:p>
        </p:txBody>
      </p:sp>
      <p:sp>
        <p:nvSpPr>
          <p:cNvPr id="3" name="Rectangle: Rounded Corners 2">
            <a:extLst>
              <a:ext uri="{FF2B5EF4-FFF2-40B4-BE49-F238E27FC236}">
                <a16:creationId xmlns:a16="http://schemas.microsoft.com/office/drawing/2014/main" id="{E0D6BC41-A905-420E-94D9-C741DD316C88}"/>
              </a:ext>
            </a:extLst>
          </p:cNvPr>
          <p:cNvSpPr/>
          <p:nvPr/>
        </p:nvSpPr>
        <p:spPr>
          <a:xfrm>
            <a:off x="1567542" y="2140573"/>
            <a:ext cx="6008915" cy="3153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latin typeface="Arial" panose="020B0604020202020204" pitchFamily="34" charset="0"/>
                <a:cs typeface="Arial" panose="020B0604020202020204" pitchFamily="34" charset="0"/>
              </a:rPr>
              <a:t>StackSize</a:t>
            </a:r>
            <a:r>
              <a:rPr lang="en-US">
                <a:latin typeface="Arial" panose="020B0604020202020204" pitchFamily="34" charset="0"/>
                <a:cs typeface="Arial" panose="020B0604020202020204" pitchFamily="34" charset="0"/>
              </a:rPr>
              <a:t>: là độ lớn của ngăn xếp (tính bằng byte) mà luồng có thể dùng trong quá trình thực thi. Nếu ta không quy định giá trị này hoặc đặt giá trị này bằng 0 thì nó sẽ phụ thuộc vào giá trị mặc định mà JMV quy định và JMV sẽ tự điều chỉnh cho hợp lý. Còn nếu ta có quy định, thread sẽ chỉ cho phép dùng Stack tới mức tối đa mà giá trị này quy định.</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38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013F46-210E-43E6-9A64-181E00BDD105}"/>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 Giới thiệu</a:t>
            </a:r>
          </a:p>
        </p:txBody>
      </p:sp>
      <p:sp>
        <p:nvSpPr>
          <p:cNvPr id="5" name="Rectangle: Rounded Corners 4">
            <a:extLst>
              <a:ext uri="{FF2B5EF4-FFF2-40B4-BE49-F238E27FC236}">
                <a16:creationId xmlns:a16="http://schemas.microsoft.com/office/drawing/2014/main" id="{CFF58955-5043-4A08-B446-56352A75737B}"/>
              </a:ext>
            </a:extLst>
          </p:cNvPr>
          <p:cNvSpPr/>
          <p:nvPr/>
        </p:nvSpPr>
        <p:spPr>
          <a:xfrm>
            <a:off x="1099972" y="879904"/>
            <a:ext cx="6944055" cy="2549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 Một chương trình đa luồng luôn có 2 tiến trình trở lên chạy           song song nhau, mỗi tiến trình đó người ta gọi là một luồng (thread</a:t>
            </a:r>
            <a:r>
              <a:rPr lang="vi-VN">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a:t>
            </a:r>
          </a:p>
          <a:p>
            <a:pPr marL="285750" indent="-285750" algn="just">
              <a:buFontTx/>
              <a:buChar char="-"/>
            </a:pPr>
            <a:r>
              <a:rPr lang="en-US">
                <a:latin typeface="Arial" panose="020B0604020202020204" pitchFamily="34" charset="0"/>
                <a:cs typeface="Arial" panose="020B0604020202020204" pitchFamily="34" charset="0"/>
              </a:rPr>
              <a:t>Một ứng dụng java ngoài luồng chính có thể có các luồng khác thực thi đồng thời.</a:t>
            </a:r>
          </a:p>
          <a:p>
            <a:pPr marL="285750" indent="-285750" algn="just">
              <a:buFontTx/>
              <a:buChar char="-"/>
            </a:pPr>
            <a:r>
              <a:rPr lang="en-US">
                <a:latin typeface="Arial" panose="020B0604020202020204" pitchFamily="34" charset="0"/>
                <a:cs typeface="Arial" panose="020B0604020202020204" pitchFamily="34" charset="0"/>
              </a:rPr>
              <a:t>Đa luồng giúp cho các tác vụ được xử lý độc lập giúp công việc được hoàn thành nhanh chóng.</a:t>
            </a:r>
            <a:endParaRPr lang="en-US" i="1">
              <a:latin typeface="Arial" panose="020B0604020202020204" pitchFamily="34" charset="0"/>
              <a:cs typeface="Arial" panose="020B0604020202020204" pitchFamily="34" charset="0"/>
            </a:endParaRPr>
          </a:p>
          <a:p>
            <a:pPr marL="285750" indent="-285750" algn="just">
              <a:buFontTx/>
              <a:buChar char="-"/>
            </a:pPr>
            <a:endParaRPr lang="en-US">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85976B17-7817-4406-95FA-7F247AC9AA20}"/>
              </a:ext>
            </a:extLst>
          </p:cNvPr>
          <p:cNvSpPr/>
          <p:nvPr/>
        </p:nvSpPr>
        <p:spPr>
          <a:xfrm>
            <a:off x="1099971" y="4496082"/>
            <a:ext cx="6944054" cy="179388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Vậy đa luồng có thể hiểu đơn giản là quá trình xử lý nhiều thread song song nhau và thực hiện các nhiệm vụ khác nhau cùng một lúc.</a:t>
            </a:r>
          </a:p>
        </p:txBody>
      </p:sp>
      <p:sp>
        <p:nvSpPr>
          <p:cNvPr id="2" name="Arrow: Down 1">
            <a:extLst>
              <a:ext uri="{FF2B5EF4-FFF2-40B4-BE49-F238E27FC236}">
                <a16:creationId xmlns:a16="http://schemas.microsoft.com/office/drawing/2014/main" id="{67F92FCB-A0F6-498D-9BB8-E43D05DAD9DB}"/>
              </a:ext>
            </a:extLst>
          </p:cNvPr>
          <p:cNvSpPr/>
          <p:nvPr/>
        </p:nvSpPr>
        <p:spPr>
          <a:xfrm>
            <a:off x="3985488" y="3550886"/>
            <a:ext cx="1173019" cy="82330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11518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F3C2EF-60C6-48E0-9E90-2658FFEFB67C}"/>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 Giới thiệu</a:t>
            </a:r>
          </a:p>
        </p:txBody>
      </p:sp>
      <p:sp>
        <p:nvSpPr>
          <p:cNvPr id="3" name="Rectangle: Rounded Corners 2">
            <a:extLst>
              <a:ext uri="{FF2B5EF4-FFF2-40B4-BE49-F238E27FC236}">
                <a16:creationId xmlns:a16="http://schemas.microsoft.com/office/drawing/2014/main" id="{544AEACC-52C9-43EC-A28A-1AD6A1A97C69}"/>
              </a:ext>
            </a:extLst>
          </p:cNvPr>
          <p:cNvSpPr/>
          <p:nvPr/>
        </p:nvSpPr>
        <p:spPr>
          <a:xfrm>
            <a:off x="3223727" y="858418"/>
            <a:ext cx="2696546" cy="86774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Ví dụ về đa luồng</a:t>
            </a:r>
          </a:p>
        </p:txBody>
      </p:sp>
      <p:sp>
        <p:nvSpPr>
          <p:cNvPr id="4" name="Rectangle: Rounded Corners 3">
            <a:extLst>
              <a:ext uri="{FF2B5EF4-FFF2-40B4-BE49-F238E27FC236}">
                <a16:creationId xmlns:a16="http://schemas.microsoft.com/office/drawing/2014/main" id="{7A58D1F6-74F5-4925-9418-3BC3562B67F1}"/>
              </a:ext>
            </a:extLst>
          </p:cNvPr>
          <p:cNvSpPr/>
          <p:nvPr/>
        </p:nvSpPr>
        <p:spPr>
          <a:xfrm>
            <a:off x="186613" y="2584583"/>
            <a:ext cx="2696546" cy="3993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Khi duyệt 1 trang web, có rất nhiều hình ảnh, CSS, javascript… được tải đồng thời bởi các luồng khác nhau.</a:t>
            </a:r>
          </a:p>
        </p:txBody>
      </p:sp>
      <p:sp>
        <p:nvSpPr>
          <p:cNvPr id="5" name="Rectangle: Rounded Corners 4">
            <a:extLst>
              <a:ext uri="{FF2B5EF4-FFF2-40B4-BE49-F238E27FC236}">
                <a16:creationId xmlns:a16="http://schemas.microsoft.com/office/drawing/2014/main" id="{D7DBD0CD-53AC-4E29-8AE0-2B55AB3984B2}"/>
              </a:ext>
            </a:extLst>
          </p:cNvPr>
          <p:cNvSpPr/>
          <p:nvPr/>
        </p:nvSpPr>
        <p:spPr>
          <a:xfrm>
            <a:off x="3209734" y="2584583"/>
            <a:ext cx="2696546" cy="3993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Khi nghe nhạc, chúng ta vẫn có thể tương tác được với nút điều khiển như: Play, pause, next, back … vì luồng phát nhạc là luồng riêng biệt với luồng tiếp nhận tương tác của người dùng.</a:t>
            </a:r>
          </a:p>
        </p:txBody>
      </p:sp>
      <p:sp>
        <p:nvSpPr>
          <p:cNvPr id="6" name="Rectangle: Rounded Corners 5">
            <a:extLst>
              <a:ext uri="{FF2B5EF4-FFF2-40B4-BE49-F238E27FC236}">
                <a16:creationId xmlns:a16="http://schemas.microsoft.com/office/drawing/2014/main" id="{1E7EF52C-4A30-4AE3-B2B5-F6C488DCBD66}"/>
              </a:ext>
            </a:extLst>
          </p:cNvPr>
          <p:cNvSpPr/>
          <p:nvPr/>
        </p:nvSpPr>
        <p:spPr>
          <a:xfrm>
            <a:off x="6195531" y="2612577"/>
            <a:ext cx="2696546" cy="3993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atin typeface="Arial" panose="020B0604020202020204" pitchFamily="34" charset="0"/>
                <a:cs typeface="Arial" panose="020B0604020202020204" pitchFamily="34" charset="0"/>
              </a:rPr>
              <a:t>Trong game chúng ta thường thấy có cảnh nhân vật cưỡi ngựa đi trong trời mưa, nhân vật mà ta tương tác và mưa gió hoạt cảnh là hai luồng khác nhau chạy song song, nhân vật cứ theo điều khiển của người chơi, mưa cứ mua không ảnh hưởng gì đến nhân vật.</a:t>
            </a:r>
          </a:p>
        </p:txBody>
      </p:sp>
      <p:cxnSp>
        <p:nvCxnSpPr>
          <p:cNvPr id="8" name="Straight Arrow Connector 7">
            <a:extLst>
              <a:ext uri="{FF2B5EF4-FFF2-40B4-BE49-F238E27FC236}">
                <a16:creationId xmlns:a16="http://schemas.microsoft.com/office/drawing/2014/main" id="{D1164087-7657-4EC0-BCD6-A3CA0D9525E8}"/>
              </a:ext>
            </a:extLst>
          </p:cNvPr>
          <p:cNvCxnSpPr>
            <a:stCxn id="3" idx="2"/>
            <a:endCxn id="4" idx="0"/>
          </p:cNvCxnSpPr>
          <p:nvPr/>
        </p:nvCxnSpPr>
        <p:spPr>
          <a:xfrm flipH="1">
            <a:off x="1534886" y="1726165"/>
            <a:ext cx="3037114" cy="858418"/>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3673F16-44EC-4370-A80D-39F18934A01B}"/>
              </a:ext>
            </a:extLst>
          </p:cNvPr>
          <p:cNvCxnSpPr>
            <a:stCxn id="3" idx="2"/>
            <a:endCxn id="5" idx="0"/>
          </p:cNvCxnSpPr>
          <p:nvPr/>
        </p:nvCxnSpPr>
        <p:spPr>
          <a:xfrm flipH="1">
            <a:off x="4558007" y="1726165"/>
            <a:ext cx="13993" cy="858418"/>
          </a:xfrm>
          <a:prstGeom prst="straightConnector1">
            <a:avLst/>
          </a:prstGeom>
          <a:ln w="57150">
            <a:solidFill>
              <a:srgbClr val="D35F17"/>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AC2D9B-01BF-4B0C-AD1B-82F182773B4C}"/>
              </a:ext>
            </a:extLst>
          </p:cNvPr>
          <p:cNvCxnSpPr>
            <a:stCxn id="3" idx="2"/>
            <a:endCxn id="6" idx="0"/>
          </p:cNvCxnSpPr>
          <p:nvPr/>
        </p:nvCxnSpPr>
        <p:spPr>
          <a:xfrm>
            <a:off x="4572000" y="1726165"/>
            <a:ext cx="2971804" cy="886412"/>
          </a:xfrm>
          <a:prstGeom prst="straightConnector1">
            <a:avLst/>
          </a:prstGeom>
          <a:ln w="57150">
            <a:solidFill>
              <a:srgbClr val="D35F1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1208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2F6246-3956-4F60-AE6A-CA96130AC06E}"/>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 Giới thiệu</a:t>
            </a:r>
          </a:p>
        </p:txBody>
      </p:sp>
      <p:sp>
        <p:nvSpPr>
          <p:cNvPr id="3" name="Rectangle: Rounded Corners 2">
            <a:extLst>
              <a:ext uri="{FF2B5EF4-FFF2-40B4-BE49-F238E27FC236}">
                <a16:creationId xmlns:a16="http://schemas.microsoft.com/office/drawing/2014/main" id="{90E88229-0A1D-4282-BF58-0D4355102531}"/>
              </a:ext>
            </a:extLst>
          </p:cNvPr>
          <p:cNvSpPr/>
          <p:nvPr/>
        </p:nvSpPr>
        <p:spPr>
          <a:xfrm>
            <a:off x="186612" y="2939142"/>
            <a:ext cx="1735493" cy="97971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Ưu điểm của đa luồng</a:t>
            </a:r>
          </a:p>
        </p:txBody>
      </p:sp>
      <p:sp>
        <p:nvSpPr>
          <p:cNvPr id="4" name="Rectangle: Rounded Corners 3">
            <a:extLst>
              <a:ext uri="{FF2B5EF4-FFF2-40B4-BE49-F238E27FC236}">
                <a16:creationId xmlns:a16="http://schemas.microsoft.com/office/drawing/2014/main" id="{00FF4530-62E4-4C26-BDB0-0C3402CF6D64}"/>
              </a:ext>
            </a:extLst>
          </p:cNvPr>
          <p:cNvSpPr/>
          <p:nvPr/>
        </p:nvSpPr>
        <p:spPr>
          <a:xfrm>
            <a:off x="3368351" y="950555"/>
            <a:ext cx="4646639"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Nó không chặn người sử dụng vì các luồng là độc lập và bạn có thể thực hiện nhiều công việc cùng một lúc.</a:t>
            </a:r>
          </a:p>
        </p:txBody>
      </p:sp>
      <p:sp>
        <p:nvSpPr>
          <p:cNvPr id="5" name="Rectangle: Rounded Corners 4">
            <a:extLst>
              <a:ext uri="{FF2B5EF4-FFF2-40B4-BE49-F238E27FC236}">
                <a16:creationId xmlns:a16="http://schemas.microsoft.com/office/drawing/2014/main" id="{D0EC6FF2-A1C5-4792-8623-94F375926B43}"/>
              </a:ext>
            </a:extLst>
          </p:cNvPr>
          <p:cNvSpPr/>
          <p:nvPr/>
        </p:nvSpPr>
        <p:spPr>
          <a:xfrm>
            <a:off x="3368351" y="2381638"/>
            <a:ext cx="4646639"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Mỗi luồng có thể dùng chung và chia sẻ nguồn tài nguyên trong quá trình chạy, nhưng có thể thực hiện một cách độc lập.</a:t>
            </a:r>
          </a:p>
        </p:txBody>
      </p:sp>
      <p:sp>
        <p:nvSpPr>
          <p:cNvPr id="6" name="Rectangle: Rounded Corners 5">
            <a:extLst>
              <a:ext uri="{FF2B5EF4-FFF2-40B4-BE49-F238E27FC236}">
                <a16:creationId xmlns:a16="http://schemas.microsoft.com/office/drawing/2014/main" id="{B2C6F30E-C197-4DB0-9A7D-732E71425E46}"/>
              </a:ext>
            </a:extLst>
          </p:cNvPr>
          <p:cNvSpPr/>
          <p:nvPr/>
        </p:nvSpPr>
        <p:spPr>
          <a:xfrm>
            <a:off x="3368352" y="3812721"/>
            <a:ext cx="4646640"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Arial" panose="020B0604020202020204" pitchFamily="34" charset="0"/>
                <a:cs typeface="Arial" panose="020B0604020202020204" pitchFamily="34" charset="0"/>
              </a:rPr>
              <a:t>Luồng là độc lập vì vậy nó không ảnh hưởng đến luồng khác nếu ngoại lệ xảy ra trong một luồng duy nhất.</a:t>
            </a:r>
          </a:p>
        </p:txBody>
      </p:sp>
      <p:sp>
        <p:nvSpPr>
          <p:cNvPr id="7" name="Rectangle: Rounded Corners 6">
            <a:extLst>
              <a:ext uri="{FF2B5EF4-FFF2-40B4-BE49-F238E27FC236}">
                <a16:creationId xmlns:a16="http://schemas.microsoft.com/office/drawing/2014/main" id="{41642DAE-DC06-4051-8D28-C1298DB7A692}"/>
              </a:ext>
            </a:extLst>
          </p:cNvPr>
          <p:cNvSpPr/>
          <p:nvPr/>
        </p:nvSpPr>
        <p:spPr>
          <a:xfrm>
            <a:off x="3368352" y="5243804"/>
            <a:ext cx="4646640"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Có thể thực hiện nhiều hoạt động với nhau để tiết kiệm thời gian.</a:t>
            </a:r>
          </a:p>
        </p:txBody>
      </p:sp>
      <p:cxnSp>
        <p:nvCxnSpPr>
          <p:cNvPr id="8" name="Straight Arrow Connector 7">
            <a:extLst>
              <a:ext uri="{FF2B5EF4-FFF2-40B4-BE49-F238E27FC236}">
                <a16:creationId xmlns:a16="http://schemas.microsoft.com/office/drawing/2014/main" id="{78FDB3E2-7658-4943-AA2D-62DF396D4D17}"/>
              </a:ext>
            </a:extLst>
          </p:cNvPr>
          <p:cNvCxnSpPr>
            <a:cxnSpLocks/>
            <a:stCxn id="3" idx="3"/>
            <a:endCxn id="4" idx="1"/>
          </p:cNvCxnSpPr>
          <p:nvPr/>
        </p:nvCxnSpPr>
        <p:spPr>
          <a:xfrm flipV="1">
            <a:off x="1922105" y="1450909"/>
            <a:ext cx="1446246" cy="1978091"/>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867FBF88-060D-4F54-9847-CAEF602AF739}"/>
              </a:ext>
            </a:extLst>
          </p:cNvPr>
          <p:cNvCxnSpPr>
            <a:cxnSpLocks/>
            <a:stCxn id="3" idx="3"/>
            <a:endCxn id="5" idx="1"/>
          </p:cNvCxnSpPr>
          <p:nvPr/>
        </p:nvCxnSpPr>
        <p:spPr>
          <a:xfrm flipV="1">
            <a:off x="1922105" y="2881992"/>
            <a:ext cx="1446246" cy="547008"/>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9D02BB1A-2E13-4C5B-A611-54A8BC869D51}"/>
              </a:ext>
            </a:extLst>
          </p:cNvPr>
          <p:cNvCxnSpPr>
            <a:cxnSpLocks/>
            <a:endCxn id="6" idx="1"/>
          </p:cNvCxnSpPr>
          <p:nvPr/>
        </p:nvCxnSpPr>
        <p:spPr>
          <a:xfrm>
            <a:off x="1922105" y="3486150"/>
            <a:ext cx="1446247" cy="826925"/>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21EF8C53-001E-4019-81AD-AECE596EF83A}"/>
              </a:ext>
            </a:extLst>
          </p:cNvPr>
          <p:cNvCxnSpPr>
            <a:cxnSpLocks/>
            <a:stCxn id="3" idx="3"/>
            <a:endCxn id="7" idx="1"/>
          </p:cNvCxnSpPr>
          <p:nvPr/>
        </p:nvCxnSpPr>
        <p:spPr>
          <a:xfrm>
            <a:off x="1922105" y="3429000"/>
            <a:ext cx="1446247" cy="2315158"/>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556259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nodeType="click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1+ppt_w/2"/>
                                          </p:val>
                                        </p:tav>
                                      </p:tavLst>
                                    </p:anim>
                                    <p:anim calcmode="lin" valueType="num">
                                      <p:cBhvr additive="base">
                                        <p:cTn id="55" dur="500"/>
                                        <p:tgtEl>
                                          <p:spTgt spid="8"/>
                                        </p:tgtEl>
                                        <p:attrNameLst>
                                          <p:attrName>ppt_y</p:attrName>
                                        </p:attrNameLst>
                                      </p:cBhvr>
                                      <p:tavLst>
                                        <p:tav tm="0">
                                          <p:val>
                                            <p:strVal val="ppt_y"/>
                                          </p:val>
                                        </p:tav>
                                        <p:tav tm="100000">
                                          <p:val>
                                            <p:strVal val="ppt_y"/>
                                          </p:val>
                                        </p:tav>
                                      </p:tavLst>
                                    </p:anim>
                                    <p:set>
                                      <p:cBhvr>
                                        <p:cTn id="56" dur="1" fill="hold">
                                          <p:stCondLst>
                                            <p:cond delay="499"/>
                                          </p:stCondLst>
                                        </p:cTn>
                                        <p:tgtEl>
                                          <p:spTgt spid="8"/>
                                        </p:tgtEl>
                                        <p:attrNameLst>
                                          <p:attrName>style.visibility</p:attrName>
                                        </p:attrNameLst>
                                      </p:cBhvr>
                                      <p:to>
                                        <p:strVal val="hidden"/>
                                      </p:to>
                                    </p:set>
                                  </p:childTnLst>
                                </p:cTn>
                              </p:par>
                              <p:par>
                                <p:cTn id="57" presetID="2" presetClass="exit" presetSubtype="2" fill="hold" grpId="1" nodeType="withEffect">
                                  <p:stCondLst>
                                    <p:cond delay="0"/>
                                  </p:stCondLst>
                                  <p:childTnLst>
                                    <p:anim calcmode="lin" valueType="num">
                                      <p:cBhvr additive="base">
                                        <p:cTn id="58" dur="500"/>
                                        <p:tgtEl>
                                          <p:spTgt spid="4"/>
                                        </p:tgtEl>
                                        <p:attrNameLst>
                                          <p:attrName>ppt_x</p:attrName>
                                        </p:attrNameLst>
                                      </p:cBhvr>
                                      <p:tavLst>
                                        <p:tav tm="0">
                                          <p:val>
                                            <p:strVal val="ppt_x"/>
                                          </p:val>
                                        </p:tav>
                                        <p:tav tm="100000">
                                          <p:val>
                                            <p:strVal val="1+ppt_w/2"/>
                                          </p:val>
                                        </p:tav>
                                      </p:tavLst>
                                    </p:anim>
                                    <p:anim calcmode="lin" valueType="num">
                                      <p:cBhvr additive="base">
                                        <p:cTn id="59" dur="500"/>
                                        <p:tgtEl>
                                          <p:spTgt spid="4"/>
                                        </p:tgtEl>
                                        <p:attrNameLst>
                                          <p:attrName>ppt_y</p:attrName>
                                        </p:attrNameLst>
                                      </p:cBhvr>
                                      <p:tavLst>
                                        <p:tav tm="0">
                                          <p:val>
                                            <p:strVal val="ppt_y"/>
                                          </p:val>
                                        </p:tav>
                                        <p:tav tm="100000">
                                          <p:val>
                                            <p:strVal val="ppt_y"/>
                                          </p:val>
                                        </p:tav>
                                      </p:tavLst>
                                    </p:anim>
                                    <p:set>
                                      <p:cBhvr>
                                        <p:cTn id="60" dur="1" fill="hold">
                                          <p:stCondLst>
                                            <p:cond delay="499"/>
                                          </p:stCondLst>
                                        </p:cTn>
                                        <p:tgtEl>
                                          <p:spTgt spid="4"/>
                                        </p:tgtEl>
                                        <p:attrNameLst>
                                          <p:attrName>style.visibility</p:attrName>
                                        </p:attrNameLst>
                                      </p:cBhvr>
                                      <p:to>
                                        <p:strVal val="hidden"/>
                                      </p:to>
                                    </p:set>
                                  </p:childTnLst>
                                </p:cTn>
                              </p:par>
                              <p:par>
                                <p:cTn id="61" presetID="2" presetClass="exit" presetSubtype="2" fill="hold" grpId="1" nodeType="withEffect">
                                  <p:stCondLst>
                                    <p:cond delay="0"/>
                                  </p:stCondLst>
                                  <p:childTnLst>
                                    <p:anim calcmode="lin" valueType="num">
                                      <p:cBhvr additive="base">
                                        <p:cTn id="62" dur="500"/>
                                        <p:tgtEl>
                                          <p:spTgt spid="5"/>
                                        </p:tgtEl>
                                        <p:attrNameLst>
                                          <p:attrName>ppt_x</p:attrName>
                                        </p:attrNameLst>
                                      </p:cBhvr>
                                      <p:tavLst>
                                        <p:tav tm="0">
                                          <p:val>
                                            <p:strVal val="ppt_x"/>
                                          </p:val>
                                        </p:tav>
                                        <p:tav tm="100000">
                                          <p:val>
                                            <p:strVal val="1+ppt_w/2"/>
                                          </p:val>
                                        </p:tav>
                                      </p:tavLst>
                                    </p:anim>
                                    <p:anim calcmode="lin" valueType="num">
                                      <p:cBhvr additive="base">
                                        <p:cTn id="63" dur="500"/>
                                        <p:tgtEl>
                                          <p:spTgt spid="5"/>
                                        </p:tgtEl>
                                        <p:attrNameLst>
                                          <p:attrName>ppt_y</p:attrName>
                                        </p:attrNameLst>
                                      </p:cBhvr>
                                      <p:tavLst>
                                        <p:tav tm="0">
                                          <p:val>
                                            <p:strVal val="ppt_y"/>
                                          </p:val>
                                        </p:tav>
                                        <p:tav tm="100000">
                                          <p:val>
                                            <p:strVal val="ppt_y"/>
                                          </p:val>
                                        </p:tav>
                                      </p:tavLst>
                                    </p:anim>
                                    <p:set>
                                      <p:cBhvr>
                                        <p:cTn id="64" dur="1" fill="hold">
                                          <p:stCondLst>
                                            <p:cond delay="499"/>
                                          </p:stCondLst>
                                        </p:cTn>
                                        <p:tgtEl>
                                          <p:spTgt spid="5"/>
                                        </p:tgtEl>
                                        <p:attrNameLst>
                                          <p:attrName>style.visibility</p:attrName>
                                        </p:attrNameLst>
                                      </p:cBhvr>
                                      <p:to>
                                        <p:strVal val="hidden"/>
                                      </p:to>
                                    </p:set>
                                  </p:childTnLst>
                                </p:cTn>
                              </p:par>
                              <p:par>
                                <p:cTn id="65" presetID="2" presetClass="exit" presetSubtype="2" fill="hold" nodeType="with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1+ppt_w/2"/>
                                          </p:val>
                                        </p:tav>
                                      </p:tavLst>
                                    </p:anim>
                                    <p:anim calcmode="lin" valueType="num">
                                      <p:cBhvr additive="base">
                                        <p:cTn id="67" dur="500"/>
                                        <p:tgtEl>
                                          <p:spTgt spid="11"/>
                                        </p:tgtEl>
                                        <p:attrNameLst>
                                          <p:attrName>ppt_y</p:attrName>
                                        </p:attrNameLst>
                                      </p:cBhvr>
                                      <p:tavLst>
                                        <p:tav tm="0">
                                          <p:val>
                                            <p:strVal val="ppt_y"/>
                                          </p:val>
                                        </p:tav>
                                        <p:tav tm="100000">
                                          <p:val>
                                            <p:strVal val="ppt_y"/>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2" fill="hold" grpId="1" nodeType="withEffect">
                                  <p:stCondLst>
                                    <p:cond delay="0"/>
                                  </p:stCondLst>
                                  <p:childTnLst>
                                    <p:anim calcmode="lin" valueType="num">
                                      <p:cBhvr additive="base">
                                        <p:cTn id="70" dur="500"/>
                                        <p:tgtEl>
                                          <p:spTgt spid="6"/>
                                        </p:tgtEl>
                                        <p:attrNameLst>
                                          <p:attrName>ppt_x</p:attrName>
                                        </p:attrNameLst>
                                      </p:cBhvr>
                                      <p:tavLst>
                                        <p:tav tm="0">
                                          <p:val>
                                            <p:strVal val="ppt_x"/>
                                          </p:val>
                                        </p:tav>
                                        <p:tav tm="100000">
                                          <p:val>
                                            <p:strVal val="1+ppt_w/2"/>
                                          </p:val>
                                        </p:tav>
                                      </p:tavLst>
                                    </p:anim>
                                    <p:anim calcmode="lin" valueType="num">
                                      <p:cBhvr additive="base">
                                        <p:cTn id="71" dur="500"/>
                                        <p:tgtEl>
                                          <p:spTgt spid="6"/>
                                        </p:tgtEl>
                                        <p:attrNameLst>
                                          <p:attrName>ppt_y</p:attrName>
                                        </p:attrNameLst>
                                      </p:cBhvr>
                                      <p:tavLst>
                                        <p:tav tm="0">
                                          <p:val>
                                            <p:strVal val="ppt_y"/>
                                          </p:val>
                                        </p:tav>
                                        <p:tav tm="100000">
                                          <p:val>
                                            <p:strVal val="ppt_y"/>
                                          </p:val>
                                        </p:tav>
                                      </p:tavLst>
                                    </p:anim>
                                    <p:set>
                                      <p:cBhvr>
                                        <p:cTn id="72" dur="1" fill="hold">
                                          <p:stCondLst>
                                            <p:cond delay="499"/>
                                          </p:stCondLst>
                                        </p:cTn>
                                        <p:tgtEl>
                                          <p:spTgt spid="6"/>
                                        </p:tgtEl>
                                        <p:attrNameLst>
                                          <p:attrName>style.visibility</p:attrName>
                                        </p:attrNameLst>
                                      </p:cBhvr>
                                      <p:to>
                                        <p:strVal val="hidden"/>
                                      </p:to>
                                    </p:set>
                                  </p:childTnLst>
                                </p:cTn>
                              </p:par>
                              <p:par>
                                <p:cTn id="73" presetID="2" presetClass="exit" presetSubtype="2" fill="hold" nodeType="withEffect">
                                  <p:stCondLst>
                                    <p:cond delay="0"/>
                                  </p:stCondLst>
                                  <p:childTnLst>
                                    <p:anim calcmode="lin" valueType="num">
                                      <p:cBhvr additive="base">
                                        <p:cTn id="74" dur="500"/>
                                        <p:tgtEl>
                                          <p:spTgt spid="12"/>
                                        </p:tgtEl>
                                        <p:attrNameLst>
                                          <p:attrName>ppt_x</p:attrName>
                                        </p:attrNameLst>
                                      </p:cBhvr>
                                      <p:tavLst>
                                        <p:tav tm="0">
                                          <p:val>
                                            <p:strVal val="ppt_x"/>
                                          </p:val>
                                        </p:tav>
                                        <p:tav tm="100000">
                                          <p:val>
                                            <p:strVal val="1+ppt_w/2"/>
                                          </p:val>
                                        </p:tav>
                                      </p:tavLst>
                                    </p:anim>
                                    <p:anim calcmode="lin" valueType="num">
                                      <p:cBhvr additive="base">
                                        <p:cTn id="75" dur="500"/>
                                        <p:tgtEl>
                                          <p:spTgt spid="12"/>
                                        </p:tgtEl>
                                        <p:attrNameLst>
                                          <p:attrName>ppt_y</p:attrName>
                                        </p:attrNameLst>
                                      </p:cBhvr>
                                      <p:tavLst>
                                        <p:tav tm="0">
                                          <p:val>
                                            <p:strVal val="ppt_y"/>
                                          </p:val>
                                        </p:tav>
                                        <p:tav tm="100000">
                                          <p:val>
                                            <p:strVal val="ppt_y"/>
                                          </p:val>
                                        </p:tav>
                                      </p:tavLst>
                                    </p:anim>
                                    <p:set>
                                      <p:cBhvr>
                                        <p:cTn id="76" dur="1" fill="hold">
                                          <p:stCondLst>
                                            <p:cond delay="499"/>
                                          </p:stCondLst>
                                        </p:cTn>
                                        <p:tgtEl>
                                          <p:spTgt spid="12"/>
                                        </p:tgtEl>
                                        <p:attrNameLst>
                                          <p:attrName>style.visibility</p:attrName>
                                        </p:attrNameLst>
                                      </p:cBhvr>
                                      <p:to>
                                        <p:strVal val="hidden"/>
                                      </p:to>
                                    </p:set>
                                  </p:childTnLst>
                                </p:cTn>
                              </p:par>
                              <p:par>
                                <p:cTn id="77" presetID="2" presetClass="exit" presetSubtype="2" fill="hold" nodeType="withEffect">
                                  <p:stCondLst>
                                    <p:cond delay="0"/>
                                  </p:stCondLst>
                                  <p:childTnLst>
                                    <p:anim calcmode="lin" valueType="num">
                                      <p:cBhvr additive="base">
                                        <p:cTn id="78" dur="500"/>
                                        <p:tgtEl>
                                          <p:spTgt spid="13"/>
                                        </p:tgtEl>
                                        <p:attrNameLst>
                                          <p:attrName>ppt_x</p:attrName>
                                        </p:attrNameLst>
                                      </p:cBhvr>
                                      <p:tavLst>
                                        <p:tav tm="0">
                                          <p:val>
                                            <p:strVal val="ppt_x"/>
                                          </p:val>
                                        </p:tav>
                                        <p:tav tm="100000">
                                          <p:val>
                                            <p:strVal val="1+ppt_w/2"/>
                                          </p:val>
                                        </p:tav>
                                      </p:tavLst>
                                    </p:anim>
                                    <p:anim calcmode="lin" valueType="num">
                                      <p:cBhvr additive="base">
                                        <p:cTn id="79" dur="500"/>
                                        <p:tgtEl>
                                          <p:spTgt spid="13"/>
                                        </p:tgtEl>
                                        <p:attrNameLst>
                                          <p:attrName>ppt_y</p:attrName>
                                        </p:attrNameLst>
                                      </p:cBhvr>
                                      <p:tavLst>
                                        <p:tav tm="0">
                                          <p:val>
                                            <p:strVal val="ppt_y"/>
                                          </p:val>
                                        </p:tav>
                                        <p:tav tm="100000">
                                          <p:val>
                                            <p:strVal val="ppt_y"/>
                                          </p:val>
                                        </p:tav>
                                      </p:tavLst>
                                    </p:anim>
                                    <p:set>
                                      <p:cBhvr>
                                        <p:cTn id="80" dur="1" fill="hold">
                                          <p:stCondLst>
                                            <p:cond delay="499"/>
                                          </p:stCondLst>
                                        </p:cTn>
                                        <p:tgtEl>
                                          <p:spTgt spid="13"/>
                                        </p:tgtEl>
                                        <p:attrNameLst>
                                          <p:attrName>style.visibility</p:attrName>
                                        </p:attrNameLst>
                                      </p:cBhvr>
                                      <p:to>
                                        <p:strVal val="hidden"/>
                                      </p:to>
                                    </p:set>
                                  </p:childTnLst>
                                </p:cTn>
                              </p:par>
                              <p:par>
                                <p:cTn id="81" presetID="2" presetClass="exit" presetSubtype="2" fill="hold" grpId="1" nodeType="withEffect">
                                  <p:stCondLst>
                                    <p:cond delay="0"/>
                                  </p:stCondLst>
                                  <p:childTnLst>
                                    <p:anim calcmode="lin" valueType="num">
                                      <p:cBhvr additive="base">
                                        <p:cTn id="82" dur="500"/>
                                        <p:tgtEl>
                                          <p:spTgt spid="7"/>
                                        </p:tgtEl>
                                        <p:attrNameLst>
                                          <p:attrName>ppt_x</p:attrName>
                                        </p:attrNameLst>
                                      </p:cBhvr>
                                      <p:tavLst>
                                        <p:tav tm="0">
                                          <p:val>
                                            <p:strVal val="ppt_x"/>
                                          </p:val>
                                        </p:tav>
                                        <p:tav tm="100000">
                                          <p:val>
                                            <p:strVal val="1+ppt_w/2"/>
                                          </p:val>
                                        </p:tav>
                                      </p:tavLst>
                                    </p:anim>
                                    <p:anim calcmode="lin" valueType="num">
                                      <p:cBhvr additive="base">
                                        <p:cTn id="83" dur="500"/>
                                        <p:tgtEl>
                                          <p:spTgt spid="7"/>
                                        </p:tgtEl>
                                        <p:attrNameLst>
                                          <p:attrName>ppt_y</p:attrName>
                                        </p:attrNameLst>
                                      </p:cBhvr>
                                      <p:tavLst>
                                        <p:tav tm="0">
                                          <p:val>
                                            <p:strVal val="ppt_y"/>
                                          </p:val>
                                        </p:tav>
                                        <p:tav tm="100000">
                                          <p:val>
                                            <p:strVal val="ppt_y"/>
                                          </p:val>
                                        </p:tav>
                                      </p:tavLst>
                                    </p:anim>
                                    <p:set>
                                      <p:cBhvr>
                                        <p:cTn id="84" dur="1" fill="hold">
                                          <p:stCondLst>
                                            <p:cond delay="499"/>
                                          </p:stCondLst>
                                        </p:cTn>
                                        <p:tgtEl>
                                          <p:spTgt spid="7"/>
                                        </p:tgtEl>
                                        <p:attrNameLst>
                                          <p:attrName>style.visibility</p:attrName>
                                        </p:attrNameLst>
                                      </p:cBhvr>
                                      <p:to>
                                        <p:strVal val="hidden"/>
                                      </p:to>
                                    </p:set>
                                  </p:childTnLst>
                                </p:cTn>
                              </p:par>
                              <p:par>
                                <p:cTn id="85" presetID="2" presetClass="exit" presetSubtype="2" fill="hold" grpId="0" nodeType="withEffect">
                                  <p:stCondLst>
                                    <p:cond delay="0"/>
                                  </p:stCondLst>
                                  <p:childTnLst>
                                    <p:anim calcmode="lin" valueType="num">
                                      <p:cBhvr additive="base">
                                        <p:cTn id="86" dur="500"/>
                                        <p:tgtEl>
                                          <p:spTgt spid="3"/>
                                        </p:tgtEl>
                                        <p:attrNameLst>
                                          <p:attrName>ppt_x</p:attrName>
                                        </p:attrNameLst>
                                      </p:cBhvr>
                                      <p:tavLst>
                                        <p:tav tm="0">
                                          <p:val>
                                            <p:strVal val="ppt_x"/>
                                          </p:val>
                                        </p:tav>
                                        <p:tav tm="100000">
                                          <p:val>
                                            <p:strVal val="1+ppt_w/2"/>
                                          </p:val>
                                        </p:tav>
                                      </p:tavLst>
                                    </p:anim>
                                    <p:anim calcmode="lin" valueType="num">
                                      <p:cBhvr additive="base">
                                        <p:cTn id="87" dur="500"/>
                                        <p:tgtEl>
                                          <p:spTgt spid="3"/>
                                        </p:tgtEl>
                                        <p:attrNameLst>
                                          <p:attrName>ppt_y</p:attrName>
                                        </p:attrNameLst>
                                      </p:cBhvr>
                                      <p:tavLst>
                                        <p:tav tm="0">
                                          <p:val>
                                            <p:strVal val="ppt_y"/>
                                          </p:val>
                                        </p:tav>
                                        <p:tav tm="100000">
                                          <p:val>
                                            <p:strVal val="ppt_y"/>
                                          </p:val>
                                        </p:tav>
                                      </p:tavLst>
                                    </p:anim>
                                    <p:set>
                                      <p:cBhvr>
                                        <p:cTn id="8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P spid="6" grpId="1" animBg="1"/>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469D39-F710-4279-9D38-3B9FE81F4154}"/>
              </a:ext>
            </a:extLst>
          </p:cNvPr>
          <p:cNvSpPr/>
          <p:nvPr/>
        </p:nvSpPr>
        <p:spPr>
          <a:xfrm>
            <a:off x="186612" y="2939142"/>
            <a:ext cx="1735493" cy="97971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Nh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điểm của đa luồng</a:t>
            </a:r>
          </a:p>
        </p:txBody>
      </p:sp>
      <p:sp>
        <p:nvSpPr>
          <p:cNvPr id="3" name="Rectangle: Rounded Corners 2">
            <a:extLst>
              <a:ext uri="{FF2B5EF4-FFF2-40B4-BE49-F238E27FC236}">
                <a16:creationId xmlns:a16="http://schemas.microsoft.com/office/drawing/2014/main" id="{697798B9-A2DC-47FE-B7EE-AD069EA854E5}"/>
              </a:ext>
            </a:extLst>
          </p:cNvPr>
          <p:cNvSpPr/>
          <p:nvPr/>
        </p:nvSpPr>
        <p:spPr>
          <a:xfrm>
            <a:off x="3215950" y="1277127"/>
            <a:ext cx="4646639"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Càng nhiều luồng thì xử lý càng phức tạp.</a:t>
            </a:r>
          </a:p>
        </p:txBody>
      </p:sp>
      <p:sp>
        <p:nvSpPr>
          <p:cNvPr id="4" name="Rectangle: Rounded Corners 3">
            <a:extLst>
              <a:ext uri="{FF2B5EF4-FFF2-40B4-BE49-F238E27FC236}">
                <a16:creationId xmlns:a16="http://schemas.microsoft.com/office/drawing/2014/main" id="{1B29DB4D-54E0-4D52-BF32-A06D8CC075E0}"/>
              </a:ext>
            </a:extLst>
          </p:cNvPr>
          <p:cNvSpPr/>
          <p:nvPr/>
        </p:nvSpPr>
        <p:spPr>
          <a:xfrm>
            <a:off x="3215950" y="2939142"/>
            <a:ext cx="4646639"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Xử lý vấn đề về tranh chấp bộ nhớ, đồng bộ dữ liệu khá phức tạp.</a:t>
            </a:r>
          </a:p>
        </p:txBody>
      </p:sp>
      <p:sp>
        <p:nvSpPr>
          <p:cNvPr id="5" name="Rectangle: Rounded Corners 4">
            <a:extLst>
              <a:ext uri="{FF2B5EF4-FFF2-40B4-BE49-F238E27FC236}">
                <a16:creationId xmlns:a16="http://schemas.microsoft.com/office/drawing/2014/main" id="{8DAD16AA-27F4-4FF9-A5DC-0189C7DA3527}"/>
              </a:ext>
            </a:extLst>
          </p:cNvPr>
          <p:cNvSpPr/>
          <p:nvPr/>
        </p:nvSpPr>
        <p:spPr>
          <a:xfrm>
            <a:off x="3215950" y="4601157"/>
            <a:ext cx="4646639" cy="100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Cần phát hiện tránh các luồng chết (dead lock), luồng chạy mà không làm gì trong ứng dụng cả.</a:t>
            </a:r>
          </a:p>
        </p:txBody>
      </p:sp>
      <p:sp>
        <p:nvSpPr>
          <p:cNvPr id="6" name="Rectangle 5">
            <a:extLst>
              <a:ext uri="{FF2B5EF4-FFF2-40B4-BE49-F238E27FC236}">
                <a16:creationId xmlns:a16="http://schemas.microsoft.com/office/drawing/2014/main" id="{172FA1EE-6D15-4B3A-9305-FC370F9AD879}"/>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 Giới thiệu</a:t>
            </a:r>
          </a:p>
        </p:txBody>
      </p:sp>
      <p:cxnSp>
        <p:nvCxnSpPr>
          <p:cNvPr id="7" name="Straight Arrow Connector 6">
            <a:extLst>
              <a:ext uri="{FF2B5EF4-FFF2-40B4-BE49-F238E27FC236}">
                <a16:creationId xmlns:a16="http://schemas.microsoft.com/office/drawing/2014/main" id="{A976C871-E409-492D-80BC-27E797E07F4F}"/>
              </a:ext>
            </a:extLst>
          </p:cNvPr>
          <p:cNvCxnSpPr>
            <a:cxnSpLocks/>
            <a:stCxn id="2" idx="3"/>
            <a:endCxn id="3" idx="1"/>
          </p:cNvCxnSpPr>
          <p:nvPr/>
        </p:nvCxnSpPr>
        <p:spPr>
          <a:xfrm flipV="1">
            <a:off x="1922105" y="1777481"/>
            <a:ext cx="1293845" cy="1651519"/>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FB80E141-579D-4C68-9193-47DA59F43283}"/>
              </a:ext>
            </a:extLst>
          </p:cNvPr>
          <p:cNvCxnSpPr>
            <a:cxnSpLocks/>
            <a:endCxn id="5" idx="1"/>
          </p:cNvCxnSpPr>
          <p:nvPr/>
        </p:nvCxnSpPr>
        <p:spPr>
          <a:xfrm>
            <a:off x="1922105" y="3429001"/>
            <a:ext cx="1293845" cy="1672510"/>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4A049BC-5A9F-4414-88F9-56CF3BCD1165}"/>
              </a:ext>
            </a:extLst>
          </p:cNvPr>
          <p:cNvCxnSpPr>
            <a:cxnSpLocks/>
            <a:stCxn id="2" idx="3"/>
            <a:endCxn id="4" idx="1"/>
          </p:cNvCxnSpPr>
          <p:nvPr/>
        </p:nvCxnSpPr>
        <p:spPr>
          <a:xfrm>
            <a:off x="1922105" y="3429000"/>
            <a:ext cx="1293845" cy="10496"/>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106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par>
                                <p:cTn id="28" presetID="53" presetClass="entr" presetSubtype="1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0842FE-ECE1-4AFB-805D-301031A7E61E}"/>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 Tạo và quản lí luồng trong Java</a:t>
            </a:r>
          </a:p>
        </p:txBody>
      </p:sp>
      <p:sp>
        <p:nvSpPr>
          <p:cNvPr id="3" name="Rectangle: Rounded Corners 2">
            <a:extLst>
              <a:ext uri="{FF2B5EF4-FFF2-40B4-BE49-F238E27FC236}">
                <a16:creationId xmlns:a16="http://schemas.microsoft.com/office/drawing/2014/main" id="{D624FFCA-6774-443C-8565-43D4FC3BA328}"/>
              </a:ext>
            </a:extLst>
          </p:cNvPr>
          <p:cNvSpPr/>
          <p:nvPr/>
        </p:nvSpPr>
        <p:spPr>
          <a:xfrm>
            <a:off x="382555" y="1978091"/>
            <a:ext cx="1203649" cy="88640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2 cách</a:t>
            </a:r>
          </a:p>
        </p:txBody>
      </p:sp>
      <p:sp>
        <p:nvSpPr>
          <p:cNvPr id="4" name="Rectangle: Rounded Corners 3">
            <a:extLst>
              <a:ext uri="{FF2B5EF4-FFF2-40B4-BE49-F238E27FC236}">
                <a16:creationId xmlns:a16="http://schemas.microsoft.com/office/drawing/2014/main" id="{9AD918AD-E021-4365-9C6B-AD58A85183FD}"/>
              </a:ext>
            </a:extLst>
          </p:cNvPr>
          <p:cNvSpPr/>
          <p:nvPr/>
        </p:nvSpPr>
        <p:spPr>
          <a:xfrm>
            <a:off x="3209731" y="1390261"/>
            <a:ext cx="4674636" cy="821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Arial" panose="020B0604020202020204" pitchFamily="34" charset="0"/>
                <a:cs typeface="Arial" panose="020B0604020202020204" pitchFamily="34" charset="0"/>
              </a:rPr>
              <a:t>Tạo luồng bằng cách kế thừa class thread</a:t>
            </a:r>
            <a:endParaRPr lang="en-US">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60D32E8-00CB-4650-9406-0871A6A90D9A}"/>
              </a:ext>
            </a:extLst>
          </p:cNvPr>
          <p:cNvSpPr/>
          <p:nvPr/>
        </p:nvSpPr>
        <p:spPr>
          <a:xfrm>
            <a:off x="3209731" y="2607906"/>
            <a:ext cx="4674636" cy="821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Tạo luồng bằng cách implements Interface Runnable</a:t>
            </a:r>
          </a:p>
        </p:txBody>
      </p:sp>
      <p:cxnSp>
        <p:nvCxnSpPr>
          <p:cNvPr id="6" name="Straight Arrow Connector 5">
            <a:extLst>
              <a:ext uri="{FF2B5EF4-FFF2-40B4-BE49-F238E27FC236}">
                <a16:creationId xmlns:a16="http://schemas.microsoft.com/office/drawing/2014/main" id="{42A3E51E-E249-4C1D-A516-A9BF7B2C9365}"/>
              </a:ext>
            </a:extLst>
          </p:cNvPr>
          <p:cNvCxnSpPr>
            <a:cxnSpLocks/>
            <a:stCxn id="3" idx="3"/>
          </p:cNvCxnSpPr>
          <p:nvPr/>
        </p:nvCxnSpPr>
        <p:spPr>
          <a:xfrm flipV="1">
            <a:off x="1586204" y="1777483"/>
            <a:ext cx="1629746" cy="643812"/>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5C992666-E3E7-41BA-8E6F-CFAF0D107D7F}"/>
              </a:ext>
            </a:extLst>
          </p:cNvPr>
          <p:cNvCxnSpPr>
            <a:cxnSpLocks/>
            <a:stCxn id="3" idx="3"/>
            <a:endCxn id="5" idx="1"/>
          </p:cNvCxnSpPr>
          <p:nvPr/>
        </p:nvCxnSpPr>
        <p:spPr>
          <a:xfrm>
            <a:off x="1586204" y="2421295"/>
            <a:ext cx="1623527" cy="597158"/>
          </a:xfrm>
          <a:prstGeom prst="straightConnector1">
            <a:avLst/>
          </a:prstGeom>
          <a:ln w="57150">
            <a:solidFill>
              <a:srgbClr val="D35F17"/>
            </a:solidFill>
            <a:tailEnd type="triangle"/>
          </a:ln>
        </p:spPr>
        <p:style>
          <a:lnRef idx="1">
            <a:schemeClr val="accent2"/>
          </a:lnRef>
          <a:fillRef idx="0">
            <a:schemeClr val="accent2"/>
          </a:fillRef>
          <a:effectRef idx="0">
            <a:schemeClr val="accent2"/>
          </a:effectRef>
          <a:fontRef idx="minor">
            <a:schemeClr val="tx1"/>
          </a:fontRef>
        </p:style>
      </p:cxnSp>
      <p:sp>
        <p:nvSpPr>
          <p:cNvPr id="12" name="Rectangle: Rounded Corners 11">
            <a:extLst>
              <a:ext uri="{FF2B5EF4-FFF2-40B4-BE49-F238E27FC236}">
                <a16:creationId xmlns:a16="http://schemas.microsoft.com/office/drawing/2014/main" id="{D9833C85-CD17-4F0B-8974-42ABCCB64C04}"/>
              </a:ext>
            </a:extLst>
          </p:cNvPr>
          <p:cNvSpPr/>
          <p:nvPr/>
        </p:nvSpPr>
        <p:spPr>
          <a:xfrm>
            <a:off x="1357604" y="3993501"/>
            <a:ext cx="6428792" cy="2369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buFontTx/>
              <a:buChar char="-"/>
            </a:pPr>
            <a:r>
              <a:rPr lang="en-US">
                <a:latin typeface="Arial" panose="020B0604020202020204" pitchFamily="34" charset="0"/>
                <a:cs typeface="Arial" panose="020B0604020202020204" pitchFamily="34" charset="0"/>
              </a:rPr>
              <a:t>Giống nhau: cùng xử lý để có thể tạo ra một luồng.</a:t>
            </a:r>
          </a:p>
          <a:p>
            <a:pPr marL="285750" lvl="0" indent="-285750" algn="just">
              <a:buFontTx/>
              <a:buChar char="-"/>
            </a:pPr>
            <a:endParaRPr lang="en-US">
              <a:latin typeface="Arial" panose="020B0604020202020204" pitchFamily="34" charset="0"/>
              <a:cs typeface="Arial" panose="020B0604020202020204" pitchFamily="34" charset="0"/>
            </a:endParaRPr>
          </a:p>
          <a:p>
            <a:pPr lvl="0" algn="just"/>
            <a:r>
              <a:rPr lang="en-US">
                <a:latin typeface="Arial" panose="020B0604020202020204" pitchFamily="34" charset="0"/>
                <a:cs typeface="Arial" panose="020B0604020202020204" pitchFamily="34" charset="0"/>
              </a:rPr>
              <a:t>-    Khác nhau: nếu bạn tạo thread bằng cách implements từ interface Runnable thì bạn có thể kể thừa một class khác ngoài Class Thread, còn nếu bạn tạo thread bằng cách kế thừa Class Thread thì bạn sẽ không thể extend class nào khác vì Java không hỗ trợ đa kế thừa.</a:t>
            </a:r>
          </a:p>
        </p:txBody>
      </p:sp>
    </p:spTree>
    <p:extLst>
      <p:ext uri="{BB962C8B-B14F-4D97-AF65-F5344CB8AC3E}">
        <p14:creationId xmlns:p14="http://schemas.microsoft.com/office/powerpoint/2010/main" val="27919558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3606E8-37CE-4A24-94F4-23BFFD531FCA}"/>
              </a:ext>
            </a:extLst>
          </p:cNvPr>
          <p:cNvSpPr/>
          <p:nvPr/>
        </p:nvSpPr>
        <p:spPr>
          <a:xfrm>
            <a:off x="0" y="158619"/>
            <a:ext cx="9144000" cy="438539"/>
          </a:xfrm>
          <a:prstGeom prst="rect">
            <a:avLst/>
          </a:prstGeom>
          <a:solidFill>
            <a:srgbClr val="FFC000"/>
          </a:solidFill>
          <a:ln>
            <a:solidFill>
              <a:srgbClr val="401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Phần II: Tạo và quản lí luồng trong Java</a:t>
            </a:r>
          </a:p>
        </p:txBody>
      </p:sp>
      <p:sp>
        <p:nvSpPr>
          <p:cNvPr id="3" name="Rectangle: Rounded Corners 2">
            <a:extLst>
              <a:ext uri="{FF2B5EF4-FFF2-40B4-BE49-F238E27FC236}">
                <a16:creationId xmlns:a16="http://schemas.microsoft.com/office/drawing/2014/main" id="{B91A8C9C-535D-425B-866F-21F552C62760}"/>
              </a:ext>
            </a:extLst>
          </p:cNvPr>
          <p:cNvSpPr/>
          <p:nvPr/>
        </p:nvSpPr>
        <p:spPr>
          <a:xfrm>
            <a:off x="0" y="597158"/>
            <a:ext cx="4842588" cy="6158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Tạo luồng bằng cách kế thừa class thread</a:t>
            </a:r>
            <a:endParaRPr lang="en-US">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0F370A0E-671E-42FC-8C03-588901B0EBF9}"/>
              </a:ext>
            </a:extLst>
          </p:cNvPr>
          <p:cNvSpPr/>
          <p:nvPr/>
        </p:nvSpPr>
        <p:spPr>
          <a:xfrm>
            <a:off x="1212979" y="1497563"/>
            <a:ext cx="6718041" cy="1129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Ghi đè phương thức (override method) run() ở class mới mà chúng ta vừa tạo ra, những gì trong phương thức run sẽ được thực thi khi luồng bắt đầu chạy.</a:t>
            </a:r>
            <a:endParaRPr lang="en-US"/>
          </a:p>
        </p:txBody>
      </p:sp>
      <p:pic>
        <p:nvPicPr>
          <p:cNvPr id="6" name="Picture 5">
            <a:extLst>
              <a:ext uri="{FF2B5EF4-FFF2-40B4-BE49-F238E27FC236}">
                <a16:creationId xmlns:a16="http://schemas.microsoft.com/office/drawing/2014/main" id="{6F41FDC7-CBAC-4E72-9167-BA494550F5A9}"/>
              </a:ext>
            </a:extLst>
          </p:cNvPr>
          <p:cNvPicPr>
            <a:picLocks noChangeAspect="1"/>
          </p:cNvPicPr>
          <p:nvPr/>
        </p:nvPicPr>
        <p:blipFill>
          <a:blip r:embed="rId2"/>
          <a:stretch>
            <a:fillRect/>
          </a:stretch>
        </p:blipFill>
        <p:spPr>
          <a:xfrm>
            <a:off x="1652179" y="2837063"/>
            <a:ext cx="5839640" cy="1762371"/>
          </a:xfrm>
          <a:prstGeom prst="rect">
            <a:avLst/>
          </a:prstGeom>
        </p:spPr>
      </p:pic>
      <p:pic>
        <p:nvPicPr>
          <p:cNvPr id="7" name="Picture 6">
            <a:extLst>
              <a:ext uri="{FF2B5EF4-FFF2-40B4-BE49-F238E27FC236}">
                <a16:creationId xmlns:a16="http://schemas.microsoft.com/office/drawing/2014/main" id="{6C775FE9-B237-4470-B99D-A4225DC222D3}"/>
              </a:ext>
            </a:extLst>
          </p:cNvPr>
          <p:cNvPicPr>
            <a:picLocks noChangeAspect="1"/>
          </p:cNvPicPr>
          <p:nvPr/>
        </p:nvPicPr>
        <p:blipFill>
          <a:blip r:embed="rId3"/>
          <a:stretch>
            <a:fillRect/>
          </a:stretch>
        </p:blipFill>
        <p:spPr>
          <a:xfrm>
            <a:off x="1652179" y="4599434"/>
            <a:ext cx="5830114" cy="1771897"/>
          </a:xfrm>
          <a:prstGeom prst="rect">
            <a:avLst/>
          </a:prstGeom>
        </p:spPr>
      </p:pic>
    </p:spTree>
    <p:extLst>
      <p:ext uri="{BB962C8B-B14F-4D97-AF65-F5344CB8AC3E}">
        <p14:creationId xmlns:p14="http://schemas.microsoft.com/office/powerpoint/2010/main" val="232481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Nomal</Template>
  <TotalTime>1311</TotalTime>
  <Words>2025</Words>
  <Application>Microsoft Office PowerPoint</Application>
  <PresentationFormat>On-screen Show (4:3)</PresentationFormat>
  <Paragraphs>115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Tahoma</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 Viet</dc:creator>
  <cp:lastModifiedBy>Dell</cp:lastModifiedBy>
  <cp:revision>52</cp:revision>
  <dcterms:created xsi:type="dcterms:W3CDTF">2019-10-16T13:14:22Z</dcterms:created>
  <dcterms:modified xsi:type="dcterms:W3CDTF">2021-11-23T00:33:00Z</dcterms:modified>
</cp:coreProperties>
</file>