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292" r:id="rId2"/>
    <p:sldId id="294" r:id="rId3"/>
    <p:sldId id="293" r:id="rId4"/>
    <p:sldId id="295" r:id="rId5"/>
    <p:sldId id="296" r:id="rId6"/>
    <p:sldId id="298" r:id="rId7"/>
    <p:sldId id="297" r:id="rId8"/>
    <p:sldId id="327" r:id="rId9"/>
    <p:sldId id="299" r:id="rId10"/>
    <p:sldId id="300" r:id="rId11"/>
    <p:sldId id="301" r:id="rId12"/>
    <p:sldId id="303" r:id="rId13"/>
    <p:sldId id="302" r:id="rId14"/>
    <p:sldId id="304" r:id="rId15"/>
    <p:sldId id="305" r:id="rId16"/>
    <p:sldId id="306" r:id="rId17"/>
    <p:sldId id="308" r:id="rId18"/>
    <p:sldId id="307" r:id="rId19"/>
    <p:sldId id="309" r:id="rId20"/>
    <p:sldId id="310" r:id="rId21"/>
    <p:sldId id="311" r:id="rId22"/>
    <p:sldId id="314" r:id="rId23"/>
    <p:sldId id="313" r:id="rId24"/>
    <p:sldId id="315" r:id="rId25"/>
    <p:sldId id="316" r:id="rId26"/>
    <p:sldId id="317" r:id="rId27"/>
    <p:sldId id="318" r:id="rId28"/>
    <p:sldId id="319" r:id="rId29"/>
    <p:sldId id="320" r:id="rId30"/>
    <p:sldId id="321" r:id="rId31"/>
    <p:sldId id="312" r:id="rId32"/>
    <p:sldId id="322" r:id="rId33"/>
    <p:sldId id="324" r:id="rId34"/>
    <p:sldId id="323" r:id="rId35"/>
    <p:sldId id="326" r:id="rId36"/>
    <p:sldId id="325" r:id="rId37"/>
  </p:sldIdLst>
  <p:sldSz cx="9144000" cy="6858000" type="screen4x3"/>
  <p:notesSz cx="9309100" cy="69723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96">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FF9999"/>
    <a:srgbClr val="CCFF66"/>
    <a:srgbClr val="CCCC00"/>
    <a:srgbClr val="000066"/>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70" autoAdjust="0"/>
    <p:restoredTop sz="94687" autoAdjust="0"/>
  </p:normalViewPr>
  <p:slideViewPr>
    <p:cSldViewPr>
      <p:cViewPr varScale="1">
        <p:scale>
          <a:sx n="81" d="100"/>
          <a:sy n="81" d="100"/>
        </p:scale>
        <p:origin x="111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182" y="-84"/>
      </p:cViewPr>
      <p:guideLst>
        <p:guide orient="horz" pos="2196"/>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56675" name="Rectangle 3"/>
          <p:cNvSpPr>
            <a:spLocks noGrp="1" noChangeArrowheads="1"/>
          </p:cNvSpPr>
          <p:nvPr>
            <p:ph type="dt" sz="quarter"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56676" name="Rectangle 4"/>
          <p:cNvSpPr>
            <a:spLocks noGrp="1" noChangeArrowheads="1"/>
          </p:cNvSpPr>
          <p:nvPr>
            <p:ph type="ftr" sz="quarter" idx="2"/>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156677" name="Rectangle 5"/>
          <p:cNvSpPr>
            <a:spLocks noGrp="1" noChangeArrowheads="1"/>
          </p:cNvSpPr>
          <p:nvPr>
            <p:ph type="sldNum" sz="quarter" idx="3"/>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FAAE4831-D69D-40B1-9F2C-0D18E2C66170}" type="slidenum">
              <a:rPr lang="en-US"/>
              <a:pPr/>
              <a:t>‹#›</a:t>
            </a:fld>
            <a:endParaRPr lang="en-US"/>
          </a:p>
        </p:txBody>
      </p:sp>
    </p:spTree>
    <p:extLst>
      <p:ext uri="{BB962C8B-B14F-4D97-AF65-F5344CB8AC3E}">
        <p14:creationId xmlns:p14="http://schemas.microsoft.com/office/powerpoint/2010/main" val="2818711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7827" name="Rectangle 3"/>
          <p:cNvSpPr>
            <a:spLocks noGrp="1" noChangeArrowheads="1"/>
          </p:cNvSpPr>
          <p:nvPr>
            <p:ph type="dt"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7828" name="Rectangle 4"/>
          <p:cNvSpPr>
            <a:spLocks noGrp="1" noRot="1" noChangeAspect="1" noChangeArrowheads="1" noTextEdit="1"/>
          </p:cNvSpPr>
          <p:nvPr>
            <p:ph type="sldImg" idx="2"/>
          </p:nvPr>
        </p:nvSpPr>
        <p:spPr bwMode="auto">
          <a:xfrm>
            <a:off x="2909888" y="522288"/>
            <a:ext cx="3489325" cy="2616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930275" y="3311525"/>
            <a:ext cx="7448550"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30" name="Rectangle 6"/>
          <p:cNvSpPr>
            <a:spLocks noGrp="1" noChangeArrowheads="1"/>
          </p:cNvSpPr>
          <p:nvPr>
            <p:ph type="ftr" sz="quarter" idx="4"/>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7831" name="Rectangle 7"/>
          <p:cNvSpPr>
            <a:spLocks noGrp="1" noChangeArrowheads="1"/>
          </p:cNvSpPr>
          <p:nvPr>
            <p:ph type="sldNum" sz="quarter" idx="5"/>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2FDEEEB5-AEA9-4B16-B045-228346C249D5}" type="slidenum">
              <a:rPr lang="en-US"/>
              <a:pPr/>
              <a:t>‹#›</a:t>
            </a:fld>
            <a:endParaRPr lang="en-US"/>
          </a:p>
        </p:txBody>
      </p:sp>
    </p:spTree>
    <p:extLst>
      <p:ext uri="{BB962C8B-B14F-4D97-AF65-F5344CB8AC3E}">
        <p14:creationId xmlns:p14="http://schemas.microsoft.com/office/powerpoint/2010/main" val="3272169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D03FC-5EC5-4F38-8B39-58F9D514127B}" type="slidenum">
              <a:rPr lang="en-US"/>
              <a:pPr/>
              <a:t>1</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4276A05D-CA8D-4303-BF26-7A3A0B84D4F5}" type="slidenum">
              <a:rPr lang="en-AU"/>
              <a:pPr/>
              <a:t>‹#›</a:t>
            </a:fld>
            <a:endParaRPr lang="en-AU"/>
          </a:p>
        </p:txBody>
      </p:sp>
    </p:spTree>
    <p:extLst>
      <p:ext uri="{BB962C8B-B14F-4D97-AF65-F5344CB8AC3E}">
        <p14:creationId xmlns:p14="http://schemas.microsoft.com/office/powerpoint/2010/main" val="385240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61BEB20D-E050-4322-890B-75B5DE3C6E8B}" type="slidenum">
              <a:rPr lang="en-AU"/>
              <a:pPr/>
              <a:t>‹#›</a:t>
            </a:fld>
            <a:endParaRPr lang="en-AU"/>
          </a:p>
        </p:txBody>
      </p:sp>
    </p:spTree>
    <p:extLst>
      <p:ext uri="{BB962C8B-B14F-4D97-AF65-F5344CB8AC3E}">
        <p14:creationId xmlns:p14="http://schemas.microsoft.com/office/powerpoint/2010/main" val="2882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AU"/>
          </a:p>
        </p:txBody>
      </p:sp>
      <p:sp>
        <p:nvSpPr>
          <p:cNvPr id="3" name="Content Placeholder 2"/>
          <p:cNvSpPr>
            <a:spLocks noGrp="1"/>
          </p:cNvSpPr>
          <p:nvPr>
            <p:ph idx="1"/>
          </p:nvPr>
        </p:nvSpPr>
        <p:spPr/>
        <p:txBody>
          <a:bodyPr/>
          <a:lstStyle>
            <a:lvl1pPr>
              <a:defRPr sz="2400"/>
            </a:lvl1pPr>
            <a:lvl2pPr>
              <a:defRPr sz="2000"/>
            </a:lvl2pPr>
            <a:lvl3pPr>
              <a:defRPr sz="18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5255" y="6248400"/>
            <a:ext cx="2133600" cy="476250"/>
          </a:xfrm>
        </p:spPr>
        <p:txBody>
          <a:bodyPr/>
          <a:lstStyle>
            <a:lvl1pPr>
              <a:defRPr/>
            </a:lvl1pPr>
          </a:lstStyle>
          <a:p>
            <a:endParaRPr lang="en-AU" dirty="0"/>
          </a:p>
        </p:txBody>
      </p:sp>
      <p:sp>
        <p:nvSpPr>
          <p:cNvPr id="5" name="Footer Placeholder 4"/>
          <p:cNvSpPr>
            <a:spLocks noGrp="1"/>
          </p:cNvSpPr>
          <p:nvPr>
            <p:ph type="ftr" sz="quarter" idx="11"/>
          </p:nvPr>
        </p:nvSpPr>
        <p:spPr>
          <a:xfrm>
            <a:off x="3200400" y="4343400"/>
            <a:ext cx="3429000" cy="476250"/>
          </a:xfrm>
        </p:spPr>
        <p:txBody>
          <a:bodyPr/>
          <a:lstStyle>
            <a:lvl1pPr>
              <a:defRPr/>
            </a:lvl1pPr>
          </a:lstStyle>
          <a:p>
            <a:endParaRPr lang="en-AU" dirty="0"/>
          </a:p>
        </p:txBody>
      </p:sp>
      <p:sp>
        <p:nvSpPr>
          <p:cNvPr id="6" name="Slide Number Placeholder 5"/>
          <p:cNvSpPr>
            <a:spLocks noGrp="1"/>
          </p:cNvSpPr>
          <p:nvPr>
            <p:ph type="sldNum" sz="quarter" idx="12"/>
          </p:nvPr>
        </p:nvSpPr>
        <p:spPr/>
        <p:txBody>
          <a:bodyPr/>
          <a:lstStyle>
            <a:lvl1pPr>
              <a:defRPr/>
            </a:lvl1pPr>
          </a:lstStyle>
          <a:p>
            <a:fld id="{939D97F4-FD33-4EF9-92D0-1126435DF85C}" type="slidenum">
              <a:rPr lang="en-AU"/>
              <a:pPr/>
              <a:t>‹#›</a:t>
            </a:fld>
            <a:endParaRPr lang="en-AU"/>
          </a:p>
        </p:txBody>
      </p:sp>
    </p:spTree>
    <p:extLst>
      <p:ext uri="{BB962C8B-B14F-4D97-AF65-F5344CB8AC3E}">
        <p14:creationId xmlns:p14="http://schemas.microsoft.com/office/powerpoint/2010/main" val="287705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DC5ABA8-2686-4AA1-9C1D-E490D482ACCE}" type="slidenum">
              <a:rPr lang="en-AU"/>
              <a:pPr/>
              <a:t>‹#›</a:t>
            </a:fld>
            <a:endParaRPr lang="en-AU"/>
          </a:p>
        </p:txBody>
      </p:sp>
    </p:spTree>
    <p:extLst>
      <p:ext uri="{BB962C8B-B14F-4D97-AF65-F5344CB8AC3E}">
        <p14:creationId xmlns:p14="http://schemas.microsoft.com/office/powerpoint/2010/main" val="329379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8D067526-898F-4B26-9D92-C58F5C9CC511}" type="slidenum">
              <a:rPr lang="en-AU"/>
              <a:pPr/>
              <a:t>‹#›</a:t>
            </a:fld>
            <a:endParaRPr lang="en-AU"/>
          </a:p>
        </p:txBody>
      </p:sp>
    </p:spTree>
    <p:extLst>
      <p:ext uri="{BB962C8B-B14F-4D97-AF65-F5344CB8AC3E}">
        <p14:creationId xmlns:p14="http://schemas.microsoft.com/office/powerpoint/2010/main" val="11932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5B5B451C-1AE0-4096-AEB9-815B760A5239}" type="slidenum">
              <a:rPr lang="en-AU"/>
              <a:pPr/>
              <a:t>‹#›</a:t>
            </a:fld>
            <a:endParaRPr lang="en-AU"/>
          </a:p>
        </p:txBody>
      </p:sp>
    </p:spTree>
    <p:extLst>
      <p:ext uri="{BB962C8B-B14F-4D97-AF65-F5344CB8AC3E}">
        <p14:creationId xmlns:p14="http://schemas.microsoft.com/office/powerpoint/2010/main" val="87049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4451ADB4-4489-4F7C-8FAD-7E1E4CE09731}" type="slidenum">
              <a:rPr lang="en-AU"/>
              <a:pPr/>
              <a:t>‹#›</a:t>
            </a:fld>
            <a:endParaRPr lang="en-AU"/>
          </a:p>
        </p:txBody>
      </p:sp>
    </p:spTree>
    <p:extLst>
      <p:ext uri="{BB962C8B-B14F-4D97-AF65-F5344CB8AC3E}">
        <p14:creationId xmlns:p14="http://schemas.microsoft.com/office/powerpoint/2010/main" val="109123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3D93A652-2D3E-46ED-BCF5-1D7366EA44E5}" type="slidenum">
              <a:rPr lang="en-AU"/>
              <a:pPr/>
              <a:t>‹#›</a:t>
            </a:fld>
            <a:endParaRPr lang="en-AU"/>
          </a:p>
        </p:txBody>
      </p:sp>
    </p:spTree>
    <p:extLst>
      <p:ext uri="{BB962C8B-B14F-4D97-AF65-F5344CB8AC3E}">
        <p14:creationId xmlns:p14="http://schemas.microsoft.com/office/powerpoint/2010/main" val="325722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7582591-D8FC-4403-BB4A-FDA71C368BF9}" type="slidenum">
              <a:rPr lang="en-AU"/>
              <a:pPr/>
              <a:t>‹#›</a:t>
            </a:fld>
            <a:endParaRPr lang="en-AU"/>
          </a:p>
        </p:txBody>
      </p:sp>
    </p:spTree>
    <p:extLst>
      <p:ext uri="{BB962C8B-B14F-4D97-AF65-F5344CB8AC3E}">
        <p14:creationId xmlns:p14="http://schemas.microsoft.com/office/powerpoint/2010/main" val="301641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214CE305-4AE2-45A7-9FDC-530774966FA4}" type="slidenum">
              <a:rPr lang="en-AU"/>
              <a:pPr/>
              <a:t>‹#›</a:t>
            </a:fld>
            <a:endParaRPr lang="en-AU"/>
          </a:p>
        </p:txBody>
      </p:sp>
    </p:spTree>
    <p:extLst>
      <p:ext uri="{BB962C8B-B14F-4D97-AF65-F5344CB8AC3E}">
        <p14:creationId xmlns:p14="http://schemas.microsoft.com/office/powerpoint/2010/main" val="243420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9Slide.vn - 2019">
            <a:extLst>
              <a:ext uri="{FF2B5EF4-FFF2-40B4-BE49-F238E27FC236}">
                <a16:creationId xmlns:a16="http://schemas.microsoft.com/office/drawing/2014/main" id="{53C60B47-E684-40C5-9F10-4AD5F1D439FC}"/>
              </a:ext>
            </a:extLst>
          </p:cNvPr>
          <p:cNvSpPr txBox="1"/>
          <p:nvPr userDrawn="1"/>
        </p:nvSpPr>
        <p:spPr>
          <a:xfrm>
            <a:off x="0" y="-712232"/>
            <a:ext cx="9144000" cy="369332"/>
          </a:xfrm>
          <a:prstGeom prst="rect">
            <a:avLst/>
          </a:prstGeom>
          <a:noFill/>
        </p:spPr>
        <p:txBody>
          <a:bodyPr vert="horz" rtlCol="0">
            <a:spAutoFit/>
          </a:bodyPr>
          <a:lstStyle/>
          <a:p>
            <a:pPr algn="ctr"/>
            <a:r>
              <a:rPr lang="en-US" sz="1800">
                <a:solidFill>
                  <a:srgbClr val="D7D7D7"/>
                </a:solidFill>
              </a:rPr>
              <a:t>www.9slide.vn</a:t>
            </a:r>
            <a:endParaRPr lang="LID4096" sz="1800">
              <a:solidFill>
                <a:srgbClr val="D7D7D7"/>
              </a:solidFill>
            </a:endParaRPr>
          </a:p>
        </p:txBody>
      </p:sp>
      <p:sp>
        <p:nvSpPr>
          <p:cNvPr id="47126" name="Rectangle 22"/>
          <p:cNvSpPr>
            <a:spLocks noChangeArrowheads="1"/>
          </p:cNvSpPr>
          <p:nvPr userDrawn="1"/>
        </p:nvSpPr>
        <p:spPr bwMode="gray">
          <a:xfrm>
            <a:off x="0" y="6224588"/>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6" name="Oval 2"/>
          <p:cNvSpPr>
            <a:spLocks noChangeArrowheads="1"/>
          </p:cNvSpPr>
          <p:nvPr userDrawn="1"/>
        </p:nvSpPr>
        <p:spPr bwMode="gray">
          <a:xfrm>
            <a:off x="0" y="0"/>
            <a:ext cx="9144000" cy="6858000"/>
          </a:xfrm>
          <a:prstGeom prst="ellipse">
            <a:avLst/>
          </a:prstGeom>
          <a:solidFill>
            <a:schemeClr val="bg1">
              <a:alpha val="44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7" name="Rectangle 3"/>
          <p:cNvSpPr>
            <a:spLocks noChangeArrowheads="1"/>
          </p:cNvSpPr>
          <p:nvPr/>
        </p:nvSpPr>
        <p:spPr bwMode="gray">
          <a:xfrm>
            <a:off x="0" y="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47119" name="Picture 15"/>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0" name="Line 16"/>
          <p:cNvSpPr>
            <a:spLocks noChangeShapeType="1"/>
          </p:cNvSpPr>
          <p:nvPr userDrawn="1"/>
        </p:nvSpPr>
        <p:spPr bwMode="auto">
          <a:xfrm>
            <a:off x="0" y="747713"/>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22" name="Text Box 18"/>
          <p:cNvSpPr txBox="1">
            <a:spLocks noChangeArrowheads="1"/>
          </p:cNvSpPr>
          <p:nvPr userDrawn="1"/>
        </p:nvSpPr>
        <p:spPr bwMode="auto">
          <a:xfrm>
            <a:off x="1600200" y="46038"/>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BÀI GIẢNG MÔN AN</a:t>
            </a:r>
            <a:r>
              <a:rPr lang="en-US" sz="1400" baseline="0"/>
              <a:t> TOÀN BẢO MẬT HỆ THỐNG THÔNG TIN</a:t>
            </a:r>
            <a:endParaRPr lang="en-US" sz="1400"/>
          </a:p>
        </p:txBody>
      </p:sp>
      <p:sp>
        <p:nvSpPr>
          <p:cNvPr id="47127" name="Text Box 23"/>
          <p:cNvSpPr txBox="1">
            <a:spLocks noChangeArrowheads="1"/>
          </p:cNvSpPr>
          <p:nvPr userDrawn="1"/>
        </p:nvSpPr>
        <p:spPr bwMode="auto">
          <a:xfrm>
            <a:off x="0" y="6396038"/>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www.ptit.edu.vn</a:t>
            </a:r>
          </a:p>
        </p:txBody>
      </p:sp>
      <p:sp>
        <p:nvSpPr>
          <p:cNvPr id="47130" name="Text Box 26"/>
          <p:cNvSpPr txBox="1">
            <a:spLocks noChangeArrowheads="1"/>
          </p:cNvSpPr>
          <p:nvPr userDrawn="1"/>
        </p:nvSpPr>
        <p:spPr bwMode="auto">
          <a:xfrm>
            <a:off x="8001000" y="63912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Trang </a:t>
            </a:r>
            <a:fld id="{18BE1354-162F-4E33-B53A-B1CC339109B6}" type="slidenum">
              <a:rPr lang="en-US" sz="1400"/>
              <a:pPr>
                <a:spcBef>
                  <a:spcPct val="50000"/>
                </a:spcBef>
              </a:pPr>
              <a:t>‹#›</a:t>
            </a:fld>
            <a:endParaRPr lang="en-US" sz="1400"/>
          </a:p>
        </p:txBody>
      </p:sp>
      <p:sp>
        <p:nvSpPr>
          <p:cNvPr id="47131" name="Rectangle 27"/>
          <p:cNvSpPr>
            <a:spLocks noGrp="1" noChangeArrowheads="1"/>
          </p:cNvSpPr>
          <p:nvPr>
            <p:ph type="title"/>
          </p:nvPr>
        </p:nvSpPr>
        <p:spPr bwMode="auto">
          <a:xfrm>
            <a:off x="228600" y="762000"/>
            <a:ext cx="8756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t>Click to edit Master title style</a:t>
            </a:r>
          </a:p>
        </p:txBody>
      </p:sp>
      <p:sp>
        <p:nvSpPr>
          <p:cNvPr id="47132" name="Rectangle 28"/>
          <p:cNvSpPr>
            <a:spLocks noGrp="1" noChangeArrowheads="1"/>
          </p:cNvSpPr>
          <p:nvPr>
            <p:ph type="body" idx="1"/>
          </p:nvPr>
        </p:nvSpPr>
        <p:spPr bwMode="auto">
          <a:xfrm>
            <a:off x="228600" y="1447800"/>
            <a:ext cx="87566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AU"/>
          </a:p>
        </p:txBody>
      </p:sp>
      <p:sp>
        <p:nvSpPr>
          <p:cNvPr id="47134" name="Rectangle 30"/>
          <p:cNvSpPr>
            <a:spLocks noGrp="1" noChangeArrowheads="1"/>
          </p:cNvSpPr>
          <p:nvPr>
            <p:ph type="ftr" sz="quarter" idx="3"/>
          </p:nvPr>
        </p:nvSpPr>
        <p:spPr bwMode="auto">
          <a:xfrm>
            <a:off x="3352800" y="5105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AU" dirty="0"/>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7B296C7E-205D-4EC4-8F1A-E391F7371D4D}" type="slidenum">
              <a:rPr lang="en-AU"/>
              <a:pPr/>
              <a:t>‹#›</a:t>
            </a:fld>
            <a:endParaRPr lang="en-AU"/>
          </a:p>
        </p:txBody>
      </p:sp>
      <p:sp>
        <p:nvSpPr>
          <p:cNvPr id="47136" name="Text Box 32"/>
          <p:cNvSpPr txBox="1">
            <a:spLocks noChangeArrowheads="1"/>
          </p:cNvSpPr>
          <p:nvPr userDrawn="1"/>
        </p:nvSpPr>
        <p:spPr bwMode="auto">
          <a:xfrm>
            <a:off x="1028700" y="304800"/>
            <a:ext cx="7734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1600" dirty="0"/>
              <a:t>CHƯƠNG 1 – TỔNG</a:t>
            </a:r>
            <a:r>
              <a:rPr lang="en-US" sz="1600" baseline="0" dirty="0"/>
              <a:t> QUAN VỀ </a:t>
            </a:r>
            <a:r>
              <a:rPr lang="en-US" sz="1600" dirty="0"/>
              <a:t>AN</a:t>
            </a:r>
            <a:r>
              <a:rPr lang="en-US" sz="1600" baseline="0" dirty="0"/>
              <a:t> TOÀN BẢO MẬT HỆ THỐNG THÔNG TIN</a:t>
            </a:r>
            <a:endParaRPr lang="en-US" sz="160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2800" b="1">
          <a:solidFill>
            <a:srgbClr val="000066"/>
          </a:solidFill>
          <a:latin typeface="+mj-lt"/>
          <a:ea typeface="+mj-ea"/>
          <a:cs typeface="+mj-cs"/>
        </a:defRPr>
      </a:lvl1pPr>
      <a:lvl2pPr algn="ctr" rtl="0" fontAlgn="base">
        <a:spcBef>
          <a:spcPct val="0"/>
        </a:spcBef>
        <a:spcAft>
          <a:spcPct val="0"/>
        </a:spcAft>
        <a:defRPr sz="2800" b="1">
          <a:solidFill>
            <a:srgbClr val="000066"/>
          </a:solidFill>
          <a:latin typeface="Arial" charset="0"/>
        </a:defRPr>
      </a:lvl2pPr>
      <a:lvl3pPr algn="ctr" rtl="0" fontAlgn="base">
        <a:spcBef>
          <a:spcPct val="0"/>
        </a:spcBef>
        <a:spcAft>
          <a:spcPct val="0"/>
        </a:spcAft>
        <a:defRPr sz="2800" b="1">
          <a:solidFill>
            <a:srgbClr val="000066"/>
          </a:solidFill>
          <a:latin typeface="Arial" charset="0"/>
        </a:defRPr>
      </a:lvl3pPr>
      <a:lvl4pPr algn="ctr" rtl="0" fontAlgn="base">
        <a:spcBef>
          <a:spcPct val="0"/>
        </a:spcBef>
        <a:spcAft>
          <a:spcPct val="0"/>
        </a:spcAft>
        <a:defRPr sz="2800" b="1">
          <a:solidFill>
            <a:srgbClr val="000066"/>
          </a:solidFill>
          <a:latin typeface="Arial" charset="0"/>
        </a:defRPr>
      </a:lvl4pPr>
      <a:lvl5pPr algn="ctr" rtl="0" fontAlgn="base">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400">
          <a:solidFill>
            <a:schemeClr val="tx2"/>
          </a:solidFill>
          <a:latin typeface="+mn-lt"/>
        </a:defRPr>
      </a:lvl2pPr>
      <a:lvl3pPr marL="901700" indent="-279400" algn="l" rtl="0" fontAlgn="base">
        <a:spcBef>
          <a:spcPct val="20000"/>
        </a:spcBef>
        <a:spcAft>
          <a:spcPct val="0"/>
        </a:spcAft>
        <a:buClr>
          <a:schemeClr val="accent2"/>
        </a:buClr>
        <a:buChar char="•"/>
        <a:defRPr sz="2000">
          <a:solidFill>
            <a:schemeClr val="tx2"/>
          </a:solidFill>
          <a:latin typeface="+mn-lt"/>
        </a:defRPr>
      </a:lvl3pPr>
      <a:lvl4pPr marL="1168400" indent="-266700" algn="l" rtl="0" fontAlgn="base">
        <a:spcBef>
          <a:spcPct val="20000"/>
        </a:spcBef>
        <a:spcAft>
          <a:spcPct val="0"/>
        </a:spcAft>
        <a:buChar char="–"/>
        <a:defRPr sz="1600">
          <a:solidFill>
            <a:schemeClr val="tx2"/>
          </a:solidFill>
          <a:latin typeface="+mn-lt"/>
        </a:defRPr>
      </a:lvl4pPr>
      <a:lvl5pPr marL="1435100" indent="-2667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6" name="Rectangle 12"/>
          <p:cNvSpPr>
            <a:spLocks noChangeArrowheads="1"/>
          </p:cNvSpPr>
          <p:nvPr/>
        </p:nvSpPr>
        <p:spPr bwMode="ltGray">
          <a:xfrm>
            <a:off x="0" y="10668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7" name="Rectangle 13"/>
          <p:cNvSpPr>
            <a:spLocks noChangeArrowheads="1"/>
          </p:cNvSpPr>
          <p:nvPr/>
        </p:nvSpPr>
        <p:spPr bwMode="ltGray">
          <a:xfrm>
            <a:off x="0" y="39624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8" name="Oval 14"/>
          <p:cNvSpPr>
            <a:spLocks noChangeArrowheads="1"/>
          </p:cNvSpPr>
          <p:nvPr/>
        </p:nvSpPr>
        <p:spPr bwMode="gray">
          <a:xfrm>
            <a:off x="4211638"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522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40" name="Group 16"/>
          <p:cNvGrpSpPr>
            <a:grpSpLocks/>
          </p:cNvGrpSpPr>
          <p:nvPr/>
        </p:nvGrpSpPr>
        <p:grpSpPr bwMode="auto">
          <a:xfrm>
            <a:off x="52388" y="1004888"/>
            <a:ext cx="3529012" cy="3671887"/>
            <a:chOff x="612" y="1026"/>
            <a:chExt cx="2223" cy="2313"/>
          </a:xfrm>
        </p:grpSpPr>
        <p:sp>
          <p:nvSpPr>
            <p:cNvPr id="52241" name="Oval 1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AU"/>
            </a:p>
          </p:txBody>
        </p:sp>
        <p:pic>
          <p:nvPicPr>
            <p:cNvPr id="52242" name="Picture 18" descr="HV_toancan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extLst>
              <a:ext uri="{909E8E84-426E-40DD-AFC4-6F175D3DCCD1}">
                <a14:hiddenFill xmlns:a14="http://schemas.microsoft.com/office/drawing/2010/main">
                  <a:solidFill>
                    <a:srgbClr val="FFFFFF"/>
                  </a:solidFill>
                </a14:hiddenFill>
              </a:ext>
            </a:extLst>
          </p:spPr>
        </p:pic>
      </p:grpSp>
      <p:sp>
        <p:nvSpPr>
          <p:cNvPr id="52243" name="Text Box 19"/>
          <p:cNvSpPr txBox="1">
            <a:spLocks noChangeArrowheads="1"/>
          </p:cNvSpPr>
          <p:nvPr/>
        </p:nvSpPr>
        <p:spPr bwMode="auto">
          <a:xfrm>
            <a:off x="2362200" y="422275"/>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2"/>
                </a:solidFill>
              </a:rPr>
              <a:t> HỌC VIỆN CÔNG NGHỆ BƯU CHÍNH VIỄN THÔNG </a:t>
            </a:r>
          </a:p>
        </p:txBody>
      </p:sp>
      <p:sp>
        <p:nvSpPr>
          <p:cNvPr id="52244" name="Text Box 20"/>
          <p:cNvSpPr txBox="1">
            <a:spLocks noChangeArrowheads="1"/>
          </p:cNvSpPr>
          <p:nvPr/>
        </p:nvSpPr>
        <p:spPr bwMode="auto">
          <a:xfrm>
            <a:off x="3518847" y="1804988"/>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chemeClr val="tx2"/>
                </a:solidFill>
              </a:rPr>
              <a:t>BÀI GIẢNG MÔN</a:t>
            </a:r>
          </a:p>
        </p:txBody>
      </p:sp>
      <p:sp>
        <p:nvSpPr>
          <p:cNvPr id="52245" name="Text Box 21"/>
          <p:cNvSpPr txBox="1">
            <a:spLocks noChangeArrowheads="1"/>
          </p:cNvSpPr>
          <p:nvPr/>
        </p:nvSpPr>
        <p:spPr bwMode="auto">
          <a:xfrm>
            <a:off x="3494395" y="2182836"/>
            <a:ext cx="54864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50000"/>
              </a:spcBef>
            </a:pPr>
            <a:r>
              <a:rPr lang="en-US" sz="2800">
                <a:solidFill>
                  <a:schemeClr val="tx2"/>
                </a:solidFill>
              </a:rPr>
              <a:t>AN TOÀN BẢO MẬT </a:t>
            </a:r>
            <a:br>
              <a:rPr lang="en-US" sz="2800">
                <a:solidFill>
                  <a:schemeClr val="tx2"/>
                </a:solidFill>
              </a:rPr>
            </a:br>
            <a:r>
              <a:rPr lang="en-US" sz="2800">
                <a:solidFill>
                  <a:schemeClr val="tx2"/>
                </a:solidFill>
              </a:rPr>
              <a:t>HỆ THỐNG THÔNG TIN</a:t>
            </a:r>
          </a:p>
        </p:txBody>
      </p:sp>
      <p:sp>
        <p:nvSpPr>
          <p:cNvPr id="52248" name="Text Box 24"/>
          <p:cNvSpPr txBox="1">
            <a:spLocks noChangeArrowheads="1"/>
          </p:cNvSpPr>
          <p:nvPr/>
        </p:nvSpPr>
        <p:spPr bwMode="auto">
          <a:xfrm>
            <a:off x="3494396" y="3159035"/>
            <a:ext cx="558136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200">
                <a:solidFill>
                  <a:schemeClr val="tx2"/>
                </a:solidFill>
              </a:rPr>
              <a:t>CHƯƠNG 1 – </a:t>
            </a:r>
            <a:r>
              <a:rPr lang="fr-FR" sz="2200">
                <a:solidFill>
                  <a:schemeClr val="tx2"/>
                </a:solidFill>
              </a:rPr>
              <a:t>TỔNG QUAN VỀ AN TOÀN </a:t>
            </a:r>
            <a:br>
              <a:rPr lang="fr-FR" sz="2200">
                <a:solidFill>
                  <a:schemeClr val="tx2"/>
                </a:solidFill>
              </a:rPr>
            </a:br>
            <a:r>
              <a:rPr lang="fr-FR" sz="2200">
                <a:solidFill>
                  <a:schemeClr val="tx2"/>
                </a:solidFill>
              </a:rPr>
              <a:t>BẢO MẬT HỆ THỐNG THÔNG TIN</a:t>
            </a:r>
            <a:endParaRPr lang="en-US" sz="220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9594">
        <p:fade/>
      </p:transition>
    </mc:Choice>
    <mc:Fallback>
      <p:transition spd="med" advTm="959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1.1 Giới thiệu về ATBM hệ thống thông tin</a:t>
            </a:r>
            <a:endParaRPr lang="en-AU"/>
          </a:p>
        </p:txBody>
      </p:sp>
      <p:sp>
        <p:nvSpPr>
          <p:cNvPr id="211971" name="Rectangle 3"/>
          <p:cNvSpPr>
            <a:spLocks noGrp="1" noChangeArrowheads="1"/>
          </p:cNvSpPr>
          <p:nvPr>
            <p:ph type="body" idx="1"/>
          </p:nvPr>
        </p:nvSpPr>
        <p:spPr>
          <a:xfrm>
            <a:off x="228600" y="1371600"/>
            <a:ext cx="1828800" cy="2438400"/>
          </a:xfrm>
        </p:spPr>
        <p:txBody>
          <a:bodyPr/>
          <a:lstStyle/>
          <a:p>
            <a:r>
              <a:rPr lang="en-AU" sz="2400"/>
              <a:t> Các loại hệ thống thông tin (mô hình tháp)</a:t>
            </a:r>
          </a:p>
          <a:p>
            <a:pPr lvl="1"/>
            <a:endParaRPr lang="en-AU" sz="1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95400"/>
            <a:ext cx="6842449"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595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1.1 Giới thiệu về ATBM hệ thống thông tin</a:t>
            </a:r>
            <a:endParaRPr lang="en-AU"/>
          </a:p>
        </p:txBody>
      </p:sp>
      <p:sp>
        <p:nvSpPr>
          <p:cNvPr id="211971" name="Rectangle 3"/>
          <p:cNvSpPr>
            <a:spLocks noGrp="1" noChangeArrowheads="1"/>
          </p:cNvSpPr>
          <p:nvPr>
            <p:ph type="body" idx="1"/>
          </p:nvPr>
        </p:nvSpPr>
        <p:spPr>
          <a:xfrm>
            <a:off x="228600" y="1447800"/>
            <a:ext cx="8610600" cy="4678363"/>
          </a:xfrm>
        </p:spPr>
        <p:txBody>
          <a:bodyPr/>
          <a:lstStyle/>
          <a:p>
            <a:r>
              <a:rPr lang="en-AU" sz="2400"/>
              <a:t>Một số hệ thống thông tin điển hình:</a:t>
            </a:r>
            <a:endParaRPr lang="en-AU" sz="1600"/>
          </a:p>
          <a:p>
            <a:pPr marL="723900" lvl="1" indent="-368300"/>
            <a:r>
              <a:rPr lang="en-AU" sz="2000"/>
              <a:t>Các kho dữ liệu (data warehouses)</a:t>
            </a:r>
          </a:p>
          <a:p>
            <a:pPr marL="723900" lvl="1" indent="-368300"/>
            <a:r>
              <a:rPr lang="en-AU" sz="2000"/>
              <a:t>Các hệ lập kế hoạch nguồn lực doanh nghiệp (enterprise resource planning)</a:t>
            </a:r>
          </a:p>
          <a:p>
            <a:pPr marL="723900" lvl="1" indent="-368300"/>
            <a:r>
              <a:rPr lang="en-AU" sz="2000"/>
              <a:t>Các hệ thống thông tin doanh nghiệp (enterprise systems)</a:t>
            </a:r>
          </a:p>
          <a:p>
            <a:pPr marL="723900" lvl="1" indent="-368300"/>
            <a:r>
              <a:rPr lang="en-AU" sz="2000"/>
              <a:t>Các hệ chuyên gia (expert systems)</a:t>
            </a:r>
          </a:p>
          <a:p>
            <a:pPr marL="723900" lvl="1" indent="-368300"/>
            <a:r>
              <a:rPr lang="en-AU" sz="2000"/>
              <a:t>Các máy tìm kiếm (search engines)</a:t>
            </a:r>
          </a:p>
          <a:p>
            <a:pPr marL="723900" lvl="1" indent="-368300"/>
            <a:r>
              <a:rPr lang="en-AU" sz="2000"/>
              <a:t>Các hệ thống thông tin địa lý (geographic information system)</a:t>
            </a:r>
          </a:p>
          <a:p>
            <a:pPr marL="723900" lvl="1" indent="-368300"/>
            <a:r>
              <a:rPr lang="en-AU" sz="2000"/>
              <a:t>Các hệ thống thông tin toàn cầu (global information system)</a:t>
            </a:r>
          </a:p>
          <a:p>
            <a:pPr marL="723900" lvl="1" indent="-368300"/>
            <a:r>
              <a:rPr lang="en-AU" sz="2000"/>
              <a:t>Các hệ tự động hóa văn phòng (office automation).</a:t>
            </a:r>
          </a:p>
        </p:txBody>
      </p:sp>
    </p:spTree>
    <p:extLst>
      <p:ext uri="{BB962C8B-B14F-4D97-AF65-F5344CB8AC3E}">
        <p14:creationId xmlns:p14="http://schemas.microsoft.com/office/powerpoint/2010/main" val="4265583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8" end="8"/>
                                            </p:txEl>
                                          </p:spTgt>
                                        </p:tgtEl>
                                        <p:attrNameLst>
                                          <p:attrName>style.visibility</p:attrName>
                                        </p:attrNameLst>
                                      </p:cBhvr>
                                      <p:to>
                                        <p:strVal val="visible"/>
                                      </p:to>
                                    </p:set>
                                    <p:animEffect transition="in" filter="blinds(horizontal)">
                                      <p:cBhvr>
                                        <p:cTn id="12" dur="500"/>
                                        <p:tgtEl>
                                          <p:spTgt spid="211971">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7" dur="500"/>
                                        <p:tgtEl>
                                          <p:spTgt spid="2119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22" dur="500"/>
                                        <p:tgtEl>
                                          <p:spTgt spid="2119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7" dur="500"/>
                                        <p:tgtEl>
                                          <p:spTgt spid="2119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32" dur="500"/>
                                        <p:tgtEl>
                                          <p:spTgt spid="21197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7" dur="500"/>
                                        <p:tgtEl>
                                          <p:spTgt spid="21197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42" dur="500"/>
                                        <p:tgtEl>
                                          <p:spTgt spid="21197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1971">
                                            <p:txEl>
                                              <p:pRg st="7" end="7"/>
                                            </p:txEl>
                                          </p:spTgt>
                                        </p:tgtEl>
                                        <p:attrNameLst>
                                          <p:attrName>style.visibility</p:attrName>
                                        </p:attrNameLst>
                                      </p:cBhvr>
                                      <p:to>
                                        <p:strVal val="visible"/>
                                      </p:to>
                                    </p:set>
                                    <p:animEffect transition="in" filter="blinds(horizontal)">
                                      <p:cBhvr>
                                        <p:cTn id="47" dur="500"/>
                                        <p:tgtEl>
                                          <p:spTgt spid="211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1.1 Giới thiệu về ATBM hệ thống thông tin</a:t>
            </a:r>
            <a:endParaRPr lang="en-AU"/>
          </a:p>
        </p:txBody>
      </p:sp>
      <p:sp>
        <p:nvSpPr>
          <p:cNvPr id="211971" name="Rectangle 3"/>
          <p:cNvSpPr>
            <a:spLocks noGrp="1" noChangeArrowheads="1"/>
          </p:cNvSpPr>
          <p:nvPr>
            <p:ph type="body" idx="1"/>
          </p:nvPr>
        </p:nvSpPr>
        <p:spPr>
          <a:xfrm>
            <a:off x="228600" y="1447800"/>
            <a:ext cx="8610600" cy="4678363"/>
          </a:xfrm>
        </p:spPr>
        <p:txBody>
          <a:bodyPr/>
          <a:lstStyle/>
          <a:p>
            <a:r>
              <a:rPr lang="en-AU" sz="2400"/>
              <a:t>Một hệ thống thông tin dựa trên máy tính (Computer-Based Information System) là một hệ thống thông tin sử dụng công nghệ máy tính để thực thi các nhiệm vụ.</a:t>
            </a:r>
          </a:p>
          <a:p>
            <a:r>
              <a:rPr lang="en-AU" sz="2400"/>
              <a:t>Các thành phần của hệ thống thông tin dựa trên máy tính:</a:t>
            </a:r>
            <a:endParaRPr lang="en-AU" sz="1600"/>
          </a:p>
          <a:p>
            <a:pPr marL="723900" lvl="1" indent="-368300"/>
            <a:r>
              <a:rPr lang="en-AU" sz="2000"/>
              <a:t>Hardware: phần cứng để thu thập, lưu trữ, xử lý và biểu diễn dữ liệu </a:t>
            </a:r>
          </a:p>
          <a:p>
            <a:pPr marL="723900" lvl="1" indent="-368300"/>
            <a:r>
              <a:rPr lang="en-AU" sz="2000"/>
              <a:t>Software: các phần mềm chạy trên phần cứng để xử lý dữ liệu</a:t>
            </a:r>
          </a:p>
          <a:p>
            <a:pPr marL="723900" lvl="1" indent="-368300"/>
            <a:r>
              <a:rPr lang="en-AU" sz="2000"/>
              <a:t>Databases: lưu trữ dữ liệu</a:t>
            </a:r>
          </a:p>
          <a:p>
            <a:pPr marL="723900" lvl="1" indent="-368300"/>
            <a:r>
              <a:rPr lang="en-AU" sz="2000"/>
              <a:t>Networks: hệ thống truyền dẫn thông tin/dữ liệu</a:t>
            </a:r>
          </a:p>
          <a:p>
            <a:pPr marL="723900" lvl="1" indent="-368300"/>
            <a:r>
              <a:rPr lang="en-AU" sz="2000"/>
              <a:t>Procedures: tập hợp các lệnh kết hợp các bộ phận nêu trên để xử lý dữ liệu, đưa ra kết quả mong muốn.</a:t>
            </a:r>
          </a:p>
        </p:txBody>
      </p:sp>
    </p:spTree>
    <p:extLst>
      <p:ext uri="{BB962C8B-B14F-4D97-AF65-F5344CB8AC3E}">
        <p14:creationId xmlns:p14="http://schemas.microsoft.com/office/powerpoint/2010/main" val="4035192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7" dur="500"/>
                                        <p:tgtEl>
                                          <p:spTgt spid="21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2" dur="500"/>
                                        <p:tgtEl>
                                          <p:spTgt spid="211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7" dur="500"/>
                                        <p:tgtEl>
                                          <p:spTgt spid="211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2" dur="500"/>
                                        <p:tgtEl>
                                          <p:spTgt spid="211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37" dur="500"/>
                                        <p:tgtEl>
                                          <p:spTgt spid="211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1.1 Giới thiệu về ATBM hệ thống thông tin</a:t>
            </a:r>
            <a:endParaRPr lang="en-AU"/>
          </a:p>
        </p:txBody>
      </p:sp>
      <p:sp>
        <p:nvSpPr>
          <p:cNvPr id="211971" name="Rectangle 3"/>
          <p:cNvSpPr>
            <a:spLocks noGrp="1" noChangeArrowheads="1"/>
          </p:cNvSpPr>
          <p:nvPr>
            <p:ph type="body" idx="1"/>
          </p:nvPr>
        </p:nvSpPr>
        <p:spPr>
          <a:xfrm>
            <a:off x="228600" y="1447800"/>
            <a:ext cx="8610600" cy="4678363"/>
          </a:xfrm>
        </p:spPr>
        <p:txBody>
          <a:bodyPr/>
          <a:lstStyle/>
          <a:p>
            <a:r>
              <a:rPr lang="en-AU" sz="2400"/>
              <a:t>An toàn thông tin (Information Security) là gì?</a:t>
            </a:r>
            <a:endParaRPr lang="en-AU" sz="1200"/>
          </a:p>
          <a:p>
            <a:pPr marL="723900" lvl="1" indent="-368300"/>
            <a:r>
              <a:rPr lang="en-AU" sz="2000"/>
              <a:t>An toàn thông tin là việc bảo vệ chống truy nhập, sử dụng, tiết lộ, sửa đổi, hoặc phá hủy thông tin một cách trái phép.</a:t>
            </a:r>
          </a:p>
          <a:p>
            <a:pPr marL="323850" indent="-368300"/>
            <a:r>
              <a:rPr lang="en-AU" sz="2400"/>
              <a:t>Hai lĩnh vực chính của an toàn thông tin (ATTT):</a:t>
            </a:r>
          </a:p>
          <a:p>
            <a:pPr marL="603250" lvl="1" indent="-247650"/>
            <a:r>
              <a:rPr lang="en-AU"/>
              <a:t>An toàn công nghệ thông tin (IT Security):</a:t>
            </a:r>
          </a:p>
          <a:p>
            <a:pPr marL="882650" lvl="2" indent="-247650"/>
            <a:r>
              <a:rPr lang="en-AU"/>
              <a:t>Đôi khi còn gọi là an toàn máy tính (Computer Security) là ATTT áp dụng cho các hệ thống công nghệ;</a:t>
            </a:r>
          </a:p>
          <a:p>
            <a:pPr marL="882650" lvl="2" indent="-247650"/>
            <a:r>
              <a:rPr lang="en-AU"/>
              <a:t>Các hệ thống công nghệ thông tin của 1 tổ chức cần được đảm bảo an toàn khỏi các tấn công mạng.</a:t>
            </a:r>
          </a:p>
          <a:p>
            <a:pPr marL="603250" lvl="1" indent="-247650"/>
            <a:r>
              <a:rPr lang="en-AU"/>
              <a:t>Đảm bảo thông tin (Information Assurance): </a:t>
            </a:r>
          </a:p>
          <a:p>
            <a:pPr marL="882650" lvl="2" indent="-247650"/>
            <a:r>
              <a:rPr lang="en-AU"/>
              <a:t>Đảm bảo thông tin không bị mất khi xảy ra các sự cố (thiên tai, hỏng hóc hệ thống, trộm cắp, phá hoại,…);</a:t>
            </a:r>
          </a:p>
          <a:p>
            <a:pPr marL="882650" lvl="2" indent="-247650"/>
            <a:r>
              <a:rPr lang="en-AU"/>
              <a:t>Thường sử dụng kỹ thuật tạo dự phòng ngoại vi (offsite backup).</a:t>
            </a:r>
          </a:p>
        </p:txBody>
      </p:sp>
    </p:spTree>
    <p:extLst>
      <p:ext uri="{BB962C8B-B14F-4D97-AF65-F5344CB8AC3E}">
        <p14:creationId xmlns:p14="http://schemas.microsoft.com/office/powerpoint/2010/main" val="2309697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7" dur="500"/>
                                        <p:tgtEl>
                                          <p:spTgt spid="21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2" dur="500"/>
                                        <p:tgtEl>
                                          <p:spTgt spid="211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7" dur="500"/>
                                        <p:tgtEl>
                                          <p:spTgt spid="211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2" dur="500"/>
                                        <p:tgtEl>
                                          <p:spTgt spid="211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37" dur="500"/>
                                        <p:tgtEl>
                                          <p:spTgt spid="2119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1971">
                                            <p:txEl>
                                              <p:pRg st="7" end="7"/>
                                            </p:txEl>
                                          </p:spTgt>
                                        </p:tgtEl>
                                        <p:attrNameLst>
                                          <p:attrName>style.visibility</p:attrName>
                                        </p:attrNameLst>
                                      </p:cBhvr>
                                      <p:to>
                                        <p:strVal val="visible"/>
                                      </p:to>
                                    </p:set>
                                    <p:animEffect transition="in" filter="blinds(horizontal)">
                                      <p:cBhvr>
                                        <p:cTn id="42" dur="500"/>
                                        <p:tgtEl>
                                          <p:spTgt spid="2119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1971">
                                            <p:txEl>
                                              <p:pRg st="8" end="8"/>
                                            </p:txEl>
                                          </p:spTgt>
                                        </p:tgtEl>
                                        <p:attrNameLst>
                                          <p:attrName>style.visibility</p:attrName>
                                        </p:attrNameLst>
                                      </p:cBhvr>
                                      <p:to>
                                        <p:strVal val="visible"/>
                                      </p:to>
                                    </p:set>
                                    <p:animEffect transition="in" filter="blinds(horizontal)">
                                      <p:cBhvr>
                                        <p:cTn id="47" dur="500"/>
                                        <p:tgtEl>
                                          <p:spTgt spid="2119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 Giới thiệu về ATBM hệ thống thông tin</a:t>
            </a:r>
            <a:endParaRPr lang="en-AU"/>
          </a:p>
        </p:txBody>
      </p:sp>
      <p:sp>
        <p:nvSpPr>
          <p:cNvPr id="3" name="Content Placeholder 2"/>
          <p:cNvSpPr>
            <a:spLocks noGrp="1"/>
          </p:cNvSpPr>
          <p:nvPr>
            <p:ph idx="1"/>
          </p:nvPr>
        </p:nvSpPr>
        <p:spPr>
          <a:xfrm>
            <a:off x="228600" y="1447800"/>
            <a:ext cx="3810000" cy="4571999"/>
          </a:xfrm>
        </p:spPr>
        <p:txBody>
          <a:bodyPr/>
          <a:lstStyle/>
          <a:p>
            <a:r>
              <a:rPr lang="en-AU"/>
              <a:t>An toàn hệ thống thông tin (ISS - Information Systems Security): là việc đảm bảo các thuộc tính an ninh an toàn của hệ thống thông tin:</a:t>
            </a:r>
          </a:p>
          <a:p>
            <a:pPr lvl="1"/>
            <a:r>
              <a:rPr lang="en-AU"/>
              <a:t>Bí mật (Confidentiality)</a:t>
            </a:r>
          </a:p>
          <a:p>
            <a:pPr lvl="1"/>
            <a:r>
              <a:rPr lang="en-AU"/>
              <a:t>Toàn vẹn (Integrity)</a:t>
            </a:r>
          </a:p>
          <a:p>
            <a:pPr lvl="1"/>
            <a:r>
              <a:rPr lang="en-AU"/>
              <a:t>Sẵn dùng (Availability)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295400"/>
            <a:ext cx="3505200" cy="224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descr="http://blogs.technet.com/blogfiles/seanearp/WindowsLiveWriter/LayersDefenseinDepthPart1_B11E/CIA_tri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200" y="3581400"/>
            <a:ext cx="3570076" cy="309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701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 Giới thiệu về ATBM hệ thống thông tin</a:t>
            </a:r>
            <a:endParaRPr lang="en-AU"/>
          </a:p>
        </p:txBody>
      </p:sp>
      <p:sp>
        <p:nvSpPr>
          <p:cNvPr id="3" name="Content Placeholder 2"/>
          <p:cNvSpPr>
            <a:spLocks noGrp="1"/>
          </p:cNvSpPr>
          <p:nvPr>
            <p:ph idx="1"/>
          </p:nvPr>
        </p:nvSpPr>
        <p:spPr>
          <a:xfrm>
            <a:off x="228600" y="1447800"/>
            <a:ext cx="2590800" cy="4571999"/>
          </a:xfrm>
        </p:spPr>
        <p:txBody>
          <a:bodyPr/>
          <a:lstStyle/>
          <a:p>
            <a:r>
              <a:rPr lang="en-AU"/>
              <a:t>An toàn hệ thống thông </a:t>
            </a:r>
            <a:br>
              <a:rPr lang="en-AU"/>
            </a:br>
            <a:r>
              <a:rPr lang="en-AU"/>
              <a:t>tin (ISS)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244600"/>
            <a:ext cx="5715001"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0262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1.2 Các yêu cầu đảm bảo an toàn HTTT</a:t>
            </a:r>
          </a:p>
        </p:txBody>
      </p:sp>
      <p:sp>
        <p:nvSpPr>
          <p:cNvPr id="3" name="Content Placeholder 2"/>
          <p:cNvSpPr>
            <a:spLocks noGrp="1"/>
          </p:cNvSpPr>
          <p:nvPr>
            <p:ph idx="1"/>
          </p:nvPr>
        </p:nvSpPr>
        <p:spPr>
          <a:xfrm>
            <a:off x="228600" y="1447800"/>
            <a:ext cx="4572000" cy="4724400"/>
          </a:xfrm>
        </p:spPr>
        <p:txBody>
          <a:bodyPr/>
          <a:lstStyle/>
          <a:p>
            <a:r>
              <a:rPr lang="en-AU"/>
              <a:t>Tính bí mật (Confidentiality): chỉ người dùng có thẩm quyền mới được truy nhập thông tin.</a:t>
            </a:r>
          </a:p>
          <a:p>
            <a:r>
              <a:rPr lang="en-AU"/>
              <a:t>Các thông tin bí mật có thể gồm:</a:t>
            </a:r>
          </a:p>
          <a:p>
            <a:pPr lvl="1"/>
            <a:r>
              <a:rPr lang="en-AU"/>
              <a:t>Dữ liệu riêng của cá nhân;</a:t>
            </a:r>
          </a:p>
          <a:p>
            <a:pPr lvl="1"/>
            <a:r>
              <a:rPr lang="en-AU"/>
              <a:t>Các thông tin thuộc quyền sở hữu trí tuệ của các doanh nghiệp hay các cơ quan/tổ chức;</a:t>
            </a:r>
          </a:p>
          <a:p>
            <a:pPr lvl="1"/>
            <a:r>
              <a:rPr lang="en-AU"/>
              <a:t>Các thông tin có liên quan đến an ninh quốc gia.</a:t>
            </a:r>
          </a:p>
        </p:txBody>
      </p:sp>
      <p:pic>
        <p:nvPicPr>
          <p:cNvPr id="9218" name="Picture 2" descr="http://www.appliedautomation.co.uk/Images/confiden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546225"/>
            <a:ext cx="4114800" cy="449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319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1.2 Các yêu cầu đảm bảo an toàn HTTT</a:t>
            </a:r>
          </a:p>
        </p:txBody>
      </p:sp>
      <p:sp>
        <p:nvSpPr>
          <p:cNvPr id="3" name="Content Placeholder 2"/>
          <p:cNvSpPr>
            <a:spLocks noGrp="1"/>
          </p:cNvSpPr>
          <p:nvPr>
            <p:ph idx="1"/>
          </p:nvPr>
        </p:nvSpPr>
        <p:spPr>
          <a:xfrm>
            <a:off x="228600" y="1447800"/>
            <a:ext cx="8763000" cy="457200"/>
          </a:xfrm>
        </p:spPr>
        <p:txBody>
          <a:bodyPr/>
          <a:lstStyle/>
          <a:p>
            <a:r>
              <a:rPr lang="en-AU"/>
              <a:t>Tính bí mật được đảm bảo bằng kênh mã hóa VPN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122487"/>
            <a:ext cx="8625067" cy="344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9034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1.2 Các yêu cầu đảm bảo an toàn HTTT</a:t>
            </a:r>
          </a:p>
        </p:txBody>
      </p:sp>
      <p:sp>
        <p:nvSpPr>
          <p:cNvPr id="3" name="Content Placeholder 2"/>
          <p:cNvSpPr>
            <a:spLocks noGrp="1"/>
          </p:cNvSpPr>
          <p:nvPr>
            <p:ph idx="1"/>
          </p:nvPr>
        </p:nvSpPr>
        <p:spPr>
          <a:xfrm>
            <a:off x="228600" y="1447800"/>
            <a:ext cx="8763000" cy="4724400"/>
          </a:xfrm>
        </p:spPr>
        <p:txBody>
          <a:bodyPr/>
          <a:lstStyle/>
          <a:p>
            <a:r>
              <a:rPr lang="en-AU"/>
              <a:t>Tính toàn vẹn (Integrity): thông tin chỉ có thể được sửa đổi bởi những người dùng có thẩm quyền.</a:t>
            </a:r>
          </a:p>
          <a:p>
            <a:r>
              <a:rPr lang="en-AU"/>
              <a:t>Tính toàn vẹn liên quan đến tính hợp lệ (validity) và chính xác (accuracy) của dữ liệu.</a:t>
            </a:r>
          </a:p>
          <a:p>
            <a:pPr lvl="1"/>
            <a:r>
              <a:rPr lang="en-AU"/>
              <a:t>Trong nhiều tổ chức, thông tin có giá trị rất lớn, như bản quyền phần mềm, bản quyền âm nhạc, bản quyền phát minh, sáng chế;</a:t>
            </a:r>
          </a:p>
          <a:p>
            <a:pPr lvl="1"/>
            <a:r>
              <a:rPr lang="en-AU"/>
              <a:t>Mọi thay đổi không có thẩm quyền có thể ảnh hưởng rất nhiều đến giá trị của thông tin.</a:t>
            </a:r>
          </a:p>
          <a:p>
            <a:r>
              <a:rPr lang="en-AU"/>
              <a:t>Dữ liệu là toàn vẹn nếu:</a:t>
            </a:r>
          </a:p>
          <a:p>
            <a:pPr lvl="1"/>
            <a:r>
              <a:rPr lang="en-AU"/>
              <a:t>Dữ liệu không bị thay đổi;</a:t>
            </a:r>
          </a:p>
          <a:p>
            <a:pPr lvl="1"/>
            <a:r>
              <a:rPr lang="en-AU"/>
              <a:t>Dữ liệu hợp lệ;</a:t>
            </a:r>
          </a:p>
          <a:p>
            <a:pPr lvl="1"/>
            <a:r>
              <a:rPr lang="en-AU"/>
              <a:t>Dữ liệu chính xác.</a:t>
            </a:r>
          </a:p>
        </p:txBody>
      </p:sp>
    </p:spTree>
    <p:extLst>
      <p:ext uri="{BB962C8B-B14F-4D97-AF65-F5344CB8AC3E}">
        <p14:creationId xmlns:p14="http://schemas.microsoft.com/office/powerpoint/2010/main" val="3377750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1.2 Các yêu cầu đảm bảo an toàn HTTT</a:t>
            </a:r>
          </a:p>
        </p:txBody>
      </p:sp>
      <p:sp>
        <p:nvSpPr>
          <p:cNvPr id="3" name="Content Placeholder 2"/>
          <p:cNvSpPr>
            <a:spLocks noGrp="1"/>
          </p:cNvSpPr>
          <p:nvPr>
            <p:ph idx="1"/>
          </p:nvPr>
        </p:nvSpPr>
        <p:spPr>
          <a:xfrm>
            <a:off x="228600" y="1447800"/>
            <a:ext cx="2133600" cy="4724400"/>
          </a:xfrm>
        </p:spPr>
        <p:txBody>
          <a:bodyPr/>
          <a:lstStyle/>
          <a:p>
            <a:r>
              <a:rPr lang="en-AU"/>
              <a:t>Tính toàn vẹn của hệ thống thông tin: thông tin chỉ được sửa đổi bởi người dùng có thẩm quyền.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460501"/>
            <a:ext cx="6159500" cy="5172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0816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AU"/>
              <a:t>TÀI LIỆU THAM KHẢO</a:t>
            </a:r>
          </a:p>
        </p:txBody>
      </p:sp>
      <p:sp>
        <p:nvSpPr>
          <p:cNvPr id="208899" name="Rectangle 3"/>
          <p:cNvSpPr>
            <a:spLocks noGrp="1" noChangeArrowheads="1"/>
          </p:cNvSpPr>
          <p:nvPr>
            <p:ph type="body" idx="1"/>
          </p:nvPr>
        </p:nvSpPr>
        <p:spPr>
          <a:xfrm>
            <a:off x="228600" y="1371600"/>
            <a:ext cx="8680450" cy="4754563"/>
          </a:xfrm>
        </p:spPr>
        <p:txBody>
          <a:bodyPr/>
          <a:lstStyle/>
          <a:p>
            <a:pPr marL="457200" indent="-457200">
              <a:buFont typeface="Wingdings" pitchFamily="2" charset="2"/>
              <a:buAutoNum type="arabicPeriod"/>
            </a:pPr>
            <a:r>
              <a:rPr lang="en-AU" sz="2300"/>
              <a:t>David Kim, Michael G. Solomon, </a:t>
            </a:r>
            <a:r>
              <a:rPr lang="en-AU" sz="2300" i="1"/>
              <a:t>Fundamentals of Information Systems Security</a:t>
            </a:r>
            <a:r>
              <a:rPr lang="en-AU" sz="2300"/>
              <a:t>, Jones &amp; Bartlettlearning, 2012.</a:t>
            </a:r>
          </a:p>
          <a:p>
            <a:pPr marL="457200" indent="-457200">
              <a:buFont typeface="Wingdings" pitchFamily="2" charset="2"/>
              <a:buAutoNum type="arabicPeriod"/>
            </a:pPr>
            <a:r>
              <a:rPr lang="en-AU" sz="2300"/>
              <a:t>Michael E. Whitman, Herbert J. Mattord, </a:t>
            </a:r>
            <a:r>
              <a:rPr lang="en-AU" sz="2300" i="1"/>
              <a:t>Principles of information security</a:t>
            </a:r>
            <a:r>
              <a:rPr lang="en-AU" sz="2300"/>
              <a:t>, 4th edition, Course Technology, Cengage Learning, 2012.</a:t>
            </a:r>
          </a:p>
          <a:p>
            <a:pPr marL="457200" indent="-457200">
              <a:buFont typeface="Wingdings" pitchFamily="2" charset="2"/>
              <a:buAutoNum type="arabicPeriod"/>
            </a:pPr>
            <a:r>
              <a:rPr lang="en-AU" sz="2300"/>
              <a:t>Matt Bishop, </a:t>
            </a:r>
            <a:r>
              <a:rPr lang="en-AU" sz="2300" i="1"/>
              <a:t>Introduction to Computer Security</a:t>
            </a:r>
            <a:r>
              <a:rPr lang="en-AU" sz="2300"/>
              <a:t>, Prentice Hall, 2004.</a:t>
            </a:r>
          </a:p>
          <a:p>
            <a:pPr marL="457200" indent="-457200">
              <a:buFont typeface="Wingdings" pitchFamily="2" charset="2"/>
              <a:buAutoNum type="arabicPeriod"/>
            </a:pPr>
            <a:r>
              <a:rPr lang="en-AU" sz="2300"/>
              <a:t>William Stallings, </a:t>
            </a:r>
            <a:r>
              <a:rPr lang="en-AU" sz="2300" i="1"/>
              <a:t>Cryptography and Network Security</a:t>
            </a:r>
            <a:r>
              <a:rPr lang="en-AU" sz="2300"/>
              <a:t>, Prentice Hall, 2010.</a:t>
            </a:r>
          </a:p>
          <a:p>
            <a:pPr marL="457200" indent="-457200">
              <a:buFont typeface="Wingdings" pitchFamily="2" charset="2"/>
              <a:buAutoNum type="arabicPeriod"/>
            </a:pPr>
            <a:r>
              <a:rPr lang="en-AU" sz="2300"/>
              <a:t>Alfred J. Menezes, Paul C. van Oorschot and Scott A. Vanstone, </a:t>
            </a:r>
            <a:r>
              <a:rPr lang="en-AU" sz="2300" i="1"/>
              <a:t>Handbook of Applied Cryptography</a:t>
            </a:r>
            <a:r>
              <a:rPr lang="en-AU" sz="2300"/>
              <a:t>, CRC Press, October 1996.</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1.2 Các yêu cầu đảm bảo an toàn HTTT</a:t>
            </a:r>
          </a:p>
        </p:txBody>
      </p:sp>
      <p:sp>
        <p:nvSpPr>
          <p:cNvPr id="3" name="Content Placeholder 2"/>
          <p:cNvSpPr>
            <a:spLocks noGrp="1"/>
          </p:cNvSpPr>
          <p:nvPr>
            <p:ph idx="1"/>
          </p:nvPr>
        </p:nvSpPr>
        <p:spPr/>
        <p:txBody>
          <a:bodyPr/>
          <a:lstStyle/>
          <a:p>
            <a:r>
              <a:rPr lang="en-AU"/>
              <a:t>Tính sẵn dùng (Availability): thông tin có thể truy nhập bởi người dùng hợp pháp bất cứ khi nào họ có yêu cầu.</a:t>
            </a:r>
          </a:p>
          <a:p>
            <a:r>
              <a:rPr lang="en-AU"/>
              <a:t>Tính sẵn dùng có thể được đo bằng các yếu tố:</a:t>
            </a:r>
          </a:p>
          <a:p>
            <a:pPr lvl="1"/>
            <a:r>
              <a:rPr lang="en-AU"/>
              <a:t>Thời gian cung cấp dịch vụ (Uptime);</a:t>
            </a:r>
          </a:p>
          <a:p>
            <a:pPr lvl="1"/>
            <a:r>
              <a:rPr lang="en-AU"/>
              <a:t>Thời gian ngừng cung cấp dịch vụ (Downtime);</a:t>
            </a:r>
          </a:p>
          <a:p>
            <a:pPr lvl="1"/>
            <a:r>
              <a:rPr lang="en-AU"/>
              <a:t>Tỷ lệ phục vụ: A = (Uptime)/(Uptime + Downtime);</a:t>
            </a:r>
          </a:p>
          <a:p>
            <a:pPr lvl="1"/>
            <a:r>
              <a:rPr lang="en-AU"/>
              <a:t>Thời gian trung bình giữa các sự cố;</a:t>
            </a:r>
          </a:p>
          <a:p>
            <a:pPr lvl="1"/>
            <a:r>
              <a:rPr lang="en-AU"/>
              <a:t>Thời gian trung bình ngừng để sửa chữa;</a:t>
            </a:r>
          </a:p>
          <a:p>
            <a:pPr lvl="1"/>
            <a:r>
              <a:rPr lang="en-AU"/>
              <a:t>Thời gian khôi phục sau sự cố.</a:t>
            </a:r>
          </a:p>
        </p:txBody>
      </p:sp>
    </p:spTree>
    <p:extLst>
      <p:ext uri="{BB962C8B-B14F-4D97-AF65-F5344CB8AC3E}">
        <p14:creationId xmlns:p14="http://schemas.microsoft.com/office/powerpoint/2010/main" val="1141377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1.2 Các yêu cầu đảm bảo an toàn HTTT</a:t>
            </a:r>
          </a:p>
        </p:txBody>
      </p:sp>
      <p:sp>
        <p:nvSpPr>
          <p:cNvPr id="3" name="Content Placeholder 2"/>
          <p:cNvSpPr>
            <a:spLocks noGrp="1"/>
          </p:cNvSpPr>
          <p:nvPr>
            <p:ph idx="1"/>
          </p:nvPr>
        </p:nvSpPr>
        <p:spPr>
          <a:xfrm>
            <a:off x="228600" y="1447801"/>
            <a:ext cx="8756650" cy="457200"/>
          </a:xfrm>
        </p:spPr>
        <p:txBody>
          <a:bodyPr/>
          <a:lstStyle/>
          <a:p>
            <a:r>
              <a:rPr lang="en-AU"/>
              <a:t>Tính sẵn dùng</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0" y="1905000"/>
            <a:ext cx="7647542"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613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1.3 Bảy vùng trong cơ sở hạ tầng CNTT và các mối đe dọa</a:t>
            </a:r>
          </a:p>
        </p:txBody>
      </p:sp>
      <p:sp>
        <p:nvSpPr>
          <p:cNvPr id="3" name="Content Placeholder 2"/>
          <p:cNvSpPr>
            <a:spLocks noGrp="1"/>
          </p:cNvSpPr>
          <p:nvPr>
            <p:ph idx="1"/>
          </p:nvPr>
        </p:nvSpPr>
        <p:spPr>
          <a:xfrm>
            <a:off x="381000" y="1447800"/>
            <a:ext cx="8604250" cy="4678363"/>
          </a:xfrm>
        </p:spPr>
        <p:txBody>
          <a:bodyPr/>
          <a:lstStyle/>
          <a:p>
            <a:r>
              <a:rPr lang="en-AU"/>
              <a:t>Vùng người dùng (User domain)</a:t>
            </a:r>
          </a:p>
          <a:p>
            <a:r>
              <a:rPr lang="en-AU"/>
              <a:t>Vùng máy trạm (Workstation domain)</a:t>
            </a:r>
          </a:p>
          <a:p>
            <a:r>
              <a:rPr lang="en-AU"/>
              <a:t>Vùng mạng LAN (LAN domain)</a:t>
            </a:r>
          </a:p>
          <a:p>
            <a:r>
              <a:rPr lang="en-AU"/>
              <a:t>Vùng LAN-to-WAN (LAN-to-WAN domain)</a:t>
            </a:r>
          </a:p>
          <a:p>
            <a:r>
              <a:rPr lang="en-AU"/>
              <a:t>Vùng WAN (WAN domain)</a:t>
            </a:r>
          </a:p>
          <a:p>
            <a:r>
              <a:rPr lang="en-AU"/>
              <a:t>Vùng truy nhập từ xa (Remote Access domain)</a:t>
            </a:r>
          </a:p>
          <a:p>
            <a:r>
              <a:rPr lang="en-AU"/>
              <a:t>Vùng hệ thống/ứng dụng (Systems/Applications domain)</a:t>
            </a:r>
          </a:p>
        </p:txBody>
      </p:sp>
    </p:spTree>
    <p:extLst>
      <p:ext uri="{BB962C8B-B14F-4D97-AF65-F5344CB8AC3E}">
        <p14:creationId xmlns:p14="http://schemas.microsoft.com/office/powerpoint/2010/main" val="14221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1.3 Bảy vùng trong cơ sở hạ tầng CNTT và các mối đe dọa</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822231"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641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1.3 Bảy vùng trong cơ sở hạ tầng CNTT và các mối đe dọa</a:t>
            </a:r>
          </a:p>
        </p:txBody>
      </p:sp>
      <p:sp>
        <p:nvSpPr>
          <p:cNvPr id="3" name="Content Placeholder 2"/>
          <p:cNvSpPr>
            <a:spLocks noGrp="1"/>
          </p:cNvSpPr>
          <p:nvPr>
            <p:ph idx="1"/>
          </p:nvPr>
        </p:nvSpPr>
        <p:spPr>
          <a:xfrm>
            <a:off x="228600" y="1447800"/>
            <a:ext cx="6705600" cy="4678363"/>
          </a:xfrm>
        </p:spPr>
        <p:txBody>
          <a:bodyPr/>
          <a:lstStyle/>
          <a:p>
            <a:r>
              <a:rPr lang="en-AU"/>
              <a:t>Các đe dọa (threats) với vùng người dùng:</a:t>
            </a:r>
          </a:p>
          <a:p>
            <a:pPr lvl="1"/>
            <a:r>
              <a:rPr lang="en-AU"/>
              <a:t>Thiếu ý thức về vấn đề an ninh an toàn</a:t>
            </a:r>
          </a:p>
          <a:p>
            <a:pPr lvl="1"/>
            <a:r>
              <a:rPr lang="en-AU"/>
              <a:t>Coi nhẹ các chính sách an ninh an toàn</a:t>
            </a:r>
          </a:p>
          <a:p>
            <a:pPr lvl="1"/>
            <a:r>
              <a:rPr lang="en-AU"/>
              <a:t>Vi phạm chính sách an ninh an toàn</a:t>
            </a:r>
          </a:p>
          <a:p>
            <a:pPr lvl="1"/>
            <a:r>
              <a:rPr lang="en-AU"/>
              <a:t>Đưa CD/DVD/USB với các files cá nhân vào hệ thống</a:t>
            </a:r>
          </a:p>
          <a:p>
            <a:pPr lvl="1"/>
            <a:r>
              <a:rPr lang="en-AU"/>
              <a:t>Tải ảnh, âm nhạc, video</a:t>
            </a:r>
          </a:p>
          <a:p>
            <a:pPr lvl="1"/>
            <a:r>
              <a:rPr lang="en-AU"/>
              <a:t>Phá hoại dữ liệu, ứng dụng và hệ thống</a:t>
            </a:r>
          </a:p>
          <a:p>
            <a:pPr lvl="1"/>
            <a:r>
              <a:rPr lang="en-AU"/>
              <a:t>Tấn công phá hoại từ các nhân viên bất mãn</a:t>
            </a:r>
          </a:p>
          <a:p>
            <a:pPr lvl="1"/>
            <a:r>
              <a:rPr lang="en-AU"/>
              <a:t>Nhân viên có thể tống tiền hoặc chiếm đoạt thông tin quan trọng.</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133600"/>
            <a:ext cx="2140844"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667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1.3 Bảy vùng trong cơ sở hạ tầng CNTT và các mối đe dọa</a:t>
            </a:r>
          </a:p>
        </p:txBody>
      </p:sp>
      <p:sp>
        <p:nvSpPr>
          <p:cNvPr id="3" name="Content Placeholder 2"/>
          <p:cNvSpPr>
            <a:spLocks noGrp="1"/>
          </p:cNvSpPr>
          <p:nvPr>
            <p:ph idx="1"/>
          </p:nvPr>
        </p:nvSpPr>
        <p:spPr>
          <a:xfrm>
            <a:off x="228600" y="1447800"/>
            <a:ext cx="6553200" cy="4678363"/>
          </a:xfrm>
        </p:spPr>
        <p:txBody>
          <a:bodyPr/>
          <a:lstStyle/>
          <a:p>
            <a:r>
              <a:rPr lang="en-AU"/>
              <a:t>Các đe dọa (threats) với vùng máy trạm:</a:t>
            </a:r>
          </a:p>
          <a:p>
            <a:pPr lvl="1"/>
            <a:r>
              <a:rPr lang="en-AU"/>
              <a:t>Truy nhập trái phép vào máy trạm</a:t>
            </a:r>
          </a:p>
          <a:p>
            <a:pPr lvl="1"/>
            <a:r>
              <a:rPr lang="en-AU"/>
              <a:t>Truy nhập trái phép vào hệ thống, ứng dụng và dữ liệu</a:t>
            </a:r>
          </a:p>
          <a:p>
            <a:pPr lvl="1"/>
            <a:r>
              <a:rPr lang="en-AU"/>
              <a:t>Các lỗ hổng an ninh trong hệ điều hành máy trạm</a:t>
            </a:r>
          </a:p>
          <a:p>
            <a:pPr lvl="1"/>
            <a:r>
              <a:rPr lang="en-AU"/>
              <a:t>Các lỗ hổng an ninh trong các phần mềm ứng dụng máy trạm</a:t>
            </a:r>
          </a:p>
          <a:p>
            <a:pPr lvl="1"/>
            <a:r>
              <a:rPr lang="en-AU"/>
              <a:t>Các hiểm họa từ virus, mã độc và các phần mềm độc hại</a:t>
            </a:r>
          </a:p>
          <a:p>
            <a:pPr lvl="1"/>
            <a:r>
              <a:rPr lang="en-AU"/>
              <a:t>Người dùng đưa CD/DVD/USB với các files cá nhân vào hệ thống</a:t>
            </a:r>
          </a:p>
          <a:p>
            <a:pPr lvl="1"/>
            <a:r>
              <a:rPr lang="en-AU"/>
              <a:t>Người dùng tải ảnh, âm nhạc, video.</a:t>
            </a:r>
          </a:p>
          <a:p>
            <a:pPr lvl="1"/>
            <a:endParaRPr lang="en-AU"/>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438400"/>
            <a:ext cx="2255184"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34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1.3 Bảy vùng trong cơ sở hạ tầng CNTT và các mối đe dọa</a:t>
            </a:r>
          </a:p>
        </p:txBody>
      </p:sp>
      <p:sp>
        <p:nvSpPr>
          <p:cNvPr id="3" name="Content Placeholder 2"/>
          <p:cNvSpPr>
            <a:spLocks noGrp="1"/>
          </p:cNvSpPr>
          <p:nvPr>
            <p:ph idx="1"/>
          </p:nvPr>
        </p:nvSpPr>
        <p:spPr>
          <a:xfrm>
            <a:off x="228600" y="1447800"/>
            <a:ext cx="6324600" cy="4678363"/>
          </a:xfrm>
        </p:spPr>
        <p:txBody>
          <a:bodyPr/>
          <a:lstStyle/>
          <a:p>
            <a:r>
              <a:rPr lang="en-AU"/>
              <a:t>Các đe dọa (threats) với vùng LAN:</a:t>
            </a:r>
          </a:p>
          <a:p>
            <a:pPr lvl="1"/>
            <a:r>
              <a:rPr lang="en-AU"/>
              <a:t>Truy nhập trái phép vào mạng LAN vật lý</a:t>
            </a:r>
          </a:p>
          <a:p>
            <a:pPr lvl="1"/>
            <a:r>
              <a:rPr lang="en-AU"/>
              <a:t>Truy nhập trái phép vào hệ thống, ứng dụng và dữ liệu</a:t>
            </a:r>
          </a:p>
          <a:p>
            <a:pPr lvl="1"/>
            <a:r>
              <a:rPr lang="en-AU"/>
              <a:t>Các lỗ hổng an ninh trong hệ điều hành máy chủ</a:t>
            </a:r>
          </a:p>
          <a:p>
            <a:pPr lvl="1"/>
            <a:r>
              <a:rPr lang="en-AU"/>
              <a:t>Các lỗ hổng an ninh trong các phần mềm ứng dụng máy chủ</a:t>
            </a:r>
          </a:p>
          <a:p>
            <a:pPr lvl="1"/>
            <a:r>
              <a:rPr lang="en-AU"/>
              <a:t>Nguy cơ từ người dùng giả mạo trong mạng WLAN</a:t>
            </a:r>
          </a:p>
          <a:p>
            <a:pPr lvl="1"/>
            <a:r>
              <a:rPr lang="en-AU"/>
              <a:t>Tính bí mật dữ liệu trong mạng WLAN có thể bị đe dọa</a:t>
            </a:r>
          </a:p>
          <a:p>
            <a:pPr lvl="1"/>
            <a:r>
              <a:rPr lang="en-AU"/>
              <a:t>Các hướng dẫn và chuẩn cấu hình cho máy chủ LAN chưa được tuân thủ.</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514600"/>
            <a:ext cx="2514600" cy="2287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5136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1.3 Bảy vùng trong cơ sở hạ tầng CNTT và các mối đe dọa</a:t>
            </a:r>
          </a:p>
        </p:txBody>
      </p:sp>
      <p:sp>
        <p:nvSpPr>
          <p:cNvPr id="3" name="Content Placeholder 2"/>
          <p:cNvSpPr>
            <a:spLocks noGrp="1"/>
          </p:cNvSpPr>
          <p:nvPr>
            <p:ph idx="1"/>
          </p:nvPr>
        </p:nvSpPr>
        <p:spPr>
          <a:xfrm>
            <a:off x="228600" y="1447800"/>
            <a:ext cx="5638800" cy="4724400"/>
          </a:xfrm>
        </p:spPr>
        <p:txBody>
          <a:bodyPr/>
          <a:lstStyle/>
          <a:p>
            <a:r>
              <a:rPr lang="en-AU"/>
              <a:t>Các đe dọa (threats) với vùng </a:t>
            </a:r>
            <a:br>
              <a:rPr lang="en-AU"/>
            </a:br>
            <a:r>
              <a:rPr lang="en-AU"/>
              <a:t>LAN-to-WAN:</a:t>
            </a:r>
          </a:p>
          <a:p>
            <a:pPr lvl="1"/>
            <a:r>
              <a:rPr lang="en-AU"/>
              <a:t>Thăm dò và rà quét trái phép các cổng dịch vụ</a:t>
            </a:r>
          </a:p>
          <a:p>
            <a:pPr lvl="1"/>
            <a:r>
              <a:rPr lang="en-AU"/>
              <a:t>Truy nhập trái phép</a:t>
            </a:r>
          </a:p>
          <a:p>
            <a:pPr lvl="1"/>
            <a:r>
              <a:rPr lang="en-AU"/>
              <a:t>Lỗ hổng an ninh trong các bộ định tuyến, tường lửa và các thiết bị mạng khác</a:t>
            </a:r>
          </a:p>
          <a:p>
            <a:pPr lvl="1"/>
            <a:r>
              <a:rPr lang="en-AU"/>
              <a:t>Người dụng cục bộ (trong LAN) có thể tải các file không xác định nội dung từ các nguồn không xác định.</a:t>
            </a:r>
          </a:p>
          <a:p>
            <a:pPr lvl="1"/>
            <a:endParaRPr lang="en-AU"/>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752599"/>
            <a:ext cx="2667000" cy="3764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2041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1.3 Bảy vùng trong cơ sở hạ tầng CNTT và các mối đe dọa</a:t>
            </a:r>
          </a:p>
        </p:txBody>
      </p:sp>
      <p:sp>
        <p:nvSpPr>
          <p:cNvPr id="3" name="Content Placeholder 2"/>
          <p:cNvSpPr>
            <a:spLocks noGrp="1"/>
          </p:cNvSpPr>
          <p:nvPr>
            <p:ph idx="1"/>
          </p:nvPr>
        </p:nvSpPr>
        <p:spPr>
          <a:xfrm>
            <a:off x="228600" y="1447800"/>
            <a:ext cx="5410200" cy="4678363"/>
          </a:xfrm>
        </p:spPr>
        <p:txBody>
          <a:bodyPr/>
          <a:lstStyle/>
          <a:p>
            <a:r>
              <a:rPr lang="en-AU"/>
              <a:t>Các đe dọa (threats) với vùng WAN:</a:t>
            </a:r>
          </a:p>
          <a:p>
            <a:pPr lvl="1"/>
            <a:r>
              <a:rPr lang="en-AU"/>
              <a:t>Rủi ro từ việc dữ liệu có thể được truy nhập trong môi trường công cộng và mở</a:t>
            </a:r>
          </a:p>
          <a:p>
            <a:pPr lvl="1"/>
            <a:r>
              <a:rPr lang="en-AU"/>
              <a:t>Hầu hết dữ liệu được truyền dưới dạng rõ (cleartext/plaintext)</a:t>
            </a:r>
          </a:p>
          <a:p>
            <a:pPr lvl="1"/>
            <a:r>
              <a:rPr lang="en-AU"/>
              <a:t>Dễ bị nghe trộm</a:t>
            </a:r>
          </a:p>
          <a:p>
            <a:pPr lvl="1"/>
            <a:r>
              <a:rPr lang="en-AU"/>
              <a:t>Dễ bị tấn công phá hoại</a:t>
            </a:r>
          </a:p>
          <a:p>
            <a:pPr lvl="1"/>
            <a:r>
              <a:rPr lang="en-AU"/>
              <a:t>Dễ bị tấn công từ chối dịch vụ (DoS) và từ chối dịch vụ phân tán (DDoS)</a:t>
            </a:r>
          </a:p>
          <a:p>
            <a:pPr lvl="1"/>
            <a:r>
              <a:rPr lang="en-AU"/>
              <a:t>Kẻ tấn công có thể tự do, dễ dàng gửi email có đính kèm virus, sâu và các phần mềm độc hại.</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524000"/>
            <a:ext cx="2819400" cy="4322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060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1.3 Bảy vùng trong cơ sở hạ tầng CNTT và các mối đe dọa</a:t>
            </a:r>
          </a:p>
        </p:txBody>
      </p:sp>
      <p:sp>
        <p:nvSpPr>
          <p:cNvPr id="3" name="Content Placeholder 2"/>
          <p:cNvSpPr>
            <a:spLocks noGrp="1"/>
          </p:cNvSpPr>
          <p:nvPr>
            <p:ph idx="1"/>
          </p:nvPr>
        </p:nvSpPr>
        <p:spPr>
          <a:xfrm>
            <a:off x="228600" y="1447800"/>
            <a:ext cx="5105400" cy="4678363"/>
          </a:xfrm>
        </p:spPr>
        <p:txBody>
          <a:bodyPr/>
          <a:lstStyle/>
          <a:p>
            <a:r>
              <a:rPr lang="en-AU"/>
              <a:t>Các đe dọa (threats) với vùng truy nhập từ xa:</a:t>
            </a:r>
          </a:p>
          <a:p>
            <a:pPr lvl="1"/>
            <a:r>
              <a:rPr lang="en-AU"/>
              <a:t>Tấn công kiểu vét cạn (brute force) vào tên người dùng và mật khẩu</a:t>
            </a:r>
          </a:p>
          <a:p>
            <a:pPr lvl="1"/>
            <a:r>
              <a:rPr lang="en-AU"/>
              <a:t>Tấn công vào hệ thống đăng nhập và điều khiển truy cập</a:t>
            </a:r>
          </a:p>
          <a:p>
            <a:pPr lvl="1"/>
            <a:r>
              <a:rPr lang="en-AU"/>
              <a:t>Truy nhập trái phép vào hệ thống CNTT, ứng dụng và dữ liệu</a:t>
            </a:r>
          </a:p>
          <a:p>
            <a:pPr lvl="1"/>
            <a:r>
              <a:rPr lang="en-AU"/>
              <a:t>Thông tin bí mật có thể bị đánh cắp </a:t>
            </a:r>
            <a:br>
              <a:rPr lang="en-AU"/>
            </a:br>
            <a:r>
              <a:rPr lang="en-AU"/>
              <a:t>từ xa</a:t>
            </a:r>
          </a:p>
          <a:p>
            <a:pPr lvl="1"/>
            <a:r>
              <a:rPr lang="en-AU"/>
              <a:t>Dò rỉ dữ liệu do vi phạm các tiêu chuẩn phân loại dữ liệu.</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447800"/>
            <a:ext cx="3200400" cy="4506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93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AU"/>
              <a:t>ĐÁNH GIÁ MÔN HỌC</a:t>
            </a:r>
          </a:p>
        </p:txBody>
      </p:sp>
      <p:sp>
        <p:nvSpPr>
          <p:cNvPr id="163843" name="Rectangle 3"/>
          <p:cNvSpPr>
            <a:spLocks noGrp="1" noChangeArrowheads="1"/>
          </p:cNvSpPr>
          <p:nvPr>
            <p:ph type="body" idx="1"/>
          </p:nvPr>
        </p:nvSpPr>
        <p:spPr>
          <a:xfrm>
            <a:off x="838200" y="1676400"/>
            <a:ext cx="8147050" cy="4449763"/>
          </a:xfrm>
        </p:spPr>
        <p:txBody>
          <a:bodyPr/>
          <a:lstStyle/>
          <a:p>
            <a:pPr marL="457200" indent="-457200"/>
            <a:r>
              <a:rPr lang="en-AU" dirty="0" err="1"/>
              <a:t>Các</a:t>
            </a:r>
            <a:r>
              <a:rPr lang="en-AU" dirty="0"/>
              <a:t> </a:t>
            </a:r>
            <a:r>
              <a:rPr lang="en-AU" dirty="0" err="1"/>
              <a:t>điểm</a:t>
            </a:r>
            <a:r>
              <a:rPr lang="en-AU" dirty="0"/>
              <a:t> </a:t>
            </a:r>
            <a:r>
              <a:rPr lang="en-AU" dirty="0" err="1"/>
              <a:t>thành</a:t>
            </a:r>
            <a:r>
              <a:rPr lang="en-AU" dirty="0"/>
              <a:t> </a:t>
            </a:r>
            <a:r>
              <a:rPr lang="en-AU" dirty="0" err="1"/>
              <a:t>phần</a:t>
            </a:r>
            <a:r>
              <a:rPr lang="en-AU" dirty="0"/>
              <a:t>:</a:t>
            </a:r>
          </a:p>
          <a:p>
            <a:pPr marL="876300" lvl="1" indent="-419100"/>
            <a:r>
              <a:rPr lang="en-AU" dirty="0" err="1"/>
              <a:t>Chuyên</a:t>
            </a:r>
            <a:r>
              <a:rPr lang="en-AU" dirty="0"/>
              <a:t> </a:t>
            </a:r>
            <a:r>
              <a:rPr lang="en-AU" dirty="0" err="1"/>
              <a:t>cần</a:t>
            </a:r>
            <a:r>
              <a:rPr lang="en-AU" dirty="0"/>
              <a:t>: </a:t>
            </a:r>
            <a:r>
              <a:rPr lang="en-AU"/>
              <a:t>10%</a:t>
            </a:r>
          </a:p>
          <a:p>
            <a:pPr marL="876300" lvl="1" indent="-419100"/>
            <a:r>
              <a:rPr lang="en-AU"/>
              <a:t>Giữa kỳ: 10%</a:t>
            </a:r>
            <a:endParaRPr lang="en-AU" dirty="0"/>
          </a:p>
          <a:p>
            <a:pPr marL="876300" lvl="1" indent="-419100"/>
            <a:r>
              <a:rPr lang="en-AU"/>
              <a:t>Bài</a:t>
            </a:r>
            <a:r>
              <a:rPr lang="en-AU" dirty="0"/>
              <a:t> </a:t>
            </a:r>
            <a:r>
              <a:rPr lang="en-AU" dirty="0" err="1"/>
              <a:t>tập+Tiểu</a:t>
            </a:r>
            <a:r>
              <a:rPr lang="en-AU" dirty="0"/>
              <a:t> </a:t>
            </a:r>
            <a:r>
              <a:rPr lang="en-AU" dirty="0" err="1"/>
              <a:t>luận</a:t>
            </a:r>
            <a:r>
              <a:rPr lang="en-AU" dirty="0"/>
              <a:t>: 20%</a:t>
            </a:r>
          </a:p>
          <a:p>
            <a:pPr marL="876300" lvl="1" indent="-419100"/>
            <a:r>
              <a:rPr lang="en-AU" dirty="0"/>
              <a:t>Thi </a:t>
            </a:r>
            <a:r>
              <a:rPr lang="en-AU" dirty="0" err="1"/>
              <a:t>cuối</a:t>
            </a:r>
            <a:r>
              <a:rPr lang="en-AU" dirty="0"/>
              <a:t> </a:t>
            </a:r>
            <a:r>
              <a:rPr lang="en-AU" dirty="0" err="1"/>
              <a:t>kỳ</a:t>
            </a:r>
            <a:r>
              <a:rPr lang="en-AU"/>
              <a:t>: </a:t>
            </a:r>
            <a:r>
              <a:rPr lang="en-AU" dirty="0"/>
              <a:t>6</a:t>
            </a:r>
            <a:r>
              <a:rPr lang="en-AU"/>
              <a:t>0</a:t>
            </a:r>
            <a:r>
              <a:rPr lang="en-AU" dirty="0"/>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1.3 Bảy vùng trong cơ sở hạ tầng CNTT và các mối đe dọa</a:t>
            </a:r>
          </a:p>
        </p:txBody>
      </p:sp>
      <p:sp>
        <p:nvSpPr>
          <p:cNvPr id="3" name="Content Placeholder 2"/>
          <p:cNvSpPr>
            <a:spLocks noGrp="1"/>
          </p:cNvSpPr>
          <p:nvPr>
            <p:ph idx="1"/>
          </p:nvPr>
        </p:nvSpPr>
        <p:spPr>
          <a:xfrm>
            <a:off x="228600" y="1447800"/>
            <a:ext cx="4953000" cy="4678363"/>
          </a:xfrm>
        </p:spPr>
        <p:txBody>
          <a:bodyPr/>
          <a:lstStyle/>
          <a:p>
            <a:r>
              <a:rPr lang="en-AU"/>
              <a:t>Các đe dọa (threats) với vùng hệ thống/ứng dụng:</a:t>
            </a:r>
          </a:p>
          <a:p>
            <a:pPr lvl="1"/>
            <a:r>
              <a:rPr lang="en-AU"/>
              <a:t>Truy nhập trái phép đến trung tâm dữ liệu, phòng máy hoặc tủ cáp</a:t>
            </a:r>
          </a:p>
          <a:p>
            <a:pPr lvl="1"/>
            <a:r>
              <a:rPr lang="en-AU"/>
              <a:t>Khó khăn trong quản lý các máy chủ yêu cầu tính sẵn dùng cao</a:t>
            </a:r>
          </a:p>
          <a:p>
            <a:pPr lvl="1"/>
            <a:r>
              <a:rPr lang="en-AU"/>
              <a:t>Lỗ hổng trong quản lý các phần mềm ứng dụng của hệ điều hành máy chủ</a:t>
            </a:r>
          </a:p>
          <a:p>
            <a:pPr lvl="1"/>
            <a:r>
              <a:rPr lang="en-AU"/>
              <a:t>Các vấn đề an ninh trong các môi trường ảo của điện toán đám mây</a:t>
            </a:r>
          </a:p>
          <a:p>
            <a:pPr lvl="1"/>
            <a:r>
              <a:rPr lang="en-AU"/>
              <a:t>Vấn đề hỏng hóc hoặc mất dữ liệu.</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549400"/>
            <a:ext cx="3124200" cy="4245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6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1.4 Mô hình tổng quát đảm bảo an toàn HTTT</a:t>
            </a:r>
          </a:p>
        </p:txBody>
      </p:sp>
      <p:sp>
        <p:nvSpPr>
          <p:cNvPr id="3" name="Content Placeholder 2"/>
          <p:cNvSpPr>
            <a:spLocks noGrp="1"/>
          </p:cNvSpPr>
          <p:nvPr>
            <p:ph idx="1"/>
          </p:nvPr>
        </p:nvSpPr>
        <p:spPr/>
        <p:txBody>
          <a:bodyPr/>
          <a:lstStyle/>
          <a:p>
            <a:r>
              <a:rPr lang="en-AU"/>
              <a:t>Nguyên tắc đảm bảo an toàn thông tin, hệ thống và mạng:</a:t>
            </a:r>
          </a:p>
          <a:p>
            <a:pPr lvl="1"/>
            <a:r>
              <a:rPr lang="en-AU"/>
              <a:t>Phòng vệ nhiều lớp có chiều sâu (Defence in Depth): tạo ra nhiều lớp bảo vệ, kết hợp tính năng tác dụng của mỗi lớp để đảm bảo an toàn tối đa cho thông tin, hệ thống và mạng.</a:t>
            </a:r>
          </a:p>
          <a:p>
            <a:pPr lvl="1"/>
            <a:r>
              <a:rPr lang="en-AU"/>
              <a:t>Một lớp, một công cụ phòng vệ thường không đảm bảo an toàn.</a:t>
            </a:r>
          </a:p>
          <a:p>
            <a:pPr lvl="1"/>
            <a:r>
              <a:rPr lang="en-AU"/>
              <a:t>Không tồn tại HTTT an toàn tuyệt đối</a:t>
            </a:r>
          </a:p>
          <a:p>
            <a:pPr lvl="2"/>
            <a:r>
              <a:rPr lang="en-AU"/>
              <a:t>Thường HTTT an toàn tuyệt đối là hệ thống đóng kín và không hoặc ít có giá trị sử dụng.</a:t>
            </a:r>
          </a:p>
          <a:p>
            <a:pPr lvl="2"/>
            <a:r>
              <a:rPr lang="en-AU"/>
              <a:t>Cần cân bằng giữa an toàn, giá trị sử dụng và chi phí.</a:t>
            </a:r>
          </a:p>
        </p:txBody>
      </p:sp>
    </p:spTree>
    <p:extLst>
      <p:ext uri="{BB962C8B-B14F-4D97-AF65-F5344CB8AC3E}">
        <p14:creationId xmlns:p14="http://schemas.microsoft.com/office/powerpoint/2010/main" val="1144698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1.4 Mô hình tổng quát đảm bảo an toàn HTTT</a:t>
            </a:r>
          </a:p>
        </p:txBody>
      </p:sp>
      <p:sp>
        <p:nvSpPr>
          <p:cNvPr id="3" name="Content Placeholder 2"/>
          <p:cNvSpPr>
            <a:spLocks noGrp="1"/>
          </p:cNvSpPr>
          <p:nvPr>
            <p:ph idx="1"/>
          </p:nvPr>
        </p:nvSpPr>
        <p:spPr>
          <a:xfrm>
            <a:off x="228600" y="1447801"/>
            <a:ext cx="8756650" cy="457200"/>
          </a:xfrm>
        </p:spPr>
        <p:txBody>
          <a:bodyPr/>
          <a:lstStyle/>
          <a:p>
            <a:r>
              <a:rPr lang="en-AU"/>
              <a:t>Mô hình Layered Security Model hoặc Defence in Depth</a:t>
            </a:r>
          </a:p>
        </p:txBody>
      </p:sp>
      <p:pic>
        <p:nvPicPr>
          <p:cNvPr id="21506" name="Picture 2" descr="http://www.processonline.com.au/uploads/Image/P236-1-Layer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57400"/>
            <a:ext cx="485999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043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1.4 Mô hình tổng quát đảm bảo an toàn HTTT</a:t>
            </a:r>
          </a:p>
        </p:txBody>
      </p:sp>
      <p:sp>
        <p:nvSpPr>
          <p:cNvPr id="3" name="Content Placeholder 2"/>
          <p:cNvSpPr>
            <a:spLocks noGrp="1"/>
          </p:cNvSpPr>
          <p:nvPr>
            <p:ph idx="1"/>
          </p:nvPr>
        </p:nvSpPr>
        <p:spPr>
          <a:xfrm>
            <a:off x="228600" y="1447800"/>
            <a:ext cx="1981200" cy="2819400"/>
          </a:xfrm>
        </p:spPr>
        <p:txBody>
          <a:bodyPr/>
          <a:lstStyle/>
          <a:p>
            <a:r>
              <a:rPr lang="en-AU"/>
              <a:t>Mô hình Layered Security Model hoặc Defence in Depth</a:t>
            </a:r>
          </a:p>
        </p:txBody>
      </p:sp>
      <p:pic>
        <p:nvPicPr>
          <p:cNvPr id="24578" name="Picture 2" descr="http://technet.microsoft.com/ko-kr/library/Dd547884.sgfg0101_big(l=ko-k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44600"/>
            <a:ext cx="5962421"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019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1.4 Mô hình tổng quát đảm bảo an toàn HTTT</a:t>
            </a:r>
          </a:p>
        </p:txBody>
      </p:sp>
      <p:sp>
        <p:nvSpPr>
          <p:cNvPr id="3" name="Content Placeholder 2"/>
          <p:cNvSpPr>
            <a:spLocks noGrp="1"/>
          </p:cNvSpPr>
          <p:nvPr>
            <p:ph idx="1"/>
          </p:nvPr>
        </p:nvSpPr>
        <p:spPr>
          <a:xfrm>
            <a:off x="228600" y="1447800"/>
            <a:ext cx="1981200" cy="2819400"/>
          </a:xfrm>
        </p:spPr>
        <p:txBody>
          <a:bodyPr/>
          <a:lstStyle/>
          <a:p>
            <a:r>
              <a:rPr lang="en-AU"/>
              <a:t>Mô hình Layered Security Model hoặc Defence in Depth</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70000"/>
            <a:ext cx="6571904" cy="497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76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1.4 Mô hình tổng quát đảm bảo an toàn HTTT</a:t>
            </a:r>
          </a:p>
        </p:txBody>
      </p:sp>
      <p:sp>
        <p:nvSpPr>
          <p:cNvPr id="3" name="Content Placeholder 2"/>
          <p:cNvSpPr>
            <a:spLocks noGrp="1"/>
          </p:cNvSpPr>
          <p:nvPr>
            <p:ph idx="1"/>
          </p:nvPr>
        </p:nvSpPr>
        <p:spPr>
          <a:xfrm>
            <a:off x="234913" y="1295400"/>
            <a:ext cx="8756650" cy="457200"/>
          </a:xfrm>
        </p:spPr>
        <p:txBody>
          <a:bodyPr/>
          <a:lstStyle/>
          <a:p>
            <a:r>
              <a:rPr lang="en-AU"/>
              <a:t>Mô hình Layered Security Model hoặc Defence in Depth</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47850"/>
            <a:ext cx="8921677"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7377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1.4 Mô hình tổng quát đảm bảo an toàn HTTT</a:t>
            </a:r>
          </a:p>
        </p:txBody>
      </p:sp>
      <p:sp>
        <p:nvSpPr>
          <p:cNvPr id="3" name="Content Placeholder 2"/>
          <p:cNvSpPr>
            <a:spLocks noGrp="1"/>
          </p:cNvSpPr>
          <p:nvPr>
            <p:ph idx="1"/>
          </p:nvPr>
        </p:nvSpPr>
        <p:spPr/>
        <p:txBody>
          <a:bodyPr/>
          <a:lstStyle/>
          <a:p>
            <a:r>
              <a:rPr lang="en-AU"/>
              <a:t>Các lớp phòng vệ điển hình:</a:t>
            </a:r>
          </a:p>
          <a:p>
            <a:pPr lvl="1"/>
            <a:r>
              <a:rPr lang="en-AU"/>
              <a:t>Lớp an ninh cơ quan/tổ chức (Plant Security)</a:t>
            </a:r>
          </a:p>
          <a:p>
            <a:pPr lvl="2"/>
            <a:r>
              <a:rPr lang="en-AU"/>
              <a:t>Lớp bảo vệ vật lý</a:t>
            </a:r>
          </a:p>
          <a:p>
            <a:pPr lvl="2"/>
            <a:r>
              <a:rPr lang="en-AU"/>
              <a:t>Lớp chính sách &amp; thủ tục đảm bảo ATTT</a:t>
            </a:r>
          </a:p>
          <a:p>
            <a:pPr lvl="1"/>
            <a:r>
              <a:rPr lang="en-AU"/>
              <a:t>Lớp an ninh mạng (Network Security)</a:t>
            </a:r>
          </a:p>
          <a:p>
            <a:pPr lvl="2"/>
            <a:r>
              <a:rPr lang="en-AU"/>
              <a:t>Lớp an ninh cho từng thành phần mạng</a:t>
            </a:r>
          </a:p>
          <a:p>
            <a:pPr lvl="2"/>
            <a:r>
              <a:rPr lang="en-AU"/>
              <a:t>Tường lửa, mạng riêng ảo (VPN)</a:t>
            </a:r>
          </a:p>
          <a:p>
            <a:pPr lvl="1"/>
            <a:r>
              <a:rPr lang="en-AU"/>
              <a:t>Lớp an ninh hệ thống (System Security)</a:t>
            </a:r>
          </a:p>
          <a:p>
            <a:pPr lvl="2"/>
            <a:r>
              <a:rPr lang="en-AU"/>
              <a:t>Lớp tăng cường an ninh hệ thống</a:t>
            </a:r>
          </a:p>
          <a:p>
            <a:pPr lvl="2"/>
            <a:r>
              <a:rPr lang="en-AU"/>
              <a:t>Lớp quản trị tài khoản và phân quyền người dùng</a:t>
            </a:r>
          </a:p>
          <a:p>
            <a:pPr lvl="2"/>
            <a:r>
              <a:rPr lang="en-AU"/>
              <a:t>Lớp quản lý các bản vá và cập nhật phần mềm</a:t>
            </a:r>
          </a:p>
          <a:p>
            <a:pPr lvl="2"/>
            <a:r>
              <a:rPr lang="en-AU"/>
              <a:t>Lớp phát hiện và ngăn chặn phần mềm độc hại.</a:t>
            </a:r>
          </a:p>
        </p:txBody>
      </p:sp>
    </p:spTree>
    <p:extLst>
      <p:ext uri="{BB962C8B-B14F-4D97-AF65-F5344CB8AC3E}">
        <p14:creationId xmlns:p14="http://schemas.microsoft.com/office/powerpoint/2010/main" val="6407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AU"/>
              <a:t>NỘI DUNG MÔN HỌC</a:t>
            </a:r>
          </a:p>
        </p:txBody>
      </p:sp>
      <p:sp>
        <p:nvSpPr>
          <p:cNvPr id="209923" name="Rectangle 3"/>
          <p:cNvSpPr>
            <a:spLocks noGrp="1" noChangeArrowheads="1"/>
          </p:cNvSpPr>
          <p:nvPr>
            <p:ph type="body" idx="1"/>
          </p:nvPr>
        </p:nvSpPr>
        <p:spPr>
          <a:xfrm>
            <a:off x="685800" y="1447800"/>
            <a:ext cx="8153400" cy="4678363"/>
          </a:xfrm>
        </p:spPr>
        <p:txBody>
          <a:bodyPr/>
          <a:lstStyle/>
          <a:p>
            <a:pPr marL="457200" indent="-457200">
              <a:buFont typeface="Wingdings" pitchFamily="2" charset="2"/>
              <a:buAutoNum type="arabicPeriod"/>
            </a:pPr>
            <a:r>
              <a:rPr lang="en-AU" sz="2800"/>
              <a:t>Tổng quan về an toàn bảo mật hệ thống </a:t>
            </a:r>
            <a:br>
              <a:rPr lang="en-AU" sz="2800"/>
            </a:br>
            <a:r>
              <a:rPr lang="en-AU" sz="2800"/>
              <a:t>thông tin</a:t>
            </a:r>
          </a:p>
          <a:p>
            <a:pPr marL="457200" indent="-457200">
              <a:buFont typeface="Wingdings" pitchFamily="2" charset="2"/>
              <a:buAutoNum type="arabicPeriod"/>
            </a:pPr>
            <a:r>
              <a:rPr lang="vi-VN" sz="2800"/>
              <a:t>Các dạng tấn công và phần mềm độc hại</a:t>
            </a:r>
            <a:endParaRPr lang="en-AU" sz="2800"/>
          </a:p>
          <a:p>
            <a:pPr marL="457200" indent="-457200">
              <a:buFont typeface="Wingdings" pitchFamily="2" charset="2"/>
              <a:buAutoNum type="arabicPeriod"/>
            </a:pPr>
            <a:r>
              <a:rPr lang="vi-VN" sz="2800"/>
              <a:t>Điều khiển truy cập và xác thực người dùng</a:t>
            </a:r>
            <a:endParaRPr lang="en-AU" sz="2800"/>
          </a:p>
          <a:p>
            <a:pPr marL="457200" indent="-457200">
              <a:buFont typeface="Wingdings" pitchFamily="2" charset="2"/>
              <a:buAutoNum type="arabicPeriod"/>
            </a:pPr>
            <a:r>
              <a:rPr lang="en-AU" sz="2800"/>
              <a:t>Các kỹ thuật mã hóa thông tin</a:t>
            </a:r>
          </a:p>
          <a:p>
            <a:pPr marL="457200" indent="-457200">
              <a:buFont typeface="Wingdings" pitchFamily="2" charset="2"/>
              <a:buAutoNum type="arabicPeriod"/>
            </a:pPr>
            <a:r>
              <a:rPr lang="en-AU" sz="2800"/>
              <a:t>Chính sách và pháp luật an toàn thông tin</a:t>
            </a:r>
          </a:p>
          <a:p>
            <a:pPr marL="457200" indent="-457200">
              <a:buFont typeface="Wingdings" pitchFamily="2" charset="2"/>
              <a:buAutoNum type="arabicPeriod"/>
            </a:pPr>
            <a:r>
              <a:rPr lang="vi-VN" sz="2800"/>
              <a:t>Một số kỹ thuật và công cụ đảm bảo an toàn </a:t>
            </a:r>
            <a:br>
              <a:rPr lang="en-AU" sz="2800"/>
            </a:br>
            <a:r>
              <a:rPr lang="vi-VN" sz="2800"/>
              <a:t>hệ thống thông tin</a:t>
            </a:r>
            <a:endParaRPr lang="en-AU"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AU"/>
              <a:t>NỘI DUNG CHƯƠNG 1</a:t>
            </a:r>
          </a:p>
        </p:txBody>
      </p:sp>
      <p:sp>
        <p:nvSpPr>
          <p:cNvPr id="210947" name="Rectangle 3"/>
          <p:cNvSpPr>
            <a:spLocks noGrp="1" noChangeArrowheads="1"/>
          </p:cNvSpPr>
          <p:nvPr>
            <p:ph type="body" idx="1"/>
          </p:nvPr>
        </p:nvSpPr>
        <p:spPr>
          <a:xfrm>
            <a:off x="1295400" y="1676400"/>
            <a:ext cx="7162800" cy="4449763"/>
          </a:xfrm>
        </p:spPr>
        <p:txBody>
          <a:bodyPr/>
          <a:lstStyle/>
          <a:p>
            <a:pPr marL="457200" indent="-457200">
              <a:lnSpc>
                <a:spcPct val="90000"/>
              </a:lnSpc>
              <a:buFont typeface="Wingdings" pitchFamily="2" charset="2"/>
              <a:buAutoNum type="arabicPeriod"/>
            </a:pPr>
            <a:r>
              <a:rPr lang="en-US" sz="3200"/>
              <a:t>Giới thiệu về an toàn hệ thống thông tin</a:t>
            </a:r>
          </a:p>
          <a:p>
            <a:pPr marL="457200" indent="-457200">
              <a:lnSpc>
                <a:spcPct val="90000"/>
              </a:lnSpc>
              <a:buFont typeface="Wingdings" pitchFamily="2" charset="2"/>
              <a:buAutoNum type="arabicPeriod"/>
            </a:pPr>
            <a:r>
              <a:rPr lang="en-AU" sz="3200"/>
              <a:t>Các yêu cầu an toàn hệ thống thông tin</a:t>
            </a:r>
          </a:p>
          <a:p>
            <a:pPr marL="457200" indent="-457200">
              <a:lnSpc>
                <a:spcPct val="90000"/>
              </a:lnSpc>
              <a:buFont typeface="Wingdings" pitchFamily="2" charset="2"/>
              <a:buAutoNum type="arabicPeriod"/>
            </a:pPr>
            <a:r>
              <a:rPr lang="en-AU" sz="3200"/>
              <a:t>Bảy vùng trong cơ sở hạ tầng CNTT và các mối đe dọa ATTT</a:t>
            </a:r>
          </a:p>
          <a:p>
            <a:pPr marL="457200" indent="-457200">
              <a:lnSpc>
                <a:spcPct val="90000"/>
              </a:lnSpc>
              <a:buFont typeface="Wingdings" pitchFamily="2" charset="2"/>
              <a:buAutoNum type="arabicPeriod"/>
            </a:pPr>
            <a:r>
              <a:rPr lang="vi-VN" sz="3200"/>
              <a:t>Mô hình tổng quát đảm bảo an toàn hệ thống thông tin</a:t>
            </a:r>
            <a:endParaRPr lang="en-AU" sz="3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1.1 Giới thiệu về ATBM hệ thống thông tin</a:t>
            </a:r>
            <a:endParaRPr lang="en-AU"/>
          </a:p>
        </p:txBody>
      </p:sp>
      <p:sp>
        <p:nvSpPr>
          <p:cNvPr id="211971" name="Rectangle 3"/>
          <p:cNvSpPr>
            <a:spLocks noGrp="1" noChangeArrowheads="1"/>
          </p:cNvSpPr>
          <p:nvPr>
            <p:ph type="body" idx="1"/>
          </p:nvPr>
        </p:nvSpPr>
        <p:spPr>
          <a:xfrm>
            <a:off x="381000" y="1600200"/>
            <a:ext cx="2514600" cy="2971800"/>
          </a:xfrm>
        </p:spPr>
        <p:txBody>
          <a:bodyPr/>
          <a:lstStyle/>
          <a:p>
            <a:r>
              <a:rPr lang="en-AU" sz="2400"/>
              <a:t>Sự cần thiết của đảm bảo an ninh, an toàn cho thông tin, hệ thống và mạng</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219200"/>
            <a:ext cx="5667375"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7655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1.1 Giới thiệu về ATBM hệ thống thông tin</a:t>
            </a:r>
            <a:endParaRPr lang="en-AU"/>
          </a:p>
        </p:txBody>
      </p:sp>
      <p:sp>
        <p:nvSpPr>
          <p:cNvPr id="211971" name="Rectangle 3"/>
          <p:cNvSpPr>
            <a:spLocks noGrp="1" noChangeArrowheads="1"/>
          </p:cNvSpPr>
          <p:nvPr>
            <p:ph type="body" idx="1"/>
          </p:nvPr>
        </p:nvSpPr>
        <p:spPr/>
        <p:txBody>
          <a:bodyPr/>
          <a:lstStyle/>
          <a:p>
            <a:r>
              <a:rPr lang="en-AU" sz="2400"/>
              <a:t> Hệ thống thông tin là gì?</a:t>
            </a:r>
          </a:p>
          <a:p>
            <a:pPr lvl="1"/>
            <a:r>
              <a:rPr lang="en-AU" sz="2000"/>
              <a:t>Hệ thống thông tin (IS – Information System) là một hệ thống tích hợp các thành phần nhằm phục vụ việc thu thập, lưu trữ, xử lý thông tin và chuyển giao thông tin, tri thức và các sản phẩm số;</a:t>
            </a:r>
          </a:p>
          <a:p>
            <a:pPr lvl="1"/>
            <a:r>
              <a:rPr lang="en-AU" sz="2000"/>
              <a:t>Các doanh nghiệp và các tổ chức sử dụng các hệ thống thông tin (HTTT) để thực hiện và quản lý các hoạt động:</a:t>
            </a:r>
          </a:p>
          <a:p>
            <a:pPr lvl="2"/>
            <a:r>
              <a:rPr lang="en-AU" sz="1600"/>
              <a:t>Tương tác với khác khàng;</a:t>
            </a:r>
          </a:p>
          <a:p>
            <a:pPr lvl="2"/>
            <a:r>
              <a:rPr lang="en-AU" sz="1600"/>
              <a:t>Tương tác với các nhà cung cấp;</a:t>
            </a:r>
          </a:p>
          <a:p>
            <a:pPr lvl="2"/>
            <a:r>
              <a:rPr lang="en-AU" sz="1600"/>
              <a:t>Tương tác với các cơ quan chính quyền;</a:t>
            </a:r>
          </a:p>
          <a:p>
            <a:pPr lvl="2"/>
            <a:r>
              <a:rPr lang="en-AU" sz="1600"/>
              <a:t>Quảng bá thương hiệu và sản phẩm;</a:t>
            </a:r>
          </a:p>
          <a:p>
            <a:pPr lvl="2"/>
            <a:r>
              <a:rPr lang="en-AU" sz="1600"/>
              <a:t>Cạnh tranh với các đối thủ trên thị trường.</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7" dur="500"/>
                                        <p:tgtEl>
                                          <p:spTgt spid="21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2" dur="500"/>
                                        <p:tgtEl>
                                          <p:spTgt spid="211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7" dur="500"/>
                                        <p:tgtEl>
                                          <p:spTgt spid="2119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2" dur="500"/>
                                        <p:tgtEl>
                                          <p:spTgt spid="2119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37" dur="500"/>
                                        <p:tgtEl>
                                          <p:spTgt spid="2119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1971">
                                            <p:txEl>
                                              <p:pRg st="7" end="7"/>
                                            </p:txEl>
                                          </p:spTgt>
                                        </p:tgtEl>
                                        <p:attrNameLst>
                                          <p:attrName>style.visibility</p:attrName>
                                        </p:attrNameLst>
                                      </p:cBhvr>
                                      <p:to>
                                        <p:strVal val="visible"/>
                                      </p:to>
                                    </p:set>
                                    <p:animEffect transition="in" filter="blinds(horizontal)">
                                      <p:cBhvr>
                                        <p:cTn id="42" dur="500"/>
                                        <p:tgtEl>
                                          <p:spTgt spid="211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1.1 Giới thiệu về ATBM hệ thống thông tin</a:t>
            </a:r>
            <a:endParaRPr lang="en-AU"/>
          </a:p>
        </p:txBody>
      </p:sp>
      <p:sp>
        <p:nvSpPr>
          <p:cNvPr id="211971" name="Rectangle 3"/>
          <p:cNvSpPr>
            <a:spLocks noGrp="1" noChangeArrowheads="1"/>
          </p:cNvSpPr>
          <p:nvPr>
            <p:ph type="body" idx="1"/>
          </p:nvPr>
        </p:nvSpPr>
        <p:spPr>
          <a:xfrm>
            <a:off x="228600" y="1447800"/>
            <a:ext cx="1828800" cy="1904999"/>
          </a:xfrm>
        </p:spPr>
        <p:txBody>
          <a:bodyPr/>
          <a:lstStyle/>
          <a:p>
            <a:r>
              <a:rPr lang="en-AU" sz="2400"/>
              <a:t> Hệ thống thông tin là gì?</a:t>
            </a:r>
          </a:p>
        </p:txBody>
      </p:sp>
      <p:pic>
        <p:nvPicPr>
          <p:cNvPr id="1026" name="Picture 2" descr="http://comp325wikibook.wikispaces.com/file/view/organizational_environment.gif/92756498/organizational_environmen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22400"/>
            <a:ext cx="6664306"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105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1.1 Giới thiệu về ATBM hệ thống thông tin</a:t>
            </a:r>
            <a:endParaRPr lang="en-AU"/>
          </a:p>
        </p:txBody>
      </p:sp>
      <p:sp>
        <p:nvSpPr>
          <p:cNvPr id="211971" name="Rectangle 3"/>
          <p:cNvSpPr>
            <a:spLocks noGrp="1" noChangeArrowheads="1"/>
          </p:cNvSpPr>
          <p:nvPr>
            <p:ph type="body" idx="1"/>
          </p:nvPr>
        </p:nvSpPr>
        <p:spPr>
          <a:xfrm>
            <a:off x="228600" y="1447800"/>
            <a:ext cx="8610600" cy="4678363"/>
          </a:xfrm>
        </p:spPr>
        <p:txBody>
          <a:bodyPr/>
          <a:lstStyle/>
          <a:p>
            <a:r>
              <a:rPr lang="en-AU" sz="2400"/>
              <a:t>Các loại hệ thống thông tin (mô hình tháp): gồm 4 loại theo đối tượng sử dụng:</a:t>
            </a:r>
            <a:endParaRPr lang="en-AU" sz="1600"/>
          </a:p>
          <a:p>
            <a:pPr marL="723900" lvl="1" indent="-368300"/>
            <a:r>
              <a:rPr lang="en-AU" sz="2000"/>
              <a:t>Hệ thống xử lý giao dịch (Transactional Processing Systems) với người sử dụng là các nhân viên (Workers);</a:t>
            </a:r>
          </a:p>
          <a:p>
            <a:pPr marL="723900" lvl="1" indent="-368300"/>
            <a:r>
              <a:rPr lang="en-AU" sz="2000"/>
              <a:t>Hệ thống thông tin quản lý (Management Information Systems) với người sử dụng là các quản lý bộ phận (Middle Managers);</a:t>
            </a:r>
          </a:p>
          <a:p>
            <a:pPr marL="723900" lvl="1" indent="-368300"/>
            <a:r>
              <a:rPr lang="en-AU" sz="2000"/>
              <a:t>Hệ thống trợ giúp ra quyết định (Decision Support Systems) với người sử dụng là các quản lý cao cấp (Senior Managers);</a:t>
            </a:r>
          </a:p>
          <a:p>
            <a:pPr marL="723900" lvl="1" indent="-368300"/>
            <a:r>
              <a:rPr lang="en-AU" sz="2000"/>
              <a:t>Hệ thống thông tin điều hành (Executive Information Systems) với người sử dụng là các Giám đốc điều hành (Executives).</a:t>
            </a:r>
          </a:p>
        </p:txBody>
      </p:sp>
    </p:spTree>
    <p:extLst>
      <p:ext uri="{BB962C8B-B14F-4D97-AF65-F5344CB8AC3E}">
        <p14:creationId xmlns:p14="http://schemas.microsoft.com/office/powerpoint/2010/main" val="239168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7" dur="500"/>
                                        <p:tgtEl>
                                          <p:spTgt spid="211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2" dur="500"/>
                                        <p:tgtEl>
                                          <p:spTgt spid="2119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7" dur="500"/>
                                        <p:tgtEl>
                                          <p:spTgt spid="211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9Slide.vn</Template>
  <TotalTime>6804</TotalTime>
  <Words>2576</Words>
  <Application>Microsoft Office PowerPoint</Application>
  <PresentationFormat>On-screen Show (4:3)</PresentationFormat>
  <Paragraphs>208</Paragraphs>
  <Slides>36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Wingdings</vt:lpstr>
      <vt:lpstr>213TGp_natural_light_v2</vt:lpstr>
      <vt:lpstr>PowerPoint Presentation</vt:lpstr>
      <vt:lpstr>TÀI LIỆU THAM KHẢO</vt:lpstr>
      <vt:lpstr>ĐÁNH GIÁ MÔN HỌC</vt:lpstr>
      <vt:lpstr>NỘI DUNG MÔN HỌC</vt:lpstr>
      <vt:lpstr>NỘI DUNG CHƯƠNG 1</vt:lpstr>
      <vt:lpstr>1.1 Giới thiệu về ATBM hệ thống thông tin</vt:lpstr>
      <vt:lpstr>1.1 Giới thiệu về ATBM hệ thống thông tin</vt:lpstr>
      <vt:lpstr>1.1 Giới thiệu về ATBM hệ thống thông tin</vt:lpstr>
      <vt:lpstr>1.1 Giới thiệu về ATBM hệ thống thông tin</vt:lpstr>
      <vt:lpstr>1.1 Giới thiệu về ATBM hệ thống thông tin</vt:lpstr>
      <vt:lpstr>1.1 Giới thiệu về ATBM hệ thống thông tin</vt:lpstr>
      <vt:lpstr>1.1 Giới thiệu về ATBM hệ thống thông tin</vt:lpstr>
      <vt:lpstr>1.1 Giới thiệu về ATBM hệ thống thông tin</vt:lpstr>
      <vt:lpstr>1.1 Giới thiệu về ATBM hệ thống thông tin</vt:lpstr>
      <vt:lpstr>1.1 Giới thiệu về ATBM hệ thống thông tin</vt:lpstr>
      <vt:lpstr>1.2 Các yêu cầu đảm bảo an toàn HTTT</vt:lpstr>
      <vt:lpstr>1.2 Các yêu cầu đảm bảo an toàn HTTT</vt:lpstr>
      <vt:lpstr>1.2 Các yêu cầu đảm bảo an toàn HTTT</vt:lpstr>
      <vt:lpstr>1.2 Các yêu cầu đảm bảo an toàn HTTT</vt:lpstr>
      <vt:lpstr>1.2 Các yêu cầu đảm bảo an toàn HTTT</vt:lpstr>
      <vt:lpstr>1.2 Các yêu cầu đảm bảo an toàn HTTT</vt:lpstr>
      <vt:lpstr>1.3 Bảy vùng trong cơ sở hạ tầng CNTT và các mối đe dọa</vt:lpstr>
      <vt:lpstr>1.3 Bảy vùng trong cơ sở hạ tầng CNTT và các mối đe dọa</vt:lpstr>
      <vt:lpstr>1.3 Bảy vùng trong cơ sở hạ tầng CNTT và các mối đe dọa</vt:lpstr>
      <vt:lpstr>1.3 Bảy vùng trong cơ sở hạ tầng CNTT và các mối đe dọa</vt:lpstr>
      <vt:lpstr>1.3 Bảy vùng trong cơ sở hạ tầng CNTT và các mối đe dọa</vt:lpstr>
      <vt:lpstr>1.3 Bảy vùng trong cơ sở hạ tầng CNTT và các mối đe dọa</vt:lpstr>
      <vt:lpstr>1.3 Bảy vùng trong cơ sở hạ tầng CNTT và các mối đe dọa</vt:lpstr>
      <vt:lpstr>1.3 Bảy vùng trong cơ sở hạ tầng CNTT và các mối đe dọa</vt:lpstr>
      <vt:lpstr>1.3 Bảy vùng trong cơ sở hạ tầng CNTT và các mối đe dọa</vt:lpstr>
      <vt:lpstr>1.4 Mô hình tổng quát đảm bảo an toàn HTTT</vt:lpstr>
      <vt:lpstr>1.4 Mô hình tổng quát đảm bảo an toàn HTTT</vt:lpstr>
      <vt:lpstr>1.4 Mô hình tổng quát đảm bảo an toàn HTTT</vt:lpstr>
      <vt:lpstr>1.4 Mô hình tổng quát đảm bảo an toàn HTTT</vt:lpstr>
      <vt:lpstr>1.4 Mô hình tổng quát đảm bảo an toàn HTTT</vt:lpstr>
      <vt:lpstr>1.4 Mô hình tổng quát đảm bảo an toàn HTTT</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hoangduongngg</dc:creator>
  <dc:description>9Slide.vn</dc:description>
  <cp:lastModifiedBy>NGUYEN HOANG DUONG D19CN09</cp:lastModifiedBy>
  <cp:revision>271</cp:revision>
  <dcterms:created xsi:type="dcterms:W3CDTF">2008-09-11T07:24:50Z</dcterms:created>
  <dcterms:modified xsi:type="dcterms:W3CDTF">2022-02-18T00:46:44Z</dcterms:modified>
  <cp:category>9Slide.vn</cp:category>
</cp:coreProperties>
</file>