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4"/>
  </p:notesMasterIdLst>
  <p:handoutMasterIdLst>
    <p:handoutMasterId r:id="rId95"/>
  </p:handoutMasterIdLst>
  <p:sldIdLst>
    <p:sldId id="292" r:id="rId2"/>
    <p:sldId id="296" r:id="rId3"/>
    <p:sldId id="297" r:id="rId4"/>
    <p:sldId id="298" r:id="rId5"/>
    <p:sldId id="299" r:id="rId6"/>
    <p:sldId id="300" r:id="rId7"/>
    <p:sldId id="301" r:id="rId8"/>
    <p:sldId id="302" r:id="rId9"/>
    <p:sldId id="303" r:id="rId10"/>
    <p:sldId id="305" r:id="rId11"/>
    <p:sldId id="304" r:id="rId12"/>
    <p:sldId id="306" r:id="rId13"/>
    <p:sldId id="310" r:id="rId14"/>
    <p:sldId id="307" r:id="rId15"/>
    <p:sldId id="309" r:id="rId16"/>
    <p:sldId id="311" r:id="rId17"/>
    <p:sldId id="312" r:id="rId18"/>
    <p:sldId id="313" r:id="rId19"/>
    <p:sldId id="314" r:id="rId20"/>
    <p:sldId id="315" r:id="rId21"/>
    <p:sldId id="316" r:id="rId22"/>
    <p:sldId id="317" r:id="rId23"/>
    <p:sldId id="318" r:id="rId24"/>
    <p:sldId id="319" r:id="rId25"/>
    <p:sldId id="327" r:id="rId26"/>
    <p:sldId id="320" r:id="rId27"/>
    <p:sldId id="321" r:id="rId28"/>
    <p:sldId id="328" r:id="rId29"/>
    <p:sldId id="324" r:id="rId30"/>
    <p:sldId id="325" r:id="rId31"/>
    <p:sldId id="322" r:id="rId32"/>
    <p:sldId id="326" r:id="rId33"/>
    <p:sldId id="329" r:id="rId34"/>
    <p:sldId id="330" r:id="rId35"/>
    <p:sldId id="331" r:id="rId36"/>
    <p:sldId id="332" r:id="rId37"/>
    <p:sldId id="323"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8" r:id="rId53"/>
    <p:sldId id="347" r:id="rId54"/>
    <p:sldId id="349" r:id="rId55"/>
    <p:sldId id="350" r:id="rId56"/>
    <p:sldId id="357" r:id="rId57"/>
    <p:sldId id="351" r:id="rId58"/>
    <p:sldId id="352" r:id="rId59"/>
    <p:sldId id="353" r:id="rId60"/>
    <p:sldId id="355" r:id="rId61"/>
    <p:sldId id="358" r:id="rId62"/>
    <p:sldId id="356" r:id="rId63"/>
    <p:sldId id="359" r:id="rId64"/>
    <p:sldId id="360" r:id="rId65"/>
    <p:sldId id="363" r:id="rId66"/>
    <p:sldId id="361" r:id="rId67"/>
    <p:sldId id="364" r:id="rId68"/>
    <p:sldId id="365" r:id="rId69"/>
    <p:sldId id="362" r:id="rId70"/>
    <p:sldId id="366" r:id="rId71"/>
    <p:sldId id="367" r:id="rId72"/>
    <p:sldId id="368" r:id="rId73"/>
    <p:sldId id="369" r:id="rId74"/>
    <p:sldId id="370" r:id="rId75"/>
    <p:sldId id="384" r:id="rId76"/>
    <p:sldId id="371" r:id="rId77"/>
    <p:sldId id="386" r:id="rId78"/>
    <p:sldId id="385" r:id="rId79"/>
    <p:sldId id="372" r:id="rId80"/>
    <p:sldId id="387" r:id="rId81"/>
    <p:sldId id="374" r:id="rId82"/>
    <p:sldId id="375" r:id="rId83"/>
    <p:sldId id="376" r:id="rId84"/>
    <p:sldId id="377" r:id="rId85"/>
    <p:sldId id="373" r:id="rId86"/>
    <p:sldId id="388" r:id="rId87"/>
    <p:sldId id="378" r:id="rId88"/>
    <p:sldId id="379" r:id="rId89"/>
    <p:sldId id="380" r:id="rId90"/>
    <p:sldId id="381" r:id="rId91"/>
    <p:sldId id="382" r:id="rId92"/>
    <p:sldId id="383" r:id="rId93"/>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7" autoAdjust="0"/>
    <p:restoredTop sz="94687" autoAdjust="0"/>
  </p:normalViewPr>
  <p:slideViewPr>
    <p:cSldViewPr>
      <p:cViewPr>
        <p:scale>
          <a:sx n="75" d="100"/>
          <a:sy n="75" d="100"/>
        </p:scale>
        <p:origin x="-9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600"/>
              <a:t>CHƯƠNG </a:t>
            </a:r>
            <a:r>
              <a:rPr lang="en-US" sz="1600" smtClean="0"/>
              <a:t>2 </a:t>
            </a:r>
            <a:r>
              <a:rPr lang="en-US" sz="1600"/>
              <a:t>– </a:t>
            </a:r>
            <a:r>
              <a:rPr lang="en-US" sz="1600" smtClean="0"/>
              <a:t>CÁC DẠNG TẤN CÔNG VÀ CÁC PHẦN MỀM ĐỘC HẠI</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733799" y="3171735"/>
            <a:ext cx="534196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200">
                <a:solidFill>
                  <a:schemeClr val="tx2"/>
                </a:solidFill>
              </a:rPr>
              <a:t>CHƯƠNG </a:t>
            </a:r>
            <a:r>
              <a:rPr lang="en-US" sz="2200" smtClean="0">
                <a:solidFill>
                  <a:schemeClr val="tx2"/>
                </a:solidFill>
              </a:rPr>
              <a:t>2 </a:t>
            </a:r>
            <a:r>
              <a:rPr lang="en-US" sz="2200">
                <a:solidFill>
                  <a:schemeClr val="tx2"/>
                </a:solidFill>
              </a:rPr>
              <a:t>– </a:t>
            </a:r>
            <a:r>
              <a:rPr lang="vi-VN" sz="2200" smtClean="0">
                <a:solidFill>
                  <a:schemeClr val="tx2"/>
                </a:solidFill>
              </a:rPr>
              <a:t>CÁC </a:t>
            </a:r>
            <a:r>
              <a:rPr lang="vi-VN" sz="2200">
                <a:solidFill>
                  <a:schemeClr val="tx2"/>
                </a:solidFill>
              </a:rPr>
              <a:t>DẠNG TẤN CÔNG </a:t>
            </a:r>
            <a:r>
              <a:rPr lang="vi-VN" sz="2200" smtClean="0">
                <a:solidFill>
                  <a:schemeClr val="tx2"/>
                </a:solidFill>
              </a:rPr>
              <a:t>VÀ CÁC PHẦN MỀM ĐỘC HẠI</a:t>
            </a:r>
            <a:endParaRPr lang="en-US" sz="220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hỗ trợ tấn công</a:t>
            </a:r>
            <a:endParaRPr lang="en-AU"/>
          </a:p>
        </p:txBody>
      </p:sp>
      <p:sp>
        <p:nvSpPr>
          <p:cNvPr id="3" name="Content Placeholder 2"/>
          <p:cNvSpPr>
            <a:spLocks noGrp="1"/>
          </p:cNvSpPr>
          <p:nvPr>
            <p:ph idx="1"/>
          </p:nvPr>
        </p:nvSpPr>
        <p:spPr/>
        <p:txBody>
          <a:bodyPr/>
          <a:lstStyle/>
          <a:p>
            <a:r>
              <a:rPr lang="vi-VN" smtClean="0"/>
              <a:t>Công cụ tấn công (Attack tools) là các công cụ phần cứng, phần mềm, hoặc các kỹ thuật hỗ trợ giúp kẻ tấn công (attacker) tấn công vào các hệ thống máy tính hoặc các tài nguyên mạng.</a:t>
            </a:r>
          </a:p>
          <a:p>
            <a:r>
              <a:rPr lang="vi-VN" smtClean="0"/>
              <a:t>Một số công cụ và kỹ thuật hỗ trợ tấn công:</a:t>
            </a:r>
          </a:p>
          <a:p>
            <a:pPr lvl="1"/>
            <a:r>
              <a:rPr lang="vi-VN" smtClean="0"/>
              <a:t>Công cụ quét lỗ hổng (Vulnerability scanners)</a:t>
            </a:r>
          </a:p>
          <a:p>
            <a:pPr lvl="1"/>
            <a:r>
              <a:rPr lang="vi-VN"/>
              <a:t>Công </a:t>
            </a:r>
            <a:r>
              <a:rPr lang="vi-VN" smtClean="0"/>
              <a:t>cụ quét cổng dịch vụ (Port scanners)</a:t>
            </a:r>
          </a:p>
          <a:p>
            <a:pPr lvl="1"/>
            <a:r>
              <a:rPr lang="vi-VN"/>
              <a:t>Công </a:t>
            </a:r>
            <a:r>
              <a:rPr lang="vi-VN" smtClean="0"/>
              <a:t>cụ nghe lén (Sniffers)</a:t>
            </a:r>
          </a:p>
          <a:p>
            <a:pPr lvl="1"/>
            <a:r>
              <a:rPr lang="vi-VN" smtClean="0"/>
              <a:t>Công cụ ghi phím gõ (Keyloggers)</a:t>
            </a:r>
          </a:p>
          <a:p>
            <a:pPr lvl="1"/>
            <a:endParaRPr lang="vi-VN" smtClean="0"/>
          </a:p>
          <a:p>
            <a:pPr lvl="1"/>
            <a:endParaRPr lang="en-AU"/>
          </a:p>
        </p:txBody>
      </p:sp>
    </p:spTree>
    <p:extLst>
      <p:ext uri="{BB962C8B-B14F-4D97-AF65-F5344CB8AC3E}">
        <p14:creationId xmlns:p14="http://schemas.microsoft.com/office/powerpoint/2010/main" val="615602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a:t>
            </a:r>
            <a:r>
              <a:rPr lang="vi-VN"/>
              <a:t>hỗ trợ </a:t>
            </a:r>
            <a:r>
              <a:rPr lang="vi-VN" smtClean="0"/>
              <a:t>tấn công</a:t>
            </a:r>
            <a:endParaRPr lang="en-AU"/>
          </a:p>
        </p:txBody>
      </p:sp>
      <p:sp>
        <p:nvSpPr>
          <p:cNvPr id="3" name="Content Placeholder 2"/>
          <p:cNvSpPr>
            <a:spLocks noGrp="1"/>
          </p:cNvSpPr>
          <p:nvPr>
            <p:ph idx="1"/>
          </p:nvPr>
        </p:nvSpPr>
        <p:spPr/>
        <p:txBody>
          <a:bodyPr/>
          <a:lstStyle/>
          <a:p>
            <a:r>
              <a:rPr lang="vi-VN" smtClean="0"/>
              <a:t>Công cụ </a:t>
            </a:r>
            <a:r>
              <a:rPr lang="vi-VN"/>
              <a:t>quét lỗ hổng (Vulnerability scanners)</a:t>
            </a:r>
            <a:endParaRPr lang="vi-VN" smtClean="0"/>
          </a:p>
          <a:p>
            <a:pPr lvl="1"/>
            <a:r>
              <a:rPr lang="vi-VN" smtClean="0"/>
              <a:t>Thu thập các thông tin về các điểm yếu/lỗ hổng đã biết của hệ thống máy tính hoặc mạng;</a:t>
            </a:r>
          </a:p>
          <a:p>
            <a:pPr lvl="1"/>
            <a:r>
              <a:rPr lang="vi-VN" smtClean="0"/>
              <a:t>Gửi những thông điệp được được tạo đặc biệt để kiểm tra </a:t>
            </a:r>
            <a:r>
              <a:rPr lang="vi-VN"/>
              <a:t>điểm yếu/lỗ </a:t>
            </a:r>
            <a:r>
              <a:rPr lang="vi-VN" smtClean="0"/>
              <a:t>hổng đến </a:t>
            </a:r>
            <a:r>
              <a:rPr lang="vi-VN"/>
              <a:t>hệ thống máy </a:t>
            </a:r>
            <a:r>
              <a:rPr lang="vi-VN" smtClean="0"/>
              <a:t>tính cần rà quét. Nếu hệ thống có phản hồi </a:t>
            </a:r>
            <a:r>
              <a:rPr lang="vi-VN" smtClean="0">
                <a:sym typeface="Wingdings" panose="05000000000000000000" pitchFamily="2" charset="2"/>
              </a:rPr>
              <a:t> điểm yếu vẫn tồn tại;</a:t>
            </a:r>
          </a:p>
          <a:p>
            <a:pPr lvl="1"/>
            <a:r>
              <a:rPr lang="vi-VN" smtClean="0">
                <a:sym typeface="Wingdings" panose="05000000000000000000" pitchFamily="2" charset="2"/>
              </a:rPr>
              <a:t>Kẻ tấn công sử dụng kết quả rà quét </a:t>
            </a:r>
            <a:r>
              <a:rPr lang="vi-VN"/>
              <a:t>điểm yếu/lỗ </a:t>
            </a:r>
            <a:r>
              <a:rPr lang="vi-VN" smtClean="0"/>
              <a:t>hổng để quyết định dạng tấn công có khả năng thành công cao nhất.</a:t>
            </a:r>
          </a:p>
          <a:p>
            <a:r>
              <a:rPr lang="vi-VN" smtClean="0"/>
              <a:t>Một số công cụ </a:t>
            </a:r>
            <a:r>
              <a:rPr lang="vi-VN"/>
              <a:t>quét lỗ </a:t>
            </a:r>
            <a:r>
              <a:rPr lang="vi-VN" smtClean="0"/>
              <a:t>hổng cho người quản trị:</a:t>
            </a:r>
          </a:p>
          <a:p>
            <a:pPr lvl="1"/>
            <a:r>
              <a:rPr lang="vi-VN"/>
              <a:t>Microsoft Baseline Security </a:t>
            </a:r>
            <a:r>
              <a:rPr lang="vi-VN" smtClean="0"/>
              <a:t>Analyzer: rà quét các lỗ hổng an ninh trong hệ điều hành Windows và các phần mềm của Microsoft;</a:t>
            </a:r>
          </a:p>
          <a:p>
            <a:pPr lvl="1"/>
            <a:r>
              <a:rPr lang="vi-VN"/>
              <a:t>Nessus vulnerability </a:t>
            </a:r>
            <a:r>
              <a:rPr lang="vi-VN" smtClean="0"/>
              <a:t>scanner</a:t>
            </a:r>
            <a:r>
              <a:rPr lang="en-US" smtClean="0"/>
              <a:t>;</a:t>
            </a:r>
            <a:endParaRPr lang="vi-VN" smtClean="0"/>
          </a:p>
          <a:p>
            <a:pPr lvl="1"/>
            <a:r>
              <a:rPr lang="vi-VN"/>
              <a:t>Acunetix Web Vulnerability </a:t>
            </a:r>
            <a:r>
              <a:rPr lang="vi-VN" smtClean="0"/>
              <a:t>Scanner.</a:t>
            </a:r>
            <a:endParaRPr lang="vi-VN"/>
          </a:p>
          <a:p>
            <a:pPr lvl="1"/>
            <a:endParaRPr lang="vi-VN" smtClean="0"/>
          </a:p>
          <a:p>
            <a:pPr lvl="1"/>
            <a:endParaRPr lang="en-AU"/>
          </a:p>
        </p:txBody>
      </p:sp>
    </p:spTree>
    <p:extLst>
      <p:ext uri="{BB962C8B-B14F-4D97-AF65-F5344CB8AC3E}">
        <p14:creationId xmlns:p14="http://schemas.microsoft.com/office/powerpoint/2010/main" val="1025373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a:t>
            </a:r>
            <a:r>
              <a:rPr lang="vi-VN"/>
              <a:t>hỗ trợ </a:t>
            </a:r>
            <a:r>
              <a:rPr lang="vi-VN" smtClean="0"/>
              <a:t>tấn công</a:t>
            </a:r>
            <a:endParaRPr lang="en-AU"/>
          </a:p>
        </p:txBody>
      </p:sp>
      <p:sp>
        <p:nvSpPr>
          <p:cNvPr id="3" name="Content Placeholder 2"/>
          <p:cNvSpPr>
            <a:spLocks noGrp="1"/>
          </p:cNvSpPr>
          <p:nvPr>
            <p:ph idx="1"/>
          </p:nvPr>
        </p:nvSpPr>
        <p:spPr/>
        <p:txBody>
          <a:bodyPr/>
          <a:lstStyle/>
          <a:p>
            <a:r>
              <a:rPr lang="vi-VN" smtClean="0"/>
              <a:t>Công cụ </a:t>
            </a:r>
            <a:r>
              <a:rPr lang="vi-VN"/>
              <a:t>quét cổng dịch vụ (Port scanners)</a:t>
            </a:r>
            <a:endParaRPr lang="vi-VN" smtClean="0"/>
          </a:p>
          <a:p>
            <a:pPr lvl="1"/>
            <a:r>
              <a:rPr lang="vi-VN" smtClean="0"/>
              <a:t>Các cổng TCP/IP, UDP năm trong khoảng từ 0 – 65535</a:t>
            </a:r>
          </a:p>
          <a:p>
            <a:pPr lvl="2"/>
            <a:r>
              <a:rPr lang="vi-VN" smtClean="0"/>
              <a:t>Các cổng 0-1024 là các cổng chuẩn</a:t>
            </a:r>
          </a:p>
          <a:p>
            <a:pPr lvl="2"/>
            <a:r>
              <a:rPr lang="vi-VN" smtClean="0"/>
              <a:t>Cổng lớn hơn 1024 là các cổng tùy gán.</a:t>
            </a:r>
          </a:p>
          <a:p>
            <a:pPr lvl="1"/>
            <a:r>
              <a:rPr lang="vi-VN" smtClean="0"/>
              <a:t>Kẻ tấn công thường sử dụng công cụ quét cổng để nhận dạng các điểm yếu trong hệ thống;</a:t>
            </a:r>
          </a:p>
          <a:p>
            <a:pPr lvl="1"/>
            <a:r>
              <a:rPr lang="vi-VN"/>
              <a:t>Công cụ quét </a:t>
            </a:r>
            <a:r>
              <a:rPr lang="vi-VN" smtClean="0"/>
              <a:t>cổng kết nối đến máy tính để xác định cổng nào được mở và có thể truy nhập vào máy tính. Từ đó xác định được dịch vụ/ứng dụng nào đang chạy trên hệ thống:</a:t>
            </a:r>
          </a:p>
          <a:p>
            <a:pPr lvl="2"/>
            <a:r>
              <a:rPr lang="vi-VN" smtClean="0"/>
              <a:t>Cổng 80/443 mở </a:t>
            </a:r>
            <a:r>
              <a:rPr lang="vi-VN" smtClean="0">
                <a:sym typeface="Wingdings" panose="05000000000000000000" pitchFamily="2" charset="2"/>
              </a:rPr>
              <a:t> dịch vụ web đang chạy</a:t>
            </a:r>
          </a:p>
          <a:p>
            <a:pPr lvl="2"/>
            <a:r>
              <a:rPr lang="vi-VN" smtClean="0"/>
              <a:t>Cổng 25 mở </a:t>
            </a:r>
            <a:r>
              <a:rPr lang="vi-VN" smtClean="0">
                <a:sym typeface="Wingdings" panose="05000000000000000000" pitchFamily="2" charset="2"/>
              </a:rPr>
              <a:t> dịch vụ email SMTP đang chạy</a:t>
            </a:r>
          </a:p>
          <a:p>
            <a:pPr lvl="2"/>
            <a:r>
              <a:rPr lang="vi-VN" smtClean="0">
                <a:sym typeface="Wingdings" panose="05000000000000000000" pitchFamily="2" charset="2"/>
              </a:rPr>
              <a:t>Cổng 1433 mở  Máy chủ CSDL MS SQL Server đang chạy</a:t>
            </a:r>
          </a:p>
          <a:p>
            <a:pPr lvl="2"/>
            <a:r>
              <a:rPr lang="vi-VN" smtClean="0">
                <a:sym typeface="Wingdings" panose="05000000000000000000" pitchFamily="2" charset="2"/>
              </a:rPr>
              <a:t>Cổng 53 mở  dịch vụ DNS đang chạy,...</a:t>
            </a:r>
            <a:endParaRPr lang="vi-VN" smtClean="0"/>
          </a:p>
          <a:p>
            <a:pPr lvl="1"/>
            <a:endParaRPr lang="en-AU"/>
          </a:p>
        </p:txBody>
      </p:sp>
    </p:spTree>
    <p:extLst>
      <p:ext uri="{BB962C8B-B14F-4D97-AF65-F5344CB8AC3E}">
        <p14:creationId xmlns:p14="http://schemas.microsoft.com/office/powerpoint/2010/main" val="518856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a:t>
            </a:r>
            <a:r>
              <a:rPr lang="vi-VN"/>
              <a:t>hỗ trợ </a:t>
            </a:r>
            <a:r>
              <a:rPr lang="vi-VN" smtClean="0"/>
              <a:t>tấn công</a:t>
            </a:r>
            <a:endParaRPr lang="en-AU"/>
          </a:p>
        </p:txBody>
      </p:sp>
      <p:sp>
        <p:nvSpPr>
          <p:cNvPr id="3" name="Content Placeholder 2"/>
          <p:cNvSpPr>
            <a:spLocks noGrp="1"/>
          </p:cNvSpPr>
          <p:nvPr>
            <p:ph idx="1"/>
          </p:nvPr>
        </p:nvSpPr>
        <p:spPr/>
        <p:txBody>
          <a:bodyPr/>
          <a:lstStyle/>
          <a:p>
            <a:r>
              <a:rPr lang="vi-VN" smtClean="0"/>
              <a:t>Nguyên tắc tối thiểu các cổng được mở: </a:t>
            </a:r>
          </a:p>
          <a:p>
            <a:pPr lvl="1"/>
            <a:r>
              <a:rPr lang="vi-VN" smtClean="0"/>
              <a:t>Đóng tất cả các cổng không sử dụng;</a:t>
            </a:r>
          </a:p>
          <a:p>
            <a:pPr lvl="1"/>
            <a:r>
              <a:rPr lang="vi-VN" smtClean="0"/>
              <a:t>Chỉ mở những cổng có dịch vụ cần thiết cho người dùng.</a:t>
            </a:r>
          </a:p>
          <a:p>
            <a:r>
              <a:rPr lang="vi-VN" smtClean="0"/>
              <a:t>Một số công cụ quét cổng:</a:t>
            </a:r>
          </a:p>
          <a:p>
            <a:pPr lvl="1"/>
            <a:r>
              <a:rPr lang="vi-VN" smtClean="0"/>
              <a:t>Nmap</a:t>
            </a:r>
          </a:p>
          <a:p>
            <a:pPr lvl="1"/>
            <a:r>
              <a:rPr lang="vi-VN" smtClean="0"/>
              <a:t>Portsweep</a:t>
            </a:r>
          </a:p>
          <a:p>
            <a:pPr lvl="1"/>
            <a:r>
              <a:rPr lang="vi-VN"/>
              <a:t>Advanced Port Scanner (http://</a:t>
            </a:r>
            <a:r>
              <a:rPr lang="vi-VN" smtClean="0"/>
              <a:t>www.radmin.com)</a:t>
            </a:r>
          </a:p>
          <a:p>
            <a:pPr lvl="1"/>
            <a:r>
              <a:rPr lang="vi-VN"/>
              <a:t>Angry IP </a:t>
            </a:r>
            <a:r>
              <a:rPr lang="vi-VN" smtClean="0"/>
              <a:t>Scanner</a:t>
            </a:r>
          </a:p>
          <a:p>
            <a:pPr lvl="1"/>
            <a:r>
              <a:rPr lang="vi-VN" smtClean="0"/>
              <a:t>Superscan</a:t>
            </a:r>
          </a:p>
          <a:p>
            <a:pPr lvl="1"/>
            <a:r>
              <a:rPr lang="vi-VN"/>
              <a:t>NetScanTools</a:t>
            </a:r>
          </a:p>
          <a:p>
            <a:pPr lvl="1"/>
            <a:endParaRPr lang="en-AU"/>
          </a:p>
        </p:txBody>
      </p:sp>
    </p:spTree>
    <p:extLst>
      <p:ext uri="{BB962C8B-B14F-4D97-AF65-F5344CB8AC3E}">
        <p14:creationId xmlns:p14="http://schemas.microsoft.com/office/powerpoint/2010/main" val="187760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a:t>
            </a:r>
            <a:r>
              <a:rPr lang="vi-VN"/>
              <a:t>hỗ trợ </a:t>
            </a:r>
            <a:r>
              <a:rPr lang="vi-VN" smtClean="0"/>
              <a:t>tấn công</a:t>
            </a:r>
            <a:endParaRPr lang="en-AU"/>
          </a:p>
        </p:txBody>
      </p:sp>
      <p:sp>
        <p:nvSpPr>
          <p:cNvPr id="3" name="Content Placeholder 2"/>
          <p:cNvSpPr>
            <a:spLocks noGrp="1"/>
          </p:cNvSpPr>
          <p:nvPr>
            <p:ph idx="1"/>
          </p:nvPr>
        </p:nvSpPr>
        <p:spPr/>
        <p:txBody>
          <a:bodyPr/>
          <a:lstStyle/>
          <a:p>
            <a:r>
              <a:rPr lang="vi-VN" smtClean="0"/>
              <a:t>Công cụ </a:t>
            </a:r>
            <a:r>
              <a:rPr lang="vi-VN"/>
              <a:t>nghe </a:t>
            </a:r>
            <a:r>
              <a:rPr lang="en-US" smtClean="0"/>
              <a:t>trộm </a:t>
            </a:r>
            <a:r>
              <a:rPr lang="vi-VN" smtClean="0"/>
              <a:t>(Sniffers</a:t>
            </a:r>
            <a:r>
              <a:rPr lang="vi-VN"/>
              <a:t>)</a:t>
            </a:r>
            <a:endParaRPr lang="vi-VN" smtClean="0"/>
          </a:p>
          <a:p>
            <a:pPr lvl="1"/>
            <a:r>
              <a:rPr lang="vi-VN"/>
              <a:t>Công cụ nghe </a:t>
            </a:r>
            <a:r>
              <a:rPr lang="en-US"/>
              <a:t>trộm </a:t>
            </a:r>
            <a:r>
              <a:rPr lang="vi-VN" smtClean="0"/>
              <a:t>cho phép bắt các gói tin khi chúng được truyền trên mạng.</a:t>
            </a:r>
          </a:p>
          <a:p>
            <a:pPr lvl="1"/>
            <a:r>
              <a:rPr lang="vi-VN"/>
              <a:t>Công cụ nghe </a:t>
            </a:r>
            <a:r>
              <a:rPr lang="en-US"/>
              <a:t>trộm </a:t>
            </a:r>
            <a:r>
              <a:rPr lang="vi-VN" smtClean="0"/>
              <a:t>có thể là mô đung phần cứng, phần mềm hoặc </a:t>
            </a:r>
            <a:r>
              <a:rPr lang="en-US" smtClean="0"/>
              <a:t/>
            </a:r>
            <a:br>
              <a:rPr lang="en-US" smtClean="0"/>
            </a:br>
            <a:r>
              <a:rPr lang="vi-VN" smtClean="0"/>
              <a:t>kết hợp.</a:t>
            </a:r>
          </a:p>
          <a:p>
            <a:pPr lvl="1"/>
            <a:r>
              <a:rPr lang="vi-VN" smtClean="0"/>
              <a:t>Các thông tin nhạy cảm như mật khẩu nếu không được mã hóa thì </a:t>
            </a:r>
            <a:r>
              <a:rPr lang="en-US" smtClean="0"/>
              <a:t/>
            </a:r>
            <a:br>
              <a:rPr lang="en-US" smtClean="0"/>
            </a:br>
            <a:r>
              <a:rPr lang="vi-VN" smtClean="0"/>
              <a:t>có thể bị kẻ tấn công nghe </a:t>
            </a:r>
            <a:r>
              <a:rPr lang="en-US"/>
              <a:t>trộm </a:t>
            </a:r>
            <a:r>
              <a:rPr lang="vi-VN" smtClean="0"/>
              <a:t>khi được truyền từ máy trạm đến máy chủ và bị lạm dụng.</a:t>
            </a:r>
          </a:p>
          <a:p>
            <a:r>
              <a:rPr lang="vi-VN" smtClean="0"/>
              <a:t>Một số công cụ cho phép bắt gói tin truyền:</a:t>
            </a:r>
          </a:p>
          <a:p>
            <a:pPr lvl="1"/>
            <a:r>
              <a:rPr lang="vi-VN" smtClean="0"/>
              <a:t>Tcpdump</a:t>
            </a:r>
          </a:p>
          <a:p>
            <a:pPr lvl="1"/>
            <a:r>
              <a:rPr lang="vi-VN" smtClean="0"/>
              <a:t>Pcap / Wincap (packet capture)</a:t>
            </a:r>
          </a:p>
          <a:p>
            <a:pPr lvl="1"/>
            <a:r>
              <a:rPr lang="vi-VN"/>
              <a:t>IP Tools (http://</a:t>
            </a:r>
            <a:r>
              <a:rPr lang="vi-VN" smtClean="0"/>
              <a:t>www.softpedia.com)</a:t>
            </a:r>
          </a:p>
          <a:p>
            <a:pPr lvl="1"/>
            <a:r>
              <a:rPr lang="vi-VN"/>
              <a:t>Wireshark</a:t>
            </a:r>
          </a:p>
          <a:p>
            <a:pPr lvl="1"/>
            <a:endParaRPr lang="vi-VN" smtClean="0"/>
          </a:p>
          <a:p>
            <a:pPr lvl="1"/>
            <a:endParaRPr lang="en-AU"/>
          </a:p>
        </p:txBody>
      </p:sp>
    </p:spTree>
    <p:extLst>
      <p:ext uri="{BB962C8B-B14F-4D97-AF65-F5344CB8AC3E}">
        <p14:creationId xmlns:p14="http://schemas.microsoft.com/office/powerpoint/2010/main" val="8886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2.2 Các công cụ </a:t>
            </a:r>
            <a:r>
              <a:rPr lang="vi-VN"/>
              <a:t>hỗ trợ </a:t>
            </a:r>
            <a:r>
              <a:rPr lang="vi-VN" smtClean="0"/>
              <a:t>tấn công</a:t>
            </a:r>
            <a:endParaRPr lang="en-AU"/>
          </a:p>
        </p:txBody>
      </p:sp>
      <p:sp>
        <p:nvSpPr>
          <p:cNvPr id="3" name="Content Placeholder 2"/>
          <p:cNvSpPr>
            <a:spLocks noGrp="1"/>
          </p:cNvSpPr>
          <p:nvPr>
            <p:ph idx="1"/>
          </p:nvPr>
        </p:nvSpPr>
        <p:spPr>
          <a:xfrm>
            <a:off x="228600" y="1371600"/>
            <a:ext cx="8756650" cy="4800600"/>
          </a:xfrm>
        </p:spPr>
        <p:txBody>
          <a:bodyPr/>
          <a:lstStyle/>
          <a:p>
            <a:r>
              <a:rPr lang="vi-VN" smtClean="0"/>
              <a:t>Công cụ </a:t>
            </a:r>
            <a:r>
              <a:rPr lang="vi-VN"/>
              <a:t>ghi phím gõ (Keyloggers)</a:t>
            </a:r>
            <a:endParaRPr lang="vi-VN" smtClean="0"/>
          </a:p>
          <a:p>
            <a:pPr lvl="1"/>
            <a:r>
              <a:rPr lang="vi-VN"/>
              <a:t>Công cụ ghi phím </a:t>
            </a:r>
            <a:r>
              <a:rPr lang="vi-VN" smtClean="0"/>
              <a:t>gõ là một dạng công cụ giám sát có thể bằng phần cứng hoặc phần mềm có khả năng ghi lại mọi phím người dùng gõ và lưu vào 1 file;</a:t>
            </a:r>
          </a:p>
          <a:p>
            <a:pPr lvl="1"/>
            <a:r>
              <a:rPr lang="vi-VN" smtClean="0"/>
              <a:t>Sau đó file đã ghi có thể được gửi cho kẻ tấn công theo địa chỉ chỉ định trước hoặc sao chép trực tiếp.</a:t>
            </a:r>
          </a:p>
          <a:p>
            <a:pPr lvl="1"/>
            <a:r>
              <a:rPr lang="en-US" smtClean="0"/>
              <a:t>Người quản lý có thể cài đặt </a:t>
            </a:r>
            <a:r>
              <a:rPr lang="vi-VN" smtClean="0"/>
              <a:t>Keylogger</a:t>
            </a:r>
            <a:r>
              <a:rPr lang="en-US" smtClean="0"/>
              <a:t> vào máy tính của nhân viên để theo dõi hoạt động của nhân viên;</a:t>
            </a:r>
          </a:p>
          <a:p>
            <a:r>
              <a:rPr lang="en-US" smtClean="0"/>
              <a:t>Cài đặt </a:t>
            </a:r>
            <a:r>
              <a:rPr lang="vi-VN" smtClean="0"/>
              <a:t>Keyloggers</a:t>
            </a:r>
            <a:r>
              <a:rPr lang="en-US" smtClean="0"/>
              <a:t>:</a:t>
            </a:r>
          </a:p>
          <a:p>
            <a:pPr lvl="1"/>
            <a:r>
              <a:rPr lang="en-US" smtClean="0"/>
              <a:t>Bằng phần cứng: thường được cài như 1 khớp nối kéo dài giữa máy tính và dây bàn phím;</a:t>
            </a:r>
          </a:p>
          <a:p>
            <a:pPr lvl="1"/>
            <a:r>
              <a:rPr lang="en-US" smtClean="0"/>
              <a:t>Bằng phần mềm: kẻ tấn công có thể tích hợp công cụ </a:t>
            </a:r>
            <a:r>
              <a:rPr lang="vi-VN" smtClean="0"/>
              <a:t>Keylogger</a:t>
            </a:r>
            <a:r>
              <a:rPr lang="en-US" smtClean="0"/>
              <a:t> vào một phần mềm thông thường và lừa người dùng cài đặt vào máy</a:t>
            </a:r>
            <a:r>
              <a:rPr lang="en-US"/>
              <a:t> </a:t>
            </a:r>
            <a:r>
              <a:rPr lang="en-US" smtClean="0"/>
              <a:t>tính của mình.</a:t>
            </a:r>
            <a:endParaRPr lang="vi-VN" smtClean="0"/>
          </a:p>
        </p:txBody>
      </p:sp>
    </p:spTree>
    <p:extLst>
      <p:ext uri="{BB962C8B-B14F-4D97-AF65-F5344CB8AC3E}">
        <p14:creationId xmlns:p14="http://schemas.microsoft.com/office/powerpoint/2010/main" val="206777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a:t>
            </a:r>
            <a:r>
              <a:rPr lang="vi-VN"/>
              <a:t>Các dạng tấn </a:t>
            </a:r>
            <a:r>
              <a:rPr lang="vi-VN" smtClean="0"/>
              <a:t>công</a:t>
            </a:r>
            <a:r>
              <a:rPr lang="en-US" smtClean="0"/>
              <a:t> phá hoại thường gặp</a:t>
            </a:r>
            <a:endParaRPr lang="en-AU"/>
          </a:p>
        </p:txBody>
      </p:sp>
      <p:sp>
        <p:nvSpPr>
          <p:cNvPr id="3" name="Content Placeholder 2"/>
          <p:cNvSpPr>
            <a:spLocks noGrp="1"/>
          </p:cNvSpPr>
          <p:nvPr>
            <p:ph idx="1"/>
          </p:nvPr>
        </p:nvSpPr>
        <p:spPr>
          <a:xfrm>
            <a:off x="1371600" y="1371600"/>
            <a:ext cx="7467600" cy="4876800"/>
          </a:xfrm>
        </p:spPr>
        <p:txBody>
          <a:bodyPr/>
          <a:lstStyle/>
          <a:p>
            <a:r>
              <a:rPr lang="vi-VN" smtClean="0"/>
              <a:t>Tấn </a:t>
            </a:r>
            <a:r>
              <a:rPr lang="vi-VN"/>
              <a:t>công vào mật khẩu</a:t>
            </a:r>
          </a:p>
          <a:p>
            <a:r>
              <a:rPr lang="vi-VN"/>
              <a:t>Tấn công bằng mã độc</a:t>
            </a:r>
          </a:p>
          <a:p>
            <a:r>
              <a:rPr lang="vi-VN" smtClean="0"/>
              <a:t>Tấn </a:t>
            </a:r>
            <a:r>
              <a:rPr lang="vi-VN"/>
              <a:t>công từ chối dịch vụ</a:t>
            </a:r>
          </a:p>
          <a:p>
            <a:r>
              <a:rPr lang="vi-VN"/>
              <a:t>Tấn công giả mạo địa </a:t>
            </a:r>
            <a:r>
              <a:rPr lang="vi-VN" smtClean="0"/>
              <a:t>chỉ</a:t>
            </a:r>
            <a:endParaRPr lang="en-US" smtClean="0"/>
          </a:p>
          <a:p>
            <a:r>
              <a:rPr lang="vi-VN"/>
              <a:t>Tấn công </a:t>
            </a:r>
            <a:r>
              <a:rPr lang="vi-VN" smtClean="0"/>
              <a:t>nghe </a:t>
            </a:r>
            <a:r>
              <a:rPr lang="vi-VN"/>
              <a:t>trộm</a:t>
            </a:r>
          </a:p>
          <a:p>
            <a:r>
              <a:rPr lang="vi-VN" smtClean="0"/>
              <a:t>Tấn </a:t>
            </a:r>
            <a:r>
              <a:rPr lang="vi-VN"/>
              <a:t>công kiểu </a:t>
            </a:r>
            <a:r>
              <a:rPr lang="vi-VN" smtClean="0"/>
              <a:t>người </a:t>
            </a:r>
            <a:r>
              <a:rPr lang="vi-VN"/>
              <a:t>đứng giữa</a:t>
            </a:r>
          </a:p>
          <a:p>
            <a:r>
              <a:rPr lang="vi-VN"/>
              <a:t>Tấn công bằng bom thư và thư rác</a:t>
            </a:r>
          </a:p>
          <a:p>
            <a:r>
              <a:rPr lang="vi-VN"/>
              <a:t>Tấn công sử dụng cửa hậu</a:t>
            </a:r>
          </a:p>
          <a:p>
            <a:r>
              <a:rPr lang="vi-VN"/>
              <a:t>Tấn công kiểu Social Engineering</a:t>
            </a:r>
          </a:p>
          <a:p>
            <a:r>
              <a:rPr lang="vi-VN"/>
              <a:t>Tấn công </a:t>
            </a:r>
            <a:r>
              <a:rPr lang="vi-VN" smtClean="0"/>
              <a:t>phis</a:t>
            </a:r>
            <a:r>
              <a:rPr lang="en-AU" smtClean="0"/>
              <a:t>h</a:t>
            </a:r>
            <a:r>
              <a:rPr lang="vi-VN" smtClean="0"/>
              <a:t>ing</a:t>
            </a:r>
            <a:r>
              <a:rPr lang="vi-VN"/>
              <a:t>, pharming</a:t>
            </a:r>
            <a:endParaRPr lang="en-AU"/>
          </a:p>
        </p:txBody>
      </p:sp>
    </p:spTree>
    <p:extLst>
      <p:ext uri="{BB962C8B-B14F-4D97-AF65-F5344CB8AC3E}">
        <p14:creationId xmlns:p14="http://schemas.microsoft.com/office/powerpoint/2010/main" val="3027562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 dạng tấn công - </a:t>
            </a:r>
            <a:r>
              <a:rPr lang="vi-VN" smtClean="0"/>
              <a:t>Tấn </a:t>
            </a:r>
            <a:r>
              <a:rPr lang="vi-VN"/>
              <a:t>công vào mật khẩu</a:t>
            </a:r>
            <a:endParaRPr lang="en-AU"/>
          </a:p>
        </p:txBody>
      </p:sp>
      <p:sp>
        <p:nvSpPr>
          <p:cNvPr id="3" name="Content Placeholder 2"/>
          <p:cNvSpPr>
            <a:spLocks noGrp="1"/>
          </p:cNvSpPr>
          <p:nvPr>
            <p:ph idx="1"/>
          </p:nvPr>
        </p:nvSpPr>
        <p:spPr/>
        <p:txBody>
          <a:bodyPr/>
          <a:lstStyle/>
          <a:p>
            <a:r>
              <a:rPr lang="vi-VN"/>
              <a:t>Tấn công vào mật </a:t>
            </a:r>
            <a:r>
              <a:rPr lang="vi-VN" smtClean="0"/>
              <a:t>khẩu</a:t>
            </a:r>
            <a:r>
              <a:rPr lang="en-US" smtClean="0"/>
              <a:t> là dạng tấn công nhằm đánh cắp mật khẩu và thông tin tài khoản để lạm dụng.</a:t>
            </a:r>
          </a:p>
          <a:p>
            <a:pPr lvl="1"/>
            <a:r>
              <a:rPr lang="en-US" smtClean="0"/>
              <a:t>Nếu kẻ tấn công có tên người dùng và mật khẩu </a:t>
            </a:r>
            <a:r>
              <a:rPr lang="en-US" smtClean="0">
                <a:sym typeface="Wingdings" panose="05000000000000000000" pitchFamily="2" charset="2"/>
              </a:rPr>
              <a:t> có thể đăng nhập vào tài khoản và thực hiện các thao tác như người dùng bình thường.</a:t>
            </a:r>
          </a:p>
          <a:p>
            <a:r>
              <a:rPr lang="en-US" smtClean="0"/>
              <a:t>Các dạng t</a:t>
            </a:r>
            <a:r>
              <a:rPr lang="vi-VN" smtClean="0"/>
              <a:t>ấn </a:t>
            </a:r>
            <a:r>
              <a:rPr lang="vi-VN"/>
              <a:t>công vào mật </a:t>
            </a:r>
            <a:r>
              <a:rPr lang="vi-VN" smtClean="0"/>
              <a:t>khẩu</a:t>
            </a:r>
            <a:r>
              <a:rPr lang="en-US" smtClean="0"/>
              <a:t>:</a:t>
            </a:r>
          </a:p>
          <a:p>
            <a:pPr lvl="1"/>
            <a:r>
              <a:rPr lang="en-US" smtClean="0"/>
              <a:t>Tấn công dựa trên từ điển (Dictionary attacks): người dùng có xu hướng chọn mật khẩu là các từ đơn giản có trong từ điển cho dễ nhớ </a:t>
            </a:r>
            <a:r>
              <a:rPr lang="en-US" smtClean="0">
                <a:sym typeface="Wingdings" panose="05000000000000000000" pitchFamily="2" charset="2"/>
              </a:rPr>
              <a:t> kẻ tấn công thử các từ trong từ điển.</a:t>
            </a:r>
          </a:p>
          <a:p>
            <a:pPr lvl="1"/>
            <a:r>
              <a:rPr lang="en-US" smtClean="0">
                <a:sym typeface="Wingdings" panose="05000000000000000000" pitchFamily="2" charset="2"/>
              </a:rPr>
              <a:t>Tấn công vét cạn (Brute force attacks): sử dụng tổ hợp các ký tự và thử tự động.</a:t>
            </a:r>
          </a:p>
          <a:p>
            <a:pPr lvl="2"/>
            <a:r>
              <a:rPr lang="en-US" smtClean="0">
                <a:sym typeface="Wingdings" panose="05000000000000000000" pitchFamily="2" charset="2"/>
              </a:rPr>
              <a:t>Phương pháp này thường sử dụng với các mật khẩu đã được mã hóa;</a:t>
            </a:r>
          </a:p>
          <a:p>
            <a:pPr lvl="2"/>
            <a:r>
              <a:rPr lang="en-US" smtClean="0">
                <a:sym typeface="Wingdings" panose="05000000000000000000" pitchFamily="2" charset="2"/>
              </a:rPr>
              <a:t>Kẻ tấn công sử dụng tổ hợp ký tự, sau đó mã hóa với cùng thuật toán hệ thống sử dụng, và so sánh chuỗi mã hóa với chuỗi mà mật khẩu thu thập được. Nếu hai bản mã trùng nhau  tổ hợp ký tự là mật khẩu.</a:t>
            </a:r>
            <a:endParaRPr lang="en-AU"/>
          </a:p>
        </p:txBody>
      </p:sp>
    </p:spTree>
    <p:extLst>
      <p:ext uri="{BB962C8B-B14F-4D97-AF65-F5344CB8AC3E}">
        <p14:creationId xmlns:p14="http://schemas.microsoft.com/office/powerpoint/2010/main" val="465835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 dạng tấn công - </a:t>
            </a:r>
            <a:r>
              <a:rPr lang="vi-VN" smtClean="0"/>
              <a:t>Tấn </a:t>
            </a:r>
            <a:r>
              <a:rPr lang="vi-VN"/>
              <a:t>công vào mật khẩu</a:t>
            </a:r>
            <a:endParaRPr lang="en-AU"/>
          </a:p>
        </p:txBody>
      </p:sp>
      <p:sp>
        <p:nvSpPr>
          <p:cNvPr id="3" name="Content Placeholder 2"/>
          <p:cNvSpPr>
            <a:spLocks noGrp="1"/>
          </p:cNvSpPr>
          <p:nvPr>
            <p:ph idx="1"/>
          </p:nvPr>
        </p:nvSpPr>
        <p:spPr/>
        <p:txBody>
          <a:bodyPr/>
          <a:lstStyle/>
          <a:p>
            <a:r>
              <a:rPr lang="en-US" smtClean="0"/>
              <a:t>Phòng chống:</a:t>
            </a:r>
          </a:p>
          <a:p>
            <a:pPr lvl="1"/>
            <a:r>
              <a:rPr lang="en-US" smtClean="0"/>
              <a:t>Chọn mật khẩu đủ mạnh: độ dài &gt;= 8 ký tự gồm chữ cái hoa, thường, chữ số và ký tự đặc biệt (?#$...).</a:t>
            </a:r>
          </a:p>
          <a:p>
            <a:pPr lvl="1"/>
            <a:r>
              <a:rPr lang="en-US" smtClean="0"/>
              <a:t>Định kỳ thay đổi mật khẩu.</a:t>
            </a:r>
          </a:p>
          <a:p>
            <a:r>
              <a:rPr lang="en-US" smtClean="0"/>
              <a:t>Một số công cụ khôi phục mật khẩu:</a:t>
            </a:r>
          </a:p>
          <a:p>
            <a:pPr lvl="1"/>
            <a:r>
              <a:rPr lang="en-AU"/>
              <a:t>Password Cracker (http://</a:t>
            </a:r>
            <a:r>
              <a:rPr lang="en-AU" smtClean="0"/>
              <a:t>www.softpedia.com)</a:t>
            </a:r>
          </a:p>
          <a:p>
            <a:pPr lvl="1"/>
            <a:r>
              <a:rPr lang="en-AU" smtClean="0"/>
              <a:t>Ophcrack</a:t>
            </a:r>
          </a:p>
          <a:p>
            <a:pPr lvl="1"/>
            <a:r>
              <a:rPr lang="en-AU"/>
              <a:t>Offline NT Password &amp; Registry </a:t>
            </a:r>
            <a:r>
              <a:rPr lang="en-AU" smtClean="0"/>
              <a:t>Editor</a:t>
            </a:r>
          </a:p>
          <a:p>
            <a:pPr lvl="1"/>
            <a:r>
              <a:rPr lang="en-AU"/>
              <a:t>PC Login </a:t>
            </a:r>
            <a:r>
              <a:rPr lang="en-AU" smtClean="0"/>
              <a:t>Now</a:t>
            </a:r>
          </a:p>
          <a:p>
            <a:pPr lvl="1"/>
            <a:r>
              <a:rPr lang="en-AU" smtClean="0"/>
              <a:t>L0phtCrack</a:t>
            </a:r>
          </a:p>
          <a:p>
            <a:pPr lvl="1"/>
            <a:r>
              <a:rPr lang="en-AU"/>
              <a:t>John the Ripper</a:t>
            </a:r>
          </a:p>
        </p:txBody>
      </p:sp>
    </p:spTree>
    <p:extLst>
      <p:ext uri="{BB962C8B-B14F-4D97-AF65-F5344CB8AC3E}">
        <p14:creationId xmlns:p14="http://schemas.microsoft.com/office/powerpoint/2010/main" val="1999638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 dạng tấn công - </a:t>
            </a:r>
            <a:r>
              <a:rPr lang="vi-VN" smtClean="0"/>
              <a:t>Tấn </a:t>
            </a:r>
            <a:r>
              <a:rPr lang="vi-VN"/>
              <a:t>công </a:t>
            </a:r>
            <a:r>
              <a:rPr lang="en-US" smtClean="0"/>
              <a:t>bằng mã độc</a:t>
            </a:r>
            <a:endParaRPr lang="en-AU"/>
          </a:p>
        </p:txBody>
      </p:sp>
      <p:sp>
        <p:nvSpPr>
          <p:cNvPr id="3" name="Content Placeholder 2"/>
          <p:cNvSpPr>
            <a:spLocks noGrp="1"/>
          </p:cNvSpPr>
          <p:nvPr>
            <p:ph idx="1"/>
          </p:nvPr>
        </p:nvSpPr>
        <p:spPr/>
        <p:txBody>
          <a:bodyPr/>
          <a:lstStyle/>
          <a:p>
            <a:r>
              <a:rPr lang="vi-VN"/>
              <a:t>Tấn công </a:t>
            </a:r>
            <a:r>
              <a:rPr lang="en-US"/>
              <a:t>bằng mã </a:t>
            </a:r>
            <a:r>
              <a:rPr lang="en-US" smtClean="0"/>
              <a:t>độc có thể gồm một số dạng:</a:t>
            </a:r>
          </a:p>
          <a:p>
            <a:pPr lvl="1"/>
            <a:r>
              <a:rPr lang="en-US" smtClean="0"/>
              <a:t>Lợi dụng các lỗ hổng về lập trình, lỗ hổng cấu hình hệ thống để chèn và thực hiện mã độc trên hệ thống nạn nhân;</a:t>
            </a:r>
          </a:p>
          <a:p>
            <a:pPr lvl="2"/>
            <a:r>
              <a:rPr lang="en-US" smtClean="0"/>
              <a:t>Tấn công lợi dụng lỗi tràn bộ đệm (Buffer Overflow)</a:t>
            </a:r>
          </a:p>
          <a:p>
            <a:pPr lvl="2"/>
            <a:r>
              <a:rPr lang="en-US" smtClean="0"/>
              <a:t>Tấn công </a:t>
            </a:r>
            <a:r>
              <a:rPr lang="en-US"/>
              <a:t>lợi dụng </a:t>
            </a:r>
            <a:r>
              <a:rPr lang="en-US" smtClean="0"/>
              <a:t>lỗi không kiểm tra đầu vào:</a:t>
            </a:r>
          </a:p>
          <a:p>
            <a:pPr lvl="3"/>
            <a:r>
              <a:rPr lang="en-US" smtClean="0"/>
              <a:t>Tấn công chèn mã SQL (SQL Injection)</a:t>
            </a:r>
          </a:p>
          <a:p>
            <a:pPr lvl="3"/>
            <a:r>
              <a:rPr lang="en-US" smtClean="0"/>
              <a:t>Tấn công script kiểu XSS, CSRF</a:t>
            </a:r>
          </a:p>
          <a:p>
            <a:pPr lvl="1"/>
            <a:r>
              <a:rPr lang="en-US" smtClean="0"/>
              <a:t>Lừa người sử dụng tải, cài đặt và thực hiện các phần mềm độc hại</a:t>
            </a:r>
          </a:p>
          <a:p>
            <a:pPr lvl="2"/>
            <a:r>
              <a:rPr lang="en-US" smtClean="0"/>
              <a:t>Các phần mềm Adware, Spyware</a:t>
            </a:r>
          </a:p>
          <a:p>
            <a:pPr lvl="2"/>
            <a:r>
              <a:rPr lang="en-US" smtClean="0"/>
              <a:t>Virus</a:t>
            </a:r>
          </a:p>
          <a:p>
            <a:pPr lvl="2"/>
            <a:r>
              <a:rPr lang="en-US" smtClean="0"/>
              <a:t>Trojan</a:t>
            </a:r>
            <a:endParaRPr lang="en-AU"/>
          </a:p>
        </p:txBody>
      </p:sp>
    </p:spTree>
    <p:extLst>
      <p:ext uri="{BB962C8B-B14F-4D97-AF65-F5344CB8AC3E}">
        <p14:creationId xmlns:p14="http://schemas.microsoft.com/office/powerpoint/2010/main" val="7792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2</a:t>
            </a:r>
            <a:endParaRPr lang="en-AU"/>
          </a:p>
        </p:txBody>
      </p:sp>
      <p:sp>
        <p:nvSpPr>
          <p:cNvPr id="210947" name="Rectangle 3"/>
          <p:cNvSpPr>
            <a:spLocks noGrp="1" noChangeArrowheads="1"/>
          </p:cNvSpPr>
          <p:nvPr>
            <p:ph type="body" idx="1"/>
          </p:nvPr>
        </p:nvSpPr>
        <p:spPr>
          <a:xfrm>
            <a:off x="1371600" y="1752600"/>
            <a:ext cx="7010400" cy="4373563"/>
          </a:xfrm>
        </p:spPr>
        <p:txBody>
          <a:bodyPr/>
          <a:lstStyle/>
          <a:p>
            <a:pPr marL="457200" indent="-457200">
              <a:lnSpc>
                <a:spcPct val="90000"/>
              </a:lnSpc>
              <a:buFont typeface="Wingdings" pitchFamily="2" charset="2"/>
              <a:buAutoNum type="arabicPeriod"/>
            </a:pPr>
            <a:r>
              <a:rPr lang="en-AU" sz="3200" smtClean="0"/>
              <a:t>Khái quát về mối đe dọa, điểm yếu và tấn công</a:t>
            </a:r>
          </a:p>
          <a:p>
            <a:pPr marL="457200" indent="-457200">
              <a:lnSpc>
                <a:spcPct val="90000"/>
              </a:lnSpc>
              <a:buFont typeface="Wingdings" pitchFamily="2" charset="2"/>
              <a:buAutoNum type="arabicPeriod"/>
            </a:pPr>
            <a:r>
              <a:rPr lang="en-AU" sz="3200"/>
              <a:t>Các công cụ </a:t>
            </a:r>
            <a:r>
              <a:rPr lang="vi-VN" sz="3200"/>
              <a:t>hỗ trợ </a:t>
            </a:r>
            <a:r>
              <a:rPr lang="en-AU" sz="3200" smtClean="0"/>
              <a:t>tấn </a:t>
            </a:r>
            <a:r>
              <a:rPr lang="en-AU" sz="3200"/>
              <a:t>công</a:t>
            </a:r>
          </a:p>
          <a:p>
            <a:pPr marL="457200" indent="-457200">
              <a:lnSpc>
                <a:spcPct val="90000"/>
              </a:lnSpc>
              <a:buFont typeface="Wingdings" pitchFamily="2" charset="2"/>
              <a:buAutoNum type="arabicPeriod"/>
            </a:pPr>
            <a:r>
              <a:rPr lang="vi-VN" sz="3200" smtClean="0"/>
              <a:t>Các </a:t>
            </a:r>
            <a:r>
              <a:rPr lang="vi-VN" sz="3200"/>
              <a:t>dạng tấn </a:t>
            </a:r>
            <a:r>
              <a:rPr lang="vi-VN" sz="3200" smtClean="0"/>
              <a:t>công</a:t>
            </a:r>
            <a:r>
              <a:rPr lang="en-US" sz="3200" smtClean="0"/>
              <a:t> phá hoại</a:t>
            </a:r>
            <a:endParaRPr lang="en-AU" sz="3200" smtClean="0"/>
          </a:p>
          <a:p>
            <a:pPr marL="457200" indent="-457200">
              <a:lnSpc>
                <a:spcPct val="90000"/>
              </a:lnSpc>
              <a:buFont typeface="Wingdings" pitchFamily="2" charset="2"/>
              <a:buAutoNum type="arabicPeriod"/>
            </a:pPr>
            <a:r>
              <a:rPr lang="vi-VN" sz="3200"/>
              <a:t>Các dạng phần mềm độc </a:t>
            </a:r>
            <a:r>
              <a:rPr lang="vi-VN" sz="3200" smtClean="0"/>
              <a:t>hại</a:t>
            </a:r>
            <a:endParaRPr lang="en-AU" sz="3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tràn bộ đệm</a:t>
            </a:r>
            <a:endParaRPr lang="en-AU"/>
          </a:p>
        </p:txBody>
      </p:sp>
      <p:sp>
        <p:nvSpPr>
          <p:cNvPr id="3" name="Content Placeholder 2"/>
          <p:cNvSpPr>
            <a:spLocks noGrp="1"/>
          </p:cNvSpPr>
          <p:nvPr>
            <p:ph idx="1"/>
          </p:nvPr>
        </p:nvSpPr>
        <p:spPr>
          <a:xfrm>
            <a:off x="228600" y="1752600"/>
            <a:ext cx="8756650" cy="4445000"/>
          </a:xfrm>
        </p:spPr>
        <p:txBody>
          <a:bodyPr/>
          <a:lstStyle/>
          <a:p>
            <a:r>
              <a:rPr lang="vi-VN"/>
              <a:t>Lỗi tràn bộ đệm xảy ra khi một ứng dụng cố gắng ghi dữ liệu vượt khỏi phạm vi bộ đệm (giới hạn cuối hoặc cả giới hạn đầu của bộ đệm);</a:t>
            </a:r>
          </a:p>
          <a:p>
            <a:r>
              <a:rPr lang="vi-VN"/>
              <a:t>Lỗi tràn bộ đệm có thể khiến ứng dụng ngừng hoạt động, gây mất dữ liệu hoặc thậm chí giúp kẻ tấn công kiểm soát hệ thống;</a:t>
            </a:r>
          </a:p>
          <a:p>
            <a:r>
              <a:rPr lang="vi-VN"/>
              <a:t>Lỗi tràn bộ đệm chiếm một tỷ lệ lớn cho số các lỗi gây lỗ hổng bảo mật;</a:t>
            </a:r>
          </a:p>
          <a:p>
            <a:r>
              <a:rPr lang="vi-VN"/>
              <a:t>Không phải tất cả các lỗi tràn bộ đệm có thể bị khai thác bởi kẻ tấn công.</a:t>
            </a:r>
            <a:endParaRPr lang="en-AU"/>
          </a:p>
        </p:txBody>
      </p:sp>
    </p:spTree>
    <p:extLst>
      <p:ext uri="{BB962C8B-B14F-4D97-AF65-F5344CB8AC3E}">
        <p14:creationId xmlns:p14="http://schemas.microsoft.com/office/powerpoint/2010/main" val="45941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tràn bộ đệm</a:t>
            </a:r>
            <a:endParaRPr lang="en-AU"/>
          </a:p>
        </p:txBody>
      </p:sp>
      <p:sp>
        <p:nvSpPr>
          <p:cNvPr id="3" name="Content Placeholder 2"/>
          <p:cNvSpPr>
            <a:spLocks noGrp="1"/>
          </p:cNvSpPr>
          <p:nvPr>
            <p:ph idx="1"/>
          </p:nvPr>
        </p:nvSpPr>
        <p:spPr>
          <a:xfrm>
            <a:off x="228600" y="1752600"/>
            <a:ext cx="8756650" cy="4445000"/>
          </a:xfrm>
        </p:spPr>
        <p:txBody>
          <a:bodyPr/>
          <a:lstStyle/>
          <a:p>
            <a:r>
              <a:rPr lang="vi-VN"/>
              <a:t>Các vùng nhớ chứa bộ đệm của ứng dụng:</a:t>
            </a:r>
          </a:p>
          <a:p>
            <a:pPr lvl="1"/>
            <a:r>
              <a:rPr lang="vi-VN"/>
              <a:t>Ngăn xếp (Stack): vùng nhớ lưu các tham số gọi hàm, phương thức và dữ liệu cục bộ của chúng</a:t>
            </a:r>
            <a:r>
              <a:rPr lang="vi-VN" smtClean="0"/>
              <a:t>;</a:t>
            </a:r>
            <a:endParaRPr lang="en-US" smtClean="0"/>
          </a:p>
          <a:p>
            <a:pPr lvl="2"/>
            <a:r>
              <a:rPr lang="en-US" smtClean="0"/>
              <a:t>Các biến cục bộ được cấp phát tĩnh.</a:t>
            </a:r>
            <a:endParaRPr lang="vi-VN"/>
          </a:p>
          <a:p>
            <a:pPr lvl="1"/>
            <a:r>
              <a:rPr lang="vi-VN"/>
              <a:t>Vùng nhớ heap: là vùng nhớ chung lưu dữ liệu cho ứng </a:t>
            </a:r>
            <a:r>
              <a:rPr lang="vi-VN" smtClean="0"/>
              <a:t>dụng</a:t>
            </a:r>
            <a:endParaRPr lang="en-US"/>
          </a:p>
          <a:p>
            <a:pPr lvl="2"/>
            <a:r>
              <a:rPr lang="en-US" smtClean="0"/>
              <a:t>Bộ nhớ heap thường được cấp phát động theo yêu cầu.</a:t>
            </a:r>
            <a:endParaRPr lang="en-AU"/>
          </a:p>
        </p:txBody>
      </p:sp>
    </p:spTree>
    <p:extLst>
      <p:ext uri="{BB962C8B-B14F-4D97-AF65-F5344CB8AC3E}">
        <p14:creationId xmlns:p14="http://schemas.microsoft.com/office/powerpoint/2010/main" val="2507869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tràn bộ đệm</a:t>
            </a:r>
            <a:endParaRPr lang="en-AU"/>
          </a:p>
        </p:txBody>
      </p:sp>
      <p:sp>
        <p:nvSpPr>
          <p:cNvPr id="3" name="Content Placeholder 2"/>
          <p:cNvSpPr>
            <a:spLocks noGrp="1"/>
          </p:cNvSpPr>
          <p:nvPr>
            <p:ph idx="1"/>
          </p:nvPr>
        </p:nvSpPr>
        <p:spPr>
          <a:xfrm>
            <a:off x="228600" y="1752600"/>
            <a:ext cx="8756650" cy="4445000"/>
          </a:xfrm>
        </p:spPr>
        <p:txBody>
          <a:bodyPr/>
          <a:lstStyle/>
          <a:p>
            <a:r>
              <a:rPr lang="en-AU"/>
              <a:t>Giải thích cơ chế lỗi tràn bộ đệm trên bộ nhớ Stack và khả năng khai thác lỗ hổng:</a:t>
            </a:r>
          </a:p>
          <a:p>
            <a:pPr lvl="1"/>
            <a:r>
              <a:rPr lang="en-AU"/>
              <a:t>Bài trình bày “Smashing the Stack” của tác giả Mark Shaneck, 2003.</a:t>
            </a:r>
            <a:endParaRPr lang="vi-VN"/>
          </a:p>
          <a:p>
            <a:pPr lvl="1"/>
            <a:r>
              <a:rPr lang="en-AU"/>
              <a:t>Bài trình bày “Stack Based Buffer Overflows and Protection Mechanisms” của tác giả Igor Yuklyanyuk,</a:t>
            </a:r>
            <a:r>
              <a:rPr lang="vi-VN"/>
              <a:t> </a:t>
            </a:r>
            <a:r>
              <a:rPr lang="vi-VN">
                <a:latin typeface="Calibri" pitchFamily="34" charset="0"/>
              </a:rPr>
              <a:t>2008</a:t>
            </a:r>
            <a:r>
              <a:rPr lang="en-AU">
                <a:latin typeface="Calibri" pitchFamily="34" charset="0"/>
              </a:rPr>
              <a:t>.</a:t>
            </a:r>
          </a:p>
          <a:p>
            <a:pPr lvl="2"/>
            <a:r>
              <a:rPr lang="en-AU"/>
              <a:t>Cơ chế hoạt động của Stack</a:t>
            </a:r>
          </a:p>
          <a:p>
            <a:pPr lvl="2"/>
            <a:r>
              <a:rPr lang="en-AU"/>
              <a:t>Minh họa lỗi tràn bộ đệm trong Stack</a:t>
            </a:r>
          </a:p>
          <a:p>
            <a:pPr lvl="2"/>
            <a:r>
              <a:rPr lang="en-AU"/>
              <a:t>Giải thích khả năng khai thác lỗi</a:t>
            </a:r>
          </a:p>
          <a:p>
            <a:pPr lvl="2"/>
            <a:r>
              <a:rPr lang="en-AU"/>
              <a:t>Giải thích cơ chế hoạt động của sâu SQL Slammer và </a:t>
            </a:r>
            <a:r>
              <a:rPr lang="en-AU" smtClean="0"/>
              <a:t/>
            </a:r>
            <a:br>
              <a:rPr lang="en-AU" smtClean="0"/>
            </a:br>
            <a:r>
              <a:rPr lang="en-AU" smtClean="0"/>
              <a:t>MS </a:t>
            </a:r>
            <a:r>
              <a:rPr lang="en-AU"/>
              <a:t>Blast – khai thác lỗi tràn bộ đệm.</a:t>
            </a:r>
          </a:p>
        </p:txBody>
      </p:sp>
    </p:spTree>
    <p:extLst>
      <p:ext uri="{BB962C8B-B14F-4D97-AF65-F5344CB8AC3E}">
        <p14:creationId xmlns:p14="http://schemas.microsoft.com/office/powerpoint/2010/main" val="137113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tràn bộ đệm</a:t>
            </a:r>
            <a:endParaRPr lang="en-AU"/>
          </a:p>
        </p:txBody>
      </p:sp>
      <p:sp>
        <p:nvSpPr>
          <p:cNvPr id="3" name="Content Placeholder 2"/>
          <p:cNvSpPr>
            <a:spLocks noGrp="1"/>
          </p:cNvSpPr>
          <p:nvPr>
            <p:ph idx="1"/>
          </p:nvPr>
        </p:nvSpPr>
        <p:spPr>
          <a:xfrm>
            <a:off x="228600" y="1752600"/>
            <a:ext cx="8756650" cy="4445000"/>
          </a:xfrm>
        </p:spPr>
        <p:txBody>
          <a:bodyPr/>
          <a:lstStyle/>
          <a:p>
            <a:r>
              <a:rPr lang="vi-VN"/>
              <a:t>Các biện pháp phòng chống lỗi tràn bộ đệm:</a:t>
            </a:r>
          </a:p>
          <a:p>
            <a:pPr lvl="1"/>
            <a:r>
              <a:rPr lang="vi-VN"/>
              <a:t>Kiểm tra mã nguồn bằng tay để tìm và vá các điểm có khả năng xảy </a:t>
            </a:r>
            <a:r>
              <a:rPr lang="en-US" smtClean="0"/>
              <a:t/>
            </a:r>
            <a:br>
              <a:rPr lang="en-US" smtClean="0"/>
            </a:br>
            <a:r>
              <a:rPr lang="vi-VN" smtClean="0"/>
              <a:t>ra </a:t>
            </a:r>
            <a:r>
              <a:rPr lang="vi-VN"/>
              <a:t>lỗi tràn bộ đệm;</a:t>
            </a:r>
          </a:p>
          <a:p>
            <a:pPr lvl="1"/>
            <a:r>
              <a:rPr lang="vi-VN"/>
              <a:t>Sử dụng các công cụ phân tích mã tự động tìm các điểm có khả năng xảy ra lỗi tràn bộ đệm;</a:t>
            </a:r>
          </a:p>
          <a:p>
            <a:pPr lvl="1"/>
            <a:r>
              <a:rPr lang="vi-VN"/>
              <a:t> Đặt cơ chế không cho phép thực hiện mã trong Stack;</a:t>
            </a:r>
          </a:p>
          <a:p>
            <a:pPr lvl="1"/>
            <a:r>
              <a:rPr lang="vi-VN"/>
              <a:t>Sử dụng các cơ chế bảo vệ Stack:</a:t>
            </a:r>
          </a:p>
          <a:p>
            <a:pPr lvl="2"/>
            <a:r>
              <a:rPr lang="vi-VN" smtClean="0"/>
              <a:t>Thêm một số ngẫu nhiên (canary) phía trước địa chỉ trở về;</a:t>
            </a:r>
          </a:p>
          <a:p>
            <a:pPr lvl="2"/>
            <a:r>
              <a:rPr lang="vi-VN" smtClean="0"/>
              <a:t>Kiểm </a:t>
            </a:r>
            <a:r>
              <a:rPr lang="vi-VN"/>
              <a:t>tra số ngẫu nhiên này trước khi trở về chương trình gọi để xác định khả năng bị thay đổi địa chỉ trở về.</a:t>
            </a:r>
          </a:p>
        </p:txBody>
      </p:sp>
    </p:spTree>
    <p:extLst>
      <p:ext uri="{BB962C8B-B14F-4D97-AF65-F5344CB8AC3E}">
        <p14:creationId xmlns:p14="http://schemas.microsoft.com/office/powerpoint/2010/main" val="300390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a:t>
            </a:r>
            <a:r>
              <a:rPr lang="en-US" smtClean="0"/>
              <a:t>không kiểm tra đầu vào</a:t>
            </a:r>
            <a:endParaRPr lang="en-AU"/>
          </a:p>
        </p:txBody>
      </p:sp>
      <p:sp>
        <p:nvSpPr>
          <p:cNvPr id="3" name="Content Placeholder 2"/>
          <p:cNvSpPr>
            <a:spLocks noGrp="1"/>
          </p:cNvSpPr>
          <p:nvPr>
            <p:ph idx="1"/>
          </p:nvPr>
        </p:nvSpPr>
        <p:spPr>
          <a:xfrm>
            <a:off x="228600" y="1752600"/>
            <a:ext cx="8756650" cy="4445000"/>
          </a:xfrm>
        </p:spPr>
        <p:txBody>
          <a:bodyPr/>
          <a:lstStyle/>
          <a:p>
            <a:r>
              <a:rPr lang="vi-VN"/>
              <a:t>Các dữ liệu đầu vào (input data) cần được kiểm tra để đảm bảo đạt các yêu cầu về định dạng và kích thước;</a:t>
            </a:r>
          </a:p>
          <a:p>
            <a:pPr lvl="1"/>
            <a:r>
              <a:rPr lang="vi-VN"/>
              <a:t>Các dạng dữ liệu nhập điển hình cần kiểm tra:</a:t>
            </a:r>
          </a:p>
          <a:p>
            <a:pPr lvl="1"/>
            <a:r>
              <a:rPr lang="vi-VN"/>
              <a:t>Các trường dữ liệu text</a:t>
            </a:r>
          </a:p>
          <a:p>
            <a:pPr lvl="1"/>
            <a:r>
              <a:rPr lang="vi-VN"/>
              <a:t>Các lệnh được truyền qua URL để kích hoạt chương trình</a:t>
            </a:r>
          </a:p>
          <a:p>
            <a:pPr lvl="1"/>
            <a:r>
              <a:rPr lang="vi-VN"/>
              <a:t>Các file âm thanh, hình ảnh, hoặc đồ họa do người dùng hoặc các </a:t>
            </a:r>
            <a:r>
              <a:rPr lang="en-US" smtClean="0"/>
              <a:t/>
            </a:r>
            <a:br>
              <a:rPr lang="en-US" smtClean="0"/>
            </a:br>
            <a:r>
              <a:rPr lang="vi-VN" smtClean="0"/>
              <a:t>tiến </a:t>
            </a:r>
            <a:r>
              <a:rPr lang="vi-VN"/>
              <a:t>trình khác cung cấp</a:t>
            </a:r>
          </a:p>
          <a:p>
            <a:pPr lvl="1"/>
            <a:r>
              <a:rPr lang="vi-VN"/>
              <a:t>Các đối số đầu vào trong dòng lệnh</a:t>
            </a:r>
          </a:p>
          <a:p>
            <a:pPr lvl="1"/>
            <a:r>
              <a:rPr lang="vi-VN"/>
              <a:t>Các dữ liệu từ mạng hoặc các nguồn không tin cậy</a:t>
            </a:r>
          </a:p>
          <a:p>
            <a:r>
              <a:rPr lang="vi-VN"/>
              <a:t>Kẻ tấn công có thể kiểm tra các dữ liệu đầu vào và thử tất cả các khả năng để khai </a:t>
            </a:r>
            <a:r>
              <a:rPr lang="vi-VN" smtClean="0"/>
              <a:t>thác</a:t>
            </a:r>
            <a:r>
              <a:rPr lang="en-US" smtClean="0"/>
              <a:t>.</a:t>
            </a:r>
            <a:endParaRPr lang="vi-VN"/>
          </a:p>
        </p:txBody>
      </p:sp>
    </p:spTree>
    <p:extLst>
      <p:ext uri="{BB962C8B-B14F-4D97-AF65-F5344CB8AC3E}">
        <p14:creationId xmlns:p14="http://schemas.microsoft.com/office/powerpoint/2010/main" val="3206909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a:t>
            </a:r>
            <a:r>
              <a:rPr lang="en-US" smtClean="0"/>
              <a:t>không kiểm tra đầu vào</a:t>
            </a:r>
            <a:endParaRPr lang="en-AU"/>
          </a:p>
        </p:txBody>
      </p:sp>
      <p:sp>
        <p:nvSpPr>
          <p:cNvPr id="3" name="Content Placeholder 2"/>
          <p:cNvSpPr>
            <a:spLocks noGrp="1"/>
          </p:cNvSpPr>
          <p:nvPr>
            <p:ph idx="1"/>
          </p:nvPr>
        </p:nvSpPr>
        <p:spPr>
          <a:xfrm>
            <a:off x="228600" y="1752600"/>
            <a:ext cx="8756650" cy="4445000"/>
          </a:xfrm>
        </p:spPr>
        <p:txBody>
          <a:bodyPr/>
          <a:lstStyle/>
          <a:p>
            <a:r>
              <a:rPr lang="en-AU" smtClean="0"/>
              <a:t>Một số dạng tấn công </a:t>
            </a:r>
            <a:r>
              <a:rPr lang="vi-VN"/>
              <a:t>lợi dụng lỗi không kiểm tra đầu </a:t>
            </a:r>
            <a:r>
              <a:rPr lang="vi-VN" smtClean="0"/>
              <a:t>vào</a:t>
            </a:r>
            <a:r>
              <a:rPr lang="en-AU" smtClean="0"/>
              <a:t>:</a:t>
            </a:r>
          </a:p>
          <a:p>
            <a:pPr lvl="1"/>
            <a:r>
              <a:rPr lang="en-AU" smtClean="0"/>
              <a:t>Cố tình nhập dữ liệu quá lớn hoặc sai định dạng gây lỗi cho ứng dụng</a:t>
            </a:r>
          </a:p>
          <a:p>
            <a:pPr lvl="2"/>
            <a:r>
              <a:rPr lang="en-AU" smtClean="0"/>
              <a:t>Gây lỗi ứng dụng/dịch vụ, có thể làm ứng dụng ngừng hoạt động</a:t>
            </a:r>
          </a:p>
          <a:p>
            <a:pPr lvl="1"/>
            <a:r>
              <a:rPr lang="en-AU" smtClean="0"/>
              <a:t>Chèn mã độc SQL để thực hiện (</a:t>
            </a:r>
            <a:r>
              <a:rPr lang="vi-VN"/>
              <a:t>SQL Injection</a:t>
            </a:r>
            <a:r>
              <a:rPr lang="en-AU" smtClean="0"/>
              <a:t>)</a:t>
            </a:r>
            <a:endParaRPr lang="vi-VN"/>
          </a:p>
        </p:txBody>
      </p:sp>
    </p:spTree>
    <p:extLst>
      <p:ext uri="{BB962C8B-B14F-4D97-AF65-F5344CB8AC3E}">
        <p14:creationId xmlns:p14="http://schemas.microsoft.com/office/powerpoint/2010/main" val="1216350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Tấn </a:t>
            </a:r>
            <a:r>
              <a:rPr lang="en-US"/>
              <a:t>công lợi dụng lỗi </a:t>
            </a:r>
            <a:r>
              <a:rPr lang="en-US" smtClean="0"/>
              <a:t>không kiểm tra đầu vào</a:t>
            </a:r>
            <a:endParaRPr lang="en-AU"/>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701801"/>
            <a:ext cx="7239000" cy="2192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7200900" cy="2093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2400" y="1930402"/>
            <a:ext cx="1371600" cy="3046988"/>
          </a:xfrm>
          <a:prstGeom prst="rect">
            <a:avLst/>
          </a:prstGeom>
          <a:noFill/>
        </p:spPr>
        <p:txBody>
          <a:bodyPr wrap="square" rtlCol="0">
            <a:spAutoFit/>
          </a:bodyPr>
          <a:lstStyle/>
          <a:p>
            <a:r>
              <a:rPr lang="en-US" b="0" smtClean="0">
                <a:latin typeface="+mn-lt"/>
              </a:rPr>
              <a:t>Trang web bị lỗi do không kiểm tra dữ liệu đầu vào từ URL</a:t>
            </a:r>
            <a:endParaRPr lang="en-AU" b="0">
              <a:latin typeface="+mn-lt"/>
            </a:endParaRPr>
          </a:p>
        </p:txBody>
      </p:sp>
    </p:spTree>
    <p:extLst>
      <p:ext uri="{BB962C8B-B14F-4D97-AF65-F5344CB8AC3E}">
        <p14:creationId xmlns:p14="http://schemas.microsoft.com/office/powerpoint/2010/main" val="109889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smtClean="0"/>
              <a:t>Lợi </a:t>
            </a:r>
            <a:r>
              <a:rPr lang="en-US"/>
              <a:t>dụng lỗi </a:t>
            </a:r>
            <a:r>
              <a:rPr lang="en-US" smtClean="0"/>
              <a:t>không kiểm tra đầu vào - </a:t>
            </a:r>
            <a:r>
              <a:rPr lang="vi-VN"/>
              <a:t>SQL Injection</a:t>
            </a:r>
            <a:endParaRPr lang="en-AU"/>
          </a:p>
        </p:txBody>
      </p:sp>
      <p:sp>
        <p:nvSpPr>
          <p:cNvPr id="3" name="Content Placeholder 2"/>
          <p:cNvSpPr>
            <a:spLocks noGrp="1"/>
          </p:cNvSpPr>
          <p:nvPr>
            <p:ph idx="1"/>
          </p:nvPr>
        </p:nvSpPr>
        <p:spPr>
          <a:xfrm>
            <a:off x="228600" y="1638300"/>
            <a:ext cx="8756650" cy="4559300"/>
          </a:xfrm>
        </p:spPr>
        <p:txBody>
          <a:bodyPr/>
          <a:lstStyle/>
          <a:p>
            <a:r>
              <a:rPr lang="vi-VN"/>
              <a:t>SQL Injection (chèn mã độc SQL) là một kỹ thuật cho phép kẻ tấn công chèn mã SQL vào dữ liệu gửi đến máy chủ và được thực hiện trên máy chủ CSDL;</a:t>
            </a:r>
          </a:p>
          <a:p>
            <a:r>
              <a:rPr lang="vi-VN"/>
              <a:t>Tùy mức độ tinh vi, SQL Injection có thể cho phép kẻ tấn công:</a:t>
            </a:r>
          </a:p>
          <a:p>
            <a:pPr lvl="1"/>
            <a:r>
              <a:rPr lang="vi-VN"/>
              <a:t>Vượt qua các khâu xác thực người dùng;</a:t>
            </a:r>
          </a:p>
          <a:p>
            <a:pPr lvl="1"/>
            <a:r>
              <a:rPr lang="vi-VN"/>
              <a:t>Đánh cắp các thông tin trong CSDL;</a:t>
            </a:r>
          </a:p>
          <a:p>
            <a:pPr lvl="1"/>
            <a:r>
              <a:rPr lang="vi-VN"/>
              <a:t>Chèn, xóa hoặc sửa đổi dữ liệu;</a:t>
            </a:r>
          </a:p>
          <a:p>
            <a:pPr lvl="1"/>
            <a:r>
              <a:rPr lang="vi-VN"/>
              <a:t>Chiếm quyền điều khiển hệ thống;</a:t>
            </a:r>
          </a:p>
          <a:p>
            <a:r>
              <a:rPr lang="vi-VN"/>
              <a:t>Nguyên nhân: dữ liệu đầu vào từ người dùng hoặc từ các nguồn khác không được kiểm tra hoặc kiểm tra không kỹ lưỡng.</a:t>
            </a:r>
            <a:endParaRPr lang="en-AU"/>
          </a:p>
        </p:txBody>
      </p:sp>
    </p:spTree>
    <p:extLst>
      <p:ext uri="{BB962C8B-B14F-4D97-AF65-F5344CB8AC3E}">
        <p14:creationId xmlns:p14="http://schemas.microsoft.com/office/powerpoint/2010/main" val="2406137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a:t>
            </a:r>
            <a:r>
              <a:rPr lang="en-US" smtClean="0"/>
              <a:t>Injection - </a:t>
            </a:r>
            <a:r>
              <a:rPr lang="vi-VN"/>
              <a:t>Vượt qua các khâu xác thực người dùng</a:t>
            </a:r>
            <a:endParaRPr lang="en-AU"/>
          </a:p>
        </p:txBody>
      </p:sp>
      <p:sp>
        <p:nvSpPr>
          <p:cNvPr id="3" name="Content Placeholder 2"/>
          <p:cNvSpPr>
            <a:spLocks noGrp="1"/>
          </p:cNvSpPr>
          <p:nvPr>
            <p:ph idx="1"/>
          </p:nvPr>
        </p:nvSpPr>
        <p:spPr>
          <a:xfrm>
            <a:off x="228600" y="1676400"/>
            <a:ext cx="8756650" cy="4521200"/>
          </a:xfrm>
        </p:spPr>
        <p:txBody>
          <a:bodyPr/>
          <a:lstStyle/>
          <a:p>
            <a:r>
              <a:rPr lang="vi-VN" smtClean="0"/>
              <a:t>Ví </a:t>
            </a:r>
            <a:r>
              <a:rPr lang="vi-VN"/>
              <a:t>dụ: form HTML đăng nhập</a:t>
            </a:r>
            <a:r>
              <a:rPr lang="vi-VN" smtClean="0"/>
              <a:t>:</a:t>
            </a:r>
            <a:r>
              <a:rPr lang="en-AU" smtClean="0"/>
              <a:t/>
            </a:r>
            <a:br>
              <a:rPr lang="en-AU" smtClean="0"/>
            </a:br>
            <a:endParaRPr lang="vi-VN" sz="2000"/>
          </a:p>
          <a:p>
            <a:pPr marL="0" indent="0">
              <a:buNone/>
            </a:pPr>
            <a:r>
              <a:rPr lang="vi-VN" sz="2000"/>
              <a:t>&lt;form method="post" action="/test_sql.asp"&gt;</a:t>
            </a:r>
          </a:p>
          <a:p>
            <a:pPr marL="0" indent="0">
              <a:buNone/>
            </a:pPr>
            <a:r>
              <a:rPr lang="vi-VN" sz="2000"/>
              <a:t>	Tên đăng nhập: &lt;input type=text name="username"&gt;&lt;br \&gt;</a:t>
            </a:r>
          </a:p>
          <a:p>
            <a:pPr marL="0" indent="0">
              <a:buNone/>
            </a:pPr>
            <a:r>
              <a:rPr lang="vi-VN" sz="2000"/>
              <a:t>	Mật khẩu: &lt;input type=password name="passwd"&gt;&lt;br \&gt;</a:t>
            </a:r>
          </a:p>
          <a:p>
            <a:pPr marL="0" indent="0">
              <a:buNone/>
            </a:pPr>
            <a:r>
              <a:rPr lang="vi-VN" sz="2000"/>
              <a:t>	&lt;input type=submit name="login" value="Log In"&gt;</a:t>
            </a:r>
          </a:p>
          <a:p>
            <a:pPr marL="0" indent="0">
              <a:buNone/>
            </a:pPr>
            <a:r>
              <a:rPr lang="vi-VN" sz="2000"/>
              <a:t>&lt;/form&gt;</a:t>
            </a:r>
            <a:endParaRPr lang="vi-VN" sz="2800"/>
          </a:p>
        </p:txBody>
      </p:sp>
    </p:spTree>
    <p:extLst>
      <p:ext uri="{BB962C8B-B14F-4D97-AF65-F5344CB8AC3E}">
        <p14:creationId xmlns:p14="http://schemas.microsoft.com/office/powerpoint/2010/main" val="444593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587500"/>
            <a:ext cx="8915400" cy="4610100"/>
          </a:xfrm>
        </p:spPr>
        <p:txBody>
          <a:bodyPr/>
          <a:lstStyle/>
          <a:p>
            <a:pPr marL="0" indent="0">
              <a:buNone/>
            </a:pPr>
            <a:r>
              <a:rPr lang="vi-VN" sz="1600" smtClean="0"/>
              <a:t>&lt;%</a:t>
            </a:r>
            <a:endParaRPr lang="vi-VN" sz="1600"/>
          </a:p>
          <a:p>
            <a:pPr marL="0" indent="0">
              <a:buNone/>
            </a:pPr>
            <a:r>
              <a:rPr lang="en-AU" sz="1600" smtClean="0"/>
              <a:t>' </a:t>
            </a:r>
            <a:r>
              <a:rPr lang="vi-VN" sz="1600" smtClean="0"/>
              <a:t>Mã </a:t>
            </a:r>
            <a:r>
              <a:rPr lang="vi-VN" sz="1600"/>
              <a:t>asp xử lý đăng nhập trong file test_sql.asp:</a:t>
            </a:r>
          </a:p>
          <a:p>
            <a:pPr marL="0" indent="0">
              <a:buNone/>
            </a:pPr>
            <a:r>
              <a:rPr lang="vi-VN" sz="1600" smtClean="0"/>
              <a:t>' g</a:t>
            </a:r>
            <a:r>
              <a:rPr lang="en-AU" sz="1600" smtClean="0"/>
              <a:t>.</a:t>
            </a:r>
            <a:r>
              <a:rPr lang="vi-VN" sz="1600" smtClean="0"/>
              <a:t>thiết </a:t>
            </a:r>
            <a:r>
              <a:rPr lang="vi-VN" sz="1600"/>
              <a:t>đã </a:t>
            </a:r>
            <a:r>
              <a:rPr lang="vi-VN" sz="1600" smtClean="0"/>
              <a:t>k</a:t>
            </a:r>
            <a:r>
              <a:rPr lang="en-AU" sz="1600" smtClean="0"/>
              <a:t>.</a:t>
            </a:r>
            <a:r>
              <a:rPr lang="vi-VN" sz="1600" smtClean="0"/>
              <a:t>nối </a:t>
            </a:r>
            <a:r>
              <a:rPr lang="vi-VN" sz="1600"/>
              <a:t>với CSDL SQL </a:t>
            </a:r>
            <a:r>
              <a:rPr lang="vi-VN" sz="1600" smtClean="0"/>
              <a:t>qua </a:t>
            </a:r>
            <a:r>
              <a:rPr lang="en-AU" sz="1600" smtClean="0"/>
              <a:t>đối tượng</a:t>
            </a:r>
            <a:r>
              <a:rPr lang="vi-VN" sz="1600" smtClean="0"/>
              <a:t> conn</a:t>
            </a:r>
            <a:r>
              <a:rPr lang="en-AU" sz="1600" smtClean="0"/>
              <a:t> </a:t>
            </a:r>
            <a:r>
              <a:rPr lang="vi-VN" sz="1600" smtClean="0"/>
              <a:t>và </a:t>
            </a:r>
            <a:r>
              <a:rPr lang="vi-VN" sz="1600"/>
              <a:t>bảng tbl_accounts lưu </a:t>
            </a:r>
            <a:r>
              <a:rPr lang="vi-VN" sz="1600" smtClean="0"/>
              <a:t>t</a:t>
            </a:r>
            <a:r>
              <a:rPr lang="en-AU" sz="1600" smtClean="0"/>
              <a:t>.</a:t>
            </a:r>
            <a:r>
              <a:rPr lang="vi-VN" sz="1600" smtClean="0"/>
              <a:t>tin </a:t>
            </a:r>
            <a:r>
              <a:rPr lang="vi-VN" sz="1600"/>
              <a:t>người dùng</a:t>
            </a:r>
          </a:p>
          <a:p>
            <a:pPr marL="0" indent="0">
              <a:buNone/>
            </a:pPr>
            <a:r>
              <a:rPr lang="vi-VN" sz="1600"/>
              <a:t>Dim username, passwd, sqlString, rsLogin</a:t>
            </a:r>
          </a:p>
          <a:p>
            <a:pPr marL="0" indent="0">
              <a:buNone/>
            </a:pPr>
            <a:r>
              <a:rPr lang="vi-VN" sz="1600"/>
              <a:t>' lấy dữ liệu từ form</a:t>
            </a:r>
          </a:p>
          <a:p>
            <a:pPr marL="0" indent="0">
              <a:buNone/>
            </a:pPr>
            <a:r>
              <a:rPr lang="vi-VN" sz="1600"/>
              <a:t>username = Request.Form("username")</a:t>
            </a:r>
          </a:p>
          <a:p>
            <a:pPr marL="0" indent="0">
              <a:buNone/>
            </a:pPr>
            <a:r>
              <a:rPr lang="vi-VN" sz="1600"/>
              <a:t>passwd = Request.Form("passwd")</a:t>
            </a:r>
          </a:p>
          <a:p>
            <a:pPr marL="0" indent="0">
              <a:buNone/>
            </a:pPr>
            <a:r>
              <a:rPr lang="vi-VN" sz="1600"/>
              <a:t>' tạo và thực hiện câu truy vấn sql</a:t>
            </a:r>
          </a:p>
          <a:p>
            <a:pPr marL="0" indent="0">
              <a:buNone/>
            </a:pPr>
            <a:r>
              <a:rPr lang="vi-VN" sz="1600"/>
              <a:t>sqlString = "SELECT * FROM tbl_accounts WHERE username='" </a:t>
            </a:r>
            <a:r>
              <a:rPr lang="vi-VN" sz="1600" smtClean="0"/>
              <a:t>&amp;username&amp;"' </a:t>
            </a:r>
            <a:r>
              <a:rPr lang="vi-VN" sz="1600"/>
              <a:t>AND passwd='" </a:t>
            </a:r>
            <a:r>
              <a:rPr lang="vi-VN" sz="1600" smtClean="0"/>
              <a:t>&amp;passwd&amp; </a:t>
            </a:r>
            <a:r>
              <a:rPr lang="vi-VN" sz="1600"/>
              <a:t>"'"</a:t>
            </a:r>
          </a:p>
          <a:p>
            <a:pPr marL="0" indent="0">
              <a:buNone/>
            </a:pPr>
            <a:r>
              <a:rPr lang="vi-VN" sz="1600"/>
              <a:t>set rsLogin = conn.execute(sqlString)</a:t>
            </a:r>
          </a:p>
          <a:p>
            <a:pPr marL="0" indent="0">
              <a:buNone/>
            </a:pPr>
            <a:r>
              <a:rPr lang="vi-VN" sz="1600"/>
              <a:t>if (NOT rsLogin.eof()) then</a:t>
            </a:r>
          </a:p>
          <a:p>
            <a:pPr marL="0" indent="0">
              <a:buNone/>
            </a:pPr>
            <a:r>
              <a:rPr lang="en-AU" sz="1600" smtClean="0"/>
              <a:t>	</a:t>
            </a:r>
            <a:r>
              <a:rPr lang="vi-VN" sz="1600" smtClean="0"/>
              <a:t>' </a:t>
            </a:r>
            <a:r>
              <a:rPr lang="vi-VN" sz="1600"/>
              <a:t>cho phép đăng nhập, bắt đầu phiên làm việc</a:t>
            </a:r>
          </a:p>
          <a:p>
            <a:pPr marL="0" indent="0">
              <a:buNone/>
            </a:pPr>
            <a:r>
              <a:rPr lang="vi-VN" sz="1600"/>
              <a:t>else</a:t>
            </a:r>
          </a:p>
          <a:p>
            <a:pPr marL="0" indent="0">
              <a:buNone/>
            </a:pPr>
            <a:r>
              <a:rPr lang="vi-VN" sz="1600"/>
              <a:t>       </a:t>
            </a:r>
            <a:r>
              <a:rPr lang="en-AU" sz="1600" smtClean="0"/>
              <a:t>	</a:t>
            </a:r>
            <a:r>
              <a:rPr lang="vi-VN" sz="1600" smtClean="0"/>
              <a:t>' </a:t>
            </a:r>
            <a:r>
              <a:rPr lang="vi-VN" sz="1600"/>
              <a:t>từ chối đăng nhập, báo lỗi</a:t>
            </a:r>
          </a:p>
          <a:p>
            <a:pPr marL="0" indent="0">
              <a:buNone/>
            </a:pPr>
            <a:r>
              <a:rPr lang="vi-VN" sz="1600"/>
              <a:t>end if</a:t>
            </a:r>
          </a:p>
          <a:p>
            <a:pPr marL="0" indent="0">
              <a:buNone/>
            </a:pPr>
            <a:r>
              <a:rPr lang="vi-VN" sz="1600"/>
              <a:t>%&gt;</a:t>
            </a:r>
          </a:p>
        </p:txBody>
      </p:sp>
    </p:spTree>
    <p:extLst>
      <p:ext uri="{BB962C8B-B14F-4D97-AF65-F5344CB8AC3E}">
        <p14:creationId xmlns:p14="http://schemas.microsoft.com/office/powerpoint/2010/main" val="889267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295400"/>
            <a:ext cx="8756650" cy="4953000"/>
          </a:xfrm>
        </p:spPr>
        <p:txBody>
          <a:bodyPr/>
          <a:lstStyle/>
          <a:p>
            <a:r>
              <a:rPr lang="en-AU" sz="2400" smtClean="0"/>
              <a:t>Mối đe dọa (Threat)</a:t>
            </a:r>
          </a:p>
          <a:p>
            <a:pPr lvl="1"/>
            <a:r>
              <a:rPr lang="en-AU"/>
              <a:t>Mối đe dọa </a:t>
            </a:r>
            <a:r>
              <a:rPr lang="en-AU" smtClean="0"/>
              <a:t>là bất kỳ một hành động nào có thể gây hư hại đến các tài nguyên hệ thống (gồm phần cứng, phần mềm, CSDL, các file, dữ liệu, hoặc hạ tầng mạng vật lý,…).</a:t>
            </a:r>
            <a:endParaRPr lang="en-AU" sz="2000" smtClean="0"/>
          </a:p>
          <a:p>
            <a:r>
              <a:rPr lang="en-AU" smtClean="0"/>
              <a:t>Lỗ hổng (Vulnerability)</a:t>
            </a:r>
            <a:endParaRPr lang="en-AU" sz="1600"/>
          </a:p>
          <a:p>
            <a:pPr lvl="1"/>
            <a:r>
              <a:rPr lang="en-AU"/>
              <a:t>Lỗ hổng </a:t>
            </a:r>
            <a:r>
              <a:rPr lang="en-AU" smtClean="0"/>
              <a:t>là bất kỳ điểm yếu nào trong hệ thống cho phép mối đe dọa có thể gây tác hại.</a:t>
            </a:r>
          </a:p>
          <a:p>
            <a:r>
              <a:rPr lang="en-AU" smtClean="0"/>
              <a:t>Quan hệ giữa </a:t>
            </a:r>
            <a:r>
              <a:rPr lang="en-AU"/>
              <a:t>Mối đe </a:t>
            </a:r>
            <a:r>
              <a:rPr lang="en-AU" smtClean="0"/>
              <a:t>dọa và </a:t>
            </a:r>
            <a:r>
              <a:rPr lang="en-AU"/>
              <a:t>Lỗ </a:t>
            </a:r>
            <a:r>
              <a:rPr lang="en-AU" smtClean="0"/>
              <a:t>hổng:</a:t>
            </a:r>
          </a:p>
          <a:p>
            <a:pPr lvl="1"/>
            <a:r>
              <a:rPr lang="en-AU" smtClean="0"/>
              <a:t>Các mối đe dọa thường khai thác một hoặc một số lỗ hổng đã biết để thực hiện các cuộc tấn công phá hoại;</a:t>
            </a:r>
          </a:p>
          <a:p>
            <a:pPr lvl="1"/>
            <a:r>
              <a:rPr lang="en-AU" smtClean="0"/>
              <a:t>Nếu tồn tại một lỗ hổng trong hệ thống, sẽ có khả năng một mối đe dọa trở thành hiện thực;</a:t>
            </a:r>
          </a:p>
          <a:p>
            <a:pPr lvl="1"/>
            <a:r>
              <a:rPr lang="en-AU" smtClean="0"/>
              <a:t>Không thể triệt tiêu được hết các mối đe dọa, nhưng có thể giảm thiểu các lỗ hổng, qua đó giảm thiểu khả năng bị tận dụng để tấn công.</a:t>
            </a:r>
          </a:p>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638300"/>
            <a:ext cx="8915400" cy="4559300"/>
          </a:xfrm>
        </p:spPr>
        <p:txBody>
          <a:bodyPr/>
          <a:lstStyle/>
          <a:p>
            <a:r>
              <a:rPr lang="vi-VN" smtClean="0"/>
              <a:t>Phân </a:t>
            </a:r>
            <a:r>
              <a:rPr lang="vi-VN"/>
              <a:t>tích:</a:t>
            </a:r>
          </a:p>
          <a:p>
            <a:pPr lvl="1"/>
            <a:r>
              <a:rPr lang="vi-VN"/>
              <a:t>Nếu người dùng nhập admin vào trường username và abc123 vào trường passwd của form, mã asp hoạt động đúng: </a:t>
            </a:r>
          </a:p>
          <a:p>
            <a:pPr lvl="2"/>
            <a:r>
              <a:rPr lang="vi-VN"/>
              <a:t>Nếu tồn tại người dùng với username và password sẽ cho phép đăng nhập;</a:t>
            </a:r>
          </a:p>
          <a:p>
            <a:pPr lvl="2"/>
            <a:r>
              <a:rPr lang="vi-VN"/>
              <a:t>Nếu không tồn tại người dùng với username và password sẽ từ chối đăng nhập và báo lỗi.</a:t>
            </a:r>
          </a:p>
          <a:p>
            <a:pPr lvl="1"/>
            <a:r>
              <a:rPr lang="vi-VN"/>
              <a:t>Nếu người dùng nhập </a:t>
            </a:r>
            <a:r>
              <a:rPr lang="vi-VN" i="1">
                <a:solidFill>
                  <a:srgbClr val="FF0000"/>
                </a:solidFill>
              </a:rPr>
              <a:t>aaaa' OR 1=1--</a:t>
            </a:r>
            <a:r>
              <a:rPr lang="vi-VN"/>
              <a:t> vào trường username và một chuỗi bất kỳ vào trường passwd của form, mã asp hoạt động sai:</a:t>
            </a:r>
          </a:p>
          <a:p>
            <a:pPr lvl="2"/>
            <a:r>
              <a:rPr lang="vi-VN"/>
              <a:t>Chuỗi chứa câu truy vấn SQL trở thành:</a:t>
            </a:r>
          </a:p>
          <a:p>
            <a:pPr marL="714375" lvl="2" indent="0">
              <a:buNone/>
            </a:pPr>
            <a:r>
              <a:rPr lang="vi-VN"/>
              <a:t>SELECT * FROM tbl_accounts WHERE username='</a:t>
            </a:r>
            <a:r>
              <a:rPr lang="vi-VN" i="1">
                <a:solidFill>
                  <a:srgbClr val="FF0000"/>
                </a:solidFill>
              </a:rPr>
              <a:t>aaaa' OR 1=1--</a:t>
            </a:r>
            <a:r>
              <a:rPr lang="vi-VN"/>
              <a:t>' AND passwd='aaaa'</a:t>
            </a:r>
          </a:p>
          <a:p>
            <a:pPr marL="714375" lvl="2" indent="0">
              <a:buNone/>
            </a:pPr>
            <a:r>
              <a:rPr lang="vi-VN"/>
              <a:t>Câu truy vấn sẽ trả về mọi bản ghi trong bảng do mệnh đề </a:t>
            </a:r>
            <a:r>
              <a:rPr lang="vi-VN">
                <a:solidFill>
                  <a:srgbClr val="FF0000"/>
                </a:solidFill>
              </a:rPr>
              <a:t>OR 1=1</a:t>
            </a:r>
            <a:r>
              <a:rPr lang="vi-VN"/>
              <a:t> luôn đúng và phần kiểm tra mật khẩu đã bị loại bỏ bởi ký hiệu (</a:t>
            </a:r>
            <a:r>
              <a:rPr lang="vi-VN">
                <a:solidFill>
                  <a:srgbClr val="FF0000"/>
                </a:solidFill>
              </a:rPr>
              <a:t>--</a:t>
            </a:r>
            <a:r>
              <a:rPr lang="vi-VN"/>
              <a:t>): phần lệnh sau ký hiệu (</a:t>
            </a:r>
            <a:r>
              <a:rPr lang="vi-VN">
                <a:solidFill>
                  <a:srgbClr val="FF0000"/>
                </a:solidFill>
              </a:rPr>
              <a:t>--</a:t>
            </a:r>
            <a:r>
              <a:rPr lang="vi-VN"/>
              <a:t>) được coi là ghi chú và không được thực hiện.</a:t>
            </a:r>
            <a:endParaRPr lang="vi-VN" sz="1600"/>
          </a:p>
        </p:txBody>
      </p:sp>
    </p:spTree>
    <p:extLst>
      <p:ext uri="{BB962C8B-B14F-4D97-AF65-F5344CB8AC3E}">
        <p14:creationId xmlns:p14="http://schemas.microsoft.com/office/powerpoint/2010/main" val="2666388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228600" y="1638300"/>
            <a:ext cx="8756650" cy="4559300"/>
          </a:xfrm>
        </p:spPr>
        <p:txBody>
          <a:bodyPr/>
          <a:lstStyle/>
          <a:p>
            <a:r>
              <a:rPr lang="vi-VN" sz="2200"/>
              <a:t>Phòng chống/sửa chữa:</a:t>
            </a:r>
          </a:p>
          <a:p>
            <a:pPr lvl="1"/>
            <a:r>
              <a:rPr lang="vi-VN"/>
              <a:t>Kiểm soát kích thước và định dạng của dữ liệu đầu vào, lọc bỏ các ký tự đặc biệt, các từ khóa SQL;</a:t>
            </a:r>
          </a:p>
          <a:p>
            <a:pPr lvl="1"/>
            <a:r>
              <a:rPr lang="vi-VN"/>
              <a:t>Tránh sử dụng câu truy vấn trực tiếp, nên dùng:</a:t>
            </a:r>
          </a:p>
          <a:p>
            <a:pPr lvl="2"/>
            <a:r>
              <a:rPr lang="vi-VN"/>
              <a:t>Stored Procedure là dạng các câu lệnh SQL dưới dạng các thủ tục và được lưu trong CSDL;</a:t>
            </a:r>
          </a:p>
          <a:p>
            <a:pPr lvl="2"/>
            <a:r>
              <a:rPr lang="vi-VN"/>
              <a:t>Sử dụng các cơ chế truyền tham số, tạo câu truy vấn của ngôn ngữ.</a:t>
            </a:r>
          </a:p>
          <a:p>
            <a:r>
              <a:rPr lang="vi-VN" sz="2200"/>
              <a:t>Chỉnh sửa form đăng nhập – thêm giới hạn kích thước dữ </a:t>
            </a:r>
            <a:r>
              <a:rPr lang="vi-VN" sz="2200" smtClean="0"/>
              <a:t>liệu:</a:t>
            </a:r>
            <a:endParaRPr lang="vi-VN" sz="2200"/>
          </a:p>
          <a:p>
            <a:pPr marL="558800" lvl="2" indent="0">
              <a:buNone/>
            </a:pPr>
            <a:r>
              <a:rPr lang="vi-VN">
                <a:latin typeface="Arial" pitchFamily="34" charset="0"/>
                <a:cs typeface="Arial" pitchFamily="34" charset="0"/>
              </a:rPr>
              <a:t>&lt;form method="post" action="/test_sql.asp"&gt;</a:t>
            </a:r>
          </a:p>
          <a:p>
            <a:pPr marL="558800" lvl="2" indent="0">
              <a:buNone/>
              <a:tabLst>
                <a:tab pos="444500" algn="l"/>
              </a:tabLst>
            </a:pPr>
            <a:r>
              <a:rPr lang="vi-VN">
                <a:latin typeface="Arial" pitchFamily="34" charset="0"/>
                <a:cs typeface="Arial" pitchFamily="34" charset="0"/>
              </a:rPr>
              <a:t>	&lt;input type=text name="username" value="" size=20 </a:t>
            </a:r>
            <a:r>
              <a:rPr lang="vi-VN">
                <a:solidFill>
                  <a:srgbClr val="FF0000"/>
                </a:solidFill>
                <a:latin typeface="Arial" pitchFamily="34" charset="0"/>
                <a:cs typeface="Arial" pitchFamily="34" charset="0"/>
              </a:rPr>
              <a:t>maxlength=15</a:t>
            </a:r>
            <a:r>
              <a:rPr lang="vi-VN">
                <a:latin typeface="Arial" pitchFamily="34" charset="0"/>
                <a:cs typeface="Arial" pitchFamily="34" charset="0"/>
              </a:rPr>
              <a:t>&gt;</a:t>
            </a:r>
          </a:p>
          <a:p>
            <a:pPr marL="558800" lvl="2" indent="0">
              <a:buNone/>
              <a:tabLst>
                <a:tab pos="444500" algn="l"/>
              </a:tabLst>
            </a:pPr>
            <a:r>
              <a:rPr lang="vi-VN">
                <a:latin typeface="Arial" pitchFamily="34" charset="0"/>
                <a:cs typeface="Arial" pitchFamily="34" charset="0"/>
              </a:rPr>
              <a:t>	&lt;input type=password name="passwd" size=20 </a:t>
            </a:r>
            <a:r>
              <a:rPr lang="vi-VN">
                <a:solidFill>
                  <a:srgbClr val="FF0000"/>
                </a:solidFill>
                <a:latin typeface="Arial" pitchFamily="34" charset="0"/>
                <a:cs typeface="Arial" pitchFamily="34" charset="0"/>
              </a:rPr>
              <a:t>maxlength=15</a:t>
            </a:r>
            <a:r>
              <a:rPr lang="vi-VN">
                <a:latin typeface="Arial" pitchFamily="34" charset="0"/>
                <a:cs typeface="Arial" pitchFamily="34" charset="0"/>
              </a:rPr>
              <a:t>&gt;</a:t>
            </a:r>
          </a:p>
          <a:p>
            <a:pPr marL="558800" lvl="2" indent="0">
              <a:buNone/>
              <a:tabLst>
                <a:tab pos="444500" algn="l"/>
              </a:tabLst>
            </a:pPr>
            <a:r>
              <a:rPr lang="vi-VN">
                <a:latin typeface="Arial" pitchFamily="34" charset="0"/>
                <a:cs typeface="Arial" pitchFamily="34" charset="0"/>
              </a:rPr>
              <a:t>	&lt;input type=submit name="login" value="Log In"&gt;</a:t>
            </a:r>
          </a:p>
          <a:p>
            <a:pPr marL="558800" lvl="2" indent="0">
              <a:buNone/>
            </a:pPr>
            <a:r>
              <a:rPr lang="vi-VN">
                <a:latin typeface="Arial" pitchFamily="34" charset="0"/>
                <a:cs typeface="Arial" pitchFamily="34" charset="0"/>
              </a:rPr>
              <a:t>&lt;/form&gt;</a:t>
            </a:r>
            <a:endParaRPr lang="vi-VN" sz="2000"/>
          </a:p>
        </p:txBody>
      </p:sp>
    </p:spTree>
    <p:extLst>
      <p:ext uri="{BB962C8B-B14F-4D97-AF65-F5344CB8AC3E}">
        <p14:creationId xmlns:p14="http://schemas.microsoft.com/office/powerpoint/2010/main" val="3763281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638300"/>
            <a:ext cx="8915400" cy="4559300"/>
          </a:xfrm>
        </p:spPr>
        <p:txBody>
          <a:bodyPr/>
          <a:lstStyle/>
          <a:p>
            <a:pPr marL="0" indent="0">
              <a:buNone/>
            </a:pPr>
            <a:r>
              <a:rPr lang="vi-VN" sz="2000"/>
              <a:t>Chỉnh sửa mã asp xử lý đăng nhập trong file </a:t>
            </a:r>
            <a:r>
              <a:rPr lang="vi-VN" sz="2000">
                <a:latin typeface="Arial" pitchFamily="34" charset="0"/>
                <a:cs typeface="Arial" pitchFamily="34" charset="0"/>
              </a:rPr>
              <a:t>test_sql.asp</a:t>
            </a:r>
            <a:r>
              <a:rPr lang="vi-VN" sz="2000"/>
              <a:t>:</a:t>
            </a:r>
            <a:endParaRPr lang="vi-VN" sz="1800"/>
          </a:p>
          <a:p>
            <a:pPr marL="0" indent="0">
              <a:buNone/>
            </a:pPr>
            <a:r>
              <a:rPr lang="vi-VN" sz="1800"/>
              <a:t>&lt;%</a:t>
            </a:r>
            <a:endParaRPr lang="vi-VN" sz="1600"/>
          </a:p>
          <a:p>
            <a:pPr marL="0" indent="0">
              <a:buNone/>
            </a:pPr>
            <a:r>
              <a:rPr lang="vi-VN" sz="1800"/>
              <a:t>' giả thiết đã kết nối với CSDL SQL server qua connection conn</a:t>
            </a:r>
          </a:p>
          <a:p>
            <a:pPr marL="0" indent="0">
              <a:buNone/>
            </a:pPr>
            <a:r>
              <a:rPr lang="vi-VN" sz="1800"/>
              <a:t>' và bảng tbl_accounts lưu thông tin người dùng</a:t>
            </a:r>
          </a:p>
          <a:p>
            <a:pPr marL="0" indent="0">
              <a:buNone/>
            </a:pPr>
            <a:r>
              <a:rPr lang="vi-VN" sz="1800"/>
              <a:t>Dim username, passwd, sqlString, rsLogin, validInput</a:t>
            </a:r>
          </a:p>
          <a:p>
            <a:pPr marL="0" indent="0">
              <a:buNone/>
            </a:pPr>
            <a:r>
              <a:rPr lang="vi-VN" sz="1800"/>
              <a:t>' lấy dữ liệu từ form, cắt bỏ các dấu trắng ở đầu và đuôi, chỉ lấy 15 ký tự</a:t>
            </a:r>
          </a:p>
          <a:p>
            <a:pPr marL="0" indent="0">
              <a:buNone/>
            </a:pPr>
            <a:r>
              <a:rPr lang="vi-VN" sz="1800"/>
              <a:t>username = Trim(Left(Request.Form("username")&amp;"", 15))</a:t>
            </a:r>
          </a:p>
          <a:p>
            <a:pPr marL="0" indent="0">
              <a:buNone/>
            </a:pPr>
            <a:r>
              <a:rPr lang="vi-VN" sz="1800"/>
              <a:t>passwd = Trim(Left(Request.Form("passwd") &amp;"", 15))</a:t>
            </a:r>
          </a:p>
          <a:p>
            <a:pPr marL="0" indent="0">
              <a:buNone/>
            </a:pPr>
            <a:r>
              <a:rPr lang="vi-VN" sz="1800" smtClean="0"/>
              <a:t>' </a:t>
            </a:r>
            <a:r>
              <a:rPr lang="vi-VN" sz="1800"/>
              <a:t>kiểm tra đầu vào, chỉ xử lý nếu đầu vào hợp lệ</a:t>
            </a:r>
          </a:p>
          <a:p>
            <a:pPr marL="0" indent="0">
              <a:buNone/>
            </a:pPr>
            <a:r>
              <a:rPr lang="vi-VN" sz="1800"/>
              <a:t>validInput = False</a:t>
            </a:r>
          </a:p>
          <a:p>
            <a:pPr marL="0" indent="0">
              <a:buNone/>
            </a:pPr>
            <a:r>
              <a:rPr lang="vi-VN" sz="1800"/>
              <a:t>if (username&lt;&gt;"" and passwd&lt;&gt;"") then</a:t>
            </a:r>
          </a:p>
          <a:p>
            <a:pPr marL="0" indent="0">
              <a:buNone/>
            </a:pPr>
            <a:r>
              <a:rPr lang="vi-VN" sz="1800"/>
              <a:t>    validInput = isValidUsername(username)</a:t>
            </a:r>
          </a:p>
          <a:p>
            <a:pPr marL="0" indent="0">
              <a:buNone/>
            </a:pPr>
            <a:r>
              <a:rPr lang="vi-VN" sz="1800"/>
              <a:t>end </a:t>
            </a:r>
            <a:r>
              <a:rPr lang="vi-VN" sz="1800" smtClean="0"/>
              <a:t>if</a:t>
            </a:r>
            <a:endParaRPr lang="vi-VN" sz="1800"/>
          </a:p>
          <a:p>
            <a:pPr marL="0" indent="0">
              <a:buNone/>
            </a:pPr>
            <a:endParaRPr lang="vi-VN" sz="1400"/>
          </a:p>
        </p:txBody>
      </p:sp>
    </p:spTree>
    <p:extLst>
      <p:ext uri="{BB962C8B-B14F-4D97-AF65-F5344CB8AC3E}">
        <p14:creationId xmlns:p14="http://schemas.microsoft.com/office/powerpoint/2010/main" val="65904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638300"/>
            <a:ext cx="8915400" cy="4559300"/>
          </a:xfrm>
        </p:spPr>
        <p:txBody>
          <a:bodyPr/>
          <a:lstStyle/>
          <a:p>
            <a:pPr marL="0" indent="0">
              <a:buNone/>
            </a:pPr>
            <a:r>
              <a:rPr lang="vi-VN" sz="1800" smtClean="0"/>
              <a:t>' </a:t>
            </a:r>
            <a:r>
              <a:rPr lang="vi-VN" sz="1800"/>
              <a:t>tạo và thực hiện câu truy vấn sql nếu đầu vào hợp lệ</a:t>
            </a:r>
          </a:p>
          <a:p>
            <a:pPr marL="0" indent="0">
              <a:buNone/>
            </a:pPr>
            <a:r>
              <a:rPr lang="vi-VN" sz="1800"/>
              <a:t>if (validInput) then</a:t>
            </a:r>
          </a:p>
          <a:p>
            <a:pPr marL="371475" lvl="1" indent="0">
              <a:buNone/>
            </a:pPr>
            <a:r>
              <a:rPr lang="vi-VN" sz="1800"/>
              <a:t>sqlString = "SELECT * FROM tbl_accounts WHERE username='" &amp; username &amp; "' AND passwd='" &amp; passwd &amp; "'"</a:t>
            </a:r>
          </a:p>
          <a:p>
            <a:pPr marL="371475" lvl="1" indent="0">
              <a:buNone/>
            </a:pPr>
            <a:r>
              <a:rPr lang="vi-VN" sz="1800"/>
              <a:t>set rsLogin = conn.execute(sqlString)</a:t>
            </a:r>
          </a:p>
          <a:p>
            <a:pPr marL="371475" lvl="1" indent="0">
              <a:buNone/>
            </a:pPr>
            <a:r>
              <a:rPr lang="vi-VN" sz="1800"/>
              <a:t>if (NOT rsLogin.eof()) then</a:t>
            </a:r>
          </a:p>
          <a:p>
            <a:pPr marL="371475" lvl="1" indent="0">
              <a:buNone/>
              <a:tabLst>
                <a:tab pos="444500" algn="l"/>
              </a:tabLst>
            </a:pPr>
            <a:r>
              <a:rPr lang="vi-VN" sz="1800"/>
              <a:t>	' cho phép đăng nhập, bắt đầu phiên làm việc</a:t>
            </a:r>
          </a:p>
          <a:p>
            <a:pPr marL="371475" lvl="1" indent="0">
              <a:buNone/>
            </a:pPr>
            <a:r>
              <a:rPr lang="vi-VN" sz="1800"/>
              <a:t>else</a:t>
            </a:r>
          </a:p>
          <a:p>
            <a:pPr marL="371475" lvl="1" indent="0">
              <a:buNone/>
            </a:pPr>
            <a:r>
              <a:rPr lang="vi-VN" sz="1800"/>
              <a:t>       ' từ chối đăng nhập, báo lỗi</a:t>
            </a:r>
          </a:p>
          <a:p>
            <a:pPr marL="371475" lvl="1" indent="0">
              <a:buNone/>
            </a:pPr>
            <a:r>
              <a:rPr lang="vi-VN" sz="1800"/>
              <a:t>end if</a:t>
            </a:r>
          </a:p>
          <a:p>
            <a:pPr marL="0" indent="0">
              <a:buNone/>
            </a:pPr>
            <a:r>
              <a:rPr lang="vi-VN" sz="1800"/>
              <a:t>else</a:t>
            </a:r>
          </a:p>
          <a:p>
            <a:pPr marL="0" indent="0">
              <a:buNone/>
            </a:pPr>
            <a:r>
              <a:rPr lang="vi-VN" sz="1800"/>
              <a:t>     ' từ chối đăng nhập, báo lỗi</a:t>
            </a:r>
          </a:p>
          <a:p>
            <a:pPr marL="0" indent="0">
              <a:buNone/>
            </a:pPr>
            <a:r>
              <a:rPr lang="vi-VN" sz="1800"/>
              <a:t>end </a:t>
            </a:r>
            <a:r>
              <a:rPr lang="vi-VN" sz="1800" smtClean="0"/>
              <a:t>if</a:t>
            </a:r>
            <a:endParaRPr lang="vi-VN" sz="1800"/>
          </a:p>
        </p:txBody>
      </p:sp>
    </p:spTree>
    <p:extLst>
      <p:ext uri="{BB962C8B-B14F-4D97-AF65-F5344CB8AC3E}">
        <p14:creationId xmlns:p14="http://schemas.microsoft.com/office/powerpoint/2010/main" val="2700923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752600"/>
            <a:ext cx="8915400" cy="4445000"/>
          </a:xfrm>
        </p:spPr>
        <p:txBody>
          <a:bodyPr/>
          <a:lstStyle/>
          <a:p>
            <a:pPr marL="0" indent="0">
              <a:buNone/>
            </a:pPr>
            <a:r>
              <a:rPr lang="en-AU" sz="1800"/>
              <a:t> </a:t>
            </a:r>
            <a:r>
              <a:rPr lang="vi-VN" sz="1800"/>
              <a:t>' hàm kiểm tra các ký tự cho phép trong 1 </a:t>
            </a:r>
            <a:r>
              <a:rPr lang="vi-VN" sz="1800" smtClean="0"/>
              <a:t>chuỗi</a:t>
            </a:r>
            <a:r>
              <a:rPr lang="en-AU" sz="1800" smtClean="0"/>
              <a:t> nhập vào</a:t>
            </a:r>
          </a:p>
          <a:p>
            <a:pPr marL="0" indent="0">
              <a:buNone/>
            </a:pPr>
            <a:r>
              <a:rPr lang="vi-VN" sz="1800" smtClean="0"/>
              <a:t>Function </a:t>
            </a:r>
            <a:r>
              <a:rPr lang="vi-VN" sz="1800"/>
              <a:t>isValidUsername(inputString)</a:t>
            </a:r>
          </a:p>
          <a:p>
            <a:pPr marL="0" indent="0">
              <a:buNone/>
            </a:pPr>
            <a:r>
              <a:rPr lang="en-AU" sz="1800" smtClean="0"/>
              <a:t>    </a:t>
            </a:r>
            <a:r>
              <a:rPr lang="vi-VN" sz="1800" smtClean="0"/>
              <a:t>' </a:t>
            </a:r>
            <a:r>
              <a:rPr lang="vi-VN" sz="1800"/>
              <a:t>nếu xuất hiện ký tự không cho phép </a:t>
            </a:r>
            <a:r>
              <a:rPr lang="vi-VN" sz="1800">
                <a:sym typeface="Wingdings" pitchFamily="2" charset="2"/>
              </a:rPr>
              <a:t> trả về False, ngược lại trả về True</a:t>
            </a:r>
            <a:endParaRPr lang="vi-VN" sz="1800"/>
          </a:p>
          <a:p>
            <a:pPr marL="0" indent="0">
              <a:buNone/>
            </a:pPr>
            <a:r>
              <a:rPr lang="vi-VN" sz="1800"/>
              <a:t>End Function</a:t>
            </a:r>
          </a:p>
          <a:p>
            <a:pPr marL="0" indent="0">
              <a:buNone/>
            </a:pPr>
            <a:r>
              <a:rPr lang="vi-VN" sz="1800"/>
              <a:t>%&gt;</a:t>
            </a:r>
          </a:p>
        </p:txBody>
      </p:sp>
    </p:spTree>
    <p:extLst>
      <p:ext uri="{BB962C8B-B14F-4D97-AF65-F5344CB8AC3E}">
        <p14:creationId xmlns:p14="http://schemas.microsoft.com/office/powerpoint/2010/main" val="409870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752600"/>
            <a:ext cx="8915400" cy="4445000"/>
          </a:xfrm>
        </p:spPr>
        <p:txBody>
          <a:bodyPr/>
          <a:lstStyle/>
          <a:p>
            <a:r>
              <a:rPr lang="vi-VN"/>
              <a:t>Sử dụng Stored Procedure thay cho câu truy vấn sql trực tiếp:</a:t>
            </a:r>
          </a:p>
          <a:p>
            <a:pPr marL="558800" lvl="2" indent="0">
              <a:buNone/>
            </a:pPr>
            <a:r>
              <a:rPr lang="vi-VN" sz="2000"/>
              <a:t>Create Procedure sp_accountLogin</a:t>
            </a:r>
          </a:p>
          <a:p>
            <a:pPr marL="558800" lvl="2" indent="0">
              <a:buNone/>
            </a:pPr>
            <a:r>
              <a:rPr lang="vi-VN" sz="2000"/>
              <a:t>@username varchar(15),</a:t>
            </a:r>
          </a:p>
          <a:p>
            <a:pPr marL="558800" lvl="2" indent="0">
              <a:buNone/>
            </a:pPr>
            <a:r>
              <a:rPr lang="vi-VN" sz="2000"/>
              <a:t>@passwd  varchar(15)</a:t>
            </a:r>
          </a:p>
          <a:p>
            <a:pPr marL="558800" lvl="2" indent="0">
              <a:buNone/>
            </a:pPr>
            <a:r>
              <a:rPr lang="vi-VN" sz="2000"/>
              <a:t>AS</a:t>
            </a:r>
          </a:p>
          <a:p>
            <a:pPr marL="558800" lvl="2" indent="0">
              <a:buNone/>
            </a:pPr>
            <a:r>
              <a:rPr lang="vi-VN" sz="2000"/>
              <a:t>SELECT * FROM tbl_accounts </a:t>
            </a:r>
          </a:p>
          <a:p>
            <a:pPr marL="558800" lvl="2" indent="0">
              <a:buNone/>
            </a:pPr>
            <a:r>
              <a:rPr lang="vi-VN" sz="2000"/>
              <a:t>WHERE (username = @username) AND (passwd = @passwd)</a:t>
            </a:r>
          </a:p>
          <a:p>
            <a:pPr marL="558800" lvl="2" indent="0">
              <a:buNone/>
            </a:pPr>
            <a:r>
              <a:rPr lang="vi-VN"/>
              <a:t>GO</a:t>
            </a:r>
          </a:p>
          <a:p>
            <a:r>
              <a:rPr lang="vi-VN"/>
              <a:t>Ưu điểm:</a:t>
            </a:r>
          </a:p>
          <a:p>
            <a:pPr lvl="1">
              <a:buFont typeface="Arial" pitchFamily="34" charset="0"/>
              <a:buChar char="•"/>
            </a:pPr>
            <a:r>
              <a:rPr lang="vi-VN"/>
              <a:t>Stored Procedure được lưu trong CSDL nên nhanh hơn</a:t>
            </a:r>
          </a:p>
          <a:p>
            <a:pPr lvl="1">
              <a:buFont typeface="Arial" pitchFamily="34" charset="0"/>
              <a:buChar char="•"/>
            </a:pPr>
            <a:r>
              <a:rPr lang="vi-VN"/>
              <a:t>Hạn chế đến tối thiểu tấn công chèn mã</a:t>
            </a:r>
          </a:p>
        </p:txBody>
      </p:sp>
    </p:spTree>
    <p:extLst>
      <p:ext uri="{BB962C8B-B14F-4D97-AF65-F5344CB8AC3E}">
        <p14:creationId xmlns:p14="http://schemas.microsoft.com/office/powerpoint/2010/main" val="2816315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Vượt qua các khâu xác thực người dùng</a:t>
            </a:r>
            <a:endParaRPr lang="en-AU"/>
          </a:p>
        </p:txBody>
      </p:sp>
      <p:sp>
        <p:nvSpPr>
          <p:cNvPr id="3" name="Content Placeholder 2"/>
          <p:cNvSpPr>
            <a:spLocks noGrp="1"/>
          </p:cNvSpPr>
          <p:nvPr>
            <p:ph idx="1"/>
          </p:nvPr>
        </p:nvSpPr>
        <p:spPr>
          <a:xfrm>
            <a:off x="152400" y="1752600"/>
            <a:ext cx="8915400" cy="4445000"/>
          </a:xfrm>
        </p:spPr>
        <p:txBody>
          <a:bodyPr/>
          <a:lstStyle/>
          <a:p>
            <a:r>
              <a:rPr lang="vi-VN"/>
              <a:t>Gọi thủ thục sp_accountLogin từ mã asp:</a:t>
            </a:r>
          </a:p>
          <a:p>
            <a:pPr marL="279400" lvl="1" indent="0">
              <a:buNone/>
            </a:pPr>
            <a:r>
              <a:rPr lang="vi-VN" sz="1600"/>
              <a:t>Dim cmd, rsLogin</a:t>
            </a:r>
          </a:p>
          <a:p>
            <a:pPr marL="279400" lvl="1" indent="0">
              <a:buNone/>
            </a:pPr>
            <a:r>
              <a:rPr lang="vi-VN" sz="1600"/>
              <a:t>' tạo đối tượng cmd, gán thủ tục, truyền tham số và thực hiện</a:t>
            </a:r>
          </a:p>
          <a:p>
            <a:pPr marL="279400" lvl="1" indent="0">
              <a:buNone/>
            </a:pPr>
            <a:r>
              <a:rPr lang="vi-VN" sz="1600"/>
              <a:t>set cmd = server.CreateObject("ADODB.command")</a:t>
            </a:r>
          </a:p>
          <a:p>
            <a:pPr marL="279400" lvl="1" indent="0">
              <a:buNone/>
            </a:pPr>
            <a:r>
              <a:rPr lang="vi-VN" sz="1600"/>
              <a:t>cmd.ActiveConnection = conn</a:t>
            </a:r>
          </a:p>
          <a:p>
            <a:pPr marL="279400" lvl="1" indent="0">
              <a:buNone/>
            </a:pPr>
            <a:r>
              <a:rPr lang="vi-VN" sz="1600"/>
              <a:t>cmd.CommandType = adcmdstoredproc</a:t>
            </a:r>
          </a:p>
          <a:p>
            <a:pPr marL="279400" lvl="1" indent="0">
              <a:buNone/>
            </a:pPr>
            <a:r>
              <a:rPr lang="vi-VN" sz="1600"/>
              <a:t>cmd.CommandText = " sp_accountLogin"					</a:t>
            </a:r>
          </a:p>
          <a:p>
            <a:pPr marL="279400" lvl="1" indent="0">
              <a:buNone/>
            </a:pPr>
            <a:r>
              <a:rPr lang="vi-VN" sz="1600"/>
              <a:t>cmd.Parameters.Append cmd.CreateParameter("",adVarchar,adParamInput,15,username)</a:t>
            </a:r>
          </a:p>
          <a:p>
            <a:pPr marL="279400" lvl="1" indent="0">
              <a:buNone/>
            </a:pPr>
            <a:r>
              <a:rPr lang="vi-VN" sz="1600"/>
              <a:t>cmd.Parameters.Append cmd.CreateParameter("", adVarchar,adParamInput,15,passwd)</a:t>
            </a:r>
          </a:p>
          <a:p>
            <a:pPr marL="279400" lvl="1" indent="0">
              <a:buNone/>
            </a:pPr>
            <a:r>
              <a:rPr lang="vi-VN" sz="1600"/>
              <a:t>set rsLogin = cmd.execute</a:t>
            </a:r>
          </a:p>
          <a:p>
            <a:pPr marL="279400" lvl="1" indent="0">
              <a:buNone/>
            </a:pPr>
            <a:r>
              <a:rPr lang="vi-VN" sz="1600"/>
              <a:t>set cmd=nothing</a:t>
            </a:r>
          </a:p>
        </p:txBody>
      </p:sp>
    </p:spTree>
    <p:extLst>
      <p:ext uri="{BB962C8B-B14F-4D97-AF65-F5344CB8AC3E}">
        <p14:creationId xmlns:p14="http://schemas.microsoft.com/office/powerpoint/2010/main" val="2096767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Sửa đổi, hoặc xóa dữ liệu</a:t>
            </a:r>
            <a:endParaRPr lang="en-AU"/>
          </a:p>
        </p:txBody>
      </p:sp>
      <p:sp>
        <p:nvSpPr>
          <p:cNvPr id="3" name="Content Placeholder 2"/>
          <p:cNvSpPr>
            <a:spLocks noGrp="1"/>
          </p:cNvSpPr>
          <p:nvPr>
            <p:ph idx="1"/>
          </p:nvPr>
        </p:nvSpPr>
        <p:spPr>
          <a:xfrm>
            <a:off x="228600" y="1752600"/>
            <a:ext cx="8756650" cy="4445000"/>
          </a:xfrm>
        </p:spPr>
        <p:txBody>
          <a:bodyPr/>
          <a:lstStyle/>
          <a:p>
            <a:r>
              <a:rPr lang="vi-VN"/>
              <a:t>Ví dụ: form HTML tìm kiếm sản phẩm:</a:t>
            </a:r>
          </a:p>
          <a:p>
            <a:pPr marL="279400" lvl="1" indent="0">
              <a:buNone/>
            </a:pPr>
            <a:endParaRPr lang="en-AU" smtClean="0">
              <a:latin typeface="Arial" pitchFamily="34" charset="0"/>
              <a:cs typeface="Arial" pitchFamily="34" charset="0"/>
            </a:endParaRPr>
          </a:p>
          <a:p>
            <a:pPr marL="279400" lvl="1" indent="0">
              <a:buNone/>
            </a:pPr>
            <a:r>
              <a:rPr lang="vi-VN" smtClean="0">
                <a:latin typeface="Arial" pitchFamily="34" charset="0"/>
                <a:cs typeface="Arial" pitchFamily="34" charset="0"/>
              </a:rPr>
              <a:t>&lt;</a:t>
            </a:r>
            <a:r>
              <a:rPr lang="vi-VN">
                <a:latin typeface="Arial" pitchFamily="34" charset="0"/>
                <a:cs typeface="Arial" pitchFamily="34" charset="0"/>
              </a:rPr>
              <a:t>form method="post" action="/test_sql.asp"&gt;</a:t>
            </a:r>
          </a:p>
          <a:p>
            <a:pPr marL="279400" lvl="1" indent="0">
              <a:buNone/>
              <a:tabLst>
                <a:tab pos="444500" algn="l"/>
              </a:tabLst>
            </a:pPr>
            <a:r>
              <a:rPr lang="vi-VN">
                <a:latin typeface="Arial" pitchFamily="34" charset="0"/>
                <a:cs typeface="Arial" pitchFamily="34" charset="0"/>
              </a:rPr>
              <a:t>	Nhập tên sản phẩm: &lt;input type=text name="keyword"&gt;</a:t>
            </a:r>
          </a:p>
          <a:p>
            <a:pPr marL="279400" lvl="1" indent="0">
              <a:buNone/>
              <a:tabLst>
                <a:tab pos="444500" algn="l"/>
              </a:tabLst>
            </a:pPr>
            <a:r>
              <a:rPr lang="vi-VN">
                <a:latin typeface="Arial" pitchFamily="34" charset="0"/>
                <a:cs typeface="Arial" pitchFamily="34" charset="0"/>
              </a:rPr>
              <a:t>	&lt;input type=submit name="search" value="Search"&gt;</a:t>
            </a:r>
          </a:p>
          <a:p>
            <a:pPr marL="279400" lvl="1" indent="0">
              <a:buNone/>
            </a:pPr>
            <a:r>
              <a:rPr lang="vi-VN">
                <a:latin typeface="Arial" pitchFamily="34" charset="0"/>
                <a:cs typeface="Arial" pitchFamily="34" charset="0"/>
              </a:rPr>
              <a:t>&lt;/form&gt;</a:t>
            </a:r>
            <a:endParaRPr lang="vi-VN"/>
          </a:p>
          <a:p>
            <a:endParaRPr lang="vi-VN"/>
          </a:p>
        </p:txBody>
      </p:sp>
    </p:spTree>
    <p:extLst>
      <p:ext uri="{BB962C8B-B14F-4D97-AF65-F5344CB8AC3E}">
        <p14:creationId xmlns:p14="http://schemas.microsoft.com/office/powerpoint/2010/main" val="3753328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Sửa đổi, hoặc xóa dữ liệu</a:t>
            </a:r>
            <a:endParaRPr lang="en-AU"/>
          </a:p>
        </p:txBody>
      </p:sp>
      <p:sp>
        <p:nvSpPr>
          <p:cNvPr id="3" name="Content Placeholder 2"/>
          <p:cNvSpPr>
            <a:spLocks noGrp="1"/>
          </p:cNvSpPr>
          <p:nvPr>
            <p:ph idx="1"/>
          </p:nvPr>
        </p:nvSpPr>
        <p:spPr>
          <a:xfrm>
            <a:off x="228600" y="1752600"/>
            <a:ext cx="8756650" cy="4445000"/>
          </a:xfrm>
        </p:spPr>
        <p:txBody>
          <a:bodyPr/>
          <a:lstStyle/>
          <a:p>
            <a:pPr marL="0" indent="0">
              <a:buNone/>
            </a:pPr>
            <a:r>
              <a:rPr lang="vi-VN" sz="1800"/>
              <a:t>Mã asp xử lý tìm kiếm trong file </a:t>
            </a:r>
            <a:r>
              <a:rPr lang="vi-VN" sz="1800">
                <a:latin typeface="Arial" pitchFamily="34" charset="0"/>
                <a:cs typeface="Arial" pitchFamily="34" charset="0"/>
              </a:rPr>
              <a:t>test_sql.asp</a:t>
            </a:r>
            <a:r>
              <a:rPr lang="vi-VN" sz="1800"/>
              <a:t>:</a:t>
            </a:r>
            <a:endParaRPr lang="vi-VN" sz="1600"/>
          </a:p>
          <a:p>
            <a:pPr marL="0" indent="0">
              <a:buNone/>
            </a:pPr>
            <a:r>
              <a:rPr lang="vi-VN" sz="1600"/>
              <a:t>&lt;%</a:t>
            </a:r>
            <a:endParaRPr lang="vi-VN" sz="1400"/>
          </a:p>
          <a:p>
            <a:pPr marL="0" indent="0">
              <a:buNone/>
            </a:pPr>
            <a:r>
              <a:rPr lang="vi-VN" sz="1600"/>
              <a:t>' giả thiết đã kết nối với CSDL SQL server qua connection conn</a:t>
            </a:r>
          </a:p>
          <a:p>
            <a:pPr marL="0" indent="0">
              <a:buNone/>
            </a:pPr>
            <a:r>
              <a:rPr lang="vi-VN" sz="1600"/>
              <a:t>' và bảng tbl_products lưu thông tin sản phẩm</a:t>
            </a:r>
          </a:p>
          <a:p>
            <a:pPr marL="0" indent="0">
              <a:buNone/>
            </a:pPr>
            <a:r>
              <a:rPr lang="vi-VN" sz="1600"/>
              <a:t>Dim keyword, sqlString, rsSearch</a:t>
            </a:r>
          </a:p>
          <a:p>
            <a:pPr marL="0" indent="0">
              <a:buNone/>
            </a:pPr>
            <a:r>
              <a:rPr lang="vi-VN" sz="1600"/>
              <a:t>' lấy dữ liệu từ form</a:t>
            </a:r>
          </a:p>
          <a:p>
            <a:pPr marL="0" indent="0">
              <a:buNone/>
            </a:pPr>
            <a:r>
              <a:rPr lang="vi-VN" sz="1600"/>
              <a:t>keyword = Request.Form(" keyword")</a:t>
            </a:r>
          </a:p>
          <a:p>
            <a:pPr marL="0" indent="0">
              <a:buNone/>
            </a:pPr>
            <a:r>
              <a:rPr lang="vi-VN" sz="1600"/>
              <a:t>' tạo và thực hiện câu truy vấn sql</a:t>
            </a:r>
          </a:p>
          <a:p>
            <a:pPr marL="0" indent="0">
              <a:buNone/>
            </a:pPr>
            <a:r>
              <a:rPr lang="vi-VN" sz="1600"/>
              <a:t>sqlString = "SELECT * FROM tbl_products WHERE product_name like '%" &amp; keyword &amp; "%'"</a:t>
            </a:r>
          </a:p>
          <a:p>
            <a:pPr marL="0" indent="0">
              <a:buNone/>
            </a:pPr>
            <a:r>
              <a:rPr lang="vi-VN" sz="1600"/>
              <a:t>set rsSearch = conn.execute(sqlString)</a:t>
            </a:r>
          </a:p>
          <a:p>
            <a:pPr marL="0" indent="0">
              <a:buNone/>
            </a:pPr>
            <a:r>
              <a:rPr lang="vi-VN" sz="1600"/>
              <a:t>if (NOT rsSearch.eof()) then</a:t>
            </a:r>
          </a:p>
          <a:p>
            <a:pPr marL="0" indent="0">
              <a:buNone/>
              <a:tabLst>
                <a:tab pos="444500" algn="l"/>
              </a:tabLst>
            </a:pPr>
            <a:r>
              <a:rPr lang="vi-VN" sz="1600"/>
              <a:t>	' hiển thị danh sách các sản phẩm</a:t>
            </a:r>
          </a:p>
          <a:p>
            <a:pPr marL="0" indent="0">
              <a:buNone/>
            </a:pPr>
            <a:r>
              <a:rPr lang="vi-VN" sz="1600"/>
              <a:t>else</a:t>
            </a:r>
          </a:p>
          <a:p>
            <a:pPr marL="0" indent="0">
              <a:buNone/>
            </a:pPr>
            <a:r>
              <a:rPr lang="vi-VN" sz="1600"/>
              <a:t>       ' thông báo không tìm thấy sản phẩm</a:t>
            </a:r>
          </a:p>
          <a:p>
            <a:pPr marL="0" indent="0">
              <a:buNone/>
            </a:pPr>
            <a:r>
              <a:rPr lang="vi-VN" sz="1600"/>
              <a:t>end if</a:t>
            </a:r>
          </a:p>
          <a:p>
            <a:pPr marL="0" indent="0">
              <a:buNone/>
            </a:pPr>
            <a:r>
              <a:rPr lang="vi-VN" sz="1600" smtClean="0"/>
              <a:t>%&gt;</a:t>
            </a:r>
            <a:endParaRPr lang="vi-VN"/>
          </a:p>
        </p:txBody>
      </p:sp>
    </p:spTree>
    <p:extLst>
      <p:ext uri="{BB962C8B-B14F-4D97-AF65-F5344CB8AC3E}">
        <p14:creationId xmlns:p14="http://schemas.microsoft.com/office/powerpoint/2010/main" val="3931099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Sửa đổi, hoặc xóa dữ liệu</a:t>
            </a:r>
            <a:endParaRPr lang="en-AU"/>
          </a:p>
        </p:txBody>
      </p:sp>
      <p:sp>
        <p:nvSpPr>
          <p:cNvPr id="3" name="Content Placeholder 2"/>
          <p:cNvSpPr>
            <a:spLocks noGrp="1"/>
          </p:cNvSpPr>
          <p:nvPr>
            <p:ph idx="1"/>
          </p:nvPr>
        </p:nvSpPr>
        <p:spPr>
          <a:xfrm>
            <a:off x="228600" y="1752600"/>
            <a:ext cx="8756650" cy="4445000"/>
          </a:xfrm>
        </p:spPr>
        <p:txBody>
          <a:bodyPr/>
          <a:lstStyle/>
          <a:p>
            <a:r>
              <a:rPr lang="vi-VN"/>
              <a:t>Phân tích:</a:t>
            </a:r>
          </a:p>
          <a:p>
            <a:pPr lvl="1"/>
            <a:r>
              <a:rPr lang="vi-VN"/>
              <a:t>Nếu người dùng nhập </a:t>
            </a:r>
            <a:r>
              <a:rPr lang="vi-VN">
                <a:solidFill>
                  <a:srgbClr val="FF0000"/>
                </a:solidFill>
              </a:rPr>
              <a:t>Samsung Galaxy S4</a:t>
            </a:r>
            <a:r>
              <a:rPr lang="vi-VN"/>
              <a:t> vào trường keyword của form, mã asp hoạt động đúng: </a:t>
            </a:r>
          </a:p>
          <a:p>
            <a:pPr lvl="2"/>
            <a:r>
              <a:rPr lang="vi-VN" sz="1600"/>
              <a:t>Nếu tìm thấy </a:t>
            </a:r>
            <a:r>
              <a:rPr lang="vi-VN" sz="1600">
                <a:sym typeface="Wingdings" pitchFamily="2" charset="2"/>
              </a:rPr>
              <a:t> hiển thị kết quả tìm kiếm</a:t>
            </a:r>
            <a:r>
              <a:rPr lang="vi-VN" sz="1600"/>
              <a:t>;</a:t>
            </a:r>
          </a:p>
          <a:p>
            <a:pPr lvl="2"/>
            <a:r>
              <a:rPr lang="vi-VN" sz="1600"/>
              <a:t>Nếu không tìm thấy </a:t>
            </a:r>
            <a:r>
              <a:rPr lang="vi-VN" sz="1600">
                <a:sym typeface="Wingdings" pitchFamily="2" charset="2"/>
              </a:rPr>
              <a:t> thông báo không tìm thấy sản phẩm</a:t>
            </a:r>
            <a:r>
              <a:rPr lang="vi-VN" sz="1600"/>
              <a:t>.</a:t>
            </a:r>
          </a:p>
          <a:p>
            <a:pPr lvl="1"/>
            <a:r>
              <a:rPr lang="vi-VN"/>
              <a:t>Nếu người dùng nhập </a:t>
            </a:r>
            <a:r>
              <a:rPr lang="vi-VN">
                <a:solidFill>
                  <a:srgbClr val="FF0000"/>
                </a:solidFill>
              </a:rPr>
              <a:t>Samsung Galaxy S4';DELETE FROM tbl_products;--</a:t>
            </a:r>
            <a:r>
              <a:rPr lang="vi-VN"/>
              <a:t> vào trường keyword của form, mã asp hoạt động sai:</a:t>
            </a:r>
          </a:p>
          <a:p>
            <a:pPr lvl="2"/>
            <a:r>
              <a:rPr lang="vi-VN" sz="1600"/>
              <a:t>Chuỗi chứa câu truy vấn SQL trở thành:</a:t>
            </a:r>
          </a:p>
          <a:p>
            <a:pPr marL="714375" lvl="2" indent="0">
              <a:buNone/>
            </a:pPr>
            <a:r>
              <a:rPr lang="vi-VN" sz="1600"/>
              <a:t>SELECT * FROM tbl_products WHERE keyword like '%</a:t>
            </a:r>
            <a:r>
              <a:rPr lang="vi-VN" sz="1600">
                <a:solidFill>
                  <a:srgbClr val="FF0000"/>
                </a:solidFill>
              </a:rPr>
              <a:t>Samsung Galaxy S4';DELETE FROM tbl_products;--</a:t>
            </a:r>
            <a:r>
              <a:rPr lang="vi-VN" sz="1600"/>
              <a:t>%'</a:t>
            </a:r>
          </a:p>
          <a:p>
            <a:pPr marL="714375" lvl="2" indent="0">
              <a:buNone/>
            </a:pPr>
            <a:r>
              <a:rPr lang="vi-VN" sz="1600"/>
              <a:t>Câu truy vấn mới gồm 2 lệnh SQL: câu lệnh tìm kiếm sản phẩm </a:t>
            </a:r>
            <a:r>
              <a:rPr lang="vi-VN" sz="1600">
                <a:solidFill>
                  <a:srgbClr val="FF0000"/>
                </a:solidFill>
              </a:rPr>
              <a:t>Samsung Galaxy S4</a:t>
            </a:r>
            <a:r>
              <a:rPr lang="vi-VN" sz="1600"/>
              <a:t> và câu lệnh xóa tất cả các sản phẩm trong bảng tbl_products. Sở dĩ kẻ tấn công có thể làm được điều này do SQL server cho phép chạy nhiều lệnh SQL và dùng dấu ; để ngăn cách các lệnh. Ký hiệu </a:t>
            </a:r>
            <a:r>
              <a:rPr lang="vi-VN" sz="1600">
                <a:solidFill>
                  <a:srgbClr val="FF0000"/>
                </a:solidFill>
              </a:rPr>
              <a:t>–</a:t>
            </a:r>
            <a:r>
              <a:rPr lang="vi-VN" sz="1600"/>
              <a:t> dùng để hủy tác dụng của phần lệnh còn lại nếu có.</a:t>
            </a:r>
            <a:endParaRPr lang="vi-VN"/>
          </a:p>
        </p:txBody>
      </p:sp>
    </p:spTree>
    <p:extLst>
      <p:ext uri="{BB962C8B-B14F-4D97-AF65-F5344CB8AC3E}">
        <p14:creationId xmlns:p14="http://schemas.microsoft.com/office/powerpoint/2010/main" val="2726037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en-AU" sz="2400" smtClean="0"/>
              <a:t>Các mối đe dọa thường gặp:</a:t>
            </a:r>
          </a:p>
          <a:p>
            <a:pPr lvl="1"/>
            <a:r>
              <a:rPr lang="en-AU" smtClean="0"/>
              <a:t>Phần mềm độc hại</a:t>
            </a:r>
          </a:p>
          <a:p>
            <a:pPr lvl="1"/>
            <a:r>
              <a:rPr lang="en-AU" smtClean="0"/>
              <a:t>Hư hỏng phần cứng hoặc phần mềm</a:t>
            </a:r>
          </a:p>
          <a:p>
            <a:pPr lvl="1"/>
            <a:r>
              <a:rPr lang="en-AU" smtClean="0"/>
              <a:t>Kẻ tấn công ở bên trong</a:t>
            </a:r>
          </a:p>
          <a:p>
            <a:pPr lvl="1"/>
            <a:r>
              <a:rPr lang="en-AU" smtClean="0"/>
              <a:t>Mất trộm các thiết bị</a:t>
            </a:r>
          </a:p>
          <a:p>
            <a:pPr lvl="1"/>
            <a:r>
              <a:rPr lang="en-AU"/>
              <a:t>Kẻ tấn công ở </a:t>
            </a:r>
            <a:r>
              <a:rPr lang="en-AU" smtClean="0"/>
              <a:t>bên ngoài</a:t>
            </a:r>
          </a:p>
          <a:p>
            <a:pPr lvl="1"/>
            <a:r>
              <a:rPr lang="en-AU" smtClean="0"/>
              <a:t>Tai họa thiên nhiên</a:t>
            </a:r>
          </a:p>
          <a:p>
            <a:pPr lvl="1"/>
            <a:r>
              <a:rPr lang="en-AU" smtClean="0"/>
              <a:t>Gián điệp công nghiệp</a:t>
            </a:r>
          </a:p>
          <a:p>
            <a:pPr lvl="1"/>
            <a:r>
              <a:rPr lang="en-AU" smtClean="0"/>
              <a:t>Khủng bố phá hoại.</a:t>
            </a:r>
          </a:p>
          <a:p>
            <a:r>
              <a:rPr lang="en-AU" smtClean="0"/>
              <a:t>Không phải tất cả các </a:t>
            </a:r>
            <a:r>
              <a:rPr lang="en-AU"/>
              <a:t>mối đe </a:t>
            </a:r>
            <a:r>
              <a:rPr lang="en-AU" smtClean="0"/>
              <a:t>dọa là độc hại (malicious)</a:t>
            </a:r>
          </a:p>
          <a:p>
            <a:pPr lvl="1"/>
            <a:r>
              <a:rPr lang="en-AU" smtClean="0"/>
              <a:t>Một số là là cố ý</a:t>
            </a:r>
          </a:p>
          <a:p>
            <a:pPr lvl="1"/>
            <a:r>
              <a:rPr lang="en-AU" smtClean="0"/>
              <a:t>Một số có thể là ngẫu nhiên/vô tình.</a:t>
            </a:r>
          </a:p>
          <a:p>
            <a:pPr lvl="1"/>
            <a:endParaRPr lang="en-AU" smtClean="0"/>
          </a:p>
          <a:p>
            <a:endParaRPr lang="en-AU"/>
          </a:p>
        </p:txBody>
      </p:sp>
    </p:spTree>
    <p:extLst>
      <p:ext uri="{BB962C8B-B14F-4D97-AF65-F5344CB8AC3E}">
        <p14:creationId xmlns:p14="http://schemas.microsoft.com/office/powerpoint/2010/main" val="2341008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1971">
                                            <p:txEl>
                                              <p:pRg st="9" end="9"/>
                                            </p:txEl>
                                          </p:spTgt>
                                        </p:tgtEl>
                                        <p:attrNameLst>
                                          <p:attrName>style.visibility</p:attrName>
                                        </p:attrNameLst>
                                      </p:cBhvr>
                                      <p:to>
                                        <p:strVal val="visible"/>
                                      </p:to>
                                    </p:set>
                                    <p:animEffect transition="in" filter="blinds(horizontal)">
                                      <p:cBhvr>
                                        <p:cTn id="52" dur="500"/>
                                        <p:tgtEl>
                                          <p:spTgt spid="2119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1971">
                                            <p:txEl>
                                              <p:pRg st="10" end="10"/>
                                            </p:txEl>
                                          </p:spTgt>
                                        </p:tgtEl>
                                        <p:attrNameLst>
                                          <p:attrName>style.visibility</p:attrName>
                                        </p:attrNameLst>
                                      </p:cBhvr>
                                      <p:to>
                                        <p:strVal val="visible"/>
                                      </p:to>
                                    </p:set>
                                    <p:animEffect transition="in" filter="blinds(horizontal)">
                                      <p:cBhvr>
                                        <p:cTn id="57" dur="500"/>
                                        <p:tgtEl>
                                          <p:spTgt spid="21197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1971">
                                            <p:txEl>
                                              <p:pRg st="11" end="11"/>
                                            </p:txEl>
                                          </p:spTgt>
                                        </p:tgtEl>
                                        <p:attrNameLst>
                                          <p:attrName>style.visibility</p:attrName>
                                        </p:attrNameLst>
                                      </p:cBhvr>
                                      <p:to>
                                        <p:strVal val="visible"/>
                                      </p:to>
                                    </p:set>
                                    <p:animEffect transition="in" filter="blinds(horizontal)">
                                      <p:cBhvr>
                                        <p:cTn id="62" dur="500"/>
                                        <p:tgtEl>
                                          <p:spTgt spid="211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SQL Injection - </a:t>
            </a:r>
            <a:r>
              <a:rPr lang="vi-VN"/>
              <a:t>Sửa đổi, hoặc xóa dữ liệu</a:t>
            </a:r>
            <a:endParaRPr lang="en-AU"/>
          </a:p>
        </p:txBody>
      </p:sp>
      <p:sp>
        <p:nvSpPr>
          <p:cNvPr id="3" name="Content Placeholder 2"/>
          <p:cNvSpPr>
            <a:spLocks noGrp="1"/>
          </p:cNvSpPr>
          <p:nvPr>
            <p:ph idx="1"/>
          </p:nvPr>
        </p:nvSpPr>
        <p:spPr>
          <a:xfrm>
            <a:off x="228600" y="1752600"/>
            <a:ext cx="8756650" cy="4445000"/>
          </a:xfrm>
        </p:spPr>
        <p:txBody>
          <a:bodyPr/>
          <a:lstStyle/>
          <a:p>
            <a:r>
              <a:rPr lang="vi-VN"/>
              <a:t>Phân tích:</a:t>
            </a:r>
          </a:p>
          <a:p>
            <a:pPr lvl="1"/>
            <a:r>
              <a:rPr lang="vi-VN"/>
              <a:t>Bằng thủ thuật tương tự, kẻ tấn công có thể thay lệnh DELETE bằng lệnh UPDATE hoặc INSERT để xóa hoặc chèn dữ liệu.</a:t>
            </a:r>
          </a:p>
          <a:p>
            <a:pPr lvl="1"/>
            <a:r>
              <a:rPr lang="vi-VN"/>
              <a:t>Cập nhật mật khẩu của người quản trị:</a:t>
            </a:r>
          </a:p>
          <a:p>
            <a:pPr marL="723900" lvl="1" indent="0">
              <a:buNone/>
            </a:pPr>
            <a:r>
              <a:rPr lang="vi-VN">
                <a:solidFill>
                  <a:srgbClr val="FF0000"/>
                </a:solidFill>
              </a:rPr>
              <a:t>Galaxy S4';UPDATE tbl_administrators SET password=abc123    WHERE username = 'admin';--</a:t>
            </a:r>
            <a:endParaRPr lang="vi-VN"/>
          </a:p>
          <a:p>
            <a:pPr lvl="1"/>
            <a:r>
              <a:rPr lang="vi-VN"/>
              <a:t>Chèn thêm bản ghi:</a:t>
            </a:r>
          </a:p>
          <a:p>
            <a:pPr marL="723900" lvl="1" indent="0">
              <a:buNone/>
            </a:pPr>
            <a:r>
              <a:rPr lang="vi-VN">
                <a:solidFill>
                  <a:srgbClr val="FF0000"/>
                </a:solidFill>
              </a:rPr>
              <a:t>Galaxy S4';INSERT INTO tbl_administrators (username, password) VALUES ('attacker', 'abc12345');--</a:t>
            </a:r>
          </a:p>
          <a:p>
            <a:pPr lvl="1"/>
            <a:r>
              <a:rPr lang="vi-VN"/>
              <a:t>Xóa cả bảng dữ liệu:</a:t>
            </a:r>
          </a:p>
          <a:p>
            <a:pPr marL="723900" lvl="1" indent="0">
              <a:buNone/>
            </a:pPr>
            <a:r>
              <a:rPr lang="vi-VN">
                <a:solidFill>
                  <a:srgbClr val="FF0000"/>
                </a:solidFill>
              </a:rPr>
              <a:t>Galaxy S4';DROP TABLE tbl_products;--</a:t>
            </a:r>
          </a:p>
        </p:txBody>
      </p:sp>
    </p:spTree>
    <p:extLst>
      <p:ext uri="{BB962C8B-B14F-4D97-AF65-F5344CB8AC3E}">
        <p14:creationId xmlns:p14="http://schemas.microsoft.com/office/powerpoint/2010/main" val="16057782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12800"/>
          </a:xfrm>
        </p:spPr>
        <p:txBody>
          <a:bodyPr/>
          <a:lstStyle/>
          <a:p>
            <a:r>
              <a:rPr lang="en-US" smtClean="0"/>
              <a:t>2.3 Các dạng tấn công - </a:t>
            </a:r>
            <a:r>
              <a:rPr lang="vi-VN" smtClean="0"/>
              <a:t>Tấn </a:t>
            </a:r>
            <a:r>
              <a:rPr lang="vi-VN"/>
              <a:t>công </a:t>
            </a:r>
            <a:r>
              <a:rPr lang="en-US" smtClean="0"/>
              <a:t>bằng mã độc: </a:t>
            </a:r>
            <a:br>
              <a:rPr lang="en-US" smtClean="0"/>
            </a:br>
            <a:r>
              <a:rPr lang="en-US"/>
              <a:t>Tấn công lợi dụng lỗi không kiểm tra đầu vào</a:t>
            </a:r>
            <a:endParaRPr lang="en-AU"/>
          </a:p>
        </p:txBody>
      </p:sp>
      <p:sp>
        <p:nvSpPr>
          <p:cNvPr id="3" name="Content Placeholder 2"/>
          <p:cNvSpPr>
            <a:spLocks noGrp="1"/>
          </p:cNvSpPr>
          <p:nvPr>
            <p:ph idx="1"/>
          </p:nvPr>
        </p:nvSpPr>
        <p:spPr>
          <a:xfrm>
            <a:off x="228600" y="1752600"/>
            <a:ext cx="8756650" cy="4445000"/>
          </a:xfrm>
        </p:spPr>
        <p:txBody>
          <a:bodyPr/>
          <a:lstStyle/>
          <a:p>
            <a:r>
              <a:rPr lang="vi-VN" sz="2800">
                <a:latin typeface="Calibri" pitchFamily="34" charset="0"/>
              </a:rPr>
              <a:t>Các biện pháp phòng chống:</a:t>
            </a:r>
            <a:endParaRPr lang="vi-VN" sz="1800"/>
          </a:p>
          <a:p>
            <a:pPr lvl="1"/>
            <a:r>
              <a:rPr lang="vi-VN" sz="2400">
                <a:latin typeface="Calibri" pitchFamily="34" charset="0"/>
              </a:rPr>
              <a:t>Kiểm tra tất cả các dữ liệu đầu vào, đặc biệt dữ liệu nhập từ người dùng và từ các nguồn không tin cậy;</a:t>
            </a:r>
          </a:p>
          <a:p>
            <a:pPr lvl="1"/>
            <a:r>
              <a:rPr lang="vi-VN" sz="2400">
                <a:latin typeface="Calibri" pitchFamily="34" charset="0"/>
              </a:rPr>
              <a:t>Kiểm tra định dạng và kích thước dữ liệu đầu vào;</a:t>
            </a:r>
          </a:p>
          <a:p>
            <a:pPr lvl="1"/>
            <a:r>
              <a:rPr lang="vi-VN" sz="2400">
                <a:latin typeface="Calibri" pitchFamily="34" charset="0"/>
              </a:rPr>
              <a:t>Kiểm tra sự hợp lý của nội dung dữ liệu</a:t>
            </a:r>
          </a:p>
          <a:p>
            <a:pPr lvl="1"/>
            <a:r>
              <a:rPr lang="vi-VN" sz="2400">
                <a:latin typeface="Calibri" pitchFamily="34" charset="0"/>
              </a:rPr>
              <a:t>Tạo các bộ lọc để lọc bỏ các ký tự đặc biệt và các từ khóa của các ngôn ngữ trong các trường hợp cần thiết mà kẻ tấn công có thể sử dụng:</a:t>
            </a:r>
          </a:p>
          <a:p>
            <a:pPr lvl="2"/>
            <a:r>
              <a:rPr lang="vi-VN" sz="2000">
                <a:latin typeface="Calibri" pitchFamily="34" charset="0"/>
              </a:rPr>
              <a:t>Các ký tự đặc biệt: *, ‘, =, --</a:t>
            </a:r>
          </a:p>
          <a:p>
            <a:pPr lvl="2"/>
            <a:r>
              <a:rPr lang="vi-VN" sz="2000">
                <a:latin typeface="Calibri" pitchFamily="34" charset="0"/>
              </a:rPr>
              <a:t>Các từ khóa:  SELECT, INSERT, UPDATE, DELETE, DROP,....</a:t>
            </a:r>
          </a:p>
        </p:txBody>
      </p:sp>
    </p:spTree>
    <p:extLst>
      <p:ext uri="{BB962C8B-B14F-4D97-AF65-F5344CB8AC3E}">
        <p14:creationId xmlns:p14="http://schemas.microsoft.com/office/powerpoint/2010/main" val="3607816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từ chối dịch vụ</a:t>
            </a:r>
            <a:endParaRPr lang="en-AU"/>
          </a:p>
        </p:txBody>
      </p:sp>
      <p:sp>
        <p:nvSpPr>
          <p:cNvPr id="3" name="Content Placeholder 2"/>
          <p:cNvSpPr>
            <a:spLocks noGrp="1"/>
          </p:cNvSpPr>
          <p:nvPr>
            <p:ph idx="1"/>
          </p:nvPr>
        </p:nvSpPr>
        <p:spPr>
          <a:xfrm>
            <a:off x="228600" y="1295400"/>
            <a:ext cx="8756650" cy="4830763"/>
          </a:xfrm>
        </p:spPr>
        <p:txBody>
          <a:bodyPr/>
          <a:lstStyle/>
          <a:p>
            <a:r>
              <a:rPr lang="vi-VN"/>
              <a:t>Tấn công từ chối dịch </a:t>
            </a:r>
            <a:r>
              <a:rPr lang="vi-VN" smtClean="0"/>
              <a:t>vụ</a:t>
            </a:r>
            <a:r>
              <a:rPr lang="en-AU" smtClean="0"/>
              <a:t> (DoS - Denial of Service Attacks) là dạng tấn công cản trở người dùng hợp pháp truy nhập các tài nguyên hệ thống;</a:t>
            </a:r>
          </a:p>
          <a:p>
            <a:r>
              <a:rPr lang="en-AU" smtClean="0"/>
              <a:t>Hai loại tấn công DoS:</a:t>
            </a:r>
          </a:p>
          <a:p>
            <a:pPr lvl="1"/>
            <a:r>
              <a:rPr lang="en-AU" smtClean="0"/>
              <a:t>Tấn công logic (Logic attacks): tấn công dựa vào các lỗi phần mềm làm dịch vụ ngừng hoạt động hoặc làm giảm hiệu năng hệ thống.</a:t>
            </a:r>
          </a:p>
          <a:p>
            <a:pPr lvl="2"/>
            <a:r>
              <a:rPr lang="en-AU" smtClean="0"/>
              <a:t>Cần cài đặt các bản cập nhật thường xuyên để phòng chống.</a:t>
            </a:r>
          </a:p>
          <a:p>
            <a:pPr lvl="1"/>
            <a:r>
              <a:rPr lang="en-AU" smtClean="0"/>
              <a:t>Tấn công gây ngập lụt (Flooding attacks): Kẻ tấn công gửi một lượng lớn yêu cầu gây cạn kiệt tài nguyên hệ thống hoặc băng thông đường truyền mạng.</a:t>
            </a:r>
          </a:p>
          <a:p>
            <a:r>
              <a:rPr lang="en-US" smtClean="0"/>
              <a:t>Hai kỹ thuật tấn công </a:t>
            </a:r>
            <a:r>
              <a:rPr lang="en-AU"/>
              <a:t>gây ngập </a:t>
            </a:r>
            <a:r>
              <a:rPr lang="en-AU" smtClean="0"/>
              <a:t>lụt:</a:t>
            </a:r>
          </a:p>
          <a:p>
            <a:pPr lvl="1"/>
            <a:r>
              <a:rPr lang="en-US" smtClean="0"/>
              <a:t>SYN floods</a:t>
            </a:r>
          </a:p>
          <a:p>
            <a:pPr lvl="1"/>
            <a:r>
              <a:rPr lang="en-US" smtClean="0"/>
              <a:t>Smurf</a:t>
            </a:r>
            <a:endParaRPr lang="en-AU"/>
          </a:p>
        </p:txBody>
      </p:sp>
    </p:spTree>
    <p:extLst>
      <p:ext uri="{BB962C8B-B14F-4D97-AF65-F5344CB8AC3E}">
        <p14:creationId xmlns:p14="http://schemas.microsoft.com/office/powerpoint/2010/main" val="234366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a:t>
            </a:r>
            <a:r>
              <a:rPr lang="en-US"/>
              <a:t>SYN floods</a:t>
            </a:r>
            <a:endParaRPr lang="en-AU"/>
          </a:p>
        </p:txBody>
      </p:sp>
      <p:sp>
        <p:nvSpPr>
          <p:cNvPr id="3" name="Content Placeholder 2"/>
          <p:cNvSpPr>
            <a:spLocks noGrp="1"/>
          </p:cNvSpPr>
          <p:nvPr>
            <p:ph idx="1"/>
          </p:nvPr>
        </p:nvSpPr>
        <p:spPr>
          <a:xfrm>
            <a:off x="228600" y="1295400"/>
            <a:ext cx="8756650" cy="4876800"/>
          </a:xfrm>
        </p:spPr>
        <p:txBody>
          <a:bodyPr/>
          <a:lstStyle/>
          <a:p>
            <a:r>
              <a:rPr lang="en-US"/>
              <a:t>SYN </a:t>
            </a:r>
            <a:r>
              <a:rPr lang="en-US" smtClean="0"/>
              <a:t>floods là kỹ thuật gây ngập lụt các gói tin TCP.</a:t>
            </a:r>
          </a:p>
          <a:p>
            <a:pPr lvl="1"/>
            <a:r>
              <a:rPr lang="en-US" smtClean="0"/>
              <a:t>SYN là bít điều khiển của TCP dùng để đồng bộ số trình tự gói.</a:t>
            </a:r>
          </a:p>
          <a:p>
            <a:r>
              <a:rPr lang="en-US" smtClean="0"/>
              <a:t>Kịch bản tấn công </a:t>
            </a:r>
            <a:r>
              <a:rPr lang="en-US"/>
              <a:t>SYN </a:t>
            </a:r>
            <a:r>
              <a:rPr lang="en-US" smtClean="0"/>
              <a:t>floods:</a:t>
            </a:r>
          </a:p>
          <a:p>
            <a:pPr lvl="1"/>
            <a:r>
              <a:rPr lang="en-US" smtClean="0"/>
              <a:t>Kẻ tấn công gửi 1 lượng lớn gói tin yêu cầu mở kết nối </a:t>
            </a:r>
            <a:r>
              <a:rPr lang="en-US"/>
              <a:t>(</a:t>
            </a:r>
            <a:r>
              <a:rPr lang="en-US" smtClean="0"/>
              <a:t>SYN-REQ) đến máy tính nạn nhân;</a:t>
            </a:r>
          </a:p>
          <a:p>
            <a:pPr lvl="1"/>
            <a:r>
              <a:rPr lang="en-US" smtClean="0"/>
              <a:t>Máy </a:t>
            </a:r>
            <a:r>
              <a:rPr lang="en-US"/>
              <a:t>tính nạn </a:t>
            </a:r>
            <a:r>
              <a:rPr lang="en-US" smtClean="0"/>
              <a:t>nhân ghi nhận </a:t>
            </a:r>
            <a:r>
              <a:rPr lang="en-US"/>
              <a:t>yêu cầu kết nối </a:t>
            </a:r>
            <a:r>
              <a:rPr lang="en-US" smtClean="0"/>
              <a:t>và dành 1 chỗ trong bảng lưu kết nối trong bộ nhớ cho mỗi yêu cầu kết nối;</a:t>
            </a:r>
          </a:p>
          <a:p>
            <a:pPr lvl="1"/>
            <a:r>
              <a:rPr lang="en-US"/>
              <a:t>Máy tính nạn </a:t>
            </a:r>
            <a:r>
              <a:rPr lang="en-US" smtClean="0"/>
              <a:t>nhân sau đó gửi gói tin xác nhận kết nối (SYN-ACK) đến kẻ tấn công;</a:t>
            </a:r>
          </a:p>
          <a:p>
            <a:pPr lvl="1"/>
            <a:r>
              <a:rPr lang="en-US" smtClean="0"/>
              <a:t>Do kẻ tấn công không bao giờ trả lời xác nhận kết nối, nên máy </a:t>
            </a:r>
            <a:r>
              <a:rPr lang="en-US"/>
              <a:t>tính nạn </a:t>
            </a:r>
            <a:r>
              <a:rPr lang="en-US" smtClean="0"/>
              <a:t>nhân vẫn phải lưu tất cả các yêu cầu kết nối chưa được xác nhận trong bảng kết nối </a:t>
            </a:r>
            <a:r>
              <a:rPr lang="en-US" smtClean="0">
                <a:sym typeface="Wingdings" panose="05000000000000000000" pitchFamily="2" charset="2"/>
              </a:rPr>
              <a:t> bảng kết nối đầy và người dùng hợp pháp không thể truy nhập;</a:t>
            </a:r>
          </a:p>
          <a:p>
            <a:pPr lvl="1"/>
            <a:r>
              <a:rPr lang="en-US" smtClean="0">
                <a:sym typeface="Wingdings" panose="05000000000000000000" pitchFamily="2" charset="2"/>
              </a:rPr>
              <a:t>Máy tính nạn nhân chỉ có thể xóa yêu cầu kết nối khi nó timed-out.</a:t>
            </a:r>
            <a:endParaRPr lang="en-US" smtClean="0"/>
          </a:p>
          <a:p>
            <a:pPr lvl="1"/>
            <a:endParaRPr lang="en-AU"/>
          </a:p>
        </p:txBody>
      </p:sp>
    </p:spTree>
    <p:extLst>
      <p:ext uri="{BB962C8B-B14F-4D97-AF65-F5344CB8AC3E}">
        <p14:creationId xmlns:p14="http://schemas.microsoft.com/office/powerpoint/2010/main" val="1645322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a:t>
            </a:r>
            <a:r>
              <a:rPr lang="en-US"/>
              <a:t>SYN floods</a:t>
            </a:r>
            <a:endParaRPr lang="en-AU"/>
          </a:p>
        </p:txBody>
      </p:sp>
      <p:pic>
        <p:nvPicPr>
          <p:cNvPr id="1026" name="Picture 2" descr="File:Tcp norma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208318"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9/94/Tcp_synflood.png/220px-Tcp_synflo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371600"/>
            <a:ext cx="3581400" cy="4493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4700657"/>
            <a:ext cx="2971800" cy="707886"/>
          </a:xfrm>
          <a:prstGeom prst="rect">
            <a:avLst/>
          </a:prstGeom>
          <a:noFill/>
        </p:spPr>
        <p:txBody>
          <a:bodyPr wrap="square" rtlCol="0">
            <a:spAutoFit/>
          </a:bodyPr>
          <a:lstStyle/>
          <a:p>
            <a:r>
              <a:rPr lang="en-US" sz="2000" b="0"/>
              <a:t> </a:t>
            </a:r>
            <a:r>
              <a:rPr lang="en-US" sz="2000" b="0" smtClean="0"/>
              <a:t>Normal TCP </a:t>
            </a:r>
            <a:br>
              <a:rPr lang="en-US" sz="2000" b="0" smtClean="0"/>
            </a:br>
            <a:r>
              <a:rPr lang="en-US" sz="2000" b="0" smtClean="0"/>
              <a:t>three-way </a:t>
            </a:r>
            <a:r>
              <a:rPr lang="en-US" sz="2000" b="0"/>
              <a:t>handshake</a:t>
            </a:r>
            <a:endParaRPr lang="en-AU" sz="2000" b="0"/>
          </a:p>
        </p:txBody>
      </p:sp>
      <p:sp>
        <p:nvSpPr>
          <p:cNvPr id="8" name="TextBox 7"/>
          <p:cNvSpPr txBox="1"/>
          <p:nvPr/>
        </p:nvSpPr>
        <p:spPr>
          <a:xfrm>
            <a:off x="5410200" y="5864629"/>
            <a:ext cx="2971800" cy="400110"/>
          </a:xfrm>
          <a:prstGeom prst="rect">
            <a:avLst/>
          </a:prstGeom>
          <a:noFill/>
        </p:spPr>
        <p:txBody>
          <a:bodyPr wrap="square" rtlCol="0">
            <a:spAutoFit/>
          </a:bodyPr>
          <a:lstStyle/>
          <a:p>
            <a:r>
              <a:rPr lang="en-US" sz="2000" b="0"/>
              <a:t> </a:t>
            </a:r>
            <a:r>
              <a:rPr lang="en-US" sz="2000" b="0" smtClean="0"/>
              <a:t>SYN Floods Attack</a:t>
            </a:r>
            <a:endParaRPr lang="en-AU" sz="2000" b="0"/>
          </a:p>
        </p:txBody>
      </p:sp>
    </p:spTree>
    <p:extLst>
      <p:ext uri="{BB962C8B-B14F-4D97-AF65-F5344CB8AC3E}">
        <p14:creationId xmlns:p14="http://schemas.microsoft.com/office/powerpoint/2010/main" val="27497688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a:t>
            </a:r>
            <a:r>
              <a:rPr lang="en-US"/>
              <a:t>SYN floods</a:t>
            </a:r>
            <a:endParaRPr lang="en-AU"/>
          </a:p>
        </p:txBody>
      </p:sp>
      <p:sp>
        <p:nvSpPr>
          <p:cNvPr id="3" name="Content Placeholder 2"/>
          <p:cNvSpPr>
            <a:spLocks noGrp="1"/>
          </p:cNvSpPr>
          <p:nvPr>
            <p:ph idx="1"/>
          </p:nvPr>
        </p:nvSpPr>
        <p:spPr>
          <a:xfrm>
            <a:off x="228600" y="1295400"/>
            <a:ext cx="8756650" cy="4876800"/>
          </a:xfrm>
        </p:spPr>
        <p:txBody>
          <a:bodyPr/>
          <a:lstStyle/>
          <a:p>
            <a:r>
              <a:rPr lang="en-US" smtClean="0"/>
              <a:t>Phân tích:</a:t>
            </a:r>
          </a:p>
          <a:p>
            <a:pPr lvl="1"/>
            <a:r>
              <a:rPr lang="en-US" smtClean="0"/>
              <a:t>Kẻ tấn công thường dùng địa chỉ IP giả mạo hoặc địa chỉ không có thực làm Source IP trong gói tin IP nên, thông điệp SYN-ACK của máy tính nạn nhân không bao giờ đến đích;</a:t>
            </a:r>
          </a:p>
          <a:p>
            <a:pPr lvl="1"/>
            <a:r>
              <a:rPr lang="en-US"/>
              <a:t>Kẻ tấn </a:t>
            </a:r>
            <a:r>
              <a:rPr lang="en-US" smtClean="0"/>
              <a:t>công cố tình tạo một lượng rất lớn yêu cầu kết nối dở dang để:</a:t>
            </a:r>
          </a:p>
          <a:p>
            <a:pPr lvl="2"/>
            <a:r>
              <a:rPr lang="en-US" smtClean="0"/>
              <a:t>Các yêu cầu kết nối SYN-REQ điền đầy bảng kết nối </a:t>
            </a:r>
            <a:r>
              <a:rPr lang="en-US" smtClean="0">
                <a:sym typeface="Wingdings" panose="05000000000000000000" pitchFamily="2" charset="2"/>
              </a:rPr>
              <a:t> </a:t>
            </a:r>
            <a:r>
              <a:rPr lang="en-US"/>
              <a:t>máy nạn </a:t>
            </a:r>
            <a:r>
              <a:rPr lang="en-US" smtClean="0"/>
              <a:t>nhân không thể chấp nhận yêu cầu của những người dùng khác;</a:t>
            </a:r>
          </a:p>
          <a:p>
            <a:pPr lvl="2"/>
            <a:r>
              <a:rPr lang="en-US" smtClean="0"/>
              <a:t>Làm cạn kiệt tài nguyên bộ nhớ của máy nạn nhân </a:t>
            </a:r>
            <a:r>
              <a:rPr lang="en-US" smtClean="0">
                <a:sym typeface="Wingdings" panose="05000000000000000000" pitchFamily="2" charset="2"/>
              </a:rPr>
              <a:t> có thể làm máy nạn nhân ngừng hoạt động;</a:t>
            </a:r>
          </a:p>
          <a:p>
            <a:pPr lvl="2"/>
            <a:r>
              <a:rPr lang="en-US" smtClean="0"/>
              <a:t>Gây nghẽn đường truyền mạng.</a:t>
            </a:r>
          </a:p>
          <a:p>
            <a:pPr lvl="1"/>
            <a:endParaRPr lang="en-US" smtClean="0"/>
          </a:p>
          <a:p>
            <a:pPr lvl="1"/>
            <a:endParaRPr lang="en-AU"/>
          </a:p>
        </p:txBody>
      </p:sp>
    </p:spTree>
    <p:extLst>
      <p:ext uri="{BB962C8B-B14F-4D97-AF65-F5344CB8AC3E}">
        <p14:creationId xmlns:p14="http://schemas.microsoft.com/office/powerpoint/2010/main" val="3747743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a:t>
            </a:r>
            <a:r>
              <a:rPr lang="en-US"/>
              <a:t>SYN floods</a:t>
            </a:r>
            <a:endParaRPr lang="en-AU"/>
          </a:p>
        </p:txBody>
      </p:sp>
      <p:sp>
        <p:nvSpPr>
          <p:cNvPr id="3" name="Content Placeholder 2"/>
          <p:cNvSpPr>
            <a:spLocks noGrp="1"/>
          </p:cNvSpPr>
          <p:nvPr>
            <p:ph idx="1"/>
          </p:nvPr>
        </p:nvSpPr>
        <p:spPr>
          <a:xfrm>
            <a:off x="228600" y="1295400"/>
            <a:ext cx="8756650" cy="4876800"/>
          </a:xfrm>
        </p:spPr>
        <p:txBody>
          <a:bodyPr/>
          <a:lstStyle/>
          <a:p>
            <a:r>
              <a:rPr lang="en-US" smtClean="0"/>
              <a:t>Phòng chống:</a:t>
            </a:r>
          </a:p>
          <a:p>
            <a:pPr lvl="1"/>
            <a:r>
              <a:rPr lang="en-US" smtClean="0"/>
              <a:t>Sử dụng kỹ thuật lọc (Filtering): cần sửa đổi giao thức TCP không cho phép kẻ tấn công giả mạo địa chỉ;</a:t>
            </a:r>
          </a:p>
          <a:p>
            <a:pPr lvl="1"/>
            <a:r>
              <a:rPr lang="en-US"/>
              <a:t>Tăng kích thước </a:t>
            </a:r>
            <a:r>
              <a:rPr lang="en-US" smtClean="0"/>
              <a:t>Backlog: tăng kích thước bảng Backlog lưu các yêu cầu </a:t>
            </a:r>
            <a:r>
              <a:rPr lang="en-US" smtClean="0">
                <a:sym typeface="Wingdings" panose="05000000000000000000" pitchFamily="2" charset="2"/>
              </a:rPr>
              <a:t> tăng khả năng phục vụ yêu cầu;</a:t>
            </a:r>
          </a:p>
          <a:p>
            <a:pPr lvl="1"/>
            <a:r>
              <a:rPr lang="en-US">
                <a:sym typeface="Wingdings" panose="05000000000000000000" pitchFamily="2" charset="2"/>
              </a:rPr>
              <a:t>Giảm thời gian chờ (SYN-RECEIVED Timer</a:t>
            </a:r>
            <a:r>
              <a:rPr lang="en-US" smtClean="0">
                <a:sym typeface="Wingdings" panose="05000000000000000000" pitchFamily="2" charset="2"/>
              </a:rPr>
              <a:t>): các kết nối chưa được xác nhận sẽ bị xóa khi hết thời gian chờ;</a:t>
            </a:r>
          </a:p>
          <a:p>
            <a:pPr lvl="1"/>
            <a:r>
              <a:rPr lang="en-US" smtClean="0">
                <a:sym typeface="Wingdings" panose="05000000000000000000" pitchFamily="2" charset="2"/>
              </a:rPr>
              <a:t>SYN cache: yêu cầu kết nối chỉ được cấp phát không gian nhớ đầy đủ khi nó được xác nhận;</a:t>
            </a:r>
          </a:p>
          <a:p>
            <a:pPr lvl="1"/>
            <a:r>
              <a:rPr lang="en-US">
                <a:sym typeface="Wingdings" panose="05000000000000000000" pitchFamily="2" charset="2"/>
              </a:rPr>
              <a:t>Sử dụng Firewalls </a:t>
            </a:r>
            <a:r>
              <a:rPr lang="en-US" smtClean="0">
                <a:sym typeface="Wingdings" panose="05000000000000000000" pitchFamily="2" charset="2"/>
              </a:rPr>
              <a:t>và Proxies</a:t>
            </a:r>
          </a:p>
          <a:p>
            <a:pPr lvl="2"/>
            <a:r>
              <a:rPr lang="en-US" smtClean="0">
                <a:sym typeface="Wingdings" panose="05000000000000000000" pitchFamily="2" charset="2"/>
              </a:rPr>
              <a:t>Có khả năng nhận dạng các địa chỉ IP nguồn là địa chỉ không có thực;</a:t>
            </a:r>
          </a:p>
          <a:p>
            <a:pPr lvl="2"/>
            <a:r>
              <a:rPr lang="en-US">
                <a:sym typeface="Wingdings" panose="05000000000000000000" pitchFamily="2" charset="2"/>
              </a:rPr>
              <a:t>Có khả </a:t>
            </a:r>
            <a:r>
              <a:rPr lang="en-US" smtClean="0">
                <a:sym typeface="Wingdings" panose="05000000000000000000" pitchFamily="2" charset="2"/>
              </a:rPr>
              <a:t>năng tiếp nhận kết nối, chờ đến khi có xác nhận mới chuyển lại cho máy chủ đích.</a:t>
            </a:r>
            <a:endParaRPr lang="en-US"/>
          </a:p>
          <a:p>
            <a:pPr lvl="1"/>
            <a:endParaRPr lang="en-US" smtClean="0"/>
          </a:p>
          <a:p>
            <a:pPr lvl="1"/>
            <a:endParaRPr lang="en-AU"/>
          </a:p>
        </p:txBody>
      </p:sp>
    </p:spTree>
    <p:extLst>
      <p:ext uri="{BB962C8B-B14F-4D97-AF65-F5344CB8AC3E}">
        <p14:creationId xmlns:p14="http://schemas.microsoft.com/office/powerpoint/2010/main" val="2212642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Smurf</a:t>
            </a:r>
            <a:endParaRPr lang="en-AU"/>
          </a:p>
        </p:txBody>
      </p:sp>
      <p:sp>
        <p:nvSpPr>
          <p:cNvPr id="3" name="Content Placeholder 2"/>
          <p:cNvSpPr>
            <a:spLocks noGrp="1"/>
          </p:cNvSpPr>
          <p:nvPr>
            <p:ph idx="1"/>
          </p:nvPr>
        </p:nvSpPr>
        <p:spPr>
          <a:xfrm>
            <a:off x="228600" y="1295400"/>
            <a:ext cx="8756650" cy="4876800"/>
          </a:xfrm>
        </p:spPr>
        <p:txBody>
          <a:bodyPr/>
          <a:lstStyle/>
          <a:p>
            <a:r>
              <a:rPr lang="en-US" smtClean="0"/>
              <a:t>Tấn công smurf sử dụng kiểu phát quảng bá có định hướng để gây ngập lụt đường truyền mạng của máy nạn nhân.</a:t>
            </a:r>
          </a:p>
          <a:p>
            <a:r>
              <a:rPr lang="vi-VN" smtClean="0"/>
              <a:t>Kịch bản t</a:t>
            </a:r>
            <a:r>
              <a:rPr lang="en-US" smtClean="0"/>
              <a:t>ấn </a:t>
            </a:r>
            <a:r>
              <a:rPr lang="en-US"/>
              <a:t>công </a:t>
            </a:r>
            <a:r>
              <a:rPr lang="en-US" smtClean="0"/>
              <a:t>smurf</a:t>
            </a:r>
            <a:r>
              <a:rPr lang="vi-VN" smtClean="0"/>
              <a:t>:</a:t>
            </a:r>
          </a:p>
          <a:p>
            <a:pPr lvl="1"/>
            <a:r>
              <a:rPr lang="vi-VN"/>
              <a:t>Kẻ tấn công gửi quảng bá một lượng lớn gói tin ICMP (Ping) với địa chỉ IP nguồn là địa chỉ của máy nạn nhân đến một mạng sử dụng một địa chỉ quảng bá (IP Broadcast address</a:t>
            </a:r>
            <a:r>
              <a:rPr lang="vi-VN" smtClean="0"/>
              <a:t>);</a:t>
            </a:r>
          </a:p>
          <a:p>
            <a:pPr lvl="1"/>
            <a:r>
              <a:rPr lang="vi-VN" smtClean="0"/>
              <a:t>Các máy khác trong mạng nhận được thông điệp ICMP sẽ gửi trả lời đến máy có địa chỉ nguồn IP (là máy nạn nhân);</a:t>
            </a:r>
          </a:p>
          <a:p>
            <a:pPr lvl="2"/>
            <a:r>
              <a:rPr lang="vi-VN" smtClean="0"/>
              <a:t>Nếu lượng máy trong mạng rất lớn </a:t>
            </a:r>
            <a:r>
              <a:rPr lang="vi-VN" smtClean="0">
                <a:sym typeface="Wingdings" panose="05000000000000000000" pitchFamily="2" charset="2"/>
              </a:rPr>
              <a:t> máy nạn nhân sẽ bị ngập lụt đường truyền.</a:t>
            </a:r>
            <a:endParaRPr lang="vi-VN"/>
          </a:p>
          <a:p>
            <a:pPr lvl="1"/>
            <a:endParaRPr lang="en-US"/>
          </a:p>
          <a:p>
            <a:pPr lvl="1"/>
            <a:endParaRPr lang="en-US" smtClean="0"/>
          </a:p>
          <a:p>
            <a:pPr lvl="1"/>
            <a:endParaRPr lang="en-AU"/>
          </a:p>
        </p:txBody>
      </p:sp>
    </p:spTree>
    <p:extLst>
      <p:ext uri="{BB962C8B-B14F-4D97-AF65-F5344CB8AC3E}">
        <p14:creationId xmlns:p14="http://schemas.microsoft.com/office/powerpoint/2010/main" val="1408050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Smurf</a:t>
            </a:r>
            <a:endParaRPr lang="en-AU"/>
          </a:p>
        </p:txBody>
      </p:sp>
      <p:pic>
        <p:nvPicPr>
          <p:cNvPr id="2050" name="Picture 2" descr="http://blog.cloudflare.com/static/images/smurf_attack_diagram.png.scaled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661413"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406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DoS - Smurf</a:t>
            </a:r>
            <a:endParaRPr lang="en-AU"/>
          </a:p>
        </p:txBody>
      </p:sp>
      <p:sp>
        <p:nvSpPr>
          <p:cNvPr id="3" name="Content Placeholder 2"/>
          <p:cNvSpPr>
            <a:spLocks noGrp="1"/>
          </p:cNvSpPr>
          <p:nvPr>
            <p:ph idx="1"/>
          </p:nvPr>
        </p:nvSpPr>
        <p:spPr>
          <a:xfrm>
            <a:off x="228600" y="1447800"/>
            <a:ext cx="8756650" cy="4724400"/>
          </a:xfrm>
        </p:spPr>
        <p:txBody>
          <a:bodyPr/>
          <a:lstStyle/>
          <a:p>
            <a:r>
              <a:rPr lang="vi-VN" smtClean="0"/>
              <a:t>Phòng chống:</a:t>
            </a:r>
          </a:p>
          <a:p>
            <a:pPr lvl="1"/>
            <a:r>
              <a:rPr lang="vi-VN" smtClean="0"/>
              <a:t>Cấu hình các máy và router không trả lời các yêu cầu ICMP hoặc các yêu cầu phát quảng bá;</a:t>
            </a:r>
          </a:p>
          <a:p>
            <a:pPr lvl="1"/>
            <a:r>
              <a:rPr lang="vi-VN"/>
              <a:t>Cấu hình các </a:t>
            </a:r>
            <a:r>
              <a:rPr lang="vi-VN" smtClean="0"/>
              <a:t>router không chuyển tiếp yêu cầu gửi đến các địa chỉ quảng bá.</a:t>
            </a:r>
            <a:endParaRPr lang="vi-VN"/>
          </a:p>
          <a:p>
            <a:pPr lvl="1"/>
            <a:endParaRPr lang="en-US"/>
          </a:p>
          <a:p>
            <a:pPr lvl="1"/>
            <a:endParaRPr lang="en-US" smtClean="0"/>
          </a:p>
          <a:p>
            <a:pPr lvl="1"/>
            <a:endParaRPr lang="en-AU"/>
          </a:p>
        </p:txBody>
      </p:sp>
    </p:spTree>
    <p:extLst>
      <p:ext uri="{BB962C8B-B14F-4D97-AF65-F5344CB8AC3E}">
        <p14:creationId xmlns:p14="http://schemas.microsoft.com/office/powerpoint/2010/main" val="77591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en-AU" sz="2400" smtClean="0"/>
              <a:t>Các lỗ hổng tồn tại trong cả 7 vùng của nền tảng CNTT.</a:t>
            </a:r>
          </a:p>
          <a:p>
            <a:pPr lvl="1"/>
            <a:r>
              <a:rPr lang="en-AU" smtClean="0"/>
              <a:t>Lỗ hổng trong v</a:t>
            </a:r>
            <a:r>
              <a:rPr lang="vi-VN" smtClean="0"/>
              <a:t>ùng </a:t>
            </a:r>
            <a:r>
              <a:rPr lang="vi-VN"/>
              <a:t>người </a:t>
            </a:r>
            <a:r>
              <a:rPr lang="vi-VN" smtClean="0"/>
              <a:t>dùng</a:t>
            </a:r>
            <a:endParaRPr lang="vi-VN"/>
          </a:p>
          <a:p>
            <a:pPr lvl="1"/>
            <a:r>
              <a:rPr lang="en-AU"/>
              <a:t>Lỗ hổng trong v</a:t>
            </a:r>
            <a:r>
              <a:rPr lang="vi-VN"/>
              <a:t>ùng </a:t>
            </a:r>
            <a:r>
              <a:rPr lang="vi-VN" smtClean="0"/>
              <a:t>máy trạm</a:t>
            </a:r>
            <a:endParaRPr lang="vi-VN"/>
          </a:p>
          <a:p>
            <a:pPr lvl="1"/>
            <a:r>
              <a:rPr lang="en-AU"/>
              <a:t>Lỗ hổng trong v</a:t>
            </a:r>
            <a:r>
              <a:rPr lang="vi-VN"/>
              <a:t>ùng </a:t>
            </a:r>
            <a:r>
              <a:rPr lang="vi-VN" smtClean="0"/>
              <a:t>mạng LAN</a:t>
            </a:r>
            <a:endParaRPr lang="vi-VN"/>
          </a:p>
          <a:p>
            <a:pPr lvl="1"/>
            <a:r>
              <a:rPr lang="en-AU"/>
              <a:t>Lỗ hổng trong v</a:t>
            </a:r>
            <a:r>
              <a:rPr lang="vi-VN"/>
              <a:t>ùng </a:t>
            </a:r>
            <a:r>
              <a:rPr lang="vi-VN" smtClean="0"/>
              <a:t>LAN-to-WAN</a:t>
            </a:r>
            <a:endParaRPr lang="en-AU" smtClean="0"/>
          </a:p>
          <a:p>
            <a:pPr lvl="1"/>
            <a:r>
              <a:rPr lang="en-AU"/>
              <a:t>Lỗ hổng trong v</a:t>
            </a:r>
            <a:r>
              <a:rPr lang="vi-VN"/>
              <a:t>ùng </a:t>
            </a:r>
            <a:r>
              <a:rPr lang="vi-VN" smtClean="0"/>
              <a:t>WAN</a:t>
            </a:r>
            <a:endParaRPr lang="vi-VN"/>
          </a:p>
          <a:p>
            <a:pPr lvl="1"/>
            <a:r>
              <a:rPr lang="en-AU"/>
              <a:t>Lỗ hổng trong v</a:t>
            </a:r>
            <a:r>
              <a:rPr lang="vi-VN"/>
              <a:t>ùng </a:t>
            </a:r>
            <a:r>
              <a:rPr lang="vi-VN" smtClean="0"/>
              <a:t>truy </a:t>
            </a:r>
            <a:r>
              <a:rPr lang="vi-VN"/>
              <a:t>nhập từ </a:t>
            </a:r>
            <a:r>
              <a:rPr lang="vi-VN" smtClean="0"/>
              <a:t>xa</a:t>
            </a:r>
            <a:endParaRPr lang="vi-VN"/>
          </a:p>
          <a:p>
            <a:pPr lvl="1"/>
            <a:r>
              <a:rPr lang="en-AU"/>
              <a:t>Lỗ hổng trong v</a:t>
            </a:r>
            <a:r>
              <a:rPr lang="vi-VN"/>
              <a:t>ùng </a:t>
            </a:r>
            <a:r>
              <a:rPr lang="vi-VN" smtClean="0"/>
              <a:t>hệ </a:t>
            </a:r>
            <a:r>
              <a:rPr lang="vi-VN"/>
              <a:t>thống/ứng </a:t>
            </a:r>
            <a:r>
              <a:rPr lang="vi-VN" smtClean="0"/>
              <a:t>dụng</a:t>
            </a:r>
            <a:endParaRPr lang="en-AU" smtClean="0"/>
          </a:p>
          <a:p>
            <a:endParaRPr lang="en-AU" smtClean="0"/>
          </a:p>
          <a:p>
            <a:endParaRPr lang="en-AU"/>
          </a:p>
        </p:txBody>
      </p:sp>
    </p:spTree>
    <p:extLst>
      <p:ext uri="{BB962C8B-B14F-4D97-AF65-F5344CB8AC3E}">
        <p14:creationId xmlns:p14="http://schemas.microsoft.com/office/powerpoint/2010/main" val="1111929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12" dur="500"/>
                                        <p:tgtEl>
                                          <p:spTgt spid="21197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7" dur="500"/>
                                        <p:tgtEl>
                                          <p:spTgt spid="2119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22" dur="500"/>
                                        <p:tgtEl>
                                          <p:spTgt spid="2119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7" dur="500"/>
                                        <p:tgtEl>
                                          <p:spTgt spid="2119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32" dur="500"/>
                                        <p:tgtEl>
                                          <p:spTgt spid="2119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7" dur="500"/>
                                        <p:tgtEl>
                                          <p:spTgt spid="2119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42"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a:t>
            </a:r>
            <a:r>
              <a:rPr lang="vi-VN" smtClean="0"/>
              <a:t>D</a:t>
            </a:r>
            <a:r>
              <a:rPr lang="en-US" smtClean="0"/>
              <a:t>oS</a:t>
            </a:r>
            <a:endParaRPr lang="en-AU"/>
          </a:p>
        </p:txBody>
      </p:sp>
      <p:sp>
        <p:nvSpPr>
          <p:cNvPr id="3" name="Content Placeholder 2"/>
          <p:cNvSpPr>
            <a:spLocks noGrp="1"/>
          </p:cNvSpPr>
          <p:nvPr>
            <p:ph idx="1"/>
          </p:nvPr>
        </p:nvSpPr>
        <p:spPr>
          <a:xfrm>
            <a:off x="228600" y="1447800"/>
            <a:ext cx="8756650" cy="4724400"/>
          </a:xfrm>
        </p:spPr>
        <p:txBody>
          <a:bodyPr/>
          <a:lstStyle/>
          <a:p>
            <a:r>
              <a:rPr lang="vi-VN" smtClean="0"/>
              <a:t>Tấn công </a:t>
            </a:r>
            <a:r>
              <a:rPr lang="en-US"/>
              <a:t>D</a:t>
            </a:r>
            <a:r>
              <a:rPr lang="vi-VN"/>
              <a:t>D</a:t>
            </a:r>
            <a:r>
              <a:rPr lang="en-US" smtClean="0"/>
              <a:t>oS</a:t>
            </a:r>
            <a:r>
              <a:rPr lang="vi-VN" smtClean="0"/>
              <a:t> (Distributed </a:t>
            </a:r>
            <a:r>
              <a:rPr lang="en-AU" smtClean="0"/>
              <a:t>Denial </a:t>
            </a:r>
            <a:r>
              <a:rPr lang="en-AU"/>
              <a:t>of Service </a:t>
            </a:r>
            <a:r>
              <a:rPr lang="en-AU" smtClean="0"/>
              <a:t>Attacks</a:t>
            </a:r>
            <a:r>
              <a:rPr lang="vi-VN" smtClean="0"/>
              <a:t>) là một loại tấn công DoS:</a:t>
            </a:r>
          </a:p>
          <a:p>
            <a:pPr lvl="1"/>
            <a:r>
              <a:rPr lang="vi-VN" smtClean="0"/>
              <a:t>Liên quan đến gây ngập lụt các máy nạn nhân với một lượng rất lớn các yêu cầu kết nối giả mạo;</a:t>
            </a:r>
          </a:p>
          <a:p>
            <a:pPr lvl="1"/>
            <a:r>
              <a:rPr lang="en-US"/>
              <a:t>D</a:t>
            </a:r>
            <a:r>
              <a:rPr lang="vi-VN"/>
              <a:t>D</a:t>
            </a:r>
            <a:r>
              <a:rPr lang="en-US" smtClean="0"/>
              <a:t>oS</a:t>
            </a:r>
            <a:r>
              <a:rPr lang="vi-VN" smtClean="0"/>
              <a:t> khác </a:t>
            </a:r>
            <a:r>
              <a:rPr lang="en-US" smtClean="0"/>
              <a:t>DoS</a:t>
            </a:r>
            <a:r>
              <a:rPr lang="vi-VN" smtClean="0"/>
              <a:t> ở phạm vi tấn công.</a:t>
            </a:r>
          </a:p>
          <a:p>
            <a:r>
              <a:rPr lang="vi-VN" smtClean="0"/>
              <a:t>Kịch bản tấn công DDoS: </a:t>
            </a:r>
          </a:p>
          <a:p>
            <a:pPr lvl="1"/>
            <a:r>
              <a:rPr lang="vi-VN" smtClean="0"/>
              <a:t>Kẻ tấn công chiếm quyền điều khiển hàng trăm thậm chí hàng ngàn máy tính trên mạng Internet, sau đó cài các chương trình tấn công tự động (Automated agents) lên các máy này;</a:t>
            </a:r>
          </a:p>
          <a:p>
            <a:pPr lvl="1"/>
            <a:r>
              <a:rPr lang="vi-VN" smtClean="0"/>
              <a:t>Sau đó, kẻ tấn công ra lệnh cho các automated agents đồng loạt tạo các yêu cầu giả mạo gửi đến các máy nạn nhân;</a:t>
            </a:r>
          </a:p>
          <a:p>
            <a:pPr lvl="1"/>
            <a:r>
              <a:rPr lang="vi-VN" smtClean="0"/>
              <a:t>Lượng yêu cầu giả mạo có thể rất lớn và đến từ rất nhiều nguồn khác nhau nên rất khó đối phó và lần vết để tìm ra kẻ tấn công.</a:t>
            </a:r>
          </a:p>
          <a:p>
            <a:pPr lvl="1"/>
            <a:endParaRPr lang="vi-VN"/>
          </a:p>
          <a:p>
            <a:pPr lvl="1"/>
            <a:endParaRPr lang="en-US"/>
          </a:p>
          <a:p>
            <a:pPr lvl="1"/>
            <a:endParaRPr lang="en-US" smtClean="0"/>
          </a:p>
          <a:p>
            <a:pPr lvl="1"/>
            <a:endParaRPr lang="en-AU"/>
          </a:p>
        </p:txBody>
      </p:sp>
    </p:spTree>
    <p:extLst>
      <p:ext uri="{BB962C8B-B14F-4D97-AF65-F5344CB8AC3E}">
        <p14:creationId xmlns:p14="http://schemas.microsoft.com/office/powerpoint/2010/main" val="35542591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en-US" smtClean="0"/>
              <a:t>D</a:t>
            </a:r>
            <a:r>
              <a:rPr lang="vi-VN" smtClean="0"/>
              <a:t>D</a:t>
            </a:r>
            <a:r>
              <a:rPr lang="en-US" smtClean="0"/>
              <a:t>oS</a:t>
            </a:r>
            <a:endParaRPr lang="en-AU"/>
          </a:p>
        </p:txBody>
      </p:sp>
      <p:pic>
        <p:nvPicPr>
          <p:cNvPr id="3074" name="Picture 2" descr="http://niiconsulting.com/checkmate/wp-content/uploads/2013/01/ddos_at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8" y="1219200"/>
            <a:ext cx="721359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Reflective </a:t>
            </a:r>
            <a:r>
              <a:rPr lang="en-US" smtClean="0"/>
              <a:t>D</a:t>
            </a:r>
            <a:r>
              <a:rPr lang="vi-VN" smtClean="0"/>
              <a:t>D</a:t>
            </a:r>
            <a:r>
              <a:rPr lang="en-US" smtClean="0"/>
              <a:t>oS</a:t>
            </a:r>
            <a:endParaRPr lang="en-AU"/>
          </a:p>
        </p:txBody>
      </p:sp>
      <p:sp>
        <p:nvSpPr>
          <p:cNvPr id="3" name="Content Placeholder 2"/>
          <p:cNvSpPr>
            <a:spLocks noGrp="1"/>
          </p:cNvSpPr>
          <p:nvPr>
            <p:ph idx="1"/>
          </p:nvPr>
        </p:nvSpPr>
        <p:spPr>
          <a:xfrm>
            <a:off x="228600" y="1447800"/>
            <a:ext cx="8756650" cy="4724400"/>
          </a:xfrm>
        </p:spPr>
        <p:txBody>
          <a:bodyPr/>
          <a:lstStyle/>
          <a:p>
            <a:r>
              <a:rPr lang="vi-VN" dirty="0" smtClean="0"/>
              <a:t>Tấn công </a:t>
            </a:r>
            <a:r>
              <a:rPr lang="vi-VN" dirty="0"/>
              <a:t>Reflective </a:t>
            </a:r>
            <a:r>
              <a:rPr lang="en-US" dirty="0" smtClean="0"/>
              <a:t>D</a:t>
            </a:r>
            <a:r>
              <a:rPr lang="vi-VN" dirty="0"/>
              <a:t>D</a:t>
            </a:r>
            <a:r>
              <a:rPr lang="en-US" dirty="0" err="1" smtClean="0"/>
              <a:t>oS</a:t>
            </a:r>
            <a:r>
              <a:rPr lang="vi-VN" dirty="0" smtClean="0"/>
              <a:t> là một loại tấn công DDoS với một số điểm khác biệt:</a:t>
            </a:r>
          </a:p>
          <a:p>
            <a:pPr lvl="1"/>
            <a:r>
              <a:rPr lang="vi-VN" dirty="0" smtClean="0"/>
              <a:t>Các máy tính do kẻ tấn công điều khiển (Slaves/Zombies) không trực tiếp tấn công máy nạn nhân;</a:t>
            </a:r>
          </a:p>
          <a:p>
            <a:pPr lvl="1"/>
            <a:r>
              <a:rPr lang="vi-VN" dirty="0" smtClean="0"/>
              <a:t>Chúng gửi một lượng lớn yêu cầu giả mạo với địa chỉ nguồn là địa chỉ máy nạn nhân đến một số lớn các máy khác (Reflectors) trên mạng Internet;</a:t>
            </a:r>
          </a:p>
          <a:p>
            <a:pPr lvl="1"/>
            <a:r>
              <a:rPr lang="vi-VN" dirty="0" smtClean="0"/>
              <a:t>Các Reflectors gửi Reply đến máy nạn nhân do địa chỉ của </a:t>
            </a:r>
            <a:r>
              <a:rPr lang="vi-VN" dirty="0"/>
              <a:t>máy nạn </a:t>
            </a:r>
            <a:r>
              <a:rPr lang="vi-VN" dirty="0" smtClean="0"/>
              <a:t>nhân được đặt vào </a:t>
            </a:r>
            <a:r>
              <a:rPr lang="en-AU" dirty="0" err="1" smtClean="0"/>
              <a:t>địa</a:t>
            </a:r>
            <a:r>
              <a:rPr lang="en-AU" dirty="0" smtClean="0"/>
              <a:t> </a:t>
            </a:r>
            <a:r>
              <a:rPr lang="en-AU" dirty="0" err="1" smtClean="0"/>
              <a:t>chỉ</a:t>
            </a:r>
            <a:r>
              <a:rPr lang="en-AU" dirty="0" smtClean="0"/>
              <a:t> </a:t>
            </a:r>
            <a:r>
              <a:rPr lang="en-AU" dirty="0" err="1" smtClean="0"/>
              <a:t>nguồn</a:t>
            </a:r>
            <a:r>
              <a:rPr lang="en-AU" dirty="0" smtClean="0"/>
              <a:t> </a:t>
            </a:r>
            <a:r>
              <a:rPr lang="en-AU" dirty="0" err="1" smtClean="0"/>
              <a:t>của</a:t>
            </a:r>
            <a:r>
              <a:rPr lang="en-AU" smtClean="0"/>
              <a:t> </a:t>
            </a:r>
            <a:r>
              <a:rPr lang="vi-VN" smtClean="0"/>
              <a:t>yêu </a:t>
            </a:r>
            <a:r>
              <a:rPr lang="vi-VN" dirty="0" smtClean="0"/>
              <a:t>cầu giả mạo;</a:t>
            </a:r>
          </a:p>
          <a:p>
            <a:pPr lvl="1"/>
            <a:r>
              <a:rPr lang="vi-VN" dirty="0" smtClean="0"/>
              <a:t>Nếu các </a:t>
            </a:r>
            <a:r>
              <a:rPr lang="vi-VN" dirty="0"/>
              <a:t>Reflectors </a:t>
            </a:r>
            <a:r>
              <a:rPr lang="vi-VN" dirty="0" smtClean="0"/>
              <a:t>có số lượng lớn, số Reply sẽ rất lớn và gây ngập lụt máy nạn nhân.</a:t>
            </a:r>
          </a:p>
          <a:p>
            <a:r>
              <a:rPr lang="vi-VN" dirty="0"/>
              <a:t>Tấn công Reflective </a:t>
            </a:r>
            <a:r>
              <a:rPr lang="en-US" dirty="0"/>
              <a:t>D</a:t>
            </a:r>
            <a:r>
              <a:rPr lang="vi-VN" dirty="0"/>
              <a:t>D</a:t>
            </a:r>
            <a:r>
              <a:rPr lang="en-US" dirty="0" err="1" smtClean="0"/>
              <a:t>oS</a:t>
            </a:r>
            <a:r>
              <a:rPr lang="vi-VN" dirty="0" smtClean="0"/>
              <a:t> khó lần vết và phòng chống hơn tấn công </a:t>
            </a:r>
            <a:r>
              <a:rPr lang="en-US" dirty="0" smtClean="0"/>
              <a:t>D</a:t>
            </a:r>
            <a:r>
              <a:rPr lang="vi-VN" dirty="0"/>
              <a:t>D</a:t>
            </a:r>
            <a:r>
              <a:rPr lang="en-US" dirty="0" err="1" smtClean="0"/>
              <a:t>oS</a:t>
            </a:r>
            <a:r>
              <a:rPr lang="vi-VN" dirty="0" smtClean="0"/>
              <a:t> thông thường do có thể qua nhiều cấp.</a:t>
            </a:r>
          </a:p>
          <a:p>
            <a:pPr lvl="1"/>
            <a:endParaRPr lang="vi-VN" dirty="0" smtClean="0"/>
          </a:p>
          <a:p>
            <a:pPr lvl="1"/>
            <a:endParaRPr lang="vi-VN" dirty="0" smtClean="0"/>
          </a:p>
          <a:p>
            <a:pPr lvl="1"/>
            <a:endParaRPr lang="vi-VN" dirty="0"/>
          </a:p>
          <a:p>
            <a:pPr lvl="1"/>
            <a:endParaRPr lang="en-US" dirty="0"/>
          </a:p>
          <a:p>
            <a:pPr lvl="1"/>
            <a:endParaRPr lang="en-US" dirty="0" smtClean="0"/>
          </a:p>
          <a:p>
            <a:pPr lvl="1"/>
            <a:endParaRPr lang="en-AU" dirty="0"/>
          </a:p>
        </p:txBody>
      </p:sp>
    </p:spTree>
    <p:extLst>
      <p:ext uri="{BB962C8B-B14F-4D97-AF65-F5344CB8AC3E}">
        <p14:creationId xmlns:p14="http://schemas.microsoft.com/office/powerpoint/2010/main" val="42383782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smtClean="0"/>
              <a:t>Tấn </a:t>
            </a:r>
            <a:r>
              <a:rPr lang="vi-VN"/>
              <a:t>công </a:t>
            </a:r>
            <a:r>
              <a:rPr lang="vi-VN" smtClean="0"/>
              <a:t>Reflective </a:t>
            </a:r>
            <a:r>
              <a:rPr lang="en-US" smtClean="0"/>
              <a:t>D</a:t>
            </a:r>
            <a:r>
              <a:rPr lang="vi-VN" smtClean="0"/>
              <a:t>D</a:t>
            </a:r>
            <a:r>
              <a:rPr lang="en-US" smtClean="0"/>
              <a:t>oS</a:t>
            </a:r>
            <a:endParaRPr lang="en-A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44600"/>
            <a:ext cx="6366703" cy="553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490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giả mạo địa chỉ</a:t>
            </a:r>
            <a:endParaRPr lang="en-AU"/>
          </a:p>
        </p:txBody>
      </p:sp>
      <p:sp>
        <p:nvSpPr>
          <p:cNvPr id="3" name="Content Placeholder 2"/>
          <p:cNvSpPr>
            <a:spLocks noGrp="1"/>
          </p:cNvSpPr>
          <p:nvPr>
            <p:ph idx="1"/>
          </p:nvPr>
        </p:nvSpPr>
        <p:spPr>
          <a:xfrm>
            <a:off x="228600" y="1447800"/>
            <a:ext cx="8756650" cy="4724400"/>
          </a:xfrm>
        </p:spPr>
        <p:txBody>
          <a:bodyPr/>
          <a:lstStyle/>
          <a:p>
            <a:r>
              <a:rPr lang="vi-VN"/>
              <a:t>Tấn công giả mạo địa </a:t>
            </a:r>
            <a:r>
              <a:rPr lang="vi-VN" smtClean="0"/>
              <a:t>chỉ IP (IP Spoofing) :</a:t>
            </a:r>
          </a:p>
          <a:p>
            <a:pPr lvl="1"/>
            <a:r>
              <a:rPr lang="vi-VN" smtClean="0"/>
              <a:t>Là dạng tấn công trong đó kẻ tấn công sử dụng địa chỉ IP giả, thường để đánh lừa máy nạn nhân để vượt qua các hàng rào kiểm soát an ninh;</a:t>
            </a:r>
          </a:p>
          <a:p>
            <a:pPr lvl="1"/>
            <a:r>
              <a:rPr lang="vi-VN" smtClean="0"/>
              <a:t>Nếu kẻ tấn công giả địa chỉ IP là địa chỉ cục bộ của mạng LAN, hắn có thể có nhiều cơ hội đột nhập vào các máy khác trong LAN do chính sách kiểm soát an ninh với các máy trong mạng LAN thường được giảm nhẹ.</a:t>
            </a:r>
          </a:p>
          <a:p>
            <a:pPr lvl="1"/>
            <a:r>
              <a:rPr lang="vi-VN" smtClean="0"/>
              <a:t>Nếu route hoặc firewall của mạng không được cấu hình để nhận ra IP giả mạo của mạng LAN nội bộ </a:t>
            </a:r>
            <a:r>
              <a:rPr lang="vi-VN" smtClean="0">
                <a:sym typeface="Wingdings" panose="05000000000000000000" pitchFamily="2" charset="2"/>
              </a:rPr>
              <a:t> kẻ tấn công có thể thực hiện.</a:t>
            </a:r>
            <a:endParaRPr lang="vi-VN" smtClean="0"/>
          </a:p>
          <a:p>
            <a:pPr lvl="1"/>
            <a:endParaRPr lang="vi-VN" smtClean="0"/>
          </a:p>
          <a:p>
            <a:pPr lvl="1"/>
            <a:endParaRPr lang="vi-VN" smtClean="0"/>
          </a:p>
          <a:p>
            <a:pPr lvl="1"/>
            <a:endParaRPr lang="vi-VN" smtClean="0"/>
          </a:p>
          <a:p>
            <a:pPr lvl="1"/>
            <a:endParaRPr lang="vi-VN"/>
          </a:p>
          <a:p>
            <a:pPr lvl="1"/>
            <a:endParaRPr lang="en-US"/>
          </a:p>
          <a:p>
            <a:pPr lvl="1"/>
            <a:endParaRPr lang="en-US" smtClean="0"/>
          </a:p>
          <a:p>
            <a:pPr lvl="1"/>
            <a:endParaRPr lang="en-AU"/>
          </a:p>
        </p:txBody>
      </p:sp>
    </p:spTree>
    <p:extLst>
      <p:ext uri="{BB962C8B-B14F-4D97-AF65-F5344CB8AC3E}">
        <p14:creationId xmlns:p14="http://schemas.microsoft.com/office/powerpoint/2010/main" val="1460823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giả mạo địa chỉ</a:t>
            </a:r>
            <a:endParaRPr lang="en-AU"/>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97333"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00400" y="5484167"/>
            <a:ext cx="2693366" cy="400110"/>
          </a:xfrm>
          <a:prstGeom prst="rect">
            <a:avLst/>
          </a:prstGeom>
          <a:noFill/>
        </p:spPr>
        <p:txBody>
          <a:bodyPr wrap="none" rtlCol="0">
            <a:spAutoFit/>
          </a:bodyPr>
          <a:lstStyle/>
          <a:p>
            <a:r>
              <a:rPr lang="vi-VN" sz="2000" b="0" smtClean="0"/>
              <a:t>Định dạng gói tin IPv4</a:t>
            </a:r>
            <a:endParaRPr lang="en-AU" sz="2000" b="0"/>
          </a:p>
        </p:txBody>
      </p:sp>
    </p:spTree>
    <p:extLst>
      <p:ext uri="{BB962C8B-B14F-4D97-AF65-F5344CB8AC3E}">
        <p14:creationId xmlns:p14="http://schemas.microsoft.com/office/powerpoint/2010/main" val="31620971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giả mạo địa chỉ</a:t>
            </a:r>
            <a:endParaRPr lang="en-AU"/>
          </a:p>
        </p:txBody>
      </p:sp>
      <p:sp>
        <p:nvSpPr>
          <p:cNvPr id="5" name="TextBox 4"/>
          <p:cNvSpPr txBox="1"/>
          <p:nvPr/>
        </p:nvSpPr>
        <p:spPr>
          <a:xfrm>
            <a:off x="3378200" y="5801667"/>
            <a:ext cx="3361818" cy="400110"/>
          </a:xfrm>
          <a:prstGeom prst="rect">
            <a:avLst/>
          </a:prstGeom>
          <a:noFill/>
        </p:spPr>
        <p:txBody>
          <a:bodyPr wrap="none" rtlCol="0">
            <a:spAutoFit/>
          </a:bodyPr>
          <a:lstStyle/>
          <a:p>
            <a:r>
              <a:rPr lang="vi-VN" sz="2000" b="0" smtClean="0"/>
              <a:t>Tấn công giả mạo địa chỉ IP</a:t>
            </a:r>
            <a:endParaRPr lang="en-AU" sz="2000" b="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257300"/>
            <a:ext cx="7017982" cy="452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622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giả mạo địa chỉ</a:t>
            </a:r>
            <a:endParaRPr lang="en-AU"/>
          </a:p>
        </p:txBody>
      </p:sp>
      <p:pic>
        <p:nvPicPr>
          <p:cNvPr id="6146" name="Picture 2" descr="asa-pix-netattacks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750930" cy="368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57400" y="5484167"/>
            <a:ext cx="5553123" cy="707886"/>
          </a:xfrm>
          <a:prstGeom prst="rect">
            <a:avLst/>
          </a:prstGeom>
          <a:noFill/>
        </p:spPr>
        <p:txBody>
          <a:bodyPr wrap="none" rtlCol="0">
            <a:spAutoFit/>
          </a:bodyPr>
          <a:lstStyle/>
          <a:p>
            <a:pPr algn="ctr"/>
            <a:r>
              <a:rPr lang="vi-VN" sz="2000" b="0" smtClean="0"/>
              <a:t>Tấn công giả mạo địa chỉ thành công do router </a:t>
            </a:r>
            <a:br>
              <a:rPr lang="vi-VN" sz="2000" b="0" smtClean="0"/>
            </a:br>
            <a:r>
              <a:rPr lang="vi-VN" sz="2000" b="0" smtClean="0"/>
              <a:t>không nhận ra địa chỉ cục bộ bị giả mạo</a:t>
            </a:r>
            <a:endParaRPr lang="en-AU" sz="2000" b="0"/>
          </a:p>
        </p:txBody>
      </p:sp>
    </p:spTree>
    <p:extLst>
      <p:ext uri="{BB962C8B-B14F-4D97-AF65-F5344CB8AC3E}">
        <p14:creationId xmlns:p14="http://schemas.microsoft.com/office/powerpoint/2010/main" val="2554694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giả mạo địa chỉ</a:t>
            </a:r>
            <a:endParaRPr lang="en-AU"/>
          </a:p>
        </p:txBody>
      </p:sp>
      <p:sp>
        <p:nvSpPr>
          <p:cNvPr id="4" name="TextBox 3"/>
          <p:cNvSpPr txBox="1"/>
          <p:nvPr/>
        </p:nvSpPr>
        <p:spPr>
          <a:xfrm>
            <a:off x="2007708" y="5484167"/>
            <a:ext cx="5652509" cy="707886"/>
          </a:xfrm>
          <a:prstGeom prst="rect">
            <a:avLst/>
          </a:prstGeom>
          <a:noFill/>
        </p:spPr>
        <p:txBody>
          <a:bodyPr wrap="none" rtlCol="0">
            <a:spAutoFit/>
          </a:bodyPr>
          <a:lstStyle/>
          <a:p>
            <a:pPr algn="ctr"/>
            <a:r>
              <a:rPr lang="vi-VN" sz="2000" b="0" smtClean="0"/>
              <a:t>Tấn công giả mạo địa chỉ không thành công do </a:t>
            </a:r>
            <a:br>
              <a:rPr lang="vi-VN" sz="2000" b="0" smtClean="0"/>
            </a:br>
            <a:r>
              <a:rPr lang="vi-VN" sz="2000" b="0" smtClean="0"/>
              <a:t>router nhận ra địa chỉ cục bộ bị giả mạo</a:t>
            </a:r>
            <a:endParaRPr lang="en-AU" sz="2000" b="0"/>
          </a:p>
        </p:txBody>
      </p:sp>
      <p:pic>
        <p:nvPicPr>
          <p:cNvPr id="7170" name="Picture 2" descr="asa-pix-netattacks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00200"/>
            <a:ext cx="8866327" cy="373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6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a:t>
            </a:r>
            <a:r>
              <a:rPr lang="vi-VN" smtClean="0"/>
              <a:t>nghe trộm</a:t>
            </a:r>
            <a:endParaRPr lang="en-AU"/>
          </a:p>
        </p:txBody>
      </p:sp>
      <p:sp>
        <p:nvSpPr>
          <p:cNvPr id="3" name="Content Placeholder 2"/>
          <p:cNvSpPr>
            <a:spLocks noGrp="1"/>
          </p:cNvSpPr>
          <p:nvPr>
            <p:ph idx="1"/>
          </p:nvPr>
        </p:nvSpPr>
        <p:spPr>
          <a:xfrm>
            <a:off x="228600" y="1447800"/>
            <a:ext cx="8756650" cy="1524000"/>
          </a:xfrm>
        </p:spPr>
        <p:txBody>
          <a:bodyPr/>
          <a:lstStyle/>
          <a:p>
            <a:r>
              <a:rPr lang="vi-VN"/>
              <a:t>Tấn công nghe trộm</a:t>
            </a:r>
            <a:r>
              <a:rPr lang="vi-VN" smtClean="0"/>
              <a:t> (Sniffing/Eavesdropping) :</a:t>
            </a:r>
          </a:p>
          <a:p>
            <a:pPr lvl="1"/>
            <a:r>
              <a:rPr lang="vi-VN" smtClean="0"/>
              <a:t>Là dạng tấn công sử dụng thiết bị phần cứng hoặc phần mềm, lắng nghe trên card mạng, hub hoặc router để bắt các gói tin dùng cho phân tích về sau.</a:t>
            </a:r>
          </a:p>
          <a:p>
            <a:pPr lvl="1"/>
            <a:endParaRPr lang="vi-VN" smtClean="0"/>
          </a:p>
          <a:p>
            <a:pPr lvl="1"/>
            <a:endParaRPr lang="vi-VN" smtClean="0"/>
          </a:p>
          <a:p>
            <a:pPr lvl="1"/>
            <a:endParaRPr lang="vi-VN" smtClean="0"/>
          </a:p>
          <a:p>
            <a:pPr lvl="1"/>
            <a:endParaRPr lang="vi-VN" smtClean="0"/>
          </a:p>
          <a:p>
            <a:pPr lvl="1"/>
            <a:endParaRPr lang="vi-VN"/>
          </a:p>
          <a:p>
            <a:pPr lvl="1"/>
            <a:endParaRPr lang="en-US"/>
          </a:p>
          <a:p>
            <a:pPr lvl="1"/>
            <a:endParaRPr lang="en-US" smtClean="0"/>
          </a:p>
          <a:p>
            <a:pPr lvl="1"/>
            <a:endParaRPr lang="en-AU"/>
          </a:p>
        </p:txBody>
      </p:sp>
      <p:pic>
        <p:nvPicPr>
          <p:cNvPr id="8194" name="Picture 2" descr="https://www.owasp.org/images/4/48/Eavesdro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30500"/>
            <a:ext cx="5867400" cy="364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2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en-AU" sz="2400" smtClean="0"/>
              <a:t>Các lỗ hổng tồn tại trong hệ điều hành và các phần mềm ứng dụng:</a:t>
            </a:r>
          </a:p>
          <a:p>
            <a:pPr lvl="1"/>
            <a:r>
              <a:rPr lang="vi-VN"/>
              <a:t>Lỗi tràn bộ đệm (buffer overflows)</a:t>
            </a:r>
          </a:p>
          <a:p>
            <a:pPr lvl="1"/>
            <a:r>
              <a:rPr lang="vi-VN"/>
              <a:t>Không kiểm tra đầu vào (unvalidated input)</a:t>
            </a:r>
          </a:p>
          <a:p>
            <a:pPr lvl="1"/>
            <a:r>
              <a:rPr lang="vi-VN"/>
              <a:t>Các vấn đề với điều khiển truy cập (access-control problems)</a:t>
            </a:r>
          </a:p>
          <a:p>
            <a:pPr lvl="1"/>
            <a:r>
              <a:rPr lang="vi-VN"/>
              <a:t>Các điểm yếu trong xác thực, trao </a:t>
            </a:r>
            <a:r>
              <a:rPr lang="vi-VN" smtClean="0"/>
              <a:t>quyền</a:t>
            </a:r>
            <a:r>
              <a:rPr lang="en-AU" smtClean="0"/>
              <a:t> </a:t>
            </a:r>
            <a:r>
              <a:rPr lang="vi-VN"/>
              <a:t>(weaknesses in authentication, </a:t>
            </a:r>
            <a:r>
              <a:rPr lang="vi-VN" smtClean="0"/>
              <a:t>authorization)</a:t>
            </a:r>
            <a:endParaRPr lang="en-AU" smtClean="0"/>
          </a:p>
          <a:p>
            <a:pPr lvl="1"/>
            <a:r>
              <a:rPr lang="vi-VN"/>
              <a:t>Các điểm yếu trong</a:t>
            </a:r>
            <a:r>
              <a:rPr lang="vi-VN" smtClean="0"/>
              <a:t> các </a:t>
            </a:r>
            <a:r>
              <a:rPr lang="vi-VN"/>
              <a:t>hệ mật mã (weaknesses in </a:t>
            </a:r>
            <a:r>
              <a:rPr lang="vi-VN" smtClean="0"/>
              <a:t>cryptographic </a:t>
            </a:r>
            <a:r>
              <a:rPr lang="vi-VN"/>
              <a:t>practices</a:t>
            </a:r>
            <a:r>
              <a:rPr lang="vi-VN" smtClean="0"/>
              <a:t>)</a:t>
            </a:r>
            <a:r>
              <a:rPr lang="en-AU" smtClean="0"/>
              <a:t>.</a:t>
            </a:r>
          </a:p>
          <a:p>
            <a:endParaRPr lang="en-AU" smtClean="0"/>
          </a:p>
          <a:p>
            <a:endParaRPr lang="en-AU"/>
          </a:p>
        </p:txBody>
      </p:sp>
    </p:spTree>
    <p:extLst>
      <p:ext uri="{BB962C8B-B14F-4D97-AF65-F5344CB8AC3E}">
        <p14:creationId xmlns:p14="http://schemas.microsoft.com/office/powerpoint/2010/main" val="2128408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12" dur="500"/>
                                        <p:tgtEl>
                                          <p:spTgt spid="2119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17" dur="500"/>
                                        <p:tgtEl>
                                          <p:spTgt spid="2119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22" dur="500"/>
                                        <p:tgtEl>
                                          <p:spTgt spid="2119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27" dur="500"/>
                                        <p:tgtEl>
                                          <p:spTgt spid="2119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32" dur="500"/>
                                        <p:tgtEl>
                                          <p:spTgt spid="21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người đứng giữa</a:t>
            </a:r>
            <a:endParaRPr lang="en-AU"/>
          </a:p>
        </p:txBody>
      </p:sp>
      <p:sp>
        <p:nvSpPr>
          <p:cNvPr id="3" name="Content Placeholder 2"/>
          <p:cNvSpPr>
            <a:spLocks noGrp="1"/>
          </p:cNvSpPr>
          <p:nvPr>
            <p:ph idx="1"/>
          </p:nvPr>
        </p:nvSpPr>
        <p:spPr>
          <a:xfrm>
            <a:off x="228600" y="1447800"/>
            <a:ext cx="8756650" cy="2209800"/>
          </a:xfrm>
        </p:spPr>
        <p:txBody>
          <a:bodyPr/>
          <a:lstStyle/>
          <a:p>
            <a:r>
              <a:rPr lang="vi-VN"/>
              <a:t>Tấn công người đứng giữa</a:t>
            </a:r>
            <a:r>
              <a:rPr lang="vi-VN" smtClean="0"/>
              <a:t> (Man in the middle) </a:t>
            </a:r>
          </a:p>
          <a:p>
            <a:pPr lvl="1"/>
            <a:r>
              <a:rPr lang="vi-VN" smtClean="0"/>
              <a:t>Lợi dụng quá trình chuyển gói tin đi qua nhiều trạm (hop) thuộc các mạng khác nhau;</a:t>
            </a:r>
          </a:p>
          <a:p>
            <a:pPr lvl="1"/>
            <a:r>
              <a:rPr lang="vi-VN" smtClean="0"/>
              <a:t>Kẻ tấn công chặn bắt các thông điệp giữa 2 bên tham gia truyền thông và chuyển thông điệp lại cho bên kia.</a:t>
            </a:r>
          </a:p>
          <a:p>
            <a:pPr lvl="1"/>
            <a:r>
              <a:rPr lang="vi-VN" smtClean="0"/>
              <a:t>Thường được sử dụng để đánh cắp thông tin.</a:t>
            </a:r>
            <a:endParaRPr lang="en-US"/>
          </a:p>
          <a:p>
            <a:pPr lvl="1"/>
            <a:endParaRPr lang="en-US" smtClean="0"/>
          </a:p>
          <a:p>
            <a:pPr lvl="1"/>
            <a:endParaRPr lang="en-AU"/>
          </a:p>
        </p:txBody>
      </p:sp>
      <p:pic>
        <p:nvPicPr>
          <p:cNvPr id="9218" name="Picture 2" descr="http://www.jscape.com/Portals/26878/images/man_in_the_midd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84599"/>
            <a:ext cx="6324600" cy="240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55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người đứng giữa</a:t>
            </a:r>
            <a:endParaRPr lang="en-AU"/>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07463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23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bằng bom thư và thư rác</a:t>
            </a:r>
            <a:endParaRPr lang="en-AU"/>
          </a:p>
        </p:txBody>
      </p:sp>
      <p:sp>
        <p:nvSpPr>
          <p:cNvPr id="3" name="Content Placeholder 2"/>
          <p:cNvSpPr>
            <a:spLocks noGrp="1"/>
          </p:cNvSpPr>
          <p:nvPr>
            <p:ph idx="1"/>
          </p:nvPr>
        </p:nvSpPr>
        <p:spPr>
          <a:xfrm>
            <a:off x="228600" y="1447800"/>
            <a:ext cx="8756650" cy="4800600"/>
          </a:xfrm>
        </p:spPr>
        <p:txBody>
          <a:bodyPr/>
          <a:lstStyle/>
          <a:p>
            <a:r>
              <a:rPr lang="vi-VN" smtClean="0"/>
              <a:t>Tấn </a:t>
            </a:r>
            <a:r>
              <a:rPr lang="vi-VN"/>
              <a:t>công bằng bom thư và thư rác</a:t>
            </a:r>
            <a:r>
              <a:rPr lang="vi-VN" smtClean="0"/>
              <a:t> </a:t>
            </a:r>
          </a:p>
          <a:p>
            <a:pPr lvl="1"/>
            <a:r>
              <a:rPr lang="vi-VN"/>
              <a:t>Tấn công bằng bom </a:t>
            </a:r>
            <a:r>
              <a:rPr lang="vi-VN" smtClean="0"/>
              <a:t>thư (Mail bombing) là dạng tấn công DoS khi kẻ tấn công chuyển một lượng lớn email đến nạn nhân;</a:t>
            </a:r>
          </a:p>
          <a:p>
            <a:pPr lvl="2"/>
            <a:r>
              <a:rPr lang="vi-VN" smtClean="0"/>
              <a:t>Có thể thực hiện được bằng kỹ thuật Social Engineering;</a:t>
            </a:r>
          </a:p>
          <a:p>
            <a:pPr lvl="2"/>
            <a:r>
              <a:rPr lang="vi-VN" smtClean="0"/>
              <a:t>Hoặc khai thác lỗi trong hệ thống gửi nhận email SMTP.</a:t>
            </a:r>
          </a:p>
          <a:p>
            <a:pPr lvl="2"/>
            <a:r>
              <a:rPr lang="en-AU" smtClean="0"/>
              <a:t>Kẻ tấn công có thể lợi dụng các máy chủ email không được cấu hình tốt để gửi email cho chúng.</a:t>
            </a:r>
          </a:p>
          <a:p>
            <a:pPr lvl="1"/>
            <a:r>
              <a:rPr lang="en-AU" smtClean="0"/>
              <a:t>Tấn công bằng thư rác (Spam emails)</a:t>
            </a:r>
          </a:p>
          <a:p>
            <a:pPr lvl="2"/>
            <a:r>
              <a:rPr lang="en-AU" smtClean="0"/>
              <a:t>Spams là nhưng email không mong muốn, thường là các email quảng cáo;</a:t>
            </a:r>
          </a:p>
          <a:p>
            <a:pPr lvl="2"/>
            <a:r>
              <a:rPr lang="en-AU" smtClean="0"/>
              <a:t>Spams gây lãng phí tài nguyên tính toán và thời gian của người dùng (phải lọc, xóa);</a:t>
            </a:r>
          </a:p>
          <a:p>
            <a:pPr lvl="2"/>
            <a:r>
              <a:rPr lang="en-AU" smtClean="0"/>
              <a:t>Spams cũng có thể dùng để chuyển các phần mềm độc hại.</a:t>
            </a:r>
            <a:endParaRPr lang="en-US"/>
          </a:p>
          <a:p>
            <a:pPr lvl="1"/>
            <a:endParaRPr lang="en-US" smtClean="0"/>
          </a:p>
          <a:p>
            <a:pPr lvl="1"/>
            <a:endParaRPr lang="en-AU"/>
          </a:p>
        </p:txBody>
      </p:sp>
    </p:spTree>
    <p:extLst>
      <p:ext uri="{BB962C8B-B14F-4D97-AF65-F5344CB8AC3E}">
        <p14:creationId xmlns:p14="http://schemas.microsoft.com/office/powerpoint/2010/main" val="633717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sử dụng cửa hậu</a:t>
            </a:r>
            <a:endParaRPr lang="en-AU"/>
          </a:p>
        </p:txBody>
      </p:sp>
      <p:sp>
        <p:nvSpPr>
          <p:cNvPr id="3" name="Content Placeholder 2"/>
          <p:cNvSpPr>
            <a:spLocks noGrp="1"/>
          </p:cNvSpPr>
          <p:nvPr>
            <p:ph idx="1"/>
          </p:nvPr>
        </p:nvSpPr>
        <p:spPr>
          <a:xfrm>
            <a:off x="228600" y="1447800"/>
            <a:ext cx="8756650" cy="4800600"/>
          </a:xfrm>
        </p:spPr>
        <p:txBody>
          <a:bodyPr/>
          <a:lstStyle/>
          <a:p>
            <a:r>
              <a:rPr lang="vi-VN"/>
              <a:t>Tấn công sử dụng cửa hậu</a:t>
            </a:r>
            <a:r>
              <a:rPr lang="vi-VN" smtClean="0"/>
              <a:t> </a:t>
            </a:r>
            <a:r>
              <a:rPr lang="en-AU" smtClean="0"/>
              <a:t>(Back doors hoặc Trap doors)</a:t>
            </a:r>
            <a:endParaRPr lang="vi-VN" smtClean="0"/>
          </a:p>
          <a:p>
            <a:pPr lvl="1"/>
            <a:r>
              <a:rPr lang="vi-VN"/>
              <a:t>Cổng hậu thường được các lập trình viên tạo ra, dùng để gỡ rối và test chương trình.</a:t>
            </a:r>
          </a:p>
          <a:p>
            <a:pPr lvl="1"/>
            <a:r>
              <a:rPr lang="vi-VN"/>
              <a:t>Cổng hậu thường cho phép truy nhập trực tiếp vào hệ thống mà không qua các thủ tục kiểm tra an ninh thông thường.</a:t>
            </a:r>
          </a:p>
          <a:p>
            <a:pPr lvl="1"/>
            <a:r>
              <a:rPr lang="vi-VN"/>
              <a:t>Khi cổng hậu được lập trình viên tạo ra để truy nhập hệ thống bất hợp pháp, nó trở thành một mối đe doạ đến an ninh hệ thống.</a:t>
            </a:r>
          </a:p>
          <a:p>
            <a:pPr lvl="1"/>
            <a:r>
              <a:rPr lang="vi-VN"/>
              <a:t>Rất khó phát hiện ra cổng hậu vì nó thường được thiết kế và cài đặt khéo léo: cổng hậu chỉ được kích hoạt trong một ngữ cảnh nào đó.</a:t>
            </a:r>
            <a:endParaRPr lang="en-US"/>
          </a:p>
          <a:p>
            <a:pPr lvl="1"/>
            <a:endParaRPr lang="en-US" smtClean="0"/>
          </a:p>
          <a:p>
            <a:pPr lvl="1"/>
            <a:endParaRPr lang="en-AU"/>
          </a:p>
        </p:txBody>
      </p:sp>
    </p:spTree>
    <p:extLst>
      <p:ext uri="{BB962C8B-B14F-4D97-AF65-F5344CB8AC3E}">
        <p14:creationId xmlns:p14="http://schemas.microsoft.com/office/powerpoint/2010/main" val="3816643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Social Engineering</a:t>
            </a:r>
            <a:endParaRPr lang="en-AU"/>
          </a:p>
        </p:txBody>
      </p:sp>
      <p:sp>
        <p:nvSpPr>
          <p:cNvPr id="3" name="Content Placeholder 2"/>
          <p:cNvSpPr>
            <a:spLocks noGrp="1"/>
          </p:cNvSpPr>
          <p:nvPr>
            <p:ph idx="1"/>
          </p:nvPr>
        </p:nvSpPr>
        <p:spPr>
          <a:xfrm>
            <a:off x="228600" y="1447800"/>
            <a:ext cx="8756650" cy="4800600"/>
          </a:xfrm>
        </p:spPr>
        <p:txBody>
          <a:bodyPr/>
          <a:lstStyle/>
          <a:p>
            <a:r>
              <a:rPr lang="vi-VN"/>
              <a:t>Tấn công kiểu Social </a:t>
            </a:r>
            <a:r>
              <a:rPr lang="vi-VN" smtClean="0"/>
              <a:t>Engineering</a:t>
            </a:r>
            <a:r>
              <a:rPr lang="en-AU" smtClean="0"/>
              <a:t> là dạng tấn công sử dụng các kỹ thuật xã hội đã thuyết phục người dùng tiết lộ thông tin truy nhập hoặc các thông tin có giá trị cho kẻ tấn công.</a:t>
            </a:r>
          </a:p>
          <a:p>
            <a:pPr lvl="1"/>
            <a:r>
              <a:rPr lang="en-AU" smtClean="0"/>
              <a:t>Kẻ tấn công có thể giả danh làm người có vị trí cao hơn so với nạn nhân để có được sự tin tưởng;</a:t>
            </a:r>
          </a:p>
          <a:p>
            <a:pPr lvl="1"/>
            <a:r>
              <a:rPr lang="en-AU"/>
              <a:t>Kẻ tấn công có </a:t>
            </a:r>
            <a:r>
              <a:rPr lang="en-AU" smtClean="0"/>
              <a:t>thể mạo nhận là người được ủy quyền của người có thẩm quyền để yêu cầu các nhân viên tiết lộ thông tin về cá nhân/tổ chức.</a:t>
            </a:r>
          </a:p>
          <a:p>
            <a:pPr lvl="1"/>
            <a:r>
              <a:rPr lang="en-AU"/>
              <a:t>Kẻ tấn công có </a:t>
            </a:r>
            <a:r>
              <a:rPr lang="en-AU" smtClean="0"/>
              <a:t>thể lập trang web giả để đánh lừa người dùng cung cấp các thông tin cá nhân và thông tin tài khoản, thẻ tín dụng,…</a:t>
            </a:r>
          </a:p>
          <a:p>
            <a:endParaRPr lang="en-AU" smtClean="0"/>
          </a:p>
          <a:p>
            <a:pPr lvl="1"/>
            <a:endParaRPr lang="en-US"/>
          </a:p>
          <a:p>
            <a:pPr lvl="1"/>
            <a:endParaRPr lang="en-US" smtClean="0"/>
          </a:p>
          <a:p>
            <a:pPr lvl="1"/>
            <a:endParaRPr lang="en-AU"/>
          </a:p>
        </p:txBody>
      </p:sp>
    </p:spTree>
    <p:extLst>
      <p:ext uri="{BB962C8B-B14F-4D97-AF65-F5344CB8AC3E}">
        <p14:creationId xmlns:p14="http://schemas.microsoft.com/office/powerpoint/2010/main" val="2510475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Social Engineering</a:t>
            </a:r>
            <a:endParaRPr lang="en-AU"/>
          </a:p>
        </p:txBody>
      </p:sp>
      <p:sp>
        <p:nvSpPr>
          <p:cNvPr id="3" name="Content Placeholder 2"/>
          <p:cNvSpPr>
            <a:spLocks noGrp="1"/>
          </p:cNvSpPr>
          <p:nvPr>
            <p:ph idx="1"/>
          </p:nvPr>
        </p:nvSpPr>
        <p:spPr>
          <a:xfrm>
            <a:off x="228600" y="1447800"/>
            <a:ext cx="8756650" cy="4800600"/>
          </a:xfrm>
        </p:spPr>
        <p:txBody>
          <a:bodyPr/>
          <a:lstStyle/>
          <a:p>
            <a:r>
              <a:rPr lang="en-AU"/>
              <a:t>Trò lừa đảo Nigeria 4-1-9</a:t>
            </a:r>
            <a:r>
              <a:rPr lang="en-AU" smtClean="0"/>
              <a:t>: lợi dụng sự ngây thơ và lòng tham của nhiều người.</a:t>
            </a:r>
          </a:p>
          <a:p>
            <a:pPr lvl="1"/>
            <a:r>
              <a:rPr lang="en-AU" smtClean="0"/>
              <a:t>Kẻ lửa đảo gửi thư tay hoặc email đến nhiều người nhận, mô tả về việc có 1 khoản tiền lớn (thừa kế, lợi tức,..) cần chuyển ra nước ngoài, nhờ người nhận giúp đỡ để hoàn thành giao dịch. Khoản tiền có thể lên đến hàng chục hoặc trăm triệu USD. Kẻ tấn công hứa sẽ trả cho người tham gia một phần số tiền (20-30%);</a:t>
            </a:r>
          </a:p>
          <a:p>
            <a:pPr lvl="1"/>
            <a:r>
              <a:rPr lang="en-AU" smtClean="0"/>
              <a:t>Nếu người nhận có phản hồi và đồng ý tham gia, kẻ tấn công sẽ gửi tiếp thư/email khác, yêu cầu chuyển cho hắn 1 khoản phí giao dịch (từ vài ngàn đến hàng chục ngàn USD);</a:t>
            </a:r>
          </a:p>
          <a:p>
            <a:pPr lvl="1"/>
            <a:r>
              <a:rPr lang="en-AU" smtClean="0"/>
              <a:t>Nếu </a:t>
            </a:r>
            <a:r>
              <a:rPr lang="en-AU"/>
              <a:t>người nhận </a:t>
            </a:r>
            <a:r>
              <a:rPr lang="en-AU" smtClean="0"/>
              <a:t>gửi tiền cho kẻ tấn công </a:t>
            </a:r>
            <a:r>
              <a:rPr lang="en-AU" smtClean="0">
                <a:sym typeface="Wingdings" panose="05000000000000000000" pitchFamily="2" charset="2"/>
              </a:rPr>
              <a:t> người đó mất tiền, do giao dịch mà kẻ tấn công hứa là giả mạo.</a:t>
            </a:r>
            <a:endParaRPr lang="en-AU" smtClean="0"/>
          </a:p>
          <a:p>
            <a:pPr lvl="1"/>
            <a:endParaRPr lang="en-US"/>
          </a:p>
          <a:p>
            <a:pPr lvl="1"/>
            <a:endParaRPr lang="en-US" smtClean="0"/>
          </a:p>
          <a:p>
            <a:pPr lvl="1"/>
            <a:endParaRPr lang="en-AU"/>
          </a:p>
        </p:txBody>
      </p:sp>
    </p:spTree>
    <p:extLst>
      <p:ext uri="{BB962C8B-B14F-4D97-AF65-F5344CB8AC3E}">
        <p14:creationId xmlns:p14="http://schemas.microsoft.com/office/powerpoint/2010/main" val="3223624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a:t>
            </a:r>
            <a:r>
              <a:rPr lang="vi-VN" smtClean="0"/>
              <a:t>phis</a:t>
            </a:r>
            <a:r>
              <a:rPr lang="en-AU" smtClean="0"/>
              <a:t>h</a:t>
            </a:r>
            <a:r>
              <a:rPr lang="vi-VN" smtClean="0"/>
              <a:t>ing</a:t>
            </a:r>
            <a:endParaRPr lang="en-AU"/>
          </a:p>
        </p:txBody>
      </p:sp>
      <p:sp>
        <p:nvSpPr>
          <p:cNvPr id="3" name="Content Placeholder 2"/>
          <p:cNvSpPr>
            <a:spLocks noGrp="1"/>
          </p:cNvSpPr>
          <p:nvPr>
            <p:ph idx="1"/>
          </p:nvPr>
        </p:nvSpPr>
        <p:spPr>
          <a:xfrm>
            <a:off x="228600" y="1447800"/>
            <a:ext cx="8756650" cy="4800600"/>
          </a:xfrm>
        </p:spPr>
        <p:txBody>
          <a:bodyPr/>
          <a:lstStyle/>
          <a:p>
            <a:r>
              <a:rPr lang="en-US" smtClean="0"/>
              <a:t>Phishing là một dạng của</a:t>
            </a:r>
            <a:r>
              <a:rPr lang="en-US"/>
              <a:t> </a:t>
            </a:r>
            <a:r>
              <a:rPr lang="en-US" smtClean="0"/>
              <a:t>tấn công </a:t>
            </a:r>
            <a:r>
              <a:rPr lang="vi-VN"/>
              <a:t>Social </a:t>
            </a:r>
            <a:r>
              <a:rPr lang="vi-VN" smtClean="0"/>
              <a:t>Engineering</a:t>
            </a:r>
            <a:r>
              <a:rPr lang="en-AU" smtClean="0"/>
              <a:t>, lừa người dùng để lấy thông tin cá nhân, thông tin tài khoản, thẻ tín dụng,…</a:t>
            </a:r>
          </a:p>
          <a:p>
            <a:pPr lvl="1"/>
            <a:r>
              <a:rPr lang="en-AU" smtClean="0"/>
              <a:t>Kẻ tấn công có thể giả mạo trang web của các tổ chức tài chính, ngân hàng;</a:t>
            </a:r>
          </a:p>
          <a:p>
            <a:pPr lvl="1"/>
            <a:r>
              <a:rPr lang="en-US" smtClean="0"/>
              <a:t>Chúng gửi email cho người dùng (địa chỉ email thu thập trên mạng), yêu cầu xác thực thông tin;</a:t>
            </a:r>
          </a:p>
          <a:p>
            <a:pPr lvl="1"/>
            <a:r>
              <a:rPr lang="en-US" smtClean="0"/>
              <a:t>Nếu người dùng làm theo hướng dẫn </a:t>
            </a:r>
            <a:r>
              <a:rPr lang="en-US" smtClean="0">
                <a:sym typeface="Wingdings" panose="05000000000000000000" pitchFamily="2" charset="2"/>
              </a:rPr>
              <a:t> cung cấp các </a:t>
            </a:r>
            <a:r>
              <a:rPr lang="en-AU" smtClean="0"/>
              <a:t>thông </a:t>
            </a:r>
            <a:r>
              <a:rPr lang="en-AU"/>
              <a:t>tin cá nhân, thông tin tài khoản, thẻ tín </a:t>
            </a:r>
            <a:r>
              <a:rPr lang="en-AU" smtClean="0"/>
              <a:t>dụng cho kẻ tấn công.</a:t>
            </a:r>
            <a:endParaRPr lang="en-US"/>
          </a:p>
        </p:txBody>
      </p:sp>
    </p:spTree>
    <p:extLst>
      <p:ext uri="{BB962C8B-B14F-4D97-AF65-F5344CB8AC3E}">
        <p14:creationId xmlns:p14="http://schemas.microsoft.com/office/powerpoint/2010/main" val="3064680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a:t>
            </a:r>
            <a:r>
              <a:rPr lang="vi-VN" smtClean="0"/>
              <a:t>phis</a:t>
            </a:r>
            <a:r>
              <a:rPr lang="en-AU" smtClean="0"/>
              <a:t>h</a:t>
            </a:r>
            <a:r>
              <a:rPr lang="vi-VN" smtClean="0"/>
              <a:t>ing</a:t>
            </a:r>
            <a:endParaRPr lang="en-AU"/>
          </a:p>
        </p:txBody>
      </p:sp>
      <p:pic>
        <p:nvPicPr>
          <p:cNvPr id="13314" name="Picture 2" descr="http://solmazp.files.wordpress.com/2010/10/phis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295400"/>
            <a:ext cx="7086600" cy="506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726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kiểu </a:t>
            </a:r>
            <a:r>
              <a:rPr lang="vi-VN" smtClean="0"/>
              <a:t>phis</a:t>
            </a:r>
            <a:r>
              <a:rPr lang="en-AU" smtClean="0"/>
              <a:t>h</a:t>
            </a:r>
            <a:r>
              <a:rPr lang="vi-VN" smtClean="0"/>
              <a:t>ing</a:t>
            </a:r>
            <a:endParaRPr lang="en-AU"/>
          </a:p>
        </p:txBody>
      </p:sp>
      <p:pic>
        <p:nvPicPr>
          <p:cNvPr id="20482" name="Picture 2" descr="http://mindfulsecurity.com/wp-content/uploads/2009/07/Phishing_s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99" y="1447800"/>
            <a:ext cx="797476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3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a:t>
            </a:r>
            <a:r>
              <a:rPr lang="vi-VN" smtClean="0"/>
              <a:t>kiểu </a:t>
            </a:r>
            <a:r>
              <a:rPr lang="vi-VN"/>
              <a:t>pharming</a:t>
            </a:r>
            <a:endParaRPr lang="en-AU"/>
          </a:p>
        </p:txBody>
      </p:sp>
      <p:sp>
        <p:nvSpPr>
          <p:cNvPr id="3" name="Content Placeholder 2"/>
          <p:cNvSpPr>
            <a:spLocks noGrp="1"/>
          </p:cNvSpPr>
          <p:nvPr>
            <p:ph idx="1"/>
          </p:nvPr>
        </p:nvSpPr>
        <p:spPr>
          <a:xfrm>
            <a:off x="228600" y="1447800"/>
            <a:ext cx="8756650" cy="4800600"/>
          </a:xfrm>
        </p:spPr>
        <p:txBody>
          <a:bodyPr/>
          <a:lstStyle/>
          <a:p>
            <a:r>
              <a:rPr lang="en-US" smtClean="0"/>
              <a:t>Pharming là kiểu tấn công vào trình duyệt người dùng:</a:t>
            </a:r>
          </a:p>
          <a:p>
            <a:pPr lvl="1"/>
            <a:r>
              <a:rPr lang="en-AU" smtClean="0"/>
              <a:t>Người dùng gõ địa chỉ 1 website, trình duyệt lại yêu cầu 1 website khác (độc hại);</a:t>
            </a:r>
          </a:p>
          <a:p>
            <a:pPr lvl="1"/>
            <a:r>
              <a:rPr lang="en-AU" smtClean="0"/>
              <a:t>Kẻ tấn công thường sử dụng sâu, virus hoặc các phần mềm độc hại cài vào hệ thống để điều khiển trình duyệt của người dùng;</a:t>
            </a:r>
          </a:p>
          <a:p>
            <a:pPr lvl="1"/>
            <a:r>
              <a:rPr lang="en-AU"/>
              <a:t>Kẻ tấn </a:t>
            </a:r>
            <a:r>
              <a:rPr lang="en-AU" smtClean="0"/>
              <a:t>công cũng có thể tấn công vào hệ thống DNS để thay đổi kết quả truy vấn: thay địa chỉ IP của website hợp pháp thành IP của website độc hại.</a:t>
            </a:r>
            <a:endParaRPr lang="en-US"/>
          </a:p>
        </p:txBody>
      </p:sp>
    </p:spTree>
    <p:extLst>
      <p:ext uri="{BB962C8B-B14F-4D97-AF65-F5344CB8AC3E}">
        <p14:creationId xmlns:p14="http://schemas.microsoft.com/office/powerpoint/2010/main" val="60318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en-AU"/>
              <a:t>Tấn công độc hại </a:t>
            </a:r>
            <a:r>
              <a:rPr lang="en-AU" smtClean="0"/>
              <a:t>(Malicious attacks</a:t>
            </a:r>
            <a:r>
              <a:rPr lang="en-AU" sz="2400" smtClean="0"/>
              <a:t>)</a:t>
            </a:r>
          </a:p>
          <a:p>
            <a:pPr lvl="1"/>
            <a:r>
              <a:rPr lang="en-AU" smtClean="0"/>
              <a:t>Một cuộc tấn công (attack)  vào hệ thống máy tính hoặc các tài nguyên mạng được thực hiện bằng cách khai thác các lỗ hổng trong hệ thống.</a:t>
            </a:r>
          </a:p>
          <a:p>
            <a:r>
              <a:rPr lang="en-AU" smtClean="0"/>
              <a:t>Các loại tấn công: 4 loại chính:</a:t>
            </a:r>
          </a:p>
          <a:p>
            <a:pPr lvl="1"/>
            <a:r>
              <a:rPr lang="en-AU"/>
              <a:t>Giả mạo (Fabrications</a:t>
            </a:r>
            <a:r>
              <a:rPr lang="en-AU" smtClean="0"/>
              <a:t>): Giả mạo thông tin thường để đánh lừa người dùng thông thường;</a:t>
            </a:r>
          </a:p>
          <a:p>
            <a:pPr lvl="1"/>
            <a:r>
              <a:rPr lang="en-AU"/>
              <a:t>Chặn bắt (Interceptions</a:t>
            </a:r>
            <a:r>
              <a:rPr lang="en-AU" smtClean="0"/>
              <a:t>): liên quan đến việc nghe trộm trên đường truyền và chuyển hướng thông tin để sử dụng trái phép;</a:t>
            </a:r>
          </a:p>
          <a:p>
            <a:pPr lvl="1"/>
            <a:r>
              <a:rPr lang="en-AU" smtClean="0"/>
              <a:t>Gây ngắt quãng (Interruptions): gây ngắt kênh truyền thông ngăn cản việc truyền dữ liệu;</a:t>
            </a:r>
          </a:p>
          <a:p>
            <a:pPr lvl="1"/>
            <a:r>
              <a:rPr lang="en-AU" smtClean="0"/>
              <a:t>Sửa đổi (Modifications): liên quan đến việc sửa đổi thông tin trên đường truyền hoặc sửa đổi dữ liệu file.</a:t>
            </a:r>
          </a:p>
          <a:p>
            <a:endParaRPr lang="en-AU"/>
          </a:p>
        </p:txBody>
      </p:sp>
    </p:spTree>
    <p:extLst>
      <p:ext uri="{BB962C8B-B14F-4D97-AF65-F5344CB8AC3E}">
        <p14:creationId xmlns:p14="http://schemas.microsoft.com/office/powerpoint/2010/main" val="426146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a:t>
            </a:r>
            <a:r>
              <a:rPr lang="vi-VN" smtClean="0"/>
              <a:t>kiểu </a:t>
            </a:r>
            <a:r>
              <a:rPr lang="vi-VN"/>
              <a:t>pharming</a:t>
            </a:r>
            <a:endParaRPr lang="en-AU"/>
          </a:p>
        </p:txBody>
      </p:sp>
      <p:sp>
        <p:nvSpPr>
          <p:cNvPr id="5" name="TextBox 4"/>
          <p:cNvSpPr txBox="1"/>
          <p:nvPr/>
        </p:nvSpPr>
        <p:spPr>
          <a:xfrm>
            <a:off x="304800" y="1892300"/>
            <a:ext cx="1371600" cy="3046988"/>
          </a:xfrm>
          <a:prstGeom prst="rect">
            <a:avLst/>
          </a:prstGeom>
          <a:noFill/>
        </p:spPr>
        <p:txBody>
          <a:bodyPr wrap="square" rtlCol="0">
            <a:spAutoFit/>
          </a:bodyPr>
          <a:lstStyle/>
          <a:p>
            <a:r>
              <a:rPr lang="en-AU" b="0" smtClean="0"/>
              <a:t>Sửa đổi file hosts để chuyển hướng và giả mạo website</a:t>
            </a:r>
            <a:endParaRPr lang="en-AU" b="0"/>
          </a:p>
        </p:txBody>
      </p:sp>
      <p:pic>
        <p:nvPicPr>
          <p:cNvPr id="21508" name="Picture 4" descr="http://b2b.cbsimg.net/blogs/adventuretogoog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58" y="1600200"/>
            <a:ext cx="721814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88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Các dạng tấn công - </a:t>
            </a:r>
            <a:r>
              <a:rPr lang="vi-VN"/>
              <a:t>Tấn công </a:t>
            </a:r>
            <a:r>
              <a:rPr lang="vi-VN" smtClean="0"/>
              <a:t>kiểu </a:t>
            </a:r>
            <a:r>
              <a:rPr lang="vi-VN"/>
              <a:t>pharming</a:t>
            </a:r>
            <a:endParaRPr lang="en-AU"/>
          </a:p>
        </p:txBody>
      </p:sp>
      <p:pic>
        <p:nvPicPr>
          <p:cNvPr id="21506" name="Picture 2" descr="http://palizine.plynt.com/images/pharm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599"/>
            <a:ext cx="5715000" cy="49575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2322056"/>
            <a:ext cx="1447800" cy="2677656"/>
          </a:xfrm>
          <a:prstGeom prst="rect">
            <a:avLst/>
          </a:prstGeom>
          <a:noFill/>
        </p:spPr>
        <p:txBody>
          <a:bodyPr wrap="square" rtlCol="0">
            <a:spAutoFit/>
          </a:bodyPr>
          <a:lstStyle/>
          <a:p>
            <a:r>
              <a:rPr lang="en-AU" b="0" smtClean="0"/>
              <a:t>Tấn công vào hệ thống DNS để chuyển hướng website</a:t>
            </a:r>
            <a:endParaRPr lang="en-AU" b="0"/>
          </a:p>
        </p:txBody>
      </p:sp>
    </p:spTree>
    <p:extLst>
      <p:ext uri="{BB962C8B-B14F-4D97-AF65-F5344CB8AC3E}">
        <p14:creationId xmlns:p14="http://schemas.microsoft.com/office/powerpoint/2010/main" val="1931723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2.4 </a:t>
            </a:r>
            <a:r>
              <a:rPr lang="vi-VN"/>
              <a:t>Các dạng phần mềm độc hại</a:t>
            </a:r>
            <a:endParaRPr lang="en-AU"/>
          </a:p>
        </p:txBody>
      </p:sp>
      <p:grpSp>
        <p:nvGrpSpPr>
          <p:cNvPr id="46" name="Group 45"/>
          <p:cNvGrpSpPr/>
          <p:nvPr/>
        </p:nvGrpSpPr>
        <p:grpSpPr>
          <a:xfrm>
            <a:off x="919956" y="1403350"/>
            <a:ext cx="7353300" cy="4638894"/>
            <a:chOff x="919956" y="1403350"/>
            <a:chExt cx="7353300" cy="4638894"/>
          </a:xfrm>
        </p:grpSpPr>
        <p:sp>
          <p:nvSpPr>
            <p:cNvPr id="25" name="Text Box 4"/>
            <p:cNvSpPr txBox="1">
              <a:spLocks noChangeArrowheads="1"/>
            </p:cNvSpPr>
            <p:nvPr/>
          </p:nvSpPr>
          <p:spPr bwMode="auto">
            <a:xfrm>
              <a:off x="3929856" y="1403350"/>
              <a:ext cx="1638300"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Các </a:t>
              </a:r>
              <a:r>
                <a:rPr lang="en-AU" sz="1800" b="0" smtClean="0"/>
                <a:t>phần mềm </a:t>
              </a:r>
              <a:r>
                <a:rPr lang="en-AU" sz="1800" b="0"/>
                <a:t>độc hại</a:t>
              </a:r>
            </a:p>
          </p:txBody>
        </p:sp>
        <p:sp>
          <p:nvSpPr>
            <p:cNvPr id="26" name="Text Box 5"/>
            <p:cNvSpPr txBox="1">
              <a:spLocks noChangeArrowheads="1"/>
            </p:cNvSpPr>
            <p:nvPr/>
          </p:nvSpPr>
          <p:spPr bwMode="auto">
            <a:xfrm>
              <a:off x="2015331" y="2720975"/>
              <a:ext cx="1638300"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Cần chương </a:t>
              </a:r>
              <a:br>
                <a:rPr lang="en-AU" sz="1800" b="0"/>
              </a:br>
              <a:r>
                <a:rPr lang="en-AU" sz="1800" b="0"/>
                <a:t>trình chủ</a:t>
              </a:r>
            </a:p>
          </p:txBody>
        </p:sp>
        <p:sp>
          <p:nvSpPr>
            <p:cNvPr id="27" name="Text Box 6"/>
            <p:cNvSpPr txBox="1">
              <a:spLocks noChangeArrowheads="1"/>
            </p:cNvSpPr>
            <p:nvPr/>
          </p:nvSpPr>
          <p:spPr bwMode="auto">
            <a:xfrm>
              <a:off x="5868193" y="2720975"/>
              <a:ext cx="2005013"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Không cần </a:t>
              </a:r>
              <a:br>
                <a:rPr lang="en-AU" sz="1800" b="0"/>
              </a:br>
              <a:r>
                <a:rPr lang="en-AU" sz="1800" b="0"/>
                <a:t>chương trình chủ</a:t>
              </a:r>
            </a:p>
          </p:txBody>
        </p:sp>
        <p:sp>
          <p:nvSpPr>
            <p:cNvPr id="28" name="Line 7"/>
            <p:cNvSpPr>
              <a:spLocks noChangeShapeType="1"/>
            </p:cNvSpPr>
            <p:nvPr/>
          </p:nvSpPr>
          <p:spPr bwMode="auto">
            <a:xfrm>
              <a:off x="4929981" y="2073275"/>
              <a:ext cx="2000250" cy="63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29" name="Line 8"/>
            <p:cNvSpPr>
              <a:spLocks noChangeShapeType="1"/>
            </p:cNvSpPr>
            <p:nvPr/>
          </p:nvSpPr>
          <p:spPr bwMode="auto">
            <a:xfrm flipH="1">
              <a:off x="2820193" y="2060575"/>
              <a:ext cx="1670050" cy="658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0" name="Text Box 9"/>
            <p:cNvSpPr txBox="1">
              <a:spLocks noChangeArrowheads="1"/>
            </p:cNvSpPr>
            <p:nvPr/>
          </p:nvSpPr>
          <p:spPr bwMode="auto">
            <a:xfrm>
              <a:off x="919956" y="4292600"/>
              <a:ext cx="895350"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Trap </a:t>
              </a:r>
              <a:br>
                <a:rPr lang="en-AU" sz="1800" b="0"/>
              </a:br>
              <a:r>
                <a:rPr lang="en-AU" sz="1800" b="0"/>
                <a:t>doors</a:t>
              </a:r>
            </a:p>
          </p:txBody>
        </p:sp>
        <p:sp>
          <p:nvSpPr>
            <p:cNvPr id="31" name="Text Box 10"/>
            <p:cNvSpPr txBox="1">
              <a:spLocks noChangeArrowheads="1"/>
            </p:cNvSpPr>
            <p:nvPr/>
          </p:nvSpPr>
          <p:spPr bwMode="auto">
            <a:xfrm>
              <a:off x="2029618" y="4292600"/>
              <a:ext cx="895350"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Logic</a:t>
              </a:r>
              <a:br>
                <a:rPr lang="en-AU" sz="1800" b="0"/>
              </a:br>
              <a:r>
                <a:rPr lang="en-AU" sz="1800" b="0"/>
                <a:t>bombs</a:t>
              </a:r>
            </a:p>
          </p:txBody>
        </p:sp>
        <p:sp>
          <p:nvSpPr>
            <p:cNvPr id="32" name="Text Box 11"/>
            <p:cNvSpPr txBox="1">
              <a:spLocks noChangeArrowheads="1"/>
            </p:cNvSpPr>
            <p:nvPr/>
          </p:nvSpPr>
          <p:spPr bwMode="auto">
            <a:xfrm>
              <a:off x="3090068" y="4292600"/>
              <a:ext cx="895350" cy="646331"/>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Trojan</a:t>
              </a:r>
              <a:br>
                <a:rPr lang="en-AU" sz="1800" b="0"/>
              </a:br>
              <a:r>
                <a:rPr lang="en-AU" sz="1800" b="0"/>
                <a:t>horses</a:t>
              </a:r>
            </a:p>
          </p:txBody>
        </p:sp>
        <p:sp>
          <p:nvSpPr>
            <p:cNvPr id="33" name="Text Box 12"/>
            <p:cNvSpPr txBox="1">
              <a:spLocks noChangeArrowheads="1"/>
            </p:cNvSpPr>
            <p:nvPr/>
          </p:nvSpPr>
          <p:spPr bwMode="auto">
            <a:xfrm>
              <a:off x="4160043" y="4292600"/>
              <a:ext cx="992188" cy="654050"/>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Viruses</a:t>
              </a:r>
            </a:p>
          </p:txBody>
        </p:sp>
        <p:sp>
          <p:nvSpPr>
            <p:cNvPr id="34" name="Line 15"/>
            <p:cNvSpPr>
              <a:spLocks noChangeShapeType="1"/>
            </p:cNvSpPr>
            <p:nvPr/>
          </p:nvSpPr>
          <p:spPr bwMode="auto">
            <a:xfrm>
              <a:off x="7087393" y="3389313"/>
              <a:ext cx="682625" cy="890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5" name="Line 16"/>
            <p:cNvSpPr>
              <a:spLocks noChangeShapeType="1"/>
            </p:cNvSpPr>
            <p:nvPr/>
          </p:nvSpPr>
          <p:spPr bwMode="auto">
            <a:xfrm flipH="1">
              <a:off x="6160293" y="3389313"/>
              <a:ext cx="500063" cy="901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6" name="Line 17"/>
            <p:cNvSpPr>
              <a:spLocks noChangeShapeType="1"/>
            </p:cNvSpPr>
            <p:nvPr/>
          </p:nvSpPr>
          <p:spPr bwMode="auto">
            <a:xfrm>
              <a:off x="3247231" y="3389313"/>
              <a:ext cx="1365250" cy="901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7" name="Line 18"/>
            <p:cNvSpPr>
              <a:spLocks noChangeShapeType="1"/>
            </p:cNvSpPr>
            <p:nvPr/>
          </p:nvSpPr>
          <p:spPr bwMode="auto">
            <a:xfrm flipH="1">
              <a:off x="1345406" y="3389313"/>
              <a:ext cx="1073150" cy="901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8" name="Line 19"/>
            <p:cNvSpPr>
              <a:spLocks noChangeShapeType="1"/>
            </p:cNvSpPr>
            <p:nvPr/>
          </p:nvSpPr>
          <p:spPr bwMode="auto">
            <a:xfrm>
              <a:off x="2966243" y="3376613"/>
              <a:ext cx="561975"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39" name="Line 20"/>
            <p:cNvSpPr>
              <a:spLocks noChangeShapeType="1"/>
            </p:cNvSpPr>
            <p:nvPr/>
          </p:nvSpPr>
          <p:spPr bwMode="auto">
            <a:xfrm flipH="1">
              <a:off x="2491581" y="3376613"/>
              <a:ext cx="195262"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40" name="Text Box 21"/>
            <p:cNvSpPr txBox="1">
              <a:spLocks noChangeArrowheads="1"/>
            </p:cNvSpPr>
            <p:nvPr/>
          </p:nvSpPr>
          <p:spPr bwMode="auto">
            <a:xfrm>
              <a:off x="5647531" y="4292600"/>
              <a:ext cx="992187" cy="654050"/>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Worms</a:t>
              </a:r>
            </a:p>
          </p:txBody>
        </p:sp>
        <p:sp>
          <p:nvSpPr>
            <p:cNvPr id="41" name="Text Box 22"/>
            <p:cNvSpPr txBox="1">
              <a:spLocks noChangeArrowheads="1"/>
            </p:cNvSpPr>
            <p:nvPr/>
          </p:nvSpPr>
          <p:spPr bwMode="auto">
            <a:xfrm>
              <a:off x="7281068" y="4292600"/>
              <a:ext cx="992188" cy="654050"/>
            </a:xfrm>
            <a:prstGeom prst="rect">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Zombie</a:t>
              </a:r>
            </a:p>
          </p:txBody>
        </p:sp>
        <p:sp>
          <p:nvSpPr>
            <p:cNvPr id="42" name="Text Box 24"/>
            <p:cNvSpPr txBox="1">
              <a:spLocks noChangeArrowheads="1"/>
            </p:cNvSpPr>
            <p:nvPr/>
          </p:nvSpPr>
          <p:spPr bwMode="auto">
            <a:xfrm>
              <a:off x="4936331" y="5395913"/>
              <a:ext cx="28082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Các phần mềm có khả năng tự nhân bản</a:t>
              </a:r>
            </a:p>
          </p:txBody>
        </p:sp>
        <p:sp>
          <p:nvSpPr>
            <p:cNvPr id="43" name="Line 25"/>
            <p:cNvSpPr>
              <a:spLocks noChangeShapeType="1"/>
            </p:cNvSpPr>
            <p:nvPr/>
          </p:nvSpPr>
          <p:spPr bwMode="auto">
            <a:xfrm flipV="1">
              <a:off x="6258718" y="50228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44" name="Line 26"/>
            <p:cNvSpPr>
              <a:spLocks noChangeShapeType="1"/>
            </p:cNvSpPr>
            <p:nvPr/>
          </p:nvSpPr>
          <p:spPr bwMode="auto">
            <a:xfrm flipV="1">
              <a:off x="6795293" y="4986338"/>
              <a:ext cx="768350" cy="427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45" name="Line 27"/>
            <p:cNvSpPr>
              <a:spLocks noChangeShapeType="1"/>
            </p:cNvSpPr>
            <p:nvPr/>
          </p:nvSpPr>
          <p:spPr bwMode="auto">
            <a:xfrm flipH="1" flipV="1">
              <a:off x="4783931" y="4999038"/>
              <a:ext cx="766762"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grpSp>
    </p:spTree>
    <p:extLst>
      <p:ext uri="{BB962C8B-B14F-4D97-AF65-F5344CB8AC3E}">
        <p14:creationId xmlns:p14="http://schemas.microsoft.com/office/powerpoint/2010/main" val="1388115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Logic bombs</a:t>
            </a:r>
            <a:endParaRPr lang="en-AU"/>
          </a:p>
        </p:txBody>
      </p:sp>
      <p:sp>
        <p:nvSpPr>
          <p:cNvPr id="3" name="Content Placeholder 2"/>
          <p:cNvSpPr>
            <a:spLocks noGrp="1"/>
          </p:cNvSpPr>
          <p:nvPr>
            <p:ph idx="1"/>
          </p:nvPr>
        </p:nvSpPr>
        <p:spPr/>
        <p:txBody>
          <a:bodyPr/>
          <a:lstStyle/>
          <a:p>
            <a:pPr eaLnBrk="1" hangingPunct="1">
              <a:lnSpc>
                <a:spcPct val="80000"/>
              </a:lnSpc>
            </a:pPr>
            <a:r>
              <a:rPr lang="en-US"/>
              <a:t>Bom logic </a:t>
            </a:r>
            <a:r>
              <a:rPr lang="en-US" smtClean="0"/>
              <a:t>(</a:t>
            </a:r>
            <a:r>
              <a:rPr lang="en-US"/>
              <a:t>Logic bombs</a:t>
            </a:r>
            <a:r>
              <a:rPr lang="en-US" smtClean="0"/>
              <a:t>) th</a:t>
            </a:r>
            <a:r>
              <a:rPr lang="en-AU"/>
              <a:t>ường được “nhúng” vào các chương trình bình thường và thường hẹn giờ để “phát nổ” trong một số điều kiện củ thể.</a:t>
            </a:r>
          </a:p>
          <a:p>
            <a:pPr eaLnBrk="1" hangingPunct="1">
              <a:lnSpc>
                <a:spcPct val="80000"/>
              </a:lnSpc>
            </a:pPr>
            <a:r>
              <a:rPr lang="en-AU"/>
              <a:t>Điều kiện để bom “phát nổ” có thể là:</a:t>
            </a:r>
          </a:p>
          <a:p>
            <a:pPr lvl="1" eaLnBrk="1" hangingPunct="1">
              <a:lnSpc>
                <a:spcPct val="80000"/>
              </a:lnSpc>
            </a:pPr>
            <a:r>
              <a:rPr lang="en-US"/>
              <a:t>S</a:t>
            </a:r>
            <a:r>
              <a:rPr lang="en-AU"/>
              <a:t>ự xuất hiện hoặc biến mất của các files cụ </a:t>
            </a:r>
            <a:r>
              <a:rPr lang="en-AU" smtClean="0"/>
              <a:t>thể;</a:t>
            </a:r>
            <a:endParaRPr lang="en-AU"/>
          </a:p>
          <a:p>
            <a:pPr lvl="1" eaLnBrk="1" hangingPunct="1">
              <a:lnSpc>
                <a:spcPct val="80000"/>
              </a:lnSpc>
            </a:pPr>
            <a:r>
              <a:rPr lang="en-US"/>
              <a:t>M</a:t>
            </a:r>
            <a:r>
              <a:rPr lang="en-AU"/>
              <a:t>ột ngày nào đó, hoặc một ngày trong </a:t>
            </a:r>
            <a:r>
              <a:rPr lang="en-AU" smtClean="0"/>
              <a:t>tuần.</a:t>
            </a:r>
            <a:endParaRPr lang="en-AU"/>
          </a:p>
          <a:p>
            <a:pPr eaLnBrk="1" hangingPunct="1">
              <a:lnSpc>
                <a:spcPct val="80000"/>
              </a:lnSpc>
            </a:pPr>
            <a:r>
              <a:rPr lang="en-US"/>
              <a:t>Khi “phát nổ” bom logic c</a:t>
            </a:r>
            <a:r>
              <a:rPr lang="en-AU"/>
              <a:t>ó thể xoá dữ liệu, files, tắt cả hệ thống...</a:t>
            </a:r>
          </a:p>
          <a:p>
            <a:pPr eaLnBrk="1" hangingPunct="1">
              <a:lnSpc>
                <a:spcPct val="80000"/>
              </a:lnSpc>
            </a:pPr>
            <a:r>
              <a:rPr lang="en-US"/>
              <a:t>V</a:t>
            </a:r>
            <a:r>
              <a:rPr lang="en-AU"/>
              <a:t>í dụ: Quả bom logic do Tim Lloyd cài lại đã “phát nổ” tại công ty Omega Engieering vào ngày 30/7/1996, 20 ngày sau khi Tim Lloyd bị sa thải. Bom logic này đã xoá sạch các bản thiết kế và các chương trình, gây thiệt hại 10 triệu USD. Tim Lloyd bị phạt 2 triệu USD và 41 tháng tù.</a:t>
            </a:r>
          </a:p>
        </p:txBody>
      </p:sp>
    </p:spTree>
    <p:extLst>
      <p:ext uri="{BB962C8B-B14F-4D97-AF65-F5344CB8AC3E}">
        <p14:creationId xmlns:p14="http://schemas.microsoft.com/office/powerpoint/2010/main" val="35927429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Tr</a:t>
            </a:r>
            <a:r>
              <a:rPr lang="en-AU"/>
              <a:t>ojan horses</a:t>
            </a:r>
          </a:p>
        </p:txBody>
      </p:sp>
      <p:sp>
        <p:nvSpPr>
          <p:cNvPr id="3" name="Content Placeholder 2"/>
          <p:cNvSpPr>
            <a:spLocks noGrp="1"/>
          </p:cNvSpPr>
          <p:nvPr>
            <p:ph idx="1"/>
          </p:nvPr>
        </p:nvSpPr>
        <p:spPr>
          <a:xfrm>
            <a:off x="228600" y="1447801"/>
            <a:ext cx="8756650" cy="457199"/>
          </a:xfrm>
        </p:spPr>
        <p:txBody>
          <a:bodyPr/>
          <a:lstStyle/>
          <a:p>
            <a:pPr eaLnBrk="1" hangingPunct="1">
              <a:lnSpc>
                <a:spcPct val="80000"/>
              </a:lnSpc>
            </a:pPr>
            <a:r>
              <a:rPr lang="en-US"/>
              <a:t>Tr</a:t>
            </a:r>
            <a:r>
              <a:rPr lang="en-AU"/>
              <a:t>ojan </a:t>
            </a:r>
            <a:r>
              <a:rPr lang="en-AU" smtClean="0"/>
              <a:t>horses lấy tên theo tích "Con ngựa thành Troy"</a:t>
            </a:r>
            <a:endParaRPr lang="en-AU"/>
          </a:p>
        </p:txBody>
      </p:sp>
      <p:pic>
        <p:nvPicPr>
          <p:cNvPr id="24578" name="Picture 2" descr="http://911review.com/disinfo/imgs/hors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499" y="2057400"/>
            <a:ext cx="6464301" cy="426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682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Tr</a:t>
            </a:r>
            <a:r>
              <a:rPr lang="en-AU"/>
              <a:t>ojan horses</a:t>
            </a:r>
          </a:p>
        </p:txBody>
      </p:sp>
      <p:sp>
        <p:nvSpPr>
          <p:cNvPr id="3" name="Content Placeholder 2"/>
          <p:cNvSpPr>
            <a:spLocks noGrp="1"/>
          </p:cNvSpPr>
          <p:nvPr>
            <p:ph idx="1"/>
          </p:nvPr>
        </p:nvSpPr>
        <p:spPr/>
        <p:txBody>
          <a:bodyPr/>
          <a:lstStyle/>
          <a:p>
            <a:pPr eaLnBrk="1" hangingPunct="1">
              <a:lnSpc>
                <a:spcPct val="80000"/>
              </a:lnSpc>
            </a:pPr>
            <a:r>
              <a:rPr lang="en-US"/>
              <a:t>Tr</a:t>
            </a:r>
            <a:r>
              <a:rPr lang="en-AU"/>
              <a:t>ojan horses chứa mã độc, thường giả danh những chương trình có ích, nhằm lừa người dùng kích hoạt chúng.</a:t>
            </a:r>
          </a:p>
          <a:p>
            <a:pPr eaLnBrk="1" hangingPunct="1">
              <a:lnSpc>
                <a:spcPct val="80000"/>
              </a:lnSpc>
            </a:pPr>
            <a:r>
              <a:rPr lang="en-US"/>
              <a:t>Tr</a:t>
            </a:r>
            <a:r>
              <a:rPr lang="en-AU"/>
              <a:t>ojan horses thường được sử dụng để thực thi gián tiếp các tác vụ, mà tác giả của chúng không thể thực hiện trực tiếp do không có quyền truy nhập.</a:t>
            </a:r>
          </a:p>
          <a:p>
            <a:pPr eaLnBrk="1" hangingPunct="1">
              <a:lnSpc>
                <a:spcPct val="80000"/>
              </a:lnSpc>
            </a:pPr>
            <a:r>
              <a:rPr lang="en-US"/>
              <a:t>VD: trong m</a:t>
            </a:r>
            <a:r>
              <a:rPr lang="en-AU"/>
              <a:t>ột hệ thống nhiều users, một user có thể tạo ra một trojan đội lốt một chương trình hữu ích </a:t>
            </a:r>
            <a:r>
              <a:rPr lang="en-AU" smtClean="0"/>
              <a:t>đặt ở </a:t>
            </a:r>
            <a:r>
              <a:rPr lang="en-AU"/>
              <a:t>thư mục chung. Khi trojan này được thực thi bởi một user khác, nó sẽ cho phép tất cả các users truy nhập vào các files của user đó.</a:t>
            </a:r>
          </a:p>
        </p:txBody>
      </p:sp>
    </p:spTree>
    <p:extLst>
      <p:ext uri="{BB962C8B-B14F-4D97-AF65-F5344CB8AC3E}">
        <p14:creationId xmlns:p14="http://schemas.microsoft.com/office/powerpoint/2010/main" val="2827662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Zombie</a:t>
            </a:r>
            <a:endParaRPr lang="en-AU"/>
          </a:p>
        </p:txBody>
      </p:sp>
      <p:pic>
        <p:nvPicPr>
          <p:cNvPr id="25604" name="Picture 4" descr="http://smileradio.net/sites/default/files/manager/zombi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46200"/>
            <a:ext cx="734388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935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Zombie</a:t>
            </a:r>
            <a:endParaRPr lang="en-AU"/>
          </a:p>
        </p:txBody>
      </p:sp>
      <p:pic>
        <p:nvPicPr>
          <p:cNvPr id="25602" name="Picture 2" descr="http://3.bp.blogspot.com/_bExM06sau04/THtCdnXLPbI/AAAAAAAAAoc/8Ldo-5JbwM0/s1600/zombie-computer-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57150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Zombie</a:t>
            </a:r>
            <a:endParaRPr lang="en-AU"/>
          </a:p>
        </p:txBody>
      </p:sp>
      <p:sp>
        <p:nvSpPr>
          <p:cNvPr id="3" name="Content Placeholder 2"/>
          <p:cNvSpPr>
            <a:spLocks noGrp="1"/>
          </p:cNvSpPr>
          <p:nvPr>
            <p:ph idx="1"/>
          </p:nvPr>
        </p:nvSpPr>
        <p:spPr/>
        <p:txBody>
          <a:bodyPr/>
          <a:lstStyle/>
          <a:p>
            <a:pPr eaLnBrk="1" hangingPunct="1"/>
            <a:r>
              <a:rPr lang="en-US"/>
              <a:t>Zombie l</a:t>
            </a:r>
            <a:r>
              <a:rPr lang="en-AU"/>
              <a:t>à một chương trình được thiết kế để giành quyền kiểm soát một máy tính có kết nối Internet, và sử dụng máy tính bị kiểm soát để tấn công các hệ thống khác.</a:t>
            </a:r>
          </a:p>
          <a:p>
            <a:pPr eaLnBrk="1" hangingPunct="1"/>
            <a:r>
              <a:rPr lang="en-US"/>
              <a:t>C</a:t>
            </a:r>
            <a:r>
              <a:rPr lang="en-AU"/>
              <a:t>ác zombies thường được dùng để tấn công DDoS các máy chủ/website lớn.</a:t>
            </a:r>
          </a:p>
          <a:p>
            <a:pPr eaLnBrk="1" hangingPunct="1"/>
            <a:r>
              <a:rPr lang="en-US"/>
              <a:t>R</a:t>
            </a:r>
            <a:r>
              <a:rPr lang="en-AU"/>
              <a:t>ất khó để lần vết và phát hiện ra tác giả tạo ra và điều khiển các zombies.</a:t>
            </a:r>
          </a:p>
        </p:txBody>
      </p:sp>
    </p:spTree>
    <p:extLst>
      <p:ext uri="{BB962C8B-B14F-4D97-AF65-F5344CB8AC3E}">
        <p14:creationId xmlns:p14="http://schemas.microsoft.com/office/powerpoint/2010/main" val="548952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V</a:t>
            </a:r>
            <a:r>
              <a:rPr lang="en-AU"/>
              <a:t>iruses</a:t>
            </a:r>
          </a:p>
        </p:txBody>
      </p:sp>
      <p:pic>
        <p:nvPicPr>
          <p:cNvPr id="26626" name="Picture 2" descr="http://www.computerhowtoguide.com/wp-content/uploads/2012/04/5-Worst-Computer-Viruses-in-His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8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en-AU" smtClean="0"/>
              <a:t>Hai </a:t>
            </a:r>
            <a:r>
              <a:rPr lang="vi-VN" smtClean="0"/>
              <a:t>kiểu </a:t>
            </a:r>
            <a:r>
              <a:rPr lang="en-AU" smtClean="0"/>
              <a:t>tấn công:</a:t>
            </a:r>
          </a:p>
          <a:p>
            <a:pPr lvl="1"/>
            <a:r>
              <a:rPr lang="en-AU" smtClean="0"/>
              <a:t>Tấn công chủ động (Active attacks)</a:t>
            </a:r>
          </a:p>
          <a:p>
            <a:pPr lvl="2"/>
            <a:r>
              <a:rPr lang="en-AU" smtClean="0"/>
              <a:t>Sửa đổi dữ liệu trên đường truyền</a:t>
            </a:r>
          </a:p>
          <a:p>
            <a:pPr lvl="2"/>
            <a:r>
              <a:rPr lang="en-AU"/>
              <a:t>Sửa đổi dữ </a:t>
            </a:r>
            <a:r>
              <a:rPr lang="en-AU" smtClean="0"/>
              <a:t>liệu trong file</a:t>
            </a:r>
          </a:p>
          <a:p>
            <a:pPr lvl="2"/>
            <a:r>
              <a:rPr lang="en-AU" smtClean="0"/>
              <a:t>Giành quyền truy nhập trái phép vào máy tính hoặc hệ thống mạng</a:t>
            </a:r>
          </a:p>
          <a:p>
            <a:pPr lvl="2"/>
            <a:r>
              <a:rPr lang="en-AU"/>
              <a:t>Tấn công chủ </a:t>
            </a:r>
            <a:r>
              <a:rPr lang="en-AU" smtClean="0"/>
              <a:t>động là một đột nhập (intrusion) về mặt vật lý.</a:t>
            </a:r>
          </a:p>
          <a:p>
            <a:pPr lvl="1"/>
            <a:r>
              <a:rPr lang="en-AU"/>
              <a:t>Tấn công </a:t>
            </a:r>
            <a:r>
              <a:rPr lang="en-AU" smtClean="0"/>
              <a:t>thụ </a:t>
            </a:r>
            <a:r>
              <a:rPr lang="en-AU"/>
              <a:t>động </a:t>
            </a:r>
            <a:r>
              <a:rPr lang="en-AU" smtClean="0"/>
              <a:t>(Passive </a:t>
            </a:r>
            <a:r>
              <a:rPr lang="en-AU"/>
              <a:t>attacks</a:t>
            </a:r>
            <a:r>
              <a:rPr lang="en-AU" smtClean="0"/>
              <a:t>)</a:t>
            </a:r>
            <a:endParaRPr lang="vi-VN" smtClean="0"/>
          </a:p>
          <a:p>
            <a:pPr lvl="2"/>
            <a:r>
              <a:rPr lang="vi-VN" smtClean="0"/>
              <a:t>Không gây ra thay đổi trên hệ thống</a:t>
            </a:r>
          </a:p>
          <a:p>
            <a:pPr lvl="2"/>
            <a:r>
              <a:rPr lang="vi-VN" smtClean="0"/>
              <a:t>Nghe trộm</a:t>
            </a:r>
          </a:p>
          <a:p>
            <a:pPr lvl="2"/>
            <a:r>
              <a:rPr lang="vi-VN" smtClean="0"/>
              <a:t>Giám sát lưu lượng trên đường truyền.</a:t>
            </a:r>
            <a:endParaRPr lang="en-AU" smtClean="0"/>
          </a:p>
        </p:txBody>
      </p:sp>
    </p:spTree>
    <p:extLst>
      <p:ext uri="{BB962C8B-B14F-4D97-AF65-F5344CB8AC3E}">
        <p14:creationId xmlns:p14="http://schemas.microsoft.com/office/powerpoint/2010/main" val="331538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1971">
                                            <p:txEl>
                                              <p:pRg st="9" end="9"/>
                                            </p:txEl>
                                          </p:spTgt>
                                        </p:tgtEl>
                                        <p:attrNameLst>
                                          <p:attrName>style.visibility</p:attrName>
                                        </p:attrNameLst>
                                      </p:cBhvr>
                                      <p:to>
                                        <p:strVal val="visible"/>
                                      </p:to>
                                    </p:set>
                                    <p:animEffect transition="in" filter="blinds(horizontal)">
                                      <p:cBhvr>
                                        <p:cTn id="52" dur="500"/>
                                        <p:tgtEl>
                                          <p:spTgt spid="211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V</a:t>
            </a:r>
            <a:r>
              <a:rPr lang="en-AU"/>
              <a:t>iruses</a:t>
            </a:r>
          </a:p>
        </p:txBody>
      </p:sp>
      <p:sp>
        <p:nvSpPr>
          <p:cNvPr id="3" name="Content Placeholder 2"/>
          <p:cNvSpPr>
            <a:spLocks noGrp="1"/>
          </p:cNvSpPr>
          <p:nvPr>
            <p:ph idx="1"/>
          </p:nvPr>
        </p:nvSpPr>
        <p:spPr/>
        <p:txBody>
          <a:bodyPr/>
          <a:lstStyle/>
          <a:p>
            <a:pPr eaLnBrk="1" hangingPunct="1">
              <a:lnSpc>
                <a:spcPct val="80000"/>
              </a:lnSpc>
            </a:pPr>
            <a:r>
              <a:rPr lang="en-US"/>
              <a:t>Virus v</a:t>
            </a:r>
            <a:r>
              <a:rPr lang="en-AU"/>
              <a:t>à một chương trình có thể “nhiễm” vào các chương trình khác, bằng cách sửa đổi các chương trình này.</a:t>
            </a:r>
          </a:p>
          <a:p>
            <a:pPr eaLnBrk="1" hangingPunct="1">
              <a:lnSpc>
                <a:spcPct val="80000"/>
              </a:lnSpc>
            </a:pPr>
            <a:r>
              <a:rPr lang="en-US"/>
              <a:t>Nếu c</a:t>
            </a:r>
            <a:r>
              <a:rPr lang="en-AU"/>
              <a:t>ác chương trình đã bị sửa đổi chứa virus được kích hoạt thì virus sẽ tiếp tục “lây nhiễm” sang các chương trình khác.</a:t>
            </a:r>
          </a:p>
          <a:p>
            <a:pPr eaLnBrk="1" hangingPunct="1">
              <a:lnSpc>
                <a:spcPct val="80000"/>
              </a:lnSpc>
            </a:pPr>
            <a:r>
              <a:rPr lang="en-US"/>
              <a:t>Gi</a:t>
            </a:r>
            <a:r>
              <a:rPr lang="en-AU"/>
              <a:t>ống như virus sinh học, virus máy tính cũng có khả năng tự nhân bản, tự lây nhiễm sang các chương trình khác mà nó tiếp xúc.</a:t>
            </a:r>
          </a:p>
          <a:p>
            <a:pPr eaLnBrk="1" hangingPunct="1">
              <a:lnSpc>
                <a:spcPct val="80000"/>
              </a:lnSpc>
            </a:pPr>
            <a:r>
              <a:rPr lang="en-US"/>
              <a:t>C</a:t>
            </a:r>
            <a:r>
              <a:rPr lang="en-AU"/>
              <a:t>ó nhiều con đường lây nhiễm virus: sao chép file, gọi các ứng dụng và dịch vụ qua mạng, email...</a:t>
            </a:r>
          </a:p>
          <a:p>
            <a:pPr eaLnBrk="1" hangingPunct="1">
              <a:lnSpc>
                <a:spcPct val="80000"/>
              </a:lnSpc>
            </a:pPr>
            <a:r>
              <a:rPr lang="en-US"/>
              <a:t>V</a:t>
            </a:r>
            <a:r>
              <a:rPr lang="en-AU"/>
              <a:t>irus có thể thực hiện được mọi việc mà một chương trình thông thường có thể thực hiện. Khi đã lây nhiễm vào một chương trình, virus tự động được thực hiện khi chương trình này chạy.</a:t>
            </a:r>
          </a:p>
        </p:txBody>
      </p:sp>
    </p:spTree>
    <p:extLst>
      <p:ext uri="{BB962C8B-B14F-4D97-AF65-F5344CB8AC3E}">
        <p14:creationId xmlns:p14="http://schemas.microsoft.com/office/powerpoint/2010/main" val="2504383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V</a:t>
            </a:r>
            <a:r>
              <a:rPr lang="en-AU"/>
              <a:t>iruses</a:t>
            </a:r>
          </a:p>
        </p:txBody>
      </p:sp>
      <p:sp>
        <p:nvSpPr>
          <p:cNvPr id="3" name="Content Placeholder 2"/>
          <p:cNvSpPr>
            <a:spLocks noGrp="1"/>
          </p:cNvSpPr>
          <p:nvPr>
            <p:ph idx="1"/>
          </p:nvPr>
        </p:nvSpPr>
        <p:spPr/>
        <p:txBody>
          <a:bodyPr/>
          <a:lstStyle/>
          <a:p>
            <a:pPr eaLnBrk="1" hangingPunct="1">
              <a:lnSpc>
                <a:spcPct val="80000"/>
              </a:lnSpc>
            </a:pPr>
            <a:r>
              <a:rPr lang="vi-VN" sz="2800" smtClean="0"/>
              <a:t>4 </a:t>
            </a:r>
            <a:r>
              <a:rPr lang="vi-VN" sz="2800"/>
              <a:t>giai đoạn của vòng </a:t>
            </a:r>
            <a:r>
              <a:rPr lang="vi-VN" sz="2800" smtClean="0"/>
              <a:t>đời</a:t>
            </a:r>
            <a:r>
              <a:rPr lang="en-AU" sz="2800" smtClean="0"/>
              <a:t> virus:</a:t>
            </a:r>
          </a:p>
          <a:p>
            <a:pPr lvl="1">
              <a:lnSpc>
                <a:spcPct val="80000"/>
              </a:lnSpc>
            </a:pPr>
            <a:r>
              <a:rPr lang="en-US" sz="2400"/>
              <a:t>Giai </a:t>
            </a:r>
            <a:r>
              <a:rPr lang="en-AU" sz="2400"/>
              <a:t>đoạn “nằm im”: Virus trong giai đoạn không được kích hoạt. Trong giai đoạn này virus có thể được kích hoạt nhờ một sự kiện nào đó.</a:t>
            </a:r>
          </a:p>
          <a:p>
            <a:pPr lvl="1">
              <a:lnSpc>
                <a:spcPct val="80000"/>
              </a:lnSpc>
            </a:pPr>
            <a:r>
              <a:rPr lang="en-US" sz="2400"/>
              <a:t>Giai </a:t>
            </a:r>
            <a:r>
              <a:rPr lang="en-AU" sz="2400"/>
              <a:t>đoạn phát tán: Virus “cài” một bản sao của nó vào các chương trình khác.</a:t>
            </a:r>
          </a:p>
          <a:p>
            <a:pPr lvl="1">
              <a:lnSpc>
                <a:spcPct val="80000"/>
              </a:lnSpc>
            </a:pPr>
            <a:r>
              <a:rPr lang="en-US" sz="2400"/>
              <a:t>Giai </a:t>
            </a:r>
            <a:r>
              <a:rPr lang="en-AU" sz="2400"/>
              <a:t>đoạn kích hoạt: virus được kích hoạt để thực thi các tác vụ đã thiết được định sẵn. Virus cũng thường được kích hoạt dựa trên một sự kiện nào đó.</a:t>
            </a:r>
          </a:p>
          <a:p>
            <a:pPr lvl="1">
              <a:lnSpc>
                <a:spcPct val="80000"/>
              </a:lnSpc>
            </a:pPr>
            <a:r>
              <a:rPr lang="en-US" sz="2400"/>
              <a:t>Giai </a:t>
            </a:r>
            <a:r>
              <a:rPr lang="en-AU" sz="2400"/>
              <a:t>đoạn thực hiện: thực thi các tác vụ. Một số viruses có thể vô hại, nhưng một số khác có thể xoá dữ liệu, chương trình...</a:t>
            </a:r>
          </a:p>
        </p:txBody>
      </p:sp>
    </p:spTree>
    <p:extLst>
      <p:ext uri="{BB962C8B-B14F-4D97-AF65-F5344CB8AC3E}">
        <p14:creationId xmlns:p14="http://schemas.microsoft.com/office/powerpoint/2010/main" val="34814376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V</a:t>
            </a:r>
            <a:r>
              <a:rPr lang="en-AU"/>
              <a:t>iruses</a:t>
            </a:r>
          </a:p>
        </p:txBody>
      </p:sp>
      <p:sp>
        <p:nvSpPr>
          <p:cNvPr id="3" name="Content Placeholder 2"/>
          <p:cNvSpPr>
            <a:spLocks noGrp="1"/>
          </p:cNvSpPr>
          <p:nvPr>
            <p:ph idx="1"/>
          </p:nvPr>
        </p:nvSpPr>
        <p:spPr>
          <a:xfrm>
            <a:off x="228600" y="1447800"/>
            <a:ext cx="4800600" cy="4724400"/>
          </a:xfrm>
        </p:spPr>
        <p:txBody>
          <a:bodyPr/>
          <a:lstStyle/>
          <a:p>
            <a:pPr eaLnBrk="1" hangingPunct="1">
              <a:lnSpc>
                <a:spcPct val="80000"/>
              </a:lnSpc>
            </a:pPr>
            <a:r>
              <a:rPr lang="en-AU" sz="2800" smtClean="0"/>
              <a:t>Cơ chế chèn mã virus vào chương trình chủ:</a:t>
            </a:r>
          </a:p>
          <a:p>
            <a:pPr lvl="1">
              <a:lnSpc>
                <a:spcPct val="80000"/>
              </a:lnSpc>
            </a:pPr>
            <a:r>
              <a:rPr lang="vi-VN" sz="2400"/>
              <a:t>Virus có thể chèn mã của nó vào đầu hoặc cuối của chương trình bị lây nhiễm.</a:t>
            </a:r>
          </a:p>
          <a:p>
            <a:pPr lvl="1">
              <a:lnSpc>
                <a:spcPct val="80000"/>
              </a:lnSpc>
            </a:pPr>
            <a:r>
              <a:rPr lang="vi-VN" sz="2400"/>
              <a:t>Khi chương trình nhiễm virus được thực hiện, mã virus được thực hiện trước, sau đó mã chương trình mới được thực hiện.</a:t>
            </a:r>
            <a:endParaRPr lang="en-AU" sz="2400"/>
          </a:p>
        </p:txBody>
      </p:sp>
      <p:grpSp>
        <p:nvGrpSpPr>
          <p:cNvPr id="14" name="Group 13"/>
          <p:cNvGrpSpPr/>
          <p:nvPr/>
        </p:nvGrpSpPr>
        <p:grpSpPr>
          <a:xfrm>
            <a:off x="5340350" y="1599129"/>
            <a:ext cx="3413125" cy="4303712"/>
            <a:chOff x="5340350" y="1427163"/>
            <a:chExt cx="3413125" cy="4303712"/>
          </a:xfrm>
        </p:grpSpPr>
        <p:sp>
          <p:nvSpPr>
            <p:cNvPr id="4" name="Text Box 4"/>
            <p:cNvSpPr txBox="1">
              <a:spLocks noChangeArrowheads="1"/>
            </p:cNvSpPr>
            <p:nvPr/>
          </p:nvSpPr>
          <p:spPr bwMode="auto">
            <a:xfrm>
              <a:off x="6510338" y="1620838"/>
              <a:ext cx="1987550" cy="3232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800" b="0"/>
                <a:t>Jump</a:t>
              </a:r>
              <a:endParaRPr lang="en-AU" sz="1800" b="0"/>
            </a:p>
            <a:p>
              <a:pPr algn="ctr" eaLnBrk="1" hangingPunct="1">
                <a:spcBef>
                  <a:spcPct val="50000"/>
                </a:spcBef>
              </a:pPr>
              <a:endParaRPr lang="en-AU" sz="1800" b="0"/>
            </a:p>
            <a:p>
              <a:pPr algn="ctr" eaLnBrk="1" hangingPunct="1">
                <a:spcBef>
                  <a:spcPct val="50000"/>
                </a:spcBef>
              </a:pPr>
              <a:r>
                <a:rPr lang="en-AU" sz="1800" b="0"/>
                <a:t>Mã của </a:t>
              </a:r>
              <a:br>
                <a:rPr lang="en-AU" sz="1800" b="0"/>
              </a:br>
              <a:r>
                <a:rPr lang="en-AU" sz="1800" b="0"/>
                <a:t>chương </a:t>
              </a:r>
              <a:br>
                <a:rPr lang="en-AU" sz="1800" b="0"/>
              </a:br>
              <a:r>
                <a:rPr lang="en-AU" sz="1800" b="0"/>
                <a:t>trình bị </a:t>
              </a:r>
              <a:br>
                <a:rPr lang="en-AU" sz="1800" b="0"/>
              </a:br>
              <a:r>
                <a:rPr lang="en-AU" sz="1800" b="0"/>
                <a:t>lây nhiễm</a:t>
              </a:r>
            </a:p>
          </p:txBody>
        </p:sp>
        <p:sp>
          <p:nvSpPr>
            <p:cNvPr id="5" name="Text Box 7"/>
            <p:cNvSpPr txBox="1">
              <a:spLocks noChangeArrowheads="1"/>
            </p:cNvSpPr>
            <p:nvPr/>
          </p:nvSpPr>
          <p:spPr bwMode="auto">
            <a:xfrm>
              <a:off x="6510338" y="4852988"/>
              <a:ext cx="1987550" cy="87788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AU" sz="1800" b="0"/>
                <a:t>Mã của </a:t>
              </a:r>
              <a:br>
                <a:rPr lang="en-AU" sz="1800" b="0"/>
              </a:br>
              <a:r>
                <a:rPr lang="en-AU" sz="1800" b="0"/>
                <a:t>virus</a:t>
              </a:r>
            </a:p>
          </p:txBody>
        </p:sp>
        <p:sp>
          <p:nvSpPr>
            <p:cNvPr id="6" name="Line 8"/>
            <p:cNvSpPr>
              <a:spLocks noChangeShapeType="1"/>
            </p:cNvSpPr>
            <p:nvPr/>
          </p:nvSpPr>
          <p:spPr bwMode="auto">
            <a:xfrm>
              <a:off x="5473700" y="1768475"/>
              <a:ext cx="10017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7" name="Line 9"/>
            <p:cNvSpPr>
              <a:spLocks noChangeShapeType="1"/>
            </p:cNvSpPr>
            <p:nvPr/>
          </p:nvSpPr>
          <p:spPr bwMode="auto">
            <a:xfrm>
              <a:off x="7900988" y="1828800"/>
              <a:ext cx="852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8" name="Line 10"/>
            <p:cNvSpPr>
              <a:spLocks noChangeShapeType="1"/>
            </p:cNvSpPr>
            <p:nvPr/>
          </p:nvSpPr>
          <p:spPr bwMode="auto">
            <a:xfrm>
              <a:off x="8753475" y="1841500"/>
              <a:ext cx="0" cy="3084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9" name="Line 11"/>
            <p:cNvSpPr>
              <a:spLocks noChangeShapeType="1"/>
            </p:cNvSpPr>
            <p:nvPr/>
          </p:nvSpPr>
          <p:spPr bwMode="auto">
            <a:xfrm flipH="1">
              <a:off x="8521700" y="4926013"/>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10" name="Line 12"/>
            <p:cNvSpPr>
              <a:spLocks noChangeShapeType="1"/>
            </p:cNvSpPr>
            <p:nvPr/>
          </p:nvSpPr>
          <p:spPr bwMode="auto">
            <a:xfrm flipH="1">
              <a:off x="6205538" y="5657850"/>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11" name="Line 13"/>
            <p:cNvSpPr>
              <a:spLocks noChangeShapeType="1"/>
            </p:cNvSpPr>
            <p:nvPr/>
          </p:nvSpPr>
          <p:spPr bwMode="auto">
            <a:xfrm flipV="1">
              <a:off x="6205538" y="1878013"/>
              <a:ext cx="0" cy="3779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12" name="Line 14"/>
            <p:cNvSpPr>
              <a:spLocks noChangeShapeType="1"/>
            </p:cNvSpPr>
            <p:nvPr/>
          </p:nvSpPr>
          <p:spPr bwMode="auto">
            <a:xfrm>
              <a:off x="6205538" y="1878013"/>
              <a:ext cx="2555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b="0"/>
            </a:p>
          </p:txBody>
        </p:sp>
        <p:sp>
          <p:nvSpPr>
            <p:cNvPr id="13" name="Text Box 15"/>
            <p:cNvSpPr txBox="1">
              <a:spLocks noChangeArrowheads="1"/>
            </p:cNvSpPr>
            <p:nvPr/>
          </p:nvSpPr>
          <p:spPr bwMode="auto">
            <a:xfrm>
              <a:off x="5340350" y="1427163"/>
              <a:ext cx="1001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b="0"/>
                <a:t>B</a:t>
              </a:r>
              <a:r>
                <a:rPr lang="en-AU" sz="1800" b="0"/>
                <a:t>ắt đầu</a:t>
              </a:r>
            </a:p>
          </p:txBody>
        </p:sp>
      </p:grpSp>
    </p:spTree>
    <p:extLst>
      <p:ext uri="{BB962C8B-B14F-4D97-AF65-F5344CB8AC3E}">
        <p14:creationId xmlns:p14="http://schemas.microsoft.com/office/powerpoint/2010/main" val="1625527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Macro </a:t>
            </a:r>
            <a:r>
              <a:rPr lang="en-US" smtClean="0"/>
              <a:t>V</a:t>
            </a:r>
            <a:r>
              <a:rPr lang="en-AU"/>
              <a:t>iruses</a:t>
            </a:r>
          </a:p>
        </p:txBody>
      </p:sp>
      <p:sp>
        <p:nvSpPr>
          <p:cNvPr id="3" name="Content Placeholder 2"/>
          <p:cNvSpPr>
            <a:spLocks noGrp="1"/>
          </p:cNvSpPr>
          <p:nvPr>
            <p:ph idx="1"/>
          </p:nvPr>
        </p:nvSpPr>
        <p:spPr/>
        <p:txBody>
          <a:bodyPr/>
          <a:lstStyle/>
          <a:p>
            <a:pPr eaLnBrk="1" hangingPunct="1">
              <a:lnSpc>
                <a:spcPct val="80000"/>
              </a:lnSpc>
            </a:pPr>
            <a:r>
              <a:rPr lang="en-US"/>
              <a:t>Macro v</a:t>
            </a:r>
            <a:r>
              <a:rPr lang="en-AU"/>
              <a:t>iruses thường lây nhiễm vào các files tài liệu của MS-Word và ứng dụng office khác.</a:t>
            </a:r>
          </a:p>
          <a:p>
            <a:pPr eaLnBrk="1" hangingPunct="1">
              <a:lnSpc>
                <a:spcPct val="80000"/>
              </a:lnSpc>
            </a:pPr>
            <a:r>
              <a:rPr lang="en-US"/>
              <a:t>M</a:t>
            </a:r>
            <a:r>
              <a:rPr lang="en-AU"/>
              <a:t>acro viruses hoạt động được nhờ tính năng cho phép tạo và thực hiện các đoạn mã macro trong các tài liệu của bộ ứng dụng MS Office</a:t>
            </a:r>
            <a:r>
              <a:rPr lang="en-AU" smtClean="0"/>
              <a:t>. Các đoạn mã macro thường được dùng để tự động hóa 1 số việc và được viết bằng ngôn ngữ Visual Basic for Applications.</a:t>
            </a:r>
            <a:endParaRPr lang="en-AU"/>
          </a:p>
          <a:p>
            <a:pPr eaLnBrk="1" hangingPunct="1">
              <a:lnSpc>
                <a:spcPct val="80000"/>
              </a:lnSpc>
            </a:pPr>
            <a:r>
              <a:rPr lang="en-US"/>
              <a:t>Macro v</a:t>
            </a:r>
            <a:r>
              <a:rPr lang="en-AU"/>
              <a:t>iruses thường lây nhiễm vào các files định dạng chuẩn và từ đó lây nhiễm vào tất cả các files tài liệu </a:t>
            </a:r>
            <a:r>
              <a:rPr lang="en-AU" smtClean="0"/>
              <a:t/>
            </a:r>
            <a:br>
              <a:rPr lang="en-AU" smtClean="0"/>
            </a:br>
            <a:r>
              <a:rPr lang="en-AU" smtClean="0"/>
              <a:t>được </a:t>
            </a:r>
            <a:r>
              <a:rPr lang="en-AU"/>
              <a:t>mở.</a:t>
            </a:r>
          </a:p>
          <a:p>
            <a:pPr eaLnBrk="1" hangingPunct="1">
              <a:lnSpc>
                <a:spcPct val="80000"/>
              </a:lnSpc>
            </a:pPr>
            <a:r>
              <a:rPr lang="en-US"/>
              <a:t>Macro v</a:t>
            </a:r>
            <a:r>
              <a:rPr lang="en-AU"/>
              <a:t>iruses cũng có thể được tự động kích hoạt nhờ các auto-executed macros: AutoExecute, Automacro và Command macro.</a:t>
            </a:r>
          </a:p>
          <a:p>
            <a:pPr eaLnBrk="1" hangingPunct="1">
              <a:lnSpc>
                <a:spcPct val="80000"/>
              </a:lnSpc>
            </a:pPr>
            <a:r>
              <a:rPr lang="en-US"/>
              <a:t>Theo th</a:t>
            </a:r>
            <a:r>
              <a:rPr lang="en-AU"/>
              <a:t>ống kê, m</a:t>
            </a:r>
            <a:r>
              <a:rPr lang="en-US"/>
              <a:t>acro v</a:t>
            </a:r>
            <a:r>
              <a:rPr lang="en-AU"/>
              <a:t>iruses chiếm khoảng 2/3 tổng lượng viruses đã được phát hiện.</a:t>
            </a:r>
            <a:endParaRPr lang="en-AU" sz="2000"/>
          </a:p>
        </p:txBody>
      </p:sp>
    </p:spTree>
    <p:extLst>
      <p:ext uri="{BB962C8B-B14F-4D97-AF65-F5344CB8AC3E}">
        <p14:creationId xmlns:p14="http://schemas.microsoft.com/office/powerpoint/2010/main" val="8997806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E-mail V</a:t>
            </a:r>
            <a:r>
              <a:rPr lang="en-AU"/>
              <a:t>iruses</a:t>
            </a:r>
          </a:p>
        </p:txBody>
      </p:sp>
      <p:sp>
        <p:nvSpPr>
          <p:cNvPr id="3" name="Content Placeholder 2"/>
          <p:cNvSpPr>
            <a:spLocks noGrp="1"/>
          </p:cNvSpPr>
          <p:nvPr>
            <p:ph idx="1"/>
          </p:nvPr>
        </p:nvSpPr>
        <p:spPr/>
        <p:txBody>
          <a:bodyPr/>
          <a:lstStyle/>
          <a:p>
            <a:pPr eaLnBrk="1" hangingPunct="1"/>
            <a:r>
              <a:rPr lang="en-US"/>
              <a:t>E-mail v</a:t>
            </a:r>
            <a:r>
              <a:rPr lang="en-AU"/>
              <a:t>iruses lây nhiễm bằng cách tự động gửi một bản copy của nó như 1 file đính kèm đến tất cả các địa chỉ email trong sổ địa chỉ của user trên máy bị lây nhiễm.</a:t>
            </a:r>
          </a:p>
          <a:p>
            <a:pPr eaLnBrk="1" hangingPunct="1"/>
            <a:r>
              <a:rPr lang="en-US"/>
              <a:t>N</a:t>
            </a:r>
            <a:r>
              <a:rPr lang="en-AU"/>
              <a:t>ếu user mở email hoặc file đính kèm, virus được kích hoạt.</a:t>
            </a:r>
          </a:p>
          <a:p>
            <a:pPr eaLnBrk="1" hangingPunct="1"/>
            <a:r>
              <a:rPr lang="en-US"/>
              <a:t>E-mail v</a:t>
            </a:r>
            <a:r>
              <a:rPr lang="en-AU"/>
              <a:t>iruses có thể lây nhiễm rất nhanh chóng, lan tràn trên khắp thế giới trong một thời gian ngắn.</a:t>
            </a:r>
            <a:endParaRPr lang="en-AU" sz="2000"/>
          </a:p>
        </p:txBody>
      </p:sp>
    </p:spTree>
    <p:extLst>
      <p:ext uri="{BB962C8B-B14F-4D97-AF65-F5344CB8AC3E}">
        <p14:creationId xmlns:p14="http://schemas.microsoft.com/office/powerpoint/2010/main" val="96917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Worms</a:t>
            </a:r>
            <a:endParaRPr lang="en-AU"/>
          </a:p>
        </p:txBody>
      </p:sp>
      <p:pic>
        <p:nvPicPr>
          <p:cNvPr id="28674" name="Picture 2" descr="http://www.stepbystep.com/wp-content/uploads/2013/04/Difference-between-Virus-and-Wor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68370"/>
            <a:ext cx="5334000" cy="545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9131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Worms</a:t>
            </a:r>
            <a:endParaRPr lang="en-AU"/>
          </a:p>
        </p:txBody>
      </p:sp>
      <p:sp>
        <p:nvSpPr>
          <p:cNvPr id="3" name="Content Placeholder 2"/>
          <p:cNvSpPr>
            <a:spLocks noGrp="1"/>
          </p:cNvSpPr>
          <p:nvPr>
            <p:ph idx="1"/>
          </p:nvPr>
        </p:nvSpPr>
        <p:spPr/>
        <p:txBody>
          <a:bodyPr/>
          <a:lstStyle/>
          <a:p>
            <a:pPr eaLnBrk="1" hangingPunct="1">
              <a:lnSpc>
                <a:spcPct val="80000"/>
              </a:lnSpc>
            </a:pPr>
            <a:r>
              <a:rPr lang="vi-VN"/>
              <a:t>Sâu </a:t>
            </a:r>
            <a:r>
              <a:rPr lang="en-AU" smtClean="0"/>
              <a:t>(Worms) </a:t>
            </a:r>
            <a:r>
              <a:rPr lang="vi-VN" smtClean="0"/>
              <a:t>có </a:t>
            </a:r>
            <a:r>
              <a:rPr lang="vi-VN"/>
              <a:t>khả năng tự lây nhiễm từ máy này sang máy khác mà không cần sự trợ giúp của người dùng (khác email viruses).</a:t>
            </a:r>
          </a:p>
          <a:p>
            <a:pPr eaLnBrk="1" hangingPunct="1">
              <a:lnSpc>
                <a:spcPct val="80000"/>
              </a:lnSpc>
            </a:pPr>
            <a:r>
              <a:rPr lang="vi-VN"/>
              <a:t>Khi sâu lây nhiễm vào một máy, nó sử dụng máy này làm “bàn đạp” để tiếp tục tấn công các máy khác.</a:t>
            </a:r>
          </a:p>
          <a:p>
            <a:pPr eaLnBrk="1" hangingPunct="1">
              <a:lnSpc>
                <a:spcPct val="80000"/>
              </a:lnSpc>
            </a:pPr>
            <a:r>
              <a:rPr lang="vi-VN"/>
              <a:t>Các sâu trên mạng sử dụng kết nối mạng để lây lan từ máy này sang máy khác.</a:t>
            </a:r>
          </a:p>
          <a:p>
            <a:pPr eaLnBrk="1" hangingPunct="1">
              <a:lnSpc>
                <a:spcPct val="80000"/>
              </a:lnSpc>
            </a:pPr>
            <a:r>
              <a:rPr lang="vi-VN"/>
              <a:t>Khi sâu hoạt động, nó tương tự virus.</a:t>
            </a:r>
            <a:endParaRPr lang="en-AU"/>
          </a:p>
        </p:txBody>
      </p:sp>
    </p:spTree>
    <p:extLst>
      <p:ext uri="{BB962C8B-B14F-4D97-AF65-F5344CB8AC3E}">
        <p14:creationId xmlns:p14="http://schemas.microsoft.com/office/powerpoint/2010/main" val="12345818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a:t>Worms</a:t>
            </a:r>
            <a:endParaRPr lang="en-AU"/>
          </a:p>
        </p:txBody>
      </p:sp>
      <p:sp>
        <p:nvSpPr>
          <p:cNvPr id="3" name="Content Placeholder 2"/>
          <p:cNvSpPr>
            <a:spLocks noGrp="1"/>
          </p:cNvSpPr>
          <p:nvPr>
            <p:ph idx="1"/>
          </p:nvPr>
        </p:nvSpPr>
        <p:spPr/>
        <p:txBody>
          <a:bodyPr/>
          <a:lstStyle/>
          <a:p>
            <a:pPr eaLnBrk="1" hangingPunct="1">
              <a:lnSpc>
                <a:spcPct val="80000"/>
              </a:lnSpc>
            </a:pPr>
            <a:r>
              <a:rPr lang="en-US"/>
              <a:t>Các phương pháp lây lan của </a:t>
            </a:r>
            <a:r>
              <a:rPr lang="en-US" smtClean="0"/>
              <a:t>sâu:</a:t>
            </a:r>
          </a:p>
          <a:p>
            <a:pPr lvl="1">
              <a:lnSpc>
                <a:spcPct val="90000"/>
              </a:lnSpc>
            </a:pPr>
            <a:r>
              <a:rPr lang="en-US"/>
              <a:t>Lây lan qua thư điện tử: sử dụng email để gửi bản copy của sâu đến các máy khác.</a:t>
            </a:r>
          </a:p>
          <a:p>
            <a:pPr lvl="1">
              <a:lnSpc>
                <a:spcPct val="90000"/>
              </a:lnSpc>
            </a:pPr>
            <a:r>
              <a:rPr lang="en-US"/>
              <a:t>Lây lan thông qua khả năng thực thi từ xa: Sâu thực thi một bản copy của nó trên một máy khác</a:t>
            </a:r>
            <a:r>
              <a:rPr lang="vi-VN"/>
              <a:t> nhờ lợi dụng các lỗ hổng an ninh của hệ điều hành, các dịch vụ hoặc phần mềm ứng dụng</a:t>
            </a:r>
            <a:r>
              <a:rPr lang="en-US"/>
              <a:t>.</a:t>
            </a:r>
          </a:p>
          <a:p>
            <a:pPr lvl="1">
              <a:lnSpc>
                <a:spcPct val="90000"/>
              </a:lnSpc>
            </a:pPr>
            <a:r>
              <a:rPr lang="en-US"/>
              <a:t>Lây lan thông qua khả năng log-in (đăng nhập) từ xa: sâu đăng nhập vào hệ thống ở xa như một user và sử dụng lệnh để copy bản thân từ máy này sang máy khác.</a:t>
            </a:r>
            <a:endParaRPr lang="en-AU"/>
          </a:p>
        </p:txBody>
      </p:sp>
    </p:spTree>
    <p:extLst>
      <p:ext uri="{BB962C8B-B14F-4D97-AF65-F5344CB8AC3E}">
        <p14:creationId xmlns:p14="http://schemas.microsoft.com/office/powerpoint/2010/main" val="4741643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Worms – Ví dụ</a:t>
            </a:r>
            <a:endParaRPr lang="en-AU"/>
          </a:p>
        </p:txBody>
      </p:sp>
      <p:sp>
        <p:nvSpPr>
          <p:cNvPr id="3" name="Content Placeholder 2"/>
          <p:cNvSpPr>
            <a:spLocks noGrp="1"/>
          </p:cNvSpPr>
          <p:nvPr>
            <p:ph idx="1"/>
          </p:nvPr>
        </p:nvSpPr>
        <p:spPr/>
        <p:txBody>
          <a:bodyPr/>
          <a:lstStyle/>
          <a:p>
            <a:pPr eaLnBrk="1" hangingPunct="1"/>
            <a:r>
              <a:rPr lang="en-US" sz="2800"/>
              <a:t>Code Red (7/2001):</a:t>
            </a:r>
          </a:p>
          <a:p>
            <a:pPr lvl="1" eaLnBrk="1" hangingPunct="1"/>
            <a:r>
              <a:rPr lang="en-US" sz="2400"/>
              <a:t>Lợi dụng một lỗi hổng an ninh trong MS IIS để lây lan (lỗi tràn bộ đệm khi xử lý các file .ida của IIS).</a:t>
            </a:r>
          </a:p>
          <a:p>
            <a:pPr lvl="1" eaLnBrk="1" hangingPunct="1"/>
            <a:r>
              <a:rPr lang="en-US" sz="2400"/>
              <a:t>Quét các địa chỉ IP ngẫu nhiên để tìm các hệ thống có lỗi.</a:t>
            </a:r>
          </a:p>
          <a:p>
            <a:pPr lvl="1" eaLnBrk="1" hangingPunct="1"/>
            <a:r>
              <a:rPr lang="en-US" sz="2400"/>
              <a:t>Lây nhiễm vào 360.000 máy chủ trong vòng 14 giờ</a:t>
            </a:r>
            <a:r>
              <a:rPr lang="en-US" sz="2400" smtClean="0"/>
              <a:t>.</a:t>
            </a:r>
          </a:p>
          <a:p>
            <a:endParaRPr lang="en-AU" sz="2800"/>
          </a:p>
        </p:txBody>
      </p:sp>
    </p:spTree>
    <p:extLst>
      <p:ext uri="{BB962C8B-B14F-4D97-AF65-F5344CB8AC3E}">
        <p14:creationId xmlns:p14="http://schemas.microsoft.com/office/powerpoint/2010/main" val="14014737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Worms – Ví dụ</a:t>
            </a:r>
            <a:endParaRPr lang="en-AU"/>
          </a:p>
        </p:txBody>
      </p:sp>
      <p:sp>
        <p:nvSpPr>
          <p:cNvPr id="3" name="Content Placeholder 2"/>
          <p:cNvSpPr>
            <a:spLocks noGrp="1"/>
          </p:cNvSpPr>
          <p:nvPr>
            <p:ph idx="1"/>
          </p:nvPr>
        </p:nvSpPr>
        <p:spPr>
          <a:xfrm>
            <a:off x="228600" y="1447800"/>
            <a:ext cx="8610600" cy="4678363"/>
          </a:xfrm>
        </p:spPr>
        <p:txBody>
          <a:bodyPr/>
          <a:lstStyle/>
          <a:p>
            <a:pPr eaLnBrk="1" hangingPunct="1"/>
            <a:r>
              <a:rPr lang="en-US" sz="2800"/>
              <a:t>Nimda (</a:t>
            </a:r>
            <a:r>
              <a:rPr lang="vi-VN" sz="2800"/>
              <a:t>9</a:t>
            </a:r>
            <a:r>
              <a:rPr lang="en-US" sz="2800"/>
              <a:t>/2001): có khả năng lây lan theo nhiều con đường:</a:t>
            </a:r>
          </a:p>
          <a:p>
            <a:pPr lvl="1" eaLnBrk="1" hangingPunct="1"/>
            <a:r>
              <a:rPr lang="en-US" sz="2400"/>
              <a:t>Qua email từ máy client sang client</a:t>
            </a:r>
          </a:p>
          <a:p>
            <a:pPr lvl="1" eaLnBrk="1" hangingPunct="1"/>
            <a:r>
              <a:rPr lang="en-US" sz="2400"/>
              <a:t>Qua các thư mục chia sẻ trên mạng </a:t>
            </a:r>
          </a:p>
          <a:p>
            <a:pPr lvl="1" eaLnBrk="1" hangingPunct="1"/>
            <a:r>
              <a:rPr lang="en-US" sz="2400"/>
              <a:t>Từ máy chủ web sang trình duyệt</a:t>
            </a:r>
          </a:p>
          <a:p>
            <a:pPr lvl="1" eaLnBrk="1" hangingPunct="1"/>
            <a:r>
              <a:rPr lang="en-US" sz="2400"/>
              <a:t>Từ máy khách đến máy chủ nhờ khai thác các lỗi máy chủ.</a:t>
            </a:r>
            <a:endParaRPr lang="vi-VN" sz="2400"/>
          </a:p>
          <a:p>
            <a:pPr lvl="1" eaLnBrk="1" hangingPunct="1"/>
            <a:r>
              <a:rPr lang="vi-VN" sz="2400"/>
              <a:t>22 phút sau khi ra đời Nimda trở thành sâu có tốc độ lan truyền nhanh nhất trên Internet.</a:t>
            </a:r>
            <a:endParaRPr lang="en-AU" sz="2400"/>
          </a:p>
        </p:txBody>
      </p:sp>
    </p:spTree>
    <p:extLst>
      <p:ext uri="{BB962C8B-B14F-4D97-AF65-F5344CB8AC3E}">
        <p14:creationId xmlns:p14="http://schemas.microsoft.com/office/powerpoint/2010/main" val="417064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2.1 </a:t>
            </a:r>
            <a:r>
              <a:rPr lang="en-AU"/>
              <a:t>Khái quát về mối đe dọa, </a:t>
            </a:r>
            <a:r>
              <a:rPr lang="en-AU" smtClean="0"/>
              <a:t>lỗ hổng </a:t>
            </a:r>
            <a:r>
              <a:rPr lang="en-AU"/>
              <a:t>và tấn công</a:t>
            </a:r>
          </a:p>
        </p:txBody>
      </p:sp>
      <p:sp>
        <p:nvSpPr>
          <p:cNvPr id="211971" name="Rectangle 3"/>
          <p:cNvSpPr>
            <a:spLocks noGrp="1" noChangeArrowheads="1"/>
          </p:cNvSpPr>
          <p:nvPr>
            <p:ph type="body" idx="1"/>
          </p:nvPr>
        </p:nvSpPr>
        <p:spPr>
          <a:xfrm>
            <a:off x="228600" y="1371600"/>
            <a:ext cx="8756650" cy="4754563"/>
          </a:xfrm>
        </p:spPr>
        <p:txBody>
          <a:bodyPr/>
          <a:lstStyle/>
          <a:p>
            <a:r>
              <a:rPr lang="vi-VN" smtClean="0"/>
              <a:t>Một số dạng </a:t>
            </a:r>
            <a:r>
              <a:rPr lang="en-AU" smtClean="0"/>
              <a:t>tấn công</a:t>
            </a:r>
            <a:r>
              <a:rPr lang="vi-VN" smtClean="0"/>
              <a:t> điển hình</a:t>
            </a:r>
            <a:r>
              <a:rPr lang="en-AU" smtClean="0"/>
              <a:t>:</a:t>
            </a:r>
          </a:p>
          <a:p>
            <a:pPr lvl="1"/>
            <a:r>
              <a:rPr lang="vi-VN" smtClean="0"/>
              <a:t>Tấn </a:t>
            </a:r>
            <a:r>
              <a:rPr lang="vi-VN"/>
              <a:t>công bằng mã độc</a:t>
            </a:r>
          </a:p>
          <a:p>
            <a:pPr lvl="1"/>
            <a:r>
              <a:rPr lang="vi-VN" smtClean="0"/>
              <a:t>Tấn </a:t>
            </a:r>
            <a:r>
              <a:rPr lang="vi-VN"/>
              <a:t>công vào mật khẩu</a:t>
            </a:r>
          </a:p>
          <a:p>
            <a:pPr lvl="1"/>
            <a:r>
              <a:rPr lang="vi-VN" smtClean="0"/>
              <a:t>Tấn </a:t>
            </a:r>
            <a:r>
              <a:rPr lang="vi-VN"/>
              <a:t>công từ chối dịch vụ</a:t>
            </a:r>
          </a:p>
          <a:p>
            <a:pPr lvl="1"/>
            <a:r>
              <a:rPr lang="vi-VN" smtClean="0"/>
              <a:t>Tấn </a:t>
            </a:r>
            <a:r>
              <a:rPr lang="vi-VN"/>
              <a:t>công giả mạo địa chỉ, nghe trộm</a:t>
            </a:r>
          </a:p>
          <a:p>
            <a:pPr lvl="1"/>
            <a:r>
              <a:rPr lang="vi-VN" smtClean="0"/>
              <a:t>Tấn </a:t>
            </a:r>
            <a:r>
              <a:rPr lang="vi-VN"/>
              <a:t>công kiểu </a:t>
            </a:r>
            <a:r>
              <a:rPr lang="vi-VN" smtClean="0"/>
              <a:t>phát lại và người </a:t>
            </a:r>
            <a:r>
              <a:rPr lang="vi-VN"/>
              <a:t>đứng giữa</a:t>
            </a:r>
          </a:p>
          <a:p>
            <a:pPr lvl="1"/>
            <a:r>
              <a:rPr lang="vi-VN" smtClean="0"/>
              <a:t>Tấn </a:t>
            </a:r>
            <a:r>
              <a:rPr lang="vi-VN"/>
              <a:t>công bằng bom thư và thư rác</a:t>
            </a:r>
          </a:p>
          <a:p>
            <a:pPr lvl="1"/>
            <a:r>
              <a:rPr lang="vi-VN" smtClean="0"/>
              <a:t>Tấn </a:t>
            </a:r>
            <a:r>
              <a:rPr lang="vi-VN"/>
              <a:t>công sử dụng cửa hậu</a:t>
            </a:r>
          </a:p>
          <a:p>
            <a:pPr lvl="1"/>
            <a:r>
              <a:rPr lang="vi-VN" smtClean="0"/>
              <a:t>Tấn </a:t>
            </a:r>
            <a:r>
              <a:rPr lang="vi-VN"/>
              <a:t>công kiểu Social Engineering</a:t>
            </a:r>
          </a:p>
          <a:p>
            <a:pPr lvl="1"/>
            <a:r>
              <a:rPr lang="vi-VN" smtClean="0"/>
              <a:t>Tấn </a:t>
            </a:r>
            <a:r>
              <a:rPr lang="vi-VN"/>
              <a:t>công phising, pharming</a:t>
            </a:r>
          </a:p>
          <a:p>
            <a:pPr lvl="1"/>
            <a:endParaRPr lang="en-AU" smtClean="0"/>
          </a:p>
        </p:txBody>
      </p:sp>
    </p:spTree>
    <p:extLst>
      <p:ext uri="{BB962C8B-B14F-4D97-AF65-F5344CB8AC3E}">
        <p14:creationId xmlns:p14="http://schemas.microsoft.com/office/powerpoint/2010/main" val="30257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1971">
                                            <p:txEl>
                                              <p:pRg st="9" end="9"/>
                                            </p:txEl>
                                          </p:spTgt>
                                        </p:tgtEl>
                                        <p:attrNameLst>
                                          <p:attrName>style.visibility</p:attrName>
                                        </p:attrNameLst>
                                      </p:cBhvr>
                                      <p:to>
                                        <p:strVal val="visible"/>
                                      </p:to>
                                    </p:set>
                                    <p:animEffect transition="in" filter="blinds(horizontal)">
                                      <p:cBhvr>
                                        <p:cTn id="52" dur="500"/>
                                        <p:tgtEl>
                                          <p:spTgt spid="211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Phòng chống</a:t>
            </a:r>
            <a:endParaRPr lang="en-AU"/>
          </a:p>
        </p:txBody>
      </p:sp>
      <p:sp>
        <p:nvSpPr>
          <p:cNvPr id="3" name="Content Placeholder 2"/>
          <p:cNvSpPr>
            <a:spLocks noGrp="1"/>
          </p:cNvSpPr>
          <p:nvPr>
            <p:ph idx="1"/>
          </p:nvPr>
        </p:nvSpPr>
        <p:spPr>
          <a:xfrm>
            <a:off x="228600" y="1447800"/>
            <a:ext cx="8610600" cy="4678363"/>
          </a:xfrm>
        </p:spPr>
        <p:txBody>
          <a:bodyPr/>
          <a:lstStyle/>
          <a:p>
            <a:pPr eaLnBrk="1" hangingPunct="1">
              <a:lnSpc>
                <a:spcPct val="90000"/>
              </a:lnSpc>
            </a:pPr>
            <a:r>
              <a:rPr lang="en-US" sz="2800"/>
              <a:t>Ngăn chặn viruses lây nhiễm vào hệ thống:</a:t>
            </a:r>
          </a:p>
          <a:p>
            <a:pPr lvl="1" eaLnBrk="1" hangingPunct="1">
              <a:lnSpc>
                <a:spcPct val="90000"/>
              </a:lnSpc>
            </a:pPr>
            <a:r>
              <a:rPr lang="en-US" sz="2400"/>
              <a:t>Luôn cập nhật hệ thống để hạn chế các lỗi phần mềm</a:t>
            </a:r>
          </a:p>
          <a:p>
            <a:pPr lvl="1" eaLnBrk="1" hangingPunct="1">
              <a:lnSpc>
                <a:spcPct val="90000"/>
              </a:lnSpc>
            </a:pPr>
            <a:r>
              <a:rPr lang="en-US" sz="2400"/>
              <a:t>Sử dụng các biện pháp kiểm soát truy nhập</a:t>
            </a:r>
          </a:p>
          <a:p>
            <a:pPr eaLnBrk="1" hangingPunct="1">
              <a:lnSpc>
                <a:spcPct val="90000"/>
              </a:lnSpc>
            </a:pPr>
            <a:r>
              <a:rPr lang="en-US" sz="2800"/>
              <a:t>Khi hệ thống đã bị nhiễm virus:</a:t>
            </a:r>
          </a:p>
          <a:p>
            <a:pPr lvl="1" eaLnBrk="1" hangingPunct="1">
              <a:lnSpc>
                <a:spcPct val="90000"/>
              </a:lnSpc>
            </a:pPr>
            <a:r>
              <a:rPr lang="en-US" sz="2400"/>
              <a:t>Phát hiện virus</a:t>
            </a:r>
          </a:p>
          <a:p>
            <a:pPr lvl="1" eaLnBrk="1" hangingPunct="1">
              <a:lnSpc>
                <a:spcPct val="90000"/>
              </a:lnSpc>
            </a:pPr>
            <a:r>
              <a:rPr lang="en-US" sz="2400"/>
              <a:t>Nhận dạng virus</a:t>
            </a:r>
          </a:p>
          <a:p>
            <a:pPr lvl="1" eaLnBrk="1" hangingPunct="1">
              <a:lnSpc>
                <a:spcPct val="90000"/>
              </a:lnSpc>
            </a:pPr>
            <a:r>
              <a:rPr lang="en-US" sz="2400"/>
              <a:t>Loại bỏ virus</a:t>
            </a:r>
            <a:endParaRPr lang="en-AU" sz="2800"/>
          </a:p>
        </p:txBody>
      </p:sp>
    </p:spTree>
    <p:extLst>
      <p:ext uri="{BB962C8B-B14F-4D97-AF65-F5344CB8AC3E}">
        <p14:creationId xmlns:p14="http://schemas.microsoft.com/office/powerpoint/2010/main" val="17958574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Phòng chống</a:t>
            </a:r>
            <a:endParaRPr lang="en-AU"/>
          </a:p>
        </p:txBody>
      </p:sp>
      <p:sp>
        <p:nvSpPr>
          <p:cNvPr id="3" name="Content Placeholder 2"/>
          <p:cNvSpPr>
            <a:spLocks noGrp="1"/>
          </p:cNvSpPr>
          <p:nvPr>
            <p:ph idx="1"/>
          </p:nvPr>
        </p:nvSpPr>
        <p:spPr>
          <a:xfrm>
            <a:off x="228600" y="1447800"/>
            <a:ext cx="8610600" cy="4678363"/>
          </a:xfrm>
        </p:spPr>
        <p:txBody>
          <a:bodyPr/>
          <a:lstStyle/>
          <a:p>
            <a:pPr eaLnBrk="1" hangingPunct="1">
              <a:lnSpc>
                <a:spcPct val="90000"/>
              </a:lnSpc>
            </a:pPr>
            <a:r>
              <a:rPr lang="vi-VN" sz="2800"/>
              <a:t>Một số phần mềm diệt virus </a:t>
            </a:r>
            <a:r>
              <a:rPr lang="vi-VN" sz="2800" smtClean="0"/>
              <a:t>và </a:t>
            </a:r>
            <a:r>
              <a:rPr lang="en-AU" sz="2800" smtClean="0"/>
              <a:t>phần mềm độc hại:</a:t>
            </a:r>
          </a:p>
          <a:p>
            <a:pPr lvl="1"/>
            <a:r>
              <a:rPr lang="vi-VN" sz="2400"/>
              <a:t>Microsoft Security </a:t>
            </a:r>
            <a:r>
              <a:rPr lang="vi-VN" sz="2400" smtClean="0"/>
              <a:t>Essentials</a:t>
            </a:r>
            <a:r>
              <a:rPr lang="en-AU" sz="2400" smtClean="0"/>
              <a:t> (Windows 7 trở lên)</a:t>
            </a:r>
            <a:endParaRPr lang="vi-VN" sz="2400"/>
          </a:p>
          <a:p>
            <a:pPr lvl="1"/>
            <a:r>
              <a:rPr lang="vi-VN" sz="2400"/>
              <a:t>Semantec Norton Antivirus</a:t>
            </a:r>
          </a:p>
          <a:p>
            <a:pPr lvl="1"/>
            <a:r>
              <a:rPr lang="vi-VN" sz="2400"/>
              <a:t>Kaspersky Antivirus</a:t>
            </a:r>
          </a:p>
          <a:p>
            <a:pPr lvl="1"/>
            <a:r>
              <a:rPr lang="en-AU" sz="2400"/>
              <a:t>BitDefender Antivirus</a:t>
            </a:r>
            <a:endParaRPr lang="vi-VN" sz="2400"/>
          </a:p>
          <a:p>
            <a:pPr lvl="1"/>
            <a:r>
              <a:rPr lang="vi-VN" sz="2400"/>
              <a:t>AVG </a:t>
            </a:r>
            <a:r>
              <a:rPr lang="en-AU" sz="2400"/>
              <a:t>Antivirus</a:t>
            </a:r>
            <a:endParaRPr lang="vi-VN" sz="2400"/>
          </a:p>
          <a:p>
            <a:pPr lvl="1"/>
            <a:r>
              <a:rPr lang="en-AU" sz="2400"/>
              <a:t>McAfee VirusScan</a:t>
            </a:r>
            <a:endParaRPr lang="vi-VN" sz="2400"/>
          </a:p>
          <a:p>
            <a:pPr lvl="1"/>
            <a:r>
              <a:rPr lang="en-AU" sz="2400"/>
              <a:t>Trend Micro</a:t>
            </a:r>
            <a:r>
              <a:rPr lang="vi-VN" sz="2400"/>
              <a:t> Antivirus</a:t>
            </a:r>
          </a:p>
          <a:p>
            <a:pPr lvl="1"/>
            <a:r>
              <a:rPr lang="vi-VN" sz="2400"/>
              <a:t>F-secure</a:t>
            </a:r>
          </a:p>
          <a:p>
            <a:pPr lvl="1"/>
            <a:r>
              <a:rPr lang="vi-VN" sz="2400"/>
              <a:t>BKAV</a:t>
            </a:r>
            <a:endParaRPr lang="en-AU" sz="2400"/>
          </a:p>
        </p:txBody>
      </p:sp>
    </p:spTree>
    <p:extLst>
      <p:ext uri="{BB962C8B-B14F-4D97-AF65-F5344CB8AC3E}">
        <p14:creationId xmlns:p14="http://schemas.microsoft.com/office/powerpoint/2010/main" val="34778815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2.4 </a:t>
            </a:r>
            <a:r>
              <a:rPr lang="vi-VN"/>
              <a:t>Các dạng phần mềm độc </a:t>
            </a:r>
            <a:r>
              <a:rPr lang="vi-VN" smtClean="0"/>
              <a:t>hại</a:t>
            </a:r>
            <a:r>
              <a:rPr lang="en-AU" smtClean="0"/>
              <a:t> – </a:t>
            </a:r>
            <a:r>
              <a:rPr lang="en-US" smtClean="0"/>
              <a:t>Phòng chống</a:t>
            </a:r>
            <a:endParaRPr lang="en-AU"/>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5152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434325"/>
      </p:ext>
    </p:extLst>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10225</TotalTime>
  <Words>7838</Words>
  <Application>Microsoft Office PowerPoint</Application>
  <PresentationFormat>On-screen Show (4:3)</PresentationFormat>
  <Paragraphs>634</Paragraphs>
  <Slides>92</Slides>
  <Notes>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213TGp_natural_light_v2</vt:lpstr>
      <vt:lpstr>PowerPoint Presentation</vt:lpstr>
      <vt:lpstr>NỘI DUNG CHƯƠNG 2</vt:lpstr>
      <vt:lpstr>2.1 Khái quát về mối đe dọa, lỗ hổng và tấn công</vt:lpstr>
      <vt:lpstr>2.1 Khái quát về mối đe dọa, lỗ hổng và tấn công</vt:lpstr>
      <vt:lpstr>2.1 Khái quát về mối đe dọa, lỗ hổng và tấn công</vt:lpstr>
      <vt:lpstr>2.1 Khái quát về mối đe dọa, lỗ hổng và tấn công</vt:lpstr>
      <vt:lpstr>2.1 Khái quát về mối đe dọa, lỗ hổng và tấn công</vt:lpstr>
      <vt:lpstr>2.1 Khái quát về mối đe dọa, lỗ hổng và tấn công</vt:lpstr>
      <vt:lpstr>2.1 Khái quát về mối đe dọa, lỗ hổng và tấn công</vt:lpstr>
      <vt:lpstr>2.2 Các công cụ hỗ trợ tấn công</vt:lpstr>
      <vt:lpstr>2.2 Các công cụ hỗ trợ tấn công</vt:lpstr>
      <vt:lpstr>2.2 Các công cụ hỗ trợ tấn công</vt:lpstr>
      <vt:lpstr>2.2 Các công cụ hỗ trợ tấn công</vt:lpstr>
      <vt:lpstr>2.2 Các công cụ hỗ trợ tấn công</vt:lpstr>
      <vt:lpstr>2.2 Các công cụ hỗ trợ tấn công</vt:lpstr>
      <vt:lpstr>2.3 Các dạng tấn công phá hoại thường gặp</vt:lpstr>
      <vt:lpstr>2.3 Các dạng tấn công - Tấn công vào mật khẩu</vt:lpstr>
      <vt:lpstr>2.3 Các dạng tấn công - Tấn công vào mật khẩu</vt:lpstr>
      <vt:lpstr>2.3 Các dạng tấn công - Tấn công bằng mã độc</vt:lpstr>
      <vt:lpstr>2.3 Các dạng tấn công - Tấn công bằng mã độc:  Tấn công lợi dụng lỗi tràn bộ đệm</vt:lpstr>
      <vt:lpstr>2.3 Các dạng tấn công - Tấn công bằng mã độc:  Tấn công lợi dụng lỗi tràn bộ đệm</vt:lpstr>
      <vt:lpstr>2.3 Các dạng tấn công - Tấn công bằng mã độc:  Tấn công lợi dụng lỗi tràn bộ đệm</vt:lpstr>
      <vt:lpstr>2.3 Các dạng tấn công - Tấn công bằng mã độc:  Tấn công lợi dụng lỗi tràn bộ đệm</vt:lpstr>
      <vt:lpstr>2.3 Các dạng tấn công - Tấn công bằng mã độc:  Tấn công lợi dụng lỗi không kiểm tra đầu vào</vt:lpstr>
      <vt:lpstr>2.3 Các dạng tấn công - Tấn công bằng mã độc:  Tấn công lợi dụng lỗi không kiểm tra đầu vào</vt:lpstr>
      <vt:lpstr>2.3 Các dạng tấn công - Tấn công bằng mã độc:  Tấn công lợi dụng lỗi không kiểm tra đầu vào</vt:lpstr>
      <vt:lpstr>2.3 Các dạng tấn công - Tấn công bằng mã độc:  Lợi dụng lỗi không kiểm tra đầu vào - SQL Injection</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Vượt qua các khâu xác thực người dùng</vt:lpstr>
      <vt:lpstr>2.3 Các dạng tấn công - Tấn công bằng mã độc:  SQL Injection - Sửa đổi, hoặc xóa dữ liệu</vt:lpstr>
      <vt:lpstr>2.3 Các dạng tấn công - Tấn công bằng mã độc:  SQL Injection - Sửa đổi, hoặc xóa dữ liệu</vt:lpstr>
      <vt:lpstr>2.3 Các dạng tấn công - Tấn công bằng mã độc:  SQL Injection - Sửa đổi, hoặc xóa dữ liệu</vt:lpstr>
      <vt:lpstr>2.3 Các dạng tấn công - Tấn công bằng mã độc:  SQL Injection - Sửa đổi, hoặc xóa dữ liệu</vt:lpstr>
      <vt:lpstr>2.3 Các dạng tấn công - Tấn công bằng mã độc:  Tấn công lợi dụng lỗi không kiểm tra đầu vào</vt:lpstr>
      <vt:lpstr>2.3 Các dạng tấn công - Tấn công từ chối dịch vụ</vt:lpstr>
      <vt:lpstr>2.3 Các dạng tấn công - Tấn công DoS - SYN floods</vt:lpstr>
      <vt:lpstr>2.3 Các dạng tấn công - Tấn công DoS - SYN floods</vt:lpstr>
      <vt:lpstr>2.3 Các dạng tấn công - Tấn công DoS - SYN floods</vt:lpstr>
      <vt:lpstr>2.3 Các dạng tấn công - Tấn công DoS - SYN floods</vt:lpstr>
      <vt:lpstr>2.3 Các dạng tấn công - Tấn công DoS - Smurf</vt:lpstr>
      <vt:lpstr>2.3 Các dạng tấn công - Tấn công DoS - Smurf</vt:lpstr>
      <vt:lpstr>2.3 Các dạng tấn công - Tấn công DoS - Smurf</vt:lpstr>
      <vt:lpstr>2.3 Các dạng tấn công - Tấn công DDoS</vt:lpstr>
      <vt:lpstr>2.3 Các dạng tấn công - Tấn công DDoS</vt:lpstr>
      <vt:lpstr>2.3 Các dạng tấn công - Tấn công Reflective DDoS</vt:lpstr>
      <vt:lpstr>2.3 Các dạng tấn công - Tấn công Reflective DDoS</vt:lpstr>
      <vt:lpstr>2.3 Các dạng tấn công - Tấn công giả mạo địa chỉ</vt:lpstr>
      <vt:lpstr>2.3 Các dạng tấn công - Tấn công giả mạo địa chỉ</vt:lpstr>
      <vt:lpstr>2.3 Các dạng tấn công - Tấn công giả mạo địa chỉ</vt:lpstr>
      <vt:lpstr>2.3 Các dạng tấn công - Tấn công giả mạo địa chỉ</vt:lpstr>
      <vt:lpstr>2.3 Các dạng tấn công - Tấn công giả mạo địa chỉ</vt:lpstr>
      <vt:lpstr>2.3 Các dạng tấn công - Tấn công nghe trộm</vt:lpstr>
      <vt:lpstr>2.3 Các dạng tấn công - Tấn công kiểu người đứng giữa</vt:lpstr>
      <vt:lpstr>2.3 Các dạng tấn công - Tấn công kiểu người đứng giữa</vt:lpstr>
      <vt:lpstr>2.3 Các dạng tấn công - Tấn công bằng bom thư và thư rác</vt:lpstr>
      <vt:lpstr>2.3 Các dạng tấn công - Tấn công sử dụng cửa hậu</vt:lpstr>
      <vt:lpstr>2.3 Các dạng tấn công - Tấn công kiểu Social Engineering</vt:lpstr>
      <vt:lpstr>2.3 Các dạng tấn công - Tấn công kiểu Social Engineering</vt:lpstr>
      <vt:lpstr>2.3 Các dạng tấn công - Tấn công kiểu phishing</vt:lpstr>
      <vt:lpstr>2.3 Các dạng tấn công - Tấn công kiểu phishing</vt:lpstr>
      <vt:lpstr>2.3 Các dạng tấn công - Tấn công kiểu phishing</vt:lpstr>
      <vt:lpstr>2.3 Các dạng tấn công - Tấn công kiểu pharming</vt:lpstr>
      <vt:lpstr>2.3 Các dạng tấn công - Tấn công kiểu pharming</vt:lpstr>
      <vt:lpstr>2.3 Các dạng tấn công - Tấn công kiểu pharming</vt:lpstr>
      <vt:lpstr>2.4 Các dạng phần mềm độc hại</vt:lpstr>
      <vt:lpstr>2.4 Các dạng phần mềm độc hại - Logic bombs</vt:lpstr>
      <vt:lpstr>2.4 Các dạng phần mềm độc hại - Trojan horses</vt:lpstr>
      <vt:lpstr>2.4 Các dạng phần mềm độc hại - Trojan horses</vt:lpstr>
      <vt:lpstr>2.4 Các dạng phần mềm độc hại - Zombie</vt:lpstr>
      <vt:lpstr>2.4 Các dạng phần mềm độc hại - Zombie</vt:lpstr>
      <vt:lpstr>2.4 Các dạng phần mềm độc hại - Zombie</vt:lpstr>
      <vt:lpstr>2.4 Các dạng phần mềm độc hại - Viruses</vt:lpstr>
      <vt:lpstr>2.4 Các dạng phần mềm độc hại - Viruses</vt:lpstr>
      <vt:lpstr>2.4 Các dạng phần mềm độc hại - Viruses</vt:lpstr>
      <vt:lpstr>2.4 Các dạng phần mềm độc hại - Viruses</vt:lpstr>
      <vt:lpstr>2.4 Các dạng phần mềm độc hại – Macro Viruses</vt:lpstr>
      <vt:lpstr>2.4 Các dạng phần mềm độc hại – E-mail Viruses</vt:lpstr>
      <vt:lpstr>2.4 Các dạng phần mềm độc hại - Worms</vt:lpstr>
      <vt:lpstr>2.4 Các dạng phần mềm độc hại - Worms</vt:lpstr>
      <vt:lpstr>2.4 Các dạng phần mềm độc hại - Worms</vt:lpstr>
      <vt:lpstr>2.4 Các dạng phần mềm độc hại – Worms – Ví dụ</vt:lpstr>
      <vt:lpstr>2.4 Các dạng phần mềm độc hại – Worms – Ví dụ</vt:lpstr>
      <vt:lpstr>2.4 Các dạng phần mềm độc hại – Phòng chống</vt:lpstr>
      <vt:lpstr>2.4 Các dạng phần mềm độc hại – Phòng chống</vt:lpstr>
      <vt:lpstr>2.4 Các dạng phần mềm độc hại – Phòng chống</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До Суан Чо</cp:lastModifiedBy>
  <cp:revision>407</cp:revision>
  <dcterms:created xsi:type="dcterms:W3CDTF">2008-09-11T07:24:50Z</dcterms:created>
  <dcterms:modified xsi:type="dcterms:W3CDTF">2015-08-20T08:55:04Z</dcterms:modified>
</cp:coreProperties>
</file>