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6"/>
  </p:notesMasterIdLst>
  <p:handoutMasterIdLst>
    <p:handoutMasterId r:id="rId57"/>
  </p:handoutMasterIdLst>
  <p:sldIdLst>
    <p:sldId id="292" r:id="rId2"/>
    <p:sldId id="296" r:id="rId3"/>
    <p:sldId id="297" r:id="rId4"/>
    <p:sldId id="298" r:id="rId5"/>
    <p:sldId id="299" r:id="rId6"/>
    <p:sldId id="300" r:id="rId7"/>
    <p:sldId id="304" r:id="rId8"/>
    <p:sldId id="305" r:id="rId9"/>
    <p:sldId id="306" r:id="rId10"/>
    <p:sldId id="301" r:id="rId11"/>
    <p:sldId id="308" r:id="rId12"/>
    <p:sldId id="307" r:id="rId13"/>
    <p:sldId id="309" r:id="rId14"/>
    <p:sldId id="310" r:id="rId15"/>
    <p:sldId id="311" r:id="rId16"/>
    <p:sldId id="312" r:id="rId17"/>
    <p:sldId id="313" r:id="rId18"/>
    <p:sldId id="314" r:id="rId19"/>
    <p:sldId id="315" r:id="rId20"/>
    <p:sldId id="302" r:id="rId21"/>
    <p:sldId id="316" r:id="rId22"/>
    <p:sldId id="317" r:id="rId23"/>
    <p:sldId id="318" r:id="rId24"/>
    <p:sldId id="303" r:id="rId25"/>
    <p:sldId id="319" r:id="rId26"/>
    <p:sldId id="320" r:id="rId27"/>
    <p:sldId id="321" r:id="rId28"/>
    <p:sldId id="322" r:id="rId29"/>
    <p:sldId id="323" r:id="rId30"/>
    <p:sldId id="324" r:id="rId31"/>
    <p:sldId id="325" r:id="rId32"/>
    <p:sldId id="326" r:id="rId33"/>
    <p:sldId id="327" r:id="rId34"/>
    <p:sldId id="328" r:id="rId35"/>
    <p:sldId id="329" r:id="rId36"/>
    <p:sldId id="330" r:id="rId37"/>
    <p:sldId id="331" r:id="rId38"/>
    <p:sldId id="332" r:id="rId39"/>
    <p:sldId id="333" r:id="rId40"/>
    <p:sldId id="334" r:id="rId41"/>
    <p:sldId id="335" r:id="rId42"/>
    <p:sldId id="336" r:id="rId43"/>
    <p:sldId id="337" r:id="rId44"/>
    <p:sldId id="338" r:id="rId45"/>
    <p:sldId id="339" r:id="rId46"/>
    <p:sldId id="340" r:id="rId47"/>
    <p:sldId id="341" r:id="rId48"/>
    <p:sldId id="342" r:id="rId49"/>
    <p:sldId id="343" r:id="rId50"/>
    <p:sldId id="344" r:id="rId51"/>
    <p:sldId id="345" r:id="rId52"/>
    <p:sldId id="346" r:id="rId53"/>
    <p:sldId id="347" r:id="rId54"/>
    <p:sldId id="348" r:id="rId55"/>
  </p:sldIdLst>
  <p:sldSz cx="9144000" cy="6858000" type="screen4x3"/>
  <p:notesSz cx="9309100" cy="6972300"/>
  <p:defaultTextStyle>
    <a:defPPr>
      <a:defRPr lang="en-US"/>
    </a:defPPr>
    <a:lvl1pPr algn="l" rtl="0" fontAlgn="base">
      <a:spcBef>
        <a:spcPct val="0"/>
      </a:spcBef>
      <a:spcAft>
        <a:spcPct val="0"/>
      </a:spcAft>
      <a:defRPr sz="2400" b="1" kern="1200">
        <a:solidFill>
          <a:schemeClr val="tx1"/>
        </a:solidFill>
        <a:latin typeface="Arial" charset="0"/>
        <a:ea typeface="+mn-ea"/>
        <a:cs typeface="+mn-cs"/>
      </a:defRPr>
    </a:lvl1pPr>
    <a:lvl2pPr marL="457200" algn="l" rtl="0" fontAlgn="base">
      <a:spcBef>
        <a:spcPct val="0"/>
      </a:spcBef>
      <a:spcAft>
        <a:spcPct val="0"/>
      </a:spcAft>
      <a:defRPr sz="2400" b="1" kern="1200">
        <a:solidFill>
          <a:schemeClr val="tx1"/>
        </a:solidFill>
        <a:latin typeface="Arial" charset="0"/>
        <a:ea typeface="+mn-ea"/>
        <a:cs typeface="+mn-cs"/>
      </a:defRPr>
    </a:lvl2pPr>
    <a:lvl3pPr marL="914400" algn="l" rtl="0" fontAlgn="base">
      <a:spcBef>
        <a:spcPct val="0"/>
      </a:spcBef>
      <a:spcAft>
        <a:spcPct val="0"/>
      </a:spcAft>
      <a:defRPr sz="2400" b="1" kern="1200">
        <a:solidFill>
          <a:schemeClr val="tx1"/>
        </a:solidFill>
        <a:latin typeface="Arial" charset="0"/>
        <a:ea typeface="+mn-ea"/>
        <a:cs typeface="+mn-cs"/>
      </a:defRPr>
    </a:lvl3pPr>
    <a:lvl4pPr marL="1371600" algn="l" rtl="0" fontAlgn="base">
      <a:spcBef>
        <a:spcPct val="0"/>
      </a:spcBef>
      <a:spcAft>
        <a:spcPct val="0"/>
      </a:spcAft>
      <a:defRPr sz="2400" b="1" kern="1200">
        <a:solidFill>
          <a:schemeClr val="tx1"/>
        </a:solidFill>
        <a:latin typeface="Arial" charset="0"/>
        <a:ea typeface="+mn-ea"/>
        <a:cs typeface="+mn-cs"/>
      </a:defRPr>
    </a:lvl4pPr>
    <a:lvl5pPr marL="1828800" algn="l" rtl="0" fontAlgn="base">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6600"/>
    <a:srgbClr val="FF9999"/>
    <a:srgbClr val="CCFF66"/>
    <a:srgbClr val="CCCC00"/>
    <a:srgbClr val="000066"/>
    <a:srgbClr val="993300"/>
    <a:srgbClr val="6600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147" autoAdjust="0"/>
    <p:restoredTop sz="94687" autoAdjust="0"/>
  </p:normalViewPr>
  <p:slideViewPr>
    <p:cSldViewPr>
      <p:cViewPr>
        <p:scale>
          <a:sx n="70" d="100"/>
          <a:sy n="70" d="100"/>
        </p:scale>
        <p:origin x="-112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182" y="-84"/>
      </p:cViewPr>
      <p:guideLst>
        <p:guide orient="horz" pos="2196"/>
        <p:guide pos="293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674" name="Rectangle 2"/>
          <p:cNvSpPr>
            <a:spLocks noGrp="1" noChangeArrowheads="1"/>
          </p:cNvSpPr>
          <p:nvPr>
            <p:ph type="hdr" sz="quarter"/>
          </p:nvPr>
        </p:nvSpPr>
        <p:spPr bwMode="auto">
          <a:xfrm>
            <a:off x="0" y="0"/>
            <a:ext cx="4033838"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156675" name="Rectangle 3"/>
          <p:cNvSpPr>
            <a:spLocks noGrp="1" noChangeArrowheads="1"/>
          </p:cNvSpPr>
          <p:nvPr>
            <p:ph type="dt" sz="quarter" idx="1"/>
          </p:nvPr>
        </p:nvSpPr>
        <p:spPr bwMode="auto">
          <a:xfrm>
            <a:off x="5273675" y="0"/>
            <a:ext cx="4033838"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156676" name="Rectangle 4"/>
          <p:cNvSpPr>
            <a:spLocks noGrp="1" noChangeArrowheads="1"/>
          </p:cNvSpPr>
          <p:nvPr>
            <p:ph type="ftr" sz="quarter" idx="2"/>
          </p:nvPr>
        </p:nvSpPr>
        <p:spPr bwMode="auto">
          <a:xfrm>
            <a:off x="0" y="6621463"/>
            <a:ext cx="4033838"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156677" name="Rectangle 5"/>
          <p:cNvSpPr>
            <a:spLocks noGrp="1" noChangeArrowheads="1"/>
          </p:cNvSpPr>
          <p:nvPr>
            <p:ph type="sldNum" sz="quarter" idx="3"/>
          </p:nvPr>
        </p:nvSpPr>
        <p:spPr bwMode="auto">
          <a:xfrm>
            <a:off x="5273675" y="6621463"/>
            <a:ext cx="4033838"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FAAE4831-D69D-40B1-9F2C-0D18E2C66170}" type="slidenum">
              <a:rPr lang="en-US"/>
              <a:pPr/>
              <a:t>‹#›</a:t>
            </a:fld>
            <a:endParaRPr lang="en-US"/>
          </a:p>
        </p:txBody>
      </p:sp>
    </p:spTree>
    <p:extLst>
      <p:ext uri="{BB962C8B-B14F-4D97-AF65-F5344CB8AC3E}">
        <p14:creationId xmlns:p14="http://schemas.microsoft.com/office/powerpoint/2010/main" val="28187111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4033838"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77827" name="Rectangle 3"/>
          <p:cNvSpPr>
            <a:spLocks noGrp="1" noChangeArrowheads="1"/>
          </p:cNvSpPr>
          <p:nvPr>
            <p:ph type="dt" idx="1"/>
          </p:nvPr>
        </p:nvSpPr>
        <p:spPr bwMode="auto">
          <a:xfrm>
            <a:off x="5273675" y="0"/>
            <a:ext cx="4033838"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77828" name="Rectangle 4"/>
          <p:cNvSpPr>
            <a:spLocks noGrp="1" noRot="1" noChangeAspect="1" noChangeArrowheads="1" noTextEdit="1"/>
          </p:cNvSpPr>
          <p:nvPr>
            <p:ph type="sldImg" idx="2"/>
          </p:nvPr>
        </p:nvSpPr>
        <p:spPr bwMode="auto">
          <a:xfrm>
            <a:off x="2909888" y="522288"/>
            <a:ext cx="3489325" cy="26162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829" name="Rectangle 5"/>
          <p:cNvSpPr>
            <a:spLocks noGrp="1" noChangeArrowheads="1"/>
          </p:cNvSpPr>
          <p:nvPr>
            <p:ph type="body" sz="quarter" idx="3"/>
          </p:nvPr>
        </p:nvSpPr>
        <p:spPr bwMode="auto">
          <a:xfrm>
            <a:off x="930275" y="3311525"/>
            <a:ext cx="7448550" cy="313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30" name="Rectangle 6"/>
          <p:cNvSpPr>
            <a:spLocks noGrp="1" noChangeArrowheads="1"/>
          </p:cNvSpPr>
          <p:nvPr>
            <p:ph type="ftr" sz="quarter" idx="4"/>
          </p:nvPr>
        </p:nvSpPr>
        <p:spPr bwMode="auto">
          <a:xfrm>
            <a:off x="0" y="6621463"/>
            <a:ext cx="4033838"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77831" name="Rectangle 7"/>
          <p:cNvSpPr>
            <a:spLocks noGrp="1" noChangeArrowheads="1"/>
          </p:cNvSpPr>
          <p:nvPr>
            <p:ph type="sldNum" sz="quarter" idx="5"/>
          </p:nvPr>
        </p:nvSpPr>
        <p:spPr bwMode="auto">
          <a:xfrm>
            <a:off x="5273675" y="6621463"/>
            <a:ext cx="4033838"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2FDEEEB5-AEA9-4B16-B045-228346C249D5}" type="slidenum">
              <a:rPr lang="en-US"/>
              <a:pPr/>
              <a:t>‹#›</a:t>
            </a:fld>
            <a:endParaRPr lang="en-US"/>
          </a:p>
        </p:txBody>
      </p:sp>
    </p:spTree>
    <p:extLst>
      <p:ext uri="{BB962C8B-B14F-4D97-AF65-F5344CB8AC3E}">
        <p14:creationId xmlns:p14="http://schemas.microsoft.com/office/powerpoint/2010/main" val="327216984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D03FC-5EC5-4F38-8B39-58F9D514127B}" type="slidenum">
              <a:rPr lang="en-US"/>
              <a:pPr/>
              <a:t>1</a:t>
            </a:fld>
            <a:endParaRPr lang="en-US"/>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4276A05D-CA8D-4303-BF26-7A3A0B84D4F5}" type="slidenum">
              <a:rPr lang="en-AU"/>
              <a:pPr/>
              <a:t>‹#›</a:t>
            </a:fld>
            <a:endParaRPr lang="en-AU"/>
          </a:p>
        </p:txBody>
      </p:sp>
    </p:spTree>
    <p:extLst>
      <p:ext uri="{BB962C8B-B14F-4D97-AF65-F5344CB8AC3E}">
        <p14:creationId xmlns:p14="http://schemas.microsoft.com/office/powerpoint/2010/main" val="3852408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6088" y="762000"/>
            <a:ext cx="2189162" cy="5364163"/>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228600" y="762000"/>
            <a:ext cx="6415088" cy="5364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61BEB20D-E050-4322-890B-75B5DE3C6E8B}" type="slidenum">
              <a:rPr lang="en-AU"/>
              <a:pPr/>
              <a:t>‹#›</a:t>
            </a:fld>
            <a:endParaRPr lang="en-AU"/>
          </a:p>
        </p:txBody>
      </p:sp>
    </p:spTree>
    <p:extLst>
      <p:ext uri="{BB962C8B-B14F-4D97-AF65-F5344CB8AC3E}">
        <p14:creationId xmlns:p14="http://schemas.microsoft.com/office/powerpoint/2010/main" val="28825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smtClean="0"/>
              <a:t>Click to edit Master title style</a:t>
            </a:r>
            <a:endParaRPr lang="en-AU"/>
          </a:p>
        </p:txBody>
      </p:sp>
      <p:sp>
        <p:nvSpPr>
          <p:cNvPr id="3" name="Content Placeholder 2"/>
          <p:cNvSpPr>
            <a:spLocks noGrp="1"/>
          </p:cNvSpPr>
          <p:nvPr>
            <p:ph idx="1"/>
          </p:nvPr>
        </p:nvSpPr>
        <p:spPr/>
        <p:txBody>
          <a:bodyPr/>
          <a:lstStyle>
            <a:lvl1pPr>
              <a:defRPr sz="2400"/>
            </a:lvl1pPr>
            <a:lvl2pPr>
              <a:defRPr sz="2000"/>
            </a:lvl2pPr>
            <a:lvl3pPr>
              <a:defRPr sz="1800"/>
            </a:lvl3pPr>
            <a:lvl4pP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a:xfrm>
            <a:off x="3124200" y="6248400"/>
            <a:ext cx="2895600" cy="476250"/>
          </a:xfrm>
        </p:spPr>
        <p:txBody>
          <a:bodyPr/>
          <a:lstStyle>
            <a:lvl1pPr>
              <a:defRPr/>
            </a:lvl1pPr>
          </a:lstStyle>
          <a:p>
            <a:endParaRPr lang="en-AU" dirty="0"/>
          </a:p>
        </p:txBody>
      </p:sp>
      <p:sp>
        <p:nvSpPr>
          <p:cNvPr id="6" name="Slide Number Placeholder 5"/>
          <p:cNvSpPr>
            <a:spLocks noGrp="1"/>
          </p:cNvSpPr>
          <p:nvPr>
            <p:ph type="sldNum" sz="quarter" idx="12"/>
          </p:nvPr>
        </p:nvSpPr>
        <p:spPr/>
        <p:txBody>
          <a:bodyPr/>
          <a:lstStyle>
            <a:lvl1pPr>
              <a:defRPr/>
            </a:lvl1pPr>
          </a:lstStyle>
          <a:p>
            <a:fld id="{939D97F4-FD33-4EF9-92D0-1126435DF85C}" type="slidenum">
              <a:rPr lang="en-AU"/>
              <a:pPr/>
              <a:t>‹#›</a:t>
            </a:fld>
            <a:endParaRPr lang="en-AU"/>
          </a:p>
        </p:txBody>
      </p:sp>
    </p:spTree>
    <p:extLst>
      <p:ext uri="{BB962C8B-B14F-4D97-AF65-F5344CB8AC3E}">
        <p14:creationId xmlns:p14="http://schemas.microsoft.com/office/powerpoint/2010/main" val="2877058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9DC5ABA8-2686-4AA1-9C1D-E490D482ACCE}" type="slidenum">
              <a:rPr lang="en-AU"/>
              <a:pPr/>
              <a:t>‹#›</a:t>
            </a:fld>
            <a:endParaRPr lang="en-AU"/>
          </a:p>
        </p:txBody>
      </p:sp>
    </p:spTree>
    <p:extLst>
      <p:ext uri="{BB962C8B-B14F-4D97-AF65-F5344CB8AC3E}">
        <p14:creationId xmlns:p14="http://schemas.microsoft.com/office/powerpoint/2010/main" val="3293799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228600" y="1447800"/>
            <a:ext cx="4302125"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83125" y="1447800"/>
            <a:ext cx="4302125"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lvl1pPr>
              <a:defRPr/>
            </a:lvl1pPr>
          </a:lstStyle>
          <a:p>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8D067526-898F-4B26-9D92-C58F5C9CC511}" type="slidenum">
              <a:rPr lang="en-AU"/>
              <a:pPr/>
              <a:t>‹#›</a:t>
            </a:fld>
            <a:endParaRPr lang="en-AU"/>
          </a:p>
        </p:txBody>
      </p:sp>
    </p:spTree>
    <p:extLst>
      <p:ext uri="{BB962C8B-B14F-4D97-AF65-F5344CB8AC3E}">
        <p14:creationId xmlns:p14="http://schemas.microsoft.com/office/powerpoint/2010/main" val="119323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lvl1pPr>
              <a:defRPr/>
            </a:lvl1pPr>
          </a:lstStyle>
          <a:p>
            <a:endParaRPr lang="en-AU"/>
          </a:p>
        </p:txBody>
      </p:sp>
      <p:sp>
        <p:nvSpPr>
          <p:cNvPr id="8" name="Footer Placeholder 7"/>
          <p:cNvSpPr>
            <a:spLocks noGrp="1"/>
          </p:cNvSpPr>
          <p:nvPr>
            <p:ph type="ftr" sz="quarter" idx="11"/>
          </p:nvPr>
        </p:nvSpPr>
        <p:spPr/>
        <p:txBody>
          <a:bodyPr/>
          <a:lstStyle>
            <a:lvl1pPr>
              <a:defRPr/>
            </a:lvl1pPr>
          </a:lstStyle>
          <a:p>
            <a:endParaRPr lang="en-AU"/>
          </a:p>
        </p:txBody>
      </p:sp>
      <p:sp>
        <p:nvSpPr>
          <p:cNvPr id="9" name="Slide Number Placeholder 8"/>
          <p:cNvSpPr>
            <a:spLocks noGrp="1"/>
          </p:cNvSpPr>
          <p:nvPr>
            <p:ph type="sldNum" sz="quarter" idx="12"/>
          </p:nvPr>
        </p:nvSpPr>
        <p:spPr/>
        <p:txBody>
          <a:bodyPr/>
          <a:lstStyle>
            <a:lvl1pPr>
              <a:defRPr/>
            </a:lvl1pPr>
          </a:lstStyle>
          <a:p>
            <a:fld id="{5B5B451C-1AE0-4096-AEB9-815B760A5239}" type="slidenum">
              <a:rPr lang="en-AU"/>
              <a:pPr/>
              <a:t>‹#›</a:t>
            </a:fld>
            <a:endParaRPr lang="en-AU"/>
          </a:p>
        </p:txBody>
      </p:sp>
    </p:spTree>
    <p:extLst>
      <p:ext uri="{BB962C8B-B14F-4D97-AF65-F5344CB8AC3E}">
        <p14:creationId xmlns:p14="http://schemas.microsoft.com/office/powerpoint/2010/main" val="870494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lvl1pPr>
              <a:defRPr/>
            </a:lvl1pPr>
          </a:lstStyle>
          <a:p>
            <a:endParaRPr lang="en-AU"/>
          </a:p>
        </p:txBody>
      </p:sp>
      <p:sp>
        <p:nvSpPr>
          <p:cNvPr id="4" name="Footer Placeholder 3"/>
          <p:cNvSpPr>
            <a:spLocks noGrp="1"/>
          </p:cNvSpPr>
          <p:nvPr>
            <p:ph type="ftr" sz="quarter" idx="11"/>
          </p:nvPr>
        </p:nvSpPr>
        <p:spPr/>
        <p:txBody>
          <a:bodyPr/>
          <a:lstStyle>
            <a:lvl1pPr>
              <a:defRPr/>
            </a:lvl1pPr>
          </a:lstStyle>
          <a:p>
            <a:endParaRPr lang="en-AU"/>
          </a:p>
        </p:txBody>
      </p:sp>
      <p:sp>
        <p:nvSpPr>
          <p:cNvPr id="5" name="Slide Number Placeholder 4"/>
          <p:cNvSpPr>
            <a:spLocks noGrp="1"/>
          </p:cNvSpPr>
          <p:nvPr>
            <p:ph type="sldNum" sz="quarter" idx="12"/>
          </p:nvPr>
        </p:nvSpPr>
        <p:spPr/>
        <p:txBody>
          <a:bodyPr/>
          <a:lstStyle>
            <a:lvl1pPr>
              <a:defRPr/>
            </a:lvl1pPr>
          </a:lstStyle>
          <a:p>
            <a:fld id="{4451ADB4-4489-4F7C-8FAD-7E1E4CE09731}" type="slidenum">
              <a:rPr lang="en-AU"/>
              <a:pPr/>
              <a:t>‹#›</a:t>
            </a:fld>
            <a:endParaRPr lang="en-AU"/>
          </a:p>
        </p:txBody>
      </p:sp>
    </p:spTree>
    <p:extLst>
      <p:ext uri="{BB962C8B-B14F-4D97-AF65-F5344CB8AC3E}">
        <p14:creationId xmlns:p14="http://schemas.microsoft.com/office/powerpoint/2010/main" val="1091235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p>
        </p:txBody>
      </p:sp>
      <p:sp>
        <p:nvSpPr>
          <p:cNvPr id="3" name="Footer Placeholder 2"/>
          <p:cNvSpPr>
            <a:spLocks noGrp="1"/>
          </p:cNvSpPr>
          <p:nvPr>
            <p:ph type="ftr" sz="quarter" idx="11"/>
          </p:nvPr>
        </p:nvSpPr>
        <p:spPr/>
        <p:txBody>
          <a:bodyPr/>
          <a:lstStyle>
            <a:lvl1pPr>
              <a:defRPr/>
            </a:lvl1pPr>
          </a:lstStyle>
          <a:p>
            <a:endParaRPr lang="en-AU"/>
          </a:p>
        </p:txBody>
      </p:sp>
      <p:sp>
        <p:nvSpPr>
          <p:cNvPr id="4" name="Slide Number Placeholder 3"/>
          <p:cNvSpPr>
            <a:spLocks noGrp="1"/>
          </p:cNvSpPr>
          <p:nvPr>
            <p:ph type="sldNum" sz="quarter" idx="12"/>
          </p:nvPr>
        </p:nvSpPr>
        <p:spPr/>
        <p:txBody>
          <a:bodyPr/>
          <a:lstStyle>
            <a:lvl1pPr>
              <a:defRPr/>
            </a:lvl1pPr>
          </a:lstStyle>
          <a:p>
            <a:fld id="{3D93A652-2D3E-46ED-BCF5-1D7366EA44E5}" type="slidenum">
              <a:rPr lang="en-AU"/>
              <a:pPr/>
              <a:t>‹#›</a:t>
            </a:fld>
            <a:endParaRPr lang="en-AU"/>
          </a:p>
        </p:txBody>
      </p:sp>
    </p:spTree>
    <p:extLst>
      <p:ext uri="{BB962C8B-B14F-4D97-AF65-F5344CB8AC3E}">
        <p14:creationId xmlns:p14="http://schemas.microsoft.com/office/powerpoint/2010/main" val="3257227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F7582591-D8FC-4403-BB4A-FDA71C368BF9}" type="slidenum">
              <a:rPr lang="en-AU"/>
              <a:pPr/>
              <a:t>‹#›</a:t>
            </a:fld>
            <a:endParaRPr lang="en-AU"/>
          </a:p>
        </p:txBody>
      </p:sp>
    </p:spTree>
    <p:extLst>
      <p:ext uri="{BB962C8B-B14F-4D97-AF65-F5344CB8AC3E}">
        <p14:creationId xmlns:p14="http://schemas.microsoft.com/office/powerpoint/2010/main" val="3016410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214CE305-4AE2-45A7-9FDC-530774966FA4}" type="slidenum">
              <a:rPr lang="en-AU"/>
              <a:pPr/>
              <a:t>‹#›</a:t>
            </a:fld>
            <a:endParaRPr lang="en-AU"/>
          </a:p>
        </p:txBody>
      </p:sp>
    </p:spTree>
    <p:extLst>
      <p:ext uri="{BB962C8B-B14F-4D97-AF65-F5344CB8AC3E}">
        <p14:creationId xmlns:p14="http://schemas.microsoft.com/office/powerpoint/2010/main" val="2434207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47126" name="Rectangle 22"/>
          <p:cNvSpPr>
            <a:spLocks noChangeArrowheads="1"/>
          </p:cNvSpPr>
          <p:nvPr userDrawn="1"/>
        </p:nvSpPr>
        <p:spPr bwMode="gray">
          <a:xfrm>
            <a:off x="0" y="6224588"/>
            <a:ext cx="9144000" cy="6477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7106" name="Oval 2"/>
          <p:cNvSpPr>
            <a:spLocks noChangeArrowheads="1"/>
          </p:cNvSpPr>
          <p:nvPr userDrawn="1"/>
        </p:nvSpPr>
        <p:spPr bwMode="gray">
          <a:xfrm>
            <a:off x="0" y="0"/>
            <a:ext cx="9144000" cy="6858000"/>
          </a:xfrm>
          <a:prstGeom prst="ellipse">
            <a:avLst/>
          </a:prstGeom>
          <a:solidFill>
            <a:schemeClr val="bg1">
              <a:alpha val="44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7107" name="Rectangle 3"/>
          <p:cNvSpPr>
            <a:spLocks noChangeArrowheads="1"/>
          </p:cNvSpPr>
          <p:nvPr/>
        </p:nvSpPr>
        <p:spPr bwMode="gray">
          <a:xfrm>
            <a:off x="0" y="0"/>
            <a:ext cx="9144000" cy="7191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pic>
        <p:nvPicPr>
          <p:cNvPr id="47119" name="Picture 15"/>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6334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0" name="Line 16"/>
          <p:cNvSpPr>
            <a:spLocks noChangeShapeType="1"/>
          </p:cNvSpPr>
          <p:nvPr userDrawn="1"/>
        </p:nvSpPr>
        <p:spPr bwMode="auto">
          <a:xfrm>
            <a:off x="0" y="747713"/>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47122" name="Text Box 18"/>
          <p:cNvSpPr txBox="1">
            <a:spLocks noChangeArrowheads="1"/>
          </p:cNvSpPr>
          <p:nvPr userDrawn="1"/>
        </p:nvSpPr>
        <p:spPr bwMode="auto">
          <a:xfrm>
            <a:off x="1600200" y="46038"/>
            <a:ext cx="6400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t>BÀI GIẢNG MÔN </a:t>
            </a:r>
            <a:r>
              <a:rPr lang="en-US" sz="1400" smtClean="0"/>
              <a:t>AN</a:t>
            </a:r>
            <a:r>
              <a:rPr lang="en-US" sz="1400" baseline="0" smtClean="0"/>
              <a:t> TOÀN BẢO MẬT HỆ THỐNG THÔNG TIN</a:t>
            </a:r>
            <a:endParaRPr lang="en-US" sz="1400"/>
          </a:p>
        </p:txBody>
      </p:sp>
      <p:sp>
        <p:nvSpPr>
          <p:cNvPr id="47127" name="Text Box 23"/>
          <p:cNvSpPr txBox="1">
            <a:spLocks noChangeArrowheads="1"/>
          </p:cNvSpPr>
          <p:nvPr userDrawn="1"/>
        </p:nvSpPr>
        <p:spPr bwMode="auto">
          <a:xfrm>
            <a:off x="0" y="6396038"/>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www.ptit.edu.vn</a:t>
            </a:r>
          </a:p>
        </p:txBody>
      </p:sp>
      <p:sp>
        <p:nvSpPr>
          <p:cNvPr id="47128" name="Text Box 24"/>
          <p:cNvSpPr txBox="1">
            <a:spLocks noChangeArrowheads="1"/>
          </p:cNvSpPr>
          <p:nvPr userDrawn="1"/>
        </p:nvSpPr>
        <p:spPr bwMode="auto">
          <a:xfrm>
            <a:off x="1447800" y="6310313"/>
            <a:ext cx="6400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t>GIẢNG VIÊN: TS. HOÀNG XUÂN DẬU</a:t>
            </a:r>
          </a:p>
        </p:txBody>
      </p:sp>
      <p:sp>
        <p:nvSpPr>
          <p:cNvPr id="47129" name="Text Box 25"/>
          <p:cNvSpPr txBox="1">
            <a:spLocks noChangeArrowheads="1"/>
          </p:cNvSpPr>
          <p:nvPr userDrawn="1"/>
        </p:nvSpPr>
        <p:spPr bwMode="auto">
          <a:xfrm>
            <a:off x="1462088" y="6538913"/>
            <a:ext cx="6400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t>BỘ MÔN: </a:t>
            </a:r>
            <a:r>
              <a:rPr lang="en-US" sz="1400" smtClean="0"/>
              <a:t>AN TOÀN</a:t>
            </a:r>
            <a:r>
              <a:rPr lang="en-US" sz="1400" baseline="0" smtClean="0"/>
              <a:t> THÔNG TIN</a:t>
            </a:r>
            <a:r>
              <a:rPr lang="en-US" sz="1400" smtClean="0"/>
              <a:t> </a:t>
            </a:r>
            <a:r>
              <a:rPr lang="en-US" sz="1400"/>
              <a:t>- KHOA CNTT1</a:t>
            </a:r>
          </a:p>
        </p:txBody>
      </p:sp>
      <p:sp>
        <p:nvSpPr>
          <p:cNvPr id="47130" name="Text Box 26"/>
          <p:cNvSpPr txBox="1">
            <a:spLocks noChangeArrowheads="1"/>
          </p:cNvSpPr>
          <p:nvPr userDrawn="1"/>
        </p:nvSpPr>
        <p:spPr bwMode="auto">
          <a:xfrm>
            <a:off x="8001000" y="6391275"/>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Trang </a:t>
            </a:r>
            <a:fld id="{18BE1354-162F-4E33-B53A-B1CC339109B6}" type="slidenum">
              <a:rPr lang="en-US" sz="1400"/>
              <a:pPr>
                <a:spcBef>
                  <a:spcPct val="50000"/>
                </a:spcBef>
              </a:pPr>
              <a:t>‹#›</a:t>
            </a:fld>
            <a:endParaRPr lang="en-US" sz="1400"/>
          </a:p>
        </p:txBody>
      </p:sp>
      <p:sp>
        <p:nvSpPr>
          <p:cNvPr id="47131" name="Rectangle 27"/>
          <p:cNvSpPr>
            <a:spLocks noGrp="1" noChangeArrowheads="1"/>
          </p:cNvSpPr>
          <p:nvPr>
            <p:ph type="title"/>
          </p:nvPr>
        </p:nvSpPr>
        <p:spPr bwMode="auto">
          <a:xfrm>
            <a:off x="228600" y="762000"/>
            <a:ext cx="87566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smtClean="0"/>
              <a:t>Click to edit Master title style</a:t>
            </a:r>
          </a:p>
        </p:txBody>
      </p:sp>
      <p:sp>
        <p:nvSpPr>
          <p:cNvPr id="47132" name="Rectangle 28"/>
          <p:cNvSpPr>
            <a:spLocks noGrp="1" noChangeArrowheads="1"/>
          </p:cNvSpPr>
          <p:nvPr>
            <p:ph type="body" idx="1"/>
          </p:nvPr>
        </p:nvSpPr>
        <p:spPr bwMode="auto">
          <a:xfrm>
            <a:off x="228600" y="1447800"/>
            <a:ext cx="8756650" cy="467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47133" name="Rectangle 29"/>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en-AU"/>
          </a:p>
        </p:txBody>
      </p:sp>
      <p:sp>
        <p:nvSpPr>
          <p:cNvPr id="47134" name="Rectangle 30"/>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en-AU"/>
          </a:p>
        </p:txBody>
      </p:sp>
      <p:sp>
        <p:nvSpPr>
          <p:cNvPr id="47135" name="Rectangle 31"/>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7B296C7E-205D-4EC4-8F1A-E391F7371D4D}" type="slidenum">
              <a:rPr lang="en-AU"/>
              <a:pPr/>
              <a:t>‹#›</a:t>
            </a:fld>
            <a:endParaRPr lang="en-AU"/>
          </a:p>
        </p:txBody>
      </p:sp>
      <p:sp>
        <p:nvSpPr>
          <p:cNvPr id="47136" name="Text Box 32"/>
          <p:cNvSpPr txBox="1">
            <a:spLocks noChangeArrowheads="1"/>
          </p:cNvSpPr>
          <p:nvPr userDrawn="1"/>
        </p:nvSpPr>
        <p:spPr bwMode="auto">
          <a:xfrm>
            <a:off x="1028700" y="304800"/>
            <a:ext cx="77343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1600"/>
              <a:t>CHƯƠNG </a:t>
            </a:r>
            <a:r>
              <a:rPr lang="en-US" sz="1600" smtClean="0"/>
              <a:t>3 </a:t>
            </a:r>
            <a:r>
              <a:rPr lang="en-US" sz="1600"/>
              <a:t>– </a:t>
            </a:r>
            <a:r>
              <a:rPr lang="vi-VN" sz="1600" smtClean="0"/>
              <a:t>ĐIỀU KHIỂN TRUY CẬP VÀ XÁC THỰC NGƯỜI DÙNG</a:t>
            </a:r>
            <a:endParaRPr lang="en-US" sz="160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ctr" rtl="0" fontAlgn="base">
        <a:spcBef>
          <a:spcPct val="0"/>
        </a:spcBef>
        <a:spcAft>
          <a:spcPct val="0"/>
        </a:spcAft>
        <a:defRPr sz="2400" b="1">
          <a:solidFill>
            <a:srgbClr val="000066"/>
          </a:solidFill>
          <a:latin typeface="+mj-lt"/>
          <a:ea typeface="+mj-ea"/>
          <a:cs typeface="+mj-cs"/>
        </a:defRPr>
      </a:lvl1pPr>
      <a:lvl2pPr algn="ctr" rtl="0" fontAlgn="base">
        <a:spcBef>
          <a:spcPct val="0"/>
        </a:spcBef>
        <a:spcAft>
          <a:spcPct val="0"/>
        </a:spcAft>
        <a:defRPr sz="2800" b="1">
          <a:solidFill>
            <a:srgbClr val="000066"/>
          </a:solidFill>
          <a:latin typeface="Arial" charset="0"/>
        </a:defRPr>
      </a:lvl2pPr>
      <a:lvl3pPr algn="ctr" rtl="0" fontAlgn="base">
        <a:spcBef>
          <a:spcPct val="0"/>
        </a:spcBef>
        <a:spcAft>
          <a:spcPct val="0"/>
        </a:spcAft>
        <a:defRPr sz="2800" b="1">
          <a:solidFill>
            <a:srgbClr val="000066"/>
          </a:solidFill>
          <a:latin typeface="Arial" charset="0"/>
        </a:defRPr>
      </a:lvl3pPr>
      <a:lvl4pPr algn="ctr" rtl="0" fontAlgn="base">
        <a:spcBef>
          <a:spcPct val="0"/>
        </a:spcBef>
        <a:spcAft>
          <a:spcPct val="0"/>
        </a:spcAft>
        <a:defRPr sz="2800" b="1">
          <a:solidFill>
            <a:srgbClr val="000066"/>
          </a:solidFill>
          <a:latin typeface="Arial" charset="0"/>
        </a:defRPr>
      </a:lvl4pPr>
      <a:lvl5pPr algn="ctr" rtl="0" fontAlgn="base">
        <a:spcBef>
          <a:spcPct val="0"/>
        </a:spcBef>
        <a:spcAft>
          <a:spcPct val="0"/>
        </a:spcAft>
        <a:defRPr sz="2800" b="1">
          <a:solidFill>
            <a:srgbClr val="000066"/>
          </a:solidFill>
          <a:latin typeface="Arial" charset="0"/>
        </a:defRPr>
      </a:lvl5pPr>
      <a:lvl6pPr marL="457200" algn="ctr" rtl="0" fontAlgn="base">
        <a:spcBef>
          <a:spcPct val="0"/>
        </a:spcBef>
        <a:spcAft>
          <a:spcPct val="0"/>
        </a:spcAft>
        <a:defRPr sz="2800" b="1">
          <a:solidFill>
            <a:srgbClr val="000066"/>
          </a:solidFill>
          <a:latin typeface="Arial" charset="0"/>
        </a:defRPr>
      </a:lvl6pPr>
      <a:lvl7pPr marL="914400" algn="ctr" rtl="0" fontAlgn="base">
        <a:spcBef>
          <a:spcPct val="0"/>
        </a:spcBef>
        <a:spcAft>
          <a:spcPct val="0"/>
        </a:spcAft>
        <a:defRPr sz="2800" b="1">
          <a:solidFill>
            <a:srgbClr val="000066"/>
          </a:solidFill>
          <a:latin typeface="Arial" charset="0"/>
        </a:defRPr>
      </a:lvl7pPr>
      <a:lvl8pPr marL="1371600" algn="ctr" rtl="0" fontAlgn="base">
        <a:spcBef>
          <a:spcPct val="0"/>
        </a:spcBef>
        <a:spcAft>
          <a:spcPct val="0"/>
        </a:spcAft>
        <a:defRPr sz="2800" b="1">
          <a:solidFill>
            <a:srgbClr val="000066"/>
          </a:solidFill>
          <a:latin typeface="Arial" charset="0"/>
        </a:defRPr>
      </a:lvl8pPr>
      <a:lvl9pPr marL="1828800" algn="ctr" rtl="0" fontAlgn="base">
        <a:spcBef>
          <a:spcPct val="0"/>
        </a:spcBef>
        <a:spcAft>
          <a:spcPct val="0"/>
        </a:spcAft>
        <a:defRPr sz="2800" b="1">
          <a:solidFill>
            <a:srgbClr val="000066"/>
          </a:solidFill>
          <a:latin typeface="Arial" charset="0"/>
        </a:defRPr>
      </a:lvl9pPr>
    </p:titleStyle>
    <p:bodyStyle>
      <a:lvl1pPr marL="342900" indent="-342900" algn="l" rtl="0" fontAlgn="base">
        <a:spcBef>
          <a:spcPct val="20000"/>
        </a:spcBef>
        <a:spcAft>
          <a:spcPct val="0"/>
        </a:spcAft>
        <a:buClr>
          <a:schemeClr val="tx2"/>
        </a:buClr>
        <a:buFont typeface="Wingdings" pitchFamily="2" charset="2"/>
        <a:buChar char="v"/>
        <a:defRPr sz="2400">
          <a:solidFill>
            <a:schemeClr val="tx2"/>
          </a:solidFill>
          <a:latin typeface="+mn-lt"/>
          <a:ea typeface="+mn-ea"/>
          <a:cs typeface="+mn-cs"/>
        </a:defRPr>
      </a:lvl1pPr>
      <a:lvl2pPr marL="622300" indent="-266700" algn="l" rtl="0" fontAlgn="base">
        <a:spcBef>
          <a:spcPct val="20000"/>
        </a:spcBef>
        <a:spcAft>
          <a:spcPct val="0"/>
        </a:spcAft>
        <a:buClr>
          <a:schemeClr val="accent1"/>
        </a:buClr>
        <a:buFont typeface="Wingdings" pitchFamily="2" charset="2"/>
        <a:buChar char="§"/>
        <a:defRPr sz="2000">
          <a:solidFill>
            <a:schemeClr val="tx2"/>
          </a:solidFill>
          <a:latin typeface="+mn-lt"/>
        </a:defRPr>
      </a:lvl2pPr>
      <a:lvl3pPr marL="901700" indent="-279400" algn="l" rtl="0" fontAlgn="base">
        <a:spcBef>
          <a:spcPct val="20000"/>
        </a:spcBef>
        <a:spcAft>
          <a:spcPct val="0"/>
        </a:spcAft>
        <a:buClr>
          <a:schemeClr val="accent2"/>
        </a:buClr>
        <a:buChar char="•"/>
        <a:defRPr sz="1800">
          <a:solidFill>
            <a:schemeClr val="tx2"/>
          </a:solidFill>
          <a:latin typeface="+mn-lt"/>
        </a:defRPr>
      </a:lvl3pPr>
      <a:lvl4pPr marL="1168400" indent="-266700" algn="l" rtl="0" fontAlgn="base">
        <a:spcBef>
          <a:spcPct val="20000"/>
        </a:spcBef>
        <a:spcAft>
          <a:spcPct val="0"/>
        </a:spcAft>
        <a:buChar char="–"/>
        <a:defRPr sz="1600">
          <a:solidFill>
            <a:schemeClr val="tx2"/>
          </a:solidFill>
          <a:latin typeface="+mn-lt"/>
        </a:defRPr>
      </a:lvl4pPr>
      <a:lvl5pPr marL="1435100" indent="-266700" algn="l" rtl="0" fontAlgn="base">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en.wikipedia.org/wiki/File:Carte_vitale_anonyme.jpg" TargetMode="Externa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hyperlink" Target="http://en.wikipedia.org/wiki/File:SMARTPINOUT.jpg"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en.wikipedia.org/wiki/File:Compass_Card_Farebox.png" TargetMode="Externa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hyperlink" Target="http://en.wikipedia.org/wiki/File:Matkakortti_ja_kortinlukija.jpg"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6" name="Rectangle 12"/>
          <p:cNvSpPr>
            <a:spLocks noChangeArrowheads="1"/>
          </p:cNvSpPr>
          <p:nvPr/>
        </p:nvSpPr>
        <p:spPr bwMode="ltGray">
          <a:xfrm>
            <a:off x="0" y="1066800"/>
            <a:ext cx="9144000" cy="7191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2237" name="Rectangle 13"/>
          <p:cNvSpPr>
            <a:spLocks noChangeArrowheads="1"/>
          </p:cNvSpPr>
          <p:nvPr/>
        </p:nvSpPr>
        <p:spPr bwMode="ltGray">
          <a:xfrm>
            <a:off x="0" y="3962400"/>
            <a:ext cx="9144000" cy="7191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2238" name="Oval 14"/>
          <p:cNvSpPr>
            <a:spLocks noChangeArrowheads="1"/>
          </p:cNvSpPr>
          <p:nvPr/>
        </p:nvSpPr>
        <p:spPr bwMode="gray">
          <a:xfrm>
            <a:off x="4211638" y="2636838"/>
            <a:ext cx="1223962" cy="1223962"/>
          </a:xfrm>
          <a:prstGeom prst="ellipse">
            <a:avLst/>
          </a:prstGeom>
          <a:solidFill>
            <a:srgbClr val="1BABE5">
              <a:alpha val="10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pic>
        <p:nvPicPr>
          <p:cNvPr id="5223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0"/>
            <a:ext cx="9144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2240" name="Group 16"/>
          <p:cNvGrpSpPr>
            <a:grpSpLocks/>
          </p:cNvGrpSpPr>
          <p:nvPr/>
        </p:nvGrpSpPr>
        <p:grpSpPr bwMode="auto">
          <a:xfrm>
            <a:off x="52388" y="1004888"/>
            <a:ext cx="3529012" cy="3671887"/>
            <a:chOff x="612" y="1026"/>
            <a:chExt cx="2223" cy="2313"/>
          </a:xfrm>
        </p:grpSpPr>
        <p:sp>
          <p:nvSpPr>
            <p:cNvPr id="52241" name="Oval 17"/>
            <p:cNvSpPr>
              <a:spLocks noChangeArrowheads="1"/>
            </p:cNvSpPr>
            <p:nvPr/>
          </p:nvSpPr>
          <p:spPr bwMode="gray">
            <a:xfrm>
              <a:off x="612" y="1026"/>
              <a:ext cx="2223" cy="2313"/>
            </a:xfrm>
            <a:prstGeom prst="ellipse">
              <a:avLst/>
            </a:prstGeom>
            <a:solidFill>
              <a:schemeClr val="accent2"/>
            </a:solidFill>
            <a:ln w="38100">
              <a:solidFill>
                <a:schemeClr val="bg1"/>
              </a:solidFill>
              <a:round/>
              <a:headEnd/>
              <a:tailEnd/>
            </a:ln>
            <a:effectLst>
              <a:outerShdw dist="89803" dir="2700000" algn="ctr" rotWithShape="0">
                <a:srgbClr val="000000">
                  <a:alpha val="19000"/>
                </a:srgbClr>
              </a:outerShdw>
            </a:effectLst>
          </p:spPr>
          <p:txBody>
            <a:bodyPr wrap="none" anchor="ctr"/>
            <a:lstStyle/>
            <a:p>
              <a:endParaRPr lang="en-AU"/>
            </a:p>
          </p:txBody>
        </p:sp>
        <p:pic>
          <p:nvPicPr>
            <p:cNvPr id="52242" name="Picture 18" descr="HV_toancan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6" y="1530"/>
              <a:ext cx="1776" cy="1350"/>
            </a:xfrm>
            <a:prstGeom prst="rect">
              <a:avLst/>
            </a:prstGeom>
            <a:noFill/>
            <a:extLst>
              <a:ext uri="{909E8E84-426E-40DD-AFC4-6F175D3DCCD1}">
                <a14:hiddenFill xmlns:a14="http://schemas.microsoft.com/office/drawing/2010/main">
                  <a:solidFill>
                    <a:srgbClr val="FFFFFF"/>
                  </a:solidFill>
                </a14:hiddenFill>
              </a:ext>
            </a:extLst>
          </p:spPr>
        </p:pic>
      </p:grpSp>
      <p:sp>
        <p:nvSpPr>
          <p:cNvPr id="52243" name="Text Box 19"/>
          <p:cNvSpPr txBox="1">
            <a:spLocks noChangeArrowheads="1"/>
          </p:cNvSpPr>
          <p:nvPr/>
        </p:nvSpPr>
        <p:spPr bwMode="auto">
          <a:xfrm>
            <a:off x="2362200" y="422275"/>
            <a:ext cx="632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tx2"/>
                </a:solidFill>
              </a:rPr>
              <a:t> HỌC VIỆN CÔNG NGHỆ BƯU CHÍNH VIỄN THÔNG </a:t>
            </a:r>
          </a:p>
        </p:txBody>
      </p:sp>
      <p:sp>
        <p:nvSpPr>
          <p:cNvPr id="52244" name="Text Box 20"/>
          <p:cNvSpPr txBox="1">
            <a:spLocks noChangeArrowheads="1"/>
          </p:cNvSpPr>
          <p:nvPr/>
        </p:nvSpPr>
        <p:spPr bwMode="auto">
          <a:xfrm>
            <a:off x="3518847" y="1804988"/>
            <a:ext cx="541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solidFill>
                  <a:schemeClr val="tx2"/>
                </a:solidFill>
              </a:rPr>
              <a:t>BÀI GIẢNG MÔN</a:t>
            </a:r>
          </a:p>
        </p:txBody>
      </p:sp>
      <p:sp>
        <p:nvSpPr>
          <p:cNvPr id="52245" name="Text Box 21"/>
          <p:cNvSpPr txBox="1">
            <a:spLocks noChangeArrowheads="1"/>
          </p:cNvSpPr>
          <p:nvPr/>
        </p:nvSpPr>
        <p:spPr bwMode="auto">
          <a:xfrm>
            <a:off x="3494395" y="2246336"/>
            <a:ext cx="5486400" cy="86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spcBef>
                <a:spcPct val="50000"/>
              </a:spcBef>
            </a:pPr>
            <a:r>
              <a:rPr lang="en-US" sz="2800" smtClean="0">
                <a:solidFill>
                  <a:schemeClr val="tx2"/>
                </a:solidFill>
              </a:rPr>
              <a:t>AN TOÀN BẢO MẬT </a:t>
            </a:r>
            <a:br>
              <a:rPr lang="en-US" sz="2800" smtClean="0">
                <a:solidFill>
                  <a:schemeClr val="tx2"/>
                </a:solidFill>
              </a:rPr>
            </a:br>
            <a:r>
              <a:rPr lang="en-US" sz="2800" smtClean="0">
                <a:solidFill>
                  <a:schemeClr val="tx2"/>
                </a:solidFill>
              </a:rPr>
              <a:t>HỆ THỐNG THÔNG TIN</a:t>
            </a:r>
            <a:endParaRPr lang="en-US" sz="2800">
              <a:solidFill>
                <a:schemeClr val="tx2"/>
              </a:solidFill>
            </a:endParaRPr>
          </a:p>
        </p:txBody>
      </p:sp>
      <p:sp>
        <p:nvSpPr>
          <p:cNvPr id="52248" name="Text Box 24"/>
          <p:cNvSpPr txBox="1">
            <a:spLocks noChangeArrowheads="1"/>
          </p:cNvSpPr>
          <p:nvPr/>
        </p:nvSpPr>
        <p:spPr bwMode="auto">
          <a:xfrm>
            <a:off x="3733799" y="3171735"/>
            <a:ext cx="534196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200">
                <a:solidFill>
                  <a:schemeClr val="tx2"/>
                </a:solidFill>
              </a:rPr>
              <a:t>CHƯƠNG </a:t>
            </a:r>
            <a:r>
              <a:rPr lang="en-US" sz="2200" smtClean="0">
                <a:solidFill>
                  <a:schemeClr val="tx2"/>
                </a:solidFill>
              </a:rPr>
              <a:t>3 </a:t>
            </a:r>
            <a:r>
              <a:rPr lang="en-US" sz="2200">
                <a:solidFill>
                  <a:schemeClr val="tx2"/>
                </a:solidFill>
              </a:rPr>
              <a:t>– </a:t>
            </a:r>
            <a:r>
              <a:rPr lang="en-AU" sz="2200" smtClean="0">
                <a:solidFill>
                  <a:schemeClr val="tx2"/>
                </a:solidFill>
              </a:rPr>
              <a:t>ĐIỀU KHIỂN TRUY CẬP VÀ XÁC THỰC NGƯỜI DÙNG</a:t>
            </a:r>
            <a:endParaRPr lang="en-US" sz="2200">
              <a:solidFill>
                <a:schemeClr val="tx2"/>
              </a:solidFill>
            </a:endParaRPr>
          </a:p>
        </p:txBody>
      </p:sp>
    </p:spTree>
  </p:cSld>
  <p:clrMapOvr>
    <a:masterClrMapping/>
  </p:clrMapOvr>
  <p:transition advTm="9594"/>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3.2 Các biện pháp </a:t>
            </a:r>
            <a:r>
              <a:rPr lang="vi-VN" smtClean="0"/>
              <a:t>điều khiển</a:t>
            </a:r>
            <a:r>
              <a:rPr lang="en-AU" smtClean="0"/>
              <a:t> </a:t>
            </a:r>
            <a:r>
              <a:rPr lang="en-AU"/>
              <a:t>truy </a:t>
            </a:r>
            <a:r>
              <a:rPr lang="en-AU" smtClean="0"/>
              <a:t>nhập – DAC - ACL</a:t>
            </a:r>
            <a:endParaRPr lang="en-AU"/>
          </a:p>
        </p:txBody>
      </p:sp>
      <p:sp>
        <p:nvSpPr>
          <p:cNvPr id="3" name="Content Placeholder 2"/>
          <p:cNvSpPr>
            <a:spLocks noGrp="1"/>
          </p:cNvSpPr>
          <p:nvPr>
            <p:ph idx="1"/>
          </p:nvPr>
        </p:nvSpPr>
        <p:spPr/>
        <p:txBody>
          <a:bodyPr/>
          <a:lstStyle/>
          <a:p>
            <a:r>
              <a:rPr lang="en-AU"/>
              <a:t>Danh sách</a:t>
            </a:r>
            <a:r>
              <a:rPr lang="vi-VN"/>
              <a:t> điều khiển truy cập</a:t>
            </a:r>
            <a:r>
              <a:rPr lang="en-AU"/>
              <a:t> (Access Control List - ACL) là một danh sách các quyền truy nhập của một chủ thể đối với một đối tượng.</a:t>
            </a:r>
          </a:p>
          <a:p>
            <a:pPr lvl="1"/>
            <a:r>
              <a:rPr lang="en-AU"/>
              <a:t>Một ACL chỉ ra các người dùng hoặc tiến trình được truy nhập vào đối tượng nào và các thao tác cụ thể (quyền) được thực hiện trên đối tượng đó.</a:t>
            </a:r>
          </a:p>
          <a:p>
            <a:pPr lvl="1"/>
            <a:r>
              <a:rPr lang="en-AU"/>
              <a:t>Một bản ghi điển hình của ACL có dạng (subject, operation). Ví dụ bản ghi (Alice, write) của 1 file có nghĩa là Alice có quyền ghi vào file đó.</a:t>
            </a:r>
          </a:p>
          <a:p>
            <a:pPr lvl="1"/>
            <a:r>
              <a:rPr lang="en-AU"/>
              <a:t>Khi chủ thể yêu cầu truy nhập, hệ điều hành sẽ kiểm tra ACL xem yêu cầu đó có được phép hay không.</a:t>
            </a:r>
          </a:p>
          <a:p>
            <a:pPr lvl="1"/>
            <a:r>
              <a:rPr lang="en-AU"/>
              <a:t>ACL có thể được áp dụng cho một hoặc 1 nhóm đối tượng.</a:t>
            </a:r>
            <a:endParaRPr lang="en-AU" sz="1800"/>
          </a:p>
        </p:txBody>
      </p:sp>
    </p:spTree>
    <p:extLst>
      <p:ext uri="{BB962C8B-B14F-4D97-AF65-F5344CB8AC3E}">
        <p14:creationId xmlns:p14="http://schemas.microsoft.com/office/powerpoint/2010/main" val="9109972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3.2 Các biện pháp </a:t>
            </a:r>
            <a:r>
              <a:rPr lang="vi-VN" smtClean="0"/>
              <a:t>điều khiển</a:t>
            </a:r>
            <a:r>
              <a:rPr lang="en-AU" smtClean="0"/>
              <a:t> </a:t>
            </a:r>
            <a:r>
              <a:rPr lang="en-AU"/>
              <a:t>truy </a:t>
            </a:r>
            <a:r>
              <a:rPr lang="en-AU" smtClean="0"/>
              <a:t>nhập – DAC - ACL</a:t>
            </a:r>
            <a:endParaRPr lang="en-AU"/>
          </a:p>
        </p:txBody>
      </p:sp>
      <p:graphicFrame>
        <p:nvGraphicFramePr>
          <p:cNvPr id="5" name="Object 4"/>
          <p:cNvGraphicFramePr>
            <a:graphicFrameLocks noChangeAspect="1"/>
          </p:cNvGraphicFramePr>
          <p:nvPr>
            <p:extLst>
              <p:ext uri="{D42A27DB-BD31-4B8C-83A1-F6EECF244321}">
                <p14:modId xmlns:p14="http://schemas.microsoft.com/office/powerpoint/2010/main" val="2592885815"/>
              </p:ext>
            </p:extLst>
          </p:nvPr>
        </p:nvGraphicFramePr>
        <p:xfrm>
          <a:off x="919349" y="1387821"/>
          <a:ext cx="7848228" cy="4209089"/>
        </p:xfrm>
        <a:graphic>
          <a:graphicData uri="http://schemas.openxmlformats.org/presentationml/2006/ole">
            <mc:AlternateContent xmlns:mc="http://schemas.openxmlformats.org/markup-compatibility/2006">
              <mc:Choice xmlns:v="urn:schemas-microsoft-com:vml" Requires="v">
                <p:oleObj spid="_x0000_s1067" name="Visio" r:id="rId3" imgW="5278424" imgH="2834573" progId="Visio.Drawing.11">
                  <p:embed/>
                </p:oleObj>
              </mc:Choice>
              <mc:Fallback>
                <p:oleObj name="Visio" r:id="rId3" imgW="5278424" imgH="2834573" progId="Visio.Drawing.11">
                  <p:embed/>
                  <p:pic>
                    <p:nvPicPr>
                      <p:cNvPr id="0" name=""/>
                      <p:cNvPicPr>
                        <a:picLocks noChangeAspect="1" noChangeArrowheads="1"/>
                      </p:cNvPicPr>
                      <p:nvPr/>
                    </p:nvPicPr>
                    <p:blipFill>
                      <a:blip r:embed="rId4"/>
                      <a:srcRect/>
                      <a:stretch>
                        <a:fillRect/>
                      </a:stretch>
                    </p:blipFill>
                    <p:spPr bwMode="auto">
                      <a:xfrm>
                        <a:off x="919349" y="1387821"/>
                        <a:ext cx="7848228" cy="4209089"/>
                      </a:xfrm>
                      <a:prstGeom prst="rect">
                        <a:avLst/>
                      </a:prstGeom>
                      <a:noFill/>
                    </p:spPr>
                  </p:pic>
                </p:oleObj>
              </mc:Fallback>
            </mc:AlternateContent>
          </a:graphicData>
        </a:graphic>
      </p:graphicFrame>
      <p:sp>
        <p:nvSpPr>
          <p:cNvPr id="6" name="TextBox 5"/>
          <p:cNvSpPr txBox="1"/>
          <p:nvPr/>
        </p:nvSpPr>
        <p:spPr>
          <a:xfrm>
            <a:off x="1705327" y="5712070"/>
            <a:ext cx="6048672" cy="461665"/>
          </a:xfrm>
          <a:prstGeom prst="rect">
            <a:avLst/>
          </a:prstGeom>
          <a:noFill/>
        </p:spPr>
        <p:txBody>
          <a:bodyPr wrap="square" rtlCol="0">
            <a:spAutoFit/>
          </a:bodyPr>
          <a:lstStyle/>
          <a:p>
            <a:r>
              <a:rPr lang="vi-VN" sz="2400" b="0"/>
              <a:t>Sử dụng ACL để quản lý vệc truy cập file</a:t>
            </a:r>
            <a:endParaRPr lang="en-AU" sz="2400" b="0"/>
          </a:p>
        </p:txBody>
      </p:sp>
    </p:spTree>
    <p:extLst>
      <p:ext uri="{BB962C8B-B14F-4D97-AF65-F5344CB8AC3E}">
        <p14:creationId xmlns:p14="http://schemas.microsoft.com/office/powerpoint/2010/main" val="35197885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3.2 Các biện pháp </a:t>
            </a:r>
            <a:r>
              <a:rPr lang="vi-VN" smtClean="0"/>
              <a:t>điều khiển</a:t>
            </a:r>
            <a:r>
              <a:rPr lang="en-AU" smtClean="0"/>
              <a:t> </a:t>
            </a:r>
            <a:r>
              <a:rPr lang="en-AU"/>
              <a:t>truy </a:t>
            </a:r>
            <a:r>
              <a:rPr lang="en-AU" smtClean="0"/>
              <a:t>nhập - MAC</a:t>
            </a:r>
            <a:endParaRPr lang="en-AU"/>
          </a:p>
        </p:txBody>
      </p:sp>
      <p:sp>
        <p:nvSpPr>
          <p:cNvPr id="3" name="Content Placeholder 2"/>
          <p:cNvSpPr>
            <a:spLocks noGrp="1"/>
          </p:cNvSpPr>
          <p:nvPr>
            <p:ph idx="1"/>
          </p:nvPr>
        </p:nvSpPr>
        <p:spPr/>
        <p:txBody>
          <a:bodyPr/>
          <a:lstStyle/>
          <a:p>
            <a:pPr eaLnBrk="1" hangingPunct="1"/>
            <a:r>
              <a:rPr lang="en-AU" sz="2800" smtClean="0"/>
              <a:t>Điều khiển </a:t>
            </a:r>
            <a:r>
              <a:rPr lang="en-AU" sz="2800"/>
              <a:t>truy bắt buộc được định nghĩa là các cơ chế hạn chế truy nhập đến các đối tượng dựa trên</a:t>
            </a:r>
          </a:p>
          <a:p>
            <a:pPr lvl="1" eaLnBrk="1" hangingPunct="1"/>
            <a:r>
              <a:rPr lang="en-AU" sz="2400"/>
              <a:t>Tính nhạy cảm (sensitivity) của thông tin (thường được gán nhãn)  chứa trong các đối tượng, và</a:t>
            </a:r>
          </a:p>
          <a:p>
            <a:pPr lvl="1" eaLnBrk="1" hangingPunct="1"/>
            <a:r>
              <a:rPr lang="en-AU" sz="2400"/>
              <a:t>Sự trao quyền chính thức (formal authorization) cho các chủ thể truy nhập các thông tin nhạy cảm này.</a:t>
            </a:r>
          </a:p>
        </p:txBody>
      </p:sp>
    </p:spTree>
    <p:extLst>
      <p:ext uri="{BB962C8B-B14F-4D97-AF65-F5344CB8AC3E}">
        <p14:creationId xmlns:p14="http://schemas.microsoft.com/office/powerpoint/2010/main" val="21757804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3.2 Các biện pháp </a:t>
            </a:r>
            <a:r>
              <a:rPr lang="vi-VN" smtClean="0"/>
              <a:t>điều khiển</a:t>
            </a:r>
            <a:r>
              <a:rPr lang="en-AU" smtClean="0"/>
              <a:t> </a:t>
            </a:r>
            <a:r>
              <a:rPr lang="en-AU"/>
              <a:t>truy </a:t>
            </a:r>
            <a:r>
              <a:rPr lang="en-AU" smtClean="0"/>
              <a:t>nhập - MAC</a:t>
            </a:r>
            <a:endParaRPr lang="en-AU"/>
          </a:p>
        </p:txBody>
      </p:sp>
      <p:sp>
        <p:nvSpPr>
          <p:cNvPr id="3" name="Content Placeholder 2"/>
          <p:cNvSpPr>
            <a:spLocks noGrp="1"/>
          </p:cNvSpPr>
          <p:nvPr>
            <p:ph idx="1"/>
          </p:nvPr>
        </p:nvSpPr>
        <p:spPr/>
        <p:txBody>
          <a:bodyPr/>
          <a:lstStyle/>
          <a:p>
            <a:pPr eaLnBrk="1" hangingPunct="1"/>
            <a:r>
              <a:rPr lang="en-AU" sz="2800"/>
              <a:t>Các mức nhạy </a:t>
            </a:r>
            <a:r>
              <a:rPr lang="en-AU" sz="2800" smtClean="0"/>
              <a:t>cảm:</a:t>
            </a:r>
            <a:endParaRPr lang="en-AU" sz="2800"/>
          </a:p>
          <a:p>
            <a:pPr lvl="1">
              <a:spcBef>
                <a:spcPts val="576"/>
              </a:spcBef>
            </a:pPr>
            <a:r>
              <a:rPr lang="vi-VN" sz="2400"/>
              <a:t>Tối mật (Top Secret - T): Được áp dụng với thông tin mà nếu bị lộ có thể dẫn đến những thiệt hại trầm trọng đối với an ninh quốc gia.</a:t>
            </a:r>
          </a:p>
          <a:p>
            <a:pPr lvl="1">
              <a:spcBef>
                <a:spcPts val="576"/>
              </a:spcBef>
            </a:pPr>
            <a:r>
              <a:rPr lang="vi-VN" sz="2400"/>
              <a:t>Tuyệt mật (Secret - S): Được áp dụng với thông tin mà nếu bị lộ có thể dẫn đến một loạt thiệt hại đối với an ninh quốc gia.</a:t>
            </a:r>
          </a:p>
          <a:p>
            <a:pPr lvl="1">
              <a:spcBef>
                <a:spcPts val="576"/>
              </a:spcBef>
            </a:pPr>
            <a:r>
              <a:rPr lang="vi-VN" sz="2400"/>
              <a:t>Mật (Confidential - C): Được áp dụng với thông tin mà nếu bị lộ có thể dẫn đến thiệt hại đối với an ninh quốc gia.</a:t>
            </a:r>
          </a:p>
          <a:p>
            <a:pPr lvl="1">
              <a:spcBef>
                <a:spcPts val="576"/>
              </a:spcBef>
            </a:pPr>
            <a:r>
              <a:rPr lang="vi-VN" sz="2400"/>
              <a:t>Không phân loại (Unclassified - U): Những thông tin không gây thiệt hại đối với an ninh quốc gia nếu bị tiết lộ.</a:t>
            </a:r>
            <a:endParaRPr lang="en-AU" sz="2400"/>
          </a:p>
        </p:txBody>
      </p:sp>
    </p:spTree>
    <p:extLst>
      <p:ext uri="{BB962C8B-B14F-4D97-AF65-F5344CB8AC3E}">
        <p14:creationId xmlns:p14="http://schemas.microsoft.com/office/powerpoint/2010/main" val="39614542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3.2 Các biện pháp </a:t>
            </a:r>
            <a:r>
              <a:rPr lang="vi-VN" smtClean="0"/>
              <a:t>điều khiển</a:t>
            </a:r>
            <a:r>
              <a:rPr lang="en-AU" smtClean="0"/>
              <a:t> </a:t>
            </a:r>
            <a:r>
              <a:rPr lang="en-AU"/>
              <a:t>truy </a:t>
            </a:r>
            <a:r>
              <a:rPr lang="en-AU" smtClean="0"/>
              <a:t>nhập - MAC</a:t>
            </a:r>
            <a:endParaRPr lang="en-AU"/>
          </a:p>
        </p:txBody>
      </p:sp>
      <p:sp>
        <p:nvSpPr>
          <p:cNvPr id="3" name="Content Placeholder 2"/>
          <p:cNvSpPr>
            <a:spLocks noGrp="1"/>
          </p:cNvSpPr>
          <p:nvPr>
            <p:ph idx="1"/>
          </p:nvPr>
        </p:nvSpPr>
        <p:spPr>
          <a:xfrm>
            <a:off x="228600" y="1447800"/>
            <a:ext cx="8686800" cy="4678363"/>
          </a:xfrm>
        </p:spPr>
        <p:txBody>
          <a:bodyPr/>
          <a:lstStyle/>
          <a:p>
            <a:pPr eaLnBrk="1" hangingPunct="1">
              <a:spcBef>
                <a:spcPct val="50000"/>
              </a:spcBef>
            </a:pPr>
            <a:r>
              <a:rPr lang="en-AU" sz="2800"/>
              <a:t>MAC không cho phép người tạo ra các đối tượng (thông tin/tài nguyên) có toàn quyền truy nhập các đối tượng này.</a:t>
            </a:r>
          </a:p>
          <a:p>
            <a:pPr eaLnBrk="1" hangingPunct="1">
              <a:spcBef>
                <a:spcPct val="50000"/>
              </a:spcBef>
            </a:pPr>
            <a:r>
              <a:rPr lang="en-AU" sz="2800"/>
              <a:t>Quyền truy nhập đến các đối tượng (thông tin/tài nguyên) do người quản trị hệ thống định ra trước trên cơ sở chính sách an toàn thông tin của tổ chức đó.</a:t>
            </a:r>
            <a:endParaRPr lang="en-US" sz="2800"/>
          </a:p>
          <a:p>
            <a:pPr eaLnBrk="1" hangingPunct="1">
              <a:spcBef>
                <a:spcPct val="50000"/>
              </a:spcBef>
            </a:pPr>
            <a:r>
              <a:rPr lang="en-AU" sz="2800"/>
              <a:t>MAC thường được sử dụng phổ biến trong các cơ quan an ninh, quân đội và ngân hàng.</a:t>
            </a:r>
            <a:endParaRPr lang="en-AU" sz="2400"/>
          </a:p>
        </p:txBody>
      </p:sp>
    </p:spTree>
    <p:extLst>
      <p:ext uri="{BB962C8B-B14F-4D97-AF65-F5344CB8AC3E}">
        <p14:creationId xmlns:p14="http://schemas.microsoft.com/office/powerpoint/2010/main" val="15389641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3.2 Các biện pháp </a:t>
            </a:r>
            <a:r>
              <a:rPr lang="vi-VN" smtClean="0"/>
              <a:t>điều khiển</a:t>
            </a:r>
            <a:r>
              <a:rPr lang="en-AU" smtClean="0"/>
              <a:t> </a:t>
            </a:r>
            <a:r>
              <a:rPr lang="en-AU"/>
              <a:t>truy </a:t>
            </a:r>
            <a:r>
              <a:rPr lang="en-AU" smtClean="0"/>
              <a:t>nhập - MAC</a:t>
            </a:r>
            <a:endParaRPr lang="en-AU"/>
          </a:p>
        </p:txBody>
      </p:sp>
      <p:sp>
        <p:nvSpPr>
          <p:cNvPr id="3" name="Content Placeholder 2"/>
          <p:cNvSpPr>
            <a:spLocks noGrp="1"/>
          </p:cNvSpPr>
          <p:nvPr>
            <p:ph idx="1"/>
          </p:nvPr>
        </p:nvSpPr>
        <p:spPr>
          <a:xfrm>
            <a:off x="228600" y="1447800"/>
            <a:ext cx="8686800" cy="4678363"/>
          </a:xfrm>
        </p:spPr>
        <p:txBody>
          <a:bodyPr/>
          <a:lstStyle/>
          <a:p>
            <a:pPr eaLnBrk="1" hangingPunct="1">
              <a:spcBef>
                <a:spcPct val="50000"/>
              </a:spcBef>
            </a:pPr>
            <a:r>
              <a:rPr lang="en-AU" sz="2800"/>
              <a:t>Ví dụ: một tài liệu được tạo ra và được đóng dấu “Mật”:</a:t>
            </a:r>
          </a:p>
          <a:p>
            <a:pPr lvl="1" eaLnBrk="1" hangingPunct="1">
              <a:spcBef>
                <a:spcPct val="50000"/>
              </a:spcBef>
            </a:pPr>
            <a:r>
              <a:rPr lang="en-AU" sz="2400"/>
              <a:t>Chỉ những người có trách nhiệm trong tổ chức mới được quyền xem và phổ biến cho người khác;</a:t>
            </a:r>
          </a:p>
          <a:p>
            <a:pPr lvl="1" eaLnBrk="1" hangingPunct="1">
              <a:spcBef>
                <a:spcPct val="50000"/>
              </a:spcBef>
            </a:pPr>
            <a:r>
              <a:rPr lang="en-AU" sz="2400"/>
              <a:t>Tác giả của tài liệu không được quyền phổ biến đến người </a:t>
            </a:r>
            <a:r>
              <a:rPr lang="en-AU" sz="2400" smtClean="0"/>
              <a:t>khác.</a:t>
            </a:r>
            <a:endParaRPr lang="en-AU" sz="2800"/>
          </a:p>
        </p:txBody>
      </p:sp>
    </p:spTree>
    <p:extLst>
      <p:ext uri="{BB962C8B-B14F-4D97-AF65-F5344CB8AC3E}">
        <p14:creationId xmlns:p14="http://schemas.microsoft.com/office/powerpoint/2010/main" val="14864211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3.2 Các biện pháp </a:t>
            </a:r>
            <a:r>
              <a:rPr lang="vi-VN" smtClean="0"/>
              <a:t>điều khiển</a:t>
            </a:r>
            <a:r>
              <a:rPr lang="en-AU" smtClean="0"/>
              <a:t> </a:t>
            </a:r>
            <a:r>
              <a:rPr lang="en-AU"/>
              <a:t>truy </a:t>
            </a:r>
            <a:r>
              <a:rPr lang="en-AU" smtClean="0"/>
              <a:t>nhập - MAC</a:t>
            </a:r>
            <a:endParaRPr lang="en-AU"/>
          </a:p>
        </p:txBody>
      </p:sp>
      <p:sp>
        <p:nvSpPr>
          <p:cNvPr id="3" name="Content Placeholder 2"/>
          <p:cNvSpPr>
            <a:spLocks noGrp="1"/>
          </p:cNvSpPr>
          <p:nvPr>
            <p:ph idx="1"/>
          </p:nvPr>
        </p:nvSpPr>
        <p:spPr>
          <a:xfrm>
            <a:off x="150125" y="1337481"/>
            <a:ext cx="8843750" cy="4872249"/>
          </a:xfrm>
        </p:spPr>
        <p:txBody>
          <a:bodyPr/>
          <a:lstStyle/>
          <a:p>
            <a:pPr eaLnBrk="1" hangingPunct="1">
              <a:spcBef>
                <a:spcPct val="50000"/>
              </a:spcBef>
            </a:pPr>
            <a:r>
              <a:rPr lang="en-AU" sz="2800"/>
              <a:t>Mô hình  </a:t>
            </a:r>
            <a:r>
              <a:rPr lang="en-AU" sz="2800" smtClean="0"/>
              <a:t>Bell-LaPadula:</a:t>
            </a:r>
          </a:p>
          <a:p>
            <a:pPr lvl="1"/>
            <a:r>
              <a:rPr lang="vi-VN" sz="2400"/>
              <a:t>Mô  hình  Bell-La Padula là mô  hình  bảo  mật  đa  cấp </a:t>
            </a:r>
            <a:r>
              <a:rPr lang="en-AU" sz="2400"/>
              <a:t>thường</a:t>
            </a:r>
            <a:r>
              <a:rPr lang="vi-VN" sz="2400"/>
              <a:t> được </a:t>
            </a:r>
            <a:r>
              <a:rPr lang="en-AU" sz="2400"/>
              <a:t>sử dụng trong</a:t>
            </a:r>
            <a:r>
              <a:rPr lang="vi-VN" sz="2400"/>
              <a:t> quân sự, nhưng nó cũng có thể áp dụng cho các </a:t>
            </a:r>
            <a:r>
              <a:rPr lang="en-AU" sz="2400"/>
              <a:t>lĩnh vực</a:t>
            </a:r>
            <a:r>
              <a:rPr lang="vi-VN" sz="2400"/>
              <a:t> khác. </a:t>
            </a:r>
            <a:endParaRPr lang="en-AU" sz="2400"/>
          </a:p>
          <a:p>
            <a:pPr lvl="1"/>
            <a:r>
              <a:rPr lang="vi-VN" sz="2400"/>
              <a:t>Trong quân sự, </a:t>
            </a:r>
            <a:r>
              <a:rPr lang="en-AU" sz="2400"/>
              <a:t>các </a:t>
            </a:r>
            <a:r>
              <a:rPr lang="vi-VN" sz="2400"/>
              <a:t>tài liệu </a:t>
            </a:r>
            <a:r>
              <a:rPr lang="en-AU" sz="2400"/>
              <a:t>được gán</a:t>
            </a:r>
            <a:r>
              <a:rPr lang="vi-VN" sz="2400"/>
              <a:t> một mức độ bảo mật, chẳng hạn như </a:t>
            </a:r>
            <a:r>
              <a:rPr lang="vi-VN" sz="2400" smtClean="0"/>
              <a:t>không</a:t>
            </a:r>
            <a:r>
              <a:rPr lang="en-AU" sz="2400" smtClean="0"/>
              <a:t> </a:t>
            </a:r>
            <a:r>
              <a:rPr lang="vi-VN" sz="2400" smtClean="0"/>
              <a:t>phân  </a:t>
            </a:r>
            <a:r>
              <a:rPr lang="vi-VN" sz="2400"/>
              <a:t>loại, </a:t>
            </a:r>
            <a:r>
              <a:rPr lang="vi-VN" sz="2400" smtClean="0"/>
              <a:t>mật</a:t>
            </a:r>
            <a:r>
              <a:rPr lang="vi-VN" sz="2400"/>
              <a:t>, bí mật và tối mật. Người </a:t>
            </a:r>
            <a:r>
              <a:rPr lang="en-AU" sz="2400"/>
              <a:t>dùng</a:t>
            </a:r>
            <a:r>
              <a:rPr lang="vi-VN" sz="2400"/>
              <a:t> cũng được ấn định các  cấp  độ  </a:t>
            </a:r>
            <a:r>
              <a:rPr lang="en-AU" sz="2400"/>
              <a:t>bảo mật</a:t>
            </a:r>
            <a:r>
              <a:rPr lang="vi-VN" sz="2400"/>
              <a:t>, tùy thuộc vào những tài liệu mà họ được phép xem. </a:t>
            </a:r>
            <a:endParaRPr lang="en-AU" sz="2400"/>
          </a:p>
          <a:p>
            <a:pPr lvl="2"/>
            <a:r>
              <a:rPr lang="vi-VN" sz="2000"/>
              <a:t>Một vị tướng quân đội có thể được phép xem  tất cả các tài liệu, trong khi một trung úy có thể bị hạn chế chỉ được xem các tài liệu mật và thấp hơn. </a:t>
            </a:r>
            <a:endParaRPr lang="en-AU" sz="2000"/>
          </a:p>
          <a:p>
            <a:pPr lvl="2"/>
            <a:r>
              <a:rPr lang="vi-VN" sz="2000"/>
              <a:t>Một tiến trình chạy nhân danh một người sử  dụng có được mức độ bảo mật của người dùng đó.</a:t>
            </a:r>
            <a:endParaRPr lang="en-AU" sz="2000"/>
          </a:p>
        </p:txBody>
      </p:sp>
    </p:spTree>
    <p:extLst>
      <p:ext uri="{BB962C8B-B14F-4D97-AF65-F5344CB8AC3E}">
        <p14:creationId xmlns:p14="http://schemas.microsoft.com/office/powerpoint/2010/main" val="2483359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3.2 Các biện pháp </a:t>
            </a:r>
            <a:r>
              <a:rPr lang="vi-VN" smtClean="0"/>
              <a:t>điều khiển</a:t>
            </a:r>
            <a:r>
              <a:rPr lang="en-AU" smtClean="0"/>
              <a:t> </a:t>
            </a:r>
            <a:r>
              <a:rPr lang="en-AU"/>
              <a:t>truy </a:t>
            </a:r>
            <a:r>
              <a:rPr lang="en-AU" smtClean="0"/>
              <a:t>nhập - MAC</a:t>
            </a:r>
            <a:endParaRPr lang="en-AU"/>
          </a:p>
        </p:txBody>
      </p:sp>
      <p:sp>
        <p:nvSpPr>
          <p:cNvPr id="3" name="Content Placeholder 2"/>
          <p:cNvSpPr>
            <a:spLocks noGrp="1"/>
          </p:cNvSpPr>
          <p:nvPr>
            <p:ph idx="1"/>
          </p:nvPr>
        </p:nvSpPr>
        <p:spPr>
          <a:xfrm>
            <a:off x="150125" y="1447800"/>
            <a:ext cx="8843750" cy="4761930"/>
          </a:xfrm>
        </p:spPr>
        <p:txBody>
          <a:bodyPr/>
          <a:lstStyle/>
          <a:p>
            <a:r>
              <a:rPr lang="en-AU" sz="2800"/>
              <a:t>Nguyên tắc bảo mật tài </a:t>
            </a:r>
            <a:r>
              <a:rPr lang="en-AU" sz="2800" smtClean="0"/>
              <a:t>nguyên của </a:t>
            </a:r>
            <a:r>
              <a:rPr lang="en-AU" sz="2800"/>
              <a:t>m</a:t>
            </a:r>
            <a:r>
              <a:rPr lang="vi-VN" sz="2800" smtClean="0"/>
              <a:t>ô</a:t>
            </a:r>
            <a:r>
              <a:rPr lang="en-AU" sz="2800" smtClean="0"/>
              <a:t> </a:t>
            </a:r>
            <a:r>
              <a:rPr lang="vi-VN" sz="2800" smtClean="0"/>
              <a:t>hình</a:t>
            </a:r>
            <a:r>
              <a:rPr lang="en-AU" sz="2800" smtClean="0"/>
              <a:t> </a:t>
            </a:r>
            <a:r>
              <a:rPr lang="vi-VN" sz="2800" smtClean="0"/>
              <a:t>Bell-La </a:t>
            </a:r>
            <a:r>
              <a:rPr lang="vi-VN" sz="2800"/>
              <a:t>Padula</a:t>
            </a:r>
            <a:r>
              <a:rPr lang="en-AU" sz="2800"/>
              <a:t>:</a:t>
            </a:r>
          </a:p>
          <a:p>
            <a:pPr lvl="1"/>
            <a:r>
              <a:rPr lang="en-AU" sz="2400"/>
              <a:t>Nguyên tắc đọc xuống</a:t>
            </a:r>
            <a:r>
              <a:rPr lang="vi-VN" sz="2400"/>
              <a:t>: </a:t>
            </a:r>
            <a:endParaRPr lang="en-AU" sz="2400" smtClean="0"/>
          </a:p>
          <a:p>
            <a:pPr lvl="2"/>
            <a:r>
              <a:rPr lang="vi-VN" sz="2000" smtClean="0"/>
              <a:t>Một </a:t>
            </a:r>
            <a:r>
              <a:rPr lang="en-AU" sz="2000"/>
              <a:t>người dụng </a:t>
            </a:r>
            <a:r>
              <a:rPr lang="vi-VN" sz="2000"/>
              <a:t>ở mức độ bảo mật k có thể  đọc các đối tượng chỉ ở cùng mức hoặc thấp hơn. </a:t>
            </a:r>
            <a:endParaRPr lang="en-AU" sz="2000" smtClean="0"/>
          </a:p>
          <a:p>
            <a:pPr lvl="2"/>
            <a:r>
              <a:rPr lang="vi-VN" sz="2000" smtClean="0"/>
              <a:t>Ví dụ: </a:t>
            </a:r>
          </a:p>
          <a:p>
            <a:pPr lvl="3"/>
            <a:r>
              <a:rPr lang="vi-VN" sz="1800" smtClean="0"/>
              <a:t>Một </a:t>
            </a:r>
            <a:r>
              <a:rPr lang="vi-VN" sz="1800"/>
              <a:t>vị tướng có thể  đọc các tài liệu của một trung </a:t>
            </a:r>
            <a:r>
              <a:rPr lang="vi-VN" sz="1800" smtClean="0"/>
              <a:t>úy;</a:t>
            </a:r>
          </a:p>
          <a:p>
            <a:pPr lvl="3"/>
            <a:r>
              <a:rPr lang="vi-VN" sz="1800" smtClean="0"/>
              <a:t>Nhưng </a:t>
            </a:r>
            <a:r>
              <a:rPr lang="vi-VN" sz="1800"/>
              <a:t>một trung úy không thể đọc các tài liệu của vị tướng đó</a:t>
            </a:r>
            <a:r>
              <a:rPr lang="vi-VN" sz="1800" smtClean="0"/>
              <a:t>.</a:t>
            </a:r>
            <a:endParaRPr lang="en-AU" sz="1800"/>
          </a:p>
        </p:txBody>
      </p:sp>
    </p:spTree>
    <p:extLst>
      <p:ext uri="{BB962C8B-B14F-4D97-AF65-F5344CB8AC3E}">
        <p14:creationId xmlns:p14="http://schemas.microsoft.com/office/powerpoint/2010/main" val="18097388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3.2 Các biện pháp </a:t>
            </a:r>
            <a:r>
              <a:rPr lang="vi-VN" smtClean="0"/>
              <a:t>điều khiển</a:t>
            </a:r>
            <a:r>
              <a:rPr lang="en-AU" smtClean="0"/>
              <a:t> </a:t>
            </a:r>
            <a:r>
              <a:rPr lang="en-AU"/>
              <a:t>truy </a:t>
            </a:r>
            <a:r>
              <a:rPr lang="en-AU" smtClean="0"/>
              <a:t>nhập - MAC</a:t>
            </a:r>
            <a:endParaRPr lang="en-AU"/>
          </a:p>
        </p:txBody>
      </p:sp>
      <p:sp>
        <p:nvSpPr>
          <p:cNvPr id="3" name="Content Placeholder 2"/>
          <p:cNvSpPr>
            <a:spLocks noGrp="1"/>
          </p:cNvSpPr>
          <p:nvPr>
            <p:ph idx="1"/>
          </p:nvPr>
        </p:nvSpPr>
        <p:spPr>
          <a:xfrm>
            <a:off x="150125" y="1371600"/>
            <a:ext cx="8843750" cy="4838130"/>
          </a:xfrm>
        </p:spPr>
        <p:txBody>
          <a:bodyPr/>
          <a:lstStyle/>
          <a:p>
            <a:r>
              <a:rPr lang="en-AU" sz="2800"/>
              <a:t>Nguyên tắc bảo mật tài </a:t>
            </a:r>
            <a:r>
              <a:rPr lang="en-AU" sz="2800" smtClean="0"/>
              <a:t>nguyên của </a:t>
            </a:r>
            <a:r>
              <a:rPr lang="en-AU" sz="2800"/>
              <a:t>m</a:t>
            </a:r>
            <a:r>
              <a:rPr lang="vi-VN" sz="2800" smtClean="0"/>
              <a:t>ô</a:t>
            </a:r>
            <a:r>
              <a:rPr lang="en-AU" sz="2800" smtClean="0"/>
              <a:t> </a:t>
            </a:r>
            <a:r>
              <a:rPr lang="vi-VN" sz="2800" smtClean="0"/>
              <a:t>hình</a:t>
            </a:r>
            <a:r>
              <a:rPr lang="en-AU" sz="2800" smtClean="0"/>
              <a:t> </a:t>
            </a:r>
            <a:r>
              <a:rPr lang="vi-VN" sz="2800" smtClean="0"/>
              <a:t>Bell-La </a:t>
            </a:r>
            <a:r>
              <a:rPr lang="vi-VN" sz="2800"/>
              <a:t>Padula</a:t>
            </a:r>
            <a:r>
              <a:rPr lang="en-AU" sz="2800"/>
              <a:t>:</a:t>
            </a:r>
          </a:p>
          <a:p>
            <a:pPr lvl="1"/>
            <a:r>
              <a:rPr lang="en-AU" sz="2400" smtClean="0"/>
              <a:t>Nguyên </a:t>
            </a:r>
            <a:r>
              <a:rPr lang="en-AU" sz="2400"/>
              <a:t>tắc ghi lên</a:t>
            </a:r>
            <a:r>
              <a:rPr lang="vi-VN" sz="2400"/>
              <a:t>: </a:t>
            </a:r>
            <a:endParaRPr lang="en-AU" sz="2400" smtClean="0"/>
          </a:p>
          <a:p>
            <a:pPr lvl="2"/>
            <a:r>
              <a:rPr lang="vi-VN" sz="2000" smtClean="0"/>
              <a:t>Một  </a:t>
            </a:r>
            <a:r>
              <a:rPr lang="en-AU" sz="2000"/>
              <a:t>người dùng</a:t>
            </a:r>
            <a:r>
              <a:rPr lang="vi-VN" sz="2000"/>
              <a:t> ở mức độ bảo mật k chỉ có thể ghi các đối  tượng ở cùng cấp độ hoặc cao  hơn. </a:t>
            </a:r>
            <a:endParaRPr lang="en-AU" sz="2000" smtClean="0"/>
          </a:p>
          <a:p>
            <a:pPr lvl="2"/>
            <a:r>
              <a:rPr lang="vi-VN" sz="2000" smtClean="0"/>
              <a:t>Ví  dụ: </a:t>
            </a:r>
          </a:p>
          <a:p>
            <a:pPr lvl="3"/>
            <a:r>
              <a:rPr lang="vi-VN" sz="1800" smtClean="0"/>
              <a:t>Một  </a:t>
            </a:r>
            <a:r>
              <a:rPr lang="vi-VN" sz="1800"/>
              <a:t>trung úy có thể nối  thêm  một  tin nhắn vào hộp thư của chung </a:t>
            </a:r>
            <a:r>
              <a:rPr lang="en-AU" sz="1800"/>
              <a:t>về</a:t>
            </a:r>
            <a:r>
              <a:rPr lang="vi-VN" sz="1800"/>
              <a:t> tất cả mọi  thứ  ông  </a:t>
            </a:r>
            <a:r>
              <a:rPr lang="vi-VN" sz="1800" smtClean="0"/>
              <a:t>biết;</a:t>
            </a:r>
          </a:p>
          <a:p>
            <a:pPr lvl="3"/>
            <a:r>
              <a:rPr lang="vi-VN" sz="1800" smtClean="0"/>
              <a:t>Nhưng  </a:t>
            </a:r>
            <a:r>
              <a:rPr lang="vi-VN" sz="1800"/>
              <a:t>một vị tướng không thể ghi thêm một tin nhắn vào hộp thư của trung úy với  tất  cả mọi thứ ông ấy biết vì vị tướng có thể đã nhìn thấy tài liệu bí mật trên thứ mà không thể được tiết lộ cho một trung úy.</a:t>
            </a:r>
            <a:endParaRPr lang="en-AU" sz="1800"/>
          </a:p>
        </p:txBody>
      </p:sp>
    </p:spTree>
    <p:extLst>
      <p:ext uri="{BB962C8B-B14F-4D97-AF65-F5344CB8AC3E}">
        <p14:creationId xmlns:p14="http://schemas.microsoft.com/office/powerpoint/2010/main" val="39149073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3.2 Các biện pháp </a:t>
            </a:r>
            <a:r>
              <a:rPr lang="vi-VN" smtClean="0"/>
              <a:t>điều khiển</a:t>
            </a:r>
            <a:r>
              <a:rPr lang="en-AU" smtClean="0"/>
              <a:t> </a:t>
            </a:r>
            <a:r>
              <a:rPr lang="en-AU"/>
              <a:t>truy </a:t>
            </a:r>
            <a:r>
              <a:rPr lang="en-AU" smtClean="0"/>
              <a:t>nhập - MAC</a:t>
            </a:r>
            <a:endParaRPr lang="en-AU"/>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28600"/>
            <a:ext cx="9067800" cy="6074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919661" y="5902656"/>
            <a:ext cx="6480720" cy="400110"/>
          </a:xfrm>
          <a:prstGeom prst="rect">
            <a:avLst/>
          </a:prstGeom>
          <a:noFill/>
        </p:spPr>
        <p:txBody>
          <a:bodyPr wrap="square" rtlCol="0">
            <a:spAutoFit/>
          </a:bodyPr>
          <a:lstStyle/>
          <a:p>
            <a:r>
              <a:rPr lang="vi-VN" sz="2000" b="0"/>
              <a:t>Mô hình bảo mật đa mức Bella-La Padula</a:t>
            </a:r>
            <a:endParaRPr lang="en-AU" sz="2000" b="0"/>
          </a:p>
        </p:txBody>
      </p:sp>
    </p:spTree>
    <p:extLst>
      <p:ext uri="{BB962C8B-B14F-4D97-AF65-F5344CB8AC3E}">
        <p14:creationId xmlns:p14="http://schemas.microsoft.com/office/powerpoint/2010/main" val="1258756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AU"/>
              <a:t>NỘI DUNG CHƯƠNG </a:t>
            </a:r>
            <a:r>
              <a:rPr lang="en-AU" smtClean="0"/>
              <a:t>3</a:t>
            </a:r>
            <a:endParaRPr lang="en-AU"/>
          </a:p>
        </p:txBody>
      </p:sp>
      <p:sp>
        <p:nvSpPr>
          <p:cNvPr id="210947" name="Rectangle 3"/>
          <p:cNvSpPr>
            <a:spLocks noGrp="1" noChangeArrowheads="1"/>
          </p:cNvSpPr>
          <p:nvPr>
            <p:ph type="body" idx="1"/>
          </p:nvPr>
        </p:nvSpPr>
        <p:spPr>
          <a:xfrm>
            <a:off x="1219200" y="1752600"/>
            <a:ext cx="7391400" cy="4373563"/>
          </a:xfrm>
        </p:spPr>
        <p:txBody>
          <a:bodyPr/>
          <a:lstStyle/>
          <a:p>
            <a:pPr marL="457200" indent="-457200">
              <a:lnSpc>
                <a:spcPct val="90000"/>
              </a:lnSpc>
              <a:buFont typeface="Wingdings" pitchFamily="2" charset="2"/>
              <a:buAutoNum type="arabicPeriod"/>
            </a:pPr>
            <a:r>
              <a:rPr lang="vi-VN" sz="3200"/>
              <a:t>Khái niệm </a:t>
            </a:r>
            <a:r>
              <a:rPr lang="en-AU" sz="3200" smtClean="0"/>
              <a:t>điều khiển</a:t>
            </a:r>
            <a:r>
              <a:rPr lang="vi-VN" sz="3200" smtClean="0"/>
              <a:t> </a:t>
            </a:r>
            <a:r>
              <a:rPr lang="vi-VN" sz="3200"/>
              <a:t>truy nhập</a:t>
            </a:r>
          </a:p>
          <a:p>
            <a:pPr marL="457200" indent="-457200">
              <a:lnSpc>
                <a:spcPct val="90000"/>
              </a:lnSpc>
              <a:buFont typeface="Wingdings" pitchFamily="2" charset="2"/>
              <a:buAutoNum type="arabicPeriod"/>
            </a:pPr>
            <a:r>
              <a:rPr lang="vi-VN" sz="3200"/>
              <a:t>Các biện pháp </a:t>
            </a:r>
            <a:r>
              <a:rPr lang="vi-VN" sz="3200" smtClean="0"/>
              <a:t>điều khiển </a:t>
            </a:r>
            <a:r>
              <a:rPr lang="vi-VN" sz="3200"/>
              <a:t>truy nhập</a:t>
            </a:r>
          </a:p>
          <a:p>
            <a:pPr marL="457200" indent="-457200">
              <a:lnSpc>
                <a:spcPct val="90000"/>
              </a:lnSpc>
              <a:buFont typeface="Wingdings" pitchFamily="2" charset="2"/>
              <a:buAutoNum type="arabicPeriod"/>
            </a:pPr>
            <a:r>
              <a:rPr lang="en-AU" sz="3200" smtClean="0"/>
              <a:t>Đ</a:t>
            </a:r>
            <a:r>
              <a:rPr lang="vi-VN" sz="3200" smtClean="0"/>
              <a:t>iều khiển </a:t>
            </a:r>
            <a:r>
              <a:rPr lang="vi-VN" sz="3200"/>
              <a:t>truy nhập và quản lý người dùng ở một số HĐH cụ </a:t>
            </a:r>
            <a:r>
              <a:rPr lang="vi-VN" sz="3200" smtClean="0"/>
              <a:t>thể</a:t>
            </a:r>
            <a:endParaRPr lang="vi-VN" sz="3200"/>
          </a:p>
          <a:p>
            <a:pPr marL="457200" indent="-457200">
              <a:lnSpc>
                <a:spcPct val="90000"/>
              </a:lnSpc>
              <a:buFont typeface="Wingdings" pitchFamily="2" charset="2"/>
              <a:buAutoNum type="arabicPeriod"/>
            </a:pPr>
            <a:r>
              <a:rPr lang="vi-VN" sz="3200"/>
              <a:t>Giới thiệu một số công nghệ </a:t>
            </a:r>
            <a:r>
              <a:rPr lang="vi-VN" sz="3200" smtClean="0"/>
              <a:t>điều khiển </a:t>
            </a:r>
            <a:r>
              <a:rPr lang="vi-VN" sz="3200"/>
              <a:t>truy nhập.</a:t>
            </a:r>
            <a:endParaRPr lang="en-AU" sz="32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3.2 Các biện pháp </a:t>
            </a:r>
            <a:r>
              <a:rPr lang="vi-VN" smtClean="0"/>
              <a:t>điều khiển</a:t>
            </a:r>
            <a:r>
              <a:rPr lang="en-AU" smtClean="0"/>
              <a:t> </a:t>
            </a:r>
            <a:r>
              <a:rPr lang="en-AU"/>
              <a:t>truy </a:t>
            </a:r>
            <a:r>
              <a:rPr lang="en-AU" smtClean="0"/>
              <a:t>nhập - RBAC</a:t>
            </a:r>
            <a:endParaRPr lang="en-AU"/>
          </a:p>
        </p:txBody>
      </p:sp>
      <p:sp>
        <p:nvSpPr>
          <p:cNvPr id="3" name="Content Placeholder 2"/>
          <p:cNvSpPr>
            <a:spLocks noGrp="1"/>
          </p:cNvSpPr>
          <p:nvPr>
            <p:ph idx="1"/>
          </p:nvPr>
        </p:nvSpPr>
        <p:spPr/>
        <p:txBody>
          <a:bodyPr/>
          <a:lstStyle/>
          <a:p>
            <a:pPr eaLnBrk="1" hangingPunct="1">
              <a:lnSpc>
                <a:spcPct val="90000"/>
              </a:lnSpc>
            </a:pPr>
            <a:r>
              <a:rPr lang="en-AU" sz="2800" smtClean="0"/>
              <a:t>Điều khiển </a:t>
            </a:r>
            <a:r>
              <a:rPr lang="en-AU" sz="2800"/>
              <a:t>truy nhập dựa trên vai trò cho phép người dùng truy nhập vào hệ thống và thông tin dựa trên vai trò (role) của họ trong công ty/tổ chức đó.</a:t>
            </a:r>
          </a:p>
          <a:p>
            <a:pPr eaLnBrk="1" hangingPunct="1">
              <a:lnSpc>
                <a:spcPct val="90000"/>
              </a:lnSpc>
            </a:pPr>
            <a:r>
              <a:rPr lang="en-AU" sz="2800" smtClean="0"/>
              <a:t>Điều khiển </a:t>
            </a:r>
            <a:r>
              <a:rPr lang="en-AU" sz="2800"/>
              <a:t>truy nhập dựa trên vai trò có thể được áp dụng cho một nhóm người dùng hoặc từng người dùng riêng lẻ.</a:t>
            </a:r>
            <a:endParaRPr lang="en-US" sz="2800"/>
          </a:p>
          <a:p>
            <a:pPr eaLnBrk="1" hangingPunct="1">
              <a:lnSpc>
                <a:spcPct val="90000"/>
              </a:lnSpc>
            </a:pPr>
            <a:r>
              <a:rPr lang="en-AU" sz="2800"/>
              <a:t>Quyền truy nhập được tập hợp thành các nhóm “vai trò” với các mức quyền truy nhập khác nhau.</a:t>
            </a:r>
          </a:p>
        </p:txBody>
      </p:sp>
    </p:spTree>
    <p:extLst>
      <p:ext uri="{BB962C8B-B14F-4D97-AF65-F5344CB8AC3E}">
        <p14:creationId xmlns:p14="http://schemas.microsoft.com/office/powerpoint/2010/main" val="2809774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3.2 Các biện pháp </a:t>
            </a:r>
            <a:r>
              <a:rPr lang="vi-VN" smtClean="0"/>
              <a:t>điều khiển</a:t>
            </a:r>
            <a:r>
              <a:rPr lang="en-AU" smtClean="0"/>
              <a:t> </a:t>
            </a:r>
            <a:r>
              <a:rPr lang="en-AU"/>
              <a:t>truy </a:t>
            </a:r>
            <a:r>
              <a:rPr lang="en-AU" smtClean="0"/>
              <a:t>nhập - RBAC</a:t>
            </a:r>
            <a:endParaRPr lang="en-AU"/>
          </a:p>
        </p:txBody>
      </p:sp>
      <p:sp>
        <p:nvSpPr>
          <p:cNvPr id="3" name="Content Placeholder 2"/>
          <p:cNvSpPr>
            <a:spLocks noGrp="1"/>
          </p:cNvSpPr>
          <p:nvPr>
            <p:ph idx="1"/>
          </p:nvPr>
        </p:nvSpPr>
        <p:spPr/>
        <p:txBody>
          <a:bodyPr/>
          <a:lstStyle/>
          <a:p>
            <a:pPr eaLnBrk="1" hangingPunct="1"/>
            <a:r>
              <a:rPr lang="en-AU" sz="2800"/>
              <a:t>Ví dụ: một trường học chia người dùng thành các nhóm gán sẵn quyền truy nhập vào các phần trong hệ thống:</a:t>
            </a:r>
          </a:p>
          <a:p>
            <a:pPr lvl="1" eaLnBrk="1" hangingPunct="1"/>
            <a:r>
              <a:rPr lang="en-AU" sz="2400"/>
              <a:t>Nhóm Quản lý được quyền truy nhập vào tất cả các thông </a:t>
            </a:r>
            <a:r>
              <a:rPr lang="en-AU" sz="2400" smtClean="0"/>
              <a:t>tin</a:t>
            </a:r>
            <a:r>
              <a:rPr lang="vi-VN" sz="2400" smtClean="0"/>
              <a:t> trong hệ thống</a:t>
            </a:r>
            <a:r>
              <a:rPr lang="en-AU" sz="2400" smtClean="0"/>
              <a:t>;</a:t>
            </a:r>
            <a:endParaRPr lang="en-AU" sz="2400"/>
          </a:p>
          <a:p>
            <a:pPr lvl="1" eaLnBrk="1" hangingPunct="1"/>
            <a:r>
              <a:rPr lang="en-AU" sz="2400"/>
              <a:t>Nhóm Giáo viên được truy nhập vào CSDL các môn học, bài báo khoa học, cập nhật điểm các lớp phụ trách;</a:t>
            </a:r>
          </a:p>
          <a:p>
            <a:pPr lvl="1" eaLnBrk="1" hangingPunct="1"/>
            <a:r>
              <a:rPr lang="en-AU" sz="2400"/>
              <a:t>Nhóm Sinh viên chỉ được quyền xem nội dung các môn học, tải tài liệu học tập và xem điểm của mình.</a:t>
            </a:r>
            <a:endParaRPr lang="en-AU" sz="2800"/>
          </a:p>
        </p:txBody>
      </p:sp>
    </p:spTree>
    <p:extLst>
      <p:ext uri="{BB962C8B-B14F-4D97-AF65-F5344CB8AC3E}">
        <p14:creationId xmlns:p14="http://schemas.microsoft.com/office/powerpoint/2010/main" val="21305020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3.2 Các biện pháp </a:t>
            </a:r>
            <a:r>
              <a:rPr lang="vi-VN" smtClean="0"/>
              <a:t>điều khiển</a:t>
            </a:r>
            <a:r>
              <a:rPr lang="en-AU" smtClean="0"/>
              <a:t> </a:t>
            </a:r>
            <a:r>
              <a:rPr lang="en-AU"/>
              <a:t>truy </a:t>
            </a:r>
            <a:r>
              <a:rPr lang="en-AU" smtClean="0"/>
              <a:t>nhập - RBAC</a:t>
            </a:r>
            <a:endParaRPr lang="en-AU"/>
          </a:p>
        </p:txBody>
      </p:sp>
      <p:sp>
        <p:nvSpPr>
          <p:cNvPr id="3" name="Content Placeholder 2"/>
          <p:cNvSpPr>
            <a:spLocks noGrp="1"/>
          </p:cNvSpPr>
          <p:nvPr>
            <p:ph idx="1"/>
          </p:nvPr>
        </p:nvSpPr>
        <p:spPr/>
        <p:txBody>
          <a:bodyPr/>
          <a:lstStyle/>
          <a:p>
            <a:pPr eaLnBrk="1" hangingPunct="1">
              <a:lnSpc>
                <a:spcPct val="90000"/>
              </a:lnSpc>
              <a:spcBef>
                <a:spcPct val="25000"/>
              </a:spcBef>
            </a:pPr>
            <a:r>
              <a:rPr lang="en-AU"/>
              <a:t>Liên kết giữa người dùng và vai trò: </a:t>
            </a:r>
            <a:endParaRPr lang="vi-VN" smtClean="0"/>
          </a:p>
          <a:p>
            <a:pPr lvl="1">
              <a:lnSpc>
                <a:spcPct val="90000"/>
              </a:lnSpc>
              <a:spcBef>
                <a:spcPct val="25000"/>
              </a:spcBef>
            </a:pPr>
            <a:r>
              <a:rPr lang="en-AU" smtClean="0"/>
              <a:t>Người </a:t>
            </a:r>
            <a:r>
              <a:rPr lang="en-AU"/>
              <a:t>dùng được cấp “thẻ thành viên” của các nhóm “vai trò” trên cơ sở năng lực và vai trò, cũng như trách nhiệm của họ trong một tổ chức</a:t>
            </a:r>
            <a:r>
              <a:rPr lang="en-AU" smtClean="0"/>
              <a:t>.</a:t>
            </a:r>
            <a:endParaRPr lang="en-AU"/>
          </a:p>
          <a:p>
            <a:pPr eaLnBrk="1" hangingPunct="1">
              <a:lnSpc>
                <a:spcPct val="90000"/>
              </a:lnSpc>
              <a:spcBef>
                <a:spcPct val="25000"/>
              </a:spcBef>
            </a:pPr>
            <a:r>
              <a:rPr lang="en-AU"/>
              <a:t>Trong nhóm “vai trò”, người dùng có vừa đủ quyền để thực hiện các thao tác cần thiết cho công việc được giao.</a:t>
            </a:r>
          </a:p>
          <a:p>
            <a:pPr eaLnBrk="1" hangingPunct="1">
              <a:lnSpc>
                <a:spcPct val="90000"/>
              </a:lnSpc>
              <a:spcBef>
                <a:spcPct val="25000"/>
              </a:spcBef>
            </a:pPr>
            <a:r>
              <a:rPr lang="en-AU" smtClean="0"/>
              <a:t>Liên kết giữa người dùng và vai trò có thể được tạo lập và huỷ bỏ dễ dàng.</a:t>
            </a:r>
            <a:endParaRPr lang="en-US"/>
          </a:p>
          <a:p>
            <a:pPr eaLnBrk="1" hangingPunct="1">
              <a:lnSpc>
                <a:spcPct val="90000"/>
              </a:lnSpc>
              <a:spcBef>
                <a:spcPct val="25000"/>
              </a:spcBef>
            </a:pPr>
            <a:r>
              <a:rPr lang="en-AU"/>
              <a:t>Quản lý phân cấp vai trò: các vai trò được tổ chức thành một cây theo mô hình phân cấp tự nhiên của các công ty/tổ chức.</a:t>
            </a:r>
          </a:p>
        </p:txBody>
      </p:sp>
    </p:spTree>
    <p:extLst>
      <p:ext uri="{BB962C8B-B14F-4D97-AF65-F5344CB8AC3E}">
        <p14:creationId xmlns:p14="http://schemas.microsoft.com/office/powerpoint/2010/main" val="3295775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3.2 Các biện pháp </a:t>
            </a:r>
            <a:r>
              <a:rPr lang="vi-VN" smtClean="0"/>
              <a:t>điều khiển</a:t>
            </a:r>
            <a:r>
              <a:rPr lang="en-AU" smtClean="0"/>
              <a:t> </a:t>
            </a:r>
            <a:r>
              <a:rPr lang="en-AU"/>
              <a:t>truy </a:t>
            </a:r>
            <a:r>
              <a:rPr lang="en-AU" smtClean="0"/>
              <a:t>nhập - RBAC</a:t>
            </a:r>
            <a:endParaRPr lang="en-AU"/>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0" y="1340768"/>
            <a:ext cx="9220200" cy="5364832"/>
          </a:xfrm>
          <a:prstGeom prst="rect">
            <a:avLst/>
          </a:prstGeom>
          <a:noFill/>
          <a:ln>
            <a:noFill/>
          </a:ln>
        </p:spPr>
      </p:pic>
      <p:sp>
        <p:nvSpPr>
          <p:cNvPr id="6" name="TextBox 5"/>
          <p:cNvSpPr txBox="1"/>
          <p:nvPr/>
        </p:nvSpPr>
        <p:spPr>
          <a:xfrm>
            <a:off x="5334000" y="5105400"/>
            <a:ext cx="3352800" cy="954107"/>
          </a:xfrm>
          <a:prstGeom prst="rect">
            <a:avLst/>
          </a:prstGeom>
          <a:noFill/>
        </p:spPr>
        <p:txBody>
          <a:bodyPr wrap="square" rtlCol="0">
            <a:spAutoFit/>
          </a:bodyPr>
          <a:lstStyle/>
          <a:p>
            <a:r>
              <a:rPr lang="vi-VN" sz="2800" b="0" smtClean="0"/>
              <a:t>Một mô hình </a:t>
            </a:r>
            <a:br>
              <a:rPr lang="vi-VN" sz="2800" b="0" smtClean="0"/>
            </a:br>
            <a:r>
              <a:rPr lang="vi-VN" sz="2800" b="0" smtClean="0"/>
              <a:t>RBAC đơn giản</a:t>
            </a:r>
            <a:endParaRPr lang="en-AU" sz="2800" b="0"/>
          </a:p>
        </p:txBody>
      </p:sp>
    </p:spTree>
    <p:extLst>
      <p:ext uri="{BB962C8B-B14F-4D97-AF65-F5344CB8AC3E}">
        <p14:creationId xmlns:p14="http://schemas.microsoft.com/office/powerpoint/2010/main" val="32095566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3.2 Các biện pháp </a:t>
            </a:r>
            <a:r>
              <a:rPr lang="vi-VN" smtClean="0"/>
              <a:t>điều khiển</a:t>
            </a:r>
            <a:r>
              <a:rPr lang="en-AU" smtClean="0"/>
              <a:t> </a:t>
            </a:r>
            <a:r>
              <a:rPr lang="en-AU"/>
              <a:t>truy </a:t>
            </a:r>
            <a:r>
              <a:rPr lang="en-AU" smtClean="0"/>
              <a:t>nhập – Rule-Based AC</a:t>
            </a:r>
            <a:endParaRPr lang="en-AU"/>
          </a:p>
        </p:txBody>
      </p:sp>
      <p:sp>
        <p:nvSpPr>
          <p:cNvPr id="3" name="Content Placeholder 2"/>
          <p:cNvSpPr>
            <a:spLocks noGrp="1"/>
          </p:cNvSpPr>
          <p:nvPr>
            <p:ph idx="1"/>
          </p:nvPr>
        </p:nvSpPr>
        <p:spPr>
          <a:xfrm>
            <a:off x="228600" y="1447800"/>
            <a:ext cx="8686800" cy="4678363"/>
          </a:xfrm>
        </p:spPr>
        <p:txBody>
          <a:bodyPr/>
          <a:lstStyle/>
          <a:p>
            <a:pPr eaLnBrk="1" hangingPunct="1"/>
            <a:r>
              <a:rPr lang="en-AU" sz="2800" smtClean="0"/>
              <a:t>Điều khiển </a:t>
            </a:r>
            <a:r>
              <a:rPr lang="en-AU" sz="2800"/>
              <a:t>truy nhập dựa trên luật cho phép người dùng truy nhập vào hệ thống vào thông tin dựa trên các luật (rules) đã được định nghĩa trước.</a:t>
            </a:r>
          </a:p>
          <a:p>
            <a:pPr eaLnBrk="1" hangingPunct="1"/>
            <a:r>
              <a:rPr lang="en-AU" sz="2800"/>
              <a:t>Các luật có thể được thiết lập để hệ thống cho phép truy nhập đên các tài nguyên của mình cho người dùng thuộc một tên miền, một mạng hay một dải địa chỉ IP.</a:t>
            </a:r>
          </a:p>
        </p:txBody>
      </p:sp>
    </p:spTree>
    <p:extLst>
      <p:ext uri="{BB962C8B-B14F-4D97-AF65-F5344CB8AC3E}">
        <p14:creationId xmlns:p14="http://schemas.microsoft.com/office/powerpoint/2010/main" val="37711473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3.2 Các biện pháp </a:t>
            </a:r>
            <a:r>
              <a:rPr lang="vi-VN" smtClean="0"/>
              <a:t>điều khiển</a:t>
            </a:r>
            <a:r>
              <a:rPr lang="en-AU" smtClean="0"/>
              <a:t> </a:t>
            </a:r>
            <a:r>
              <a:rPr lang="en-AU"/>
              <a:t>truy </a:t>
            </a:r>
            <a:r>
              <a:rPr lang="en-AU" smtClean="0"/>
              <a:t>nhập – Rule-Based AC</a:t>
            </a:r>
            <a:endParaRPr lang="en-AU"/>
          </a:p>
        </p:txBody>
      </p:sp>
      <p:sp>
        <p:nvSpPr>
          <p:cNvPr id="3" name="Content Placeholder 2"/>
          <p:cNvSpPr>
            <a:spLocks noGrp="1"/>
          </p:cNvSpPr>
          <p:nvPr>
            <p:ph idx="1"/>
          </p:nvPr>
        </p:nvSpPr>
        <p:spPr>
          <a:xfrm>
            <a:off x="228600" y="1447800"/>
            <a:ext cx="8686800" cy="4678363"/>
          </a:xfrm>
        </p:spPr>
        <p:txBody>
          <a:bodyPr/>
          <a:lstStyle/>
          <a:p>
            <a:pPr eaLnBrk="1" hangingPunct="1">
              <a:lnSpc>
                <a:spcPct val="90000"/>
              </a:lnSpc>
            </a:pPr>
            <a:r>
              <a:rPr lang="en-AU" sz="2800"/>
              <a:t>Firewalls/Proxies là ví dụ điển hình về </a:t>
            </a:r>
            <a:r>
              <a:rPr lang="vi-VN" sz="2800" smtClean="0"/>
              <a:t>điều khiển</a:t>
            </a:r>
            <a:r>
              <a:rPr lang="en-AU" sz="2800" smtClean="0"/>
              <a:t> </a:t>
            </a:r>
            <a:r>
              <a:rPr lang="en-AU" sz="2800"/>
              <a:t>truy nhập dựa trên luật:</a:t>
            </a:r>
          </a:p>
          <a:p>
            <a:pPr lvl="1" eaLnBrk="1" hangingPunct="1">
              <a:lnSpc>
                <a:spcPct val="90000"/>
              </a:lnSpc>
            </a:pPr>
            <a:r>
              <a:rPr lang="en-AU" sz="2400"/>
              <a:t>Dựa trên địa chỉ IP nguồn và đích của các gói tin;</a:t>
            </a:r>
          </a:p>
          <a:p>
            <a:pPr lvl="1" eaLnBrk="1" hangingPunct="1">
              <a:lnSpc>
                <a:spcPct val="90000"/>
              </a:lnSpc>
            </a:pPr>
            <a:r>
              <a:rPr lang="en-AU" sz="2400"/>
              <a:t>Dựa trên phần mở rộng các files để lọc các mã độc hại;</a:t>
            </a:r>
          </a:p>
          <a:p>
            <a:pPr lvl="1" eaLnBrk="1" hangingPunct="1">
              <a:lnSpc>
                <a:spcPct val="90000"/>
              </a:lnSpc>
            </a:pPr>
            <a:r>
              <a:rPr lang="en-AU" sz="2400"/>
              <a:t>Dựa </a:t>
            </a:r>
            <a:r>
              <a:rPr lang="en-AU" sz="2400" smtClean="0"/>
              <a:t>trên</a:t>
            </a:r>
            <a:r>
              <a:rPr lang="vi-VN" sz="2400" smtClean="0"/>
              <a:t> địa chỉ</a:t>
            </a:r>
            <a:r>
              <a:rPr lang="en-AU" sz="2400" smtClean="0"/>
              <a:t> </a:t>
            </a:r>
            <a:r>
              <a:rPr lang="en-AU" sz="2400"/>
              <a:t>IP hoặc các tên miền để lọc/chặn các website bị cấm;</a:t>
            </a:r>
          </a:p>
          <a:p>
            <a:pPr lvl="1" eaLnBrk="1" hangingPunct="1">
              <a:lnSpc>
                <a:spcPct val="90000"/>
              </a:lnSpc>
            </a:pPr>
            <a:r>
              <a:rPr lang="en-AU" sz="2400"/>
              <a:t>Dựa trên tập các từ khoá để lọc các nội dung bị </a:t>
            </a:r>
            <a:r>
              <a:rPr lang="en-AU" sz="2400" smtClean="0"/>
              <a:t>cấm</a:t>
            </a:r>
            <a:r>
              <a:rPr lang="vi-VN" sz="2400" smtClean="0"/>
              <a:t>.</a:t>
            </a:r>
            <a:endParaRPr lang="en-AU" sz="3200"/>
          </a:p>
        </p:txBody>
      </p:sp>
    </p:spTree>
    <p:extLst>
      <p:ext uri="{BB962C8B-B14F-4D97-AF65-F5344CB8AC3E}">
        <p14:creationId xmlns:p14="http://schemas.microsoft.com/office/powerpoint/2010/main" val="10087872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838200"/>
          </a:xfrm>
        </p:spPr>
        <p:txBody>
          <a:bodyPr/>
          <a:lstStyle/>
          <a:p>
            <a:r>
              <a:rPr lang="vi-VN" smtClean="0"/>
              <a:t>3.3 </a:t>
            </a:r>
            <a:r>
              <a:rPr lang="en-AU"/>
              <a:t>Đ</a:t>
            </a:r>
            <a:r>
              <a:rPr lang="vi-VN"/>
              <a:t>iều khiển truy nhập và quản lý người dùng </a:t>
            </a:r>
            <a:r>
              <a:rPr lang="vi-VN" smtClean="0"/>
              <a:t/>
            </a:r>
            <a:br>
              <a:rPr lang="vi-VN" smtClean="0"/>
            </a:br>
            <a:r>
              <a:rPr lang="vi-VN" smtClean="0"/>
              <a:t>ở </a:t>
            </a:r>
            <a:r>
              <a:rPr lang="vi-VN"/>
              <a:t>một số HĐH cụ thể</a:t>
            </a:r>
            <a:endParaRPr lang="en-AU"/>
          </a:p>
        </p:txBody>
      </p:sp>
      <p:sp>
        <p:nvSpPr>
          <p:cNvPr id="3" name="Content Placeholder 2"/>
          <p:cNvSpPr>
            <a:spLocks noGrp="1"/>
          </p:cNvSpPr>
          <p:nvPr>
            <p:ph idx="1"/>
          </p:nvPr>
        </p:nvSpPr>
        <p:spPr>
          <a:xfrm>
            <a:off x="1143000" y="1981200"/>
            <a:ext cx="7391400" cy="4144963"/>
          </a:xfrm>
        </p:spPr>
        <p:txBody>
          <a:bodyPr/>
          <a:lstStyle/>
          <a:p>
            <a:r>
              <a:rPr lang="en-AU" sz="2800"/>
              <a:t>Đ</a:t>
            </a:r>
            <a:r>
              <a:rPr lang="vi-VN" sz="2800"/>
              <a:t>iều khiển truy nhập và quản lý người dùng ở </a:t>
            </a:r>
            <a:r>
              <a:rPr lang="vi-VN" sz="2800" smtClean="0"/>
              <a:t>hệ điều hành Microsoft Windows</a:t>
            </a:r>
          </a:p>
          <a:p>
            <a:r>
              <a:rPr lang="en-AU" sz="2800"/>
              <a:t>Đ</a:t>
            </a:r>
            <a:r>
              <a:rPr lang="vi-VN" sz="2800"/>
              <a:t>iều khiển truy nhập và quản lý người dùng ở </a:t>
            </a:r>
            <a:r>
              <a:rPr lang="vi-VN" sz="2800" smtClean="0"/>
              <a:t>họ hệ </a:t>
            </a:r>
            <a:r>
              <a:rPr lang="vi-VN" sz="2800"/>
              <a:t>điều </a:t>
            </a:r>
            <a:r>
              <a:rPr lang="vi-VN" sz="2800" smtClean="0"/>
              <a:t>hành Unix/Linux</a:t>
            </a:r>
            <a:endParaRPr lang="en-AU" sz="2800"/>
          </a:p>
        </p:txBody>
      </p:sp>
    </p:spTree>
    <p:extLst>
      <p:ext uri="{BB962C8B-B14F-4D97-AF65-F5344CB8AC3E}">
        <p14:creationId xmlns:p14="http://schemas.microsoft.com/office/powerpoint/2010/main" val="6049253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3.3.1 </a:t>
            </a:r>
            <a:r>
              <a:rPr lang="en-AU" smtClean="0"/>
              <a:t>Đ</a:t>
            </a:r>
            <a:r>
              <a:rPr lang="vi-VN" smtClean="0"/>
              <a:t>.khiển </a:t>
            </a:r>
            <a:r>
              <a:rPr lang="vi-VN"/>
              <a:t>truy </a:t>
            </a:r>
            <a:r>
              <a:rPr lang="vi-VN" smtClean="0"/>
              <a:t>nhập &amp; q.lý </a:t>
            </a:r>
            <a:r>
              <a:rPr lang="vi-VN"/>
              <a:t>người dùng ở </a:t>
            </a:r>
            <a:r>
              <a:rPr lang="vi-VN" smtClean="0"/>
              <a:t>MS </a:t>
            </a:r>
            <a:r>
              <a:rPr lang="vi-VN"/>
              <a:t>Windows</a:t>
            </a:r>
            <a:endParaRPr lang="en-AU"/>
          </a:p>
        </p:txBody>
      </p:sp>
      <p:sp>
        <p:nvSpPr>
          <p:cNvPr id="3" name="Content Placeholder 2"/>
          <p:cNvSpPr>
            <a:spLocks noGrp="1"/>
          </p:cNvSpPr>
          <p:nvPr>
            <p:ph idx="1"/>
          </p:nvPr>
        </p:nvSpPr>
        <p:spPr/>
        <p:txBody>
          <a:bodyPr/>
          <a:lstStyle/>
          <a:p>
            <a:pPr eaLnBrk="1" hangingPunct="1">
              <a:lnSpc>
                <a:spcPct val="80000"/>
              </a:lnSpc>
            </a:pPr>
            <a:r>
              <a:rPr lang="en-US" sz="2800"/>
              <a:t>Các HĐH Microsoft Windows NT, 2000, </a:t>
            </a:r>
            <a:r>
              <a:rPr lang="en-US" sz="2800" smtClean="0"/>
              <a:t>XP</a:t>
            </a:r>
            <a:r>
              <a:rPr lang="vi-VN" sz="2800" smtClean="0"/>
              <a:t>, </a:t>
            </a:r>
            <a:r>
              <a:rPr lang="en-US" sz="2800"/>
              <a:t>7, 8</a:t>
            </a:r>
            <a:r>
              <a:rPr lang="en-US" sz="2800" smtClean="0"/>
              <a:t>, </a:t>
            </a:r>
            <a:r>
              <a:rPr lang="en-US" sz="2800"/>
              <a:t>2003, </a:t>
            </a:r>
            <a:r>
              <a:rPr lang="en-US" sz="2800" smtClean="0"/>
              <a:t>2008</a:t>
            </a:r>
            <a:r>
              <a:rPr lang="vi-VN" sz="2800" smtClean="0"/>
              <a:t>, 2012</a:t>
            </a:r>
            <a:r>
              <a:rPr lang="en-US" sz="2800" smtClean="0"/>
              <a:t> server.</a:t>
            </a:r>
            <a:endParaRPr lang="en-US" sz="2800"/>
          </a:p>
          <a:p>
            <a:pPr eaLnBrk="1" hangingPunct="1">
              <a:lnSpc>
                <a:spcPct val="80000"/>
              </a:lnSpc>
            </a:pPr>
            <a:r>
              <a:rPr lang="en-US" sz="2800"/>
              <a:t>Quản lý người dùng:</a:t>
            </a:r>
          </a:p>
          <a:p>
            <a:pPr lvl="1" eaLnBrk="1" hangingPunct="1">
              <a:lnSpc>
                <a:spcPct val="80000"/>
              </a:lnSpc>
            </a:pPr>
            <a:r>
              <a:rPr lang="en-US" sz="2400"/>
              <a:t>Các thông tin về người dùng (users) được lưu trong 1 file C:\WINDOWS\system32\config\SAM</a:t>
            </a:r>
          </a:p>
          <a:p>
            <a:pPr lvl="1" eaLnBrk="1" hangingPunct="1">
              <a:lnSpc>
                <a:spcPct val="80000"/>
              </a:lnSpc>
            </a:pPr>
            <a:r>
              <a:rPr lang="en-US" sz="2400"/>
              <a:t>Thông tin chính về người dùng gồm có:</a:t>
            </a:r>
          </a:p>
          <a:p>
            <a:pPr lvl="2" eaLnBrk="1" hangingPunct="1">
              <a:lnSpc>
                <a:spcPct val="80000"/>
              </a:lnSpc>
              <a:buClr>
                <a:schemeClr val="tx1"/>
              </a:buClr>
              <a:buFont typeface="Times New Roman" pitchFamily="18" charset="0"/>
              <a:buChar char="+"/>
            </a:pPr>
            <a:r>
              <a:rPr lang="en-US" sz="2000"/>
              <a:t>Tên truy nhập (username)</a:t>
            </a:r>
          </a:p>
          <a:p>
            <a:pPr lvl="2" eaLnBrk="1" hangingPunct="1">
              <a:lnSpc>
                <a:spcPct val="80000"/>
              </a:lnSpc>
              <a:buClr>
                <a:schemeClr val="tx1"/>
              </a:buClr>
              <a:buFont typeface="Times New Roman" pitchFamily="18" charset="0"/>
              <a:buChar char="+"/>
            </a:pPr>
            <a:r>
              <a:rPr lang="en-US" sz="2000"/>
              <a:t>Mật khẩu được lưu dưới dạng hash</a:t>
            </a:r>
          </a:p>
          <a:p>
            <a:pPr lvl="2" eaLnBrk="1" hangingPunct="1">
              <a:lnSpc>
                <a:spcPct val="80000"/>
              </a:lnSpc>
              <a:buClr>
                <a:schemeClr val="tx1"/>
              </a:buClr>
              <a:buFont typeface="Times New Roman" pitchFamily="18" charset="0"/>
              <a:buChar char="+"/>
            </a:pPr>
            <a:r>
              <a:rPr lang="en-US" sz="2000"/>
              <a:t>Họ tên người dùng</a:t>
            </a:r>
          </a:p>
          <a:p>
            <a:pPr lvl="2" eaLnBrk="1" hangingPunct="1">
              <a:lnSpc>
                <a:spcPct val="80000"/>
              </a:lnSpc>
              <a:buClr>
                <a:schemeClr val="tx1"/>
              </a:buClr>
              <a:buFont typeface="Times New Roman" pitchFamily="18" charset="0"/>
              <a:buChar char="+"/>
            </a:pPr>
            <a:r>
              <a:rPr lang="en-US" sz="2000"/>
              <a:t>Mô tả người dùng</a:t>
            </a:r>
          </a:p>
          <a:p>
            <a:pPr lvl="2" eaLnBrk="1" hangingPunct="1">
              <a:lnSpc>
                <a:spcPct val="80000"/>
              </a:lnSpc>
              <a:buClr>
                <a:schemeClr val="tx1"/>
              </a:buClr>
              <a:buFont typeface="Times New Roman" pitchFamily="18" charset="0"/>
              <a:buChar char="+"/>
            </a:pPr>
            <a:r>
              <a:rPr lang="en-US" sz="2000"/>
              <a:t>Thuộc nhóm</a:t>
            </a:r>
          </a:p>
          <a:p>
            <a:pPr lvl="2" eaLnBrk="1" hangingPunct="1">
              <a:lnSpc>
                <a:spcPct val="80000"/>
              </a:lnSpc>
              <a:buClr>
                <a:schemeClr val="tx1"/>
              </a:buClr>
              <a:buFont typeface="Times New Roman" pitchFamily="18" charset="0"/>
              <a:buChar char="+"/>
            </a:pPr>
            <a:r>
              <a:rPr lang="en-US" sz="2000"/>
              <a:t>Tên thư mục riêng (home directory)</a:t>
            </a:r>
          </a:p>
          <a:p>
            <a:pPr lvl="2" eaLnBrk="1" hangingPunct="1">
              <a:lnSpc>
                <a:spcPct val="80000"/>
              </a:lnSpc>
              <a:buClr>
                <a:schemeClr val="tx1"/>
              </a:buClr>
              <a:buFont typeface="Times New Roman" pitchFamily="18" charset="0"/>
              <a:buChar char="+"/>
            </a:pPr>
            <a:r>
              <a:rPr lang="en-US" sz="2000"/>
              <a:t>Đường dẫn đến profile</a:t>
            </a:r>
            <a:endParaRPr lang="en-AU"/>
          </a:p>
        </p:txBody>
      </p:sp>
    </p:spTree>
    <p:extLst>
      <p:ext uri="{BB962C8B-B14F-4D97-AF65-F5344CB8AC3E}">
        <p14:creationId xmlns:p14="http://schemas.microsoft.com/office/powerpoint/2010/main" val="25024583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3.3.1 </a:t>
            </a:r>
            <a:r>
              <a:rPr lang="en-AU" smtClean="0"/>
              <a:t>Đ</a:t>
            </a:r>
            <a:r>
              <a:rPr lang="vi-VN" smtClean="0"/>
              <a:t>.khiển </a:t>
            </a:r>
            <a:r>
              <a:rPr lang="vi-VN"/>
              <a:t>truy </a:t>
            </a:r>
            <a:r>
              <a:rPr lang="vi-VN" smtClean="0"/>
              <a:t>nhập &amp; q.lý </a:t>
            </a:r>
            <a:r>
              <a:rPr lang="vi-VN"/>
              <a:t>người dùng ở </a:t>
            </a:r>
            <a:r>
              <a:rPr lang="vi-VN" smtClean="0"/>
              <a:t>MS </a:t>
            </a:r>
            <a:r>
              <a:rPr lang="vi-VN"/>
              <a:t>Windows</a:t>
            </a:r>
            <a:endParaRPr lang="en-AU"/>
          </a:p>
        </p:txBody>
      </p:sp>
      <p:sp>
        <p:nvSpPr>
          <p:cNvPr id="3" name="Content Placeholder 2"/>
          <p:cNvSpPr>
            <a:spLocks noGrp="1"/>
          </p:cNvSpPr>
          <p:nvPr>
            <p:ph idx="1"/>
          </p:nvPr>
        </p:nvSpPr>
        <p:spPr/>
        <p:txBody>
          <a:bodyPr/>
          <a:lstStyle/>
          <a:p>
            <a:pPr eaLnBrk="1" hangingPunct="1"/>
            <a:r>
              <a:rPr lang="en-US" sz="2800"/>
              <a:t>Quản lý người dùng (tiếp):</a:t>
            </a:r>
          </a:p>
          <a:p>
            <a:pPr lvl="1" eaLnBrk="1" hangingPunct="1"/>
            <a:r>
              <a:rPr lang="en-US" sz="2400"/>
              <a:t>Người dùng được tổ chức thành các nhóm (groups), mỗi nhóm có </a:t>
            </a:r>
            <a:r>
              <a:rPr lang="vi-VN" sz="2400" smtClean="0"/>
              <a:t>các </a:t>
            </a:r>
            <a:r>
              <a:rPr lang="en-US" sz="2400" smtClean="0"/>
              <a:t>quyền </a:t>
            </a:r>
            <a:r>
              <a:rPr lang="en-US" sz="2400"/>
              <a:t>truy </a:t>
            </a:r>
            <a:r>
              <a:rPr lang="en-US" sz="2400" smtClean="0"/>
              <a:t>nhập </a:t>
            </a:r>
            <a:r>
              <a:rPr lang="en-US" sz="2400"/>
              <a:t>khác </a:t>
            </a:r>
            <a:r>
              <a:rPr lang="en-US" sz="2400" smtClean="0"/>
              <a:t>nhau</a:t>
            </a:r>
            <a:r>
              <a:rPr lang="vi-VN" sz="2400" smtClean="0"/>
              <a:t> vào các tài nguyên hệ thống</a:t>
            </a:r>
            <a:r>
              <a:rPr lang="en-US" sz="2400" smtClean="0"/>
              <a:t>. </a:t>
            </a:r>
            <a:r>
              <a:rPr lang="en-US" sz="2400"/>
              <a:t>Một người dùng có thể thuộc nhiều nhóm và một nhóm có thể có nhiều người dùng</a:t>
            </a:r>
            <a:r>
              <a:rPr lang="en-US" sz="2400" smtClean="0"/>
              <a:t>.</a:t>
            </a:r>
            <a:endParaRPr lang="vi-VN" sz="2400" smtClean="0"/>
          </a:p>
          <a:p>
            <a:pPr lvl="2"/>
            <a:r>
              <a:rPr lang="vi-VN" sz="2200" smtClean="0"/>
              <a:t>Nếu m</a:t>
            </a:r>
            <a:r>
              <a:rPr lang="en-US" sz="2000" smtClean="0"/>
              <a:t>ột </a:t>
            </a:r>
            <a:r>
              <a:rPr lang="en-US" sz="2000"/>
              <a:t>người dùng </a:t>
            </a:r>
            <a:r>
              <a:rPr lang="en-US" sz="2000" smtClean="0"/>
              <a:t>thuộc </a:t>
            </a:r>
            <a:r>
              <a:rPr lang="en-US" sz="2000"/>
              <a:t>nhiều </a:t>
            </a:r>
            <a:r>
              <a:rPr lang="en-US" sz="2000" smtClean="0"/>
              <a:t>nhóm</a:t>
            </a:r>
            <a:r>
              <a:rPr lang="vi-VN" sz="2000" smtClean="0"/>
              <a:t>, thì quyền truy nhập là hợp của quyền truy nhập các nhóm mà người dùng là thành viên.</a:t>
            </a:r>
            <a:endParaRPr lang="en-US" sz="2200"/>
          </a:p>
          <a:p>
            <a:pPr lvl="1" eaLnBrk="1" hangingPunct="1"/>
            <a:r>
              <a:rPr lang="en-US" sz="2400"/>
              <a:t>Các nhóm ngầm định: Administrators, Power Users, Backup Operators, Users, Guests.</a:t>
            </a:r>
          </a:p>
          <a:p>
            <a:pPr lvl="1" eaLnBrk="1" hangingPunct="1"/>
            <a:r>
              <a:rPr lang="en-US" sz="2400"/>
              <a:t>Các người dùng ngầm định: Administrator, everyone, Guest,…</a:t>
            </a:r>
            <a:endParaRPr lang="en-AU"/>
          </a:p>
        </p:txBody>
      </p:sp>
    </p:spTree>
    <p:extLst>
      <p:ext uri="{BB962C8B-B14F-4D97-AF65-F5344CB8AC3E}">
        <p14:creationId xmlns:p14="http://schemas.microsoft.com/office/powerpoint/2010/main" val="40967375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3.3.1 </a:t>
            </a:r>
            <a:r>
              <a:rPr lang="en-AU" smtClean="0"/>
              <a:t>Đ</a:t>
            </a:r>
            <a:r>
              <a:rPr lang="vi-VN" smtClean="0"/>
              <a:t>.khiển </a:t>
            </a:r>
            <a:r>
              <a:rPr lang="vi-VN"/>
              <a:t>truy </a:t>
            </a:r>
            <a:r>
              <a:rPr lang="vi-VN" smtClean="0"/>
              <a:t>nhập &amp; q.lý </a:t>
            </a:r>
            <a:r>
              <a:rPr lang="vi-VN"/>
              <a:t>người dùng ở </a:t>
            </a:r>
            <a:r>
              <a:rPr lang="vi-VN" smtClean="0"/>
              <a:t>MS </a:t>
            </a:r>
            <a:r>
              <a:rPr lang="vi-VN"/>
              <a:t>Windows</a:t>
            </a:r>
            <a:endParaRPr lang="en-AU"/>
          </a:p>
        </p:txBody>
      </p:sp>
      <p:sp>
        <p:nvSpPr>
          <p:cNvPr id="3" name="Content Placeholder 2"/>
          <p:cNvSpPr>
            <a:spLocks noGrp="1"/>
          </p:cNvSpPr>
          <p:nvPr>
            <p:ph idx="1"/>
          </p:nvPr>
        </p:nvSpPr>
        <p:spPr/>
        <p:txBody>
          <a:bodyPr/>
          <a:lstStyle/>
          <a:p>
            <a:pPr eaLnBrk="1" hangingPunct="1">
              <a:lnSpc>
                <a:spcPct val="80000"/>
              </a:lnSpc>
            </a:pPr>
            <a:r>
              <a:rPr lang="en-US" sz="2800"/>
              <a:t>Quản lý quyền truy nhập: </a:t>
            </a:r>
            <a:r>
              <a:rPr lang="vi-VN" sz="2800" smtClean="0"/>
              <a:t>sử dụng kết hợp 2 phương pháp </a:t>
            </a:r>
            <a:r>
              <a:rPr lang="en-US" sz="2800" smtClean="0"/>
              <a:t>DAC </a:t>
            </a:r>
            <a:r>
              <a:rPr lang="en-US" sz="2800"/>
              <a:t>+ </a:t>
            </a:r>
            <a:r>
              <a:rPr lang="en-US" sz="2800" smtClean="0"/>
              <a:t>R</a:t>
            </a:r>
            <a:r>
              <a:rPr lang="vi-VN" sz="2800" smtClean="0"/>
              <a:t>ole-</a:t>
            </a:r>
            <a:r>
              <a:rPr lang="en-US" sz="2800" smtClean="0"/>
              <a:t>B</a:t>
            </a:r>
            <a:r>
              <a:rPr lang="vi-VN" sz="2800" smtClean="0"/>
              <a:t>ased </a:t>
            </a:r>
            <a:r>
              <a:rPr lang="en-US" sz="2800" smtClean="0"/>
              <a:t>AC</a:t>
            </a:r>
            <a:r>
              <a:rPr lang="vi-VN" sz="2800" smtClean="0"/>
              <a:t>:</a:t>
            </a:r>
            <a:endParaRPr lang="en-US" sz="2800"/>
          </a:p>
          <a:p>
            <a:pPr lvl="1" eaLnBrk="1" hangingPunct="1">
              <a:lnSpc>
                <a:spcPct val="80000"/>
              </a:lnSpc>
              <a:spcBef>
                <a:spcPts val="1200"/>
              </a:spcBef>
            </a:pPr>
            <a:r>
              <a:rPr lang="en-US" sz="2400"/>
              <a:t>Quyền truy nhập được tổ chức theo mô mình phân cấp của các miền được quản lý: giống tổ chức cây tên miền.</a:t>
            </a:r>
          </a:p>
          <a:p>
            <a:pPr lvl="1" eaLnBrk="1" hangingPunct="1">
              <a:lnSpc>
                <a:spcPct val="80000"/>
              </a:lnSpc>
              <a:spcBef>
                <a:spcPts val="1200"/>
              </a:spcBef>
            </a:pPr>
            <a:r>
              <a:rPr lang="en-US" sz="2400"/>
              <a:t>Quyền truy nhập tại mỗi miền được tổ chức thành các nhóm “vai trò” và đến từng người dùng.</a:t>
            </a:r>
          </a:p>
          <a:p>
            <a:pPr lvl="1" eaLnBrk="1" hangingPunct="1">
              <a:lnSpc>
                <a:spcPct val="80000"/>
              </a:lnSpc>
              <a:spcBef>
                <a:spcPts val="1200"/>
              </a:spcBef>
            </a:pPr>
            <a:r>
              <a:rPr lang="en-US" sz="2400"/>
              <a:t>Mỗi đối tượng (file, thư mục, tiến trình, …) trong hệ thống đều có một (hoặc nhiều) chủ sở hữu, thường là người tạo ra đối tượng. Chủ sở hữu có thể được chuyển đổi.</a:t>
            </a:r>
          </a:p>
          <a:p>
            <a:pPr lvl="1" eaLnBrk="1" hangingPunct="1">
              <a:lnSpc>
                <a:spcPct val="80000"/>
              </a:lnSpc>
              <a:spcBef>
                <a:spcPts val="1200"/>
              </a:spcBef>
            </a:pPr>
            <a:r>
              <a:rPr lang="en-US" sz="2400"/>
              <a:t>Quyền truy nhập các đối tượng con được thừa hưởng từ quyền truy nhập các đối tượng cha, mẹ.</a:t>
            </a:r>
            <a:endParaRPr lang="en-AU"/>
          </a:p>
        </p:txBody>
      </p:sp>
    </p:spTree>
    <p:extLst>
      <p:ext uri="{BB962C8B-B14F-4D97-AF65-F5344CB8AC3E}">
        <p14:creationId xmlns:p14="http://schemas.microsoft.com/office/powerpoint/2010/main" val="2297015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3.1 </a:t>
            </a:r>
            <a:r>
              <a:rPr lang="vi-VN"/>
              <a:t>Khái niệm </a:t>
            </a:r>
            <a:r>
              <a:rPr lang="en-AU"/>
              <a:t>điều khiển</a:t>
            </a:r>
            <a:r>
              <a:rPr lang="vi-VN"/>
              <a:t> truy nhập</a:t>
            </a:r>
            <a:endParaRPr lang="en-AU"/>
          </a:p>
        </p:txBody>
      </p:sp>
      <p:sp>
        <p:nvSpPr>
          <p:cNvPr id="3" name="Content Placeholder 2"/>
          <p:cNvSpPr>
            <a:spLocks noGrp="1"/>
          </p:cNvSpPr>
          <p:nvPr>
            <p:ph idx="1"/>
          </p:nvPr>
        </p:nvSpPr>
        <p:spPr/>
        <p:txBody>
          <a:bodyPr/>
          <a:lstStyle/>
          <a:p>
            <a:pPr eaLnBrk="1" hangingPunct="1">
              <a:lnSpc>
                <a:spcPct val="90000"/>
              </a:lnSpc>
            </a:pPr>
            <a:r>
              <a:rPr lang="en-AU" smtClean="0"/>
              <a:t>Điều khiển </a:t>
            </a:r>
            <a:r>
              <a:rPr lang="en-AU"/>
              <a:t>truy nhập là quá trình mà trong đó người dùng được </a:t>
            </a:r>
            <a:r>
              <a:rPr lang="en-AU" i="1"/>
              <a:t>nhận dạng</a:t>
            </a:r>
            <a:r>
              <a:rPr lang="en-AU"/>
              <a:t> và </a:t>
            </a:r>
            <a:r>
              <a:rPr lang="en-AU" i="1"/>
              <a:t>trao quyền</a:t>
            </a:r>
            <a:r>
              <a:rPr lang="en-AU"/>
              <a:t> truy nhập đến các thông tin, các hệ thống và tài nguyên.</a:t>
            </a:r>
          </a:p>
          <a:p>
            <a:pPr eaLnBrk="1" hangingPunct="1">
              <a:lnSpc>
                <a:spcPct val="90000"/>
              </a:lnSpc>
            </a:pPr>
            <a:r>
              <a:rPr lang="en-AU"/>
              <a:t>Một hệ thống </a:t>
            </a:r>
            <a:r>
              <a:rPr lang="vi-VN" smtClean="0"/>
              <a:t>điều khiển</a:t>
            </a:r>
            <a:r>
              <a:rPr lang="en-AU" smtClean="0"/>
              <a:t> </a:t>
            </a:r>
            <a:r>
              <a:rPr lang="en-AU"/>
              <a:t>truy nhập có thể được cấu thành từ 3 dịch vụ:</a:t>
            </a:r>
          </a:p>
          <a:p>
            <a:pPr lvl="1" eaLnBrk="1" hangingPunct="1">
              <a:lnSpc>
                <a:spcPct val="90000"/>
              </a:lnSpc>
            </a:pPr>
            <a:r>
              <a:rPr lang="en-AU"/>
              <a:t> Xác thực (Authentication): </a:t>
            </a:r>
          </a:p>
          <a:p>
            <a:pPr lvl="2" eaLnBrk="1" hangingPunct="1">
              <a:lnSpc>
                <a:spcPct val="90000"/>
              </a:lnSpc>
            </a:pPr>
            <a:r>
              <a:rPr lang="en-AU"/>
              <a:t>Là quá trình xác minh tính chân thực của các thông tin nhận dạng mà người dùng cung cấp.</a:t>
            </a:r>
          </a:p>
          <a:p>
            <a:pPr lvl="1" eaLnBrk="1" hangingPunct="1">
              <a:lnSpc>
                <a:spcPct val="90000"/>
              </a:lnSpc>
            </a:pPr>
            <a:r>
              <a:rPr lang="en-AU"/>
              <a:t>Trao quyền (Authorization): </a:t>
            </a:r>
          </a:p>
          <a:p>
            <a:pPr lvl="2" eaLnBrk="1" hangingPunct="1">
              <a:lnSpc>
                <a:spcPct val="90000"/>
              </a:lnSpc>
            </a:pPr>
            <a:r>
              <a:rPr lang="en-AU"/>
              <a:t>Trao quyền xác định các tài nguyên mà người dùng được phép truy nhập sau khi người dùng đã được xác thực.</a:t>
            </a:r>
          </a:p>
          <a:p>
            <a:pPr lvl="1" eaLnBrk="1" hangingPunct="1">
              <a:lnSpc>
                <a:spcPct val="90000"/>
              </a:lnSpc>
            </a:pPr>
            <a:r>
              <a:rPr lang="en-AU"/>
              <a:t>Quản trị (Administration): </a:t>
            </a:r>
          </a:p>
          <a:p>
            <a:pPr lvl="2" eaLnBrk="1" hangingPunct="1">
              <a:lnSpc>
                <a:spcPct val="90000"/>
              </a:lnSpc>
            </a:pPr>
            <a:r>
              <a:rPr lang="en-AU"/>
              <a:t>Cung cấp khả năng thêm, bớt và sửa đổi các thông tin tài khoản người dùng, cũng như quyền truy nhập của người dùng.</a:t>
            </a:r>
          </a:p>
        </p:txBody>
      </p:sp>
    </p:spTree>
    <p:extLst>
      <p:ext uri="{BB962C8B-B14F-4D97-AF65-F5344CB8AC3E}">
        <p14:creationId xmlns:p14="http://schemas.microsoft.com/office/powerpoint/2010/main" val="256743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3.3.1 </a:t>
            </a:r>
            <a:r>
              <a:rPr lang="en-AU" smtClean="0"/>
              <a:t>Đ</a:t>
            </a:r>
            <a:r>
              <a:rPr lang="vi-VN" smtClean="0"/>
              <a:t>.khiển </a:t>
            </a:r>
            <a:r>
              <a:rPr lang="vi-VN"/>
              <a:t>truy </a:t>
            </a:r>
            <a:r>
              <a:rPr lang="vi-VN" smtClean="0"/>
              <a:t>nhập &amp; q.lý </a:t>
            </a:r>
            <a:r>
              <a:rPr lang="vi-VN"/>
              <a:t>người dùng ở </a:t>
            </a:r>
            <a:r>
              <a:rPr lang="vi-VN" smtClean="0"/>
              <a:t>MS </a:t>
            </a:r>
            <a:r>
              <a:rPr lang="vi-VN"/>
              <a:t>Windows</a:t>
            </a:r>
            <a:endParaRPr lang="en-AU"/>
          </a:p>
        </p:txBody>
      </p:sp>
      <p:sp>
        <p:nvSpPr>
          <p:cNvPr id="3" name="Content Placeholder 2"/>
          <p:cNvSpPr>
            <a:spLocks noGrp="1"/>
          </p:cNvSpPr>
          <p:nvPr>
            <p:ph idx="1"/>
          </p:nvPr>
        </p:nvSpPr>
        <p:spPr/>
        <p:txBody>
          <a:bodyPr/>
          <a:lstStyle/>
          <a:p>
            <a:pPr eaLnBrk="1" hangingPunct="1">
              <a:lnSpc>
                <a:spcPct val="80000"/>
              </a:lnSpc>
            </a:pPr>
            <a:r>
              <a:rPr lang="en-US" sz="2800"/>
              <a:t>Quản lý quyền truy nhập: </a:t>
            </a:r>
            <a:r>
              <a:rPr lang="vi-VN" sz="2800"/>
              <a:t>sử dụng kết hợp 2 phương pháp </a:t>
            </a:r>
            <a:r>
              <a:rPr lang="en-US" sz="2800"/>
              <a:t>DAC + R</a:t>
            </a:r>
            <a:r>
              <a:rPr lang="vi-VN" sz="2800"/>
              <a:t>ole-</a:t>
            </a:r>
            <a:r>
              <a:rPr lang="en-US" sz="2800"/>
              <a:t>B</a:t>
            </a:r>
            <a:r>
              <a:rPr lang="vi-VN" sz="2800"/>
              <a:t>ased </a:t>
            </a:r>
            <a:r>
              <a:rPr lang="en-US" sz="2800"/>
              <a:t>AC</a:t>
            </a:r>
            <a:r>
              <a:rPr lang="en-US" sz="2800" smtClean="0"/>
              <a:t> </a:t>
            </a:r>
            <a:r>
              <a:rPr lang="en-US" sz="2800"/>
              <a:t>(tiếp)</a:t>
            </a:r>
          </a:p>
          <a:p>
            <a:pPr lvl="1" eaLnBrk="1" hangingPunct="1">
              <a:lnSpc>
                <a:spcPct val="80000"/>
              </a:lnSpc>
            </a:pPr>
            <a:r>
              <a:rPr lang="en-US" sz="2400"/>
              <a:t>Các thuộc tính truy nhập đối tượng có thể được cấp hoặc huỷ cho từng nhóm người dùng, cũng như từng người dùng riêng lẻ. Các thuộc tính truy nhập gồm có:</a:t>
            </a:r>
          </a:p>
          <a:p>
            <a:pPr lvl="2" eaLnBrk="1" hangingPunct="1">
              <a:lnSpc>
                <a:spcPct val="80000"/>
              </a:lnSpc>
              <a:buClr>
                <a:schemeClr val="tx1"/>
              </a:buClr>
              <a:buFont typeface="Times New Roman" pitchFamily="18" charset="0"/>
              <a:buChar char="+"/>
            </a:pPr>
            <a:r>
              <a:rPr lang="en-US" sz="2000"/>
              <a:t>Full control: toàn quyền</a:t>
            </a:r>
          </a:p>
          <a:p>
            <a:pPr lvl="2" eaLnBrk="1" hangingPunct="1">
              <a:lnSpc>
                <a:spcPct val="80000"/>
              </a:lnSpc>
              <a:buClr>
                <a:schemeClr val="tx1"/>
              </a:buClr>
              <a:buFont typeface="Times New Roman" pitchFamily="18" charset="0"/>
              <a:buChar char="+"/>
            </a:pPr>
            <a:r>
              <a:rPr lang="en-US" sz="2000"/>
              <a:t>Modify</a:t>
            </a:r>
          </a:p>
          <a:p>
            <a:pPr lvl="2" eaLnBrk="1" hangingPunct="1">
              <a:lnSpc>
                <a:spcPct val="80000"/>
              </a:lnSpc>
              <a:buClr>
                <a:schemeClr val="tx1"/>
              </a:buClr>
              <a:buFont typeface="Times New Roman" pitchFamily="18" charset="0"/>
              <a:buChar char="+"/>
            </a:pPr>
            <a:r>
              <a:rPr lang="en-US" sz="2000"/>
              <a:t>Read &amp; Execute</a:t>
            </a:r>
          </a:p>
          <a:p>
            <a:pPr lvl="2" eaLnBrk="1" hangingPunct="1">
              <a:lnSpc>
                <a:spcPct val="80000"/>
              </a:lnSpc>
              <a:buClr>
                <a:schemeClr val="tx1"/>
              </a:buClr>
              <a:buFont typeface="Times New Roman" pitchFamily="18" charset="0"/>
              <a:buChar char="+"/>
            </a:pPr>
            <a:r>
              <a:rPr lang="en-US" sz="2000"/>
              <a:t>List Folder Contents</a:t>
            </a:r>
          </a:p>
          <a:p>
            <a:pPr lvl="2" eaLnBrk="1" hangingPunct="1">
              <a:lnSpc>
                <a:spcPct val="80000"/>
              </a:lnSpc>
              <a:buClr>
                <a:schemeClr val="tx1"/>
              </a:buClr>
              <a:buFont typeface="Times New Roman" pitchFamily="18" charset="0"/>
              <a:buChar char="+"/>
            </a:pPr>
            <a:r>
              <a:rPr lang="en-US" sz="2000"/>
              <a:t>Read</a:t>
            </a:r>
          </a:p>
          <a:p>
            <a:pPr lvl="2" eaLnBrk="1" hangingPunct="1">
              <a:lnSpc>
                <a:spcPct val="80000"/>
              </a:lnSpc>
              <a:buClr>
                <a:schemeClr val="tx1"/>
              </a:buClr>
              <a:buFont typeface="Times New Roman" pitchFamily="18" charset="0"/>
              <a:buChar char="+"/>
            </a:pPr>
            <a:r>
              <a:rPr lang="en-US" sz="2000"/>
              <a:t>Write</a:t>
            </a:r>
          </a:p>
          <a:p>
            <a:pPr lvl="2" eaLnBrk="1" hangingPunct="1">
              <a:lnSpc>
                <a:spcPct val="80000"/>
              </a:lnSpc>
              <a:buClr>
                <a:schemeClr val="tx1"/>
              </a:buClr>
              <a:buFont typeface="Times New Roman" pitchFamily="18" charset="0"/>
              <a:buChar char="+"/>
            </a:pPr>
            <a:r>
              <a:rPr lang="en-US" sz="2000"/>
              <a:t>Special permissions: đọc/ghi thuộc tín, chuyển quyển sở hữu…</a:t>
            </a:r>
            <a:endParaRPr lang="en-AU"/>
          </a:p>
        </p:txBody>
      </p:sp>
    </p:spTree>
    <p:extLst>
      <p:ext uri="{BB962C8B-B14F-4D97-AF65-F5344CB8AC3E}">
        <p14:creationId xmlns:p14="http://schemas.microsoft.com/office/powerpoint/2010/main" val="1503298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3.3.1 </a:t>
            </a:r>
            <a:r>
              <a:rPr lang="en-AU" smtClean="0"/>
              <a:t>Đ</a:t>
            </a:r>
            <a:r>
              <a:rPr lang="vi-VN" smtClean="0"/>
              <a:t>.khiển </a:t>
            </a:r>
            <a:r>
              <a:rPr lang="vi-VN"/>
              <a:t>truy </a:t>
            </a:r>
            <a:r>
              <a:rPr lang="vi-VN" smtClean="0"/>
              <a:t>nhập &amp; q.lý </a:t>
            </a:r>
            <a:r>
              <a:rPr lang="vi-VN"/>
              <a:t>người dùng ở </a:t>
            </a:r>
            <a:r>
              <a:rPr lang="vi-VN" smtClean="0"/>
              <a:t>MS </a:t>
            </a:r>
            <a:r>
              <a:rPr lang="vi-VN"/>
              <a:t>Windows</a:t>
            </a:r>
            <a:endParaRPr lang="en-AU"/>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295400"/>
            <a:ext cx="4191000" cy="5477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914400" y="1969827"/>
            <a:ext cx="1981200" cy="2677656"/>
          </a:xfrm>
          <a:prstGeom prst="rect">
            <a:avLst/>
          </a:prstGeom>
          <a:noFill/>
        </p:spPr>
        <p:txBody>
          <a:bodyPr wrap="square" rtlCol="0">
            <a:spAutoFit/>
          </a:bodyPr>
          <a:lstStyle/>
          <a:p>
            <a:r>
              <a:rPr lang="vi-VN" sz="2800" b="0" smtClean="0"/>
              <a:t>Giao diện quản lý quyền truy cập của Microsoft Windows</a:t>
            </a:r>
            <a:endParaRPr lang="en-AU" sz="2800" b="0"/>
          </a:p>
        </p:txBody>
      </p:sp>
    </p:spTree>
    <p:extLst>
      <p:ext uri="{BB962C8B-B14F-4D97-AF65-F5344CB8AC3E}">
        <p14:creationId xmlns:p14="http://schemas.microsoft.com/office/powerpoint/2010/main" val="127291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3.3.1 </a:t>
            </a:r>
            <a:r>
              <a:rPr lang="en-AU" smtClean="0"/>
              <a:t>Đ</a:t>
            </a:r>
            <a:r>
              <a:rPr lang="vi-VN" smtClean="0"/>
              <a:t>.khiển </a:t>
            </a:r>
            <a:r>
              <a:rPr lang="vi-VN"/>
              <a:t>truy </a:t>
            </a:r>
            <a:r>
              <a:rPr lang="vi-VN" smtClean="0"/>
              <a:t>nhập &amp; q.lý </a:t>
            </a:r>
            <a:r>
              <a:rPr lang="vi-VN"/>
              <a:t>người dùng ở </a:t>
            </a:r>
            <a:r>
              <a:rPr lang="vi-VN" smtClean="0"/>
              <a:t>MS </a:t>
            </a:r>
            <a:r>
              <a:rPr lang="vi-VN"/>
              <a:t>Windows</a:t>
            </a:r>
            <a:endParaRPr lang="en-AU"/>
          </a:p>
        </p:txBody>
      </p:sp>
      <p:sp>
        <p:nvSpPr>
          <p:cNvPr id="6" name="TextBox 5"/>
          <p:cNvSpPr txBox="1"/>
          <p:nvPr/>
        </p:nvSpPr>
        <p:spPr>
          <a:xfrm>
            <a:off x="152400" y="1949776"/>
            <a:ext cx="1981200" cy="2677656"/>
          </a:xfrm>
          <a:prstGeom prst="rect">
            <a:avLst/>
          </a:prstGeom>
          <a:noFill/>
        </p:spPr>
        <p:txBody>
          <a:bodyPr wrap="square" rtlCol="0">
            <a:spAutoFit/>
          </a:bodyPr>
          <a:lstStyle/>
          <a:p>
            <a:r>
              <a:rPr lang="vi-VN" sz="2800" b="0" smtClean="0"/>
              <a:t>Giao diện quản lý quyền truy cập của Microsoft Windows</a:t>
            </a:r>
            <a:endParaRPr lang="en-AU" sz="2800" b="0"/>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204415"/>
            <a:ext cx="6418263" cy="554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9769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3.3.1 </a:t>
            </a:r>
            <a:r>
              <a:rPr lang="en-AU" smtClean="0"/>
              <a:t>Đ</a:t>
            </a:r>
            <a:r>
              <a:rPr lang="vi-VN" smtClean="0"/>
              <a:t>.khiển </a:t>
            </a:r>
            <a:r>
              <a:rPr lang="vi-VN"/>
              <a:t>truy </a:t>
            </a:r>
            <a:r>
              <a:rPr lang="vi-VN" smtClean="0"/>
              <a:t>nhập &amp; q.lý </a:t>
            </a:r>
            <a:r>
              <a:rPr lang="vi-VN"/>
              <a:t>người dùng ở </a:t>
            </a:r>
            <a:r>
              <a:rPr lang="vi-VN" smtClean="0"/>
              <a:t>Unix/Linux</a:t>
            </a:r>
            <a:endParaRPr lang="en-AU"/>
          </a:p>
        </p:txBody>
      </p:sp>
      <p:sp>
        <p:nvSpPr>
          <p:cNvPr id="3" name="Content Placeholder 2"/>
          <p:cNvSpPr>
            <a:spLocks noGrp="1"/>
          </p:cNvSpPr>
          <p:nvPr>
            <p:ph idx="1"/>
          </p:nvPr>
        </p:nvSpPr>
        <p:spPr/>
        <p:txBody>
          <a:bodyPr/>
          <a:lstStyle/>
          <a:p>
            <a:pPr eaLnBrk="1" hangingPunct="1"/>
            <a:r>
              <a:rPr lang="en-US" sz="2800"/>
              <a:t>Các HĐH </a:t>
            </a:r>
            <a:r>
              <a:rPr lang="en-US" sz="3200"/>
              <a:t>Un</a:t>
            </a:r>
            <a:r>
              <a:rPr lang="en-AU" sz="2800" smtClean="0"/>
              <a:t>ix/Linux</a:t>
            </a:r>
            <a:r>
              <a:rPr lang="vi-VN" sz="2800" smtClean="0"/>
              <a:t>:</a:t>
            </a:r>
          </a:p>
          <a:p>
            <a:pPr lvl="1"/>
            <a:r>
              <a:rPr lang="vi-VN" sz="2400" smtClean="0"/>
              <a:t>Sun Solaries, BSD, FreeBSD,...</a:t>
            </a:r>
          </a:p>
          <a:p>
            <a:pPr lvl="1"/>
            <a:r>
              <a:rPr lang="vi-VN" sz="2400" smtClean="0"/>
              <a:t>RedHat, Debian, Unbutu, Fedora Core,...</a:t>
            </a:r>
            <a:endParaRPr lang="en-US" sz="2400"/>
          </a:p>
          <a:p>
            <a:pPr eaLnBrk="1" hangingPunct="1"/>
            <a:r>
              <a:rPr lang="en-US" sz="2800"/>
              <a:t>Quản lý người dùng:</a:t>
            </a:r>
          </a:p>
          <a:p>
            <a:pPr lvl="1" eaLnBrk="1" hangingPunct="1"/>
            <a:r>
              <a:rPr lang="en-US" sz="2400"/>
              <a:t>Các thông tin người dùng (users) được lưu trong một số files:</a:t>
            </a:r>
          </a:p>
          <a:p>
            <a:pPr lvl="2" eaLnBrk="1" hangingPunct="1"/>
            <a:r>
              <a:rPr lang="en-US" sz="2000"/>
              <a:t>/etc/passwd lưu danh sách người dùng (users)</a:t>
            </a:r>
          </a:p>
          <a:p>
            <a:pPr lvl="2" eaLnBrk="1" hangingPunct="1"/>
            <a:r>
              <a:rPr lang="en-US" sz="2000"/>
              <a:t>/etc/shadow lưu mật khẩu người dùng dưới dạng hash</a:t>
            </a:r>
          </a:p>
          <a:p>
            <a:pPr lvl="2" eaLnBrk="1" hangingPunct="1"/>
            <a:r>
              <a:rPr lang="en-US" sz="2000"/>
              <a:t>/etc/groups lưu danh sách các nhóm</a:t>
            </a:r>
            <a:endParaRPr lang="en-AU" sz="2000"/>
          </a:p>
        </p:txBody>
      </p:sp>
    </p:spTree>
    <p:extLst>
      <p:ext uri="{BB962C8B-B14F-4D97-AF65-F5344CB8AC3E}">
        <p14:creationId xmlns:p14="http://schemas.microsoft.com/office/powerpoint/2010/main" val="20028123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3.3.1 </a:t>
            </a:r>
            <a:r>
              <a:rPr lang="en-AU" smtClean="0"/>
              <a:t>Đ</a:t>
            </a:r>
            <a:r>
              <a:rPr lang="vi-VN" smtClean="0"/>
              <a:t>.khiển </a:t>
            </a:r>
            <a:r>
              <a:rPr lang="vi-VN"/>
              <a:t>truy </a:t>
            </a:r>
            <a:r>
              <a:rPr lang="vi-VN" smtClean="0"/>
              <a:t>nhập &amp; q.lý </a:t>
            </a:r>
            <a:r>
              <a:rPr lang="vi-VN"/>
              <a:t>người dùng ở </a:t>
            </a:r>
            <a:r>
              <a:rPr lang="vi-VN" smtClean="0"/>
              <a:t>Unix/Linux</a:t>
            </a:r>
            <a:endParaRPr lang="en-AU"/>
          </a:p>
        </p:txBody>
      </p:sp>
      <p:sp>
        <p:nvSpPr>
          <p:cNvPr id="3" name="Content Placeholder 2"/>
          <p:cNvSpPr>
            <a:spLocks noGrp="1"/>
          </p:cNvSpPr>
          <p:nvPr>
            <p:ph idx="1"/>
          </p:nvPr>
        </p:nvSpPr>
        <p:spPr/>
        <p:txBody>
          <a:bodyPr/>
          <a:lstStyle/>
          <a:p>
            <a:pPr eaLnBrk="1" hangingPunct="1"/>
            <a:r>
              <a:rPr lang="en-US" sz="2800"/>
              <a:t>Quản lý người dùng (tiếp):</a:t>
            </a:r>
          </a:p>
          <a:p>
            <a:pPr lvl="1" eaLnBrk="1" hangingPunct="1"/>
            <a:r>
              <a:rPr lang="en-US" sz="2400"/>
              <a:t>Thông tin chính về người dùng gồm có:</a:t>
            </a:r>
          </a:p>
          <a:p>
            <a:pPr lvl="2" eaLnBrk="1" hangingPunct="1"/>
            <a:r>
              <a:rPr lang="en-US" sz="2000"/>
              <a:t>Tên truy nhập (username)</a:t>
            </a:r>
          </a:p>
          <a:p>
            <a:pPr lvl="2" eaLnBrk="1" hangingPunct="1"/>
            <a:r>
              <a:rPr lang="en-US" sz="2000"/>
              <a:t>Mật khẩu được lưu dưới dạng hash</a:t>
            </a:r>
          </a:p>
          <a:p>
            <a:pPr lvl="2" eaLnBrk="1" hangingPunct="1"/>
            <a:r>
              <a:rPr lang="en-US" sz="2000"/>
              <a:t>Họ tên người dùng</a:t>
            </a:r>
          </a:p>
          <a:p>
            <a:pPr lvl="2" eaLnBrk="1" hangingPunct="1"/>
            <a:r>
              <a:rPr lang="en-US" sz="2000"/>
              <a:t>Nhóm</a:t>
            </a:r>
          </a:p>
          <a:p>
            <a:pPr lvl="2" eaLnBrk="1" hangingPunct="1"/>
            <a:r>
              <a:rPr lang="en-US" sz="2000"/>
              <a:t>Tên thư mục riêng (home directory)</a:t>
            </a:r>
          </a:p>
          <a:p>
            <a:pPr lvl="2" eaLnBrk="1" hangingPunct="1"/>
            <a:r>
              <a:rPr lang="en-US" sz="2000"/>
              <a:t>Tên shell sử dụng</a:t>
            </a:r>
            <a:endParaRPr lang="en-AU" sz="2400"/>
          </a:p>
        </p:txBody>
      </p:sp>
    </p:spTree>
    <p:extLst>
      <p:ext uri="{BB962C8B-B14F-4D97-AF65-F5344CB8AC3E}">
        <p14:creationId xmlns:p14="http://schemas.microsoft.com/office/powerpoint/2010/main" val="7787915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3.3.1 </a:t>
            </a:r>
            <a:r>
              <a:rPr lang="en-AU" smtClean="0"/>
              <a:t>Đ</a:t>
            </a:r>
            <a:r>
              <a:rPr lang="vi-VN" smtClean="0"/>
              <a:t>.khiển </a:t>
            </a:r>
            <a:r>
              <a:rPr lang="vi-VN"/>
              <a:t>truy </a:t>
            </a:r>
            <a:r>
              <a:rPr lang="vi-VN" smtClean="0"/>
              <a:t>nhập &amp; q.lý </a:t>
            </a:r>
            <a:r>
              <a:rPr lang="vi-VN"/>
              <a:t>người dùng ở </a:t>
            </a:r>
            <a:r>
              <a:rPr lang="vi-VN" smtClean="0"/>
              <a:t>Unix/Linux</a:t>
            </a:r>
            <a:endParaRPr lang="en-AU"/>
          </a:p>
        </p:txBody>
      </p:sp>
      <p:sp>
        <p:nvSpPr>
          <p:cNvPr id="3" name="Content Placeholder 2"/>
          <p:cNvSpPr>
            <a:spLocks noGrp="1"/>
          </p:cNvSpPr>
          <p:nvPr>
            <p:ph idx="1"/>
          </p:nvPr>
        </p:nvSpPr>
        <p:spPr/>
        <p:txBody>
          <a:bodyPr/>
          <a:lstStyle/>
          <a:p>
            <a:pPr eaLnBrk="1" hangingPunct="1"/>
            <a:r>
              <a:rPr lang="en-US" sz="2800"/>
              <a:t>Quản lý người dùng (tiếp):</a:t>
            </a:r>
          </a:p>
          <a:p>
            <a:pPr lvl="1" eaLnBrk="1" hangingPunct="1"/>
            <a:r>
              <a:rPr lang="en-US" sz="2400"/>
              <a:t>Một dòng trong file /etc/passwd</a:t>
            </a:r>
          </a:p>
          <a:p>
            <a:pPr eaLnBrk="1" hangingPunct="1">
              <a:buFontTx/>
              <a:buNone/>
            </a:pPr>
            <a:r>
              <a:rPr lang="en-US" sz="2000"/>
              <a:t>		dau:x:500:502:Dau Hoang:/home/dau:/bin/bash</a:t>
            </a:r>
          </a:p>
          <a:p>
            <a:pPr lvl="1" eaLnBrk="1" hangingPunct="1"/>
            <a:r>
              <a:rPr lang="en-US" sz="2400"/>
              <a:t>Một dòng trong file /etc/shadow</a:t>
            </a:r>
          </a:p>
          <a:p>
            <a:pPr eaLnBrk="1" hangingPunct="1">
              <a:buFontTx/>
              <a:buNone/>
            </a:pPr>
            <a:r>
              <a:rPr lang="en-US" sz="2000"/>
              <a:t>	</a:t>
            </a:r>
            <a:r>
              <a:rPr lang="vi-VN" sz="2000" smtClean="0"/>
              <a:t>    </a:t>
            </a:r>
            <a:r>
              <a:rPr lang="en-US" sz="2000" smtClean="0"/>
              <a:t>dau</a:t>
            </a:r>
            <a:r>
              <a:rPr lang="en-US" sz="2000"/>
              <a:t>:$1$41642326$kwP9gEHuh1g1TZipR9Hfy/:12056:0:99999:7:::</a:t>
            </a:r>
          </a:p>
          <a:p>
            <a:pPr eaLnBrk="1" hangingPunct="1">
              <a:buFontTx/>
              <a:buNone/>
            </a:pPr>
            <a:endParaRPr lang="en-US" sz="2000"/>
          </a:p>
          <a:p>
            <a:pPr lvl="1" eaLnBrk="1" hangingPunct="1"/>
            <a:r>
              <a:rPr lang="en-US" sz="2400"/>
              <a:t>Thuộc tính của các đối tượng</a:t>
            </a:r>
          </a:p>
          <a:p>
            <a:pPr eaLnBrk="1" hangingPunct="1">
              <a:buFontTx/>
              <a:buNone/>
            </a:pPr>
            <a:r>
              <a:rPr lang="en-US" sz="2000"/>
              <a:t>		drwx------  2 dau      power_users  4096   Nov 14  2005  mail</a:t>
            </a:r>
          </a:p>
          <a:p>
            <a:pPr eaLnBrk="1" hangingPunct="1">
              <a:buFontTx/>
              <a:buNone/>
            </a:pPr>
            <a:r>
              <a:rPr lang="en-US" sz="2000"/>
              <a:t>		-rwxr-xr-x  1 root     root                 66252 Oct  1    2005  sma</a:t>
            </a:r>
            <a:endParaRPr lang="en-AU" sz="2800"/>
          </a:p>
        </p:txBody>
      </p:sp>
    </p:spTree>
    <p:extLst>
      <p:ext uri="{BB962C8B-B14F-4D97-AF65-F5344CB8AC3E}">
        <p14:creationId xmlns:p14="http://schemas.microsoft.com/office/powerpoint/2010/main" val="18616058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3.3.1 </a:t>
            </a:r>
            <a:r>
              <a:rPr lang="en-AU" smtClean="0"/>
              <a:t>Đ</a:t>
            </a:r>
            <a:r>
              <a:rPr lang="vi-VN" smtClean="0"/>
              <a:t>.khiển </a:t>
            </a:r>
            <a:r>
              <a:rPr lang="vi-VN"/>
              <a:t>truy </a:t>
            </a:r>
            <a:r>
              <a:rPr lang="vi-VN" smtClean="0"/>
              <a:t>nhập &amp; q.lý </a:t>
            </a:r>
            <a:r>
              <a:rPr lang="vi-VN"/>
              <a:t>người dùng ở </a:t>
            </a:r>
            <a:r>
              <a:rPr lang="vi-VN" smtClean="0"/>
              <a:t>Unix/Linux</a:t>
            </a:r>
            <a:endParaRPr lang="en-AU"/>
          </a:p>
        </p:txBody>
      </p:sp>
      <p:sp>
        <p:nvSpPr>
          <p:cNvPr id="3" name="Content Placeholder 2"/>
          <p:cNvSpPr>
            <a:spLocks noGrp="1"/>
          </p:cNvSpPr>
          <p:nvPr>
            <p:ph idx="1"/>
          </p:nvPr>
        </p:nvSpPr>
        <p:spPr/>
        <p:txBody>
          <a:bodyPr/>
          <a:lstStyle/>
          <a:p>
            <a:pPr eaLnBrk="1" hangingPunct="1"/>
            <a:r>
              <a:rPr lang="en-US" sz="2800"/>
              <a:t>Quản lý người dùng (tiếp):</a:t>
            </a:r>
          </a:p>
          <a:p>
            <a:pPr lvl="1" eaLnBrk="1" hangingPunct="1"/>
            <a:r>
              <a:rPr lang="en-US" sz="2400"/>
              <a:t>Người dùng được tổ chức thành các nhóm (groups), mỗi nhóm có </a:t>
            </a:r>
            <a:r>
              <a:rPr lang="vi-VN" sz="2400"/>
              <a:t>các </a:t>
            </a:r>
            <a:r>
              <a:rPr lang="en-US" sz="2400"/>
              <a:t>quyền truy nhập khác nhau</a:t>
            </a:r>
            <a:r>
              <a:rPr lang="vi-VN" sz="2400"/>
              <a:t> vào các tài nguyên hệ thống</a:t>
            </a:r>
            <a:r>
              <a:rPr lang="en-US" sz="2400"/>
              <a:t>. Một người dùng có thể thuộc nhiều nhóm và một nhóm có thể có nhiều người dùng.</a:t>
            </a:r>
            <a:endParaRPr lang="vi-VN" sz="2400"/>
          </a:p>
          <a:p>
            <a:pPr lvl="2"/>
            <a:r>
              <a:rPr lang="vi-VN" sz="2200"/>
              <a:t>Nếu m</a:t>
            </a:r>
            <a:r>
              <a:rPr lang="en-US" sz="2000"/>
              <a:t>ột người dùng thuộc nhiều nhóm</a:t>
            </a:r>
            <a:r>
              <a:rPr lang="vi-VN" sz="2000"/>
              <a:t>, thì quyền truy nhập là hợp của quyền truy nhập các nhóm mà người dùng là thành viên. </a:t>
            </a:r>
            <a:endParaRPr lang="vi-VN" sz="2000" smtClean="0"/>
          </a:p>
          <a:p>
            <a:pPr lvl="1"/>
            <a:r>
              <a:rPr lang="en-US" sz="2600" smtClean="0"/>
              <a:t>Các </a:t>
            </a:r>
            <a:r>
              <a:rPr lang="en-US" sz="2600"/>
              <a:t>nhóm ngầm định: root, bin, sys, adm,...</a:t>
            </a:r>
          </a:p>
          <a:p>
            <a:pPr lvl="1" eaLnBrk="1" hangingPunct="1"/>
            <a:r>
              <a:rPr lang="en-US" sz="2400"/>
              <a:t>Các người dùng ngầm định: root, mail, news, ftp,…</a:t>
            </a:r>
            <a:endParaRPr lang="en-AU" sz="3200"/>
          </a:p>
        </p:txBody>
      </p:sp>
    </p:spTree>
    <p:extLst>
      <p:ext uri="{BB962C8B-B14F-4D97-AF65-F5344CB8AC3E}">
        <p14:creationId xmlns:p14="http://schemas.microsoft.com/office/powerpoint/2010/main" val="10134794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3.3.1 </a:t>
            </a:r>
            <a:r>
              <a:rPr lang="en-AU" smtClean="0"/>
              <a:t>Đ</a:t>
            </a:r>
            <a:r>
              <a:rPr lang="vi-VN" smtClean="0"/>
              <a:t>.khiển </a:t>
            </a:r>
            <a:r>
              <a:rPr lang="vi-VN"/>
              <a:t>truy </a:t>
            </a:r>
            <a:r>
              <a:rPr lang="vi-VN" smtClean="0"/>
              <a:t>nhập &amp; q.lý </a:t>
            </a:r>
            <a:r>
              <a:rPr lang="vi-VN"/>
              <a:t>người dùng ở </a:t>
            </a:r>
            <a:r>
              <a:rPr lang="vi-VN" smtClean="0"/>
              <a:t>Unix/Linux</a:t>
            </a:r>
            <a:endParaRPr lang="en-AU"/>
          </a:p>
        </p:txBody>
      </p:sp>
      <p:sp>
        <p:nvSpPr>
          <p:cNvPr id="3" name="Content Placeholder 2"/>
          <p:cNvSpPr>
            <a:spLocks noGrp="1"/>
          </p:cNvSpPr>
          <p:nvPr>
            <p:ph idx="1"/>
          </p:nvPr>
        </p:nvSpPr>
        <p:spPr/>
        <p:txBody>
          <a:bodyPr/>
          <a:lstStyle/>
          <a:p>
            <a:pPr eaLnBrk="1" hangingPunct="1">
              <a:lnSpc>
                <a:spcPct val="80000"/>
              </a:lnSpc>
            </a:pPr>
            <a:r>
              <a:rPr lang="en-US" sz="2800"/>
              <a:t>Quản lý quyền truy nhập: </a:t>
            </a:r>
            <a:r>
              <a:rPr lang="vi-VN" sz="2800"/>
              <a:t>sử dụng kết hợp 2 phương pháp </a:t>
            </a:r>
            <a:r>
              <a:rPr lang="en-US" sz="2800"/>
              <a:t>DAC + R</a:t>
            </a:r>
            <a:r>
              <a:rPr lang="vi-VN" sz="2800"/>
              <a:t>ole-</a:t>
            </a:r>
            <a:r>
              <a:rPr lang="en-US" sz="2800"/>
              <a:t>B</a:t>
            </a:r>
            <a:r>
              <a:rPr lang="vi-VN" sz="2800"/>
              <a:t>ased </a:t>
            </a:r>
            <a:r>
              <a:rPr lang="en-US" sz="2800"/>
              <a:t>AC</a:t>
            </a:r>
            <a:r>
              <a:rPr lang="vi-VN" sz="2800"/>
              <a:t>:</a:t>
            </a:r>
            <a:endParaRPr lang="en-US" sz="2800"/>
          </a:p>
          <a:p>
            <a:pPr lvl="1" eaLnBrk="1" hangingPunct="1">
              <a:lnSpc>
                <a:spcPct val="80000"/>
              </a:lnSpc>
              <a:spcBef>
                <a:spcPts val="1200"/>
              </a:spcBef>
            </a:pPr>
            <a:r>
              <a:rPr lang="en-US" sz="2400"/>
              <a:t>Quyền truy nhập được tổ chức theo mô mình phân cấp của các miền được quản lý: giống tổ chức cây tên miền.</a:t>
            </a:r>
          </a:p>
          <a:p>
            <a:pPr lvl="1" eaLnBrk="1" hangingPunct="1">
              <a:lnSpc>
                <a:spcPct val="80000"/>
              </a:lnSpc>
              <a:spcBef>
                <a:spcPts val="1200"/>
              </a:spcBef>
            </a:pPr>
            <a:r>
              <a:rPr lang="en-US" sz="2400"/>
              <a:t>Quyền truy nhập tại mỗi miền được tổ chức thành các nhóm “vai trò” và đến từng người dùng.</a:t>
            </a:r>
          </a:p>
          <a:p>
            <a:pPr lvl="1" eaLnBrk="1" hangingPunct="1">
              <a:lnSpc>
                <a:spcPct val="80000"/>
              </a:lnSpc>
              <a:spcBef>
                <a:spcPts val="1200"/>
              </a:spcBef>
            </a:pPr>
            <a:r>
              <a:rPr lang="en-US" sz="2400"/>
              <a:t>Mỗi đối tượng (file, thư mục, tiến trình, …) trong hệ thống đều có một (hoặc nhiều) chủ sở hữu, thường là người tạo ra đối tượng. Chủ sở hữu có thể được chuyển đổi.</a:t>
            </a:r>
          </a:p>
          <a:p>
            <a:pPr lvl="1" eaLnBrk="1" hangingPunct="1">
              <a:lnSpc>
                <a:spcPct val="80000"/>
              </a:lnSpc>
              <a:spcBef>
                <a:spcPts val="1200"/>
              </a:spcBef>
            </a:pPr>
            <a:r>
              <a:rPr lang="en-US" sz="2400"/>
              <a:t>Quyền truy nhập các đối tượng con được thừa hưởng từ quyền truy nhập các đối tượng cha, mẹ</a:t>
            </a:r>
            <a:r>
              <a:rPr lang="en-US" sz="2400" smtClean="0"/>
              <a:t>.</a:t>
            </a:r>
            <a:endParaRPr lang="en-AU"/>
          </a:p>
        </p:txBody>
      </p:sp>
    </p:spTree>
    <p:extLst>
      <p:ext uri="{BB962C8B-B14F-4D97-AF65-F5344CB8AC3E}">
        <p14:creationId xmlns:p14="http://schemas.microsoft.com/office/powerpoint/2010/main" val="11065435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3.3.1 </a:t>
            </a:r>
            <a:r>
              <a:rPr lang="en-AU" smtClean="0"/>
              <a:t>Đ</a:t>
            </a:r>
            <a:r>
              <a:rPr lang="vi-VN" smtClean="0"/>
              <a:t>.khiển </a:t>
            </a:r>
            <a:r>
              <a:rPr lang="vi-VN"/>
              <a:t>truy </a:t>
            </a:r>
            <a:r>
              <a:rPr lang="vi-VN" smtClean="0"/>
              <a:t>nhập &amp; q.lý </a:t>
            </a:r>
            <a:r>
              <a:rPr lang="vi-VN"/>
              <a:t>người dùng ở </a:t>
            </a:r>
            <a:r>
              <a:rPr lang="vi-VN" smtClean="0"/>
              <a:t>Unix/Linux</a:t>
            </a:r>
            <a:endParaRPr lang="en-AU"/>
          </a:p>
        </p:txBody>
      </p:sp>
      <p:sp>
        <p:nvSpPr>
          <p:cNvPr id="3" name="Content Placeholder 2"/>
          <p:cNvSpPr>
            <a:spLocks noGrp="1"/>
          </p:cNvSpPr>
          <p:nvPr>
            <p:ph idx="1"/>
          </p:nvPr>
        </p:nvSpPr>
        <p:spPr/>
        <p:txBody>
          <a:bodyPr/>
          <a:lstStyle/>
          <a:p>
            <a:pPr eaLnBrk="1" hangingPunct="1">
              <a:lnSpc>
                <a:spcPct val="90000"/>
              </a:lnSpc>
            </a:pPr>
            <a:r>
              <a:rPr lang="en-US" sz="2800"/>
              <a:t>Quản lý quyền truy nhập (tiếp):</a:t>
            </a:r>
          </a:p>
          <a:p>
            <a:pPr lvl="1" eaLnBrk="1" hangingPunct="1">
              <a:lnSpc>
                <a:spcPct val="90000"/>
              </a:lnSpc>
            </a:pPr>
            <a:r>
              <a:rPr lang="en-US" sz="2400"/>
              <a:t>Các thuộc tính truy nhập đối tượng có thể được cấp hoặc huỷ cho từng nhóm người dùng, cũng như từng người dùng riêng lẻ. </a:t>
            </a:r>
            <a:endParaRPr lang="vi-VN" sz="2400" smtClean="0"/>
          </a:p>
          <a:p>
            <a:pPr lvl="1" eaLnBrk="1" hangingPunct="1">
              <a:lnSpc>
                <a:spcPct val="90000"/>
              </a:lnSpc>
            </a:pPr>
            <a:r>
              <a:rPr lang="en-US" sz="2400" smtClean="0"/>
              <a:t>Các </a:t>
            </a:r>
            <a:r>
              <a:rPr lang="en-US" sz="2400"/>
              <a:t>thuộc tính truy nhập gồm 3 bộ thuộc tính RWX (Đọc / Ghi / Thực hiện) cho 3 nhóm đối tượng:</a:t>
            </a:r>
          </a:p>
          <a:p>
            <a:pPr lvl="2" eaLnBrk="1" hangingPunct="1">
              <a:lnSpc>
                <a:spcPct val="90000"/>
              </a:lnSpc>
            </a:pPr>
            <a:r>
              <a:rPr lang="en-US" sz="2000"/>
              <a:t>Cho chủ sở hữu (owner)</a:t>
            </a:r>
          </a:p>
          <a:p>
            <a:pPr lvl="2" eaLnBrk="1" hangingPunct="1">
              <a:lnSpc>
                <a:spcPct val="90000"/>
              </a:lnSpc>
            </a:pPr>
            <a:r>
              <a:rPr lang="en-US" sz="2000"/>
              <a:t>Cho các người dùng cùng nhóm với chủ sở hữu (group)</a:t>
            </a:r>
          </a:p>
          <a:p>
            <a:pPr lvl="2" eaLnBrk="1" hangingPunct="1">
              <a:lnSpc>
                <a:spcPct val="90000"/>
              </a:lnSpc>
            </a:pPr>
            <a:r>
              <a:rPr lang="en-US" sz="2000"/>
              <a:t>Cho các người dùng khác nhóm với chủ sở hữu</a:t>
            </a:r>
            <a:r>
              <a:rPr lang="en-US"/>
              <a:t>  (other)</a:t>
            </a:r>
          </a:p>
          <a:p>
            <a:pPr eaLnBrk="1" hangingPunct="1">
              <a:lnSpc>
                <a:spcPct val="90000"/>
              </a:lnSpc>
              <a:buFontTx/>
              <a:buNone/>
            </a:pPr>
            <a:endParaRPr lang="en-US" sz="1600"/>
          </a:p>
          <a:p>
            <a:pPr eaLnBrk="1" hangingPunct="1">
              <a:lnSpc>
                <a:spcPct val="90000"/>
              </a:lnSpc>
              <a:buFontTx/>
              <a:buNone/>
            </a:pPr>
            <a:r>
              <a:rPr lang="en-US" sz="1600"/>
              <a:t>		</a:t>
            </a:r>
            <a:r>
              <a:rPr lang="en-US" sz="1800"/>
              <a:t>d rwx --- ---  2 dau      power_users  4096   Nov 14  2005  mail</a:t>
            </a:r>
            <a:br>
              <a:rPr lang="en-US" sz="1800"/>
            </a:br>
            <a:r>
              <a:rPr lang="en-US" sz="1800"/>
              <a:t>	- rwx r-x r-x  1 root     root                 66252 Oct  1    2005  sma</a:t>
            </a:r>
            <a:endParaRPr lang="en-AU"/>
          </a:p>
        </p:txBody>
      </p:sp>
    </p:spTree>
    <p:extLst>
      <p:ext uri="{BB962C8B-B14F-4D97-AF65-F5344CB8AC3E}">
        <p14:creationId xmlns:p14="http://schemas.microsoft.com/office/powerpoint/2010/main" val="14177997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3.4 Một </a:t>
            </a:r>
            <a:r>
              <a:rPr lang="vi-VN"/>
              <a:t>số công nghệ điều khiển truy nhập</a:t>
            </a:r>
            <a:endParaRPr lang="en-AU"/>
          </a:p>
        </p:txBody>
      </p:sp>
      <p:sp>
        <p:nvSpPr>
          <p:cNvPr id="3" name="Content Placeholder 2"/>
          <p:cNvSpPr>
            <a:spLocks noGrp="1"/>
          </p:cNvSpPr>
          <p:nvPr>
            <p:ph idx="1"/>
          </p:nvPr>
        </p:nvSpPr>
        <p:spPr>
          <a:xfrm>
            <a:off x="1066800" y="1524000"/>
            <a:ext cx="7918450" cy="4602163"/>
          </a:xfrm>
        </p:spPr>
        <p:txBody>
          <a:bodyPr/>
          <a:lstStyle/>
          <a:p>
            <a:pPr eaLnBrk="1" hangingPunct="1">
              <a:lnSpc>
                <a:spcPct val="90000"/>
              </a:lnSpc>
            </a:pPr>
            <a:r>
              <a:rPr lang="en-AU" sz="2800" smtClean="0"/>
              <a:t>Điều khiển </a:t>
            </a:r>
            <a:r>
              <a:rPr lang="en-AU" sz="2800"/>
              <a:t>truy nhập dựa trên mật khẩu (password)</a:t>
            </a:r>
          </a:p>
          <a:p>
            <a:pPr eaLnBrk="1" hangingPunct="1">
              <a:lnSpc>
                <a:spcPct val="90000"/>
              </a:lnSpc>
            </a:pPr>
            <a:r>
              <a:rPr lang="en-AU" sz="2800" smtClean="0"/>
              <a:t>Điều khiển </a:t>
            </a:r>
            <a:r>
              <a:rPr lang="en-AU" sz="2800"/>
              <a:t>truy nhập dựa trên các khoá mã (encrypted keys)</a:t>
            </a:r>
          </a:p>
          <a:p>
            <a:pPr eaLnBrk="1" hangingPunct="1">
              <a:lnSpc>
                <a:spcPct val="90000"/>
              </a:lnSpc>
            </a:pPr>
            <a:r>
              <a:rPr lang="en-AU" sz="2800" smtClean="0"/>
              <a:t>Điều khiển </a:t>
            </a:r>
            <a:r>
              <a:rPr lang="en-AU" sz="2800"/>
              <a:t>truy nhập dựa trên thẻ bài (token)</a:t>
            </a:r>
          </a:p>
          <a:p>
            <a:pPr eaLnBrk="1" hangingPunct="1">
              <a:lnSpc>
                <a:spcPct val="90000"/>
              </a:lnSpc>
            </a:pPr>
            <a:r>
              <a:rPr lang="en-AU" sz="2800"/>
              <a:t>Thẻ thông minh (smart card)</a:t>
            </a:r>
          </a:p>
          <a:p>
            <a:pPr eaLnBrk="1" hangingPunct="1">
              <a:lnSpc>
                <a:spcPct val="90000"/>
              </a:lnSpc>
            </a:pPr>
            <a:r>
              <a:rPr lang="en-AU" sz="2800" smtClean="0"/>
              <a:t>Điều khiển </a:t>
            </a:r>
            <a:r>
              <a:rPr lang="en-AU" sz="2800"/>
              <a:t>truy nhập dựa trên các đặc điểm sinh học (biometric).</a:t>
            </a:r>
          </a:p>
        </p:txBody>
      </p:sp>
    </p:spTree>
    <p:extLst>
      <p:ext uri="{BB962C8B-B14F-4D97-AF65-F5344CB8AC3E}">
        <p14:creationId xmlns:p14="http://schemas.microsoft.com/office/powerpoint/2010/main" val="3624115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3.1 </a:t>
            </a:r>
            <a:r>
              <a:rPr lang="vi-VN"/>
              <a:t>Khái niệm </a:t>
            </a:r>
            <a:r>
              <a:rPr lang="en-AU"/>
              <a:t>điều khiển</a:t>
            </a:r>
            <a:r>
              <a:rPr lang="vi-VN"/>
              <a:t> truy nhập</a:t>
            </a:r>
            <a:endParaRPr lang="en-AU"/>
          </a:p>
        </p:txBody>
      </p:sp>
      <p:sp>
        <p:nvSpPr>
          <p:cNvPr id="3" name="Content Placeholder 2"/>
          <p:cNvSpPr>
            <a:spLocks noGrp="1"/>
          </p:cNvSpPr>
          <p:nvPr>
            <p:ph idx="1"/>
          </p:nvPr>
        </p:nvSpPr>
        <p:spPr/>
        <p:txBody>
          <a:bodyPr/>
          <a:lstStyle/>
          <a:p>
            <a:pPr eaLnBrk="1" hangingPunct="1"/>
            <a:r>
              <a:rPr lang="en-AU" sz="2800"/>
              <a:t>Mục đích chính của </a:t>
            </a:r>
            <a:r>
              <a:rPr lang="vi-VN" sz="2800" smtClean="0"/>
              <a:t>điều khiển</a:t>
            </a:r>
            <a:r>
              <a:rPr lang="en-AU" sz="2800" smtClean="0"/>
              <a:t> </a:t>
            </a:r>
            <a:r>
              <a:rPr lang="en-AU" sz="2800"/>
              <a:t>truy nhập là để đảm bảo tính bí mật, toàn vẹn và sẵn dùng của thông tin, hệ thống và các tài nguyên:</a:t>
            </a:r>
            <a:endParaRPr lang="en-US" sz="2800"/>
          </a:p>
          <a:p>
            <a:pPr lvl="1" eaLnBrk="1" hangingPunct="1"/>
            <a:r>
              <a:rPr lang="en-AU" sz="2400"/>
              <a:t>Tính bí mật (confidentiality): đảm bảo chỉ những người có thẩm quyền mới có khả năng truy nhập vào dữ liệu và hệ thống.</a:t>
            </a:r>
          </a:p>
          <a:p>
            <a:pPr lvl="1" eaLnBrk="1" hangingPunct="1"/>
            <a:r>
              <a:rPr lang="en-AU" sz="2400"/>
              <a:t>Tính toàn vẹn (Integrity): đảm bảo dữ liệu không bị sửa đổi bởi các bên không có đủ thẩm quyền.</a:t>
            </a:r>
          </a:p>
          <a:p>
            <a:pPr lvl="1" eaLnBrk="1" hangingPunct="1"/>
            <a:r>
              <a:rPr lang="en-AU" sz="2400"/>
              <a:t>Tính sẵn dùng: đảm bảo tính sẵn sàng (đáp ứng nhanh/kịp thời) của dịch vụ cung cấp cho người dùng thực sự.</a:t>
            </a:r>
            <a:endParaRPr lang="en-AU"/>
          </a:p>
        </p:txBody>
      </p:sp>
    </p:spTree>
    <p:extLst>
      <p:ext uri="{BB962C8B-B14F-4D97-AF65-F5344CB8AC3E}">
        <p14:creationId xmlns:p14="http://schemas.microsoft.com/office/powerpoint/2010/main" val="28792558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838200"/>
          </a:xfrm>
        </p:spPr>
        <p:txBody>
          <a:bodyPr/>
          <a:lstStyle/>
          <a:p>
            <a:r>
              <a:rPr lang="vi-VN"/>
              <a:t>3.4 Một số công nghệ điều khiển truy </a:t>
            </a:r>
            <a:r>
              <a:rPr lang="vi-VN" smtClean="0"/>
              <a:t>nhập –</a:t>
            </a:r>
            <a:br>
              <a:rPr lang="vi-VN" smtClean="0"/>
            </a:br>
            <a:r>
              <a:rPr lang="vi-VN" smtClean="0"/>
              <a:t>Điều khiển </a:t>
            </a:r>
            <a:r>
              <a:rPr lang="en-AU" smtClean="0"/>
              <a:t>truy </a:t>
            </a:r>
            <a:r>
              <a:rPr lang="en-AU"/>
              <a:t>nhập dựa trên mật khẩu</a:t>
            </a:r>
          </a:p>
        </p:txBody>
      </p:sp>
      <p:sp>
        <p:nvSpPr>
          <p:cNvPr id="3" name="Content Placeholder 2"/>
          <p:cNvSpPr>
            <a:spLocks noGrp="1"/>
          </p:cNvSpPr>
          <p:nvPr>
            <p:ph idx="1"/>
          </p:nvPr>
        </p:nvSpPr>
        <p:spPr>
          <a:xfrm>
            <a:off x="228600" y="1752600"/>
            <a:ext cx="8756650" cy="4443484"/>
          </a:xfrm>
        </p:spPr>
        <p:txBody>
          <a:bodyPr/>
          <a:lstStyle/>
          <a:p>
            <a:pPr eaLnBrk="1" hangingPunct="1">
              <a:lnSpc>
                <a:spcPct val="90000"/>
              </a:lnSpc>
            </a:pPr>
            <a:r>
              <a:rPr lang="en-AU" sz="2800"/>
              <a:t>Thông thường mỗi người dùng được cấp 1 tài khoản (account). Để truy nhập tài khoản, thường cần có:</a:t>
            </a:r>
          </a:p>
          <a:p>
            <a:pPr lvl="1" eaLnBrk="1" hangingPunct="1">
              <a:lnSpc>
                <a:spcPct val="90000"/>
              </a:lnSpc>
            </a:pPr>
            <a:r>
              <a:rPr lang="en-AU" sz="2400"/>
              <a:t>Tên người dùng (username)</a:t>
            </a:r>
          </a:p>
          <a:p>
            <a:pPr lvl="1" eaLnBrk="1" hangingPunct="1">
              <a:lnSpc>
                <a:spcPct val="90000"/>
              </a:lnSpc>
            </a:pPr>
            <a:r>
              <a:rPr lang="en-AU" sz="2400"/>
              <a:t>Mật khẩu (Password)</a:t>
            </a:r>
          </a:p>
          <a:p>
            <a:pPr lvl="2" eaLnBrk="1" hangingPunct="1">
              <a:lnSpc>
                <a:spcPct val="90000"/>
              </a:lnSpc>
            </a:pPr>
            <a:r>
              <a:rPr lang="en-AU" sz="2000"/>
              <a:t>Mật khẩu có thể ở dạng nguyên bản (plain text)</a:t>
            </a:r>
          </a:p>
          <a:p>
            <a:pPr lvl="2" eaLnBrk="1" hangingPunct="1">
              <a:lnSpc>
                <a:spcPct val="90000"/>
              </a:lnSpc>
            </a:pPr>
            <a:r>
              <a:rPr lang="en-AU" sz="2000"/>
              <a:t>Mật khẩu có thể ở dạng mã hoá (encrypted text)</a:t>
            </a:r>
          </a:p>
          <a:p>
            <a:pPr lvl="3" eaLnBrk="1" hangingPunct="1">
              <a:lnSpc>
                <a:spcPct val="90000"/>
              </a:lnSpc>
            </a:pPr>
            <a:r>
              <a:rPr lang="en-AU" sz="1800"/>
              <a:t>Các thuật toán thường dùng để mã hoá mật khẩu: MD4, MD5, SHA-1, SHA256,...</a:t>
            </a:r>
          </a:p>
          <a:p>
            <a:pPr lvl="2" eaLnBrk="1" hangingPunct="1">
              <a:lnSpc>
                <a:spcPct val="90000"/>
              </a:lnSpc>
            </a:pPr>
            <a:r>
              <a:rPr lang="en-AU" sz="2000"/>
              <a:t>Mật khẩu có thể được dùng nhiều lần hoặc 1 lần (one time password).</a:t>
            </a:r>
          </a:p>
        </p:txBody>
      </p:sp>
    </p:spTree>
    <p:extLst>
      <p:ext uri="{BB962C8B-B14F-4D97-AF65-F5344CB8AC3E}">
        <p14:creationId xmlns:p14="http://schemas.microsoft.com/office/powerpoint/2010/main" val="26580620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838200"/>
          </a:xfrm>
        </p:spPr>
        <p:txBody>
          <a:bodyPr/>
          <a:lstStyle/>
          <a:p>
            <a:r>
              <a:rPr lang="vi-VN"/>
              <a:t>3.4 Một số công nghệ điều khiển truy </a:t>
            </a:r>
            <a:r>
              <a:rPr lang="vi-VN" smtClean="0"/>
              <a:t>nhập –</a:t>
            </a:r>
            <a:br>
              <a:rPr lang="vi-VN" smtClean="0"/>
            </a:br>
            <a:r>
              <a:rPr lang="vi-VN" smtClean="0"/>
              <a:t>Điều khiển </a:t>
            </a:r>
            <a:r>
              <a:rPr lang="en-AU" smtClean="0"/>
              <a:t>truy </a:t>
            </a:r>
            <a:r>
              <a:rPr lang="en-AU"/>
              <a:t>nhập dựa trên mật khẩu</a:t>
            </a:r>
          </a:p>
        </p:txBody>
      </p:sp>
      <p:sp>
        <p:nvSpPr>
          <p:cNvPr id="3" name="Content Placeholder 2"/>
          <p:cNvSpPr>
            <a:spLocks noGrp="1"/>
          </p:cNvSpPr>
          <p:nvPr>
            <p:ph idx="1"/>
          </p:nvPr>
        </p:nvSpPr>
        <p:spPr>
          <a:xfrm>
            <a:off x="228600" y="1692323"/>
            <a:ext cx="8756650" cy="4558352"/>
          </a:xfrm>
        </p:spPr>
        <p:txBody>
          <a:bodyPr/>
          <a:lstStyle/>
          <a:p>
            <a:pPr eaLnBrk="1" hangingPunct="1">
              <a:lnSpc>
                <a:spcPct val="90000"/>
              </a:lnSpc>
            </a:pPr>
            <a:r>
              <a:rPr lang="en-AU" sz="2800"/>
              <a:t>Tính bảo mật của kỹ thuật </a:t>
            </a:r>
            <a:r>
              <a:rPr lang="vi-VN" sz="2800" smtClean="0"/>
              <a:t>điều khiển truy nhập </a:t>
            </a:r>
            <a:r>
              <a:rPr lang="en-AU" sz="2800" smtClean="0"/>
              <a:t>sử </a:t>
            </a:r>
            <a:r>
              <a:rPr lang="en-AU" sz="2800"/>
              <a:t>dụng mật khẩu dựa trên:</a:t>
            </a:r>
          </a:p>
          <a:p>
            <a:pPr lvl="1" eaLnBrk="1" hangingPunct="1">
              <a:lnSpc>
                <a:spcPct val="90000"/>
              </a:lnSpc>
            </a:pPr>
            <a:r>
              <a:rPr lang="en-AU" sz="2400"/>
              <a:t>Độ khó đoán của mật khẩu</a:t>
            </a:r>
          </a:p>
          <a:p>
            <a:pPr lvl="2" eaLnBrk="1" hangingPunct="1">
              <a:lnSpc>
                <a:spcPct val="90000"/>
              </a:lnSpc>
            </a:pPr>
            <a:r>
              <a:rPr lang="en-AU" sz="2000"/>
              <a:t>Dùng nhiều loại ký tự</a:t>
            </a:r>
          </a:p>
          <a:p>
            <a:pPr lvl="3" eaLnBrk="1" hangingPunct="1">
              <a:lnSpc>
                <a:spcPct val="90000"/>
              </a:lnSpc>
            </a:pPr>
            <a:r>
              <a:rPr lang="en-AU" sz="1800"/>
              <a:t>Chữ thường, hoa, chữ số, ký tự đặc biệt:</a:t>
            </a:r>
          </a:p>
          <a:p>
            <a:pPr lvl="4" eaLnBrk="1" hangingPunct="1">
              <a:lnSpc>
                <a:spcPct val="90000"/>
              </a:lnSpc>
            </a:pPr>
            <a:r>
              <a:rPr lang="en-AU" sz="1800"/>
              <a:t>abc1234: mật khẩu tồi</a:t>
            </a:r>
          </a:p>
          <a:p>
            <a:pPr lvl="4" eaLnBrk="1" hangingPunct="1">
              <a:lnSpc>
                <a:spcPct val="90000"/>
              </a:lnSpc>
            </a:pPr>
            <a:r>
              <a:rPr lang="en-AU" sz="1800"/>
              <a:t>aBc*1#24: mật khẩu tốt</a:t>
            </a:r>
          </a:p>
          <a:p>
            <a:pPr lvl="2" eaLnBrk="1" hangingPunct="1">
              <a:lnSpc>
                <a:spcPct val="90000"/>
              </a:lnSpc>
            </a:pPr>
            <a:r>
              <a:rPr lang="en-AU" sz="2000"/>
              <a:t>Độ dài của mật khẩu</a:t>
            </a:r>
          </a:p>
          <a:p>
            <a:pPr lvl="3" eaLnBrk="1" hangingPunct="1">
              <a:lnSpc>
                <a:spcPct val="90000"/>
              </a:lnSpc>
            </a:pPr>
            <a:r>
              <a:rPr lang="en-AU" sz="1800"/>
              <a:t>Mật khẩu tốt có chiều dài &gt;= 8 ký tự</a:t>
            </a:r>
          </a:p>
          <a:p>
            <a:pPr lvl="1" eaLnBrk="1" hangingPunct="1">
              <a:lnSpc>
                <a:spcPct val="90000"/>
              </a:lnSpc>
            </a:pPr>
            <a:r>
              <a:rPr lang="en-AU" sz="2400"/>
              <a:t>Tuổi thọ của mật khẩu</a:t>
            </a:r>
          </a:p>
          <a:p>
            <a:pPr lvl="2" eaLnBrk="1" hangingPunct="1">
              <a:lnSpc>
                <a:spcPct val="90000"/>
              </a:lnSpc>
            </a:pPr>
            <a:r>
              <a:rPr lang="en-AU" sz="2000"/>
              <a:t>Mật khẩu không hết hạn</a:t>
            </a:r>
          </a:p>
          <a:p>
            <a:pPr lvl="2" eaLnBrk="1" hangingPunct="1">
              <a:lnSpc>
                <a:spcPct val="90000"/>
              </a:lnSpc>
            </a:pPr>
            <a:r>
              <a:rPr lang="en-AU" sz="2000"/>
              <a:t>Mật khẩu có thời hạn sống</a:t>
            </a:r>
          </a:p>
          <a:p>
            <a:pPr lvl="2" eaLnBrk="1" hangingPunct="1">
              <a:lnSpc>
                <a:spcPct val="90000"/>
              </a:lnSpc>
            </a:pPr>
            <a:r>
              <a:rPr lang="en-AU" sz="2000"/>
              <a:t>Mật khẩu dùng 1 lần</a:t>
            </a:r>
          </a:p>
        </p:txBody>
      </p:sp>
    </p:spTree>
    <p:extLst>
      <p:ext uri="{BB962C8B-B14F-4D97-AF65-F5344CB8AC3E}">
        <p14:creationId xmlns:p14="http://schemas.microsoft.com/office/powerpoint/2010/main" val="3125110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838200"/>
          </a:xfrm>
        </p:spPr>
        <p:txBody>
          <a:bodyPr/>
          <a:lstStyle/>
          <a:p>
            <a:r>
              <a:rPr lang="vi-VN"/>
              <a:t>3.4 Một số công nghệ điều khiển truy </a:t>
            </a:r>
            <a:r>
              <a:rPr lang="vi-VN" smtClean="0"/>
              <a:t>nhập –</a:t>
            </a:r>
            <a:br>
              <a:rPr lang="vi-VN" smtClean="0"/>
            </a:br>
            <a:r>
              <a:rPr lang="vi-VN" smtClean="0"/>
              <a:t>Điều khiển </a:t>
            </a:r>
            <a:r>
              <a:rPr lang="en-AU" smtClean="0"/>
              <a:t>truy </a:t>
            </a:r>
            <a:r>
              <a:rPr lang="en-AU"/>
              <a:t>nhập dựa trên mật khẩu</a:t>
            </a:r>
          </a:p>
        </p:txBody>
      </p:sp>
      <p:sp>
        <p:nvSpPr>
          <p:cNvPr id="3" name="Content Placeholder 2"/>
          <p:cNvSpPr>
            <a:spLocks noGrp="1"/>
          </p:cNvSpPr>
          <p:nvPr>
            <p:ph idx="1"/>
          </p:nvPr>
        </p:nvSpPr>
        <p:spPr>
          <a:xfrm>
            <a:off x="228600" y="1692323"/>
            <a:ext cx="8756650" cy="4558352"/>
          </a:xfrm>
        </p:spPr>
        <p:txBody>
          <a:bodyPr/>
          <a:lstStyle/>
          <a:p>
            <a:pPr eaLnBrk="1" hangingPunct="1">
              <a:lnSpc>
                <a:spcPct val="90000"/>
              </a:lnSpc>
            </a:pPr>
            <a:r>
              <a:rPr lang="vi-VN" sz="2800" smtClean="0"/>
              <a:t>Mật khẩu một lần</a:t>
            </a:r>
            <a:r>
              <a:rPr lang="en-US" sz="2800" smtClean="0"/>
              <a:t> (OTP-One Time Password):</a:t>
            </a:r>
          </a:p>
          <a:p>
            <a:pPr lvl="1"/>
            <a:r>
              <a:rPr lang="en-AU" sz="2400"/>
              <a:t>Mật khẩu được sinh ra và chỉ được dùng 1 lần cho 1 phiên làm việc hoặc 1 giao dịch;</a:t>
            </a:r>
          </a:p>
          <a:p>
            <a:pPr lvl="1"/>
            <a:r>
              <a:rPr lang="en-AU" sz="2400"/>
              <a:t>Mật khẩu </a:t>
            </a:r>
            <a:r>
              <a:rPr lang="en-AU" sz="2400" smtClean="0"/>
              <a:t>thường </a:t>
            </a:r>
            <a:r>
              <a:rPr lang="en-AU" sz="2400"/>
              <a:t>được sinh ngẫu nhiên</a:t>
            </a:r>
          </a:p>
          <a:p>
            <a:pPr lvl="1"/>
            <a:r>
              <a:rPr lang="en-AU" sz="2400"/>
              <a:t>Chuyển giao mật khẩu:</a:t>
            </a:r>
          </a:p>
          <a:p>
            <a:pPr lvl="2"/>
            <a:r>
              <a:rPr lang="en-AU" sz="2000"/>
              <a:t>In ra giấy một danh sách mật khẩu để dùng dần</a:t>
            </a:r>
          </a:p>
          <a:p>
            <a:pPr lvl="2"/>
            <a:r>
              <a:rPr lang="en-AU" sz="2000"/>
              <a:t>Gửi qua các phương tiện khác như SMS</a:t>
            </a:r>
          </a:p>
          <a:p>
            <a:pPr lvl="2"/>
            <a:r>
              <a:rPr lang="en-AU" sz="2000"/>
              <a:t>Sử dụng các thiết bị chuyên dụng, như các token,...</a:t>
            </a:r>
          </a:p>
          <a:p>
            <a:pPr lvl="1"/>
            <a:r>
              <a:rPr lang="en-AU" sz="2400"/>
              <a:t>Ưu điểm: an toàn hơn, tránh được tấn công kiểu replay (lấy được mật khẩu dùng lại).</a:t>
            </a:r>
          </a:p>
          <a:p>
            <a:pPr lvl="1"/>
            <a:r>
              <a:rPr lang="en-AU" sz="2400"/>
              <a:t>Nhược điểm: người sử dụng khó nhớ mật khẩu.</a:t>
            </a:r>
            <a:endParaRPr lang="vi-VN" sz="1800" smtClean="0"/>
          </a:p>
        </p:txBody>
      </p:sp>
    </p:spTree>
    <p:extLst>
      <p:ext uri="{BB962C8B-B14F-4D97-AF65-F5344CB8AC3E}">
        <p14:creationId xmlns:p14="http://schemas.microsoft.com/office/powerpoint/2010/main" val="5070264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838200"/>
          </a:xfrm>
        </p:spPr>
        <p:txBody>
          <a:bodyPr/>
          <a:lstStyle/>
          <a:p>
            <a:r>
              <a:rPr lang="vi-VN"/>
              <a:t>3.4 Một số công nghệ điều khiển truy </a:t>
            </a:r>
            <a:r>
              <a:rPr lang="vi-VN" smtClean="0"/>
              <a:t>nhập –</a:t>
            </a:r>
            <a:br>
              <a:rPr lang="vi-VN" smtClean="0"/>
            </a:br>
            <a:r>
              <a:rPr lang="vi-VN" smtClean="0"/>
              <a:t>Điều khiển </a:t>
            </a:r>
            <a:r>
              <a:rPr lang="en-AU" smtClean="0"/>
              <a:t>truy </a:t>
            </a:r>
            <a:r>
              <a:rPr lang="en-AU"/>
              <a:t>nhập dựa </a:t>
            </a:r>
            <a:r>
              <a:rPr lang="en-AU" smtClean="0"/>
              <a:t>trên các khóa mã</a:t>
            </a:r>
            <a:endParaRPr lang="en-AU"/>
          </a:p>
        </p:txBody>
      </p:sp>
      <p:sp>
        <p:nvSpPr>
          <p:cNvPr id="3" name="Content Placeholder 2"/>
          <p:cNvSpPr>
            <a:spLocks noGrp="1"/>
          </p:cNvSpPr>
          <p:nvPr>
            <p:ph idx="1"/>
          </p:nvPr>
        </p:nvSpPr>
        <p:spPr>
          <a:xfrm>
            <a:off x="228600" y="1752599"/>
            <a:ext cx="8756650" cy="4498075"/>
          </a:xfrm>
        </p:spPr>
        <p:txBody>
          <a:bodyPr/>
          <a:lstStyle/>
          <a:p>
            <a:pPr eaLnBrk="1" hangingPunct="1">
              <a:lnSpc>
                <a:spcPct val="90000"/>
              </a:lnSpc>
            </a:pPr>
            <a:r>
              <a:rPr lang="en-AU" sz="2800"/>
              <a:t>Khoá mã là các giải thuật cho phép:</a:t>
            </a:r>
          </a:p>
          <a:p>
            <a:pPr lvl="1" eaLnBrk="1" hangingPunct="1">
              <a:lnSpc>
                <a:spcPct val="90000"/>
              </a:lnSpc>
            </a:pPr>
            <a:r>
              <a:rPr lang="en-AU" sz="2400"/>
              <a:t>Đảm bảo an toàn thông tin bí mật</a:t>
            </a:r>
          </a:p>
          <a:p>
            <a:pPr lvl="1" eaLnBrk="1" hangingPunct="1">
              <a:lnSpc>
                <a:spcPct val="90000"/>
              </a:lnSpc>
            </a:pPr>
            <a:r>
              <a:rPr lang="en-AU" sz="2400"/>
              <a:t>Kiểm tra thông tin nhận dạng của các bên tham gia giao dịch.</a:t>
            </a:r>
          </a:p>
          <a:p>
            <a:pPr eaLnBrk="1" hangingPunct="1">
              <a:lnSpc>
                <a:spcPct val="90000"/>
              </a:lnSpc>
            </a:pPr>
            <a:r>
              <a:rPr lang="en-AU" sz="2800"/>
              <a:t>Ứng dụng rộng rãi nhất là chứng chỉ số (Digital Certificate). Một chứng chỉ số thường gồm:</a:t>
            </a:r>
          </a:p>
          <a:p>
            <a:pPr lvl="1" eaLnBrk="1" hangingPunct="1">
              <a:lnSpc>
                <a:spcPct val="90000"/>
              </a:lnSpc>
            </a:pPr>
            <a:r>
              <a:rPr lang="en-AU" sz="2400"/>
              <a:t>Thông tin nhận dạng của chủ thể</a:t>
            </a:r>
          </a:p>
          <a:p>
            <a:pPr lvl="1" eaLnBrk="1" hangingPunct="1">
              <a:lnSpc>
                <a:spcPct val="90000"/>
              </a:lnSpc>
            </a:pPr>
            <a:r>
              <a:rPr lang="en-AU" sz="2400"/>
              <a:t>Khoá công khai của chủ thể</a:t>
            </a:r>
          </a:p>
          <a:p>
            <a:pPr lvl="1" eaLnBrk="1" hangingPunct="1">
              <a:lnSpc>
                <a:spcPct val="90000"/>
              </a:lnSpc>
            </a:pPr>
            <a:r>
              <a:rPr lang="en-AU" sz="2400"/>
              <a:t>Các thông tin nhận dạng và khoá công khai của chủ thể được mã hoá (ký) bởi một tổ chức có thẩm quyền (Certificate Authority – CA).</a:t>
            </a:r>
            <a:endParaRPr lang="vi-VN" sz="1800" smtClean="0"/>
          </a:p>
        </p:txBody>
      </p:sp>
    </p:spTree>
    <p:extLst>
      <p:ext uri="{BB962C8B-B14F-4D97-AF65-F5344CB8AC3E}">
        <p14:creationId xmlns:p14="http://schemas.microsoft.com/office/powerpoint/2010/main" val="5787624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838200"/>
          </a:xfrm>
        </p:spPr>
        <p:txBody>
          <a:bodyPr/>
          <a:lstStyle/>
          <a:p>
            <a:r>
              <a:rPr lang="vi-VN"/>
              <a:t>3.4 Một số công nghệ điều khiển truy </a:t>
            </a:r>
            <a:r>
              <a:rPr lang="vi-VN" smtClean="0"/>
              <a:t>nhập –</a:t>
            </a:r>
            <a:br>
              <a:rPr lang="vi-VN" smtClean="0"/>
            </a:br>
            <a:r>
              <a:rPr lang="vi-VN" smtClean="0"/>
              <a:t>Điều khiển </a:t>
            </a:r>
            <a:r>
              <a:rPr lang="en-AU" smtClean="0"/>
              <a:t>truy </a:t>
            </a:r>
            <a:r>
              <a:rPr lang="en-AU"/>
              <a:t>nhập dựa </a:t>
            </a:r>
            <a:r>
              <a:rPr lang="en-AU" smtClean="0"/>
              <a:t>trên các khóa mã</a:t>
            </a:r>
            <a:endParaRPr lang="en-AU"/>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620672"/>
            <a:ext cx="4144014" cy="5147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371600" y="1981200"/>
            <a:ext cx="1676400" cy="3108543"/>
          </a:xfrm>
          <a:prstGeom prst="rect">
            <a:avLst/>
          </a:prstGeom>
          <a:noFill/>
        </p:spPr>
        <p:txBody>
          <a:bodyPr wrap="square" rtlCol="0">
            <a:spAutoFit/>
          </a:bodyPr>
          <a:lstStyle/>
          <a:p>
            <a:r>
              <a:rPr lang="en-US" sz="2800" b="0" smtClean="0"/>
              <a:t>Một chứng chỉ số của </a:t>
            </a:r>
            <a:br>
              <a:rPr lang="en-US" sz="2800" b="0" smtClean="0"/>
            </a:br>
            <a:r>
              <a:rPr lang="en-US" sz="2800" b="0" smtClean="0"/>
              <a:t>ngân hàng VCB</a:t>
            </a:r>
            <a:endParaRPr lang="en-AU" sz="2800" b="0"/>
          </a:p>
        </p:txBody>
      </p:sp>
    </p:spTree>
    <p:extLst>
      <p:ext uri="{BB962C8B-B14F-4D97-AF65-F5344CB8AC3E}">
        <p14:creationId xmlns:p14="http://schemas.microsoft.com/office/powerpoint/2010/main" val="2649587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838200"/>
          </a:xfrm>
        </p:spPr>
        <p:txBody>
          <a:bodyPr/>
          <a:lstStyle/>
          <a:p>
            <a:r>
              <a:rPr lang="vi-VN"/>
              <a:t>3.4 Một số công nghệ điều khiển truy </a:t>
            </a:r>
            <a:r>
              <a:rPr lang="vi-VN" smtClean="0"/>
              <a:t>nhập –</a:t>
            </a:r>
            <a:br>
              <a:rPr lang="vi-VN" smtClean="0"/>
            </a:br>
            <a:r>
              <a:rPr lang="vi-VN" smtClean="0"/>
              <a:t>Điều khiển </a:t>
            </a:r>
            <a:r>
              <a:rPr lang="en-AU" smtClean="0"/>
              <a:t>truy </a:t>
            </a:r>
            <a:r>
              <a:rPr lang="en-AU"/>
              <a:t>nhập dựa </a:t>
            </a:r>
            <a:r>
              <a:rPr lang="en-AU" smtClean="0"/>
              <a:t>trên thẻ thông minh</a:t>
            </a:r>
            <a:endParaRPr lang="en-AU"/>
          </a:p>
        </p:txBody>
      </p:sp>
      <p:sp>
        <p:nvSpPr>
          <p:cNvPr id="3" name="Content Placeholder 2"/>
          <p:cNvSpPr>
            <a:spLocks noGrp="1"/>
          </p:cNvSpPr>
          <p:nvPr>
            <p:ph idx="1"/>
          </p:nvPr>
        </p:nvSpPr>
        <p:spPr>
          <a:xfrm>
            <a:off x="228600" y="1752599"/>
            <a:ext cx="8756650" cy="4498075"/>
          </a:xfrm>
        </p:spPr>
        <p:txBody>
          <a:bodyPr/>
          <a:lstStyle/>
          <a:p>
            <a:pPr eaLnBrk="1" hangingPunct="1"/>
            <a:r>
              <a:rPr lang="en-AU" sz="2800" smtClean="0"/>
              <a:t>Thẻ thông minh (Smartcard) là </a:t>
            </a:r>
            <a:r>
              <a:rPr lang="en-AU" sz="2800"/>
              <a:t>các thẻ nhựa có gắn các chip điện tử</a:t>
            </a:r>
          </a:p>
          <a:p>
            <a:pPr eaLnBrk="1" hangingPunct="1"/>
            <a:r>
              <a:rPr lang="en-AU" sz="2800"/>
              <a:t>Có khả năng tính toán và các thông tin lưu trong thẻ được mã hoá</a:t>
            </a:r>
          </a:p>
          <a:p>
            <a:pPr eaLnBrk="1" hangingPunct="1"/>
            <a:r>
              <a:rPr lang="en-AU" sz="2800"/>
              <a:t>Smartcard sử dụng hai yếu tố (two-factors) </a:t>
            </a:r>
            <a:r>
              <a:rPr lang="en-AU" sz="2800" smtClean="0"/>
              <a:t>để xác thực và </a:t>
            </a:r>
            <a:r>
              <a:rPr lang="en-AU" sz="2800"/>
              <a:t>nhận dạng chủ thể:</a:t>
            </a:r>
          </a:p>
          <a:p>
            <a:pPr lvl="1" eaLnBrk="1" hangingPunct="1"/>
            <a:r>
              <a:rPr lang="en-AU" sz="2400"/>
              <a:t>Cái bạn có (what you have): thẻ</a:t>
            </a:r>
          </a:p>
          <a:p>
            <a:pPr lvl="1" eaLnBrk="1" hangingPunct="1"/>
            <a:r>
              <a:rPr lang="en-AU" sz="2400"/>
              <a:t>Cái bạn biết (what you know): số PIN</a:t>
            </a:r>
            <a:endParaRPr lang="vi-VN" smtClean="0"/>
          </a:p>
        </p:txBody>
      </p:sp>
    </p:spTree>
    <p:extLst>
      <p:ext uri="{BB962C8B-B14F-4D97-AF65-F5344CB8AC3E}">
        <p14:creationId xmlns:p14="http://schemas.microsoft.com/office/powerpoint/2010/main" val="147122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838200"/>
          </a:xfrm>
        </p:spPr>
        <p:txBody>
          <a:bodyPr/>
          <a:lstStyle/>
          <a:p>
            <a:r>
              <a:rPr lang="vi-VN"/>
              <a:t>3.4 Một số công nghệ điều khiển truy </a:t>
            </a:r>
            <a:r>
              <a:rPr lang="vi-VN" smtClean="0"/>
              <a:t>nhập –</a:t>
            </a:r>
            <a:br>
              <a:rPr lang="vi-VN" smtClean="0"/>
            </a:br>
            <a:r>
              <a:rPr lang="vi-VN" smtClean="0"/>
              <a:t>Điều khiển </a:t>
            </a:r>
            <a:r>
              <a:rPr lang="en-AU" smtClean="0"/>
              <a:t>truy </a:t>
            </a:r>
            <a:r>
              <a:rPr lang="en-AU"/>
              <a:t>nhập dựa </a:t>
            </a:r>
            <a:r>
              <a:rPr lang="en-AU" smtClean="0"/>
              <a:t>trên các khóa mã</a:t>
            </a:r>
            <a:endParaRPr lang="en-AU"/>
          </a:p>
        </p:txBody>
      </p:sp>
      <p:sp>
        <p:nvSpPr>
          <p:cNvPr id="5" name="TextBox 4"/>
          <p:cNvSpPr txBox="1"/>
          <p:nvPr/>
        </p:nvSpPr>
        <p:spPr>
          <a:xfrm>
            <a:off x="1524000" y="5029200"/>
            <a:ext cx="6324600" cy="523220"/>
          </a:xfrm>
          <a:prstGeom prst="rect">
            <a:avLst/>
          </a:prstGeom>
          <a:noFill/>
        </p:spPr>
        <p:txBody>
          <a:bodyPr wrap="square" rtlCol="0">
            <a:spAutoFit/>
          </a:bodyPr>
          <a:lstStyle/>
          <a:p>
            <a:r>
              <a:rPr lang="en-US" sz="2800" b="0" smtClean="0"/>
              <a:t>Một loại thẻ thông minh (thẻ tiếp xúc)</a:t>
            </a:r>
            <a:endParaRPr lang="en-AU" sz="2800" b="0"/>
          </a:p>
        </p:txBody>
      </p:sp>
      <p:pic>
        <p:nvPicPr>
          <p:cNvPr id="6" name="Picture 5" descr="200px-Carte_vitale_anonym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2492375"/>
            <a:ext cx="3240087"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250px-SMARTPINOUT">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563" y="2492375"/>
            <a:ext cx="4319587" cy="210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45456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838200"/>
          </a:xfrm>
        </p:spPr>
        <p:txBody>
          <a:bodyPr/>
          <a:lstStyle/>
          <a:p>
            <a:r>
              <a:rPr lang="vi-VN"/>
              <a:t>3.4 Một số công nghệ điều khiển truy </a:t>
            </a:r>
            <a:r>
              <a:rPr lang="vi-VN" smtClean="0"/>
              <a:t>nhập –</a:t>
            </a:r>
            <a:br>
              <a:rPr lang="vi-VN" smtClean="0"/>
            </a:br>
            <a:r>
              <a:rPr lang="vi-VN" smtClean="0"/>
              <a:t>Điều khiển </a:t>
            </a:r>
            <a:r>
              <a:rPr lang="en-AU" smtClean="0"/>
              <a:t>truy </a:t>
            </a:r>
            <a:r>
              <a:rPr lang="en-AU"/>
              <a:t>nhập dựa </a:t>
            </a:r>
            <a:r>
              <a:rPr lang="en-AU" smtClean="0"/>
              <a:t>trên các khóa mã</a:t>
            </a:r>
            <a:endParaRPr lang="en-AU"/>
          </a:p>
        </p:txBody>
      </p:sp>
      <p:sp>
        <p:nvSpPr>
          <p:cNvPr id="5" name="TextBox 4"/>
          <p:cNvSpPr txBox="1"/>
          <p:nvPr/>
        </p:nvSpPr>
        <p:spPr>
          <a:xfrm>
            <a:off x="1295400" y="5181600"/>
            <a:ext cx="7296150" cy="523220"/>
          </a:xfrm>
          <a:prstGeom prst="rect">
            <a:avLst/>
          </a:prstGeom>
          <a:noFill/>
        </p:spPr>
        <p:txBody>
          <a:bodyPr wrap="square" rtlCol="0">
            <a:spAutoFit/>
          </a:bodyPr>
          <a:lstStyle/>
          <a:p>
            <a:r>
              <a:rPr lang="en-US" sz="2800" b="0" smtClean="0"/>
              <a:t>Một loại thẻ thông minh (thẻ không tiếp xúc)</a:t>
            </a:r>
            <a:endParaRPr lang="en-AU" sz="2800" b="0"/>
          </a:p>
        </p:txBody>
      </p:sp>
      <p:pic>
        <p:nvPicPr>
          <p:cNvPr id="8" name="Picture 6" descr="120px-Compass_Card_Farebox">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250623"/>
            <a:ext cx="4200459" cy="2626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120px-Matkakortti_ja_kortinlukija">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989136"/>
            <a:ext cx="4052711" cy="3040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13159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838200"/>
          </a:xfrm>
        </p:spPr>
        <p:txBody>
          <a:bodyPr/>
          <a:lstStyle/>
          <a:p>
            <a:r>
              <a:rPr lang="vi-VN"/>
              <a:t>3.4 Một số công nghệ điều khiển truy </a:t>
            </a:r>
            <a:r>
              <a:rPr lang="vi-VN" smtClean="0"/>
              <a:t>nhập –</a:t>
            </a:r>
            <a:br>
              <a:rPr lang="vi-VN" smtClean="0"/>
            </a:br>
            <a:r>
              <a:rPr lang="vi-VN" smtClean="0"/>
              <a:t>Điều khiển </a:t>
            </a:r>
            <a:r>
              <a:rPr lang="en-AU" smtClean="0"/>
              <a:t>truy </a:t>
            </a:r>
            <a:r>
              <a:rPr lang="en-AU"/>
              <a:t>nhập dựa </a:t>
            </a:r>
            <a:r>
              <a:rPr lang="en-AU" smtClean="0"/>
              <a:t>trên thẻ bài (token)</a:t>
            </a:r>
            <a:endParaRPr lang="en-AU"/>
          </a:p>
        </p:txBody>
      </p:sp>
      <p:sp>
        <p:nvSpPr>
          <p:cNvPr id="3" name="Content Placeholder 2"/>
          <p:cNvSpPr>
            <a:spLocks noGrp="1"/>
          </p:cNvSpPr>
          <p:nvPr>
            <p:ph idx="1"/>
          </p:nvPr>
        </p:nvSpPr>
        <p:spPr>
          <a:xfrm>
            <a:off x="228600" y="1752599"/>
            <a:ext cx="8756650" cy="4498075"/>
          </a:xfrm>
        </p:spPr>
        <p:txBody>
          <a:bodyPr/>
          <a:lstStyle/>
          <a:p>
            <a:pPr eaLnBrk="1" hangingPunct="1">
              <a:lnSpc>
                <a:spcPct val="90000"/>
              </a:lnSpc>
            </a:pPr>
            <a:r>
              <a:rPr lang="en-AU"/>
              <a:t>Các thẻ bài thường là các thiết bị cầm tay được thiết kế nhỏ gọn để có thể dễ dàng mang theo;</a:t>
            </a:r>
          </a:p>
          <a:p>
            <a:pPr eaLnBrk="1" hangingPunct="1">
              <a:lnSpc>
                <a:spcPct val="90000"/>
              </a:lnSpc>
            </a:pPr>
            <a:r>
              <a:rPr lang="en-AU"/>
              <a:t>Thẻ bài có thể được sử dụng để lưu:</a:t>
            </a:r>
          </a:p>
          <a:p>
            <a:pPr lvl="1" eaLnBrk="1" hangingPunct="1">
              <a:lnSpc>
                <a:spcPct val="90000"/>
              </a:lnSpc>
            </a:pPr>
            <a:r>
              <a:rPr lang="en-AU"/>
              <a:t>Mật khẩu</a:t>
            </a:r>
          </a:p>
          <a:p>
            <a:pPr lvl="1" eaLnBrk="1" hangingPunct="1">
              <a:lnSpc>
                <a:spcPct val="90000"/>
              </a:lnSpc>
            </a:pPr>
            <a:r>
              <a:rPr lang="en-AU"/>
              <a:t>Thông tin cá nhân</a:t>
            </a:r>
          </a:p>
          <a:p>
            <a:pPr lvl="1" eaLnBrk="1" hangingPunct="1">
              <a:lnSpc>
                <a:spcPct val="90000"/>
              </a:lnSpc>
            </a:pPr>
            <a:r>
              <a:rPr lang="en-AU"/>
              <a:t>Các thông tin khác</a:t>
            </a:r>
          </a:p>
          <a:p>
            <a:pPr eaLnBrk="1" hangingPunct="1">
              <a:lnSpc>
                <a:spcPct val="90000"/>
              </a:lnSpc>
            </a:pPr>
            <a:r>
              <a:rPr lang="en-AU"/>
              <a:t>Thẻ bài thường được trang bị cơ chế xác thực 2 yếu tố tương tự smartcards:</a:t>
            </a:r>
          </a:p>
          <a:p>
            <a:pPr lvl="1" eaLnBrk="1" hangingPunct="1">
              <a:lnSpc>
                <a:spcPct val="90000"/>
              </a:lnSpc>
            </a:pPr>
            <a:r>
              <a:rPr lang="en-AU"/>
              <a:t>Thẻ bài</a:t>
            </a:r>
          </a:p>
          <a:p>
            <a:pPr lvl="1" eaLnBrk="1" hangingPunct="1">
              <a:lnSpc>
                <a:spcPct val="90000"/>
              </a:lnSpc>
            </a:pPr>
            <a:r>
              <a:rPr lang="en-AU"/>
              <a:t>Mật khẩu (thường dùng 1 lần)</a:t>
            </a:r>
          </a:p>
          <a:p>
            <a:pPr eaLnBrk="1" hangingPunct="1">
              <a:lnSpc>
                <a:spcPct val="90000"/>
              </a:lnSpc>
            </a:pPr>
            <a:r>
              <a:rPr lang="en-AU"/>
              <a:t>Thẻ bài thường có cơ chế xác thực mạnh hơn smartcards do năng lực tính toán cao hơn.</a:t>
            </a:r>
            <a:endParaRPr lang="vi-VN" smtClean="0"/>
          </a:p>
        </p:txBody>
      </p:sp>
    </p:spTree>
    <p:extLst>
      <p:ext uri="{BB962C8B-B14F-4D97-AF65-F5344CB8AC3E}">
        <p14:creationId xmlns:p14="http://schemas.microsoft.com/office/powerpoint/2010/main" val="28348376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838200"/>
          </a:xfrm>
        </p:spPr>
        <p:txBody>
          <a:bodyPr/>
          <a:lstStyle/>
          <a:p>
            <a:r>
              <a:rPr lang="vi-VN"/>
              <a:t>3.4 Một số công nghệ điều khiển truy </a:t>
            </a:r>
            <a:r>
              <a:rPr lang="vi-VN" smtClean="0"/>
              <a:t>nhập –</a:t>
            </a:r>
            <a:br>
              <a:rPr lang="vi-VN" smtClean="0"/>
            </a:br>
            <a:r>
              <a:rPr lang="vi-VN" smtClean="0"/>
              <a:t>Điều khiển </a:t>
            </a:r>
            <a:r>
              <a:rPr lang="en-AU" smtClean="0"/>
              <a:t>truy </a:t>
            </a:r>
            <a:r>
              <a:rPr lang="en-AU"/>
              <a:t>nhập dựa </a:t>
            </a:r>
            <a:r>
              <a:rPr lang="en-AU" smtClean="0"/>
              <a:t>trên thẻ bài (token)</a:t>
            </a:r>
            <a:endParaRPr lang="en-AU"/>
          </a:p>
        </p:txBody>
      </p:sp>
      <p:pic>
        <p:nvPicPr>
          <p:cNvPr id="5" name="Picture 5" descr="rsa-toke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600200"/>
            <a:ext cx="4733873" cy="5114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7"/>
          <p:cNvSpPr txBox="1">
            <a:spLocks noChangeArrowheads="1"/>
          </p:cNvSpPr>
          <p:nvPr/>
        </p:nvSpPr>
        <p:spPr bwMode="auto">
          <a:xfrm>
            <a:off x="1213291" y="2446338"/>
            <a:ext cx="1529909"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AU" sz="2800" b="0"/>
              <a:t>Thẻ </a:t>
            </a:r>
            <a:br>
              <a:rPr lang="en-AU" sz="2800" b="0"/>
            </a:br>
            <a:r>
              <a:rPr lang="en-AU" sz="2800" b="0"/>
              <a:t>bài </a:t>
            </a:r>
            <a:br>
              <a:rPr lang="en-AU" sz="2800" b="0"/>
            </a:br>
            <a:r>
              <a:rPr lang="en-AU" sz="2800" b="0"/>
              <a:t>của </a:t>
            </a:r>
            <a:br>
              <a:rPr lang="en-AU" sz="2800" b="0"/>
            </a:br>
            <a:r>
              <a:rPr lang="en-AU" sz="2800" b="0"/>
              <a:t>hãng RSA Security</a:t>
            </a:r>
          </a:p>
        </p:txBody>
      </p:sp>
    </p:spTree>
    <p:extLst>
      <p:ext uri="{BB962C8B-B14F-4D97-AF65-F5344CB8AC3E}">
        <p14:creationId xmlns:p14="http://schemas.microsoft.com/office/powerpoint/2010/main" val="3808824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3.2 </a:t>
            </a:r>
            <a:r>
              <a:rPr lang="en-AU"/>
              <a:t>Các biện pháp </a:t>
            </a:r>
            <a:r>
              <a:rPr lang="vi-VN" smtClean="0"/>
              <a:t>điều khiển</a:t>
            </a:r>
            <a:r>
              <a:rPr lang="en-AU" smtClean="0"/>
              <a:t> </a:t>
            </a:r>
            <a:r>
              <a:rPr lang="en-AU"/>
              <a:t>truy nhập</a:t>
            </a:r>
          </a:p>
        </p:txBody>
      </p:sp>
      <p:sp>
        <p:nvSpPr>
          <p:cNvPr id="3" name="Content Placeholder 2"/>
          <p:cNvSpPr>
            <a:spLocks noGrp="1"/>
          </p:cNvSpPr>
          <p:nvPr>
            <p:ph idx="1"/>
          </p:nvPr>
        </p:nvSpPr>
        <p:spPr>
          <a:xfrm>
            <a:off x="1143000" y="1447800"/>
            <a:ext cx="7842250" cy="4678363"/>
          </a:xfrm>
        </p:spPr>
        <p:txBody>
          <a:bodyPr/>
          <a:lstStyle/>
          <a:p>
            <a:pPr eaLnBrk="1" hangingPunct="1"/>
            <a:r>
              <a:rPr lang="en-US" sz="2800" smtClean="0"/>
              <a:t>Điều khiển </a:t>
            </a:r>
            <a:r>
              <a:rPr lang="en-US" sz="2800"/>
              <a:t>truy nhập tuỳ chọn </a:t>
            </a:r>
            <a:r>
              <a:rPr lang="en-US" sz="2800" smtClean="0"/>
              <a:t>– </a:t>
            </a:r>
            <a:br>
              <a:rPr lang="en-US" sz="2800" smtClean="0"/>
            </a:br>
            <a:r>
              <a:rPr lang="en-AU" sz="2800" smtClean="0"/>
              <a:t>Discretionary </a:t>
            </a:r>
            <a:r>
              <a:rPr lang="en-AU" sz="2800"/>
              <a:t>Access Control (DAC)</a:t>
            </a:r>
            <a:r>
              <a:rPr lang="en-US" sz="2800"/>
              <a:t> </a:t>
            </a:r>
          </a:p>
          <a:p>
            <a:pPr eaLnBrk="1" hangingPunct="1"/>
            <a:r>
              <a:rPr lang="en-US" sz="2800" smtClean="0"/>
              <a:t>Điều khiển </a:t>
            </a:r>
            <a:r>
              <a:rPr lang="en-US" sz="2800"/>
              <a:t>truy nhập bắt buộc </a:t>
            </a:r>
            <a:r>
              <a:rPr lang="en-US" sz="2800" smtClean="0"/>
              <a:t>– </a:t>
            </a:r>
            <a:br>
              <a:rPr lang="en-US" sz="2800" smtClean="0"/>
            </a:br>
            <a:r>
              <a:rPr lang="en-AU" sz="2800" smtClean="0"/>
              <a:t>Mandatory </a:t>
            </a:r>
            <a:r>
              <a:rPr lang="en-AU" sz="2800"/>
              <a:t>Access Control (MAC)</a:t>
            </a:r>
            <a:r>
              <a:rPr lang="en-US" sz="2800"/>
              <a:t> </a:t>
            </a:r>
          </a:p>
          <a:p>
            <a:pPr eaLnBrk="1" hangingPunct="1"/>
            <a:r>
              <a:rPr lang="en-US" sz="2800" smtClean="0"/>
              <a:t>Điều khiển </a:t>
            </a:r>
            <a:r>
              <a:rPr lang="en-US" sz="2800"/>
              <a:t>truy nhập dựa trên vai trò </a:t>
            </a:r>
            <a:r>
              <a:rPr lang="en-US" sz="2800" smtClean="0"/>
              <a:t>– </a:t>
            </a:r>
            <a:br>
              <a:rPr lang="en-US" sz="2800" smtClean="0"/>
            </a:br>
            <a:r>
              <a:rPr lang="en-AU" sz="2800" smtClean="0"/>
              <a:t>Role-Based </a:t>
            </a:r>
            <a:r>
              <a:rPr lang="en-AU" sz="2800"/>
              <a:t>Access Control (RBAC)</a:t>
            </a:r>
            <a:r>
              <a:rPr lang="en-US" sz="2800"/>
              <a:t> </a:t>
            </a:r>
          </a:p>
          <a:p>
            <a:pPr eaLnBrk="1" hangingPunct="1"/>
            <a:r>
              <a:rPr lang="en-AU" sz="2800" smtClean="0"/>
              <a:t>Điều khiển </a:t>
            </a:r>
            <a:r>
              <a:rPr lang="en-AU" sz="2800"/>
              <a:t>truy nhập dựa trên luật </a:t>
            </a:r>
            <a:r>
              <a:rPr lang="en-AU" sz="2800" smtClean="0"/>
              <a:t>– </a:t>
            </a:r>
            <a:br>
              <a:rPr lang="en-AU" sz="2800" smtClean="0"/>
            </a:br>
            <a:r>
              <a:rPr lang="en-AU" sz="2800" smtClean="0"/>
              <a:t>Rule-Based </a:t>
            </a:r>
            <a:r>
              <a:rPr lang="en-AU" sz="2800"/>
              <a:t>Access </a:t>
            </a:r>
            <a:r>
              <a:rPr lang="en-AU" sz="2800" smtClean="0"/>
              <a:t>Control.</a:t>
            </a:r>
            <a:endParaRPr lang="en-AU" sz="2800"/>
          </a:p>
        </p:txBody>
      </p:sp>
    </p:spTree>
    <p:extLst>
      <p:ext uri="{BB962C8B-B14F-4D97-AF65-F5344CB8AC3E}">
        <p14:creationId xmlns:p14="http://schemas.microsoft.com/office/powerpoint/2010/main" val="9123823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838200"/>
          </a:xfrm>
        </p:spPr>
        <p:txBody>
          <a:bodyPr/>
          <a:lstStyle/>
          <a:p>
            <a:r>
              <a:rPr lang="vi-VN"/>
              <a:t>3.4 Một số công nghệ điều khiển truy </a:t>
            </a:r>
            <a:r>
              <a:rPr lang="vi-VN" smtClean="0"/>
              <a:t>nhập –</a:t>
            </a:r>
            <a:br>
              <a:rPr lang="vi-VN" smtClean="0"/>
            </a:br>
            <a:r>
              <a:rPr lang="vi-VN" smtClean="0"/>
              <a:t>Điều khiển </a:t>
            </a:r>
            <a:r>
              <a:rPr lang="en-AU" smtClean="0"/>
              <a:t>truy </a:t>
            </a:r>
            <a:r>
              <a:rPr lang="en-AU"/>
              <a:t>nhập dựa </a:t>
            </a:r>
            <a:r>
              <a:rPr lang="en-AU" smtClean="0"/>
              <a:t>trên thẻ bài (token)</a:t>
            </a:r>
            <a:endParaRPr lang="en-AU"/>
          </a:p>
        </p:txBody>
      </p:sp>
      <p:sp>
        <p:nvSpPr>
          <p:cNvPr id="7" name="Text Box 4"/>
          <p:cNvSpPr txBox="1">
            <a:spLocks noChangeArrowheads="1"/>
          </p:cNvSpPr>
          <p:nvPr/>
        </p:nvSpPr>
        <p:spPr bwMode="auto">
          <a:xfrm>
            <a:off x="531788" y="2286000"/>
            <a:ext cx="1822451"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AU" sz="2400" b="0"/>
              <a:t>Thẻ </a:t>
            </a:r>
            <a:r>
              <a:rPr lang="en-AU" sz="2400" b="0" smtClean="0"/>
              <a:t>bài (ví điện tử) </a:t>
            </a:r>
            <a:r>
              <a:rPr lang="en-AU" sz="2400" b="0"/>
              <a:t/>
            </a:r>
            <a:br>
              <a:rPr lang="en-AU" sz="2400" b="0"/>
            </a:br>
            <a:r>
              <a:rPr lang="en-AU" sz="2400" b="0"/>
              <a:t>của </a:t>
            </a:r>
            <a:r>
              <a:rPr lang="en-AU" sz="2400" b="0" smtClean="0"/>
              <a:t>PayPal </a:t>
            </a:r>
            <a:r>
              <a:rPr lang="en-AU" sz="2400" b="0"/>
              <a:t>dùng trong thanh toán </a:t>
            </a:r>
            <a:br>
              <a:rPr lang="en-AU" sz="2400" b="0"/>
            </a:br>
            <a:r>
              <a:rPr lang="en-AU" sz="2400" b="0"/>
              <a:t>trực tuyến</a:t>
            </a:r>
          </a:p>
        </p:txBody>
      </p:sp>
      <p:pic>
        <p:nvPicPr>
          <p:cNvPr id="8" name="Picture 6" descr="P101049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752600"/>
            <a:ext cx="603885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08594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838200"/>
          </a:xfrm>
        </p:spPr>
        <p:txBody>
          <a:bodyPr/>
          <a:lstStyle/>
          <a:p>
            <a:r>
              <a:rPr lang="vi-VN"/>
              <a:t>3.4 Một số công nghệ điều khiển truy </a:t>
            </a:r>
            <a:r>
              <a:rPr lang="vi-VN" smtClean="0"/>
              <a:t>nhập –</a:t>
            </a:r>
            <a:br>
              <a:rPr lang="vi-VN" smtClean="0"/>
            </a:br>
            <a:r>
              <a:rPr lang="vi-VN" smtClean="0"/>
              <a:t>Điều khiển </a:t>
            </a:r>
            <a:r>
              <a:rPr lang="en-AU" smtClean="0"/>
              <a:t>truy </a:t>
            </a:r>
            <a:r>
              <a:rPr lang="en-AU"/>
              <a:t>nhập dựa </a:t>
            </a:r>
            <a:r>
              <a:rPr lang="en-AU" smtClean="0"/>
              <a:t>trên các đặc điểm sinh học</a:t>
            </a:r>
            <a:endParaRPr lang="en-AU"/>
          </a:p>
        </p:txBody>
      </p:sp>
      <p:sp>
        <p:nvSpPr>
          <p:cNvPr id="3" name="Content Placeholder 2"/>
          <p:cNvSpPr>
            <a:spLocks noGrp="1"/>
          </p:cNvSpPr>
          <p:nvPr>
            <p:ph idx="1"/>
          </p:nvPr>
        </p:nvSpPr>
        <p:spPr>
          <a:xfrm>
            <a:off x="381000" y="1752599"/>
            <a:ext cx="8604250" cy="4498075"/>
          </a:xfrm>
        </p:spPr>
        <p:txBody>
          <a:bodyPr/>
          <a:lstStyle/>
          <a:p>
            <a:pPr eaLnBrk="1" hangingPunct="1">
              <a:lnSpc>
                <a:spcPct val="90000"/>
              </a:lnSpc>
            </a:pPr>
            <a:r>
              <a:rPr lang="en-AU" smtClean="0"/>
              <a:t>Điều khiển </a:t>
            </a:r>
            <a:r>
              <a:rPr lang="en-AU"/>
              <a:t>truy nhập có thể sử dụng các đặc điểm sinh học để nhận dạng chủ thể:</a:t>
            </a:r>
          </a:p>
          <a:p>
            <a:pPr lvl="1" eaLnBrk="1" hangingPunct="1">
              <a:lnSpc>
                <a:spcPct val="90000"/>
              </a:lnSpc>
            </a:pPr>
            <a:r>
              <a:rPr lang="en-AU"/>
              <a:t>Dấu vân tay</a:t>
            </a:r>
          </a:p>
          <a:p>
            <a:pPr lvl="1" eaLnBrk="1" hangingPunct="1">
              <a:lnSpc>
                <a:spcPct val="90000"/>
              </a:lnSpc>
            </a:pPr>
            <a:r>
              <a:rPr lang="en-AU"/>
              <a:t>Khuôn mặt</a:t>
            </a:r>
          </a:p>
          <a:p>
            <a:pPr lvl="1" eaLnBrk="1" hangingPunct="1">
              <a:lnSpc>
                <a:spcPct val="90000"/>
              </a:lnSpc>
            </a:pPr>
            <a:r>
              <a:rPr lang="en-AU"/>
              <a:t>Tiếng nói</a:t>
            </a:r>
          </a:p>
          <a:p>
            <a:pPr lvl="1" eaLnBrk="1" hangingPunct="1">
              <a:lnSpc>
                <a:spcPct val="90000"/>
              </a:lnSpc>
            </a:pPr>
            <a:r>
              <a:rPr lang="en-AU"/>
              <a:t>Chữ ký tay</a:t>
            </a:r>
          </a:p>
          <a:p>
            <a:pPr eaLnBrk="1" hangingPunct="1">
              <a:lnSpc>
                <a:spcPct val="90000"/>
              </a:lnSpc>
            </a:pPr>
            <a:r>
              <a:rPr lang="en-AU"/>
              <a:t>Ưu điểm: </a:t>
            </a:r>
          </a:p>
          <a:p>
            <a:pPr lvl="1" eaLnBrk="1" hangingPunct="1">
              <a:lnSpc>
                <a:spcPct val="90000"/>
              </a:lnSpc>
            </a:pPr>
            <a:r>
              <a:rPr lang="en-AU"/>
              <a:t>Có khả năng bảo mật cao</a:t>
            </a:r>
          </a:p>
          <a:p>
            <a:pPr lvl="1" eaLnBrk="1" hangingPunct="1">
              <a:lnSpc>
                <a:spcPct val="90000"/>
              </a:lnSpc>
            </a:pPr>
            <a:r>
              <a:rPr lang="en-AU"/>
              <a:t>Luôn đi cùng chủ thể</a:t>
            </a:r>
          </a:p>
          <a:p>
            <a:pPr eaLnBrk="1" hangingPunct="1">
              <a:lnSpc>
                <a:spcPct val="90000"/>
              </a:lnSpc>
            </a:pPr>
            <a:r>
              <a:rPr lang="en-AU"/>
              <a:t>Nhược điểm:</a:t>
            </a:r>
          </a:p>
          <a:p>
            <a:pPr lvl="1" eaLnBrk="1" hangingPunct="1">
              <a:lnSpc>
                <a:spcPct val="90000"/>
              </a:lnSpc>
            </a:pPr>
            <a:r>
              <a:rPr lang="en-AU"/>
              <a:t>Chậm do đòi hỏi khối lượng tính toán lớn</a:t>
            </a:r>
          </a:p>
          <a:p>
            <a:pPr lvl="1" eaLnBrk="1" hangingPunct="1">
              <a:lnSpc>
                <a:spcPct val="90000"/>
              </a:lnSpc>
            </a:pPr>
            <a:r>
              <a:rPr lang="en-AU"/>
              <a:t>Tỷ lệ nhận dạng sai tương đối lớn do có nhiều yếu tố ảnh hưởng.</a:t>
            </a:r>
            <a:endParaRPr lang="vi-VN" smtClean="0"/>
          </a:p>
        </p:txBody>
      </p:sp>
    </p:spTree>
    <p:extLst>
      <p:ext uri="{BB962C8B-B14F-4D97-AF65-F5344CB8AC3E}">
        <p14:creationId xmlns:p14="http://schemas.microsoft.com/office/powerpoint/2010/main" val="19477269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838200"/>
          </a:xfrm>
        </p:spPr>
        <p:txBody>
          <a:bodyPr/>
          <a:lstStyle/>
          <a:p>
            <a:r>
              <a:rPr lang="vi-VN"/>
              <a:t>3.4 Một số công nghệ điều khiển truy </a:t>
            </a:r>
            <a:r>
              <a:rPr lang="vi-VN" smtClean="0"/>
              <a:t>nhập –</a:t>
            </a:r>
            <a:br>
              <a:rPr lang="vi-VN" smtClean="0"/>
            </a:br>
            <a:r>
              <a:rPr lang="vi-VN" smtClean="0"/>
              <a:t>Điều khiển </a:t>
            </a:r>
            <a:r>
              <a:rPr lang="en-AU" smtClean="0"/>
              <a:t>truy </a:t>
            </a:r>
            <a:r>
              <a:rPr lang="en-AU"/>
              <a:t>nhập dựa </a:t>
            </a:r>
            <a:r>
              <a:rPr lang="en-AU" smtClean="0"/>
              <a:t>trên các đặc điểm sinh học</a:t>
            </a:r>
            <a:endParaRPr lang="en-AU"/>
          </a:p>
        </p:txBody>
      </p:sp>
      <p:pic>
        <p:nvPicPr>
          <p:cNvPr id="5" name="Picture 5" descr="DTDG9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2092" y="1728716"/>
            <a:ext cx="5140290" cy="4900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6"/>
          <p:cNvSpPr txBox="1">
            <a:spLocks noChangeArrowheads="1"/>
          </p:cNvSpPr>
          <p:nvPr/>
        </p:nvSpPr>
        <p:spPr bwMode="auto">
          <a:xfrm>
            <a:off x="1066800" y="2133600"/>
            <a:ext cx="1260617"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AU" sz="3200" b="0"/>
              <a:t>Khoá sử dụng vân tay</a:t>
            </a:r>
          </a:p>
        </p:txBody>
      </p:sp>
    </p:spTree>
    <p:extLst>
      <p:ext uri="{BB962C8B-B14F-4D97-AF65-F5344CB8AC3E}">
        <p14:creationId xmlns:p14="http://schemas.microsoft.com/office/powerpoint/2010/main" val="25042479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838200"/>
          </a:xfrm>
        </p:spPr>
        <p:txBody>
          <a:bodyPr/>
          <a:lstStyle/>
          <a:p>
            <a:r>
              <a:rPr lang="vi-VN"/>
              <a:t>3.4 Một số công nghệ điều khiển truy </a:t>
            </a:r>
            <a:r>
              <a:rPr lang="vi-VN" smtClean="0"/>
              <a:t>nhập –</a:t>
            </a:r>
            <a:br>
              <a:rPr lang="vi-VN" smtClean="0"/>
            </a:br>
            <a:r>
              <a:rPr lang="vi-VN" smtClean="0"/>
              <a:t>Điều khiển </a:t>
            </a:r>
            <a:r>
              <a:rPr lang="en-AU" smtClean="0"/>
              <a:t>truy </a:t>
            </a:r>
            <a:r>
              <a:rPr lang="en-AU"/>
              <a:t>nhập dựa </a:t>
            </a:r>
            <a:r>
              <a:rPr lang="en-AU" smtClean="0"/>
              <a:t>trên các đặc điểm sinh học</a:t>
            </a:r>
            <a:endParaRPr lang="en-AU"/>
          </a:p>
        </p:txBody>
      </p:sp>
      <p:sp>
        <p:nvSpPr>
          <p:cNvPr id="6" name="Text Box 6"/>
          <p:cNvSpPr txBox="1">
            <a:spLocks noChangeArrowheads="1"/>
          </p:cNvSpPr>
          <p:nvPr/>
        </p:nvSpPr>
        <p:spPr bwMode="auto">
          <a:xfrm>
            <a:off x="1066800" y="2133600"/>
            <a:ext cx="1260617"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AU" sz="3200" b="0"/>
              <a:t>Khoá sử dụng vân tay</a:t>
            </a:r>
          </a:p>
        </p:txBody>
      </p:sp>
      <p:pic>
        <p:nvPicPr>
          <p:cNvPr id="7" name="Picture 5" descr="product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600200"/>
            <a:ext cx="4343400" cy="507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82335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756650" cy="838200"/>
          </a:xfrm>
        </p:spPr>
        <p:txBody>
          <a:bodyPr/>
          <a:lstStyle/>
          <a:p>
            <a:r>
              <a:rPr lang="vi-VN"/>
              <a:t>3.4 Một số công nghệ điều khiển truy </a:t>
            </a:r>
            <a:r>
              <a:rPr lang="vi-VN" smtClean="0"/>
              <a:t>nhập –</a:t>
            </a:r>
            <a:br>
              <a:rPr lang="vi-VN" smtClean="0"/>
            </a:br>
            <a:r>
              <a:rPr lang="vi-VN" smtClean="0"/>
              <a:t>Điều khiển </a:t>
            </a:r>
            <a:r>
              <a:rPr lang="en-AU" smtClean="0"/>
              <a:t>truy </a:t>
            </a:r>
            <a:r>
              <a:rPr lang="en-AU"/>
              <a:t>nhập dựa </a:t>
            </a:r>
            <a:r>
              <a:rPr lang="en-AU" smtClean="0"/>
              <a:t>trên các đặc điểm sinh học</a:t>
            </a:r>
            <a:endParaRPr lang="en-AU"/>
          </a:p>
        </p:txBody>
      </p:sp>
      <p:sp>
        <p:nvSpPr>
          <p:cNvPr id="5" name="Text Box 2"/>
          <p:cNvSpPr txBox="1">
            <a:spLocks noChangeArrowheads="1"/>
          </p:cNvSpPr>
          <p:nvPr/>
        </p:nvSpPr>
        <p:spPr bwMode="auto">
          <a:xfrm>
            <a:off x="838200" y="2133600"/>
            <a:ext cx="1210268"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AU" sz="2800" b="0"/>
              <a:t>Bộ phận đọc vân tay trên laptop</a:t>
            </a:r>
          </a:p>
        </p:txBody>
      </p:sp>
      <p:pic>
        <p:nvPicPr>
          <p:cNvPr id="8" name="Picture 5" descr="IMG_1101.jpg image by kotori_v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752600"/>
            <a:ext cx="6075284" cy="455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814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3.2 Các biện pháp </a:t>
            </a:r>
            <a:r>
              <a:rPr lang="vi-VN" smtClean="0"/>
              <a:t>điều khiển</a:t>
            </a:r>
            <a:r>
              <a:rPr lang="en-AU" smtClean="0"/>
              <a:t> </a:t>
            </a:r>
            <a:r>
              <a:rPr lang="en-AU"/>
              <a:t>truy </a:t>
            </a:r>
            <a:r>
              <a:rPr lang="en-AU" smtClean="0"/>
              <a:t>nhập - DAC</a:t>
            </a:r>
            <a:endParaRPr lang="en-AU"/>
          </a:p>
        </p:txBody>
      </p:sp>
      <p:sp>
        <p:nvSpPr>
          <p:cNvPr id="3" name="Content Placeholder 2"/>
          <p:cNvSpPr>
            <a:spLocks noGrp="1"/>
          </p:cNvSpPr>
          <p:nvPr>
            <p:ph idx="1"/>
          </p:nvPr>
        </p:nvSpPr>
        <p:spPr/>
        <p:txBody>
          <a:bodyPr/>
          <a:lstStyle/>
          <a:p>
            <a:pPr eaLnBrk="1" hangingPunct="1">
              <a:lnSpc>
                <a:spcPct val="90000"/>
              </a:lnSpc>
            </a:pPr>
            <a:r>
              <a:rPr lang="en-AU" smtClean="0"/>
              <a:t>Điều khiển </a:t>
            </a:r>
            <a:r>
              <a:rPr lang="en-AU"/>
              <a:t>truy nhập tuỳ chọn được định nghĩa là các cơ chế hạn chế truy nhập đến các đối tượng dựa trên thông tin nhận dạng của các chủ thể và/hoặc nhóm của các chủ thể.</a:t>
            </a:r>
          </a:p>
          <a:p>
            <a:pPr eaLnBrk="1" hangingPunct="1">
              <a:lnSpc>
                <a:spcPct val="90000"/>
              </a:lnSpc>
            </a:pPr>
            <a:r>
              <a:rPr lang="en-AU"/>
              <a:t>Thông tin nhận dạng có thể gồm:</a:t>
            </a:r>
          </a:p>
          <a:p>
            <a:pPr lvl="1" eaLnBrk="1" hangingPunct="1">
              <a:lnSpc>
                <a:spcPct val="90000"/>
              </a:lnSpc>
            </a:pPr>
            <a:r>
              <a:rPr lang="en-AU"/>
              <a:t>Bạn là ai? (CMND, bằng lái xe, vân tay,...)</a:t>
            </a:r>
          </a:p>
          <a:p>
            <a:pPr lvl="1" eaLnBrk="1" hangingPunct="1">
              <a:lnSpc>
                <a:spcPct val="90000"/>
              </a:lnSpc>
            </a:pPr>
            <a:r>
              <a:rPr lang="en-AU"/>
              <a:t>Những cái bạn biết (tên truy nhập, mật khẩu, số PIN...)</a:t>
            </a:r>
          </a:p>
          <a:p>
            <a:pPr lvl="1" eaLnBrk="1" hangingPunct="1">
              <a:lnSpc>
                <a:spcPct val="90000"/>
              </a:lnSpc>
            </a:pPr>
            <a:r>
              <a:rPr lang="en-AU"/>
              <a:t>Bạn có gì? (Thẻ ATM, thẻ tín dụng, </a:t>
            </a:r>
            <a:r>
              <a:rPr lang="en-AU" smtClean="0"/>
              <a:t>...)</a:t>
            </a:r>
          </a:p>
          <a:p>
            <a:pPr eaLnBrk="1" hangingPunct="1"/>
            <a:r>
              <a:rPr lang="en-AU"/>
              <a:t>DAC cho phép người dùng có thể cấp hoặc huỷ quyền truy nhập cho các người dùng khác đến các đối tượng thuộc quyền </a:t>
            </a:r>
            <a:r>
              <a:rPr lang="vi-VN" smtClean="0"/>
              <a:t>điều khiển</a:t>
            </a:r>
            <a:r>
              <a:rPr lang="en-AU" smtClean="0"/>
              <a:t> </a:t>
            </a:r>
            <a:r>
              <a:rPr lang="en-AU"/>
              <a:t>của họ.</a:t>
            </a:r>
          </a:p>
          <a:p>
            <a:pPr eaLnBrk="1" hangingPunct="1"/>
            <a:r>
              <a:rPr lang="en-AU"/>
              <a:t>Chủ sở hữu của các đối tượng (owner of objects) là người dùng có toàn quyền </a:t>
            </a:r>
            <a:r>
              <a:rPr lang="vi-VN" smtClean="0"/>
              <a:t>điều khiển</a:t>
            </a:r>
            <a:r>
              <a:rPr lang="en-AU" smtClean="0"/>
              <a:t> </a:t>
            </a:r>
            <a:r>
              <a:rPr lang="en-AU"/>
              <a:t>các đối tượng này.</a:t>
            </a:r>
          </a:p>
        </p:txBody>
      </p:sp>
    </p:spTree>
    <p:extLst>
      <p:ext uri="{BB962C8B-B14F-4D97-AF65-F5344CB8AC3E}">
        <p14:creationId xmlns:p14="http://schemas.microsoft.com/office/powerpoint/2010/main" val="3988074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3.2 Các biện pháp </a:t>
            </a:r>
            <a:r>
              <a:rPr lang="vi-VN" smtClean="0"/>
              <a:t>điều khiển</a:t>
            </a:r>
            <a:r>
              <a:rPr lang="en-AU" smtClean="0"/>
              <a:t> </a:t>
            </a:r>
            <a:r>
              <a:rPr lang="en-AU"/>
              <a:t>truy </a:t>
            </a:r>
            <a:r>
              <a:rPr lang="en-AU" smtClean="0"/>
              <a:t>nhập - DAC</a:t>
            </a:r>
            <a:endParaRPr lang="en-AU"/>
          </a:p>
        </p:txBody>
      </p:sp>
      <p:sp>
        <p:nvSpPr>
          <p:cNvPr id="3" name="Content Placeholder 2"/>
          <p:cNvSpPr>
            <a:spLocks noGrp="1"/>
          </p:cNvSpPr>
          <p:nvPr>
            <p:ph idx="1"/>
          </p:nvPr>
        </p:nvSpPr>
        <p:spPr/>
        <p:txBody>
          <a:bodyPr/>
          <a:lstStyle/>
          <a:p>
            <a:pPr eaLnBrk="1" hangingPunct="1"/>
            <a:r>
              <a:rPr lang="en-AU" sz="2800"/>
              <a:t>Ví dụ: Với DAC:</a:t>
            </a:r>
          </a:p>
          <a:p>
            <a:pPr lvl="1" eaLnBrk="1" hangingPunct="1"/>
            <a:r>
              <a:rPr lang="en-AU" sz="2400" smtClean="0"/>
              <a:t>Người dùng được cấp 1 thư mục riêng và là chủ sở hữu của thư mục này;</a:t>
            </a:r>
          </a:p>
          <a:p>
            <a:pPr lvl="1" eaLnBrk="1" hangingPunct="1"/>
            <a:r>
              <a:rPr lang="en-AU" sz="2400" smtClean="0"/>
              <a:t>Người </a:t>
            </a:r>
            <a:r>
              <a:rPr lang="en-AU" sz="2400"/>
              <a:t>dùng có quyền tạo, sửa đổi và xoá các files trong thư mục của riêng mình (home directory</a:t>
            </a:r>
            <a:r>
              <a:rPr lang="en-AU" sz="2400" smtClean="0"/>
              <a:t>);</a:t>
            </a:r>
            <a:endParaRPr lang="en-AU" sz="2400"/>
          </a:p>
          <a:p>
            <a:pPr lvl="1" eaLnBrk="1" hangingPunct="1"/>
            <a:r>
              <a:rPr lang="en-AU" sz="2400"/>
              <a:t>Họ cũng có khả năng trao hoặc huỷ quyền truy nhập vào các files của mình cho các người dùng </a:t>
            </a:r>
            <a:r>
              <a:rPr lang="en-AU" sz="2400" smtClean="0"/>
              <a:t>khác.</a:t>
            </a:r>
          </a:p>
        </p:txBody>
      </p:sp>
    </p:spTree>
    <p:extLst>
      <p:ext uri="{BB962C8B-B14F-4D97-AF65-F5344CB8AC3E}">
        <p14:creationId xmlns:p14="http://schemas.microsoft.com/office/powerpoint/2010/main" val="4277399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3.2 Các biện pháp </a:t>
            </a:r>
            <a:r>
              <a:rPr lang="vi-VN" smtClean="0"/>
              <a:t>điều khiển</a:t>
            </a:r>
            <a:r>
              <a:rPr lang="en-AU" smtClean="0"/>
              <a:t> </a:t>
            </a:r>
            <a:r>
              <a:rPr lang="en-AU"/>
              <a:t>truy </a:t>
            </a:r>
            <a:r>
              <a:rPr lang="en-AU" smtClean="0"/>
              <a:t>nhập – DAC - ACM</a:t>
            </a:r>
            <a:endParaRPr lang="en-AU"/>
          </a:p>
        </p:txBody>
      </p:sp>
      <p:sp>
        <p:nvSpPr>
          <p:cNvPr id="3" name="Content Placeholder 2"/>
          <p:cNvSpPr>
            <a:spLocks noGrp="1"/>
          </p:cNvSpPr>
          <p:nvPr>
            <p:ph idx="1"/>
          </p:nvPr>
        </p:nvSpPr>
        <p:spPr/>
        <p:txBody>
          <a:bodyPr/>
          <a:lstStyle/>
          <a:p>
            <a:r>
              <a:rPr lang="vi-VN" sz="2800"/>
              <a:t>Ma trận điều khiển truy cập</a:t>
            </a:r>
            <a:r>
              <a:rPr lang="en-AU" sz="2800"/>
              <a:t> (Access Control </a:t>
            </a:r>
            <a:r>
              <a:rPr lang="en-AU" sz="2800" smtClean="0"/>
              <a:t>Matrix - ACM) </a:t>
            </a:r>
            <a:r>
              <a:rPr lang="en-AU" sz="2800"/>
              <a:t>là một phương pháp mô tả điều khiển truy cập thông qua 1 ma trận 2 chiều gồm chủ thể (subject), đối tượng (object) và các quyền truy nhập.</a:t>
            </a:r>
          </a:p>
          <a:p>
            <a:pPr lvl="1"/>
            <a:r>
              <a:rPr lang="en-AU" sz="2400"/>
              <a:t>Đối tượng/Khách thể (Objects) là các thực thể cần bảo vệ. Objects có thể là các files, các tiến trình (processes).</a:t>
            </a:r>
          </a:p>
          <a:p>
            <a:pPr lvl="1"/>
            <a:r>
              <a:rPr lang="en-AU" sz="2400"/>
              <a:t>Chủ thể (Subjects) là người dùng (users), tiến trình tác động lên objects.</a:t>
            </a:r>
          </a:p>
          <a:p>
            <a:pPr lvl="1"/>
            <a:r>
              <a:rPr lang="en-AU" sz="2400"/>
              <a:t>Quyền truy nhập là hành động mà Subject thực hiện trên object.</a:t>
            </a:r>
            <a:endParaRPr lang="en-AU" smtClean="0"/>
          </a:p>
        </p:txBody>
      </p:sp>
    </p:spTree>
    <p:extLst>
      <p:ext uri="{BB962C8B-B14F-4D97-AF65-F5344CB8AC3E}">
        <p14:creationId xmlns:p14="http://schemas.microsoft.com/office/powerpoint/2010/main" val="425300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3.2 Các biện pháp </a:t>
            </a:r>
            <a:r>
              <a:rPr lang="vi-VN" smtClean="0"/>
              <a:t>điều khiển</a:t>
            </a:r>
            <a:r>
              <a:rPr lang="en-AU" smtClean="0"/>
              <a:t> </a:t>
            </a:r>
            <a:r>
              <a:rPr lang="en-AU"/>
              <a:t>truy </a:t>
            </a:r>
            <a:r>
              <a:rPr lang="en-AU" smtClean="0"/>
              <a:t>nhập – DAC - ACM</a:t>
            </a:r>
            <a:endParaRPr lang="en-AU"/>
          </a:p>
        </p:txBody>
      </p:sp>
      <p:graphicFrame>
        <p:nvGraphicFramePr>
          <p:cNvPr id="5" name="Table 4"/>
          <p:cNvGraphicFramePr>
            <a:graphicFrameLocks noGrp="1"/>
          </p:cNvGraphicFramePr>
          <p:nvPr>
            <p:extLst>
              <p:ext uri="{D42A27DB-BD31-4B8C-83A1-F6EECF244321}">
                <p14:modId xmlns:p14="http://schemas.microsoft.com/office/powerpoint/2010/main" val="2338108059"/>
              </p:ext>
            </p:extLst>
          </p:nvPr>
        </p:nvGraphicFramePr>
        <p:xfrm>
          <a:off x="1069055" y="1447800"/>
          <a:ext cx="7296470" cy="3298656"/>
        </p:xfrm>
        <a:graphic>
          <a:graphicData uri="http://schemas.openxmlformats.org/drawingml/2006/table">
            <a:tbl>
              <a:tblPr firstRow="1" bandRow="1">
                <a:tableStyleId>{5C22544A-7EE6-4342-B048-85BDC9FD1C3A}</a:tableStyleId>
              </a:tblPr>
              <a:tblGrid>
                <a:gridCol w="1459294"/>
                <a:gridCol w="1459294"/>
                <a:gridCol w="1459294"/>
                <a:gridCol w="1459294"/>
                <a:gridCol w="1459294"/>
              </a:tblGrid>
              <a:tr h="882098">
                <a:tc>
                  <a:txBody>
                    <a:bodyPr/>
                    <a:lstStyle/>
                    <a:p>
                      <a:pPr algn="r"/>
                      <a:r>
                        <a:rPr lang="en-AU" sz="2400" smtClean="0"/>
                        <a:t>Objects</a:t>
                      </a:r>
                    </a:p>
                    <a:p>
                      <a:pPr algn="l"/>
                      <a:r>
                        <a:rPr lang="en-AU" sz="2400" smtClean="0"/>
                        <a:t/>
                      </a:r>
                      <a:br>
                        <a:rPr lang="en-AU" sz="2400" smtClean="0"/>
                      </a:br>
                      <a:r>
                        <a:rPr lang="en-AU" sz="2400" smtClean="0"/>
                        <a:t>Subjects</a:t>
                      </a:r>
                      <a:endParaRPr lang="en-AU" sz="2400"/>
                    </a:p>
                  </a:txBody>
                  <a:tcPr/>
                </a:tc>
                <a:tc>
                  <a:txBody>
                    <a:bodyPr/>
                    <a:lstStyle/>
                    <a:p>
                      <a:pPr algn="ctr">
                        <a:spcBef>
                          <a:spcPts val="1200"/>
                        </a:spcBef>
                      </a:pPr>
                      <a:r>
                        <a:rPr lang="en-AU" sz="2400" smtClean="0"/>
                        <a:t>O1</a:t>
                      </a:r>
                      <a:endParaRPr lang="en-AU" sz="2400"/>
                    </a:p>
                  </a:txBody>
                  <a:tcPr anchor="ctr"/>
                </a:tc>
                <a:tc>
                  <a:txBody>
                    <a:bodyPr/>
                    <a:lstStyle/>
                    <a:p>
                      <a:pPr algn="ctr">
                        <a:spcBef>
                          <a:spcPts val="1200"/>
                        </a:spcBef>
                      </a:pPr>
                      <a:r>
                        <a:rPr lang="en-AU" sz="2400" smtClean="0"/>
                        <a:t>O2</a:t>
                      </a:r>
                      <a:endParaRPr lang="en-AU" sz="2400"/>
                    </a:p>
                  </a:txBody>
                  <a:tcPr anchor="ctr"/>
                </a:tc>
                <a:tc>
                  <a:txBody>
                    <a:bodyPr/>
                    <a:lstStyle/>
                    <a:p>
                      <a:pPr algn="ctr">
                        <a:spcBef>
                          <a:spcPts val="1200"/>
                        </a:spcBef>
                      </a:pPr>
                      <a:r>
                        <a:rPr lang="en-AU" sz="2400" smtClean="0"/>
                        <a:t>O3</a:t>
                      </a:r>
                      <a:endParaRPr lang="en-AU" sz="2400"/>
                    </a:p>
                  </a:txBody>
                  <a:tcPr anchor="ctr"/>
                </a:tc>
                <a:tc>
                  <a:txBody>
                    <a:bodyPr/>
                    <a:lstStyle/>
                    <a:p>
                      <a:pPr algn="ctr">
                        <a:spcBef>
                          <a:spcPts val="1200"/>
                        </a:spcBef>
                      </a:pPr>
                      <a:r>
                        <a:rPr lang="en-AU" sz="2400" smtClean="0"/>
                        <a:t>O4</a:t>
                      </a:r>
                      <a:endParaRPr lang="en-AU" sz="2400"/>
                    </a:p>
                  </a:txBody>
                  <a:tcPr anchor="ctr"/>
                </a:tc>
              </a:tr>
              <a:tr h="669776">
                <a:tc>
                  <a:txBody>
                    <a:bodyPr/>
                    <a:lstStyle/>
                    <a:p>
                      <a:pPr algn="ctr"/>
                      <a:r>
                        <a:rPr lang="en-AU" sz="2400" b="1" smtClean="0"/>
                        <a:t>S1</a:t>
                      </a:r>
                      <a:endParaRPr lang="en-AU" sz="2400" b="1"/>
                    </a:p>
                  </a:txBody>
                  <a:tcPr anchor="ctr"/>
                </a:tc>
                <a:tc>
                  <a:txBody>
                    <a:bodyPr/>
                    <a:lstStyle/>
                    <a:p>
                      <a:pPr algn="ctr"/>
                      <a:r>
                        <a:rPr lang="en-AU" sz="2400" smtClean="0"/>
                        <a:t>rw</a:t>
                      </a:r>
                      <a:endParaRPr lang="en-AU" sz="2400"/>
                    </a:p>
                  </a:txBody>
                  <a:tcPr anchor="ctr"/>
                </a:tc>
                <a:tc>
                  <a:txBody>
                    <a:bodyPr/>
                    <a:lstStyle/>
                    <a:p>
                      <a:pPr algn="ctr"/>
                      <a:r>
                        <a:rPr lang="en-AU" sz="2400" smtClean="0"/>
                        <a:t>rwxo</a:t>
                      </a:r>
                      <a:endParaRPr lang="en-AU" sz="2400"/>
                    </a:p>
                  </a:txBody>
                  <a:tcPr anchor="ctr"/>
                </a:tc>
                <a:tc>
                  <a:txBody>
                    <a:bodyPr/>
                    <a:lstStyle/>
                    <a:p>
                      <a:pPr algn="ctr"/>
                      <a:r>
                        <a:rPr lang="en-AU" sz="2400" smtClean="0"/>
                        <a:t>r</a:t>
                      </a:r>
                      <a:endParaRPr lang="en-AU" sz="2400"/>
                    </a:p>
                  </a:txBody>
                  <a:tcPr anchor="ctr"/>
                </a:tc>
                <a:tc>
                  <a:txBody>
                    <a:bodyPr/>
                    <a:lstStyle/>
                    <a:p>
                      <a:pPr algn="ctr"/>
                      <a:r>
                        <a:rPr lang="en-AU" sz="2400" smtClean="0"/>
                        <a:t>rwxo</a:t>
                      </a:r>
                      <a:endParaRPr lang="en-AU" sz="2400"/>
                    </a:p>
                  </a:txBody>
                  <a:tcPr anchor="ctr"/>
                </a:tc>
              </a:tr>
              <a:tr h="720080">
                <a:tc>
                  <a:txBody>
                    <a:bodyPr/>
                    <a:lstStyle/>
                    <a:p>
                      <a:pPr algn="ctr"/>
                      <a:r>
                        <a:rPr lang="en-AU" sz="2400" b="1" smtClean="0"/>
                        <a:t>S2</a:t>
                      </a:r>
                      <a:endParaRPr lang="en-AU" sz="2400" b="1"/>
                    </a:p>
                  </a:txBody>
                  <a:tcPr anchor="ctr"/>
                </a:tc>
                <a:tc>
                  <a:txBody>
                    <a:bodyPr/>
                    <a:lstStyle/>
                    <a:p>
                      <a:pPr algn="ctr"/>
                      <a:r>
                        <a:rPr lang="en-AU" sz="2400" smtClean="0"/>
                        <a:t>rw</a:t>
                      </a:r>
                      <a:endParaRPr lang="en-AU" sz="2400"/>
                    </a:p>
                  </a:txBody>
                  <a:tcPr anchor="ctr"/>
                </a:tc>
                <a:tc>
                  <a:txBody>
                    <a:bodyPr/>
                    <a:lstStyle/>
                    <a:p>
                      <a:pPr algn="ctr"/>
                      <a:r>
                        <a:rPr lang="en-AU" sz="2400" smtClean="0"/>
                        <a:t>rx</a:t>
                      </a:r>
                      <a:endParaRPr lang="en-AU" sz="2400"/>
                    </a:p>
                  </a:txBody>
                  <a:tcPr anchor="ctr"/>
                </a:tc>
                <a:tc>
                  <a:txBody>
                    <a:bodyPr/>
                    <a:lstStyle/>
                    <a:p>
                      <a:pPr algn="ctr"/>
                      <a:r>
                        <a:rPr lang="en-AU" sz="2400" smtClean="0"/>
                        <a:t>rw</a:t>
                      </a:r>
                      <a:endParaRPr lang="en-AU" sz="2400"/>
                    </a:p>
                  </a:txBody>
                  <a:tcPr anchor="ctr"/>
                </a:tc>
                <a:tc>
                  <a:txBody>
                    <a:bodyPr/>
                    <a:lstStyle/>
                    <a:p>
                      <a:pPr algn="ctr"/>
                      <a:r>
                        <a:rPr lang="en-AU" sz="2400" smtClean="0"/>
                        <a:t>rwx</a:t>
                      </a:r>
                      <a:endParaRPr lang="en-AU" sz="2400"/>
                    </a:p>
                  </a:txBody>
                  <a:tcPr anchor="ctr"/>
                </a:tc>
              </a:tr>
              <a:tr h="720080">
                <a:tc>
                  <a:txBody>
                    <a:bodyPr/>
                    <a:lstStyle/>
                    <a:p>
                      <a:pPr algn="ctr"/>
                      <a:r>
                        <a:rPr lang="en-AU" sz="2400" b="1" smtClean="0"/>
                        <a:t>S3</a:t>
                      </a:r>
                      <a:endParaRPr lang="en-AU" sz="2400" b="1"/>
                    </a:p>
                  </a:txBody>
                  <a:tcPr anchor="ctr"/>
                </a:tc>
                <a:tc>
                  <a:txBody>
                    <a:bodyPr/>
                    <a:lstStyle/>
                    <a:p>
                      <a:pPr algn="ctr"/>
                      <a:r>
                        <a:rPr lang="en-AU" sz="2400" smtClean="0"/>
                        <a:t>r</a:t>
                      </a:r>
                      <a:endParaRPr lang="en-AU" sz="2400"/>
                    </a:p>
                  </a:txBody>
                  <a:tcPr anchor="ctr"/>
                </a:tc>
                <a:tc>
                  <a:txBody>
                    <a:bodyPr/>
                    <a:lstStyle/>
                    <a:p>
                      <a:pPr algn="ctr"/>
                      <a:r>
                        <a:rPr lang="en-AU" sz="2400" smtClean="0"/>
                        <a:t>rw</a:t>
                      </a:r>
                      <a:endParaRPr lang="en-AU" sz="2400"/>
                    </a:p>
                  </a:txBody>
                  <a:tcPr anchor="ctr"/>
                </a:tc>
                <a:tc>
                  <a:txBody>
                    <a:bodyPr/>
                    <a:lstStyle/>
                    <a:p>
                      <a:pPr algn="ctr"/>
                      <a:r>
                        <a:rPr lang="en-AU" sz="2400" smtClean="0"/>
                        <a:t>rwo</a:t>
                      </a:r>
                      <a:endParaRPr lang="en-AU" sz="2400"/>
                    </a:p>
                  </a:txBody>
                  <a:tcPr anchor="ctr"/>
                </a:tc>
                <a:tc>
                  <a:txBody>
                    <a:bodyPr/>
                    <a:lstStyle/>
                    <a:p>
                      <a:pPr algn="ctr"/>
                      <a:r>
                        <a:rPr lang="en-AU" sz="2400" smtClean="0"/>
                        <a:t>rw</a:t>
                      </a:r>
                      <a:endParaRPr lang="en-AU" sz="2400"/>
                    </a:p>
                  </a:txBody>
                  <a:tcPr anchor="ctr"/>
                </a:tc>
              </a:tr>
            </a:tbl>
          </a:graphicData>
        </a:graphic>
      </p:graphicFrame>
      <p:sp>
        <p:nvSpPr>
          <p:cNvPr id="6" name="TextBox 5"/>
          <p:cNvSpPr txBox="1"/>
          <p:nvPr/>
        </p:nvSpPr>
        <p:spPr>
          <a:xfrm>
            <a:off x="1190172" y="4941167"/>
            <a:ext cx="7054236" cy="1200329"/>
          </a:xfrm>
          <a:prstGeom prst="rect">
            <a:avLst/>
          </a:prstGeom>
          <a:noFill/>
        </p:spPr>
        <p:txBody>
          <a:bodyPr wrap="square" rtlCol="0">
            <a:spAutoFit/>
          </a:bodyPr>
          <a:lstStyle/>
          <a:p>
            <a:r>
              <a:rPr lang="en-AU" sz="2400" b="0" smtClean="0"/>
              <a:t>Các chủ thể: S1, S2, S3 </a:t>
            </a:r>
          </a:p>
          <a:p>
            <a:r>
              <a:rPr lang="en-AU" sz="2400" b="0" smtClean="0"/>
              <a:t>Các đối tượng: O1, O2, O3</a:t>
            </a:r>
          </a:p>
          <a:p>
            <a:r>
              <a:rPr lang="en-AU" sz="2400" b="0" smtClean="0"/>
              <a:t>Các quyền: r(read), w(write), x(execute) và o(own) </a:t>
            </a:r>
            <a:endParaRPr lang="en-AU" sz="2400" b="0"/>
          </a:p>
        </p:txBody>
      </p:sp>
      <p:cxnSp>
        <p:nvCxnSpPr>
          <p:cNvPr id="7" name="Straight Connector 6"/>
          <p:cNvCxnSpPr/>
          <p:nvPr/>
        </p:nvCxnSpPr>
        <p:spPr>
          <a:xfrm>
            <a:off x="1105469" y="1746913"/>
            <a:ext cx="1433015" cy="532263"/>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35646094"/>
      </p:ext>
    </p:extLst>
  </p:cSld>
  <p:clrMapOvr>
    <a:masterClrMapping/>
  </p:clrMapOvr>
</p:sld>
</file>

<file path=ppt/theme/theme1.xml><?xml version="1.0" encoding="utf-8"?>
<a:theme xmlns:a="http://schemas.openxmlformats.org/drawingml/2006/main" name="213TGp_natural_light_v2">
  <a:themeElements>
    <a:clrScheme name="213TGp_natural_light_v2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213TGp_natural_light_v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213TGp_natural_light_v2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213TGp_natural_light_v2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
      <a:clrScheme name="213TGp_natural_light_v2 3">
        <a:dk1>
          <a:srgbClr val="000000"/>
        </a:dk1>
        <a:lt1>
          <a:srgbClr val="FFFFFF"/>
        </a:lt1>
        <a:dk2>
          <a:srgbClr val="124458"/>
        </a:dk2>
        <a:lt2>
          <a:srgbClr val="C0C0C0"/>
        </a:lt2>
        <a:accent1>
          <a:srgbClr val="98C13D"/>
        </a:accent1>
        <a:accent2>
          <a:srgbClr val="40BAD2"/>
        </a:accent2>
        <a:accent3>
          <a:srgbClr val="FFFFFF"/>
        </a:accent3>
        <a:accent4>
          <a:srgbClr val="000000"/>
        </a:accent4>
        <a:accent5>
          <a:srgbClr val="CADDAF"/>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213TGp_natural_light_v2</Template>
  <TotalTime>11248</TotalTime>
  <Words>4123</Words>
  <Application>Microsoft Office PowerPoint</Application>
  <PresentationFormat>On-screen Show (4:3)</PresentationFormat>
  <Paragraphs>325</Paragraphs>
  <Slides>54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56" baseType="lpstr">
      <vt:lpstr>213TGp_natural_light_v2</vt:lpstr>
      <vt:lpstr>Visio</vt:lpstr>
      <vt:lpstr>PowerPoint Presentation</vt:lpstr>
      <vt:lpstr>NỘI DUNG CHƯƠNG 3</vt:lpstr>
      <vt:lpstr>3.1 Khái niệm điều khiển truy nhập</vt:lpstr>
      <vt:lpstr>3.1 Khái niệm điều khiển truy nhập</vt:lpstr>
      <vt:lpstr>3.2 Các biện pháp điều khiển truy nhập</vt:lpstr>
      <vt:lpstr>3.2 Các biện pháp điều khiển truy nhập - DAC</vt:lpstr>
      <vt:lpstr>3.2 Các biện pháp điều khiển truy nhập - DAC</vt:lpstr>
      <vt:lpstr>3.2 Các biện pháp điều khiển truy nhập – DAC - ACM</vt:lpstr>
      <vt:lpstr>3.2 Các biện pháp điều khiển truy nhập – DAC - ACM</vt:lpstr>
      <vt:lpstr>3.2 Các biện pháp điều khiển truy nhập – DAC - ACL</vt:lpstr>
      <vt:lpstr>3.2 Các biện pháp điều khiển truy nhập – DAC - ACL</vt:lpstr>
      <vt:lpstr>3.2 Các biện pháp điều khiển truy nhập - MAC</vt:lpstr>
      <vt:lpstr>3.2 Các biện pháp điều khiển truy nhập - MAC</vt:lpstr>
      <vt:lpstr>3.2 Các biện pháp điều khiển truy nhập - MAC</vt:lpstr>
      <vt:lpstr>3.2 Các biện pháp điều khiển truy nhập - MAC</vt:lpstr>
      <vt:lpstr>3.2 Các biện pháp điều khiển truy nhập - MAC</vt:lpstr>
      <vt:lpstr>3.2 Các biện pháp điều khiển truy nhập - MAC</vt:lpstr>
      <vt:lpstr>3.2 Các biện pháp điều khiển truy nhập - MAC</vt:lpstr>
      <vt:lpstr>3.2 Các biện pháp điều khiển truy nhập - MAC</vt:lpstr>
      <vt:lpstr>3.2 Các biện pháp điều khiển truy nhập - RBAC</vt:lpstr>
      <vt:lpstr>3.2 Các biện pháp điều khiển truy nhập - RBAC</vt:lpstr>
      <vt:lpstr>3.2 Các biện pháp điều khiển truy nhập - RBAC</vt:lpstr>
      <vt:lpstr>3.2 Các biện pháp điều khiển truy nhập - RBAC</vt:lpstr>
      <vt:lpstr>3.2 Các biện pháp điều khiển truy nhập – Rule-Based AC</vt:lpstr>
      <vt:lpstr>3.2 Các biện pháp điều khiển truy nhập – Rule-Based AC</vt:lpstr>
      <vt:lpstr>3.3 Điều khiển truy nhập và quản lý người dùng  ở một số HĐH cụ thể</vt:lpstr>
      <vt:lpstr>3.3.1 Đ.khiển truy nhập &amp; q.lý người dùng ở MS Windows</vt:lpstr>
      <vt:lpstr>3.3.1 Đ.khiển truy nhập &amp; q.lý người dùng ở MS Windows</vt:lpstr>
      <vt:lpstr>3.3.1 Đ.khiển truy nhập &amp; q.lý người dùng ở MS Windows</vt:lpstr>
      <vt:lpstr>3.3.1 Đ.khiển truy nhập &amp; q.lý người dùng ở MS Windows</vt:lpstr>
      <vt:lpstr>3.3.1 Đ.khiển truy nhập &amp; q.lý người dùng ở MS Windows</vt:lpstr>
      <vt:lpstr>3.3.1 Đ.khiển truy nhập &amp; q.lý người dùng ở MS Windows</vt:lpstr>
      <vt:lpstr>3.3.1 Đ.khiển truy nhập &amp; q.lý người dùng ở Unix/Linux</vt:lpstr>
      <vt:lpstr>3.3.1 Đ.khiển truy nhập &amp; q.lý người dùng ở Unix/Linux</vt:lpstr>
      <vt:lpstr>3.3.1 Đ.khiển truy nhập &amp; q.lý người dùng ở Unix/Linux</vt:lpstr>
      <vt:lpstr>3.3.1 Đ.khiển truy nhập &amp; q.lý người dùng ở Unix/Linux</vt:lpstr>
      <vt:lpstr>3.3.1 Đ.khiển truy nhập &amp; q.lý người dùng ở Unix/Linux</vt:lpstr>
      <vt:lpstr>3.3.1 Đ.khiển truy nhập &amp; q.lý người dùng ở Unix/Linux</vt:lpstr>
      <vt:lpstr>3.4 Một số công nghệ điều khiển truy nhập</vt:lpstr>
      <vt:lpstr>3.4 Một số công nghệ điều khiển truy nhập – Điều khiển truy nhập dựa trên mật khẩu</vt:lpstr>
      <vt:lpstr>3.4 Một số công nghệ điều khiển truy nhập – Điều khiển truy nhập dựa trên mật khẩu</vt:lpstr>
      <vt:lpstr>3.4 Một số công nghệ điều khiển truy nhập – Điều khiển truy nhập dựa trên mật khẩu</vt:lpstr>
      <vt:lpstr>3.4 Một số công nghệ điều khiển truy nhập – Điều khiển truy nhập dựa trên các khóa mã</vt:lpstr>
      <vt:lpstr>3.4 Một số công nghệ điều khiển truy nhập – Điều khiển truy nhập dựa trên các khóa mã</vt:lpstr>
      <vt:lpstr>3.4 Một số công nghệ điều khiển truy nhập – Điều khiển truy nhập dựa trên thẻ thông minh</vt:lpstr>
      <vt:lpstr>3.4 Một số công nghệ điều khiển truy nhập – Điều khiển truy nhập dựa trên các khóa mã</vt:lpstr>
      <vt:lpstr>3.4 Một số công nghệ điều khiển truy nhập – Điều khiển truy nhập dựa trên các khóa mã</vt:lpstr>
      <vt:lpstr>3.4 Một số công nghệ điều khiển truy nhập – Điều khiển truy nhập dựa trên thẻ bài (token)</vt:lpstr>
      <vt:lpstr>3.4 Một số công nghệ điều khiển truy nhập – Điều khiển truy nhập dựa trên thẻ bài (token)</vt:lpstr>
      <vt:lpstr>3.4 Một số công nghệ điều khiển truy nhập – Điều khiển truy nhập dựa trên thẻ bài (token)</vt:lpstr>
      <vt:lpstr>3.4 Một số công nghệ điều khiển truy nhập – Điều khiển truy nhập dựa trên các đặc điểm sinh học</vt:lpstr>
      <vt:lpstr>3.4 Một số công nghệ điều khiển truy nhập – Điều khiển truy nhập dựa trên các đặc điểm sinh học</vt:lpstr>
      <vt:lpstr>3.4 Một số công nghệ điều khiển truy nhập – Điều khiển truy nhập dựa trên các đặc điểm sinh học</vt:lpstr>
      <vt:lpstr>3.4 Một số công nghệ điều khiển truy nhập – Điều khiển truy nhập dựa trên các đặc điểm sinh học</vt:lpstr>
    </vt:vector>
  </TitlesOfParts>
  <Company>PTIT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Dau Hoang</dc:creator>
  <cp:lastModifiedBy>До Суан Чо</cp:lastModifiedBy>
  <cp:revision>453</cp:revision>
  <dcterms:created xsi:type="dcterms:W3CDTF">2008-09-11T07:24:50Z</dcterms:created>
  <dcterms:modified xsi:type="dcterms:W3CDTF">2015-10-01T03:42:31Z</dcterms:modified>
</cp:coreProperties>
</file>