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6"/>
  </p:notesMasterIdLst>
  <p:handoutMasterIdLst>
    <p:handoutMasterId r:id="rId197"/>
  </p:handoutMasterIdLst>
  <p:sldIdLst>
    <p:sldId id="292" r:id="rId2"/>
    <p:sldId id="296" r:id="rId3"/>
    <p:sldId id="297" r:id="rId4"/>
    <p:sldId id="298" r:id="rId5"/>
    <p:sldId id="303" r:id="rId6"/>
    <p:sldId id="304" r:id="rId7"/>
    <p:sldId id="305" r:id="rId8"/>
    <p:sldId id="306" r:id="rId9"/>
    <p:sldId id="307" r:id="rId10"/>
    <p:sldId id="309" r:id="rId11"/>
    <p:sldId id="308" r:id="rId12"/>
    <p:sldId id="310" r:id="rId13"/>
    <p:sldId id="299" r:id="rId14"/>
    <p:sldId id="301" r:id="rId15"/>
    <p:sldId id="311" r:id="rId16"/>
    <p:sldId id="312" r:id="rId17"/>
    <p:sldId id="300" r:id="rId18"/>
    <p:sldId id="313" r:id="rId19"/>
    <p:sldId id="329" r:id="rId20"/>
    <p:sldId id="302" r:id="rId21"/>
    <p:sldId id="314" r:id="rId22"/>
    <p:sldId id="315" r:id="rId23"/>
    <p:sldId id="321" r:id="rId24"/>
    <p:sldId id="316" r:id="rId25"/>
    <p:sldId id="322" r:id="rId26"/>
    <p:sldId id="317" r:id="rId27"/>
    <p:sldId id="323" r:id="rId28"/>
    <p:sldId id="318" r:id="rId29"/>
    <p:sldId id="324" r:id="rId30"/>
    <p:sldId id="319" r:id="rId31"/>
    <p:sldId id="320" r:id="rId32"/>
    <p:sldId id="325" r:id="rId33"/>
    <p:sldId id="326" r:id="rId34"/>
    <p:sldId id="327" r:id="rId35"/>
    <p:sldId id="328" r:id="rId36"/>
    <p:sldId id="330" r:id="rId37"/>
    <p:sldId id="331" r:id="rId38"/>
    <p:sldId id="332" r:id="rId39"/>
    <p:sldId id="333" r:id="rId40"/>
    <p:sldId id="334" r:id="rId41"/>
    <p:sldId id="335" r:id="rId42"/>
    <p:sldId id="336" r:id="rId43"/>
    <p:sldId id="337" r:id="rId44"/>
    <p:sldId id="338" r:id="rId45"/>
    <p:sldId id="339" r:id="rId46"/>
    <p:sldId id="340" r:id="rId47"/>
    <p:sldId id="343" r:id="rId48"/>
    <p:sldId id="341" r:id="rId49"/>
    <p:sldId id="342" r:id="rId50"/>
    <p:sldId id="344" r:id="rId51"/>
    <p:sldId id="346" r:id="rId52"/>
    <p:sldId id="347" r:id="rId53"/>
    <p:sldId id="348" r:id="rId54"/>
    <p:sldId id="349" r:id="rId55"/>
    <p:sldId id="350" r:id="rId56"/>
    <p:sldId id="351" r:id="rId57"/>
    <p:sldId id="352" r:id="rId58"/>
    <p:sldId id="353" r:id="rId59"/>
    <p:sldId id="372" r:id="rId60"/>
    <p:sldId id="354" r:id="rId61"/>
    <p:sldId id="355" r:id="rId62"/>
    <p:sldId id="356" r:id="rId63"/>
    <p:sldId id="357" r:id="rId64"/>
    <p:sldId id="358" r:id="rId65"/>
    <p:sldId id="359" r:id="rId66"/>
    <p:sldId id="360" r:id="rId67"/>
    <p:sldId id="361" r:id="rId68"/>
    <p:sldId id="362" r:id="rId69"/>
    <p:sldId id="363" r:id="rId70"/>
    <p:sldId id="365" r:id="rId71"/>
    <p:sldId id="366" r:id="rId72"/>
    <p:sldId id="367" r:id="rId73"/>
    <p:sldId id="368" r:id="rId74"/>
    <p:sldId id="369" r:id="rId75"/>
    <p:sldId id="370" r:id="rId76"/>
    <p:sldId id="376" r:id="rId77"/>
    <p:sldId id="377" r:id="rId78"/>
    <p:sldId id="378" r:id="rId79"/>
    <p:sldId id="379" r:id="rId80"/>
    <p:sldId id="380" r:id="rId81"/>
    <p:sldId id="381" r:id="rId82"/>
    <p:sldId id="375" r:id="rId83"/>
    <p:sldId id="382" r:id="rId84"/>
    <p:sldId id="384" r:id="rId85"/>
    <p:sldId id="383"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400" r:id="rId101"/>
    <p:sldId id="399" r:id="rId102"/>
    <p:sldId id="401" r:id="rId103"/>
    <p:sldId id="402" r:id="rId104"/>
    <p:sldId id="403" r:id="rId105"/>
    <p:sldId id="404" r:id="rId106"/>
    <p:sldId id="405" r:id="rId107"/>
    <p:sldId id="406" r:id="rId108"/>
    <p:sldId id="407" r:id="rId109"/>
    <p:sldId id="408" r:id="rId110"/>
    <p:sldId id="409" r:id="rId111"/>
    <p:sldId id="410" r:id="rId112"/>
    <p:sldId id="411" r:id="rId113"/>
    <p:sldId id="412" r:id="rId114"/>
    <p:sldId id="413" r:id="rId115"/>
    <p:sldId id="414" r:id="rId116"/>
    <p:sldId id="415" r:id="rId117"/>
    <p:sldId id="416" r:id="rId118"/>
    <p:sldId id="417" r:id="rId119"/>
    <p:sldId id="418" r:id="rId120"/>
    <p:sldId id="419" r:id="rId121"/>
    <p:sldId id="420" r:id="rId122"/>
    <p:sldId id="421" r:id="rId123"/>
    <p:sldId id="422" r:id="rId124"/>
    <p:sldId id="424" r:id="rId125"/>
    <p:sldId id="425" r:id="rId126"/>
    <p:sldId id="426" r:id="rId127"/>
    <p:sldId id="427" r:id="rId128"/>
    <p:sldId id="428" r:id="rId129"/>
    <p:sldId id="429" r:id="rId130"/>
    <p:sldId id="431" r:id="rId131"/>
    <p:sldId id="432" r:id="rId132"/>
    <p:sldId id="430" r:id="rId133"/>
    <p:sldId id="433" r:id="rId134"/>
    <p:sldId id="434" r:id="rId135"/>
    <p:sldId id="435" r:id="rId136"/>
    <p:sldId id="436" r:id="rId137"/>
    <p:sldId id="437" r:id="rId138"/>
    <p:sldId id="438" r:id="rId139"/>
    <p:sldId id="439" r:id="rId140"/>
    <p:sldId id="423" r:id="rId141"/>
    <p:sldId id="454" r:id="rId142"/>
    <p:sldId id="455" r:id="rId143"/>
    <p:sldId id="456" r:id="rId144"/>
    <p:sldId id="440" r:id="rId145"/>
    <p:sldId id="441" r:id="rId146"/>
    <p:sldId id="442" r:id="rId147"/>
    <p:sldId id="443" r:id="rId148"/>
    <p:sldId id="444" r:id="rId149"/>
    <p:sldId id="445" r:id="rId150"/>
    <p:sldId id="446" r:id="rId151"/>
    <p:sldId id="447" r:id="rId152"/>
    <p:sldId id="448" r:id="rId153"/>
    <p:sldId id="449" r:id="rId154"/>
    <p:sldId id="450" r:id="rId155"/>
    <p:sldId id="451" r:id="rId156"/>
    <p:sldId id="452" r:id="rId157"/>
    <p:sldId id="453" r:id="rId158"/>
    <p:sldId id="457" r:id="rId159"/>
    <p:sldId id="458" r:id="rId160"/>
    <p:sldId id="459" r:id="rId161"/>
    <p:sldId id="460" r:id="rId162"/>
    <p:sldId id="461" r:id="rId163"/>
    <p:sldId id="462" r:id="rId164"/>
    <p:sldId id="464" r:id="rId165"/>
    <p:sldId id="465" r:id="rId166"/>
    <p:sldId id="466" r:id="rId167"/>
    <p:sldId id="467" r:id="rId168"/>
    <p:sldId id="468" r:id="rId169"/>
    <p:sldId id="469" r:id="rId170"/>
    <p:sldId id="470" r:id="rId171"/>
    <p:sldId id="471" r:id="rId172"/>
    <p:sldId id="472" r:id="rId173"/>
    <p:sldId id="473" r:id="rId174"/>
    <p:sldId id="475" r:id="rId175"/>
    <p:sldId id="476" r:id="rId176"/>
    <p:sldId id="477" r:id="rId177"/>
    <p:sldId id="478" r:id="rId178"/>
    <p:sldId id="479" r:id="rId179"/>
    <p:sldId id="480" r:id="rId180"/>
    <p:sldId id="482" r:id="rId181"/>
    <p:sldId id="481" r:id="rId182"/>
    <p:sldId id="483" r:id="rId183"/>
    <p:sldId id="485" r:id="rId184"/>
    <p:sldId id="490" r:id="rId185"/>
    <p:sldId id="491" r:id="rId186"/>
    <p:sldId id="492" r:id="rId187"/>
    <p:sldId id="493" r:id="rId188"/>
    <p:sldId id="494" r:id="rId189"/>
    <p:sldId id="495" r:id="rId190"/>
    <p:sldId id="486" r:id="rId191"/>
    <p:sldId id="489" r:id="rId192"/>
    <p:sldId id="487" r:id="rId193"/>
    <p:sldId id="488" r:id="rId194"/>
    <p:sldId id="484" r:id="rId195"/>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56" autoAdjust="0"/>
    <p:restoredTop sz="94687" autoAdjust="0"/>
  </p:normalViewPr>
  <p:slideViewPr>
    <p:cSldViewPr>
      <p:cViewPr>
        <p:scale>
          <a:sx n="70" d="100"/>
          <a:sy n="70" d="100"/>
        </p:scale>
        <p:origin x="-11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handoutMaster" Target="handoutMasters/handout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dirty="0"/>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600"/>
              <a:t>CHƯƠNG </a:t>
            </a:r>
            <a:r>
              <a:rPr lang="en-US" sz="1600" smtClean="0"/>
              <a:t>4 </a:t>
            </a:r>
            <a:r>
              <a:rPr lang="en-US" sz="1600"/>
              <a:t>– </a:t>
            </a:r>
            <a:r>
              <a:rPr lang="vi-VN" sz="1600" smtClean="0"/>
              <a:t>CÁC KỸ THUẬT</a:t>
            </a:r>
            <a:r>
              <a:rPr lang="en-AU" sz="1600" smtClean="0"/>
              <a:t> </a:t>
            </a:r>
            <a:r>
              <a:rPr lang="vi-VN" sz="1600" smtClean="0"/>
              <a:t>MÃ HÓA THÔNG TIN</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88.gi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733799" y="3171735"/>
            <a:ext cx="534196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200">
                <a:solidFill>
                  <a:schemeClr val="tx2"/>
                </a:solidFill>
              </a:rPr>
              <a:t>CHƯƠNG </a:t>
            </a:r>
            <a:r>
              <a:rPr lang="vi-VN" sz="2200">
                <a:solidFill>
                  <a:schemeClr val="tx2"/>
                </a:solidFill>
              </a:rPr>
              <a:t>4</a:t>
            </a:r>
            <a:r>
              <a:rPr lang="en-US" sz="2200" smtClean="0">
                <a:solidFill>
                  <a:schemeClr val="tx2"/>
                </a:solidFill>
              </a:rPr>
              <a:t> </a:t>
            </a:r>
            <a:r>
              <a:rPr lang="en-US" sz="2200">
                <a:solidFill>
                  <a:schemeClr val="tx2"/>
                </a:solidFill>
              </a:rPr>
              <a:t>– </a:t>
            </a:r>
            <a:r>
              <a:rPr lang="en-AU" sz="2200" smtClean="0">
                <a:solidFill>
                  <a:schemeClr val="tx2"/>
                </a:solidFill>
              </a:rPr>
              <a:t>CÁC KỸ THUẬT </a:t>
            </a:r>
            <a:br>
              <a:rPr lang="en-AU" sz="2200" smtClean="0">
                <a:solidFill>
                  <a:schemeClr val="tx2"/>
                </a:solidFill>
              </a:rPr>
            </a:br>
            <a:r>
              <a:rPr lang="en-AU" sz="2200" smtClean="0">
                <a:solidFill>
                  <a:schemeClr val="tx2"/>
                </a:solidFill>
              </a:rPr>
              <a:t>MÃ HÓA THÔNG TIN</a:t>
            </a:r>
            <a:endParaRPr lang="en-US" sz="220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5" name="TextBox 4"/>
          <p:cNvSpPr txBox="1"/>
          <p:nvPr/>
        </p:nvSpPr>
        <p:spPr>
          <a:xfrm>
            <a:off x="1600200" y="5638800"/>
            <a:ext cx="6400800" cy="523220"/>
          </a:xfrm>
          <a:prstGeom prst="rect">
            <a:avLst/>
          </a:prstGeom>
          <a:noFill/>
        </p:spPr>
        <p:txBody>
          <a:bodyPr wrap="square" rtlCol="0">
            <a:spAutoFit/>
          </a:bodyPr>
          <a:lstStyle/>
          <a:p>
            <a:pPr algn="ctr"/>
            <a:r>
              <a:rPr lang="vi-VN" sz="2800" b="0" smtClean="0"/>
              <a:t>Mã hóa khóa công khai</a:t>
            </a:r>
            <a:endParaRPr lang="en-AU" sz="2800" b="0"/>
          </a:p>
        </p:txBody>
      </p:sp>
      <p:pic>
        <p:nvPicPr>
          <p:cNvPr id="2052" name="Picture 4" descr="http://www.akadia.com/img/public_key_encryp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33678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05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4648200"/>
          </a:xfrm>
        </p:spPr>
        <p:txBody>
          <a:bodyPr/>
          <a:lstStyle/>
          <a:p>
            <a:pPr lvl="1"/>
            <a:r>
              <a:rPr lang="en-AU" sz="2400" smtClean="0"/>
              <a:t>Trung </a:t>
            </a:r>
            <a:r>
              <a:rPr lang="en-AU" sz="2400"/>
              <a:t>tâm phân phối khóa (Key distribution </a:t>
            </a:r>
            <a:r>
              <a:rPr lang="en-AU" sz="2400" smtClean="0"/>
              <a:t>center – KDC)</a:t>
            </a:r>
          </a:p>
          <a:p>
            <a:pPr lvl="2"/>
            <a:r>
              <a:rPr lang="en-AU" sz="2200" smtClean="0"/>
              <a:t>KDC được sử dụng để phân phối khóa;</a:t>
            </a:r>
          </a:p>
          <a:p>
            <a:pPr lvl="2"/>
            <a:r>
              <a:rPr lang="en-AU" sz="2200" smtClean="0"/>
              <a:t>Người dùng chia sẻ khóa với KDC, nhưng không chia sẻ khóa với nhau.</a:t>
            </a:r>
          </a:p>
          <a:p>
            <a:pPr lvl="1"/>
            <a:r>
              <a:rPr lang="en-AU" sz="2400" smtClean="0"/>
              <a:t>Thủ tục phân phối khóa:</a:t>
            </a:r>
          </a:p>
          <a:p>
            <a:pPr lvl="2"/>
            <a:r>
              <a:rPr lang="en-AU" sz="2000" smtClean="0"/>
              <a:t>A yêu cầu chia sẻ khóa với B;</a:t>
            </a:r>
          </a:p>
          <a:p>
            <a:pPr lvl="2"/>
            <a:r>
              <a:rPr lang="en-AU" sz="2000" smtClean="0"/>
              <a:t>Trung tâm </a:t>
            </a:r>
            <a:r>
              <a:rPr lang="en-AU" sz="2000"/>
              <a:t>phân phối </a:t>
            </a:r>
            <a:r>
              <a:rPr lang="en-AU" sz="2000" smtClean="0"/>
              <a:t>khóa T sẽ tạo ra hoặc lấy khóa có sẵn K và gửi khóa đã mã hóa dưới dạng K</a:t>
            </a:r>
            <a:r>
              <a:rPr lang="en-AU" sz="2000" baseline="-25000" smtClean="0"/>
              <a:t>AT</a:t>
            </a:r>
            <a:r>
              <a:rPr lang="en-AU" sz="2000" smtClean="0"/>
              <a:t> cho A;</a:t>
            </a:r>
          </a:p>
          <a:p>
            <a:pPr lvl="2"/>
            <a:r>
              <a:rPr lang="en-AU" sz="2000" smtClean="0"/>
              <a:t>T cũng có thể gửi khóa cho B dưới dạng K</a:t>
            </a:r>
            <a:r>
              <a:rPr lang="en-AU" sz="2000" baseline="-25000" smtClean="0"/>
              <a:t>BT</a:t>
            </a:r>
            <a:r>
              <a:rPr lang="en-AU" sz="2000" smtClean="0"/>
              <a:t> thông qua A (hình i);</a:t>
            </a:r>
          </a:p>
          <a:p>
            <a:pPr lvl="2"/>
            <a:r>
              <a:rPr lang="en-AU" sz="2000"/>
              <a:t>T cũng có thể gửi </a:t>
            </a:r>
            <a:r>
              <a:rPr lang="en-AU" sz="2000" smtClean="0"/>
              <a:t>khóa trực tiếp </a:t>
            </a:r>
            <a:r>
              <a:rPr lang="en-AU" sz="2000"/>
              <a:t>cho B dưới dạng </a:t>
            </a:r>
            <a:r>
              <a:rPr lang="en-AU" sz="2000" smtClean="0"/>
              <a:t>K</a:t>
            </a:r>
            <a:r>
              <a:rPr lang="en-AU" sz="2000" baseline="-25000" smtClean="0"/>
              <a:t>BT</a:t>
            </a:r>
            <a:r>
              <a:rPr lang="en-AU" sz="2000" smtClean="0"/>
              <a:t> (hình ii).</a:t>
            </a:r>
          </a:p>
        </p:txBody>
      </p:sp>
    </p:spTree>
    <p:extLst>
      <p:ext uri="{BB962C8B-B14F-4D97-AF65-F5344CB8AC3E}">
        <p14:creationId xmlns:p14="http://schemas.microsoft.com/office/powerpoint/2010/main" val="41092738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838199"/>
          </a:xfrm>
        </p:spPr>
        <p:txBody>
          <a:bodyPr/>
          <a:lstStyle/>
          <a:p>
            <a:pPr lvl="1"/>
            <a:r>
              <a:rPr lang="en-AU" sz="2400" smtClean="0"/>
              <a:t>Trung </a:t>
            </a:r>
            <a:r>
              <a:rPr lang="en-AU" sz="2400"/>
              <a:t>tâm dịch chuyển </a:t>
            </a:r>
            <a:r>
              <a:rPr lang="en-AU" sz="2400" smtClean="0"/>
              <a:t>khóa </a:t>
            </a:r>
            <a:r>
              <a:rPr lang="en-AU" sz="2400"/>
              <a:t>(Key translation </a:t>
            </a:r>
            <a:r>
              <a:rPr lang="en-AU" sz="2400" smtClean="0"/>
              <a:t>center – KTC)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67" y="2438400"/>
            <a:ext cx="868444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1648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152400" y="1447800"/>
            <a:ext cx="8915400" cy="4648199"/>
          </a:xfrm>
        </p:spPr>
        <p:txBody>
          <a:bodyPr/>
          <a:lstStyle/>
          <a:p>
            <a:pPr lvl="1"/>
            <a:r>
              <a:rPr lang="en-AU" sz="2400" smtClean="0"/>
              <a:t>Trung </a:t>
            </a:r>
            <a:r>
              <a:rPr lang="en-AU" sz="2400"/>
              <a:t>tâm </a:t>
            </a:r>
            <a:r>
              <a:rPr lang="en-AU" sz="2400" smtClean="0"/>
              <a:t>dịch chuyển khóa </a:t>
            </a:r>
            <a:r>
              <a:rPr lang="en-AU" sz="2400"/>
              <a:t>(Key translation </a:t>
            </a:r>
            <a:r>
              <a:rPr lang="en-AU" sz="2400" smtClean="0"/>
              <a:t>center – KTC)</a:t>
            </a:r>
          </a:p>
          <a:p>
            <a:pPr lvl="2"/>
            <a:r>
              <a:rPr lang="en-AU" sz="2200" smtClean="0"/>
              <a:t>Vai trò của KTC tương tự KDC;</a:t>
            </a:r>
          </a:p>
          <a:p>
            <a:pPr lvl="2"/>
            <a:r>
              <a:rPr lang="en-AU" sz="2200" smtClean="0"/>
              <a:t>Tuy nhiên, một bên tham gia truyền thông sẽ cung cấp khóa phiên (session key).</a:t>
            </a:r>
          </a:p>
          <a:p>
            <a:pPr lvl="1"/>
            <a:r>
              <a:rPr lang="en-AU" sz="2400" smtClean="0"/>
              <a:t>Thủ tục thực hiện:</a:t>
            </a:r>
          </a:p>
          <a:p>
            <a:pPr lvl="2"/>
            <a:r>
              <a:rPr lang="en-AU" sz="2200" smtClean="0"/>
              <a:t>A gửi khóa K đến trung tâm T dưới dạng mã hóa K</a:t>
            </a:r>
            <a:r>
              <a:rPr lang="en-AU" sz="2200" baseline="-25000" smtClean="0"/>
              <a:t>AT</a:t>
            </a:r>
            <a:r>
              <a:rPr lang="en-AU" sz="2200" smtClean="0"/>
              <a:t>;</a:t>
            </a:r>
          </a:p>
          <a:p>
            <a:pPr lvl="2"/>
            <a:r>
              <a:rPr lang="en-AU" sz="2200" smtClean="0"/>
              <a:t>Trung tâm T giải mã lấy khóa K;</a:t>
            </a:r>
          </a:p>
          <a:p>
            <a:pPr lvl="2"/>
            <a:r>
              <a:rPr lang="en-AU" sz="2200" smtClean="0"/>
              <a:t>T mã hóa lại khóa K dưới dạng K</a:t>
            </a:r>
            <a:r>
              <a:rPr lang="en-AU" sz="2200" baseline="-25000" smtClean="0"/>
              <a:t>BT</a:t>
            </a:r>
            <a:r>
              <a:rPr lang="en-AU" sz="2200" smtClean="0"/>
              <a:t>;</a:t>
            </a:r>
          </a:p>
          <a:p>
            <a:pPr lvl="2"/>
            <a:r>
              <a:rPr lang="en-AU" sz="2200" smtClean="0"/>
              <a:t>K</a:t>
            </a:r>
            <a:r>
              <a:rPr lang="en-AU" sz="2200" baseline="-25000" smtClean="0"/>
              <a:t>BT</a:t>
            </a:r>
            <a:r>
              <a:rPr lang="en-AU" sz="2200" smtClean="0"/>
              <a:t> có thể được gửi cho B thông qua A hoặc gửi trực tiếp đến B. </a:t>
            </a:r>
          </a:p>
          <a:p>
            <a:pPr lvl="2"/>
            <a:endParaRPr lang="en-AU" sz="2200" smtClean="0"/>
          </a:p>
        </p:txBody>
      </p:sp>
    </p:spTree>
    <p:extLst>
      <p:ext uri="{BB962C8B-B14F-4D97-AF65-F5344CB8AC3E}">
        <p14:creationId xmlns:p14="http://schemas.microsoft.com/office/powerpoint/2010/main" val="10793162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vi-VN" smtClean="0"/>
              <a:t>So sánh KDC và KTC:</a:t>
            </a:r>
          </a:p>
          <a:p>
            <a:pPr lvl="1"/>
            <a:r>
              <a:rPr lang="en-AU" smtClean="0"/>
              <a:t>KDC cho phép sinh khóa tập trung;</a:t>
            </a:r>
          </a:p>
          <a:p>
            <a:pPr lvl="1"/>
            <a:r>
              <a:rPr lang="vi-VN" smtClean="0"/>
              <a:t>KTC cho phép sinh khóa phân tán;</a:t>
            </a:r>
          </a:p>
          <a:p>
            <a:pPr lvl="1"/>
            <a:r>
              <a:rPr lang="vi-VN" smtClean="0"/>
              <a:t>Cả KDC và KTC yêu cầu có một máy chủ tin cậy (trusted server).</a:t>
            </a:r>
            <a:endParaRPr lang="en-US" smtClean="0"/>
          </a:p>
          <a:p>
            <a:r>
              <a:rPr lang="en-US" smtClean="0"/>
              <a:t>Ưu nhược điểm của quản lý khóa tập trung (KDC+KTC)</a:t>
            </a:r>
          </a:p>
          <a:p>
            <a:pPr lvl="1"/>
            <a:r>
              <a:rPr lang="en-US" smtClean="0"/>
              <a:t>Hiệu quả trong lưu trữ khóa: mỗi bên chỉ cần duy trì một khóa bí mật dài hạn với bên tin cậy (không phải với bên trao đổi thông tin);</a:t>
            </a:r>
          </a:p>
          <a:p>
            <a:pPr lvl="1"/>
            <a:r>
              <a:rPr lang="en-US" smtClean="0"/>
              <a:t>Cả hệ thống có thể bị mất an toàn nếu trung tâm quản lý khóa bị thỏa hiệp (điểu khiển);</a:t>
            </a:r>
          </a:p>
          <a:p>
            <a:pPr lvl="1"/>
            <a:r>
              <a:rPr lang="en-US" smtClean="0"/>
              <a:t>Trung tâm quản lý khóa có thể thành điểm nút cổ chai;</a:t>
            </a:r>
          </a:p>
          <a:p>
            <a:pPr lvl="1"/>
            <a:r>
              <a:rPr lang="en-US" smtClean="0"/>
              <a:t>Dịch vụ sẽ phải ngừng nếu </a:t>
            </a:r>
            <a:r>
              <a:rPr lang="en-US"/>
              <a:t>trung tâm quản lý </a:t>
            </a:r>
            <a:r>
              <a:rPr lang="en-US" smtClean="0"/>
              <a:t>khóa gặp trục trặc;</a:t>
            </a:r>
          </a:p>
          <a:p>
            <a:pPr lvl="1"/>
            <a:r>
              <a:rPr lang="en-US" smtClean="0"/>
              <a:t>Cần có một máy chủ tin cậy ở chế độ trực tuyến.</a:t>
            </a:r>
            <a:endParaRPr lang="en-AU"/>
          </a:p>
        </p:txBody>
      </p:sp>
    </p:spTree>
    <p:extLst>
      <p:ext uri="{BB962C8B-B14F-4D97-AF65-F5344CB8AC3E}">
        <p14:creationId xmlns:p14="http://schemas.microsoft.com/office/powerpoint/2010/main" val="29275933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a:t>
            </a:r>
            <a:r>
              <a:rPr lang="en-US" smtClean="0"/>
              <a:t>– Kỹ thuật PP khóa bí mật</a:t>
            </a:r>
            <a:endParaRPr lang="en-AU"/>
          </a:p>
        </p:txBody>
      </p:sp>
      <p:sp>
        <p:nvSpPr>
          <p:cNvPr id="3" name="Content Placeholder 2"/>
          <p:cNvSpPr>
            <a:spLocks noGrp="1"/>
          </p:cNvSpPr>
          <p:nvPr>
            <p:ph idx="1"/>
          </p:nvPr>
        </p:nvSpPr>
        <p:spPr>
          <a:xfrm>
            <a:off x="228600" y="1447801"/>
            <a:ext cx="8756650" cy="838200"/>
          </a:xfrm>
        </p:spPr>
        <p:txBody>
          <a:bodyPr/>
          <a:lstStyle/>
          <a:p>
            <a:r>
              <a:rPr lang="en-US" smtClean="0"/>
              <a:t>Mô hình tạo và sử dụng khóa – Hệ mã hóa khóa bí mật </a:t>
            </a:r>
            <a:endParaRPr lang="en-AU"/>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93794"/>
            <a:ext cx="7367085" cy="243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25454"/>
            <a:ext cx="5744308"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6277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a:t>
            </a:r>
            <a:r>
              <a:rPr lang="en-US" smtClean="0"/>
              <a:t>– Kỹ thuật PP khóa bí mật</a:t>
            </a:r>
            <a:endParaRPr lang="en-AU"/>
          </a:p>
        </p:txBody>
      </p:sp>
      <p:sp>
        <p:nvSpPr>
          <p:cNvPr id="3" name="Content Placeholder 2"/>
          <p:cNvSpPr>
            <a:spLocks noGrp="1"/>
          </p:cNvSpPr>
          <p:nvPr>
            <p:ph idx="1"/>
          </p:nvPr>
        </p:nvSpPr>
        <p:spPr>
          <a:xfrm>
            <a:off x="228600" y="1447801"/>
            <a:ext cx="8756650" cy="838200"/>
          </a:xfrm>
        </p:spPr>
        <p:txBody>
          <a:bodyPr/>
          <a:lstStyle/>
          <a:p>
            <a:r>
              <a:rPr lang="en-US" smtClean="0"/>
              <a:t>Mô hình tạo và sử dụng khóa – Hệ mã hóa khóa công khai</a:t>
            </a:r>
            <a:endParaRPr lang="en-AU"/>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523871" cy="2747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3755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323834"/>
            <a:ext cx="8756650" cy="4802330"/>
          </a:xfrm>
        </p:spPr>
        <p:txBody>
          <a:bodyPr/>
          <a:lstStyle/>
          <a:p>
            <a:r>
              <a:rPr lang="en-AU" smtClean="0"/>
              <a:t>Phân loại các lớp khóa theo khả năng sử dụng:</a:t>
            </a:r>
          </a:p>
          <a:p>
            <a:pPr lvl="1"/>
            <a:r>
              <a:rPr lang="en-AU" smtClean="0"/>
              <a:t>Khóa chủ (Master key): </a:t>
            </a:r>
          </a:p>
          <a:p>
            <a:pPr lvl="2"/>
            <a:r>
              <a:rPr lang="en-AU" sz="2000" smtClean="0"/>
              <a:t>Là các khóa ở mức cao nhất và không được bảo vệ bằng các kỹ thuật mật mã.</a:t>
            </a:r>
          </a:p>
          <a:p>
            <a:pPr lvl="2"/>
            <a:r>
              <a:rPr lang="en-AU" sz="2000" smtClean="0"/>
              <a:t>Các khóa chu thường được chuyển giao trực tiếp và được bảo vệ bằng các cơ chế kiểm soát vật lý.</a:t>
            </a:r>
          </a:p>
          <a:p>
            <a:pPr lvl="1"/>
            <a:r>
              <a:rPr lang="en-AU" smtClean="0"/>
              <a:t>Khóa dùng cho trao đổi khóa (Key – encrypting keys): </a:t>
            </a:r>
          </a:p>
          <a:p>
            <a:pPr lvl="2"/>
            <a:r>
              <a:rPr lang="en-AU" sz="2000"/>
              <a:t>L</a:t>
            </a:r>
            <a:r>
              <a:rPr lang="en-AU" sz="2000" smtClean="0"/>
              <a:t>à những khóa được sử dụng để vận chuyển hoặc lưu trữ các khóa khác. </a:t>
            </a:r>
          </a:p>
          <a:p>
            <a:pPr lvl="2"/>
            <a:r>
              <a:rPr lang="en-AU" sz="2000" smtClean="0"/>
              <a:t>Các khóa này cũng có thể được bảo vệ bằng khóa khác.</a:t>
            </a:r>
          </a:p>
          <a:p>
            <a:pPr lvl="1"/>
            <a:r>
              <a:rPr lang="en-AU" smtClean="0"/>
              <a:t>Khóa dữ liệu (Data keys): </a:t>
            </a:r>
          </a:p>
          <a:p>
            <a:pPr lvl="2"/>
            <a:r>
              <a:rPr lang="en-AU" sz="2000" smtClean="0"/>
              <a:t>Là các khóa được sử dụng để mã hóa dữ liệu cho người dùng. </a:t>
            </a:r>
          </a:p>
          <a:p>
            <a:pPr lvl="2"/>
            <a:r>
              <a:rPr lang="en-AU" sz="2000" smtClean="0"/>
              <a:t>Thường là các khóa ngắn hạn.</a:t>
            </a:r>
            <a:endParaRPr lang="en-AU" sz="2000"/>
          </a:p>
        </p:txBody>
      </p:sp>
    </p:spTree>
    <p:extLst>
      <p:ext uri="{BB962C8B-B14F-4D97-AF65-F5344CB8AC3E}">
        <p14:creationId xmlns:p14="http://schemas.microsoft.com/office/powerpoint/2010/main" val="37206787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678364"/>
          </a:xfrm>
        </p:spPr>
        <p:txBody>
          <a:bodyPr/>
          <a:lstStyle/>
          <a:p>
            <a:r>
              <a:rPr lang="en-AU" sz="2800" smtClean="0"/>
              <a:t>Phân loại các lớp khóa theo </a:t>
            </a:r>
            <a:r>
              <a:rPr lang="vi-VN" sz="2800" smtClean="0"/>
              <a:t>thời gian</a:t>
            </a:r>
            <a:r>
              <a:rPr lang="en-AU" sz="2800" smtClean="0"/>
              <a:t> sử dụng:</a:t>
            </a:r>
          </a:p>
          <a:p>
            <a:pPr lvl="1"/>
            <a:r>
              <a:rPr lang="en-AU" sz="2400" smtClean="0"/>
              <a:t>Khóa</a:t>
            </a:r>
            <a:r>
              <a:rPr lang="vi-VN" sz="2400" smtClean="0"/>
              <a:t> dài hạn (long-term keys):</a:t>
            </a:r>
          </a:p>
          <a:p>
            <a:pPr lvl="2"/>
            <a:r>
              <a:rPr lang="vi-VN" sz="2000" smtClean="0"/>
              <a:t>Là các khóa được sử dụng trong một khoảng thời gian dài;</a:t>
            </a:r>
          </a:p>
          <a:p>
            <a:pPr lvl="2"/>
            <a:r>
              <a:rPr lang="vi-VN" sz="2000" smtClean="0"/>
              <a:t>Gồm: khóa chủ, khóa </a:t>
            </a:r>
            <a:r>
              <a:rPr lang="en-AU" sz="2000"/>
              <a:t>dùng cho trao đổi </a:t>
            </a:r>
            <a:r>
              <a:rPr lang="en-AU" sz="2000" smtClean="0"/>
              <a:t>khóa</a:t>
            </a:r>
            <a:r>
              <a:rPr lang="vi-VN" sz="2000" smtClean="0"/>
              <a:t>, hoặc khóa dùng cho thỏa thuận khóa.</a:t>
            </a:r>
          </a:p>
          <a:p>
            <a:pPr lvl="1"/>
            <a:r>
              <a:rPr lang="vi-VN" sz="2200" smtClean="0"/>
              <a:t>Khóa ngắn hạn:</a:t>
            </a:r>
          </a:p>
          <a:p>
            <a:pPr lvl="2"/>
            <a:r>
              <a:rPr lang="vi-VN" sz="2000"/>
              <a:t>Là các khóa được sử dụng trong một khoảng thời </a:t>
            </a:r>
            <a:r>
              <a:rPr lang="vi-VN" sz="2000" smtClean="0"/>
              <a:t>gian ngắn hoặc chỉ trong một phiên làm việc;</a:t>
            </a:r>
          </a:p>
          <a:p>
            <a:pPr lvl="2"/>
            <a:r>
              <a:rPr lang="vi-VN" sz="2000" smtClean="0"/>
              <a:t>Gồm các khóa được trao đổi trong quá trình trao đổi khóa, thỏa thuận khóa, dùng để mã hóa dữ liệu của người dùng.</a:t>
            </a:r>
            <a:endParaRPr lang="en-AU" sz="2000"/>
          </a:p>
        </p:txBody>
      </p:sp>
    </p:spTree>
    <p:extLst>
      <p:ext uri="{BB962C8B-B14F-4D97-AF65-F5344CB8AC3E}">
        <p14:creationId xmlns:p14="http://schemas.microsoft.com/office/powerpoint/2010/main" val="36679197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p:txBody>
          <a:bodyPr/>
          <a:lstStyle/>
          <a:p>
            <a:r>
              <a:rPr lang="vi-VN" sz="2800" smtClean="0"/>
              <a:t>Trung tâm dịch khóa (KTC):</a:t>
            </a:r>
          </a:p>
          <a:p>
            <a:pPr lvl="1"/>
            <a:r>
              <a:rPr lang="vi-VN" sz="2400" smtClean="0"/>
              <a:t>A sở hữu khóa dài hạn K</a:t>
            </a:r>
            <a:r>
              <a:rPr lang="vi-VN" sz="2400" baseline="-25000" smtClean="0"/>
              <a:t>AT </a:t>
            </a:r>
            <a:r>
              <a:rPr lang="vi-VN" sz="2400" smtClean="0"/>
              <a:t>– chia sẻ với KTC;</a:t>
            </a:r>
          </a:p>
          <a:p>
            <a:pPr lvl="1"/>
            <a:r>
              <a:rPr lang="vi-VN" sz="2400" smtClean="0"/>
              <a:t>B </a:t>
            </a:r>
            <a:r>
              <a:rPr lang="vi-VN" sz="2400"/>
              <a:t>sở hữu khóa dài hạn </a:t>
            </a:r>
            <a:r>
              <a:rPr lang="vi-VN" sz="2400" smtClean="0"/>
              <a:t>K</a:t>
            </a:r>
            <a:r>
              <a:rPr lang="vi-VN" sz="2400" baseline="-25000" smtClean="0"/>
              <a:t>BT </a:t>
            </a:r>
            <a:r>
              <a:rPr lang="vi-VN" sz="2400"/>
              <a:t>– chia sẻ với KTC;</a:t>
            </a:r>
            <a:endParaRPr lang="vi-VN" sz="2400" smtClean="0"/>
          </a:p>
          <a:p>
            <a:pPr lvl="1"/>
            <a:r>
              <a:rPr lang="vi-VN" sz="2400" smtClean="0"/>
              <a:t>Trung </a:t>
            </a:r>
            <a:r>
              <a:rPr lang="vi-VN" sz="2400"/>
              <a:t>tâm dịch </a:t>
            </a:r>
            <a:r>
              <a:rPr lang="vi-VN" sz="2400" smtClean="0"/>
              <a:t>khóa T là một máy chủ tin cậy, cho phép hai bên A và B không trực tiếp chia sẻ thông tin khóa thiết lập kênh truyền thông an toàn sử dụng hai khóa dài hạn K</a:t>
            </a:r>
            <a:r>
              <a:rPr lang="vi-VN" sz="2400" baseline="-25000" smtClean="0"/>
              <a:t>AT</a:t>
            </a:r>
            <a:r>
              <a:rPr lang="vi-VN" sz="2400" smtClean="0"/>
              <a:t> và K</a:t>
            </a:r>
            <a:r>
              <a:rPr lang="vi-VN" sz="2400" baseline="-25000" smtClean="0"/>
              <a:t>BT</a:t>
            </a:r>
            <a:r>
              <a:rPr lang="vi-VN" sz="2400" smtClean="0"/>
              <a:t>.</a:t>
            </a:r>
            <a:endParaRPr lang="en-AU" sz="2400"/>
          </a:p>
        </p:txBody>
      </p:sp>
    </p:spTree>
    <p:extLst>
      <p:ext uri="{BB962C8B-B14F-4D97-AF65-F5344CB8AC3E}">
        <p14:creationId xmlns:p14="http://schemas.microsoft.com/office/powerpoint/2010/main" val="1264782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p:txBody>
          <a:bodyPr/>
          <a:lstStyle/>
          <a:p>
            <a:r>
              <a:rPr lang="vi-VN" sz="2800" smtClean="0"/>
              <a:t>Thuật toán phân phối khóa sử dụng KTC:</a:t>
            </a:r>
          </a:p>
          <a:p>
            <a:pPr lvl="1"/>
            <a:r>
              <a:rPr lang="vi-VN" sz="2400" smtClean="0"/>
              <a:t>Tóm tắt: A tương tác với T và B.</a:t>
            </a:r>
          </a:p>
          <a:p>
            <a:pPr lvl="1"/>
            <a:r>
              <a:rPr lang="vi-VN" sz="2400" smtClean="0"/>
              <a:t>Kết quả: A gửi được thông điệp bí mật M (có thể là 1 khóa phiên) đến B.</a:t>
            </a:r>
          </a:p>
          <a:p>
            <a:pPr lvl="1"/>
            <a:r>
              <a:rPr lang="vi-VN" sz="2400" smtClean="0"/>
              <a:t>Ký hiệu: E là thuật toán mã hóa khóa bí mật, M có thể là khóa phiên K.</a:t>
            </a:r>
          </a:p>
          <a:p>
            <a:pPr lvl="1"/>
            <a:r>
              <a:rPr lang="vi-VN" sz="2400" smtClean="0"/>
              <a:t>Khởi tạo 1 lần: A và T chia sẻ khóa K</a:t>
            </a:r>
            <a:r>
              <a:rPr lang="vi-VN" sz="2400" baseline="-25000" smtClean="0"/>
              <a:t>AT</a:t>
            </a:r>
            <a:r>
              <a:rPr lang="vi-VN" sz="2400" smtClean="0"/>
              <a:t> và B </a:t>
            </a:r>
            <a:r>
              <a:rPr lang="vi-VN" sz="2400"/>
              <a:t>và T chia sẻ khóa </a:t>
            </a:r>
            <a:r>
              <a:rPr lang="vi-VN" sz="2400" smtClean="0"/>
              <a:t>K</a:t>
            </a:r>
            <a:r>
              <a:rPr lang="vi-VN" sz="2400" baseline="-25000" smtClean="0"/>
              <a:t>BT</a:t>
            </a:r>
            <a:r>
              <a:rPr lang="vi-VN" sz="2400" smtClean="0"/>
              <a:t>.</a:t>
            </a:r>
          </a:p>
          <a:p>
            <a:pPr lvl="1"/>
            <a:endParaRPr lang="en-AU" sz="2400"/>
          </a:p>
        </p:txBody>
      </p:sp>
    </p:spTree>
    <p:extLst>
      <p:ext uri="{BB962C8B-B14F-4D97-AF65-F5344CB8AC3E}">
        <p14:creationId xmlns:p14="http://schemas.microsoft.com/office/powerpoint/2010/main" val="3096348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pic>
        <p:nvPicPr>
          <p:cNvPr id="2050" name="Picture 2" descr="http://upload.wikimedia.org/wikipedia/commons/thumb/2/2b/Cryptographic_Hash_Function.svg/375px-Cryptographic_Hash_Func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6400800" cy="4642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2286000"/>
            <a:ext cx="1600200" cy="2677656"/>
          </a:xfrm>
          <a:prstGeom prst="rect">
            <a:avLst/>
          </a:prstGeom>
          <a:noFill/>
        </p:spPr>
        <p:txBody>
          <a:bodyPr wrap="square" rtlCol="0">
            <a:spAutoFit/>
          </a:bodyPr>
          <a:lstStyle/>
          <a:p>
            <a:r>
              <a:rPr lang="vi-VN" sz="2800" b="0" smtClean="0"/>
              <a:t>Ví dụ </a:t>
            </a:r>
            <a:br>
              <a:rPr lang="vi-VN" sz="2800" b="0" smtClean="0"/>
            </a:br>
            <a:r>
              <a:rPr lang="vi-VN" sz="2800" b="0" smtClean="0"/>
              <a:t>về </a:t>
            </a:r>
            <a:br>
              <a:rPr lang="vi-VN" sz="2800" b="0" smtClean="0"/>
            </a:br>
            <a:r>
              <a:rPr lang="vi-VN" sz="2800" b="0" smtClean="0"/>
              <a:t>hàm băm (hash function)</a:t>
            </a:r>
            <a:endParaRPr lang="en-AU" sz="2800" b="0"/>
          </a:p>
        </p:txBody>
      </p:sp>
    </p:spTree>
    <p:extLst>
      <p:ext uri="{BB962C8B-B14F-4D97-AF65-F5344CB8AC3E}">
        <p14:creationId xmlns:p14="http://schemas.microsoft.com/office/powerpoint/2010/main" val="28430407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1"/>
            <a:ext cx="8756650" cy="990600"/>
          </a:xfrm>
        </p:spPr>
        <p:txBody>
          <a:bodyPr/>
          <a:lstStyle/>
          <a:p>
            <a:r>
              <a:rPr lang="vi-VN" sz="2800" smtClean="0"/>
              <a:t>Thuật toán phân phối khóa sử dụng KTC:</a:t>
            </a:r>
          </a:p>
          <a:p>
            <a:pPr lvl="1"/>
            <a:r>
              <a:rPr lang="vi-VN" sz="2400" smtClean="0"/>
              <a:t>Các thông điệp trao đổi:</a:t>
            </a:r>
          </a:p>
          <a:p>
            <a:pPr lvl="2"/>
            <a:endParaRPr lang="en-AU" sz="22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90800"/>
            <a:ext cx="531788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5881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vi-VN" sz="2800" smtClean="0"/>
              <a:t>Thuật toán phân phối khóa sử dụng KTC:</a:t>
            </a:r>
          </a:p>
          <a:p>
            <a:pPr lvl="1"/>
            <a:r>
              <a:rPr lang="en-AU" sz="2400" smtClean="0"/>
              <a:t>Mô tả các bước thực hiện</a:t>
            </a:r>
            <a:r>
              <a:rPr lang="vi-VN" sz="2400" smtClean="0"/>
              <a:t>:</a:t>
            </a:r>
          </a:p>
          <a:p>
            <a:pPr lvl="2"/>
            <a:r>
              <a:rPr lang="vi-VN" sz="2200" smtClean="0"/>
              <a:t>A mã hóa M và số định danh của B (người nhận) sử dụng khóa K</a:t>
            </a:r>
            <a:r>
              <a:rPr lang="vi-VN" sz="2200" baseline="-25000" smtClean="0"/>
              <a:t>AT</a:t>
            </a:r>
            <a:r>
              <a:rPr lang="vi-VN" sz="2200" smtClean="0"/>
              <a:t> và gửi thông điệp kèm theo số định danh của A </a:t>
            </a:r>
            <a:r>
              <a:rPr lang="vi-VN" sz="2200"/>
              <a:t>cho T</a:t>
            </a:r>
            <a:r>
              <a:rPr lang="vi-VN" sz="2200" smtClean="0"/>
              <a:t>.</a:t>
            </a:r>
          </a:p>
          <a:p>
            <a:pPr lvl="2"/>
            <a:r>
              <a:rPr lang="vi-VN" sz="2200" smtClean="0"/>
              <a:t>T giải mã thông điệp, xác định được người nhận là B. T mã hóa M sử dụng khóa K</a:t>
            </a:r>
            <a:r>
              <a:rPr lang="vi-VN" sz="2200" baseline="-25000" smtClean="0"/>
              <a:t>BT</a:t>
            </a:r>
            <a:r>
              <a:rPr lang="vi-VN" sz="2200" smtClean="0"/>
              <a:t> để chuyển cho B.</a:t>
            </a:r>
          </a:p>
          <a:p>
            <a:pPr lvl="2"/>
            <a:r>
              <a:rPr lang="vi-VN" sz="2200" smtClean="0"/>
              <a:t>T gửi lại thông điệp đã dịch cho A để chuyển cho B, hoặc T có thể gửi thẳng cho B.</a:t>
            </a:r>
          </a:p>
          <a:p>
            <a:pPr lvl="2"/>
            <a:r>
              <a:rPr lang="vi-VN" sz="2200" smtClean="0"/>
              <a:t>B giải mã thông điệp sử dụng khóa K</a:t>
            </a:r>
            <a:r>
              <a:rPr lang="vi-VN" sz="2200" baseline="-25000" smtClean="0"/>
              <a:t>BT</a:t>
            </a:r>
            <a:r>
              <a:rPr lang="vi-VN" sz="2200" smtClean="0"/>
              <a:t> để có M.</a:t>
            </a:r>
          </a:p>
          <a:p>
            <a:pPr lvl="2"/>
            <a:endParaRPr lang="vi-VN" sz="2200" smtClean="0"/>
          </a:p>
          <a:p>
            <a:pPr lvl="2"/>
            <a:endParaRPr lang="en-AU" sz="2200"/>
          </a:p>
        </p:txBody>
      </p:sp>
    </p:spTree>
    <p:extLst>
      <p:ext uri="{BB962C8B-B14F-4D97-AF65-F5344CB8AC3E}">
        <p14:creationId xmlns:p14="http://schemas.microsoft.com/office/powerpoint/2010/main" val="1519549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en-AU"/>
              <a:t>Chứng chỉ </a:t>
            </a:r>
            <a:r>
              <a:rPr lang="en-AU" smtClean="0"/>
              <a:t>khóa </a:t>
            </a:r>
            <a:r>
              <a:rPr lang="en-AU"/>
              <a:t>đối xứng (Symmetric-key </a:t>
            </a:r>
            <a:r>
              <a:rPr lang="en-AU" smtClean="0"/>
              <a:t>certificates) cung </a:t>
            </a:r>
            <a:r>
              <a:rPr lang="en-AU"/>
              <a:t>cấp một phương tiện cho phép </a:t>
            </a:r>
            <a:r>
              <a:rPr lang="en-AU" smtClean="0"/>
              <a:t>KTC:</a:t>
            </a:r>
          </a:p>
          <a:p>
            <a:pPr lvl="1"/>
            <a:r>
              <a:rPr lang="en-AU" smtClean="0"/>
              <a:t>Không phải duy trì một CSDL an toàn lưu các khóa bí mật của người dùng (hoặc phải sao chép CSDL này đến nhiều máy chủ);</a:t>
            </a:r>
          </a:p>
          <a:p>
            <a:pPr lvl="1"/>
            <a:r>
              <a:rPr lang="en-AU" smtClean="0"/>
              <a:t>Hoặc không phải yêu cầu các khóa bí mật của người dùng từ một CSDL an toàn.</a:t>
            </a:r>
          </a:p>
          <a:p>
            <a:r>
              <a:rPr lang="en-AU" smtClean="0"/>
              <a:t>Mỗi </a:t>
            </a:r>
            <a:r>
              <a:rPr lang="en-AU"/>
              <a:t>chứng chỉ khóa đối </a:t>
            </a:r>
            <a:r>
              <a:rPr lang="en-AU" smtClean="0"/>
              <a:t>xứng có một thời hạn sử dụng xác định.</a:t>
            </a:r>
          </a:p>
          <a:p>
            <a:pPr lvl="1"/>
            <a:endParaRPr lang="vi-VN" smtClean="0"/>
          </a:p>
          <a:p>
            <a:pPr lvl="2"/>
            <a:endParaRPr lang="vi-VN" sz="2200" smtClean="0"/>
          </a:p>
          <a:p>
            <a:pPr lvl="2"/>
            <a:endParaRPr lang="en-AU" sz="2200"/>
          </a:p>
        </p:txBody>
      </p:sp>
    </p:spTree>
    <p:extLst>
      <p:ext uri="{BB962C8B-B14F-4D97-AF65-F5344CB8AC3E}">
        <p14:creationId xmlns:p14="http://schemas.microsoft.com/office/powerpoint/2010/main" val="29330129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4800599"/>
          </a:xfrm>
        </p:spPr>
        <p:txBody>
          <a:bodyPr/>
          <a:lstStyle/>
          <a:p>
            <a:r>
              <a:rPr lang="en-AU" smtClean="0"/>
              <a:t>Cơ chế sử dụng chứng </a:t>
            </a:r>
            <a:r>
              <a:rPr lang="en-AU"/>
              <a:t>chỉ khóa đối </a:t>
            </a:r>
            <a:r>
              <a:rPr lang="en-AU" smtClean="0"/>
              <a:t>xứng:</a:t>
            </a:r>
          </a:p>
          <a:p>
            <a:pPr lvl="1"/>
            <a:r>
              <a:rPr lang="en-AU" smtClean="0"/>
              <a:t>Thực thể </a:t>
            </a:r>
            <a:r>
              <a:rPr lang="vi-VN" smtClean="0"/>
              <a:t>B </a:t>
            </a:r>
            <a:r>
              <a:rPr lang="vi-VN"/>
              <a:t>sở hữu khóa dài hạn K</a:t>
            </a:r>
            <a:r>
              <a:rPr lang="vi-VN" baseline="-25000"/>
              <a:t>BT </a:t>
            </a:r>
            <a:r>
              <a:rPr lang="vi-VN"/>
              <a:t>– chia sẻ với </a:t>
            </a:r>
            <a:r>
              <a:rPr lang="vi-VN" smtClean="0"/>
              <a:t>KTC</a:t>
            </a:r>
            <a:r>
              <a:rPr lang="en-AU" smtClean="0"/>
              <a:t> T;</a:t>
            </a:r>
          </a:p>
          <a:p>
            <a:pPr lvl="1"/>
            <a:r>
              <a:rPr lang="en-AU" smtClean="0"/>
              <a:t>K</a:t>
            </a:r>
            <a:r>
              <a:rPr lang="vi-VN" smtClean="0"/>
              <a:t>hóa </a:t>
            </a:r>
            <a:r>
              <a:rPr lang="vi-VN"/>
              <a:t>dài hạn </a:t>
            </a:r>
            <a:r>
              <a:rPr lang="vi-VN" smtClean="0"/>
              <a:t>K</a:t>
            </a:r>
            <a:r>
              <a:rPr lang="vi-VN" baseline="-25000" smtClean="0"/>
              <a:t>BT</a:t>
            </a:r>
            <a:r>
              <a:rPr lang="en-AU" smtClean="0"/>
              <a:t> được lưu trên T nhúng trong </a:t>
            </a:r>
            <a:r>
              <a:rPr lang="en-AU"/>
              <a:t>chứng chỉ khóa đối </a:t>
            </a:r>
            <a:r>
              <a:rPr lang="en-AU" smtClean="0"/>
              <a:t>xứng </a:t>
            </a:r>
            <a:r>
              <a:rPr lang="en-AU" sz="2400" smtClean="0"/>
              <a:t>E</a:t>
            </a:r>
            <a:r>
              <a:rPr lang="en-AU" sz="3200" baseline="-25000" smtClean="0"/>
              <a:t>K</a:t>
            </a:r>
            <a:r>
              <a:rPr lang="en-AU" sz="1800" baseline="-34000" smtClean="0"/>
              <a:t>T</a:t>
            </a:r>
            <a:r>
              <a:rPr lang="en-AU" smtClean="0"/>
              <a:t>(K</a:t>
            </a:r>
            <a:r>
              <a:rPr lang="en-AU" baseline="-25000" smtClean="0"/>
              <a:t>BT</a:t>
            </a:r>
            <a:r>
              <a:rPr lang="en-AU" smtClean="0"/>
              <a:t>, B);</a:t>
            </a:r>
          </a:p>
          <a:p>
            <a:pPr lvl="1"/>
            <a:r>
              <a:rPr lang="en-AU" smtClean="0"/>
              <a:t>K</a:t>
            </a:r>
            <a:r>
              <a:rPr lang="en-AU" baseline="-25000" smtClean="0"/>
              <a:t>T</a:t>
            </a:r>
            <a:r>
              <a:rPr lang="en-AU" smtClean="0"/>
              <a:t> là khóa chủ của T và chỉ T được biết;</a:t>
            </a:r>
          </a:p>
          <a:p>
            <a:pPr lvl="1"/>
            <a:r>
              <a:rPr lang="en-AU" smtClean="0"/>
              <a:t>Chứng </a:t>
            </a:r>
            <a:r>
              <a:rPr lang="en-AU"/>
              <a:t>chỉ khóa đối </a:t>
            </a:r>
            <a:r>
              <a:rPr lang="en-AU" smtClean="0"/>
              <a:t>xứng được sử dụng như là bản ghi nhớ cho chính T (chỉ T mới có thể mở chứng chỉ này);</a:t>
            </a:r>
          </a:p>
          <a:p>
            <a:pPr lvl="1"/>
            <a:r>
              <a:rPr lang="en-AU"/>
              <a:t>Chứng chỉ khóa đối xứng </a:t>
            </a:r>
            <a:r>
              <a:rPr lang="en-AU" smtClean="0"/>
              <a:t>cũng có thể được chuyển cho B khi có yêu cầu truy nhập khóa K</a:t>
            </a:r>
            <a:r>
              <a:rPr lang="en-AU" baseline="-25000" smtClean="0"/>
              <a:t>BT</a:t>
            </a:r>
            <a:r>
              <a:rPr lang="en-AU" smtClean="0"/>
              <a:t> để dịch thông điệp;</a:t>
            </a:r>
          </a:p>
          <a:p>
            <a:pPr lvl="1"/>
            <a:r>
              <a:rPr lang="en-AU"/>
              <a:t>Thay vì phải lưu trữ toàn bộ khóa dài hạn của người dùng, với chứng chỉ khóa đối xứng, T chỉ cần lưu an toàn khóa </a:t>
            </a:r>
            <a:r>
              <a:rPr lang="en-AU" smtClean="0"/>
              <a:t>chủ K</a:t>
            </a:r>
            <a:r>
              <a:rPr lang="en-AU" baseline="-25000" smtClean="0"/>
              <a:t>T </a:t>
            </a:r>
            <a:r>
              <a:rPr lang="en-AU" smtClean="0"/>
              <a:t>của mình.</a:t>
            </a:r>
            <a:endParaRPr lang="vi-VN" smtClean="0"/>
          </a:p>
          <a:p>
            <a:pPr lvl="2"/>
            <a:endParaRPr lang="vi-VN" sz="2200" smtClean="0"/>
          </a:p>
          <a:p>
            <a:pPr lvl="2"/>
            <a:endParaRPr lang="en-AU" sz="2200"/>
          </a:p>
        </p:txBody>
      </p:sp>
    </p:spTree>
    <p:extLst>
      <p:ext uri="{BB962C8B-B14F-4D97-AF65-F5344CB8AC3E}">
        <p14:creationId xmlns:p14="http://schemas.microsoft.com/office/powerpoint/2010/main" val="42330863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447800"/>
            <a:ext cx="8756650" cy="1447800"/>
          </a:xfrm>
        </p:spPr>
        <p:txBody>
          <a:bodyPr/>
          <a:lstStyle/>
          <a:p>
            <a:r>
              <a:rPr lang="vi-VN" sz="2800" smtClean="0"/>
              <a:t>Thuật toán phân phối khóa sử dụng KTC</a:t>
            </a:r>
            <a:r>
              <a:rPr lang="en-AU" sz="2800" smtClean="0"/>
              <a:t> với chứng chỉ khóa đối xứng và khỏa chủ K</a:t>
            </a:r>
            <a:r>
              <a:rPr lang="en-AU" sz="2800" baseline="-25000" smtClean="0"/>
              <a:t>T</a:t>
            </a:r>
            <a:r>
              <a:rPr lang="vi-VN" sz="2800" smtClean="0"/>
              <a:t>:</a:t>
            </a:r>
          </a:p>
          <a:p>
            <a:pPr lvl="1"/>
            <a:r>
              <a:rPr lang="vi-VN" sz="2400" smtClean="0"/>
              <a:t>Các thông điệp trao đổi:</a:t>
            </a:r>
            <a:endParaRPr lang="en-AU" sz="2400" smtClean="0"/>
          </a:p>
        </p:txBody>
      </p:sp>
      <p:grpSp>
        <p:nvGrpSpPr>
          <p:cNvPr id="5" name="Group 4"/>
          <p:cNvGrpSpPr/>
          <p:nvPr/>
        </p:nvGrpSpPr>
        <p:grpSpPr>
          <a:xfrm>
            <a:off x="1290408" y="3066241"/>
            <a:ext cx="7243991" cy="1505759"/>
            <a:chOff x="1662753" y="3576068"/>
            <a:chExt cx="7120344" cy="145704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53" y="3576068"/>
              <a:ext cx="7120344" cy="546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753" y="4147285"/>
              <a:ext cx="51911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408" y="5029200"/>
            <a:ext cx="7412699"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6539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bí mật</a:t>
            </a:r>
            <a:endParaRPr lang="en-AU"/>
          </a:p>
        </p:txBody>
      </p:sp>
      <p:sp>
        <p:nvSpPr>
          <p:cNvPr id="3" name="Content Placeholder 2"/>
          <p:cNvSpPr>
            <a:spLocks noGrp="1"/>
          </p:cNvSpPr>
          <p:nvPr>
            <p:ph idx="1"/>
          </p:nvPr>
        </p:nvSpPr>
        <p:spPr>
          <a:xfrm>
            <a:off x="228600" y="1295400"/>
            <a:ext cx="8756650" cy="4952999"/>
          </a:xfrm>
        </p:spPr>
        <p:txBody>
          <a:bodyPr/>
          <a:lstStyle/>
          <a:p>
            <a:r>
              <a:rPr lang="vi-VN" smtClean="0"/>
              <a:t>Thuật toán phân phối khóa sử dụng KTC</a:t>
            </a:r>
            <a:r>
              <a:rPr lang="en-AU"/>
              <a:t> với chứng chỉ khóa đối xứng và khỏa chủ </a:t>
            </a:r>
            <a:r>
              <a:rPr lang="en-AU" smtClean="0"/>
              <a:t>K</a:t>
            </a:r>
            <a:r>
              <a:rPr lang="en-AU" baseline="-25000" smtClean="0"/>
              <a:t>T</a:t>
            </a:r>
            <a:r>
              <a:rPr lang="vi-VN" smtClean="0"/>
              <a:t>:</a:t>
            </a:r>
          </a:p>
          <a:p>
            <a:pPr lvl="1"/>
            <a:r>
              <a:rPr lang="en-AU"/>
              <a:t>Một CSDL công cộng có thể được sử dụng để lưu định danh người dùng và chứng chỉ khóa đối </a:t>
            </a:r>
            <a:r>
              <a:rPr lang="en-AU" smtClean="0"/>
              <a:t>xứng của họ;</a:t>
            </a:r>
            <a:endParaRPr lang="en-AU"/>
          </a:p>
          <a:p>
            <a:pPr lvl="1"/>
            <a:r>
              <a:rPr lang="vi-VN" smtClean="0"/>
              <a:t>Các </a:t>
            </a:r>
            <a:r>
              <a:rPr lang="en-AU" smtClean="0"/>
              <a:t>bước thực hiện</a:t>
            </a:r>
            <a:r>
              <a:rPr lang="vi-VN" smtClean="0"/>
              <a:t>:</a:t>
            </a:r>
          </a:p>
          <a:p>
            <a:pPr lvl="2"/>
            <a:r>
              <a:rPr lang="vi-VN"/>
              <a:t>A mã hóa M và số định danh của B (người nhận) sử dụng khóa K</a:t>
            </a:r>
            <a:r>
              <a:rPr lang="vi-VN" baseline="-25000"/>
              <a:t>AT</a:t>
            </a:r>
            <a:r>
              <a:rPr lang="vi-VN"/>
              <a:t> và gửi thông điệp kèm </a:t>
            </a:r>
            <a:r>
              <a:rPr lang="en-AU"/>
              <a:t>chứng chỉ khóa đối xứng </a:t>
            </a:r>
            <a:r>
              <a:rPr lang="vi-VN" smtClean="0"/>
              <a:t>của A</a:t>
            </a:r>
            <a:r>
              <a:rPr lang="en-AU" smtClean="0"/>
              <a:t> và B lấy từ CSDL công cộng</a:t>
            </a:r>
            <a:r>
              <a:rPr lang="vi-VN" smtClean="0"/>
              <a:t> </a:t>
            </a:r>
            <a:r>
              <a:rPr lang="vi-VN"/>
              <a:t>cho </a:t>
            </a:r>
            <a:r>
              <a:rPr lang="vi-VN" smtClean="0"/>
              <a:t>T.</a:t>
            </a:r>
          </a:p>
          <a:p>
            <a:pPr lvl="2"/>
            <a:r>
              <a:rPr lang="vi-VN" smtClean="0"/>
              <a:t>T </a:t>
            </a:r>
            <a:r>
              <a:rPr lang="en-AU" smtClean="0"/>
              <a:t>sử dụng K</a:t>
            </a:r>
            <a:r>
              <a:rPr lang="en-AU" baseline="-25000" smtClean="0"/>
              <a:t>T</a:t>
            </a:r>
            <a:r>
              <a:rPr lang="en-AU" smtClean="0"/>
              <a:t> để </a:t>
            </a:r>
            <a:r>
              <a:rPr lang="vi-VN" smtClean="0"/>
              <a:t>giải mã</a:t>
            </a:r>
            <a:r>
              <a:rPr lang="en-AU" smtClean="0"/>
              <a:t> chứng chỉ của A và B, lấy được </a:t>
            </a:r>
            <a:r>
              <a:rPr lang="vi-VN" smtClean="0"/>
              <a:t>K</a:t>
            </a:r>
            <a:r>
              <a:rPr lang="vi-VN" baseline="-25000" smtClean="0"/>
              <a:t>AT</a:t>
            </a:r>
            <a:r>
              <a:rPr lang="en-AU" smtClean="0"/>
              <a:t> và </a:t>
            </a:r>
            <a:r>
              <a:rPr lang="vi-VN" smtClean="0"/>
              <a:t>K</a:t>
            </a:r>
            <a:r>
              <a:rPr lang="en-AU" baseline="-25000" smtClean="0"/>
              <a:t>B</a:t>
            </a:r>
            <a:r>
              <a:rPr lang="vi-VN" baseline="-25000" smtClean="0"/>
              <a:t>T</a:t>
            </a:r>
            <a:r>
              <a:rPr lang="en-AU" smtClean="0"/>
              <a:t>. T sử dụng </a:t>
            </a:r>
            <a:r>
              <a:rPr lang="vi-VN"/>
              <a:t>K</a:t>
            </a:r>
            <a:r>
              <a:rPr lang="vi-VN" baseline="-25000"/>
              <a:t>AT </a:t>
            </a:r>
            <a:r>
              <a:rPr lang="en-AU" smtClean="0"/>
              <a:t>giải mã thông điệp để có </a:t>
            </a:r>
            <a:r>
              <a:rPr lang="vi-VN" smtClean="0"/>
              <a:t>B</a:t>
            </a:r>
            <a:r>
              <a:rPr lang="en-AU" smtClean="0"/>
              <a:t> và M</a:t>
            </a:r>
            <a:r>
              <a:rPr lang="vi-VN" smtClean="0"/>
              <a:t>. </a:t>
            </a:r>
            <a:r>
              <a:rPr lang="en-AU" smtClean="0"/>
              <a:t>Đồng thời T kiểm tra định danh của B có trùng với định danh lưu trong chứng chỉ khóa đối xứng của B.</a:t>
            </a:r>
          </a:p>
          <a:p>
            <a:pPr lvl="2"/>
            <a:r>
              <a:rPr lang="vi-VN" smtClean="0"/>
              <a:t>T mã hóa M sử dụng khóa K</a:t>
            </a:r>
            <a:r>
              <a:rPr lang="vi-VN" baseline="-25000" smtClean="0"/>
              <a:t>BT</a:t>
            </a:r>
            <a:r>
              <a:rPr lang="vi-VN" smtClean="0"/>
              <a:t> để chuyển cho B.</a:t>
            </a:r>
            <a:r>
              <a:rPr lang="en-AU" smtClean="0"/>
              <a:t> </a:t>
            </a:r>
            <a:r>
              <a:rPr lang="vi-VN" smtClean="0"/>
              <a:t>T gửi lại thông điệp đã dịch cho A để chuyển cho B, hoặc T có thể gửi thẳng cho B.</a:t>
            </a:r>
          </a:p>
          <a:p>
            <a:pPr lvl="2"/>
            <a:r>
              <a:rPr lang="vi-VN" smtClean="0"/>
              <a:t>B giải mã thông điệp sử dụng khóa K</a:t>
            </a:r>
            <a:r>
              <a:rPr lang="vi-VN" baseline="-25000" smtClean="0"/>
              <a:t>BT</a:t>
            </a:r>
            <a:r>
              <a:rPr lang="vi-VN" smtClean="0"/>
              <a:t> để có M.</a:t>
            </a:r>
          </a:p>
          <a:p>
            <a:pPr lvl="2"/>
            <a:endParaRPr lang="vi-VN" sz="2000" smtClean="0"/>
          </a:p>
          <a:p>
            <a:pPr lvl="2"/>
            <a:endParaRPr lang="en-AU" sz="2000"/>
          </a:p>
        </p:txBody>
      </p:sp>
    </p:spTree>
    <p:extLst>
      <p:ext uri="{BB962C8B-B14F-4D97-AF65-F5344CB8AC3E}">
        <p14:creationId xmlns:p14="http://schemas.microsoft.com/office/powerpoint/2010/main" val="8195197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351128"/>
            <a:ext cx="8756650" cy="4858603"/>
          </a:xfrm>
        </p:spPr>
        <p:txBody>
          <a:bodyPr/>
          <a:lstStyle/>
          <a:p>
            <a:r>
              <a:rPr lang="en-AU"/>
              <a:t>Các kỹ thuật phân phối khóa công khai thường giả thiết các bên tham gia truyền thông sơ hữu khóa công khai </a:t>
            </a:r>
            <a:r>
              <a:rPr lang="en-AU" smtClean="0"/>
              <a:t>có tính xác </a:t>
            </a:r>
            <a:r>
              <a:rPr lang="en-AU"/>
              <a:t>thực (authentic public keys</a:t>
            </a:r>
            <a:r>
              <a:rPr lang="en-AU" smtClean="0"/>
              <a:t>);</a:t>
            </a:r>
          </a:p>
          <a:p>
            <a:pPr lvl="1"/>
            <a:r>
              <a:rPr lang="en-AU" smtClean="0"/>
              <a:t>Là các khóa công khai được tạo và sử dụng hợp pháp.</a:t>
            </a:r>
          </a:p>
          <a:p>
            <a:r>
              <a:rPr lang="en-AU" smtClean="0"/>
              <a:t>Việc </a:t>
            </a:r>
            <a:r>
              <a:rPr lang="en-AU"/>
              <a:t>phân phối khóa công </a:t>
            </a:r>
            <a:r>
              <a:rPr lang="en-AU" smtClean="0"/>
              <a:t>khai cần đảm bảo tính xác thực của chủ thể khóa công khai;</a:t>
            </a:r>
          </a:p>
          <a:p>
            <a:r>
              <a:rPr lang="en-AU" smtClean="0"/>
              <a:t>Các phương pháp phân </a:t>
            </a:r>
            <a:r>
              <a:rPr lang="en-AU"/>
              <a:t>phối khóa công </a:t>
            </a:r>
            <a:r>
              <a:rPr lang="en-AU" smtClean="0"/>
              <a:t>khai:</a:t>
            </a:r>
          </a:p>
          <a:p>
            <a:pPr lvl="1"/>
            <a:r>
              <a:rPr lang="en-AU" smtClean="0"/>
              <a:t>Trao đổi kiểu điểm-điểm thông qua kênh tin cậy;</a:t>
            </a:r>
          </a:p>
          <a:p>
            <a:pPr lvl="1"/>
            <a:r>
              <a:rPr lang="en-AU"/>
              <a:t>Truy nhập trực tiếp vào danh mục công cộng (public-key registry</a:t>
            </a:r>
            <a:r>
              <a:rPr lang="en-AU" smtClean="0"/>
              <a:t>);</a:t>
            </a:r>
          </a:p>
          <a:p>
            <a:pPr lvl="1"/>
            <a:r>
              <a:rPr lang="en-AU" smtClean="0"/>
              <a:t>Sử dụng một máy chủ trực tuyến tin cậy;</a:t>
            </a:r>
          </a:p>
          <a:p>
            <a:pPr lvl="1"/>
            <a:r>
              <a:rPr lang="en-AU"/>
              <a:t>Sử dụng một máy chủ </a:t>
            </a:r>
            <a:r>
              <a:rPr lang="en-AU" smtClean="0"/>
              <a:t>không trực tuyến và chứng chỉ;</a:t>
            </a:r>
          </a:p>
          <a:p>
            <a:pPr lvl="1"/>
            <a:r>
              <a:rPr lang="en-AU" smtClean="0"/>
              <a:t>Sử dụng các hệ thống đảm bảo tính xác thực với các tham số công cộng.</a:t>
            </a:r>
            <a:endParaRPr lang="en-AU"/>
          </a:p>
          <a:p>
            <a:pPr lvl="1"/>
            <a:endParaRPr lang="en-AU"/>
          </a:p>
        </p:txBody>
      </p:sp>
    </p:spTree>
    <p:extLst>
      <p:ext uri="{BB962C8B-B14F-4D97-AF65-F5344CB8AC3E}">
        <p14:creationId xmlns:p14="http://schemas.microsoft.com/office/powerpoint/2010/main" val="29031791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351128"/>
            <a:ext cx="8756650" cy="4858603"/>
          </a:xfrm>
        </p:spPr>
        <p:txBody>
          <a:bodyPr/>
          <a:lstStyle/>
          <a:p>
            <a:r>
              <a:rPr lang="en-AU" sz="2800"/>
              <a:t>Trao đổi </a:t>
            </a:r>
            <a:r>
              <a:rPr lang="en-AU" sz="2800" smtClean="0"/>
              <a:t>khóa công khai kiểu </a:t>
            </a:r>
            <a:r>
              <a:rPr lang="en-AU" sz="2800"/>
              <a:t>điểm-điểm thông qua kênh tin </a:t>
            </a:r>
            <a:r>
              <a:rPr lang="en-AU" sz="2800" smtClean="0"/>
              <a:t>cậy:</a:t>
            </a:r>
          </a:p>
          <a:p>
            <a:pPr lvl="1"/>
            <a:r>
              <a:rPr lang="en-AU" sz="2400" smtClean="0"/>
              <a:t>Các bên trực tiếp trao đổi khóa công khai với nhau thông qua các kênh tin cậy như thư bảo đảm hoặc các phương tiện chuyển giao đảm bảo khác;</a:t>
            </a:r>
          </a:p>
          <a:p>
            <a:pPr lvl="1"/>
            <a:r>
              <a:rPr lang="en-AU" sz="2400" smtClean="0"/>
              <a:t>Có thể sử dụng với các trao đổi không thường xuyên;</a:t>
            </a:r>
          </a:p>
          <a:p>
            <a:pPr lvl="1"/>
            <a:r>
              <a:rPr lang="en-AU" sz="2400" smtClean="0"/>
              <a:t>Thích hợp với các hệ thống đóng kín hoặc cỡ nhỏ.</a:t>
            </a:r>
          </a:p>
          <a:p>
            <a:pPr lvl="1"/>
            <a:r>
              <a:rPr lang="en-AU" sz="2400" smtClean="0"/>
              <a:t>Nhược điểm:</a:t>
            </a:r>
          </a:p>
          <a:p>
            <a:pPr lvl="2"/>
            <a:r>
              <a:rPr lang="en-AU" sz="2000" smtClean="0"/>
              <a:t>Bất tiện do trễ lớn;</a:t>
            </a:r>
          </a:p>
          <a:p>
            <a:pPr lvl="2"/>
            <a:r>
              <a:rPr lang="en-AU" sz="2000" smtClean="0"/>
              <a:t>Các kênh tin cậy dùng riêng đắt tiền.</a:t>
            </a:r>
          </a:p>
          <a:p>
            <a:endParaRPr lang="en-AU" sz="2800"/>
          </a:p>
        </p:txBody>
      </p:sp>
    </p:spTree>
    <p:extLst>
      <p:ext uri="{BB962C8B-B14F-4D97-AF65-F5344CB8AC3E}">
        <p14:creationId xmlns:p14="http://schemas.microsoft.com/office/powerpoint/2010/main" val="30764023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447800"/>
            <a:ext cx="8756650" cy="4761931"/>
          </a:xfrm>
        </p:spPr>
        <p:txBody>
          <a:bodyPr/>
          <a:lstStyle/>
          <a:p>
            <a:r>
              <a:rPr lang="en-AU" sz="2800"/>
              <a:t>Trao đổi </a:t>
            </a:r>
            <a:r>
              <a:rPr lang="en-AU" sz="2800" smtClean="0"/>
              <a:t>khóa công khai thông qua truy </a:t>
            </a:r>
            <a:r>
              <a:rPr lang="en-AU" sz="2800"/>
              <a:t>nhập trực tiếp vào danh mục công </a:t>
            </a:r>
            <a:r>
              <a:rPr lang="en-AU" sz="2800" smtClean="0"/>
              <a:t>cộng:</a:t>
            </a:r>
          </a:p>
          <a:p>
            <a:pPr lvl="1"/>
            <a:r>
              <a:rPr lang="en-AU" sz="2400" smtClean="0"/>
              <a:t>Một CSDL công cộng tin cậy được thiết lập, bao gồm tên người dùng và khóa công khai tương ứng;</a:t>
            </a:r>
          </a:p>
          <a:p>
            <a:pPr lvl="1"/>
            <a:r>
              <a:rPr lang="en-AU" sz="2400"/>
              <a:t>CSDL công </a:t>
            </a:r>
            <a:r>
              <a:rPr lang="en-AU" sz="2400" smtClean="0"/>
              <a:t>cộng này có thể được vận hành bởi 1 bên tin cậy;</a:t>
            </a:r>
          </a:p>
          <a:p>
            <a:pPr lvl="1"/>
            <a:r>
              <a:rPr lang="en-AU" sz="2400" smtClean="0"/>
              <a:t>Người dùng có thể truy nhập khóa công khai từ CSDL này;</a:t>
            </a:r>
          </a:p>
          <a:p>
            <a:pPr lvl="1"/>
            <a:r>
              <a:rPr lang="en-AU" sz="2400"/>
              <a:t>Một phương pháp thực hiện được sử dụng phổ biến là cây xác thực khóa công khai </a:t>
            </a:r>
            <a:r>
              <a:rPr lang="en-AU" sz="2400" smtClean="0"/>
              <a:t>(Tree authentication of </a:t>
            </a:r>
            <a:r>
              <a:rPr lang="en-AU" sz="2400"/>
              <a:t>public keys</a:t>
            </a:r>
            <a:r>
              <a:rPr lang="en-AU" sz="2400" smtClean="0"/>
              <a:t>).</a:t>
            </a:r>
            <a:endParaRPr lang="en-AU" sz="2400"/>
          </a:p>
          <a:p>
            <a:pPr lvl="1"/>
            <a:endParaRPr lang="en-AU" sz="2400" smtClean="0"/>
          </a:p>
          <a:p>
            <a:endParaRPr lang="en-AU" sz="2800"/>
          </a:p>
        </p:txBody>
      </p:sp>
    </p:spTree>
    <p:extLst>
      <p:ext uri="{BB962C8B-B14F-4D97-AF65-F5344CB8AC3E}">
        <p14:creationId xmlns:p14="http://schemas.microsoft.com/office/powerpoint/2010/main" val="9423411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296538"/>
            <a:ext cx="8756650" cy="4913194"/>
          </a:xfrm>
        </p:spPr>
        <p:txBody>
          <a:bodyPr/>
          <a:lstStyle/>
          <a:p>
            <a:r>
              <a:rPr lang="en-AU" sz="2800"/>
              <a:t>Trao đổi </a:t>
            </a:r>
            <a:r>
              <a:rPr lang="en-AU" sz="2800" smtClean="0"/>
              <a:t>khóa công khai thông qua sử </a:t>
            </a:r>
            <a:r>
              <a:rPr lang="en-AU" sz="2800"/>
              <a:t>dụng một máy chủ trực tuyến tin </a:t>
            </a:r>
            <a:r>
              <a:rPr lang="en-AU" sz="2800" smtClean="0"/>
              <a:t>cậy:</a:t>
            </a:r>
          </a:p>
          <a:p>
            <a:pPr lvl="1"/>
            <a:r>
              <a:rPr lang="en-AU" sz="2400" smtClean="0"/>
              <a:t>Máy </a:t>
            </a:r>
            <a:r>
              <a:rPr lang="en-AU" sz="2400"/>
              <a:t>chủ trực tuyến tin </a:t>
            </a:r>
            <a:r>
              <a:rPr lang="en-AU" sz="2400" smtClean="0"/>
              <a:t>cậy cung cấp truy nhập đến CSDL công cộng các khóa công khai;</a:t>
            </a:r>
          </a:p>
          <a:p>
            <a:pPr lvl="1"/>
            <a:r>
              <a:rPr lang="en-AU" sz="2400" smtClean="0"/>
              <a:t>Khóa công khai được ký và gửi cho bên yêu cầu;</a:t>
            </a:r>
          </a:p>
          <a:p>
            <a:pPr lvl="1"/>
            <a:r>
              <a:rPr lang="en-AU" sz="2400" smtClean="0"/>
              <a:t>Kênh truyền không đòi hỏi phải bí mật;</a:t>
            </a:r>
          </a:p>
          <a:p>
            <a:pPr lvl="1"/>
            <a:r>
              <a:rPr lang="en-AU" sz="2400" smtClean="0"/>
              <a:t>Bên yêu cầu sử dụng khóa công khai của máy chủ để xác thực chữ ký của máy chủ và qua đó kiểm tra tính xác thực, toàn vẹn của khóa;</a:t>
            </a:r>
          </a:p>
          <a:p>
            <a:pPr lvl="1"/>
            <a:r>
              <a:rPr lang="en-AU" sz="2400" smtClean="0"/>
              <a:t>Nhược điểm:</a:t>
            </a:r>
          </a:p>
          <a:p>
            <a:pPr lvl="2"/>
            <a:r>
              <a:rPr lang="en-AU" sz="2000" smtClean="0"/>
              <a:t>Máy chủ phải luôn trực tuyến;</a:t>
            </a:r>
          </a:p>
          <a:p>
            <a:pPr lvl="2"/>
            <a:r>
              <a:rPr lang="en-AU" sz="2000"/>
              <a:t>Máy </a:t>
            </a:r>
            <a:r>
              <a:rPr lang="en-AU" sz="2000" smtClean="0"/>
              <a:t>chủ có thể trở thành điểm nút cổ chai.</a:t>
            </a:r>
          </a:p>
          <a:p>
            <a:endParaRPr lang="en-AU" sz="2800"/>
          </a:p>
        </p:txBody>
      </p:sp>
    </p:spTree>
    <p:extLst>
      <p:ext uri="{BB962C8B-B14F-4D97-AF65-F5344CB8AC3E}">
        <p14:creationId xmlns:p14="http://schemas.microsoft.com/office/powerpoint/2010/main" val="168520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4.1.2 </a:t>
            </a:r>
            <a:r>
              <a:rPr lang="vi-VN"/>
              <a:t>Vai trò của mã </a:t>
            </a:r>
            <a:r>
              <a:rPr lang="vi-VN" smtClean="0"/>
              <a:t>hóa trong ATTT</a:t>
            </a:r>
            <a:endParaRPr lang="en-AU"/>
          </a:p>
        </p:txBody>
      </p:sp>
      <p:sp>
        <p:nvSpPr>
          <p:cNvPr id="3" name="Content Placeholder 2"/>
          <p:cNvSpPr>
            <a:spLocks noGrp="1"/>
          </p:cNvSpPr>
          <p:nvPr>
            <p:ph idx="1"/>
          </p:nvPr>
        </p:nvSpPr>
        <p:spPr/>
        <p:txBody>
          <a:bodyPr/>
          <a:lstStyle/>
          <a:p>
            <a:r>
              <a:rPr lang="vi-VN" sz="2800"/>
              <a:t>Mã hoá thông tin có thể được sử dụng để đảm bảo an toàn thông tin trên đường truyền với các thuộc tính:</a:t>
            </a:r>
          </a:p>
          <a:p>
            <a:pPr lvl="1"/>
            <a:r>
              <a:rPr lang="vi-VN" sz="2400"/>
              <a:t>Bí mật (confidentiality</a:t>
            </a:r>
            <a:r>
              <a:rPr lang="vi-VN" sz="2400" smtClean="0"/>
              <a:t>): </a:t>
            </a:r>
            <a:r>
              <a:rPr lang="en-AU" sz="2400"/>
              <a:t>đảm bảo chỉ những người có thẩm quyền mới có khả năng truy nhập vào </a:t>
            </a:r>
            <a:r>
              <a:rPr lang="vi-VN" sz="2400" smtClean="0"/>
              <a:t>thông tin;</a:t>
            </a:r>
            <a:endParaRPr lang="vi-VN" sz="2400"/>
          </a:p>
          <a:p>
            <a:pPr lvl="1"/>
            <a:r>
              <a:rPr lang="vi-VN" sz="2400"/>
              <a:t>Toàn vẹn (integrity): đảm bảo dữ liệu không bị sửa đổi bởi các bên không có đủ thẩm </a:t>
            </a:r>
            <a:r>
              <a:rPr lang="vi-VN" sz="2400" smtClean="0"/>
              <a:t>quyền;</a:t>
            </a:r>
            <a:endParaRPr lang="vi-VN" sz="2400"/>
          </a:p>
          <a:p>
            <a:pPr lvl="1"/>
            <a:r>
              <a:rPr lang="vi-VN" sz="2400"/>
              <a:t>Xác thực (authentication</a:t>
            </a:r>
            <a:r>
              <a:rPr lang="vi-VN" sz="2400" smtClean="0"/>
              <a:t>): thông tin nhận dạng về các chủ thể tham gia phiên truyền thông có thể xác thực;</a:t>
            </a:r>
            <a:endParaRPr lang="en-AU" sz="2400"/>
          </a:p>
          <a:p>
            <a:pPr lvl="1"/>
            <a:r>
              <a:rPr lang="vi-VN" sz="2400" smtClean="0"/>
              <a:t>Không </a:t>
            </a:r>
            <a:r>
              <a:rPr lang="vi-VN" sz="2400"/>
              <a:t>thể chối bỏ (non-repudiation</a:t>
            </a:r>
            <a:r>
              <a:rPr lang="vi-VN" sz="2400" smtClean="0"/>
              <a:t>): cho phép ngăn chặn một chủ thể chối bỏ hành vi hoặc phát ngôn đã thực hiện.</a:t>
            </a:r>
            <a:endParaRPr lang="vi-VN" sz="2400"/>
          </a:p>
        </p:txBody>
      </p:sp>
    </p:spTree>
    <p:extLst>
      <p:ext uri="{BB962C8B-B14F-4D97-AF65-F5344CB8AC3E}">
        <p14:creationId xmlns:p14="http://schemas.microsoft.com/office/powerpoint/2010/main" val="39551073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296538"/>
            <a:ext cx="8756650" cy="4913194"/>
          </a:xfrm>
        </p:spPr>
        <p:txBody>
          <a:bodyPr/>
          <a:lstStyle/>
          <a:p>
            <a:r>
              <a:rPr lang="en-AU"/>
              <a:t>Trao đổi </a:t>
            </a:r>
            <a:r>
              <a:rPr lang="en-AU" smtClean="0"/>
              <a:t>khóa công khai thông qua sử </a:t>
            </a:r>
            <a:r>
              <a:rPr lang="en-AU"/>
              <a:t>dụng một máy chủ không trực </a:t>
            </a:r>
            <a:r>
              <a:rPr lang="en-AU" smtClean="0"/>
              <a:t>tuyến </a:t>
            </a:r>
            <a:r>
              <a:rPr lang="en-AU"/>
              <a:t>và chứng </a:t>
            </a:r>
            <a:r>
              <a:rPr lang="en-AU" smtClean="0"/>
              <a:t>chỉ:</a:t>
            </a:r>
          </a:p>
          <a:p>
            <a:pPr lvl="1"/>
            <a:r>
              <a:rPr lang="en-AU"/>
              <a:t>Bên A liên hệ với một bên tin cậy (được gọi là Cơ quan chứng thực - </a:t>
            </a:r>
            <a:r>
              <a:rPr lang="en-AU" smtClean="0"/>
              <a:t>Certification Authority </a:t>
            </a:r>
            <a:r>
              <a:rPr lang="en-AU"/>
              <a:t>(CA</a:t>
            </a:r>
            <a:r>
              <a:rPr lang="en-AU" smtClean="0"/>
              <a:t>)) để đăng ký khóa công khai của mình và nhận được chữ ký xác nhận khóa công khai của CA;</a:t>
            </a:r>
          </a:p>
          <a:p>
            <a:pPr lvl="1"/>
            <a:r>
              <a:rPr lang="en-AU" smtClean="0"/>
              <a:t>CA cấp một chứng chỉ (Certificate) cho khóa công khai của A: chứng chỉ kết hợp khóa công khai của A với thông tin định danh của A;</a:t>
            </a:r>
          </a:p>
          <a:p>
            <a:pPr lvl="1"/>
            <a:r>
              <a:rPr lang="en-AU" smtClean="0"/>
              <a:t>Khi A đã có chứng chỉ khóa công khai (Public key certificate), A có thể gửi khóa công khai cho các bên có liên quan bằng cách gửi chứng chỉ khóa công khai.</a:t>
            </a:r>
          </a:p>
          <a:p>
            <a:pPr lvl="1"/>
            <a:r>
              <a:rPr lang="en-AU" smtClean="0"/>
              <a:t>Chứng chỉ khóa công khai cũng có thể được đưa vào danh mục công cộng và người dùng có thể truy nhập.</a:t>
            </a:r>
            <a:endParaRPr lang="en-AU"/>
          </a:p>
        </p:txBody>
      </p:sp>
    </p:spTree>
    <p:extLst>
      <p:ext uri="{BB962C8B-B14F-4D97-AF65-F5344CB8AC3E}">
        <p14:creationId xmlns:p14="http://schemas.microsoft.com/office/powerpoint/2010/main" val="23527243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Kỹ thuật PP khóa </a:t>
            </a:r>
            <a:r>
              <a:rPr lang="en-US" smtClean="0"/>
              <a:t>công khai</a:t>
            </a:r>
            <a:endParaRPr lang="en-AU"/>
          </a:p>
        </p:txBody>
      </p:sp>
      <p:sp>
        <p:nvSpPr>
          <p:cNvPr id="3" name="Content Placeholder 2"/>
          <p:cNvSpPr>
            <a:spLocks noGrp="1"/>
          </p:cNvSpPr>
          <p:nvPr>
            <p:ph idx="1"/>
          </p:nvPr>
        </p:nvSpPr>
        <p:spPr>
          <a:xfrm>
            <a:off x="228600" y="1447800"/>
            <a:ext cx="8756650" cy="4761932"/>
          </a:xfrm>
        </p:spPr>
        <p:txBody>
          <a:bodyPr/>
          <a:lstStyle/>
          <a:p>
            <a:r>
              <a:rPr lang="en-AU" sz="2800"/>
              <a:t>Trao đổi </a:t>
            </a:r>
            <a:r>
              <a:rPr lang="en-AU" sz="2800" smtClean="0"/>
              <a:t>khóa công khai thông qua sử </a:t>
            </a:r>
            <a:r>
              <a:rPr lang="en-AU" sz="2800"/>
              <a:t>dụng các hệ thống đảm bảo tính xác thực với các tham số công </a:t>
            </a:r>
            <a:r>
              <a:rPr lang="en-AU" sz="2800" smtClean="0"/>
              <a:t>cộng:</a:t>
            </a:r>
          </a:p>
          <a:p>
            <a:pPr lvl="1"/>
            <a:r>
              <a:rPr lang="en-AU" sz="2400"/>
              <a:t>Các hệ thống dựa trên định danh </a:t>
            </a:r>
            <a:r>
              <a:rPr lang="en-AU" sz="2400" smtClean="0"/>
              <a:t>(Identity-based </a:t>
            </a:r>
            <a:r>
              <a:rPr lang="en-AU" sz="2400"/>
              <a:t>systems</a:t>
            </a:r>
            <a:r>
              <a:rPr lang="en-AU" sz="2400" smtClean="0"/>
              <a:t>);</a:t>
            </a:r>
          </a:p>
          <a:p>
            <a:pPr lvl="1"/>
            <a:r>
              <a:rPr lang="en-AU" sz="2400"/>
              <a:t>Các hệ thống sử dụng các khóa được chứng thực mặc nhiên (implicitly </a:t>
            </a:r>
            <a:r>
              <a:rPr lang="en-AU" sz="2400" smtClean="0"/>
              <a:t>certified </a:t>
            </a:r>
            <a:r>
              <a:rPr lang="en-AU" sz="2400"/>
              <a:t>keys</a:t>
            </a:r>
            <a:r>
              <a:rPr lang="en-AU" sz="2400" smtClean="0"/>
              <a:t>);</a:t>
            </a:r>
          </a:p>
          <a:p>
            <a:pPr lvl="1"/>
            <a:r>
              <a:rPr lang="en-AU" sz="2400" smtClean="0"/>
              <a:t>Có khả năng phát hiện các sửa đổi với các tham số công cộng.</a:t>
            </a:r>
            <a:endParaRPr lang="en-AU" sz="2400"/>
          </a:p>
        </p:txBody>
      </p:sp>
    </p:spTree>
    <p:extLst>
      <p:ext uri="{BB962C8B-B14F-4D97-AF65-F5344CB8AC3E}">
        <p14:creationId xmlns:p14="http://schemas.microsoft.com/office/powerpoint/2010/main" val="5724810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4.5 </a:t>
            </a:r>
            <a:r>
              <a:rPr lang="en-US"/>
              <a:t>QL &amp;</a:t>
            </a:r>
            <a:r>
              <a:rPr lang="en-US" smtClean="0"/>
              <a:t> PP </a:t>
            </a:r>
            <a:r>
              <a:rPr lang="en-US"/>
              <a:t>khóa – </a:t>
            </a:r>
            <a:r>
              <a:rPr lang="en-US" smtClean="0"/>
              <a:t>Các giao thức PP &amp; thỏa thuận khóa</a:t>
            </a:r>
            <a:endParaRPr lang="en-AU"/>
          </a:p>
        </p:txBody>
      </p:sp>
      <p:sp>
        <p:nvSpPr>
          <p:cNvPr id="3" name="Content Placeholder 2"/>
          <p:cNvSpPr>
            <a:spLocks noGrp="1"/>
          </p:cNvSpPr>
          <p:nvPr>
            <p:ph idx="1"/>
          </p:nvPr>
        </p:nvSpPr>
        <p:spPr>
          <a:xfrm>
            <a:off x="228600" y="1371600"/>
            <a:ext cx="8756650" cy="4838132"/>
          </a:xfrm>
        </p:spPr>
        <p:txBody>
          <a:bodyPr/>
          <a:lstStyle/>
          <a:p>
            <a:r>
              <a:rPr lang="en-AU" sz="2800" smtClean="0"/>
              <a:t>Vận chuyển khóa dựa trên mã hóa khóa đối xứng</a:t>
            </a:r>
          </a:p>
          <a:p>
            <a:pPr lvl="1"/>
            <a:r>
              <a:rPr lang="en-AU" sz="2400" smtClean="0"/>
              <a:t>Cập nhật khóa kiểu điểm – điểm</a:t>
            </a:r>
          </a:p>
          <a:p>
            <a:pPr lvl="1"/>
            <a:r>
              <a:rPr lang="en-AU" sz="2400" smtClean="0"/>
              <a:t>AKEP - Authenticated </a:t>
            </a:r>
            <a:r>
              <a:rPr lang="en-AU" sz="2400"/>
              <a:t>Key Exchange Protocol</a:t>
            </a:r>
          </a:p>
          <a:p>
            <a:pPr lvl="1"/>
            <a:r>
              <a:rPr lang="en-AU" sz="2400" smtClean="0"/>
              <a:t>Giao thức không khóa Shamir</a:t>
            </a:r>
          </a:p>
          <a:p>
            <a:pPr lvl="1"/>
            <a:r>
              <a:rPr lang="en-AU" sz="2400" smtClean="0"/>
              <a:t>Kerberos</a:t>
            </a:r>
          </a:p>
          <a:p>
            <a:r>
              <a:rPr lang="en-AU" sz="2800"/>
              <a:t>Vận chuyển khóa dựa trên mã hóa </a:t>
            </a:r>
            <a:r>
              <a:rPr lang="en-AU" sz="2800" smtClean="0"/>
              <a:t>khóa công khai</a:t>
            </a:r>
          </a:p>
          <a:p>
            <a:pPr lvl="1"/>
            <a:r>
              <a:rPr lang="en-AU" sz="2400"/>
              <a:t>Vận chuyển khóa dựa trên mã hóa khóa công </a:t>
            </a:r>
            <a:r>
              <a:rPr lang="en-AU" sz="2400" smtClean="0"/>
              <a:t>khai không có chữ ký</a:t>
            </a:r>
          </a:p>
          <a:p>
            <a:pPr lvl="1"/>
            <a:r>
              <a:rPr lang="en-AU" sz="2400"/>
              <a:t>Vận chuyển khóa dựa trên mã hóa khóa công </a:t>
            </a:r>
            <a:r>
              <a:rPr lang="en-AU" sz="2400" smtClean="0"/>
              <a:t>khai kết hợp với chữ ký.</a:t>
            </a:r>
            <a:endParaRPr lang="en-AU" sz="2400"/>
          </a:p>
        </p:txBody>
      </p:sp>
    </p:spTree>
    <p:extLst>
      <p:ext uri="{BB962C8B-B14F-4D97-AF65-F5344CB8AC3E}">
        <p14:creationId xmlns:p14="http://schemas.microsoft.com/office/powerpoint/2010/main" val="391601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449763"/>
          </a:xfrm>
        </p:spPr>
        <p:txBody>
          <a:bodyPr/>
          <a:lstStyle/>
          <a:p>
            <a:r>
              <a:rPr lang="en-AU" sz="2800"/>
              <a:t>Cập nhật khóa kiểu điểm – điểm (Point-to-point key update</a:t>
            </a:r>
            <a:r>
              <a:rPr lang="en-AU" sz="2800" smtClean="0"/>
              <a:t>):</a:t>
            </a:r>
          </a:p>
          <a:p>
            <a:pPr lvl="1"/>
            <a:r>
              <a:rPr lang="en-AU" sz="2400" smtClean="0"/>
              <a:t>Phương pháp này cần sử dụng một khóa chia sẻ dài hạn</a:t>
            </a:r>
            <a:r>
              <a:rPr lang="vi-VN" sz="2400" smtClean="0"/>
              <a:t> K</a:t>
            </a:r>
            <a:r>
              <a:rPr lang="en-AU" sz="2400" smtClean="0"/>
              <a:t> giữa 2 thực thể </a:t>
            </a:r>
            <a:r>
              <a:rPr lang="vi-VN" sz="2400" smtClean="0"/>
              <a:t>(A, B) cần </a:t>
            </a:r>
            <a:r>
              <a:rPr lang="en-AU" sz="2400" smtClean="0"/>
              <a:t>trao đổi khóa ngắn hạn;</a:t>
            </a:r>
          </a:p>
          <a:p>
            <a:pPr lvl="1"/>
            <a:r>
              <a:rPr lang="en-AU" sz="2400" smtClean="0"/>
              <a:t>Khóa dài hạn</a:t>
            </a:r>
            <a:r>
              <a:rPr lang="vi-VN" sz="2400" smtClean="0"/>
              <a:t> K</a:t>
            </a:r>
            <a:r>
              <a:rPr lang="en-AU" sz="2400" smtClean="0"/>
              <a:t> được trao đổi bằng một kênh an toàn;</a:t>
            </a:r>
          </a:p>
          <a:p>
            <a:pPr lvl="1"/>
            <a:r>
              <a:rPr lang="en-AU" sz="2400" smtClean="0"/>
              <a:t>Các ký hiệu sử dụng:</a:t>
            </a:r>
          </a:p>
          <a:p>
            <a:pPr lvl="2"/>
            <a:r>
              <a:rPr lang="en-AU" sz="2200" smtClean="0"/>
              <a:t>r</a:t>
            </a:r>
            <a:r>
              <a:rPr lang="en-AU" sz="2200" baseline="-25000" smtClean="0"/>
              <a:t>A</a:t>
            </a:r>
            <a:r>
              <a:rPr lang="en-AU" sz="2200" smtClean="0"/>
              <a:t> là một số ngẫu nhiên;</a:t>
            </a:r>
          </a:p>
          <a:p>
            <a:pPr lvl="2"/>
            <a:r>
              <a:rPr lang="en-AU" sz="2200" smtClean="0"/>
              <a:t>t</a:t>
            </a:r>
            <a:r>
              <a:rPr lang="en-AU" sz="2200" baseline="-25000" smtClean="0"/>
              <a:t>A</a:t>
            </a:r>
            <a:r>
              <a:rPr lang="en-AU" sz="2200" smtClean="0"/>
              <a:t> là tem thời gian;</a:t>
            </a:r>
          </a:p>
          <a:p>
            <a:pPr lvl="2"/>
            <a:r>
              <a:rPr lang="en-AU" sz="2200" smtClean="0"/>
              <a:t>n</a:t>
            </a:r>
            <a:r>
              <a:rPr lang="en-AU" sz="2200" baseline="-25000" smtClean="0"/>
              <a:t>A</a:t>
            </a:r>
            <a:r>
              <a:rPr lang="en-AU" sz="2200" smtClean="0"/>
              <a:t> là số thứ tự</a:t>
            </a:r>
            <a:r>
              <a:rPr lang="vi-VN" sz="2200" smtClean="0"/>
              <a:t> (sequence number)</a:t>
            </a:r>
            <a:r>
              <a:rPr lang="en-AU" sz="2200" smtClean="0"/>
              <a:t> do thực thể A tạo ra;</a:t>
            </a:r>
          </a:p>
          <a:p>
            <a:pPr lvl="2"/>
            <a:r>
              <a:rPr lang="en-AU" sz="2200" smtClean="0"/>
              <a:t>E là thuật toán mã hóa khóa đối xứng.</a:t>
            </a:r>
          </a:p>
          <a:p>
            <a:pPr lvl="2"/>
            <a:endParaRPr lang="en-AU" sz="2000"/>
          </a:p>
        </p:txBody>
      </p:sp>
    </p:spTree>
    <p:extLst>
      <p:ext uri="{BB962C8B-B14F-4D97-AF65-F5344CB8AC3E}">
        <p14:creationId xmlns:p14="http://schemas.microsoft.com/office/powerpoint/2010/main" val="6860068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449763"/>
          </a:xfrm>
        </p:spPr>
        <p:txBody>
          <a:bodyPr/>
          <a:lstStyle/>
          <a:p>
            <a:r>
              <a:rPr lang="en-AU" sz="2800"/>
              <a:t>Cập nhật khóa kiểu điểm – </a:t>
            </a:r>
            <a:r>
              <a:rPr lang="en-AU" sz="2800" smtClean="0"/>
              <a:t>điểm:</a:t>
            </a:r>
          </a:p>
          <a:p>
            <a:pPr lvl="1"/>
            <a:r>
              <a:rPr lang="en-AU" sz="2400" smtClean="0"/>
              <a:t>Vận chuyển khóa đơn giản (cần 1 lần gửi):</a:t>
            </a:r>
          </a:p>
          <a:p>
            <a:pPr lvl="2"/>
            <a:r>
              <a:rPr lang="vi-VN" sz="2200" smtClean="0"/>
              <a:t>A </a:t>
            </a:r>
            <a:r>
              <a:rPr lang="vi-VN" sz="2200" smtClean="0">
                <a:sym typeface="Wingdings" panose="05000000000000000000" pitchFamily="2" charset="2"/>
              </a:rPr>
              <a:t> B: E</a:t>
            </a:r>
            <a:r>
              <a:rPr lang="vi-VN" sz="2200" baseline="-25000" smtClean="0">
                <a:sym typeface="Wingdings" panose="05000000000000000000" pitchFamily="2" charset="2"/>
              </a:rPr>
              <a:t>K</a:t>
            </a:r>
            <a:r>
              <a:rPr lang="vi-VN" sz="2200" smtClean="0">
                <a:sym typeface="Wingdings" panose="05000000000000000000" pitchFamily="2" charset="2"/>
              </a:rPr>
              <a:t>(r</a:t>
            </a:r>
            <a:r>
              <a:rPr lang="vi-VN" sz="2200" baseline="-25000" smtClean="0">
                <a:sym typeface="Wingdings" panose="05000000000000000000" pitchFamily="2" charset="2"/>
              </a:rPr>
              <a:t>A</a:t>
            </a:r>
            <a:r>
              <a:rPr lang="vi-VN" sz="2200" smtClean="0">
                <a:sym typeface="Wingdings" panose="05000000000000000000" pitchFamily="2" charset="2"/>
              </a:rPr>
              <a:t>): </a:t>
            </a:r>
          </a:p>
          <a:p>
            <a:pPr lvl="3"/>
            <a:r>
              <a:rPr lang="vi-VN" sz="2000" smtClean="0">
                <a:sym typeface="Wingdings" panose="05000000000000000000" pitchFamily="2" charset="2"/>
              </a:rPr>
              <a:t>A tạo một số ngẫu nhiên </a:t>
            </a:r>
            <a:r>
              <a:rPr lang="vi-VN" sz="2000">
                <a:sym typeface="Wingdings" panose="05000000000000000000" pitchFamily="2" charset="2"/>
              </a:rPr>
              <a:t>r</a:t>
            </a:r>
            <a:r>
              <a:rPr lang="vi-VN" sz="2000" baseline="-25000">
                <a:sym typeface="Wingdings" panose="05000000000000000000" pitchFamily="2" charset="2"/>
              </a:rPr>
              <a:t>A </a:t>
            </a:r>
            <a:r>
              <a:rPr lang="vi-VN" sz="2000" baseline="-25000" smtClean="0">
                <a:sym typeface="Wingdings" panose="05000000000000000000" pitchFamily="2" charset="2"/>
              </a:rPr>
              <a:t> </a:t>
            </a:r>
            <a:r>
              <a:rPr lang="vi-VN" sz="2000" smtClean="0">
                <a:sym typeface="Wingdings" panose="05000000000000000000" pitchFamily="2" charset="2"/>
              </a:rPr>
              <a:t>(chính là khóa phiên W cần trao đổi), mã hóa bằng khóa dài hạn K và gửi cho B;</a:t>
            </a:r>
          </a:p>
          <a:p>
            <a:pPr lvl="3"/>
            <a:r>
              <a:rPr lang="vi-VN" sz="2000" smtClean="0">
                <a:sym typeface="Wingdings" panose="05000000000000000000" pitchFamily="2" charset="2"/>
              </a:rPr>
              <a:t>B nhận được </a:t>
            </a:r>
            <a:r>
              <a:rPr lang="vi-VN" sz="2000">
                <a:sym typeface="Wingdings" panose="05000000000000000000" pitchFamily="2" charset="2"/>
              </a:rPr>
              <a:t>E</a:t>
            </a:r>
            <a:r>
              <a:rPr lang="vi-VN" sz="2000" baseline="-25000">
                <a:sym typeface="Wingdings" panose="05000000000000000000" pitchFamily="2" charset="2"/>
              </a:rPr>
              <a:t>K</a:t>
            </a:r>
            <a:r>
              <a:rPr lang="vi-VN" sz="2000">
                <a:sym typeface="Wingdings" panose="05000000000000000000" pitchFamily="2" charset="2"/>
              </a:rPr>
              <a:t>(r</a:t>
            </a:r>
            <a:r>
              <a:rPr lang="vi-VN" sz="2000" baseline="-25000">
                <a:sym typeface="Wingdings" panose="05000000000000000000" pitchFamily="2" charset="2"/>
              </a:rPr>
              <a:t>A</a:t>
            </a:r>
            <a:r>
              <a:rPr lang="vi-VN" sz="2000" smtClean="0">
                <a:sym typeface="Wingdings" panose="05000000000000000000" pitchFamily="2" charset="2"/>
              </a:rPr>
              <a:t>), giải mã sử dụng </a:t>
            </a:r>
            <a:r>
              <a:rPr lang="vi-VN" sz="2000">
                <a:sym typeface="Wingdings" panose="05000000000000000000" pitchFamily="2" charset="2"/>
              </a:rPr>
              <a:t>khóa </a:t>
            </a:r>
            <a:r>
              <a:rPr lang="vi-VN" sz="2000" smtClean="0">
                <a:sym typeface="Wingdings" panose="05000000000000000000" pitchFamily="2" charset="2"/>
              </a:rPr>
              <a:t>K để có được r</a:t>
            </a:r>
            <a:r>
              <a:rPr lang="vi-VN" sz="2000" baseline="-25000" smtClean="0">
                <a:sym typeface="Wingdings" panose="05000000000000000000" pitchFamily="2" charset="2"/>
              </a:rPr>
              <a:t>A</a:t>
            </a:r>
            <a:r>
              <a:rPr lang="vi-VN" sz="2000" smtClean="0">
                <a:sym typeface="Wingdings" panose="05000000000000000000" pitchFamily="2" charset="2"/>
              </a:rPr>
              <a:t>.</a:t>
            </a:r>
          </a:p>
          <a:p>
            <a:pPr lvl="2"/>
            <a:r>
              <a:rPr lang="vi-VN" sz="2400"/>
              <a:t>A </a:t>
            </a:r>
            <a:r>
              <a:rPr lang="vi-VN" sz="2400">
                <a:sym typeface="Wingdings" panose="05000000000000000000" pitchFamily="2" charset="2"/>
              </a:rPr>
              <a:t> B: </a:t>
            </a:r>
            <a:r>
              <a:rPr lang="vi-VN" sz="2400" smtClean="0">
                <a:sym typeface="Wingdings" panose="05000000000000000000" pitchFamily="2" charset="2"/>
              </a:rPr>
              <a:t>E</a:t>
            </a:r>
            <a:r>
              <a:rPr lang="vi-VN" sz="2400" baseline="-25000" smtClean="0">
                <a:sym typeface="Wingdings" panose="05000000000000000000" pitchFamily="2" charset="2"/>
              </a:rPr>
              <a:t>K</a:t>
            </a:r>
            <a:r>
              <a:rPr lang="vi-VN" sz="2400" smtClean="0">
                <a:sym typeface="Wingdings" panose="05000000000000000000" pitchFamily="2" charset="2"/>
              </a:rPr>
              <a:t>(r</a:t>
            </a:r>
            <a:r>
              <a:rPr lang="vi-VN" sz="2400" baseline="-25000" smtClean="0">
                <a:sym typeface="Wingdings" panose="05000000000000000000" pitchFamily="2" charset="2"/>
              </a:rPr>
              <a:t>A</a:t>
            </a:r>
            <a:r>
              <a:rPr lang="vi-VN" sz="2400" smtClean="0">
                <a:sym typeface="Wingdings" panose="05000000000000000000" pitchFamily="2" charset="2"/>
              </a:rPr>
              <a:t>, t</a:t>
            </a:r>
            <a:r>
              <a:rPr lang="vi-VN" sz="2400" baseline="-25000" smtClean="0">
                <a:sym typeface="Wingdings" panose="05000000000000000000" pitchFamily="2" charset="2"/>
              </a:rPr>
              <a:t>A</a:t>
            </a:r>
            <a:r>
              <a:rPr lang="vi-VN" sz="2400" smtClean="0">
                <a:sym typeface="Wingdings" panose="05000000000000000000" pitchFamily="2" charset="2"/>
              </a:rPr>
              <a:t>, B):</a:t>
            </a:r>
          </a:p>
          <a:p>
            <a:pPr lvl="3"/>
            <a:r>
              <a:rPr lang="vi-VN" sz="2000">
                <a:sym typeface="Wingdings" panose="05000000000000000000" pitchFamily="2" charset="2"/>
              </a:rPr>
              <a:t>A tạo một số ngẫu nhiên </a:t>
            </a:r>
            <a:r>
              <a:rPr lang="vi-VN" sz="2000" smtClean="0">
                <a:sym typeface="Wingdings" panose="05000000000000000000" pitchFamily="2" charset="2"/>
              </a:rPr>
              <a:t>r</a:t>
            </a:r>
            <a:r>
              <a:rPr lang="vi-VN" sz="2000" baseline="-25000" smtClean="0">
                <a:sym typeface="Wingdings" panose="05000000000000000000" pitchFamily="2" charset="2"/>
              </a:rPr>
              <a:t>A</a:t>
            </a:r>
            <a:r>
              <a:rPr lang="vi-VN" sz="2000" smtClean="0">
                <a:sym typeface="Wingdings" panose="05000000000000000000" pitchFamily="2" charset="2"/>
              </a:rPr>
              <a:t>, </a:t>
            </a:r>
            <a:r>
              <a:rPr lang="vi-VN" sz="2000">
                <a:sym typeface="Wingdings" panose="05000000000000000000" pitchFamily="2" charset="2"/>
              </a:rPr>
              <a:t>mã </a:t>
            </a:r>
            <a:r>
              <a:rPr lang="vi-VN" sz="2000" smtClean="0">
                <a:sym typeface="Wingdings" panose="05000000000000000000" pitchFamily="2" charset="2"/>
              </a:rPr>
              <a:t>hóa bộ kết hợp (r</a:t>
            </a:r>
            <a:r>
              <a:rPr lang="vi-VN" sz="2000" baseline="-25000" smtClean="0">
                <a:sym typeface="Wingdings" panose="05000000000000000000" pitchFamily="2" charset="2"/>
              </a:rPr>
              <a:t>A</a:t>
            </a:r>
            <a:r>
              <a:rPr lang="vi-VN" sz="2000">
                <a:sym typeface="Wingdings" panose="05000000000000000000" pitchFamily="2" charset="2"/>
              </a:rPr>
              <a:t>, t</a:t>
            </a:r>
            <a:r>
              <a:rPr lang="vi-VN" sz="2000" baseline="-25000">
                <a:sym typeface="Wingdings" panose="05000000000000000000" pitchFamily="2" charset="2"/>
              </a:rPr>
              <a:t>A</a:t>
            </a:r>
            <a:r>
              <a:rPr lang="vi-VN" sz="2000">
                <a:sym typeface="Wingdings" panose="05000000000000000000" pitchFamily="2" charset="2"/>
              </a:rPr>
              <a:t>, </a:t>
            </a:r>
            <a:r>
              <a:rPr lang="vi-VN" sz="2000" smtClean="0">
                <a:sym typeface="Wingdings" panose="05000000000000000000" pitchFamily="2" charset="2"/>
              </a:rPr>
              <a:t>B) </a:t>
            </a:r>
            <a:r>
              <a:rPr lang="vi-VN" sz="2000">
                <a:sym typeface="Wingdings" panose="05000000000000000000" pitchFamily="2" charset="2"/>
              </a:rPr>
              <a:t>bằng khóa dài hạn K và gửi cho B;</a:t>
            </a:r>
          </a:p>
          <a:p>
            <a:pPr lvl="3"/>
            <a:r>
              <a:rPr lang="vi-VN" sz="2000">
                <a:sym typeface="Wingdings" panose="05000000000000000000" pitchFamily="2" charset="2"/>
              </a:rPr>
              <a:t>B </a:t>
            </a:r>
            <a:r>
              <a:rPr lang="vi-VN" sz="2000" smtClean="0">
                <a:sym typeface="Wingdings" panose="05000000000000000000" pitchFamily="2" charset="2"/>
              </a:rPr>
              <a:t>giải </a:t>
            </a:r>
            <a:r>
              <a:rPr lang="vi-VN" sz="2000">
                <a:sym typeface="Wingdings" panose="05000000000000000000" pitchFamily="2" charset="2"/>
              </a:rPr>
              <a:t>mã thông điệp </a:t>
            </a:r>
            <a:r>
              <a:rPr lang="vi-VN" sz="2000" smtClean="0">
                <a:sym typeface="Wingdings" panose="05000000000000000000" pitchFamily="2" charset="2"/>
              </a:rPr>
              <a:t>sử </a:t>
            </a:r>
            <a:r>
              <a:rPr lang="vi-VN" sz="2000">
                <a:sym typeface="Wingdings" panose="05000000000000000000" pitchFamily="2" charset="2"/>
              </a:rPr>
              <a:t>dụng khóa dài hạn K để có được r</a:t>
            </a:r>
            <a:r>
              <a:rPr lang="vi-VN" sz="2000" baseline="-25000">
                <a:sym typeface="Wingdings" panose="05000000000000000000" pitchFamily="2" charset="2"/>
              </a:rPr>
              <a:t>A</a:t>
            </a:r>
            <a:r>
              <a:rPr lang="vi-VN" sz="2000" smtClean="0">
                <a:sym typeface="Wingdings" panose="05000000000000000000" pitchFamily="2" charset="2"/>
              </a:rPr>
              <a:t>. B kiểm tra tem thời gian và định danh B trong thông điệp để đảm bảo thông điệp là  hợp lệ và nó được gửi cho B.</a:t>
            </a:r>
            <a:endParaRPr lang="en-AU" sz="2400" smtClean="0"/>
          </a:p>
        </p:txBody>
      </p:sp>
    </p:spTree>
    <p:extLst>
      <p:ext uri="{BB962C8B-B14F-4D97-AF65-F5344CB8AC3E}">
        <p14:creationId xmlns:p14="http://schemas.microsoft.com/office/powerpoint/2010/main" val="24689556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1371600"/>
          </a:xfrm>
        </p:spPr>
        <p:txBody>
          <a:bodyPr/>
          <a:lstStyle/>
          <a:p>
            <a:r>
              <a:rPr lang="en-AU" sz="2800"/>
              <a:t>Cập nhật khóa kiểu điểm – </a:t>
            </a:r>
            <a:r>
              <a:rPr lang="en-AU" sz="2800" smtClean="0"/>
              <a:t>điểm:</a:t>
            </a:r>
          </a:p>
          <a:p>
            <a:pPr lvl="1"/>
            <a:r>
              <a:rPr lang="en-AU" sz="2400" smtClean="0"/>
              <a:t>Vận chuyển khóa</a:t>
            </a:r>
            <a:r>
              <a:rPr lang="vi-VN" sz="2400" smtClean="0"/>
              <a:t> sử dụng giao thức thách thức – trả lời (challenge – response):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158319"/>
            <a:ext cx="52451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27645"/>
            <a:ext cx="573386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7324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vận chuyển khóa AKEP2:</a:t>
            </a:r>
          </a:p>
          <a:p>
            <a:pPr lvl="1"/>
            <a:r>
              <a:rPr lang="vi-VN" sz="2400" smtClean="0"/>
              <a:t>Tóm tắt: A và B trao đổi 3 thông điệp để chuyển khóa phiên W;</a:t>
            </a:r>
          </a:p>
          <a:p>
            <a:pPr lvl="1"/>
            <a:r>
              <a:rPr lang="vi-VN" sz="2400" smtClean="0"/>
              <a:t>Kết quả: Các thực thể được xác thực và </a:t>
            </a:r>
            <a:r>
              <a:rPr lang="vi-VN" sz="2400"/>
              <a:t>khóa phiên </a:t>
            </a:r>
            <a:r>
              <a:rPr lang="vi-VN" sz="2400" smtClean="0"/>
              <a:t>W được xác thực ngầm định.</a:t>
            </a:r>
          </a:p>
          <a:p>
            <a:pPr lvl="1"/>
            <a:r>
              <a:rPr lang="vi-VN" sz="2400" smtClean="0"/>
              <a:t>Khởi tạo:</a:t>
            </a:r>
          </a:p>
          <a:p>
            <a:pPr lvl="2"/>
            <a:r>
              <a:rPr lang="vi-VN" sz="2200" smtClean="0"/>
              <a:t>A và B đã chia sẻ 2 khóa dài hạn K và K'; </a:t>
            </a:r>
            <a:r>
              <a:rPr lang="vi-VN" sz="2200"/>
              <a:t>K và K</a:t>
            </a:r>
            <a:r>
              <a:rPr lang="vi-VN" sz="2200" smtClean="0"/>
              <a:t>' nên khác nhau nhưng không cần độc lập;</a:t>
            </a:r>
          </a:p>
          <a:p>
            <a:pPr lvl="2"/>
            <a:r>
              <a:rPr lang="vi-VN" sz="2200" smtClean="0"/>
              <a:t>h</a:t>
            </a:r>
            <a:r>
              <a:rPr lang="vi-VN" sz="2200" baseline="-25000" smtClean="0"/>
              <a:t>K</a:t>
            </a:r>
            <a:r>
              <a:rPr lang="vi-VN" sz="2200" smtClean="0"/>
              <a:t> là một MAC để xác thực thực thể;</a:t>
            </a:r>
          </a:p>
          <a:p>
            <a:pPr lvl="2"/>
            <a:r>
              <a:rPr lang="vi-VN" sz="2200" smtClean="0"/>
              <a:t>h'</a:t>
            </a:r>
            <a:r>
              <a:rPr lang="vi-VN" sz="2200" baseline="-25000" smtClean="0"/>
              <a:t>K'</a:t>
            </a:r>
            <a:r>
              <a:rPr lang="vi-VN" sz="2200" smtClean="0"/>
              <a:t> là một hoán vị giả ngẫu nhiên, hoặc một hàm băm 1 chiều có khóa dùng cho tạo khóa.</a:t>
            </a:r>
          </a:p>
        </p:txBody>
      </p:sp>
    </p:spTree>
    <p:extLst>
      <p:ext uri="{BB962C8B-B14F-4D97-AF65-F5344CB8AC3E}">
        <p14:creationId xmlns:p14="http://schemas.microsoft.com/office/powerpoint/2010/main" val="38825346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1371600"/>
          </a:xfrm>
        </p:spPr>
        <p:txBody>
          <a:bodyPr/>
          <a:lstStyle/>
          <a:p>
            <a:r>
              <a:rPr lang="vi-VN" sz="2800" smtClean="0"/>
              <a:t>Giao thức vận chuyển khóa AKEP2:</a:t>
            </a:r>
          </a:p>
          <a:p>
            <a:pPr lvl="1"/>
            <a:r>
              <a:rPr lang="vi-VN" sz="2400" smtClean="0"/>
              <a:t>Các thông điệp trao đổi:</a:t>
            </a:r>
          </a:p>
          <a:p>
            <a:pPr lvl="2"/>
            <a:r>
              <a:rPr lang="vi-VN" sz="2200" smtClean="0"/>
              <a:t>Giả thiết thông điệp T = (B, A, r</a:t>
            </a:r>
            <a:r>
              <a:rPr lang="vi-VN" sz="2200" baseline="-25000" smtClean="0"/>
              <a:t>A</a:t>
            </a:r>
            <a:r>
              <a:rPr lang="vi-VN" sz="2200" smtClean="0"/>
              <a:t>, r</a:t>
            </a:r>
            <a:r>
              <a:rPr lang="vi-VN" sz="2200" baseline="-25000" smtClean="0"/>
              <a:t>B</a:t>
            </a:r>
            <a:r>
              <a:rPr lang="vi-VN" sz="220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683319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211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vận chuyển khóa AKEP2:</a:t>
            </a:r>
          </a:p>
          <a:p>
            <a:pPr lvl="1"/>
            <a:r>
              <a:rPr lang="vi-VN" sz="2400" smtClean="0"/>
              <a:t>Mô tả các bước:</a:t>
            </a:r>
          </a:p>
          <a:p>
            <a:pPr lvl="2"/>
            <a:r>
              <a:rPr lang="vi-VN" sz="2000" smtClean="0"/>
              <a:t>A tạo số ngẫu nhiên r</a:t>
            </a:r>
            <a:r>
              <a:rPr lang="vi-VN" sz="2000" baseline="-25000" smtClean="0"/>
              <a:t>A</a:t>
            </a:r>
            <a:r>
              <a:rPr lang="vi-VN" sz="2000" smtClean="0"/>
              <a:t> và gửi cho B;</a:t>
            </a:r>
          </a:p>
          <a:p>
            <a:pPr lvl="2"/>
            <a:r>
              <a:rPr lang="vi-VN" sz="2000" smtClean="0"/>
              <a:t>B </a:t>
            </a:r>
            <a:r>
              <a:rPr lang="vi-VN" sz="2000"/>
              <a:t>tạo số ngẫu nhiên </a:t>
            </a:r>
            <a:r>
              <a:rPr lang="vi-VN" sz="2000" smtClean="0"/>
              <a:t>r</a:t>
            </a:r>
            <a:r>
              <a:rPr lang="vi-VN" sz="2000" baseline="-25000" smtClean="0"/>
              <a:t>B</a:t>
            </a:r>
            <a:r>
              <a:rPr lang="vi-VN" sz="2000" smtClean="0"/>
              <a:t> và gửi cho A thông điệp </a:t>
            </a:r>
            <a:r>
              <a:rPr lang="vi-VN" sz="2000"/>
              <a:t>T = (B, A, r</a:t>
            </a:r>
            <a:r>
              <a:rPr lang="vi-VN" sz="2000" baseline="-25000"/>
              <a:t>A</a:t>
            </a:r>
            <a:r>
              <a:rPr lang="vi-VN" sz="2000"/>
              <a:t>, r</a:t>
            </a:r>
            <a:r>
              <a:rPr lang="vi-VN" sz="2000" baseline="-25000"/>
              <a:t>B</a:t>
            </a:r>
            <a:r>
              <a:rPr lang="vi-VN" sz="2000" smtClean="0"/>
              <a:t>), kèm theo MAC của T sử dụng khóa K </a:t>
            </a:r>
            <a:r>
              <a:rPr lang="en-AU" sz="2000" smtClean="0"/>
              <a:t>là </a:t>
            </a:r>
            <a:r>
              <a:rPr lang="vi-VN" sz="2000" smtClean="0"/>
              <a:t>h</a:t>
            </a:r>
            <a:r>
              <a:rPr lang="vi-VN" sz="2000" baseline="-25000" smtClean="0"/>
              <a:t>K</a:t>
            </a:r>
            <a:r>
              <a:rPr lang="vi-VN" sz="2000" smtClean="0"/>
              <a:t>(T);</a:t>
            </a:r>
          </a:p>
          <a:p>
            <a:pPr lvl="2"/>
            <a:r>
              <a:rPr lang="vi-VN" sz="2000" smtClean="0"/>
              <a:t>Khi nhận được thông điệp (T, h</a:t>
            </a:r>
            <a:r>
              <a:rPr lang="vi-VN" sz="2000" baseline="-25000" smtClean="0"/>
              <a:t>K</a:t>
            </a:r>
            <a:r>
              <a:rPr lang="vi-VN" sz="2000" smtClean="0"/>
              <a:t>(T)</a:t>
            </a:r>
            <a:r>
              <a:rPr lang="en-AU" sz="2000"/>
              <a:t>)</a:t>
            </a:r>
            <a:r>
              <a:rPr lang="vi-VN" sz="2000" smtClean="0"/>
              <a:t>, A kiểm tra thông tin nhận dạng</a:t>
            </a:r>
            <a:r>
              <a:rPr lang="en-AU" sz="2000" smtClean="0"/>
              <a:t> và</a:t>
            </a:r>
            <a:r>
              <a:rPr lang="vi-VN" sz="2000" smtClean="0"/>
              <a:t> r</a:t>
            </a:r>
            <a:r>
              <a:rPr lang="vi-VN" sz="2000" baseline="-25000" smtClean="0"/>
              <a:t>A</a:t>
            </a:r>
            <a:r>
              <a:rPr lang="vi-VN" sz="2000" smtClean="0"/>
              <a:t> </a:t>
            </a:r>
            <a:r>
              <a:rPr lang="en-AU" sz="2000" smtClean="0"/>
              <a:t>(</a:t>
            </a:r>
            <a:r>
              <a:rPr lang="vi-VN" sz="2000" smtClean="0"/>
              <a:t>phải trùng với giá trị A gửi đi ở bước 1</a:t>
            </a:r>
            <a:r>
              <a:rPr lang="en-AU" sz="2000" smtClean="0"/>
              <a:t>)</a:t>
            </a:r>
            <a:r>
              <a:rPr lang="vi-VN" sz="2000" smtClean="0"/>
              <a:t>. Tiếp theo A kiểm tra MAC;</a:t>
            </a:r>
          </a:p>
          <a:p>
            <a:pPr lvl="2"/>
            <a:r>
              <a:rPr lang="vi-VN" sz="2000" smtClean="0"/>
              <a:t>Tiếp theo A gửi B bộ giá trị (A, r</a:t>
            </a:r>
            <a:r>
              <a:rPr lang="vi-VN" sz="2000" baseline="-25000" smtClean="0"/>
              <a:t>B</a:t>
            </a:r>
            <a:r>
              <a:rPr lang="vi-VN" sz="2000" smtClean="0"/>
              <a:t>), kèm theo MAC của nó;</a:t>
            </a:r>
          </a:p>
          <a:p>
            <a:pPr lvl="2"/>
            <a:r>
              <a:rPr lang="vi-VN" sz="2000" smtClean="0"/>
              <a:t>Khi nhận được thông điệp ở bước 3, B kiểm tra MAC và r</a:t>
            </a:r>
            <a:r>
              <a:rPr lang="vi-VN" sz="2000" baseline="-25000" smtClean="0"/>
              <a:t>B</a:t>
            </a:r>
            <a:r>
              <a:rPr lang="vi-VN" sz="2000" smtClean="0"/>
              <a:t> </a:t>
            </a:r>
            <a:r>
              <a:rPr lang="vi-VN" sz="2000"/>
              <a:t>(phải trùng với giá trị </a:t>
            </a:r>
            <a:r>
              <a:rPr lang="vi-VN" sz="2000" smtClean="0"/>
              <a:t>B </a:t>
            </a:r>
            <a:r>
              <a:rPr lang="vi-VN" sz="2000"/>
              <a:t>gửi đi ở bước </a:t>
            </a:r>
            <a:r>
              <a:rPr lang="vi-VN" sz="2000" smtClean="0"/>
              <a:t>2);</a:t>
            </a:r>
          </a:p>
          <a:p>
            <a:pPr lvl="2"/>
            <a:r>
              <a:rPr lang="vi-VN" sz="2000" smtClean="0"/>
              <a:t>Cả A và B tính toán khóa phiên W = h'</a:t>
            </a:r>
            <a:r>
              <a:rPr lang="vi-VN" sz="2000" baseline="-25000" smtClean="0"/>
              <a:t>K'</a:t>
            </a:r>
            <a:r>
              <a:rPr lang="vi-VN" sz="2000" smtClean="0"/>
              <a:t>(r</a:t>
            </a:r>
            <a:r>
              <a:rPr lang="vi-VN" sz="2000" baseline="-25000" smtClean="0"/>
              <a:t>B</a:t>
            </a:r>
            <a:r>
              <a:rPr lang="vi-VN" sz="2000" smtClean="0"/>
              <a:t>).</a:t>
            </a:r>
          </a:p>
        </p:txBody>
      </p:sp>
    </p:spTree>
    <p:extLst>
      <p:ext uri="{BB962C8B-B14F-4D97-AF65-F5344CB8AC3E}">
        <p14:creationId xmlns:p14="http://schemas.microsoft.com/office/powerpoint/2010/main" val="9915360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không khóa Shamir:</a:t>
            </a:r>
            <a:endParaRPr lang="en-AU" sz="2800" smtClean="0"/>
          </a:p>
          <a:p>
            <a:pPr lvl="1"/>
            <a:r>
              <a:rPr lang="en-AU" sz="2400" smtClean="0"/>
              <a:t>Tóm tắt: A và B trao đổi 3 thông điệp thông qua kênh </a:t>
            </a:r>
            <a:br>
              <a:rPr lang="en-AU" sz="2400" smtClean="0"/>
            </a:br>
            <a:r>
              <a:rPr lang="en-AU" sz="2400" smtClean="0"/>
              <a:t>công cộng;</a:t>
            </a:r>
          </a:p>
          <a:p>
            <a:pPr lvl="1"/>
            <a:r>
              <a:rPr lang="en-AU" sz="2400" smtClean="0"/>
              <a:t>Kết quả: Khóa bí mật K được chuyển bí mật từ A đến B (không đảm bảo xác thực);</a:t>
            </a:r>
          </a:p>
          <a:p>
            <a:pPr lvl="1"/>
            <a:r>
              <a:rPr lang="en-AU" sz="2400" smtClean="0"/>
              <a:t>Khởi tạo (định nghĩa và xuất bản các tham số hệ thống):</a:t>
            </a:r>
          </a:p>
          <a:p>
            <a:pPr lvl="2"/>
            <a:r>
              <a:rPr lang="en-AU" sz="2000" smtClean="0"/>
              <a:t>Lựa chọn và xuất bản để dùng chung một số nguyên tố p sao cho việc tính toán logarit rời rạc modulo của p là không khả thi;</a:t>
            </a:r>
          </a:p>
          <a:p>
            <a:pPr lvl="2"/>
            <a:r>
              <a:rPr lang="en-AU" sz="2000" smtClean="0"/>
              <a:t>A và B chọn tương ứng 2 số nguyên bí mật a và b, </a:t>
            </a:r>
            <a:br>
              <a:rPr lang="en-AU" sz="2000" smtClean="0"/>
            </a:br>
            <a:r>
              <a:rPr lang="en-AU" sz="2000" smtClean="0"/>
              <a:t>với 0 </a:t>
            </a:r>
            <a:r>
              <a:rPr lang="en-AU" sz="2000" smtClean="0">
                <a:sym typeface="Symbol"/>
              </a:rPr>
              <a:t> a, b  p - 2, mỗi số a, b là số nguyên tố cùng nhau với p-1;</a:t>
            </a:r>
          </a:p>
          <a:p>
            <a:pPr lvl="2"/>
            <a:r>
              <a:rPr lang="en-AU" sz="2000"/>
              <a:t>A và </a:t>
            </a:r>
            <a:r>
              <a:rPr lang="en-AU" sz="2000" smtClean="0"/>
              <a:t>B lần lượt tính a</a:t>
            </a:r>
            <a:r>
              <a:rPr lang="en-AU" sz="2000" baseline="30000" smtClean="0"/>
              <a:t>-1</a:t>
            </a:r>
            <a:r>
              <a:rPr lang="en-AU" sz="2000" smtClean="0"/>
              <a:t> mod (p-1) và b</a:t>
            </a:r>
            <a:r>
              <a:rPr lang="en-AU" sz="2000" baseline="30000" smtClean="0"/>
              <a:t>-1</a:t>
            </a:r>
            <a:r>
              <a:rPr lang="en-AU" sz="2000" smtClean="0"/>
              <a:t> </a:t>
            </a:r>
            <a:r>
              <a:rPr lang="en-AU" sz="2000"/>
              <a:t>mod (p-1</a:t>
            </a:r>
            <a:r>
              <a:rPr lang="en-AU" sz="2000" smtClean="0"/>
              <a:t>).</a:t>
            </a:r>
          </a:p>
          <a:p>
            <a:pPr lvl="2"/>
            <a:endParaRPr lang="en-AU" sz="2000" smtClean="0"/>
          </a:p>
          <a:p>
            <a:pPr lvl="1"/>
            <a:endParaRPr lang="en-AU" sz="2400" smtClean="0"/>
          </a:p>
        </p:txBody>
      </p:sp>
    </p:spTree>
    <p:extLst>
      <p:ext uri="{BB962C8B-B14F-4D97-AF65-F5344CB8AC3E}">
        <p14:creationId xmlns:p14="http://schemas.microsoft.com/office/powerpoint/2010/main" val="4132363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3</a:t>
            </a:r>
            <a:r>
              <a:rPr lang="en-AU" smtClean="0"/>
              <a:t> </a:t>
            </a:r>
            <a:r>
              <a:rPr lang="en-AU"/>
              <a:t>Các thành phần của một hệ mã hóa</a:t>
            </a:r>
          </a:p>
        </p:txBody>
      </p:sp>
      <p:sp>
        <p:nvSpPr>
          <p:cNvPr id="3" name="Content Placeholder 2"/>
          <p:cNvSpPr>
            <a:spLocks noGrp="1"/>
          </p:cNvSpPr>
          <p:nvPr>
            <p:ph idx="1"/>
          </p:nvPr>
        </p:nvSpPr>
        <p:spPr/>
        <p:txBody>
          <a:bodyPr/>
          <a:lstStyle/>
          <a:p>
            <a:pPr eaLnBrk="1" hangingPunct="1"/>
            <a:r>
              <a:rPr lang="en-AU" sz="2800" smtClean="0"/>
              <a:t>M</a:t>
            </a:r>
            <a:r>
              <a:rPr lang="vi-VN" sz="2800" smtClean="0"/>
              <a:t>ột</a:t>
            </a:r>
            <a:r>
              <a:rPr lang="en-AU" sz="2800" smtClean="0"/>
              <a:t> </a:t>
            </a:r>
            <a:r>
              <a:rPr lang="en-AU" sz="2800"/>
              <a:t>hệ </a:t>
            </a:r>
            <a:r>
              <a:rPr lang="en-AU" sz="2800" smtClean="0"/>
              <a:t>mã hoá</a:t>
            </a:r>
            <a:r>
              <a:rPr lang="vi-VN" sz="2800" smtClean="0"/>
              <a:t> (cryptosystem)</a:t>
            </a:r>
            <a:r>
              <a:rPr lang="en-AU" sz="2800" smtClean="0"/>
              <a:t> </a:t>
            </a:r>
            <a:r>
              <a:rPr lang="en-AU" sz="2800"/>
              <a:t>được cấu thành từ hai </a:t>
            </a:r>
            <a:r>
              <a:rPr lang="vi-VN" sz="2800" smtClean="0"/>
              <a:t>thành phần</a:t>
            </a:r>
            <a:r>
              <a:rPr lang="en-AU" sz="2800" smtClean="0"/>
              <a:t> </a:t>
            </a:r>
            <a:r>
              <a:rPr lang="en-AU" sz="2800"/>
              <a:t>chính:</a:t>
            </a:r>
          </a:p>
          <a:p>
            <a:pPr lvl="1" eaLnBrk="1" hangingPunct="1"/>
            <a:r>
              <a:rPr lang="en-AU" sz="2400"/>
              <a:t>Phương pháp mã hoá, còn gọi là “giải thuật” </a:t>
            </a:r>
            <a:r>
              <a:rPr lang="en-AU" sz="2400" smtClean="0"/>
              <a:t>(</a:t>
            </a:r>
            <a:r>
              <a:rPr lang="vi-VN" sz="2400" smtClean="0"/>
              <a:t>A</a:t>
            </a:r>
            <a:r>
              <a:rPr lang="en-AU" sz="2400" smtClean="0"/>
              <a:t>lgorithm</a:t>
            </a:r>
            <a:r>
              <a:rPr lang="en-AU" sz="2400"/>
              <a:t>)</a:t>
            </a:r>
          </a:p>
          <a:p>
            <a:pPr lvl="1" eaLnBrk="1" hangingPunct="1"/>
            <a:r>
              <a:rPr lang="en-AU" sz="2400"/>
              <a:t>Một tập các khoá, còn gọi là không gian khoá </a:t>
            </a:r>
            <a:r>
              <a:rPr lang="en-AU" sz="2400" smtClean="0"/>
              <a:t>(</a:t>
            </a:r>
            <a:r>
              <a:rPr lang="vi-VN" sz="2400" smtClean="0"/>
              <a:t>K</a:t>
            </a:r>
            <a:r>
              <a:rPr lang="en-AU" sz="2400" smtClean="0"/>
              <a:t>eyspace</a:t>
            </a:r>
            <a:r>
              <a:rPr lang="en-AU" sz="2400"/>
              <a:t>)</a:t>
            </a:r>
          </a:p>
          <a:p>
            <a:pPr eaLnBrk="1" hangingPunct="1"/>
            <a:r>
              <a:rPr lang="en-AU" sz="2800"/>
              <a:t>Nguyên lý Kerckhoff: “</a:t>
            </a:r>
            <a:r>
              <a:rPr lang="en-AU" sz="2800" i="1"/>
              <a:t>tính an toàn của một hệ mã hoá không nên phục thuộc vào việc giữ bí mật giải thuật mã hoá, mã chỉ nên phục thuộc vào việc giữ bí mật khoá mã</a:t>
            </a:r>
            <a:r>
              <a:rPr lang="en-AU" sz="2800"/>
              <a:t>”.</a:t>
            </a:r>
            <a:endParaRPr lang="en-AU"/>
          </a:p>
        </p:txBody>
      </p:sp>
    </p:spTree>
    <p:extLst>
      <p:ext uri="{BB962C8B-B14F-4D97-AF65-F5344CB8AC3E}">
        <p14:creationId xmlns:p14="http://schemas.microsoft.com/office/powerpoint/2010/main" val="24072712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990600"/>
          </a:xfrm>
        </p:spPr>
        <p:txBody>
          <a:bodyPr/>
          <a:lstStyle/>
          <a:p>
            <a:r>
              <a:rPr lang="vi-VN" sz="2800" smtClean="0"/>
              <a:t>Giao thức không khóa Shamir:</a:t>
            </a:r>
            <a:endParaRPr lang="en-AU" sz="2800" smtClean="0"/>
          </a:p>
          <a:p>
            <a:pPr lvl="1"/>
            <a:r>
              <a:rPr lang="en-AU" sz="2400" smtClean="0"/>
              <a:t>Các thông điệp trao đổi:</a:t>
            </a:r>
          </a:p>
          <a:p>
            <a:pPr lvl="2"/>
            <a:endParaRPr lang="en-AU" sz="2000" smtClean="0"/>
          </a:p>
          <a:p>
            <a:pPr lvl="1"/>
            <a:endParaRPr lang="en-AU" sz="2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199"/>
            <a:ext cx="5334000" cy="1564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5402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 không khóa Shamir:</a:t>
            </a:r>
            <a:endParaRPr lang="en-AU" sz="2800" smtClean="0"/>
          </a:p>
          <a:p>
            <a:pPr lvl="1"/>
            <a:r>
              <a:rPr lang="vi-VN" sz="2400"/>
              <a:t>Mô tả các </a:t>
            </a:r>
            <a:r>
              <a:rPr lang="vi-VN" sz="2400" smtClean="0"/>
              <a:t>bước</a:t>
            </a:r>
            <a:r>
              <a:rPr lang="en-AU" sz="2400" smtClean="0"/>
              <a:t>:</a:t>
            </a:r>
          </a:p>
          <a:p>
            <a:pPr lvl="2"/>
            <a:r>
              <a:rPr lang="en-AU" sz="2000" smtClean="0"/>
              <a:t>A chọn khóa ngẫu nhiên K để chuyển cho B, sao cho 1 </a:t>
            </a:r>
            <a:r>
              <a:rPr lang="en-AU" sz="2000">
                <a:sym typeface="Symbol"/>
              </a:rPr>
              <a:t> K</a:t>
            </a:r>
            <a:r>
              <a:rPr lang="en-AU" sz="2000" smtClean="0">
                <a:sym typeface="Symbol"/>
              </a:rPr>
              <a:t> </a:t>
            </a:r>
            <a:r>
              <a:rPr lang="en-AU" sz="2000">
                <a:sym typeface="Symbol"/>
              </a:rPr>
              <a:t> p </a:t>
            </a:r>
            <a:r>
              <a:rPr lang="en-AU" sz="2000" smtClean="0">
                <a:sym typeface="Symbol"/>
              </a:rPr>
              <a:t>– 1;</a:t>
            </a:r>
          </a:p>
          <a:p>
            <a:pPr lvl="2"/>
            <a:r>
              <a:rPr lang="en-AU" sz="2000" smtClean="0">
                <a:sym typeface="Symbol"/>
              </a:rPr>
              <a:t>A tính toán (K</a:t>
            </a:r>
            <a:r>
              <a:rPr lang="en-AU" sz="2000" baseline="30000" smtClean="0">
                <a:sym typeface="Symbol"/>
              </a:rPr>
              <a:t>a</a:t>
            </a:r>
            <a:r>
              <a:rPr lang="en-AU" sz="2000" smtClean="0">
                <a:sym typeface="Symbol"/>
              </a:rPr>
              <a:t> mod p) và gửi B thông điệp (1);</a:t>
            </a:r>
          </a:p>
          <a:p>
            <a:pPr lvl="2"/>
            <a:r>
              <a:rPr lang="en-AU" sz="2000" smtClean="0">
                <a:sym typeface="Symbol"/>
              </a:rPr>
              <a:t>Nhận được thông điệp (1) từ A, B tính ((</a:t>
            </a:r>
            <a:r>
              <a:rPr lang="en-AU" sz="2000">
                <a:sym typeface="Symbol"/>
              </a:rPr>
              <a:t>K</a:t>
            </a:r>
            <a:r>
              <a:rPr lang="en-AU" sz="2000" baseline="30000">
                <a:sym typeface="Symbol"/>
              </a:rPr>
              <a:t>a</a:t>
            </a:r>
            <a:r>
              <a:rPr lang="en-AU" sz="2000">
                <a:sym typeface="Symbol"/>
              </a:rPr>
              <a:t> mod </a:t>
            </a:r>
            <a:r>
              <a:rPr lang="en-AU" sz="2000" smtClean="0">
                <a:sym typeface="Symbol"/>
              </a:rPr>
              <a:t>p)</a:t>
            </a:r>
            <a:r>
              <a:rPr lang="en-AU" sz="2000" baseline="30000" smtClean="0">
                <a:sym typeface="Symbol"/>
              </a:rPr>
              <a:t>b</a:t>
            </a:r>
            <a:r>
              <a:rPr lang="en-AU" sz="2000" smtClean="0">
                <a:sym typeface="Symbol"/>
              </a:rPr>
              <a:t> mod p) và </a:t>
            </a:r>
            <a:br>
              <a:rPr lang="en-AU" sz="2000" smtClean="0">
                <a:sym typeface="Symbol"/>
              </a:rPr>
            </a:br>
            <a:r>
              <a:rPr lang="en-AU" sz="2000" smtClean="0">
                <a:sym typeface="Symbol"/>
              </a:rPr>
              <a:t>gửi A thông điệp (2);</a:t>
            </a:r>
          </a:p>
          <a:p>
            <a:pPr lvl="2"/>
            <a:r>
              <a:rPr lang="en-AU" sz="2000" smtClean="0">
                <a:sym typeface="Symbol"/>
              </a:rPr>
              <a:t>Nhận được </a:t>
            </a:r>
            <a:r>
              <a:rPr lang="en-AU" sz="2000">
                <a:sym typeface="Symbol"/>
              </a:rPr>
              <a:t>thông điệp </a:t>
            </a:r>
            <a:r>
              <a:rPr lang="en-AU" sz="2000" smtClean="0">
                <a:sym typeface="Symbol"/>
              </a:rPr>
              <a:t>(2) từ B, </a:t>
            </a:r>
            <a:br>
              <a:rPr lang="en-AU" sz="2000" smtClean="0">
                <a:sym typeface="Symbol"/>
              </a:rPr>
            </a:br>
            <a:r>
              <a:rPr lang="en-AU" sz="2000" smtClean="0">
                <a:sym typeface="Symbol"/>
              </a:rPr>
              <a:t>A tính (((</a:t>
            </a:r>
            <a:r>
              <a:rPr lang="en-AU" sz="2000">
                <a:sym typeface="Symbol"/>
              </a:rPr>
              <a:t>K</a:t>
            </a:r>
            <a:r>
              <a:rPr lang="en-AU" sz="2000" baseline="30000">
                <a:sym typeface="Symbol"/>
              </a:rPr>
              <a:t>a</a:t>
            </a:r>
            <a:r>
              <a:rPr lang="en-AU" sz="2000">
                <a:sym typeface="Symbol"/>
              </a:rPr>
              <a:t> mod p)</a:t>
            </a:r>
            <a:r>
              <a:rPr lang="en-AU" sz="2000" baseline="30000">
                <a:sym typeface="Symbol"/>
              </a:rPr>
              <a:t>b</a:t>
            </a:r>
            <a:r>
              <a:rPr lang="en-AU" sz="2000">
                <a:sym typeface="Symbol"/>
              </a:rPr>
              <a:t> mod </a:t>
            </a:r>
            <a:r>
              <a:rPr lang="en-AU" sz="2000" smtClean="0">
                <a:sym typeface="Symbol"/>
              </a:rPr>
              <a:t>p)</a:t>
            </a:r>
            <a:r>
              <a:rPr lang="en-AU" sz="2000" baseline="20000" smtClean="0">
                <a:sym typeface="Symbol"/>
              </a:rPr>
              <a:t>a</a:t>
            </a:r>
            <a:r>
              <a:rPr lang="en-AU" sz="1600" baseline="50000" smtClean="0">
                <a:sym typeface="Symbol"/>
              </a:rPr>
              <a:t>-1</a:t>
            </a:r>
            <a:r>
              <a:rPr lang="en-AU" sz="2000" smtClean="0">
                <a:sym typeface="Symbol"/>
              </a:rPr>
              <a:t> mod (p-1)) </a:t>
            </a:r>
            <a:r>
              <a:rPr lang="en-AU" sz="2000">
                <a:sym typeface="Symbol"/>
              </a:rPr>
              <a:t>và gửi </a:t>
            </a:r>
            <a:r>
              <a:rPr lang="en-AU" sz="2000" smtClean="0">
                <a:sym typeface="Symbol"/>
              </a:rPr>
              <a:t>B </a:t>
            </a:r>
            <a:r>
              <a:rPr lang="en-AU" sz="2000">
                <a:sym typeface="Symbol"/>
              </a:rPr>
              <a:t>thông điệp </a:t>
            </a:r>
            <a:r>
              <a:rPr lang="en-AU" sz="2000" smtClean="0">
                <a:sym typeface="Symbol"/>
              </a:rPr>
              <a:t>(3).</a:t>
            </a:r>
            <a:br>
              <a:rPr lang="en-AU" sz="2000" smtClean="0">
                <a:sym typeface="Symbol"/>
              </a:rPr>
            </a:br>
            <a:r>
              <a:rPr lang="en-AU" sz="2000" smtClean="0">
                <a:sym typeface="Symbol"/>
              </a:rPr>
              <a:t>Kết quả A có được </a:t>
            </a:r>
            <a:r>
              <a:rPr lang="en-AU" sz="2000">
                <a:sym typeface="Symbol"/>
              </a:rPr>
              <a:t>(</a:t>
            </a:r>
            <a:r>
              <a:rPr lang="en-AU" sz="2000" smtClean="0">
                <a:sym typeface="Symbol"/>
              </a:rPr>
              <a:t>K</a:t>
            </a:r>
            <a:r>
              <a:rPr lang="en-AU" sz="2000" baseline="30000" smtClean="0">
                <a:sym typeface="Symbol"/>
              </a:rPr>
              <a:t>b</a:t>
            </a:r>
            <a:r>
              <a:rPr lang="en-AU" sz="2000" smtClean="0">
                <a:sym typeface="Symbol"/>
              </a:rPr>
              <a:t> </a:t>
            </a:r>
            <a:r>
              <a:rPr lang="en-AU" sz="2000">
                <a:sym typeface="Symbol"/>
              </a:rPr>
              <a:t>mod p</a:t>
            </a:r>
            <a:r>
              <a:rPr lang="en-AU" sz="2000" smtClean="0">
                <a:sym typeface="Symbol"/>
              </a:rPr>
              <a:t>), và gửi kết quả này cho B; </a:t>
            </a:r>
          </a:p>
          <a:p>
            <a:pPr lvl="2"/>
            <a:r>
              <a:rPr lang="en-AU" sz="2000" smtClean="0">
                <a:sym typeface="Symbol"/>
              </a:rPr>
              <a:t>Nhận được thông điệp (3) từ A, B tính ((K</a:t>
            </a:r>
            <a:r>
              <a:rPr lang="en-AU" sz="2000" baseline="30000" smtClean="0">
                <a:sym typeface="Symbol"/>
              </a:rPr>
              <a:t>b</a:t>
            </a:r>
            <a:r>
              <a:rPr lang="en-AU" sz="2000" smtClean="0">
                <a:sym typeface="Symbol"/>
              </a:rPr>
              <a:t> </a:t>
            </a:r>
            <a:r>
              <a:rPr lang="en-AU" sz="2000">
                <a:sym typeface="Symbol"/>
              </a:rPr>
              <a:t>mod p</a:t>
            </a:r>
            <a:r>
              <a:rPr lang="en-AU" sz="2000" smtClean="0">
                <a:sym typeface="Symbol"/>
              </a:rPr>
              <a:t>)</a:t>
            </a:r>
            <a:r>
              <a:rPr lang="en-AU" sz="2000" baseline="20000">
                <a:sym typeface="Symbol"/>
              </a:rPr>
              <a:t> </a:t>
            </a:r>
            <a:r>
              <a:rPr lang="en-AU" sz="2000" baseline="20000" smtClean="0">
                <a:sym typeface="Symbol"/>
              </a:rPr>
              <a:t>b</a:t>
            </a:r>
            <a:r>
              <a:rPr lang="en-AU" sz="1600" baseline="50000" smtClean="0">
                <a:sym typeface="Symbol"/>
              </a:rPr>
              <a:t>-1</a:t>
            </a:r>
            <a:r>
              <a:rPr lang="en-AU" sz="2000" smtClean="0">
                <a:sym typeface="Symbol"/>
              </a:rPr>
              <a:t> </a:t>
            </a:r>
            <a:r>
              <a:rPr lang="en-AU" sz="2000">
                <a:sym typeface="Symbol"/>
              </a:rPr>
              <a:t>mod (p-1</a:t>
            </a:r>
            <a:r>
              <a:rPr lang="en-AU" sz="2000" smtClean="0">
                <a:sym typeface="Symbol"/>
              </a:rPr>
              <a:t>)) </a:t>
            </a:r>
            <a:br>
              <a:rPr lang="en-AU" sz="2000" smtClean="0">
                <a:sym typeface="Symbol"/>
              </a:rPr>
            </a:br>
            <a:r>
              <a:rPr lang="en-AU" sz="2000" smtClean="0">
                <a:sym typeface="Wingdings" panose="05000000000000000000" pitchFamily="2" charset="2"/>
              </a:rPr>
              <a:t> K mod P là khóa chia sẻ giữa 2 bên.</a:t>
            </a:r>
            <a:endParaRPr lang="en-AU" sz="2000" smtClean="0">
              <a:sym typeface="Symbol"/>
            </a:endParaRPr>
          </a:p>
          <a:p>
            <a:pPr lvl="2"/>
            <a:endParaRPr lang="en-AU" sz="2000">
              <a:sym typeface="Symbol"/>
            </a:endParaRPr>
          </a:p>
          <a:p>
            <a:pPr lvl="2"/>
            <a:endParaRPr lang="en-AU" sz="2000" smtClean="0"/>
          </a:p>
          <a:p>
            <a:pPr lvl="1"/>
            <a:endParaRPr lang="en-AU" sz="2400" smtClean="0"/>
          </a:p>
        </p:txBody>
      </p:sp>
    </p:spTree>
    <p:extLst>
      <p:ext uri="{BB962C8B-B14F-4D97-AF65-F5344CB8AC3E}">
        <p14:creationId xmlns:p14="http://schemas.microsoft.com/office/powerpoint/2010/main" val="313747716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vi-VN" sz="2400" smtClean="0"/>
              <a:t>Kerberos</a:t>
            </a:r>
            <a:r>
              <a:rPr lang="en-AU" sz="2400" smtClean="0"/>
              <a:t> cung cấp khả năng xác thực thực thể và thiết lập khóa sử dụng kỹ thuật mã hóa khóa đối xứng và một bên thứ ba.</a:t>
            </a:r>
          </a:p>
          <a:p>
            <a:pPr lvl="1"/>
            <a:r>
              <a:rPr lang="vi-VN" sz="2400" smtClean="0"/>
              <a:t>Kerberos</a:t>
            </a:r>
            <a:r>
              <a:rPr lang="en-AU" sz="2400" smtClean="0"/>
              <a:t> liên quan đến 3 thực thể:</a:t>
            </a:r>
          </a:p>
          <a:p>
            <a:pPr lvl="2"/>
            <a:r>
              <a:rPr lang="en-AU" sz="2200" smtClean="0"/>
              <a:t>Máy khách A (Client);</a:t>
            </a:r>
          </a:p>
          <a:p>
            <a:pPr lvl="2"/>
            <a:r>
              <a:rPr lang="en-AU" sz="2200"/>
              <a:t>Máy chủ hoặc máy kiểm tra B (Server / </a:t>
            </a:r>
            <a:r>
              <a:rPr lang="en-AU" sz="2200" smtClean="0"/>
              <a:t>Verifier)</a:t>
            </a:r>
          </a:p>
          <a:p>
            <a:pPr lvl="2"/>
            <a:r>
              <a:rPr lang="en-AU" sz="2200"/>
              <a:t>Máy chủ tin cậy T (Kerberos authentication server</a:t>
            </a:r>
            <a:r>
              <a:rPr lang="en-AU" sz="2200" smtClean="0"/>
              <a:t>).</a:t>
            </a:r>
          </a:p>
          <a:p>
            <a:pPr lvl="1"/>
            <a:r>
              <a:rPr lang="en-AU" sz="2400" smtClean="0"/>
              <a:t>A và B không chia sẻ khóa bí mật, nhưng T chia sẻ khóa bí mật dài hạn với cả A và B.</a:t>
            </a:r>
          </a:p>
          <a:p>
            <a:pPr lvl="1"/>
            <a:r>
              <a:rPr lang="en-AU" sz="2400" smtClean="0"/>
              <a:t>Mục đích: B kiểm tra thông tin nhận dạng A.</a:t>
            </a:r>
            <a:endParaRPr lang="en-AU" sz="2400"/>
          </a:p>
          <a:p>
            <a:pPr lvl="2"/>
            <a:endParaRPr lang="vi-VN" sz="2200" smtClean="0"/>
          </a:p>
        </p:txBody>
      </p:sp>
    </p:spTree>
    <p:extLst>
      <p:ext uri="{BB962C8B-B14F-4D97-AF65-F5344CB8AC3E}">
        <p14:creationId xmlns:p14="http://schemas.microsoft.com/office/powerpoint/2010/main" val="7740787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vi-VN" sz="2400" smtClean="0"/>
              <a:t>Kerberos</a:t>
            </a:r>
            <a:r>
              <a:rPr lang="en-AU" sz="2400" smtClean="0"/>
              <a:t> cung cấp khả năng xác thực thực thể và thiết lập khóa sử dụng kỹ thuật mã hóa khóa đối xứng và một bên thứ ba.</a:t>
            </a:r>
          </a:p>
          <a:p>
            <a:pPr lvl="1"/>
            <a:r>
              <a:rPr lang="vi-VN" sz="2400" smtClean="0"/>
              <a:t>Kerberos</a:t>
            </a:r>
            <a:r>
              <a:rPr lang="en-AU" sz="2400" smtClean="0"/>
              <a:t> liên quan đến 3 thực thể:</a:t>
            </a:r>
          </a:p>
          <a:p>
            <a:pPr lvl="2"/>
            <a:r>
              <a:rPr lang="en-AU" sz="2200" smtClean="0"/>
              <a:t>Máy khách A (Client);</a:t>
            </a:r>
          </a:p>
          <a:p>
            <a:pPr lvl="2"/>
            <a:r>
              <a:rPr lang="en-AU" sz="2200"/>
              <a:t>Máy chủ hoặc máy kiểm tra B (Server / </a:t>
            </a:r>
            <a:r>
              <a:rPr lang="en-AU" sz="2200" smtClean="0"/>
              <a:t>Verifier)</a:t>
            </a:r>
          </a:p>
          <a:p>
            <a:pPr lvl="2"/>
            <a:r>
              <a:rPr lang="en-AU" sz="2200"/>
              <a:t>Máy chủ tin cậy T (Kerberos authentication server</a:t>
            </a:r>
            <a:r>
              <a:rPr lang="en-AU" sz="2200" smtClean="0"/>
              <a:t>).</a:t>
            </a:r>
          </a:p>
          <a:p>
            <a:pPr lvl="1"/>
            <a:r>
              <a:rPr lang="en-AU" sz="2400" smtClean="0"/>
              <a:t>A và B không chia sẻ khóa bí mật, nhưng T chia sẻ khóa bí mật dài hạn với cả A và B.</a:t>
            </a:r>
          </a:p>
          <a:p>
            <a:pPr lvl="1"/>
            <a:r>
              <a:rPr lang="en-AU" sz="2400" smtClean="0"/>
              <a:t>Mục đích: B kiểm tra thông tin nhận dạng A.</a:t>
            </a:r>
            <a:endParaRPr lang="en-AU" sz="2400"/>
          </a:p>
          <a:p>
            <a:pPr lvl="2"/>
            <a:endParaRPr lang="vi-VN" sz="2200" smtClean="0"/>
          </a:p>
        </p:txBody>
      </p:sp>
    </p:spTree>
    <p:extLst>
      <p:ext uri="{BB962C8B-B14F-4D97-AF65-F5344CB8AC3E}">
        <p14:creationId xmlns:p14="http://schemas.microsoft.com/office/powerpoint/2010/main" val="174841880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endParaRPr lang="en-AU" sz="2800" smtClean="0"/>
          </a:p>
          <a:p>
            <a:pPr lvl="1"/>
            <a:r>
              <a:rPr lang="en-AU" sz="2400" smtClean="0"/>
              <a:t>Mô tả vắn tắt giao thức:</a:t>
            </a:r>
          </a:p>
          <a:p>
            <a:pPr lvl="2"/>
            <a:r>
              <a:rPr lang="en-AU" sz="2200" smtClean="0"/>
              <a:t>A yêu cầu thông tin nhận dạng từ T để A xác thực bản </a:t>
            </a:r>
            <a:br>
              <a:rPr lang="en-AU" sz="2200" smtClean="0"/>
            </a:br>
            <a:r>
              <a:rPr lang="en-AU" sz="2200" smtClean="0"/>
              <a:t>thân với B;</a:t>
            </a:r>
          </a:p>
          <a:p>
            <a:pPr lvl="2"/>
            <a:r>
              <a:rPr lang="en-AU" sz="2200" smtClean="0"/>
              <a:t>T đóng vai trò như một trung tâm phân phối khóa KDC, T gửi A một khóa phiên (Session key) và 1 ticket đã được mã hóa cho B; Trong ticket có chứa khóa phiên và định danh của A;</a:t>
            </a:r>
          </a:p>
          <a:p>
            <a:pPr lvl="2"/>
            <a:r>
              <a:rPr lang="en-AU" sz="2200" smtClean="0"/>
              <a:t>A chuyển cho B ticket và ticket cho phép B kiểm tra thông tin nhận dạng của A.</a:t>
            </a:r>
          </a:p>
          <a:p>
            <a:pPr lvl="2"/>
            <a:endParaRPr lang="en-AU" sz="2200"/>
          </a:p>
          <a:p>
            <a:pPr lvl="2"/>
            <a:endParaRPr lang="vi-VN" sz="2200" smtClean="0"/>
          </a:p>
        </p:txBody>
      </p:sp>
    </p:spTree>
    <p:extLst>
      <p:ext uri="{BB962C8B-B14F-4D97-AF65-F5344CB8AC3E}">
        <p14:creationId xmlns:p14="http://schemas.microsoft.com/office/powerpoint/2010/main" val="42160873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Tóm tắt: A tương tác với máy chủ tin cậy T và bên B;</a:t>
            </a:r>
          </a:p>
          <a:p>
            <a:pPr lvl="1"/>
            <a:r>
              <a:rPr lang="en-AU" sz="2400" smtClean="0"/>
              <a:t>Kết quả: A được xác thực với B, kèm theo thiết lập khóa;</a:t>
            </a:r>
          </a:p>
          <a:p>
            <a:pPr lvl="1"/>
            <a:r>
              <a:rPr lang="en-AU" sz="2400" smtClean="0"/>
              <a:t>Ký hiệu:</a:t>
            </a:r>
          </a:p>
          <a:p>
            <a:pPr lvl="2"/>
            <a:r>
              <a:rPr lang="en-AU" sz="2000" smtClean="0"/>
              <a:t>E là giải thuật mã hóa khóa bí mật;</a:t>
            </a:r>
          </a:p>
          <a:p>
            <a:pPr lvl="2"/>
            <a:r>
              <a:rPr lang="en-AU" sz="2000" smtClean="0"/>
              <a:t>N</a:t>
            </a:r>
            <a:r>
              <a:rPr lang="en-AU" sz="2000" baseline="-25000" smtClean="0"/>
              <a:t>A</a:t>
            </a:r>
            <a:r>
              <a:rPr lang="en-AU" sz="2000" smtClean="0"/>
              <a:t> là số (nonce) chọn bởi A, T</a:t>
            </a:r>
            <a:r>
              <a:rPr lang="en-AU" sz="2000" baseline="-25000" smtClean="0"/>
              <a:t>A</a:t>
            </a:r>
            <a:r>
              <a:rPr lang="en-AU" sz="2000" smtClean="0"/>
              <a:t> là tem thời gian từ đồng hồ của A;</a:t>
            </a:r>
          </a:p>
          <a:p>
            <a:pPr lvl="2"/>
            <a:r>
              <a:rPr lang="en-AU" sz="2000" smtClean="0"/>
              <a:t>k là khóa phiên do T chọn; k sẽ được chia sẻ bởi A và B;</a:t>
            </a:r>
          </a:p>
          <a:p>
            <a:pPr lvl="2"/>
            <a:r>
              <a:rPr lang="en-AU" sz="2000" smtClean="0"/>
              <a:t>L là khoảng thời gian hợp lệ (còn gọi là thời gian sống).</a:t>
            </a:r>
          </a:p>
          <a:p>
            <a:pPr lvl="1"/>
            <a:r>
              <a:rPr lang="en-AU" sz="2200" smtClean="0"/>
              <a:t>Khởi tạo: </a:t>
            </a:r>
          </a:p>
          <a:p>
            <a:pPr lvl="2"/>
            <a:r>
              <a:rPr lang="en-AU" sz="2000" smtClean="0"/>
              <a:t>A và T chia sẻ khóa K</a:t>
            </a:r>
            <a:r>
              <a:rPr lang="en-AU" sz="2000" baseline="-25000" smtClean="0"/>
              <a:t>AT</a:t>
            </a:r>
            <a:r>
              <a:rPr lang="en-AU" sz="2000" smtClean="0"/>
              <a:t>, B và T chia sẻ khóa K</a:t>
            </a:r>
            <a:r>
              <a:rPr lang="en-AU" sz="2000" baseline="-25000" smtClean="0"/>
              <a:t>BT</a:t>
            </a:r>
            <a:r>
              <a:rPr lang="en-AU" sz="2000" smtClean="0"/>
              <a:t>;</a:t>
            </a:r>
          </a:p>
          <a:p>
            <a:pPr lvl="2"/>
            <a:r>
              <a:rPr lang="en-AU" sz="2000" smtClean="0"/>
              <a:t>Đ.nghĩa: ticket</a:t>
            </a:r>
            <a:r>
              <a:rPr lang="en-AU" sz="2400" baseline="-25000" smtClean="0"/>
              <a:t>B</a:t>
            </a:r>
            <a:r>
              <a:rPr lang="en-AU" sz="2000" smtClean="0"/>
              <a:t> = E</a:t>
            </a:r>
            <a:r>
              <a:rPr lang="en-AU" sz="2800" baseline="-25000" smtClean="0"/>
              <a:t>K</a:t>
            </a:r>
            <a:r>
              <a:rPr lang="en-AU" baseline="-36000" smtClean="0"/>
              <a:t>BT</a:t>
            </a:r>
            <a:r>
              <a:rPr lang="en-AU" sz="2000" smtClean="0"/>
              <a:t>(k, A, L); authenticator = E</a:t>
            </a:r>
            <a:r>
              <a:rPr lang="en-AU" sz="2000" baseline="-25000" smtClean="0"/>
              <a:t>k</a:t>
            </a:r>
            <a:r>
              <a:rPr lang="en-AU" sz="2000" smtClean="0"/>
              <a:t>(A, T</a:t>
            </a:r>
            <a:r>
              <a:rPr lang="en-AU" sz="2400" baseline="-25000" smtClean="0"/>
              <a:t>A</a:t>
            </a:r>
            <a:r>
              <a:rPr lang="en-AU" sz="2000" smtClean="0"/>
              <a:t>, A</a:t>
            </a:r>
            <a:r>
              <a:rPr lang="en-AU" sz="2400" baseline="-25000" smtClean="0"/>
              <a:t>Subkey</a:t>
            </a:r>
            <a:r>
              <a:rPr lang="en-AU" sz="2000" smtClean="0"/>
              <a:t>)</a:t>
            </a:r>
          </a:p>
          <a:p>
            <a:pPr lvl="2"/>
            <a:endParaRPr lang="en-AU" sz="2200"/>
          </a:p>
          <a:p>
            <a:pPr lvl="2"/>
            <a:endParaRPr lang="vi-VN" sz="2200" smtClean="0"/>
          </a:p>
        </p:txBody>
      </p:sp>
    </p:spTree>
    <p:extLst>
      <p:ext uri="{BB962C8B-B14F-4D97-AF65-F5344CB8AC3E}">
        <p14:creationId xmlns:p14="http://schemas.microsoft.com/office/powerpoint/2010/main" val="24307283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1"/>
            <a:ext cx="8756650" cy="990600"/>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thông điệp trao đổi:</a:t>
            </a:r>
          </a:p>
          <a:p>
            <a:pPr lvl="2"/>
            <a:endParaRPr lang="en-AU" sz="2200"/>
          </a:p>
          <a:p>
            <a:pPr lvl="2"/>
            <a:endParaRPr lang="vi-VN" sz="220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8" y="3142397"/>
            <a:ext cx="698036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091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A sinh N</a:t>
            </a:r>
            <a:r>
              <a:rPr lang="en-AU" sz="2200" baseline="-25000" smtClean="0"/>
              <a:t>A</a:t>
            </a:r>
            <a:r>
              <a:rPr lang="en-AU" sz="2200" smtClean="0"/>
              <a:t> và gửi thông điệp (1) gồm (A, B, N</a:t>
            </a:r>
            <a:r>
              <a:rPr lang="en-AU" sz="2200" baseline="-25000" smtClean="0"/>
              <a:t>A</a:t>
            </a:r>
            <a:r>
              <a:rPr lang="en-AU" sz="2200" smtClean="0"/>
              <a:t>) đến T;</a:t>
            </a:r>
          </a:p>
          <a:p>
            <a:pPr lvl="2"/>
            <a:r>
              <a:rPr lang="en-AU" sz="2200" smtClean="0"/>
              <a:t>T sinh khóa phiên k, tạo khoảng thời gian hợp lệ L cho ticket (gồm thời gian kết thúc và có thể cả thời gian bắt đầu);</a:t>
            </a:r>
          </a:p>
          <a:p>
            <a:pPr lvl="2"/>
            <a:r>
              <a:rPr lang="en-AU" sz="2200" smtClean="0"/>
              <a:t>T mã hóa (k, N</a:t>
            </a:r>
            <a:r>
              <a:rPr lang="en-AU" sz="2200" baseline="-25000" smtClean="0"/>
              <a:t>A</a:t>
            </a:r>
            <a:r>
              <a:rPr lang="en-AU" sz="2200" smtClean="0"/>
              <a:t>, L, B) sử dụng khóa K</a:t>
            </a:r>
            <a:r>
              <a:rPr lang="en-AU" sz="2200" baseline="-25000" smtClean="0"/>
              <a:t>AT</a:t>
            </a:r>
            <a:r>
              <a:rPr lang="en-AU" sz="2200" smtClean="0"/>
              <a:t>;</a:t>
            </a:r>
          </a:p>
          <a:p>
            <a:pPr lvl="2"/>
            <a:r>
              <a:rPr lang="en-AU" sz="2200" smtClean="0"/>
              <a:t>T tạo 1 ticket chứa (k, A, L) và mã hóa ticket bằng K</a:t>
            </a:r>
            <a:r>
              <a:rPr lang="en-AU" sz="2200" baseline="-25000" smtClean="0"/>
              <a:t>BT</a:t>
            </a:r>
            <a:r>
              <a:rPr lang="en-AU" sz="2200" smtClean="0"/>
              <a:t>;</a:t>
            </a:r>
          </a:p>
          <a:p>
            <a:pPr lvl="2"/>
            <a:r>
              <a:rPr lang="en-AU" sz="2200" smtClean="0"/>
              <a:t>T gửi thông điệp (2) cho A;</a:t>
            </a:r>
          </a:p>
          <a:p>
            <a:pPr lvl="2"/>
            <a:r>
              <a:rPr lang="en-AU" sz="2200" smtClean="0"/>
              <a:t>Nhận được thông điệp (2), A giải mã phần ngoài ticket và có được </a:t>
            </a:r>
            <a:r>
              <a:rPr lang="en-AU" sz="2200"/>
              <a:t>(k, N</a:t>
            </a:r>
            <a:r>
              <a:rPr lang="en-AU" sz="2200" baseline="-25000"/>
              <a:t>A</a:t>
            </a:r>
            <a:r>
              <a:rPr lang="en-AU" sz="2200"/>
              <a:t>, L, </a:t>
            </a:r>
            <a:r>
              <a:rPr lang="en-AU" sz="2200" smtClean="0"/>
              <a:t>B);</a:t>
            </a:r>
            <a:endParaRPr lang="en-AU" sz="2200"/>
          </a:p>
          <a:p>
            <a:pPr lvl="2"/>
            <a:endParaRPr lang="vi-VN" sz="2200" smtClean="0"/>
          </a:p>
        </p:txBody>
      </p:sp>
    </p:spTree>
    <p:extLst>
      <p:ext uri="{BB962C8B-B14F-4D97-AF65-F5344CB8AC3E}">
        <p14:creationId xmlns:p14="http://schemas.microsoft.com/office/powerpoint/2010/main" val="12374386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A kiểm tra N</a:t>
            </a:r>
            <a:r>
              <a:rPr lang="en-AU" sz="2200" baseline="-25000" smtClean="0"/>
              <a:t>A</a:t>
            </a:r>
            <a:r>
              <a:rPr lang="en-AU" sz="2200" smtClean="0"/>
              <a:t> vừa giải mã với N</a:t>
            </a:r>
            <a:r>
              <a:rPr lang="en-AU" sz="2200" baseline="-25000" smtClean="0"/>
              <a:t>A</a:t>
            </a:r>
            <a:r>
              <a:rPr lang="en-AU" sz="2200" smtClean="0"/>
              <a:t> tạo ra ban đầu và lưu L để tham chiếu;</a:t>
            </a:r>
          </a:p>
          <a:p>
            <a:pPr lvl="2"/>
            <a:r>
              <a:rPr lang="en-AU" sz="2200" smtClean="0"/>
              <a:t>A tạo </a:t>
            </a:r>
            <a:r>
              <a:rPr lang="en-AU" sz="2200"/>
              <a:t>authenticator = </a:t>
            </a:r>
            <a:r>
              <a:rPr lang="en-AU" sz="2200" smtClean="0"/>
              <a:t>E</a:t>
            </a:r>
            <a:r>
              <a:rPr lang="en-AU" sz="2200" baseline="-25000" smtClean="0"/>
              <a:t>k</a:t>
            </a:r>
            <a:r>
              <a:rPr lang="en-AU" sz="2200" smtClean="0"/>
              <a:t>(A</a:t>
            </a:r>
            <a:r>
              <a:rPr lang="en-AU" sz="2200"/>
              <a:t>, T</a:t>
            </a:r>
            <a:r>
              <a:rPr lang="en-AU" sz="2200" baseline="-25000"/>
              <a:t>A</a:t>
            </a:r>
            <a:r>
              <a:rPr lang="en-AU" sz="2200"/>
              <a:t>, A</a:t>
            </a:r>
            <a:r>
              <a:rPr lang="en-AU" sz="2200" baseline="-25000"/>
              <a:t>Subkey</a:t>
            </a:r>
            <a:r>
              <a:rPr lang="en-AU" sz="2200" smtClean="0"/>
              <a:t>), </a:t>
            </a:r>
            <a:r>
              <a:rPr lang="en-AU" sz="2200"/>
              <a:t>A</a:t>
            </a:r>
            <a:r>
              <a:rPr lang="en-AU" sz="2200" baseline="-25000"/>
              <a:t>Subkey </a:t>
            </a:r>
            <a:r>
              <a:rPr lang="en-AU" sz="2200" smtClean="0"/>
              <a:t>là </a:t>
            </a:r>
            <a:br>
              <a:rPr lang="en-AU" sz="2200" smtClean="0"/>
            </a:br>
            <a:r>
              <a:rPr lang="en-AU" sz="2200" smtClean="0"/>
              <a:t>tùy chọn;</a:t>
            </a:r>
          </a:p>
          <a:p>
            <a:pPr lvl="2"/>
            <a:r>
              <a:rPr lang="en-AU" sz="2200" smtClean="0"/>
              <a:t>A gửi thông điệp (3) gồm </a:t>
            </a:r>
            <a:r>
              <a:rPr lang="en-AU" sz="2200"/>
              <a:t>ticket</a:t>
            </a:r>
            <a:r>
              <a:rPr lang="en-AU" sz="2200" baseline="-25000"/>
              <a:t>B</a:t>
            </a:r>
            <a:r>
              <a:rPr lang="en-AU" sz="2200"/>
              <a:t> </a:t>
            </a:r>
            <a:r>
              <a:rPr lang="en-AU" sz="2200" smtClean="0"/>
              <a:t>và authenticator đến B;</a:t>
            </a:r>
          </a:p>
          <a:p>
            <a:pPr lvl="2"/>
            <a:r>
              <a:rPr lang="en-AU" sz="2200" smtClean="0"/>
              <a:t>Nhận được thông điệp (3), B giải mã ticket sử dụng khóa K</a:t>
            </a:r>
            <a:r>
              <a:rPr lang="en-AU" sz="2200" baseline="-25000" smtClean="0"/>
              <a:t>BT</a:t>
            </a:r>
            <a:r>
              <a:rPr lang="en-AU" sz="2200" smtClean="0"/>
              <a:t> để khôi phục </a:t>
            </a:r>
            <a:r>
              <a:rPr lang="en-AU" sz="2200"/>
              <a:t>(k, </a:t>
            </a:r>
            <a:r>
              <a:rPr lang="en-AU" sz="2200" smtClean="0"/>
              <a:t>A, </a:t>
            </a:r>
            <a:r>
              <a:rPr lang="en-AU" sz="2200"/>
              <a:t>L</a:t>
            </a:r>
            <a:r>
              <a:rPr lang="en-AU" sz="2200" smtClean="0"/>
              <a:t>). </a:t>
            </a:r>
          </a:p>
          <a:p>
            <a:pPr lvl="2"/>
            <a:r>
              <a:rPr lang="en-AU" sz="2200" smtClean="0"/>
              <a:t>B sử dụng k để giải mã authenticator.</a:t>
            </a:r>
            <a:endParaRPr lang="en-AU" sz="2200"/>
          </a:p>
          <a:p>
            <a:pPr lvl="2"/>
            <a:endParaRPr lang="vi-VN" sz="2200" smtClean="0"/>
          </a:p>
        </p:txBody>
      </p:sp>
    </p:spTree>
    <p:extLst>
      <p:ext uri="{BB962C8B-B14F-4D97-AF65-F5344CB8AC3E}">
        <p14:creationId xmlns:p14="http://schemas.microsoft.com/office/powerpoint/2010/main" val="35483813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đối xứng</a:t>
            </a:r>
          </a:p>
        </p:txBody>
      </p:sp>
      <p:sp>
        <p:nvSpPr>
          <p:cNvPr id="3" name="Content Placeholder 2"/>
          <p:cNvSpPr>
            <a:spLocks noGrp="1"/>
          </p:cNvSpPr>
          <p:nvPr>
            <p:ph idx="1"/>
          </p:nvPr>
        </p:nvSpPr>
        <p:spPr>
          <a:xfrm>
            <a:off x="228600" y="1676400"/>
            <a:ext cx="8756650" cy="4571999"/>
          </a:xfrm>
        </p:spPr>
        <p:txBody>
          <a:bodyPr/>
          <a:lstStyle/>
          <a:p>
            <a:r>
              <a:rPr lang="vi-VN" sz="2800" smtClean="0"/>
              <a:t>Giao thức</a:t>
            </a:r>
            <a:r>
              <a:rPr lang="en-AU" sz="2800" smtClean="0"/>
              <a:t> xác thực</a:t>
            </a:r>
            <a:r>
              <a:rPr lang="vi-VN" sz="2800" smtClean="0"/>
              <a:t> Kerberos</a:t>
            </a:r>
            <a:r>
              <a:rPr lang="en-AU" sz="2800" smtClean="0"/>
              <a:t> (đơn giản hóa)</a:t>
            </a:r>
            <a:r>
              <a:rPr lang="vi-VN" sz="2800" smtClean="0"/>
              <a:t>:</a:t>
            </a:r>
            <a:endParaRPr lang="en-AU" sz="2800" smtClean="0"/>
          </a:p>
          <a:p>
            <a:pPr lvl="1"/>
            <a:r>
              <a:rPr lang="en-AU" sz="2400" smtClean="0"/>
              <a:t>Các bước thực hiện:</a:t>
            </a:r>
          </a:p>
          <a:p>
            <a:pPr lvl="2"/>
            <a:r>
              <a:rPr lang="en-AU" sz="2200" smtClean="0"/>
              <a:t>B kiểm tra:</a:t>
            </a:r>
          </a:p>
          <a:p>
            <a:pPr lvl="3"/>
            <a:r>
              <a:rPr lang="en-AU" sz="2000" smtClean="0"/>
              <a:t>Tên nhận dạng A trong ticket và authenticator phải trùng nhau;</a:t>
            </a:r>
          </a:p>
          <a:p>
            <a:pPr lvl="3"/>
            <a:r>
              <a:rPr lang="en-AU" sz="2000" smtClean="0"/>
              <a:t>Tem thời gian T</a:t>
            </a:r>
            <a:r>
              <a:rPr lang="en-AU" sz="2000" baseline="-25000" smtClean="0"/>
              <a:t>A</a:t>
            </a:r>
            <a:r>
              <a:rPr lang="en-AU" sz="2000" smtClean="0"/>
              <a:t> trong </a:t>
            </a:r>
            <a:r>
              <a:rPr lang="en-AU" sz="2000"/>
              <a:t>authenticator </a:t>
            </a:r>
            <a:r>
              <a:rPr lang="en-AU" sz="2000" smtClean="0"/>
              <a:t> phải hợp lệ;</a:t>
            </a:r>
          </a:p>
          <a:p>
            <a:pPr lvl="3"/>
            <a:r>
              <a:rPr lang="en-AU" sz="2000" smtClean="0"/>
              <a:t>Thời gian cục bộ của B phải nằm trong giới hạn hợp lệ L;</a:t>
            </a:r>
          </a:p>
          <a:p>
            <a:pPr lvl="2"/>
            <a:r>
              <a:rPr lang="en-AU" sz="2400" smtClean="0">
                <a:sym typeface="Wingdings" panose="05000000000000000000" pitchFamily="2" charset="2"/>
              </a:rPr>
              <a:t> Nếu tất cả các kiểm tra là passed  B thông báo </a:t>
            </a:r>
            <a:br>
              <a:rPr lang="en-AU" sz="2400" smtClean="0">
                <a:sym typeface="Wingdings" panose="05000000000000000000" pitchFamily="2" charset="2"/>
              </a:rPr>
            </a:br>
            <a:r>
              <a:rPr lang="en-AU" sz="2400" smtClean="0">
                <a:sym typeface="Wingdings" panose="05000000000000000000" pitchFamily="2" charset="2"/>
              </a:rPr>
              <a:t>A đã được xác thực và lưu A</a:t>
            </a:r>
            <a:r>
              <a:rPr lang="en-AU" sz="2400" baseline="-25000" smtClean="0">
                <a:sym typeface="Wingdings" panose="05000000000000000000" pitchFamily="2" charset="2"/>
              </a:rPr>
              <a:t>Subkey</a:t>
            </a:r>
            <a:r>
              <a:rPr lang="en-AU" sz="2400" smtClean="0">
                <a:sym typeface="Wingdings" panose="05000000000000000000" pitchFamily="2" charset="2"/>
              </a:rPr>
              <a:t> (nếu có).</a:t>
            </a:r>
            <a:endParaRPr lang="en-AU" sz="2400"/>
          </a:p>
          <a:p>
            <a:pPr lvl="2"/>
            <a:endParaRPr lang="vi-VN" sz="2200" smtClean="0"/>
          </a:p>
        </p:txBody>
      </p:sp>
    </p:spTree>
    <p:extLst>
      <p:ext uri="{BB962C8B-B14F-4D97-AF65-F5344CB8AC3E}">
        <p14:creationId xmlns:p14="http://schemas.microsoft.com/office/powerpoint/2010/main" val="390293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p:txBody>
          <a:bodyPr/>
          <a:lstStyle/>
          <a:p>
            <a:pPr eaLnBrk="1" hangingPunct="1"/>
            <a:r>
              <a:rPr lang="en-AU"/>
              <a:t>C</a:t>
            </a:r>
            <a:r>
              <a:rPr lang="en-US"/>
              <a:t>ác kỹ thuật mã hoá thô sơ đã được người cổ Ai cập sử dụng cách đây </a:t>
            </a:r>
            <a:r>
              <a:rPr lang="en-US" smtClean="0"/>
              <a:t>4</a:t>
            </a:r>
            <a:r>
              <a:rPr lang="vi-VN" smtClean="0"/>
              <a:t>0</a:t>
            </a:r>
            <a:r>
              <a:rPr lang="en-US" smtClean="0"/>
              <a:t>00 </a:t>
            </a:r>
            <a:r>
              <a:rPr lang="en-US"/>
              <a:t>năm.</a:t>
            </a:r>
          </a:p>
          <a:p>
            <a:pPr eaLnBrk="1" hangingPunct="1"/>
            <a:r>
              <a:rPr lang="en-AU"/>
              <a:t>Ng</a:t>
            </a:r>
            <a:r>
              <a:rPr lang="en-US"/>
              <a:t>ười cổ Hy lạp, Ấn độ cũng đã sử dụng mã hoá cách đây hàng ngàn năm.</a:t>
            </a:r>
          </a:p>
          <a:p>
            <a:pPr eaLnBrk="1" hangingPunct="1"/>
            <a:r>
              <a:rPr lang="en-AU"/>
              <a:t>C</a:t>
            </a:r>
            <a:r>
              <a:rPr lang="en-US"/>
              <a:t>ác kỹ thuật mã hoá chỉ thực sự phát triển mạnh từ thế kỷ 1800 nhờ công cụ toán học, và phát triển vượt bậc trong thế kỷ 20 nhờ sự phát triển của máy tính và ngành CNTT</a:t>
            </a:r>
            <a:r>
              <a:rPr lang="en-US" smtClean="0"/>
              <a:t>.</a:t>
            </a:r>
            <a:endParaRPr lang="vi-VN" smtClean="0"/>
          </a:p>
          <a:p>
            <a:pPr eaLnBrk="1" hangingPunct="1"/>
            <a:r>
              <a:rPr lang="vi-VN" smtClean="0"/>
              <a:t>Trong chiến tranh thế giới thứ I và II, các kỹ thuật mã hóa được sử dụng rộng rãi trong liên lạc quân sự sử dụng sóng vô tuyến.</a:t>
            </a:r>
          </a:p>
          <a:p>
            <a:pPr lvl="1"/>
            <a:r>
              <a:rPr lang="vi-VN" smtClean="0"/>
              <a:t>Sử dụng các công cụ phá mã để giải mã các thông điệp của quân địch.</a:t>
            </a:r>
            <a:endParaRPr lang="en-AU"/>
          </a:p>
        </p:txBody>
      </p:sp>
    </p:spTree>
    <p:extLst>
      <p:ext uri="{BB962C8B-B14F-4D97-AF65-F5344CB8AC3E}">
        <p14:creationId xmlns:p14="http://schemas.microsoft.com/office/powerpoint/2010/main" val="113341943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không có chữ ký – Giao thức </a:t>
            </a:r>
            <a:r>
              <a:rPr lang="en-AU" sz="2800" smtClean="0"/>
              <a:t>Needham-Schroeder:</a:t>
            </a:r>
          </a:p>
          <a:p>
            <a:pPr lvl="1"/>
            <a:r>
              <a:rPr lang="en-AU" sz="2400" smtClean="0"/>
              <a:t>Tóm tắt: A và B trao đổi 3 thông điệp;</a:t>
            </a:r>
          </a:p>
          <a:p>
            <a:pPr lvl="1"/>
            <a:r>
              <a:rPr lang="en-AU" sz="2400" smtClean="0"/>
              <a:t>Kết quả: Xác thực thực thể, xác thực khóa và </a:t>
            </a:r>
            <a:br>
              <a:rPr lang="en-AU" sz="2400" smtClean="0"/>
            </a:br>
            <a:r>
              <a:rPr lang="en-AU" sz="2400" smtClean="0"/>
              <a:t>vận chuyển khóa.</a:t>
            </a:r>
          </a:p>
          <a:p>
            <a:pPr lvl="1"/>
            <a:r>
              <a:rPr lang="en-AU" sz="2400" smtClean="0"/>
              <a:t>Các ký hiệu:</a:t>
            </a:r>
          </a:p>
          <a:p>
            <a:pPr lvl="2"/>
            <a:r>
              <a:rPr lang="en-AU" sz="2200" smtClean="0"/>
              <a:t>P</a:t>
            </a:r>
            <a:r>
              <a:rPr lang="en-AU" sz="2200" baseline="-25000" smtClean="0"/>
              <a:t>X</a:t>
            </a:r>
            <a:r>
              <a:rPr lang="en-AU" sz="2200" smtClean="0"/>
              <a:t>(Y) chỉ việc mã hóa dữ liệu Y bằng khóa công khai của X;</a:t>
            </a:r>
          </a:p>
          <a:p>
            <a:pPr lvl="2"/>
            <a:r>
              <a:rPr lang="en-AU" sz="2200" smtClean="0"/>
              <a:t>P</a:t>
            </a:r>
            <a:r>
              <a:rPr lang="en-AU" sz="2200" baseline="-25000" smtClean="0"/>
              <a:t>X</a:t>
            </a:r>
            <a:r>
              <a:rPr lang="en-AU" sz="2200" smtClean="0"/>
              <a:t>(Y</a:t>
            </a:r>
            <a:r>
              <a:rPr lang="en-AU" sz="2200" baseline="-25000" smtClean="0"/>
              <a:t>1</a:t>
            </a:r>
            <a:r>
              <a:rPr lang="en-AU" sz="2200" smtClean="0"/>
              <a:t>, Y</a:t>
            </a:r>
            <a:r>
              <a:rPr lang="en-AU" sz="2200" baseline="-25000" smtClean="0"/>
              <a:t>2</a:t>
            </a:r>
            <a:r>
              <a:rPr lang="en-AU" sz="2200" smtClean="0"/>
              <a:t>) </a:t>
            </a:r>
            <a:r>
              <a:rPr lang="en-AU" sz="2200"/>
              <a:t>chỉ việc mã hóa dữ liệu </a:t>
            </a:r>
            <a:r>
              <a:rPr lang="en-AU" sz="2200" smtClean="0"/>
              <a:t>ghép </a:t>
            </a:r>
            <a:r>
              <a:rPr lang="en-AU" sz="2200"/>
              <a:t>P</a:t>
            </a:r>
            <a:r>
              <a:rPr lang="en-AU" sz="2200" baseline="-25000"/>
              <a:t>X</a:t>
            </a:r>
            <a:r>
              <a:rPr lang="en-AU" sz="2200"/>
              <a:t>(Y</a:t>
            </a:r>
            <a:r>
              <a:rPr lang="en-AU" sz="2200" baseline="-25000"/>
              <a:t>1</a:t>
            </a:r>
            <a:r>
              <a:rPr lang="en-AU" sz="2200"/>
              <a:t>, </a:t>
            </a:r>
            <a:r>
              <a:rPr lang="en-AU" sz="2200" smtClean="0"/>
              <a:t>Y</a:t>
            </a:r>
            <a:r>
              <a:rPr lang="en-AU" sz="2200" baseline="-25000" smtClean="0"/>
              <a:t>2</a:t>
            </a:r>
            <a:r>
              <a:rPr lang="en-AU" sz="2200" smtClean="0"/>
              <a:t>) </a:t>
            </a:r>
            <a:r>
              <a:rPr lang="en-AU" sz="2200"/>
              <a:t>bằng khóa công khai của X</a:t>
            </a:r>
            <a:r>
              <a:rPr lang="en-AU" sz="2200" smtClean="0"/>
              <a:t>;</a:t>
            </a:r>
          </a:p>
          <a:p>
            <a:pPr lvl="2"/>
            <a:r>
              <a:rPr lang="en-AU" sz="2200" smtClean="0"/>
              <a:t>k</a:t>
            </a:r>
            <a:r>
              <a:rPr lang="en-AU" sz="2200" baseline="-25000" smtClean="0"/>
              <a:t>1</a:t>
            </a:r>
            <a:r>
              <a:rPr lang="en-AU" sz="2200" smtClean="0"/>
              <a:t>, k</a:t>
            </a:r>
            <a:r>
              <a:rPr lang="en-AU" sz="2200" baseline="-25000" smtClean="0"/>
              <a:t>2</a:t>
            </a:r>
            <a:r>
              <a:rPr lang="en-AU" sz="2200" smtClean="0"/>
              <a:t> là khóa phiên đối xứng do A và B lựa chọn tương ứng.</a:t>
            </a:r>
            <a:endParaRPr lang="en-AU" sz="2200"/>
          </a:p>
        </p:txBody>
      </p:sp>
    </p:spTree>
    <p:extLst>
      <p:ext uri="{BB962C8B-B14F-4D97-AF65-F5344CB8AC3E}">
        <p14:creationId xmlns:p14="http://schemas.microsoft.com/office/powerpoint/2010/main" val="38808273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2895600"/>
          </a:xfrm>
        </p:spPr>
        <p:txBody>
          <a:bodyPr/>
          <a:lstStyle/>
          <a:p>
            <a:r>
              <a:rPr lang="en-AU" sz="2800"/>
              <a:t>Vận chuyển khóa dựa trên mã hóa khóa công khai không có chữ ký – Giao thức </a:t>
            </a:r>
            <a:r>
              <a:rPr lang="en-AU" sz="2800" smtClean="0"/>
              <a:t>Needham-Schroeder:</a:t>
            </a:r>
          </a:p>
          <a:p>
            <a:pPr lvl="1"/>
            <a:r>
              <a:rPr lang="en-AU" sz="2400" smtClean="0"/>
              <a:t>Khởi tạo một lần:</a:t>
            </a:r>
            <a:endParaRPr lang="en-AU"/>
          </a:p>
          <a:p>
            <a:pPr lvl="2"/>
            <a:r>
              <a:rPr lang="en-AU" sz="2200" smtClean="0"/>
              <a:t>Các bên A, B đều sở hữu khóa công khai đảm bảo tính xác thực, hoặc mỗi bên đều có chứng chỉ số chứa khóa công khai. Khi đó cần thêm 1 thông điệp để chuyển chứng chỉ.</a:t>
            </a:r>
          </a:p>
          <a:p>
            <a:pPr lvl="1"/>
            <a:r>
              <a:rPr lang="en-AU" sz="2400" smtClean="0"/>
              <a:t>Các thông điệp: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572000"/>
            <a:ext cx="4572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9856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571999"/>
          </a:xfrm>
        </p:spPr>
        <p:txBody>
          <a:bodyPr/>
          <a:lstStyle/>
          <a:p>
            <a:r>
              <a:rPr lang="en-AU" sz="2800"/>
              <a:t>Vận chuyển khóa dựa trên mã hóa khóa công khai không có chữ ký – Giao thức </a:t>
            </a:r>
            <a:r>
              <a:rPr lang="en-AU" sz="2800" smtClean="0"/>
              <a:t>Needham-Schroeder:</a:t>
            </a:r>
          </a:p>
          <a:p>
            <a:pPr lvl="1"/>
            <a:r>
              <a:rPr lang="en-AU" sz="2400" smtClean="0"/>
              <a:t>Mô tả các bước:</a:t>
            </a:r>
          </a:p>
          <a:p>
            <a:pPr lvl="2"/>
            <a:r>
              <a:rPr lang="en-AU" sz="2200" smtClean="0"/>
              <a:t>A gửi B thông điệp (1);</a:t>
            </a:r>
          </a:p>
          <a:p>
            <a:pPr lvl="2"/>
            <a:r>
              <a:rPr lang="en-AU" sz="2200" smtClean="0"/>
              <a:t>B giải mã (1) để khôi phục k</a:t>
            </a:r>
            <a:r>
              <a:rPr lang="en-AU" sz="2200" baseline="-25000" smtClean="0"/>
              <a:t>1</a:t>
            </a:r>
            <a:r>
              <a:rPr lang="en-AU" sz="2200" smtClean="0"/>
              <a:t> và tạo thông điệp (2) gửi B;</a:t>
            </a:r>
          </a:p>
          <a:p>
            <a:pPr lvl="2"/>
            <a:r>
              <a:rPr lang="en-AU" sz="2200" smtClean="0"/>
              <a:t>A giải mã (2), kiểm tra k</a:t>
            </a:r>
            <a:r>
              <a:rPr lang="en-AU" sz="2200" baseline="-25000" smtClean="0"/>
              <a:t>1</a:t>
            </a:r>
            <a:r>
              <a:rPr lang="en-AU" sz="2200" smtClean="0"/>
              <a:t> đảm bảo trùng với k</a:t>
            </a:r>
            <a:r>
              <a:rPr lang="en-AU" sz="2200" baseline="-25000" smtClean="0"/>
              <a:t>1</a:t>
            </a:r>
            <a:r>
              <a:rPr lang="en-AU" sz="2200" smtClean="0"/>
              <a:t> trong (1). Nếu k</a:t>
            </a:r>
            <a:r>
              <a:rPr lang="en-AU" sz="2200" baseline="-25000" smtClean="0"/>
              <a:t>1</a:t>
            </a:r>
            <a:r>
              <a:rPr lang="en-AU" sz="2200" smtClean="0"/>
              <a:t> chưa bao giờ được sử dụng, việc này xác thực được B và đảm bảo B biết khóa k</a:t>
            </a:r>
            <a:r>
              <a:rPr lang="en-AU" sz="2200" baseline="-25000" smtClean="0"/>
              <a:t>1</a:t>
            </a:r>
            <a:r>
              <a:rPr lang="en-AU" sz="2200" smtClean="0"/>
              <a:t>. A tạo thông điệp (3) gửi B;</a:t>
            </a:r>
          </a:p>
          <a:p>
            <a:pPr lvl="2"/>
            <a:r>
              <a:rPr lang="en-AU" sz="2200" smtClean="0"/>
              <a:t>B </a:t>
            </a:r>
            <a:r>
              <a:rPr lang="en-AU" sz="2200"/>
              <a:t>giải mã </a:t>
            </a:r>
            <a:r>
              <a:rPr lang="en-AU" sz="2200" smtClean="0"/>
              <a:t>(3), </a:t>
            </a:r>
            <a:r>
              <a:rPr lang="en-AU" sz="2200"/>
              <a:t>kiểm tra </a:t>
            </a:r>
            <a:r>
              <a:rPr lang="en-AU" sz="2200" smtClean="0"/>
              <a:t>k</a:t>
            </a:r>
            <a:r>
              <a:rPr lang="en-AU" sz="2200" baseline="-25000" smtClean="0"/>
              <a:t>2</a:t>
            </a:r>
            <a:r>
              <a:rPr lang="en-AU" sz="2200" smtClean="0"/>
              <a:t> </a:t>
            </a:r>
            <a:r>
              <a:rPr lang="en-AU" sz="2200"/>
              <a:t>đảm bảo trùng với </a:t>
            </a:r>
            <a:r>
              <a:rPr lang="en-AU" sz="2200" smtClean="0"/>
              <a:t>k</a:t>
            </a:r>
            <a:r>
              <a:rPr lang="en-AU" sz="2200" baseline="-25000" smtClean="0"/>
              <a:t>2</a:t>
            </a:r>
            <a:r>
              <a:rPr lang="en-AU" sz="2200" smtClean="0"/>
              <a:t> </a:t>
            </a:r>
            <a:r>
              <a:rPr lang="en-AU" sz="2200"/>
              <a:t>trong </a:t>
            </a:r>
            <a:r>
              <a:rPr lang="en-AU" sz="2200" smtClean="0"/>
              <a:t>(2).</a:t>
            </a:r>
          </a:p>
          <a:p>
            <a:pPr lvl="2"/>
            <a:r>
              <a:rPr lang="en-AU" sz="2200" smtClean="0"/>
              <a:t>Khóa phiên dùng chung cho A và B có thể được tính từ hàm f(k</a:t>
            </a:r>
            <a:r>
              <a:rPr lang="en-AU" sz="2200" baseline="-25000" smtClean="0"/>
              <a:t>1</a:t>
            </a:r>
            <a:r>
              <a:rPr lang="en-AU" sz="2200" smtClean="0"/>
              <a:t>, k</a:t>
            </a:r>
            <a:r>
              <a:rPr lang="en-AU" sz="2200" baseline="-25000" smtClean="0"/>
              <a:t>2</a:t>
            </a:r>
            <a:r>
              <a:rPr lang="en-AU" sz="2200" smtClean="0"/>
              <a:t>) – f có thể là hàm một chiều.</a:t>
            </a:r>
          </a:p>
        </p:txBody>
      </p:sp>
    </p:spTree>
    <p:extLst>
      <p:ext uri="{BB962C8B-B14F-4D97-AF65-F5344CB8AC3E}">
        <p14:creationId xmlns:p14="http://schemas.microsoft.com/office/powerpoint/2010/main" val="336002045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2209800"/>
          </a:xfrm>
        </p:spPr>
        <p:txBody>
          <a:bodyPr/>
          <a:lstStyle/>
          <a:p>
            <a:r>
              <a:rPr lang="en-AU" sz="2800"/>
              <a:t>Vận chuyển khóa dựa trên mã hóa khóa công khai không có chữ ký – Giao thức </a:t>
            </a:r>
            <a:r>
              <a:rPr lang="en-AU" sz="2800" smtClean="0"/>
              <a:t>Needham-Schroeder:</a:t>
            </a:r>
          </a:p>
          <a:p>
            <a:pPr lvl="1"/>
            <a:r>
              <a:rPr lang="en-AU" sz="2400"/>
              <a:t>Nhận xét: Giao thức </a:t>
            </a:r>
            <a:r>
              <a:rPr lang="en-AU" sz="2400" smtClean="0"/>
              <a:t>Needham-Schroeder có thể được cải tiến để không cần mã hóa thông điệp (3):</a:t>
            </a:r>
          </a:p>
          <a:p>
            <a:pPr lvl="2"/>
            <a:r>
              <a:rPr lang="en-AU" sz="2200" smtClean="0"/>
              <a:t>A, B sinh các số ngẫu nhiên r</a:t>
            </a:r>
            <a:r>
              <a:rPr lang="en-AU" sz="2200" baseline="-25000" smtClean="0"/>
              <a:t>1</a:t>
            </a:r>
            <a:r>
              <a:rPr lang="en-AU" sz="2200" smtClean="0"/>
              <a:t>, r</a:t>
            </a:r>
            <a:r>
              <a:rPr lang="en-AU" sz="2200" baseline="-25000" smtClean="0"/>
              <a:t>2</a:t>
            </a:r>
            <a:r>
              <a:rPr lang="en-AU" sz="220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4114799"/>
            <a:ext cx="5181602" cy="1476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72858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kết </a:t>
            </a:r>
            <a:r>
              <a:rPr lang="en-AU" sz="2800" smtClean="0"/>
              <a:t>hợp </a:t>
            </a:r>
            <a:r>
              <a:rPr lang="en-AU" sz="2800"/>
              <a:t>với chữ </a:t>
            </a:r>
            <a:r>
              <a:rPr lang="en-AU" sz="2800" smtClean="0"/>
              <a:t>ký:</a:t>
            </a:r>
          </a:p>
          <a:p>
            <a:pPr lvl="1"/>
            <a:r>
              <a:rPr lang="en-AU" sz="2400" smtClean="0"/>
              <a:t>Các ký hiệu:</a:t>
            </a:r>
          </a:p>
          <a:p>
            <a:pPr lvl="2"/>
            <a:r>
              <a:rPr lang="en-AU" sz="2200" smtClean="0"/>
              <a:t>y là dữ liệu đầu vào;</a:t>
            </a:r>
          </a:p>
          <a:p>
            <a:pPr lvl="2"/>
            <a:r>
              <a:rPr lang="en-AU" sz="2200" smtClean="0"/>
              <a:t>S</a:t>
            </a:r>
            <a:r>
              <a:rPr lang="en-AU" sz="2200" baseline="-25000" smtClean="0"/>
              <a:t>A</a:t>
            </a:r>
            <a:r>
              <a:rPr lang="en-AU" sz="2200" smtClean="0"/>
              <a:t>(y) là chữ ký của A sử dụng khóa riêng trên dữ liệu y;</a:t>
            </a:r>
          </a:p>
          <a:p>
            <a:pPr lvl="2"/>
            <a:r>
              <a:rPr lang="en-AU" sz="2200" smtClean="0"/>
              <a:t>P</a:t>
            </a:r>
            <a:r>
              <a:rPr lang="en-AU" sz="2200" baseline="-25000" smtClean="0"/>
              <a:t>B</a:t>
            </a:r>
            <a:r>
              <a:rPr lang="en-AU" sz="2200" smtClean="0"/>
              <a:t>(y) là bản mã của dữ liệu y, sử dụng khóa công khai của B;</a:t>
            </a:r>
          </a:p>
          <a:p>
            <a:pPr lvl="1"/>
            <a:r>
              <a:rPr lang="en-AU" sz="2400" smtClean="0"/>
              <a:t>Giả thiết:</a:t>
            </a:r>
          </a:p>
          <a:p>
            <a:pPr lvl="2"/>
            <a:r>
              <a:rPr lang="en-AU" sz="2200"/>
              <a:t>Không thể khôi phục đc y từ chữ ký S</a:t>
            </a:r>
            <a:r>
              <a:rPr lang="en-AU" sz="2200" baseline="-25000"/>
              <a:t>A</a:t>
            </a:r>
            <a:r>
              <a:rPr lang="en-AU" sz="2200"/>
              <a:t>(y</a:t>
            </a:r>
            <a:r>
              <a:rPr lang="en-AU" sz="2200" smtClean="0"/>
              <a:t>).</a:t>
            </a:r>
            <a:endParaRPr lang="en-AU" sz="2200"/>
          </a:p>
        </p:txBody>
      </p:sp>
    </p:spTree>
    <p:extLst>
      <p:ext uri="{BB962C8B-B14F-4D97-AF65-F5344CB8AC3E}">
        <p14:creationId xmlns:p14="http://schemas.microsoft.com/office/powerpoint/2010/main" val="19031627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Vận chuyển khóa dựa trên mã hóa khóa công khai kết </a:t>
            </a:r>
            <a:r>
              <a:rPr lang="en-AU" sz="2800" smtClean="0"/>
              <a:t>hợp </a:t>
            </a:r>
            <a:r>
              <a:rPr lang="en-AU" sz="2800"/>
              <a:t>với chữ </a:t>
            </a:r>
            <a:r>
              <a:rPr lang="en-AU" sz="2800" smtClean="0"/>
              <a:t>ký – Các phương pháp:</a:t>
            </a:r>
          </a:p>
          <a:p>
            <a:pPr lvl="1"/>
            <a:r>
              <a:rPr lang="en-AU" sz="2400" smtClean="0"/>
              <a:t>Mã hóa các khóa đã được ký </a:t>
            </a:r>
            <a:r>
              <a:rPr lang="en-AU" sz="2400"/>
              <a:t>(Encrypting signed keys</a:t>
            </a:r>
            <a:r>
              <a:rPr lang="en-AU" sz="2400" smtClean="0"/>
              <a:t>);</a:t>
            </a:r>
          </a:p>
          <a:p>
            <a:pPr lvl="1"/>
            <a:r>
              <a:rPr lang="en-AU" sz="2400"/>
              <a:t>Mã hóa và ký riêng rẽ (Encrypting and signing </a:t>
            </a:r>
            <a:r>
              <a:rPr lang="en-AU" sz="2400" smtClean="0"/>
              <a:t>separately);</a:t>
            </a:r>
          </a:p>
          <a:p>
            <a:pPr lvl="1"/>
            <a:r>
              <a:rPr lang="en-AU" sz="2400" smtClean="0"/>
              <a:t>Ký các khóa đã mã hóa (Signing </a:t>
            </a:r>
            <a:r>
              <a:rPr lang="en-AU" sz="2400"/>
              <a:t>encrypted keys</a:t>
            </a:r>
            <a:r>
              <a:rPr lang="en-AU" sz="2400" smtClean="0"/>
              <a:t>);</a:t>
            </a:r>
            <a:endParaRPr lang="en-AU" sz="2200"/>
          </a:p>
          <a:p>
            <a:pPr lvl="1"/>
            <a:r>
              <a:rPr lang="en-AU" sz="2400" smtClean="0"/>
              <a:t>Giao thức xác thực X.509.</a:t>
            </a:r>
            <a:endParaRPr lang="en-AU" sz="2800"/>
          </a:p>
        </p:txBody>
      </p:sp>
    </p:spTree>
    <p:extLst>
      <p:ext uri="{BB962C8B-B14F-4D97-AF65-F5344CB8AC3E}">
        <p14:creationId xmlns:p14="http://schemas.microsoft.com/office/powerpoint/2010/main" val="234590607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2704531"/>
          </a:xfrm>
        </p:spPr>
        <p:txBody>
          <a:bodyPr/>
          <a:lstStyle/>
          <a:p>
            <a:r>
              <a:rPr lang="en-AU" sz="2800"/>
              <a:t>Mã hóa các khóa đã được </a:t>
            </a:r>
            <a:r>
              <a:rPr lang="en-AU" sz="2800" smtClean="0"/>
              <a:t>ký:</a:t>
            </a:r>
          </a:p>
          <a:p>
            <a:pPr lvl="1"/>
            <a:r>
              <a:rPr lang="en-AU" sz="2400" smtClean="0"/>
              <a:t>k là khóa phiên cần trao đổi giữa A và B;</a:t>
            </a:r>
          </a:p>
          <a:p>
            <a:pPr lvl="1"/>
            <a:r>
              <a:rPr lang="en-AU" sz="2400" smtClean="0"/>
              <a:t>t</a:t>
            </a:r>
            <a:r>
              <a:rPr lang="en-AU" sz="2400" baseline="-25000" smtClean="0"/>
              <a:t>A</a:t>
            </a:r>
            <a:r>
              <a:rPr lang="en-AU" sz="2400" smtClean="0"/>
              <a:t> là tem thời gian A gửi kèm xác định thời gian tồn tại hợp lệ của thông điệp;</a:t>
            </a:r>
          </a:p>
          <a:p>
            <a:pPr lvl="1"/>
            <a:r>
              <a:rPr lang="en-AU" sz="2400" smtClean="0"/>
              <a:t>S</a:t>
            </a:r>
            <a:r>
              <a:rPr lang="en-AU" sz="2400" baseline="-25000" smtClean="0"/>
              <a:t>A</a:t>
            </a:r>
            <a:r>
              <a:rPr lang="en-AU" sz="2400" smtClean="0"/>
              <a:t>(): là chữ ký số của A, ký sử dụng khóa bí mật của A;</a:t>
            </a:r>
          </a:p>
          <a:p>
            <a:pPr lvl="1"/>
            <a:r>
              <a:rPr lang="en-AU" sz="2400" smtClean="0"/>
              <a:t>P</a:t>
            </a:r>
            <a:r>
              <a:rPr lang="en-AU" sz="2400" baseline="-25000" smtClean="0"/>
              <a:t>B</a:t>
            </a:r>
            <a:r>
              <a:rPr lang="en-AU" sz="2400" smtClean="0"/>
              <a:t>(): là bản mã sử dụng khóa công khai của 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511231"/>
            <a:ext cx="4938314" cy="68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15240"/>
            <a:ext cx="6345047" cy="575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228600" y="5067301"/>
            <a:ext cx="87566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lvl="1"/>
            <a:r>
              <a:rPr lang="en-AU" sz="2400" b="0" kern="0" smtClean="0"/>
              <a:t>Trường hợp S</a:t>
            </a:r>
            <a:r>
              <a:rPr lang="en-AU" sz="2400" b="0" kern="0" baseline="-25000" smtClean="0"/>
              <a:t>A</a:t>
            </a:r>
            <a:r>
              <a:rPr lang="en-AU" sz="2400" b="0" kern="0" smtClean="0"/>
              <a:t>() có thể giải mã (như sử dụng RSA):</a:t>
            </a:r>
          </a:p>
        </p:txBody>
      </p:sp>
    </p:spTree>
    <p:extLst>
      <p:ext uri="{BB962C8B-B14F-4D97-AF65-F5344CB8AC3E}">
        <p14:creationId xmlns:p14="http://schemas.microsoft.com/office/powerpoint/2010/main" val="2723218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2590800"/>
          </a:xfrm>
        </p:spPr>
        <p:txBody>
          <a:bodyPr/>
          <a:lstStyle/>
          <a:p>
            <a:r>
              <a:rPr lang="en-AU" sz="2800"/>
              <a:t>Mã hóa và ký riêng rẽ </a:t>
            </a:r>
            <a:r>
              <a:rPr lang="en-AU" sz="2800" smtClean="0"/>
              <a:t>:</a:t>
            </a:r>
          </a:p>
          <a:p>
            <a:pPr lvl="1"/>
            <a:r>
              <a:rPr lang="en-AU" sz="2400" smtClean="0"/>
              <a:t>Khóa k được mã hóa sử dụng khóa công khai của B, và k được ký bởi khóa bí mật của A riêng rẽ.</a:t>
            </a:r>
          </a:p>
          <a:p>
            <a:pPr lvl="1"/>
            <a:r>
              <a:rPr lang="en-AU" sz="2400" smtClean="0"/>
              <a:t>Điều kiện: Thuật toán chữ ký không cho phép khôi phục k từ chữ ký S</a:t>
            </a:r>
            <a:r>
              <a:rPr lang="en-AU" sz="2400" baseline="-25000" smtClean="0"/>
              <a:t>A</a:t>
            </a:r>
            <a:r>
              <a:rPr lang="en-AU" sz="2400" smtClean="0"/>
              <a:t>(k). Cần sử dụng các hàm băm 1 chiều để tạo bản tóm tắt thông điệp cho tạo chữ ký.</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892" y="4648200"/>
            <a:ext cx="6566165" cy="65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4538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1752599"/>
          </a:xfrm>
        </p:spPr>
        <p:txBody>
          <a:bodyPr/>
          <a:lstStyle/>
          <a:p>
            <a:r>
              <a:rPr lang="en-AU" sz="2800"/>
              <a:t>Ký các khóa đã mã </a:t>
            </a:r>
            <a:r>
              <a:rPr lang="en-AU" sz="2800" smtClean="0"/>
              <a:t>hóa:</a:t>
            </a:r>
          </a:p>
          <a:p>
            <a:pPr lvl="1"/>
            <a:r>
              <a:rPr lang="en-AU" sz="2400" smtClean="0"/>
              <a:t>Xác thực thực thể với tem thời gian (1)</a:t>
            </a:r>
          </a:p>
          <a:p>
            <a:pPr lvl="1"/>
            <a:r>
              <a:rPr lang="en-AU" sz="2400"/>
              <a:t>Xác thực thực thể </a:t>
            </a:r>
            <a:r>
              <a:rPr lang="en-AU" sz="2400" smtClean="0"/>
              <a:t>sử dụng giao thức Thách thức – Trả lời (2): khóa k được tính từ k</a:t>
            </a:r>
            <a:r>
              <a:rPr lang="en-AU" sz="2400" baseline="-25000" smtClean="0"/>
              <a:t>1</a:t>
            </a:r>
            <a:r>
              <a:rPr lang="en-AU" sz="2400" smtClean="0"/>
              <a:t> và k</a:t>
            </a:r>
            <a:r>
              <a:rPr lang="en-AU" sz="2400" baseline="-25000" smtClean="0"/>
              <a:t>2</a:t>
            </a:r>
            <a:r>
              <a:rPr lang="en-AU" sz="240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05" y="3787252"/>
            <a:ext cx="7329555" cy="537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05" y="4507173"/>
            <a:ext cx="8148743" cy="133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8835" y="3790092"/>
            <a:ext cx="639170" cy="461665"/>
          </a:xfrm>
          <a:prstGeom prst="rect">
            <a:avLst/>
          </a:prstGeom>
          <a:noFill/>
        </p:spPr>
        <p:txBody>
          <a:bodyPr wrap="square" rtlCol="0">
            <a:spAutoFit/>
          </a:bodyPr>
          <a:lstStyle/>
          <a:p>
            <a:r>
              <a:rPr lang="en-AU" smtClean="0"/>
              <a:t>(1)</a:t>
            </a:r>
            <a:endParaRPr lang="en-AU"/>
          </a:p>
        </p:txBody>
      </p:sp>
      <p:sp>
        <p:nvSpPr>
          <p:cNvPr id="7" name="TextBox 6"/>
          <p:cNvSpPr txBox="1"/>
          <p:nvPr/>
        </p:nvSpPr>
        <p:spPr>
          <a:xfrm>
            <a:off x="238835" y="4895561"/>
            <a:ext cx="639170" cy="461665"/>
          </a:xfrm>
          <a:prstGeom prst="rect">
            <a:avLst/>
          </a:prstGeom>
          <a:noFill/>
        </p:spPr>
        <p:txBody>
          <a:bodyPr wrap="square" rtlCol="0">
            <a:spAutoFit/>
          </a:bodyPr>
          <a:lstStyle/>
          <a:p>
            <a:r>
              <a:rPr lang="en-AU" smtClean="0"/>
              <a:t>(2)</a:t>
            </a:r>
            <a:endParaRPr lang="en-AU"/>
          </a:p>
        </p:txBody>
      </p:sp>
    </p:spTree>
    <p:extLst>
      <p:ext uri="{BB962C8B-B14F-4D97-AF65-F5344CB8AC3E}">
        <p14:creationId xmlns:p14="http://schemas.microsoft.com/office/powerpoint/2010/main" val="270531848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a:t>
            </a:r>
            <a:r>
              <a:rPr lang="en-AU" sz="2800" smtClean="0"/>
              <a:t>X.509:</a:t>
            </a:r>
          </a:p>
          <a:p>
            <a:pPr lvl="1"/>
            <a:r>
              <a:rPr lang="en-AU" sz="2400"/>
              <a:t>Giao thức xác thực </a:t>
            </a:r>
            <a:r>
              <a:rPr lang="en-AU" sz="2400" smtClean="0"/>
              <a:t>X.509 cho phép xác thực thực thể "mạnh" (strong authentication) với 2 thông điệp (2-way) hoặc 3 thông điệp (3-way) trao đổi;</a:t>
            </a:r>
          </a:p>
          <a:p>
            <a:pPr lvl="2"/>
            <a:r>
              <a:rPr lang="en-AU" sz="2200" smtClean="0"/>
              <a:t>Xác thực dựa trên 2 thông điệp trao đổi: </a:t>
            </a:r>
            <a:r>
              <a:rPr lang="en-AU" sz="2200"/>
              <a:t>Xác thực thực thể với tem thời </a:t>
            </a:r>
            <a:r>
              <a:rPr lang="en-AU" sz="2200" smtClean="0"/>
              <a:t>gian;</a:t>
            </a:r>
          </a:p>
          <a:p>
            <a:pPr lvl="2"/>
            <a:r>
              <a:rPr lang="en-AU" sz="2200"/>
              <a:t>Xác thực dựa trên </a:t>
            </a:r>
            <a:r>
              <a:rPr lang="en-AU" sz="2200" smtClean="0"/>
              <a:t>3 </a:t>
            </a:r>
            <a:r>
              <a:rPr lang="en-AU" sz="2200"/>
              <a:t>thông điệp trao đổi: Xác thực thực </a:t>
            </a:r>
            <a:r>
              <a:rPr lang="en-AU" sz="2200" smtClean="0"/>
              <a:t>thể sử dụng giao thức </a:t>
            </a:r>
            <a:r>
              <a:rPr lang="en-AU" sz="2000"/>
              <a:t>Thách thức – Trả </a:t>
            </a:r>
            <a:r>
              <a:rPr lang="en-AU" sz="2000" smtClean="0"/>
              <a:t>lời.</a:t>
            </a:r>
            <a:endParaRPr lang="en-AU" sz="2200" smtClean="0"/>
          </a:p>
          <a:p>
            <a:pPr lvl="1"/>
            <a:r>
              <a:rPr lang="en-AU" sz="2400" smtClean="0"/>
              <a:t>Strong authentication: là phương pháp xác thực mạnh hơn so với phương pháp dùng mật khẩu truyền thống.</a:t>
            </a:r>
          </a:p>
        </p:txBody>
      </p:sp>
    </p:spTree>
    <p:extLst>
      <p:ext uri="{BB962C8B-B14F-4D97-AF65-F5344CB8AC3E}">
        <p14:creationId xmlns:p14="http://schemas.microsoft.com/office/powerpoint/2010/main" val="2043242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a:xfrm>
            <a:off x="228600" y="1371600"/>
            <a:ext cx="8756650" cy="4876800"/>
          </a:xfrm>
        </p:spPr>
        <p:txBody>
          <a:bodyPr/>
          <a:lstStyle/>
          <a:p>
            <a:pPr eaLnBrk="1" hangingPunct="1"/>
            <a:r>
              <a:rPr lang="en-US"/>
              <a:t>Năm 1976 chuẩn mã hóa DES (</a:t>
            </a:r>
            <a:r>
              <a:rPr lang="en-US" smtClean="0"/>
              <a:t>Data Encryption </a:t>
            </a:r>
            <a:r>
              <a:rPr lang="en-US"/>
              <a:t>Standard) được </a:t>
            </a:r>
            <a:r>
              <a:rPr lang="en-US" smtClean="0"/>
              <a:t>cơ quan an ninh quốc gia Mỹ thừa </a:t>
            </a:r>
            <a:r>
              <a:rPr lang="en-US"/>
              <a:t>nhận và sử dụng rộng rãi.</a:t>
            </a:r>
          </a:p>
          <a:p>
            <a:pPr eaLnBrk="1" hangingPunct="1"/>
            <a:r>
              <a:rPr lang="vi-VN" smtClean="0"/>
              <a:t>Năm 1976, hai nhà khoa học Whitman Diffie và Martin Hellman đã đưa ra khái niệm mã hóa bất đối xứng (Asymetric key cryptography)</a:t>
            </a:r>
            <a:r>
              <a:rPr lang="en-US" smtClean="0"/>
              <a:t> hay mã hóa khóa công khai (Public </a:t>
            </a:r>
            <a:r>
              <a:rPr lang="vi-VN" smtClean="0"/>
              <a:t>key </a:t>
            </a:r>
            <a:r>
              <a:rPr lang="vi-VN"/>
              <a:t>cryptography</a:t>
            </a:r>
            <a:r>
              <a:rPr lang="en-US" smtClean="0"/>
              <a:t>)</a:t>
            </a:r>
            <a:r>
              <a:rPr lang="vi-VN" smtClean="0"/>
              <a:t> đưa đến những thay đổi lớn trong kỹ thuật mật mã:</a:t>
            </a:r>
          </a:p>
          <a:p>
            <a:pPr lvl="1"/>
            <a:r>
              <a:rPr lang="vi-VN" smtClean="0"/>
              <a:t>Trao đổi khóa dễ dàng hơn</a:t>
            </a:r>
            <a:r>
              <a:rPr lang="en-US" smtClean="0"/>
              <a:t>;</a:t>
            </a:r>
          </a:p>
          <a:p>
            <a:pPr lvl="1"/>
            <a:r>
              <a:rPr lang="vi-VN"/>
              <a:t>Các hệ mã hóa khóa bí mật gặp khó khăn trong quản lý và trao đổi </a:t>
            </a:r>
            <a:r>
              <a:rPr lang="vi-VN" smtClean="0"/>
              <a:t>khóa</a:t>
            </a:r>
            <a:r>
              <a:rPr lang="en-US" smtClean="0"/>
              <a:t>.</a:t>
            </a:r>
            <a:endParaRPr lang="vi-VN" smtClean="0"/>
          </a:p>
        </p:txBody>
      </p:sp>
    </p:spTree>
    <p:extLst>
      <p:ext uri="{BB962C8B-B14F-4D97-AF65-F5344CB8AC3E}">
        <p14:creationId xmlns:p14="http://schemas.microsoft.com/office/powerpoint/2010/main" val="251336761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X.509 - two-way </a:t>
            </a:r>
            <a:r>
              <a:rPr lang="en-AU" sz="2800" smtClean="0"/>
              <a:t>authentication:</a:t>
            </a:r>
            <a:endParaRPr lang="en-AU" sz="2800"/>
          </a:p>
          <a:p>
            <a:pPr lvl="1"/>
            <a:r>
              <a:rPr lang="en-AU" sz="2400" smtClean="0"/>
              <a:t>Các ký hiệu:</a:t>
            </a:r>
          </a:p>
          <a:p>
            <a:pPr lvl="2"/>
            <a:r>
              <a:rPr lang="en-AU" sz="2200" smtClean="0"/>
              <a:t>P</a:t>
            </a:r>
            <a:r>
              <a:rPr lang="en-AU" sz="2200" baseline="-25000" smtClean="0"/>
              <a:t>X</a:t>
            </a:r>
            <a:r>
              <a:rPr lang="en-AU" sz="2200" smtClean="0"/>
              <a:t>(y): bản mã của dữ liệu y sử dụng khóa công khai của X;</a:t>
            </a:r>
          </a:p>
          <a:p>
            <a:pPr lvl="2"/>
            <a:r>
              <a:rPr lang="en-AU" sz="2200" smtClean="0"/>
              <a:t>S</a:t>
            </a:r>
            <a:r>
              <a:rPr lang="en-AU" sz="2200" baseline="-25000" smtClean="0"/>
              <a:t>X</a:t>
            </a:r>
            <a:r>
              <a:rPr lang="en-AU" sz="2200" smtClean="0"/>
              <a:t>(y): chữ ký của X sử dụng khóa riêng của X trên dữ liệu y;</a:t>
            </a:r>
          </a:p>
          <a:p>
            <a:pPr lvl="2"/>
            <a:r>
              <a:rPr lang="en-AU" sz="2200" smtClean="0"/>
              <a:t>r</a:t>
            </a:r>
            <a:r>
              <a:rPr lang="en-AU" sz="2200" baseline="-25000" smtClean="0"/>
              <a:t>A</a:t>
            </a:r>
            <a:r>
              <a:rPr lang="en-AU" sz="2200" smtClean="0"/>
              <a:t>, r</a:t>
            </a:r>
            <a:r>
              <a:rPr lang="en-AU" sz="2200" baseline="-25000" smtClean="0"/>
              <a:t>B</a:t>
            </a:r>
            <a:r>
              <a:rPr lang="en-AU" sz="2200" smtClean="0"/>
              <a:t>: các số ngẫu nhiên sinh bởi A, B và không được dùng lại (để tránh tấn công kiểu phát lại);</a:t>
            </a:r>
          </a:p>
          <a:p>
            <a:pPr lvl="2"/>
            <a:r>
              <a:rPr lang="en-AU" sz="2200" smtClean="0"/>
              <a:t>cert</a:t>
            </a:r>
            <a:r>
              <a:rPr lang="en-AU" sz="2200" baseline="-25000" smtClean="0"/>
              <a:t>X</a:t>
            </a:r>
            <a:r>
              <a:rPr lang="en-AU" sz="2200" smtClean="0"/>
              <a:t>: chứng chỉ số của X, kết hợp khóa công khai của X với thông tin định danh của X. Khóa </a:t>
            </a:r>
            <a:r>
              <a:rPr lang="en-AU" sz="2200"/>
              <a:t>công khai của </a:t>
            </a:r>
            <a:r>
              <a:rPr lang="en-AU" sz="2200" smtClean="0"/>
              <a:t>X cho phép mã hóa và  kiểm tra chữ ký (giải mã).</a:t>
            </a:r>
          </a:p>
        </p:txBody>
      </p:sp>
    </p:spTree>
    <p:extLst>
      <p:ext uri="{BB962C8B-B14F-4D97-AF65-F5344CB8AC3E}">
        <p14:creationId xmlns:p14="http://schemas.microsoft.com/office/powerpoint/2010/main" val="366072081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49763"/>
          </a:xfrm>
        </p:spPr>
        <p:txBody>
          <a:bodyPr/>
          <a:lstStyle/>
          <a:p>
            <a:r>
              <a:rPr lang="en-AU" sz="2800"/>
              <a:t>Giao thức xác thực X.509 - two-way </a:t>
            </a:r>
            <a:r>
              <a:rPr lang="en-AU" sz="2800" smtClean="0"/>
              <a:t>authentication:</a:t>
            </a:r>
            <a:endParaRPr lang="en-AU" sz="2800"/>
          </a:p>
          <a:p>
            <a:pPr lvl="1"/>
            <a:r>
              <a:rPr lang="en-AU" sz="2400" smtClean="0"/>
              <a:t>Cài đặt hệ thống:</a:t>
            </a:r>
            <a:endParaRPr lang="en-AU"/>
          </a:p>
          <a:p>
            <a:pPr lvl="2"/>
            <a:r>
              <a:rPr lang="en-AU" sz="2200" smtClean="0"/>
              <a:t>Mỗi bên tham gia cần có cặp khóa công khai để mã hóa và khóa riêng để ký thông điệp;</a:t>
            </a:r>
          </a:p>
          <a:p>
            <a:pPr lvl="2"/>
            <a:r>
              <a:rPr lang="en-AU" sz="2200" smtClean="0"/>
              <a:t>A phải lấy và xác thực được khóa công khai của B để mã hóa trước khi thực hiện các bước xác thực tiếp theo. Việc này có thể cần bổ sung việc trao đổi các thông điệp và tính toán.</a:t>
            </a:r>
          </a:p>
        </p:txBody>
      </p:sp>
    </p:spTree>
    <p:extLst>
      <p:ext uri="{BB962C8B-B14F-4D97-AF65-F5344CB8AC3E}">
        <p14:creationId xmlns:p14="http://schemas.microsoft.com/office/powerpoint/2010/main" val="61661244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1"/>
            <a:ext cx="8756650" cy="990599"/>
          </a:xfrm>
        </p:spPr>
        <p:txBody>
          <a:bodyPr/>
          <a:lstStyle/>
          <a:p>
            <a:r>
              <a:rPr lang="en-AU" sz="2800"/>
              <a:t>Giao thức xác thực X.509 - two-way </a:t>
            </a:r>
            <a:r>
              <a:rPr lang="en-AU" sz="2800" smtClean="0"/>
              <a:t>authentication:</a:t>
            </a:r>
            <a:endParaRPr lang="en-AU" sz="2800"/>
          </a:p>
          <a:p>
            <a:pPr lvl="1"/>
            <a:r>
              <a:rPr lang="en-AU" sz="2400" smtClean="0"/>
              <a:t>Cho: </a:t>
            </a:r>
            <a:endParaRPr lang="en-AU" sz="22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80636"/>
            <a:ext cx="5690120" cy="56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860" y="3228833"/>
            <a:ext cx="5988517" cy="47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909" y="4587922"/>
            <a:ext cx="635441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bwMode="auto">
          <a:xfrm>
            <a:off x="152400" y="3891745"/>
            <a:ext cx="8756650" cy="48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lvl="1"/>
            <a:r>
              <a:rPr lang="en-AU" sz="2400" b="0" kern="0" smtClean="0"/>
              <a:t>Các thông điệp trao đổi:</a:t>
            </a:r>
          </a:p>
        </p:txBody>
      </p:sp>
    </p:spTree>
    <p:extLst>
      <p:ext uri="{BB962C8B-B14F-4D97-AF65-F5344CB8AC3E}">
        <p14:creationId xmlns:p14="http://schemas.microsoft.com/office/powerpoint/2010/main" val="25303418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Mô tả các bước thực hiện:</a:t>
            </a:r>
            <a:endParaRPr lang="en-AU" sz="2400"/>
          </a:p>
          <a:p>
            <a:pPr lvl="2"/>
            <a:r>
              <a:rPr lang="en-AU" sz="2200" smtClean="0"/>
              <a:t>A tạo tem thời gian t</a:t>
            </a:r>
            <a:r>
              <a:rPr lang="en-AU" sz="2200" baseline="-25000" smtClean="0"/>
              <a:t>A</a:t>
            </a:r>
            <a:r>
              <a:rPr lang="en-AU" sz="2200" smtClean="0"/>
              <a:t> chỉ rõ thời gian hết hạn của thông điệp, tạo r</a:t>
            </a:r>
            <a:r>
              <a:rPr lang="en-AU" sz="2200" baseline="-25000" smtClean="0"/>
              <a:t>A</a:t>
            </a:r>
            <a:r>
              <a:rPr lang="en-AU" sz="2200" smtClean="0"/>
              <a:t>, tùy chọn tạo khóa bí mật k</a:t>
            </a:r>
            <a:r>
              <a:rPr lang="en-AU" sz="2200" baseline="-25000" smtClean="0"/>
              <a:t>1</a:t>
            </a:r>
            <a:r>
              <a:rPr lang="en-AU" sz="2200" smtClean="0"/>
              <a:t>, và gửi B thông điệp (1);</a:t>
            </a:r>
          </a:p>
          <a:p>
            <a:pPr lvl="2"/>
            <a:r>
              <a:rPr lang="en-AU" sz="2200" smtClean="0"/>
              <a:t>B kiểm tra tính xác thực của cert</a:t>
            </a:r>
            <a:r>
              <a:rPr lang="en-AU" sz="2200" baseline="-25000" smtClean="0"/>
              <a:t>A</a:t>
            </a:r>
            <a:r>
              <a:rPr lang="en-AU" sz="2200" smtClean="0"/>
              <a:t> (kiểm tra chữ ký, ngày hết hạn,…), tách lấy khóa công khai của A và kiểm tra chữ ký của A trên khối dữ liệu D</a:t>
            </a:r>
            <a:r>
              <a:rPr lang="en-AU" sz="2200" baseline="-25000" smtClean="0"/>
              <a:t>A</a:t>
            </a:r>
            <a:r>
              <a:rPr lang="en-AU" sz="2200" smtClean="0"/>
              <a:t>.</a:t>
            </a:r>
          </a:p>
          <a:p>
            <a:pPr lvl="2"/>
            <a:r>
              <a:rPr lang="en-AU" sz="2200" smtClean="0"/>
              <a:t>B kiểm tra định danh của nó trong thông điệp (1), tem thời gian t</a:t>
            </a:r>
            <a:r>
              <a:rPr lang="en-AU" sz="2200" baseline="-25000" smtClean="0"/>
              <a:t>A</a:t>
            </a:r>
            <a:r>
              <a:rPr lang="en-AU" sz="2200" smtClean="0"/>
              <a:t> của A, và tham số r</a:t>
            </a:r>
            <a:r>
              <a:rPr lang="en-AU" sz="2200" baseline="-25000" smtClean="0"/>
              <a:t>A</a:t>
            </a:r>
            <a:r>
              <a:rPr lang="en-AU" sz="2200" smtClean="0"/>
              <a:t> có bị lặp (dùng lại) hay không;</a:t>
            </a:r>
          </a:p>
          <a:p>
            <a:pPr lvl="2"/>
            <a:r>
              <a:rPr lang="en-AU" sz="2200" smtClean="0"/>
              <a:t>Nếu tất cả các kiểm tra đều cho kết quả là hợp lệ, B xác nhận việc xác thực A thành công. B giải mã P</a:t>
            </a:r>
            <a:r>
              <a:rPr lang="en-AU" sz="2200" baseline="-25000" smtClean="0"/>
              <a:t>B</a:t>
            </a:r>
            <a:r>
              <a:rPr lang="en-AU" sz="2200" smtClean="0"/>
              <a:t>(k</a:t>
            </a:r>
            <a:r>
              <a:rPr lang="en-AU" sz="2200" baseline="-25000" smtClean="0"/>
              <a:t>1</a:t>
            </a:r>
            <a:r>
              <a:rPr lang="en-AU" sz="2200" smtClean="0"/>
              <a:t>) sử dụng khóa riêng của mình và lưu k</a:t>
            </a:r>
            <a:r>
              <a:rPr lang="en-AU" sz="2200" baseline="-25000" smtClean="0"/>
              <a:t>1</a:t>
            </a:r>
            <a:r>
              <a:rPr lang="en-AU" sz="2200" smtClean="0"/>
              <a:t> làm khóa chia sẻ.</a:t>
            </a:r>
          </a:p>
        </p:txBody>
      </p:sp>
    </p:spTree>
    <p:extLst>
      <p:ext uri="{BB962C8B-B14F-4D97-AF65-F5344CB8AC3E}">
        <p14:creationId xmlns:p14="http://schemas.microsoft.com/office/powerpoint/2010/main" val="419648483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Mô tả các bước thực hiện:</a:t>
            </a:r>
            <a:endParaRPr lang="en-AU" sz="2400"/>
          </a:p>
          <a:p>
            <a:pPr lvl="2"/>
            <a:r>
              <a:rPr lang="en-AU" sz="2200" smtClean="0"/>
              <a:t>B </a:t>
            </a:r>
            <a:r>
              <a:rPr lang="en-AU" sz="2200"/>
              <a:t>tạo tem thời gian </a:t>
            </a:r>
            <a:r>
              <a:rPr lang="en-AU" sz="2200" smtClean="0"/>
              <a:t>t</a:t>
            </a:r>
            <a:r>
              <a:rPr lang="en-AU" sz="2200" baseline="-25000" smtClean="0"/>
              <a:t>B</a:t>
            </a:r>
            <a:r>
              <a:rPr lang="en-AU" sz="2200" smtClean="0"/>
              <a:t>, </a:t>
            </a:r>
            <a:r>
              <a:rPr lang="en-AU" sz="2200"/>
              <a:t>tạo </a:t>
            </a:r>
            <a:r>
              <a:rPr lang="en-AU" sz="2200" smtClean="0"/>
              <a:t>r</a:t>
            </a:r>
            <a:r>
              <a:rPr lang="en-AU" sz="2200" baseline="-25000" smtClean="0"/>
              <a:t>B</a:t>
            </a:r>
            <a:r>
              <a:rPr lang="en-AU" sz="2200" smtClean="0"/>
              <a:t>, </a:t>
            </a:r>
            <a:r>
              <a:rPr lang="en-AU" sz="2200"/>
              <a:t>tùy chọn tạo khóa bí mật </a:t>
            </a:r>
            <a:r>
              <a:rPr lang="en-AU" sz="2200" smtClean="0"/>
              <a:t>k</a:t>
            </a:r>
            <a:r>
              <a:rPr lang="en-AU" sz="2200" baseline="-25000" smtClean="0"/>
              <a:t>2</a:t>
            </a:r>
            <a:r>
              <a:rPr lang="en-AU" sz="2200" smtClean="0"/>
              <a:t>, </a:t>
            </a:r>
            <a:r>
              <a:rPr lang="en-AU" sz="2200"/>
              <a:t>và gửi </a:t>
            </a:r>
            <a:r>
              <a:rPr lang="en-AU" sz="2200" smtClean="0"/>
              <a:t>A </a:t>
            </a:r>
            <a:r>
              <a:rPr lang="en-AU" sz="2200"/>
              <a:t>thông điệp </a:t>
            </a:r>
            <a:r>
              <a:rPr lang="en-AU" sz="2200" smtClean="0"/>
              <a:t>(2). Các thành phần data</a:t>
            </a:r>
            <a:r>
              <a:rPr lang="en-AU" sz="2200" baseline="-25000" smtClean="0"/>
              <a:t>2</a:t>
            </a:r>
            <a:r>
              <a:rPr lang="en-AU" sz="2200" smtClean="0"/>
              <a:t> và khóa bí mật k</a:t>
            </a:r>
            <a:r>
              <a:rPr lang="en-AU" sz="2200" baseline="-25000" smtClean="0"/>
              <a:t>2</a:t>
            </a:r>
            <a:r>
              <a:rPr lang="en-AU" sz="2200" smtClean="0"/>
              <a:t> là tùy chọn;</a:t>
            </a:r>
          </a:p>
          <a:p>
            <a:pPr lvl="2"/>
            <a:r>
              <a:rPr lang="en-AU" sz="2200" smtClean="0"/>
              <a:t>A cũng tiến hành các thủ tục kiểm tra các thông tin trong thông điệp (2) tương tự B đã thực hiện. Nếu tất cả các kiểm tra đều cho kết quả hợp lệ, A xác nhận việc xác thực B thành công;</a:t>
            </a:r>
          </a:p>
          <a:p>
            <a:pPr lvl="2"/>
            <a:r>
              <a:rPr lang="en-AU" sz="2200" smtClean="0"/>
              <a:t>A lưu khóa k</a:t>
            </a:r>
            <a:r>
              <a:rPr lang="en-AU" sz="2200" baseline="-25000" smtClean="0"/>
              <a:t>2</a:t>
            </a:r>
            <a:r>
              <a:rPr lang="en-AU" sz="2200" smtClean="0"/>
              <a:t> để sử dụng. Như vậy A và B đã xác thực được nhau và cùng chia sẻ khóa k</a:t>
            </a:r>
            <a:r>
              <a:rPr lang="en-AU" sz="2200" baseline="-25000" smtClean="0"/>
              <a:t>1</a:t>
            </a:r>
            <a:r>
              <a:rPr lang="en-AU" sz="2200" smtClean="0"/>
              <a:t> và k</a:t>
            </a:r>
            <a:r>
              <a:rPr lang="en-AU" sz="2200" baseline="-25000" smtClean="0"/>
              <a:t>2</a:t>
            </a:r>
            <a:r>
              <a:rPr lang="en-AU" sz="2200" smtClean="0"/>
              <a:t>.</a:t>
            </a:r>
          </a:p>
        </p:txBody>
      </p:sp>
    </p:spTree>
    <p:extLst>
      <p:ext uri="{BB962C8B-B14F-4D97-AF65-F5344CB8AC3E}">
        <p14:creationId xmlns:p14="http://schemas.microsoft.com/office/powerpoint/2010/main" val="39451314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a:t>Giao thức xác thực X.509 - two-way </a:t>
            </a:r>
            <a:r>
              <a:rPr lang="en-AU" sz="2800" smtClean="0"/>
              <a:t>authentication:</a:t>
            </a:r>
            <a:endParaRPr lang="en-AU" sz="2800"/>
          </a:p>
          <a:p>
            <a:pPr lvl="1"/>
            <a:r>
              <a:rPr lang="en-AU" sz="2400" smtClean="0"/>
              <a:t>Nhận xét:</a:t>
            </a:r>
            <a:endParaRPr lang="en-AU" sz="2400"/>
          </a:p>
          <a:p>
            <a:pPr lvl="2"/>
            <a:r>
              <a:rPr lang="en-AU" sz="2200" smtClean="0"/>
              <a:t>Chuẩn X.509 giả thiết sử dụng một hệ mã hóa khóa công khai như RSA được sử dụng, trong đó, một cặp khóa có thể được sử dụng để mã hóa và tạo chữ ký. Tuy nhiên, nó có thể được sử đổi để hoạt động để làm việc với các khóa dùng để mã hóa và tạo chữ ký riêng rẽ (không phải thuộc 1 cặp);</a:t>
            </a:r>
          </a:p>
          <a:p>
            <a:pPr lvl="2"/>
            <a:r>
              <a:rPr lang="en-AU" sz="2200" smtClean="0"/>
              <a:t>Do chuẩn X.509 không gồm tên nhận dạng của A trong bản mã P</a:t>
            </a:r>
            <a:r>
              <a:rPr lang="en-AU" sz="2200" baseline="-25000" smtClean="0"/>
              <a:t>B</a:t>
            </a:r>
            <a:r>
              <a:rPr lang="en-AU" sz="2200" smtClean="0"/>
              <a:t>(k</a:t>
            </a:r>
            <a:r>
              <a:rPr lang="en-AU" sz="2200" baseline="-25000" smtClean="0"/>
              <a:t>1</a:t>
            </a:r>
            <a:r>
              <a:rPr lang="en-AU" sz="2200" smtClean="0"/>
              <a:t>) thuộc D</a:t>
            </a:r>
            <a:r>
              <a:rPr lang="en-AU" sz="2200" baseline="-25000" smtClean="0"/>
              <a:t>A</a:t>
            </a:r>
            <a:r>
              <a:rPr lang="en-AU" sz="2200" smtClean="0"/>
              <a:t>, nên không thể đảm bảo bên ký thực sự biết (hoặc là nguồn của) khóa mã bản rõ.</a:t>
            </a:r>
          </a:p>
        </p:txBody>
      </p:sp>
    </p:spTree>
    <p:extLst>
      <p:ext uri="{BB962C8B-B14F-4D97-AF65-F5344CB8AC3E}">
        <p14:creationId xmlns:p14="http://schemas.microsoft.com/office/powerpoint/2010/main" val="13442901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smtClean="0"/>
              <a:t>G.thức </a:t>
            </a:r>
            <a:r>
              <a:rPr lang="en-AU" sz="2800"/>
              <a:t>xác thực X.509 - </a:t>
            </a:r>
            <a:r>
              <a:rPr lang="en-AU" sz="2800" smtClean="0"/>
              <a:t>three-way authentication:</a:t>
            </a:r>
            <a:endParaRPr lang="en-AU" sz="2800"/>
          </a:p>
          <a:p>
            <a:pPr lvl="1"/>
            <a:r>
              <a:rPr lang="en-AU" sz="2400" smtClean="0"/>
              <a:t>Tóm tắt: A và B trao đổi 3 thông điệp;</a:t>
            </a:r>
          </a:p>
          <a:p>
            <a:pPr lvl="1"/>
            <a:r>
              <a:rPr lang="en-AU" sz="2400" smtClean="0"/>
              <a:t>Kết quả: Hai bên A và B xác thực được nhau và trao đổi khóa chia sẻ mà không cần sử dụng tem thời gian;</a:t>
            </a:r>
          </a:p>
          <a:p>
            <a:pPr lvl="1"/>
            <a:endParaRPr lang="en-AU" sz="2200" smtClean="0"/>
          </a:p>
        </p:txBody>
      </p:sp>
    </p:spTree>
    <p:extLst>
      <p:ext uri="{BB962C8B-B14F-4D97-AF65-F5344CB8AC3E}">
        <p14:creationId xmlns:p14="http://schemas.microsoft.com/office/powerpoint/2010/main" val="14470800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762000"/>
          </a:xfrm>
        </p:spPr>
        <p:txBody>
          <a:bodyPr/>
          <a:lstStyle/>
          <a:p>
            <a:r>
              <a:rPr lang="en-AU"/>
              <a:t>4.5 </a:t>
            </a:r>
            <a:r>
              <a:rPr lang="en-US"/>
              <a:t>QL &amp; PP khóa – Các giao thức PP &amp; thỏa thuận </a:t>
            </a:r>
            <a:r>
              <a:rPr lang="en-US" smtClean="0"/>
              <a:t>khóa -</a:t>
            </a:r>
            <a:r>
              <a:rPr lang="en-AU" smtClean="0"/>
              <a:t/>
            </a:r>
            <a:br>
              <a:rPr lang="en-AU" smtClean="0"/>
            </a:br>
            <a:r>
              <a:rPr lang="en-AU" smtClean="0"/>
              <a:t>Vận </a:t>
            </a:r>
            <a:r>
              <a:rPr lang="en-AU"/>
              <a:t>chuyển khóa dựa trên mã hóa khóa </a:t>
            </a:r>
            <a:r>
              <a:rPr lang="en-AU" smtClean="0"/>
              <a:t>công khai</a:t>
            </a:r>
            <a:endParaRPr lang="en-AU"/>
          </a:p>
        </p:txBody>
      </p:sp>
      <p:sp>
        <p:nvSpPr>
          <p:cNvPr id="3" name="Content Placeholder 2"/>
          <p:cNvSpPr>
            <a:spLocks noGrp="1"/>
          </p:cNvSpPr>
          <p:nvPr>
            <p:ph idx="1"/>
          </p:nvPr>
        </p:nvSpPr>
        <p:spPr>
          <a:xfrm>
            <a:off x="228600" y="1676400"/>
            <a:ext cx="8756650" cy="4495800"/>
          </a:xfrm>
        </p:spPr>
        <p:txBody>
          <a:bodyPr/>
          <a:lstStyle/>
          <a:p>
            <a:r>
              <a:rPr lang="en-AU" sz="2800" smtClean="0"/>
              <a:t>G.thức </a:t>
            </a:r>
            <a:r>
              <a:rPr lang="en-AU" sz="2800"/>
              <a:t>xác thực X.509 - </a:t>
            </a:r>
            <a:r>
              <a:rPr lang="en-AU" sz="2800" smtClean="0"/>
              <a:t>three-way authentication:</a:t>
            </a:r>
            <a:endParaRPr lang="en-AU" sz="2800"/>
          </a:p>
          <a:p>
            <a:pPr lvl="1"/>
            <a:r>
              <a:rPr lang="en-AU" sz="2400" smtClean="0"/>
              <a:t>Điểm khác biệt so với X.509 two</a:t>
            </a:r>
            <a:r>
              <a:rPr lang="en-AU" sz="2400"/>
              <a:t>-way </a:t>
            </a:r>
            <a:r>
              <a:rPr lang="en-AU" sz="2400" smtClean="0"/>
              <a:t>authentication:</a:t>
            </a:r>
          </a:p>
          <a:p>
            <a:pPr lvl="2"/>
            <a:r>
              <a:rPr lang="en-AU" sz="2200" smtClean="0"/>
              <a:t>Tem thời gian t</a:t>
            </a:r>
            <a:r>
              <a:rPr lang="en-AU" sz="2200" baseline="-25000" smtClean="0"/>
              <a:t>A</a:t>
            </a:r>
            <a:r>
              <a:rPr lang="en-AU" sz="2200" smtClean="0"/>
              <a:t>, t</a:t>
            </a:r>
            <a:r>
              <a:rPr lang="en-AU" sz="2200" baseline="-25000" smtClean="0"/>
              <a:t>B</a:t>
            </a:r>
            <a:r>
              <a:rPr lang="en-AU" sz="2200" smtClean="0"/>
              <a:t> được đặt là 0 và không cần kiểm tra;</a:t>
            </a:r>
          </a:p>
          <a:p>
            <a:pPr lvl="2"/>
            <a:r>
              <a:rPr lang="en-AU" sz="2200" smtClean="0"/>
              <a:t>Khi nhận được thông điệp (2), A kiểm tra r</a:t>
            </a:r>
            <a:r>
              <a:rPr lang="en-AU" sz="2200" baseline="-25000" smtClean="0"/>
              <a:t>A</a:t>
            </a:r>
            <a:r>
              <a:rPr lang="en-AU" sz="2200" smtClean="0"/>
              <a:t> nhận được phải giống r</a:t>
            </a:r>
            <a:r>
              <a:rPr lang="en-AU" sz="2200" baseline="-25000" smtClean="0"/>
              <a:t>A</a:t>
            </a:r>
            <a:r>
              <a:rPr lang="en-AU" sz="2200" smtClean="0"/>
              <a:t> ban đầu; </a:t>
            </a:r>
          </a:p>
          <a:p>
            <a:pPr lvl="2"/>
            <a:r>
              <a:rPr lang="en-AU" sz="2200" smtClean="0"/>
              <a:t>A gửi thông điệp thứ 3 cho B:</a:t>
            </a:r>
          </a:p>
          <a:p>
            <a:pPr lvl="2"/>
            <a:endParaRPr lang="en-AU" sz="2200"/>
          </a:p>
          <a:p>
            <a:pPr lvl="2"/>
            <a:endParaRPr lang="en-AU" sz="2200" smtClean="0"/>
          </a:p>
          <a:p>
            <a:pPr lvl="2"/>
            <a:r>
              <a:rPr lang="en-AU" sz="2200" smtClean="0"/>
              <a:t>Khi nhận được thông điệp (3), B kiểm tra chữ ký trùng với chuỗi được tạo từ bản rõ, định danh B phải khớp và tham số r</a:t>
            </a:r>
            <a:r>
              <a:rPr lang="en-AU" sz="2200" baseline="-25000" smtClean="0"/>
              <a:t>B</a:t>
            </a:r>
            <a:r>
              <a:rPr lang="en-AU" sz="2200" smtClean="0"/>
              <a:t> nhận được phải trùng với r</a:t>
            </a:r>
            <a:r>
              <a:rPr lang="en-AU" sz="2200" baseline="-25000" smtClean="0"/>
              <a:t>B</a:t>
            </a:r>
            <a:r>
              <a:rPr lang="en-AU" sz="2200" smtClean="0"/>
              <a:t> gửi đi trong thông điệp (2).</a:t>
            </a:r>
          </a:p>
          <a:p>
            <a:pPr lvl="1"/>
            <a:endParaRPr lang="en-AU" sz="22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4267200"/>
            <a:ext cx="5410201" cy="501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57483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 </a:t>
            </a:r>
            <a:r>
              <a:rPr lang="vi-VN"/>
              <a:t>Chữ ký số, chứng chỉ số và PKI</a:t>
            </a:r>
            <a:endParaRPr lang="en-AU"/>
          </a:p>
        </p:txBody>
      </p:sp>
      <p:sp>
        <p:nvSpPr>
          <p:cNvPr id="3" name="Content Placeholder 2"/>
          <p:cNvSpPr>
            <a:spLocks noGrp="1"/>
          </p:cNvSpPr>
          <p:nvPr>
            <p:ph idx="1"/>
          </p:nvPr>
        </p:nvSpPr>
        <p:spPr>
          <a:xfrm>
            <a:off x="838200" y="1447800"/>
            <a:ext cx="8147050" cy="4678363"/>
          </a:xfrm>
        </p:spPr>
        <p:txBody>
          <a:bodyPr/>
          <a:lstStyle/>
          <a:p>
            <a:pPr marL="457200" indent="-457200">
              <a:buFont typeface="+mj-lt"/>
              <a:buAutoNum type="arabicPeriod"/>
            </a:pPr>
            <a:r>
              <a:rPr lang="en-AU" sz="2800" smtClean="0"/>
              <a:t>Chữ ký số</a:t>
            </a:r>
          </a:p>
          <a:p>
            <a:pPr marL="736600" lvl="1" indent="-457200"/>
            <a:r>
              <a:rPr lang="en-AU" sz="2400" smtClean="0"/>
              <a:t>Khái niệm</a:t>
            </a:r>
          </a:p>
          <a:p>
            <a:pPr marL="736600" lvl="1" indent="-457200"/>
            <a:r>
              <a:rPr lang="en-AU" sz="2400" smtClean="0"/>
              <a:t>Quá trình ký và kiểm tra chữ ký số</a:t>
            </a:r>
          </a:p>
          <a:p>
            <a:pPr marL="736600" lvl="1" indent="-457200"/>
            <a:r>
              <a:rPr lang="en-AU" sz="2400" smtClean="0"/>
              <a:t>Thuật toán chữ ký số RSA</a:t>
            </a:r>
          </a:p>
          <a:p>
            <a:pPr marL="736600" lvl="1" indent="-457200"/>
            <a:r>
              <a:rPr lang="en-AU" sz="2400"/>
              <a:t>Thuật toán chữ ký </a:t>
            </a:r>
            <a:r>
              <a:rPr lang="en-AU" sz="2400" smtClean="0"/>
              <a:t>số DSA</a:t>
            </a:r>
          </a:p>
          <a:p>
            <a:pPr marL="457200" indent="-457200">
              <a:buFont typeface="+mj-lt"/>
              <a:buAutoNum type="arabicPeriod"/>
            </a:pPr>
            <a:r>
              <a:rPr lang="en-AU" sz="2800" smtClean="0"/>
              <a:t>Chứng chỉ số</a:t>
            </a:r>
          </a:p>
          <a:p>
            <a:pPr marL="457200" indent="-457200">
              <a:buFont typeface="+mj-lt"/>
              <a:buAutoNum type="arabicPeriod"/>
            </a:pPr>
            <a:r>
              <a:rPr lang="en-AU" sz="2800" smtClean="0"/>
              <a:t>Hạ tầng khóa công khai - PKI – Public Key Infrastructure</a:t>
            </a:r>
            <a:endParaRPr lang="en-AU" sz="2800"/>
          </a:p>
        </p:txBody>
      </p:sp>
    </p:spTree>
    <p:extLst>
      <p:ext uri="{BB962C8B-B14F-4D97-AF65-F5344CB8AC3E}">
        <p14:creationId xmlns:p14="http://schemas.microsoft.com/office/powerpoint/2010/main" val="34536714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Một số khái niệm:</a:t>
            </a:r>
          </a:p>
          <a:p>
            <a:pPr lvl="1"/>
            <a:r>
              <a:rPr lang="en-AU" sz="2400" smtClean="0"/>
              <a:t>Chữ ký số (Digital Signature) là một chuỗi dữ liệu liên kết với một thông điệp (message) và thực thể tạo ra thông điệp;</a:t>
            </a:r>
          </a:p>
          <a:p>
            <a:pPr lvl="1"/>
            <a:r>
              <a:rPr lang="en-AU" sz="2400" smtClean="0"/>
              <a:t>Giải thuật tạo chữ ký số (</a:t>
            </a:r>
            <a:r>
              <a:rPr lang="en-AU" sz="2400"/>
              <a:t>Digital </a:t>
            </a:r>
            <a:r>
              <a:rPr lang="en-AU" sz="2400" smtClean="0"/>
              <a:t>Signature generation algorithm) là một phương pháp sinh chữ ký số;</a:t>
            </a:r>
          </a:p>
          <a:p>
            <a:pPr lvl="1"/>
            <a:r>
              <a:rPr lang="en-AU" sz="2400"/>
              <a:t>Giải thuật</a:t>
            </a:r>
            <a:r>
              <a:rPr lang="en-AU" sz="2400" smtClean="0"/>
              <a:t> kiểm tra </a:t>
            </a:r>
            <a:r>
              <a:rPr lang="en-AU" sz="2400"/>
              <a:t>chữ ký số (Digital Signature </a:t>
            </a:r>
            <a:r>
              <a:rPr lang="en-AU" sz="2400" smtClean="0"/>
              <a:t>verification </a:t>
            </a:r>
            <a:r>
              <a:rPr lang="en-AU" sz="2400"/>
              <a:t>algorithm) là một phương pháp </a:t>
            </a:r>
            <a:r>
              <a:rPr lang="en-AU" sz="2400" smtClean="0"/>
              <a:t>xác minh tính xác thực của chữ </a:t>
            </a:r>
            <a:r>
              <a:rPr lang="en-AU" sz="2400"/>
              <a:t>ký </a:t>
            </a:r>
            <a:r>
              <a:rPr lang="en-AU" sz="2400" smtClean="0"/>
              <a:t>số, có nghĩa là nó thực sự được tạo ra bởi 1 bên chỉ định;</a:t>
            </a:r>
          </a:p>
          <a:p>
            <a:pPr lvl="1"/>
            <a:r>
              <a:rPr lang="en-AU" sz="2400" smtClean="0"/>
              <a:t>Một hệ chữ ký số (</a:t>
            </a:r>
            <a:r>
              <a:rPr lang="en-AU" sz="2400"/>
              <a:t>Digital Signature </a:t>
            </a:r>
            <a:r>
              <a:rPr lang="en-AU" sz="2400" smtClean="0"/>
              <a:t>Scheme) bao gồm g</a:t>
            </a:r>
            <a:r>
              <a:rPr lang="en-AU" sz="2400"/>
              <a:t>iải thuật tạo chữ ký </a:t>
            </a:r>
            <a:r>
              <a:rPr lang="en-AU" sz="2400" smtClean="0"/>
              <a:t>số và giải </a:t>
            </a:r>
            <a:r>
              <a:rPr lang="en-AU" sz="2400"/>
              <a:t>thuật </a:t>
            </a:r>
            <a:r>
              <a:rPr lang="en-AU" sz="2400" smtClean="0"/>
              <a:t>kiểm tra </a:t>
            </a:r>
            <a:r>
              <a:rPr lang="en-AU" sz="2400"/>
              <a:t>chữ ký </a:t>
            </a:r>
            <a:r>
              <a:rPr lang="en-AU" sz="2400" smtClean="0"/>
              <a:t>số.</a:t>
            </a:r>
            <a:endParaRPr lang="en-AU" sz="2400"/>
          </a:p>
        </p:txBody>
      </p:sp>
    </p:spTree>
    <p:extLst>
      <p:ext uri="{BB962C8B-B14F-4D97-AF65-F5344CB8AC3E}">
        <p14:creationId xmlns:p14="http://schemas.microsoft.com/office/powerpoint/2010/main" val="88721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4.1.4 </a:t>
            </a:r>
            <a:r>
              <a:rPr lang="en-AU"/>
              <a:t>Lịch sử mã hóa</a:t>
            </a:r>
          </a:p>
        </p:txBody>
      </p:sp>
      <p:sp>
        <p:nvSpPr>
          <p:cNvPr id="3" name="Content Placeholder 2"/>
          <p:cNvSpPr>
            <a:spLocks noGrp="1"/>
          </p:cNvSpPr>
          <p:nvPr>
            <p:ph idx="1"/>
          </p:nvPr>
        </p:nvSpPr>
        <p:spPr>
          <a:xfrm>
            <a:off x="228600" y="1371600"/>
            <a:ext cx="8756650" cy="4876800"/>
          </a:xfrm>
        </p:spPr>
        <p:txBody>
          <a:bodyPr/>
          <a:lstStyle/>
          <a:p>
            <a:r>
              <a:rPr lang="en-US" smtClean="0"/>
              <a:t>Năm 1977, ba nhà khoa học </a:t>
            </a:r>
            <a:r>
              <a:rPr lang="en-AU" smtClean="0"/>
              <a:t>Ronald </a:t>
            </a:r>
            <a:r>
              <a:rPr lang="en-AU"/>
              <a:t>Rivest, Adi Shamir, </a:t>
            </a:r>
            <a:r>
              <a:rPr lang="en-AU" smtClean="0"/>
              <a:t>và Leonard Adleman giới thiệu giải thuật </a:t>
            </a:r>
            <a:r>
              <a:rPr lang="en-US"/>
              <a:t>mã hóa khóa công </a:t>
            </a:r>
            <a:r>
              <a:rPr lang="en-US" smtClean="0"/>
              <a:t>khai RSA:</a:t>
            </a:r>
          </a:p>
          <a:p>
            <a:pPr lvl="1"/>
            <a:r>
              <a:rPr lang="en-US" smtClean="0"/>
              <a:t>RSA trở thành giải thuật </a:t>
            </a:r>
            <a:r>
              <a:rPr lang="en-US"/>
              <a:t>mã hóa khóa công </a:t>
            </a:r>
            <a:r>
              <a:rPr lang="en-US" smtClean="0"/>
              <a:t>khai được sử dụng rộng rãi nhất.</a:t>
            </a:r>
          </a:p>
          <a:p>
            <a:pPr lvl="1"/>
            <a:r>
              <a:rPr lang="en-US" smtClean="0"/>
              <a:t>RSA có thể vừa được sử dụng để mã hóa thông tin và sử dụng trong chữ ký số.</a:t>
            </a:r>
          </a:p>
          <a:p>
            <a:r>
              <a:rPr lang="en-US"/>
              <a:t>Năm 1991, phiên bản đầu tiên của PGP (Pretty Good Privacy</a:t>
            </a:r>
            <a:r>
              <a:rPr lang="en-US" smtClean="0"/>
              <a:t>) ra đời.</a:t>
            </a:r>
          </a:p>
          <a:p>
            <a:r>
              <a:rPr lang="en-US"/>
              <a:t>Năm 2000, </a:t>
            </a:r>
            <a:r>
              <a:rPr lang="en-US" smtClean="0"/>
              <a:t>chuẩn mã </a:t>
            </a:r>
            <a:r>
              <a:rPr lang="en-US"/>
              <a:t>hóa AES (Advanced Encryption </a:t>
            </a:r>
            <a:r>
              <a:rPr lang="en-US" smtClean="0"/>
              <a:t>Standard) được thừa nhận.</a:t>
            </a:r>
            <a:endParaRPr lang="en-AU"/>
          </a:p>
        </p:txBody>
      </p:sp>
    </p:spTree>
    <p:extLst>
      <p:ext uri="{BB962C8B-B14F-4D97-AF65-F5344CB8AC3E}">
        <p14:creationId xmlns:p14="http://schemas.microsoft.com/office/powerpoint/2010/main" val="34482932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Một số khái niệm:</a:t>
            </a:r>
          </a:p>
          <a:p>
            <a:pPr lvl="1"/>
            <a:r>
              <a:rPr lang="en-AU" sz="2400"/>
              <a:t>Quá trình tạo chữ ký số </a:t>
            </a:r>
            <a:r>
              <a:rPr lang="en-AU" sz="2400" smtClean="0"/>
              <a:t>(Digital </a:t>
            </a:r>
            <a:r>
              <a:rPr lang="en-AU" sz="2400"/>
              <a:t>signature signing process</a:t>
            </a:r>
            <a:r>
              <a:rPr lang="en-AU" sz="2400" smtClean="0"/>
              <a:t>) bao gồm:</a:t>
            </a:r>
          </a:p>
          <a:p>
            <a:pPr lvl="2"/>
            <a:r>
              <a:rPr lang="en-AU" sz="2200" smtClean="0"/>
              <a:t>Giải thuật tạo chữ ký số, và</a:t>
            </a:r>
          </a:p>
          <a:p>
            <a:pPr lvl="2"/>
            <a:r>
              <a:rPr lang="en-AU" sz="2200" smtClean="0"/>
              <a:t>Phương pháp chuyển dữ liệu thông điệp thành dạng có thể ký được.</a:t>
            </a:r>
          </a:p>
          <a:p>
            <a:pPr lvl="1"/>
            <a:r>
              <a:rPr lang="en-AU" sz="2400"/>
              <a:t>Quá trình </a:t>
            </a:r>
            <a:r>
              <a:rPr lang="en-AU" sz="2400" smtClean="0"/>
              <a:t>kiểm tra </a:t>
            </a:r>
            <a:r>
              <a:rPr lang="en-AU" sz="2400"/>
              <a:t>chữ ký số (Digital signature </a:t>
            </a:r>
            <a:r>
              <a:rPr lang="en-AU" sz="2400" smtClean="0"/>
              <a:t>verification </a:t>
            </a:r>
            <a:r>
              <a:rPr lang="en-AU" sz="2400"/>
              <a:t>process) bao gồm:</a:t>
            </a:r>
          </a:p>
          <a:p>
            <a:pPr lvl="2"/>
            <a:r>
              <a:rPr lang="en-AU" sz="2200"/>
              <a:t>Giải thuật </a:t>
            </a:r>
            <a:r>
              <a:rPr lang="en-AU" sz="2200" smtClean="0"/>
              <a:t>kiểm tra </a:t>
            </a:r>
            <a:r>
              <a:rPr lang="en-AU" sz="2200"/>
              <a:t>chữ ký số, và</a:t>
            </a:r>
          </a:p>
          <a:p>
            <a:pPr lvl="2"/>
            <a:r>
              <a:rPr lang="en-AU" sz="2200"/>
              <a:t>Phương pháp </a:t>
            </a:r>
            <a:r>
              <a:rPr lang="en-AU" sz="2200" smtClean="0"/>
              <a:t>khôi phục dữ liệu từ thông điệp.</a:t>
            </a:r>
            <a:endParaRPr lang="en-AU" sz="2400" smtClean="0"/>
          </a:p>
        </p:txBody>
      </p:sp>
    </p:spTree>
    <p:extLst>
      <p:ext uri="{BB962C8B-B14F-4D97-AF65-F5344CB8AC3E}">
        <p14:creationId xmlns:p14="http://schemas.microsoft.com/office/powerpoint/2010/main" val="37268111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14652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2093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số</a:t>
            </a:r>
            <a:endParaRPr lang="en-AU"/>
          </a:p>
        </p:txBody>
      </p:sp>
      <p:pic>
        <p:nvPicPr>
          <p:cNvPr id="4098" name="Picture 2" descr="http://securityaffairs.co/wordpress/wp-content/uploads/2012/05/Digital_Signature_Sign_ver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7517"/>
            <a:ext cx="775713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6518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4.6.1 </a:t>
            </a:r>
            <a:r>
              <a:rPr lang="vi-VN"/>
              <a:t>Chữ ký </a:t>
            </a:r>
            <a:r>
              <a:rPr lang="vi-VN" smtClean="0"/>
              <a:t>số</a:t>
            </a:r>
            <a:r>
              <a:rPr lang="en-AU" smtClean="0"/>
              <a:t> - Quá trình ký và kiểm tra</a:t>
            </a:r>
            <a:endParaRPr lang="en-AU"/>
          </a:p>
        </p:txBody>
      </p:sp>
      <p:pic>
        <p:nvPicPr>
          <p:cNvPr id="6152" name="Picture 8" descr="http://gdp.globus.org/gt4-tutorial/multiplehtml/images/security_concepts_digitals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295400"/>
            <a:ext cx="780341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734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Quá trình ký</a:t>
            </a:r>
          </a:p>
        </p:txBody>
      </p:sp>
      <p:sp>
        <p:nvSpPr>
          <p:cNvPr id="3" name="Content Placeholder 2"/>
          <p:cNvSpPr>
            <a:spLocks noGrp="1"/>
          </p:cNvSpPr>
          <p:nvPr>
            <p:ph idx="1"/>
          </p:nvPr>
        </p:nvSpPr>
        <p:spPr/>
        <p:txBody>
          <a:bodyPr/>
          <a:lstStyle/>
          <a:p>
            <a:r>
              <a:rPr lang="en-AU" smtClean="0"/>
              <a:t>Các bước của quá trình ký một thông điệp (bên người gửi):</a:t>
            </a:r>
          </a:p>
          <a:p>
            <a:pPr lvl="1"/>
            <a:r>
              <a:rPr lang="en-AU" sz="2200" smtClean="0"/>
              <a:t>Tính toán chuỗi đại diện (message digest/hash value) của thông điệp sử dụng một giải thuật băm (Hashing algorithm);</a:t>
            </a:r>
          </a:p>
          <a:p>
            <a:pPr lvl="1"/>
            <a:r>
              <a:rPr lang="en-AU" sz="2200" smtClean="0"/>
              <a:t>Chuỗi đại diện được ký sử dụng khóa riêng (Private key) của người gửi và một giải thuật tạo chữ ký (Signature/Encryption algorithm). Kết quả là chữ ký số (Digital signature) của thông điệp hay còn gọi là chuỗi đại diện được mã hóa (Encrypted message digest);</a:t>
            </a:r>
          </a:p>
          <a:p>
            <a:pPr lvl="1"/>
            <a:r>
              <a:rPr lang="en-AU" sz="2200" smtClean="0"/>
              <a:t>Thông điệp ban đầu (message) được ghép với </a:t>
            </a:r>
            <a:r>
              <a:rPr lang="en-AU" sz="2200"/>
              <a:t>chữ ký số (Digital signature</a:t>
            </a:r>
            <a:r>
              <a:rPr lang="en-AU" sz="2200" smtClean="0"/>
              <a:t>) tạo thành thông điệp đã được ký (Signed message);</a:t>
            </a:r>
          </a:p>
          <a:p>
            <a:pPr lvl="1"/>
            <a:r>
              <a:rPr lang="en-AU" sz="2200" smtClean="0"/>
              <a:t>Thông </a:t>
            </a:r>
            <a:r>
              <a:rPr lang="en-AU" sz="2200"/>
              <a:t>điệp đã được ký (Signed message</a:t>
            </a:r>
            <a:r>
              <a:rPr lang="en-AU" sz="2200" smtClean="0"/>
              <a:t>) được gửi cho người nhận.</a:t>
            </a:r>
            <a:endParaRPr lang="en-AU" sz="2200"/>
          </a:p>
        </p:txBody>
      </p:sp>
    </p:spTree>
    <p:extLst>
      <p:ext uri="{BB962C8B-B14F-4D97-AF65-F5344CB8AC3E}">
        <p14:creationId xmlns:p14="http://schemas.microsoft.com/office/powerpoint/2010/main" val="18002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Quá trình </a:t>
            </a:r>
            <a:r>
              <a:rPr lang="en-AU" smtClean="0"/>
              <a:t>kiểm tra</a:t>
            </a:r>
            <a:endParaRPr lang="en-AU"/>
          </a:p>
        </p:txBody>
      </p:sp>
      <p:sp>
        <p:nvSpPr>
          <p:cNvPr id="3" name="Content Placeholder 2"/>
          <p:cNvSpPr>
            <a:spLocks noGrp="1"/>
          </p:cNvSpPr>
          <p:nvPr>
            <p:ph idx="1"/>
          </p:nvPr>
        </p:nvSpPr>
        <p:spPr/>
        <p:txBody>
          <a:bodyPr/>
          <a:lstStyle/>
          <a:p>
            <a:r>
              <a:rPr lang="en-AU" smtClean="0"/>
              <a:t>Các bước của quá trình kiểm tra chữ ký (bên người nhận):</a:t>
            </a:r>
          </a:p>
          <a:p>
            <a:pPr lvl="1"/>
            <a:r>
              <a:rPr lang="en-AU" smtClean="0"/>
              <a:t>Tách chữ ký số và thông điệp gốc khỏi thông điệp đã ký để xử lý riêng;</a:t>
            </a:r>
          </a:p>
          <a:p>
            <a:pPr lvl="1"/>
            <a:r>
              <a:rPr lang="en-AU"/>
              <a:t>Tính toán chuỗi đại </a:t>
            </a:r>
            <a:r>
              <a:rPr lang="en-AU" smtClean="0"/>
              <a:t>diện MD1 </a:t>
            </a:r>
            <a:r>
              <a:rPr lang="en-AU"/>
              <a:t>(message </a:t>
            </a:r>
            <a:r>
              <a:rPr lang="en-AU" smtClean="0"/>
              <a:t>digest) </a:t>
            </a:r>
            <a:r>
              <a:rPr lang="en-AU"/>
              <a:t>của thông điệp </a:t>
            </a:r>
            <a:r>
              <a:rPr lang="en-AU" smtClean="0"/>
              <a:t>gốc sử </a:t>
            </a:r>
            <a:r>
              <a:rPr lang="en-AU"/>
              <a:t>dụng </a:t>
            </a:r>
            <a:r>
              <a:rPr lang="en-AU" smtClean="0"/>
              <a:t>giải </a:t>
            </a:r>
            <a:r>
              <a:rPr lang="en-AU"/>
              <a:t>thuật băm </a:t>
            </a:r>
            <a:r>
              <a:rPr lang="en-AU" smtClean="0"/>
              <a:t>(là giải thuật sử dụng trong quá trình ký);</a:t>
            </a:r>
          </a:p>
          <a:p>
            <a:pPr lvl="1"/>
            <a:r>
              <a:rPr lang="en-AU" smtClean="0"/>
              <a:t>Sử dụng khóa công khai (Public key) của người gửi để giải mã chữ ký số </a:t>
            </a:r>
            <a:r>
              <a:rPr lang="en-AU" smtClean="0">
                <a:sym typeface="Wingdings" panose="05000000000000000000" pitchFamily="2" charset="2"/>
              </a:rPr>
              <a:t> chuỗi đại diện thông điệp MD2;</a:t>
            </a:r>
          </a:p>
          <a:p>
            <a:pPr lvl="1"/>
            <a:r>
              <a:rPr lang="en-AU" smtClean="0">
                <a:sym typeface="Wingdings" panose="05000000000000000000" pitchFamily="2" charset="2"/>
              </a:rPr>
              <a:t>So sánh MD1 và MD2:</a:t>
            </a:r>
          </a:p>
          <a:p>
            <a:pPr lvl="2"/>
            <a:r>
              <a:rPr lang="en-AU" smtClean="0">
                <a:sym typeface="Wingdings" panose="05000000000000000000" pitchFamily="2" charset="2"/>
              </a:rPr>
              <a:t>Nếu MD1 = MD2  chữ ký kiểm tra thành công. Thông điệp đảm bảo tính toàn vẹn và thực sự xuất phát từ người gửi (do khóa công khai được chứng thực).</a:t>
            </a:r>
          </a:p>
          <a:p>
            <a:pPr lvl="2"/>
            <a:r>
              <a:rPr lang="en-AU">
                <a:sym typeface="Wingdings" panose="05000000000000000000" pitchFamily="2" charset="2"/>
              </a:rPr>
              <a:t>Nếu MD1 </a:t>
            </a:r>
            <a:r>
              <a:rPr lang="en-AU" smtClean="0">
                <a:sym typeface="Wingdings" panose="05000000000000000000" pitchFamily="2" charset="2"/>
              </a:rPr>
              <a:t>&lt;&gt; </a:t>
            </a:r>
            <a:r>
              <a:rPr lang="en-AU">
                <a:sym typeface="Wingdings" panose="05000000000000000000" pitchFamily="2" charset="2"/>
              </a:rPr>
              <a:t>MD2  chữ </a:t>
            </a:r>
            <a:r>
              <a:rPr lang="en-AU" smtClean="0">
                <a:sym typeface="Wingdings" panose="05000000000000000000" pitchFamily="2" charset="2"/>
              </a:rPr>
              <a:t>ký không hợp lệ. Thông điệp có thể đã bị sửa đổi hoặc không </a:t>
            </a:r>
            <a:r>
              <a:rPr lang="en-AU">
                <a:sym typeface="Wingdings" panose="05000000000000000000" pitchFamily="2" charset="2"/>
              </a:rPr>
              <a:t>thực sự xuất phát từ người </a:t>
            </a:r>
            <a:r>
              <a:rPr lang="en-AU" smtClean="0">
                <a:sym typeface="Wingdings" panose="05000000000000000000" pitchFamily="2" charset="2"/>
              </a:rPr>
              <a:t>gửi.</a:t>
            </a:r>
            <a:endParaRPr lang="en-AU" smtClean="0"/>
          </a:p>
          <a:p>
            <a:pPr lvl="1"/>
            <a:endParaRPr lang="en-AU"/>
          </a:p>
        </p:txBody>
      </p:sp>
    </p:spTree>
    <p:extLst>
      <p:ext uri="{BB962C8B-B14F-4D97-AF65-F5344CB8AC3E}">
        <p14:creationId xmlns:p14="http://schemas.microsoft.com/office/powerpoint/2010/main" val="208592459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a:t>
            </a:r>
            <a:r>
              <a:rPr lang="en-AU" smtClean="0"/>
              <a:t>Giải thuật </a:t>
            </a:r>
            <a:r>
              <a:rPr lang="en-AU"/>
              <a:t>chữ ký số RSA</a:t>
            </a:r>
          </a:p>
        </p:txBody>
      </p:sp>
      <p:sp>
        <p:nvSpPr>
          <p:cNvPr id="3" name="Content Placeholder 2"/>
          <p:cNvSpPr>
            <a:spLocks noGrp="1"/>
          </p:cNvSpPr>
          <p:nvPr>
            <p:ph idx="1"/>
          </p:nvPr>
        </p:nvSpPr>
        <p:spPr/>
        <p:txBody>
          <a:bodyPr/>
          <a:lstStyle/>
          <a:p>
            <a:r>
              <a:rPr lang="en-AU" sz="2800" smtClean="0"/>
              <a:t>RSA là giải thuật cho phép thực hiện 2 tính năng:</a:t>
            </a:r>
          </a:p>
          <a:p>
            <a:pPr lvl="1"/>
            <a:r>
              <a:rPr lang="en-AU" sz="2400" smtClean="0"/>
              <a:t>Mã hóa thông điệp:</a:t>
            </a:r>
          </a:p>
          <a:p>
            <a:pPr lvl="2"/>
            <a:r>
              <a:rPr lang="en-AU" sz="2000" smtClean="0"/>
              <a:t>Người gửi mã </a:t>
            </a:r>
            <a:r>
              <a:rPr lang="en-AU" sz="2000"/>
              <a:t>hóa thông </a:t>
            </a:r>
            <a:r>
              <a:rPr lang="en-AU" sz="2000" smtClean="0"/>
              <a:t>điệp sử dụng khóa công khai của người nhận;</a:t>
            </a:r>
          </a:p>
          <a:p>
            <a:pPr lvl="2"/>
            <a:r>
              <a:rPr lang="en-AU" sz="2000" smtClean="0"/>
              <a:t>Người nhận giải mã </a:t>
            </a:r>
            <a:r>
              <a:rPr lang="en-AU" sz="2000"/>
              <a:t>thông điệp sử dụng khóa </a:t>
            </a:r>
            <a:r>
              <a:rPr lang="en-AU" sz="2000" smtClean="0"/>
              <a:t>riêng của mình.</a:t>
            </a:r>
          </a:p>
          <a:p>
            <a:pPr lvl="1"/>
            <a:r>
              <a:rPr lang="en-AU" sz="2400" smtClean="0"/>
              <a:t>Tạo chữ ký số:</a:t>
            </a:r>
          </a:p>
          <a:p>
            <a:pPr lvl="2"/>
            <a:r>
              <a:rPr lang="en-AU" sz="2000" smtClean="0"/>
              <a:t>Người gửi tạo chữ ký số sử dụng khóa bí mật của mình;</a:t>
            </a:r>
          </a:p>
          <a:p>
            <a:pPr lvl="2"/>
            <a:r>
              <a:rPr lang="en-AU" sz="2000" smtClean="0"/>
              <a:t>Người nhận kiểm tra chữ ký sử dụng khóa công khai của người gửi.</a:t>
            </a:r>
          </a:p>
        </p:txBody>
      </p:sp>
    </p:spTree>
    <p:extLst>
      <p:ext uri="{BB962C8B-B14F-4D97-AF65-F5344CB8AC3E}">
        <p14:creationId xmlns:p14="http://schemas.microsoft.com/office/powerpoint/2010/main" val="346356090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a:t>
            </a:r>
            <a:r>
              <a:rPr lang="en-AU" smtClean="0"/>
              <a:t>Giải thuật </a:t>
            </a:r>
            <a:r>
              <a:rPr lang="en-AU"/>
              <a:t>chữ ký số RSA</a:t>
            </a:r>
          </a:p>
        </p:txBody>
      </p:sp>
      <p:pic>
        <p:nvPicPr>
          <p:cNvPr id="8194" name="Picture 2" descr="http://images.books24x7.com/bookimages/id_35308/ns7804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2354"/>
            <a:ext cx="8235028" cy="475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4880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DSA (Digital Signature Algorithm) là chuẩn chữ ký số được phát triển bởi NIST (Mỹ) năm 1991;</a:t>
            </a:r>
          </a:p>
          <a:p>
            <a:r>
              <a:rPr lang="en-AU" sz="2800"/>
              <a:t>DSA được phát triển từ giải thuật Digital Signature Standard (DSS</a:t>
            </a:r>
            <a:r>
              <a:rPr lang="en-AU" sz="2800" smtClean="0"/>
              <a:t>);</a:t>
            </a:r>
            <a:endParaRPr lang="en-AU" sz="2800"/>
          </a:p>
          <a:p>
            <a:r>
              <a:rPr lang="en-AU" sz="2800" smtClean="0"/>
              <a:t>Các thành phần của DSA:</a:t>
            </a:r>
          </a:p>
          <a:p>
            <a:pPr lvl="1"/>
            <a:r>
              <a:rPr lang="en-AU" sz="2400" smtClean="0"/>
              <a:t>Sinh khóa: sinh cặp khóa. Gồm 2 giai đoạn:</a:t>
            </a:r>
          </a:p>
          <a:p>
            <a:pPr lvl="2"/>
            <a:r>
              <a:rPr lang="en-AU" sz="2000" smtClean="0"/>
              <a:t>Lựa chọn tham số của giải thuật;</a:t>
            </a:r>
          </a:p>
          <a:p>
            <a:pPr lvl="2"/>
            <a:r>
              <a:rPr lang="en-AU" sz="2000" smtClean="0"/>
              <a:t>Sinh cặp khóa cho người dùng.</a:t>
            </a:r>
          </a:p>
          <a:p>
            <a:pPr lvl="1"/>
            <a:r>
              <a:rPr lang="en-AU" sz="2400" smtClean="0"/>
              <a:t>Quá trình ký: ký thông điệp</a:t>
            </a:r>
          </a:p>
          <a:p>
            <a:pPr lvl="1"/>
            <a:r>
              <a:rPr lang="en-AU" sz="2400" smtClean="0"/>
              <a:t>Quá trình kiểm tra chữ ký: kiểm tra chữ ký.</a:t>
            </a:r>
            <a:endParaRPr lang="en-AU" sz="2400"/>
          </a:p>
        </p:txBody>
      </p:sp>
    </p:spTree>
    <p:extLst>
      <p:ext uri="{BB962C8B-B14F-4D97-AF65-F5344CB8AC3E}">
        <p14:creationId xmlns:p14="http://schemas.microsoft.com/office/powerpoint/2010/main" val="2991459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Sinh khóa:</a:t>
            </a:r>
          </a:p>
          <a:p>
            <a:pPr lvl="1"/>
            <a:r>
              <a:rPr lang="en-AU" sz="2400" smtClean="0"/>
              <a:t>Lựa chọn tham số:</a:t>
            </a:r>
          </a:p>
          <a:p>
            <a:pPr lvl="2"/>
            <a:r>
              <a:rPr lang="en-AU" sz="2200" smtClean="0"/>
              <a:t>Lựa chọn giải thuật băm chuẩn H. Giải thuật băm có thể được lựa chọn là SHA-1 hoặc SHA-2;</a:t>
            </a:r>
          </a:p>
          <a:p>
            <a:pPr lvl="2"/>
            <a:r>
              <a:rPr lang="en-AU" sz="2200" smtClean="0"/>
              <a:t>Chọn kích thước cho các khóa L và N. </a:t>
            </a:r>
          </a:p>
          <a:p>
            <a:pPr lvl="3"/>
            <a:r>
              <a:rPr lang="en-AU" sz="2000" smtClean="0"/>
              <a:t>L có thể là 1024, 2048, 3072;</a:t>
            </a:r>
          </a:p>
          <a:p>
            <a:pPr lvl="3"/>
            <a:r>
              <a:rPr lang="en-AU" sz="2000" smtClean="0"/>
              <a:t>N có thể là 160, 224, 256. N phải nhỏ hơn hoặc bằng kích thước chuỗi băm đầu ra của hàm H đã chọn;</a:t>
            </a:r>
          </a:p>
          <a:p>
            <a:pPr lvl="3"/>
            <a:r>
              <a:rPr lang="en-AU" sz="2000" smtClean="0"/>
              <a:t>Chọn số nguyên tố q N bít;</a:t>
            </a:r>
          </a:p>
          <a:p>
            <a:pPr lvl="3"/>
            <a:r>
              <a:rPr lang="en-AU" sz="2000" smtClean="0"/>
              <a:t>Chọn modulo p L bít sao cho p-1 là bội số của q;</a:t>
            </a:r>
          </a:p>
          <a:p>
            <a:pPr lvl="3"/>
            <a:r>
              <a:rPr lang="en-AU" sz="2000" smtClean="0"/>
              <a:t>Chọn g là hệ số nhân sao cho (g*q) mod p = 1;</a:t>
            </a:r>
          </a:p>
          <a:p>
            <a:pPr lvl="3"/>
            <a:r>
              <a:rPr lang="en-AU" sz="2000" smtClean="0"/>
              <a:t>Các tham số (q, p và g) được chia sẻ giữa các người dùng.</a:t>
            </a:r>
          </a:p>
          <a:p>
            <a:pPr lvl="2"/>
            <a:endParaRPr lang="en-AU" sz="2200"/>
          </a:p>
        </p:txBody>
      </p:sp>
    </p:spTree>
    <p:extLst>
      <p:ext uri="{BB962C8B-B14F-4D97-AF65-F5344CB8AC3E}">
        <p14:creationId xmlns:p14="http://schemas.microsoft.com/office/powerpoint/2010/main" val="1894001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1143000"/>
          </a:xfrm>
        </p:spPr>
        <p:txBody>
          <a:bodyPr/>
          <a:lstStyle/>
          <a:p>
            <a:r>
              <a:rPr lang="en-US" smtClean="0"/>
              <a:t>Mã hóa dòng (Stream cipher) là kiểu mã hóa mà từng bít (hoặc ký tự) của dữ liệu được kết hợp với từng bít (hoặc ký tự) tương ứng của khóa để tạo thành bản mã.</a:t>
            </a:r>
          </a:p>
        </p:txBody>
      </p:sp>
      <p:pic>
        <p:nvPicPr>
          <p:cNvPr id="4100" name="Picture 4" descr="http://www.oocities.org/eoinward/images/Imag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667000"/>
            <a:ext cx="825921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8439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Sinh khóa:</a:t>
            </a:r>
          </a:p>
          <a:p>
            <a:pPr lvl="1"/>
            <a:r>
              <a:rPr lang="en-AU" sz="2400" smtClean="0"/>
              <a:t>Sinh khóa cho một người dùng:</a:t>
            </a:r>
          </a:p>
          <a:p>
            <a:pPr lvl="2"/>
            <a:r>
              <a:rPr lang="en-AU" sz="2200" smtClean="0"/>
              <a:t>Chọn số ngẫu nhiên x sao cho 0 &lt; x &lt; q;</a:t>
            </a:r>
          </a:p>
          <a:p>
            <a:pPr lvl="2"/>
            <a:r>
              <a:rPr lang="en-AU" sz="2200" smtClean="0"/>
              <a:t>Tính y = g</a:t>
            </a:r>
            <a:r>
              <a:rPr lang="en-AU" sz="2200" baseline="30000" smtClean="0"/>
              <a:t>x</a:t>
            </a:r>
            <a:r>
              <a:rPr lang="en-AU" sz="2200" smtClean="0"/>
              <a:t> mod p;</a:t>
            </a:r>
          </a:p>
          <a:p>
            <a:pPr lvl="2"/>
            <a:r>
              <a:rPr lang="en-AU" sz="2200" smtClean="0"/>
              <a:t>Khóa công khai là (q, p, g, y);</a:t>
            </a:r>
          </a:p>
          <a:p>
            <a:pPr lvl="2"/>
            <a:r>
              <a:rPr lang="en-AU" sz="2200" smtClean="0"/>
              <a:t>Khóa riêng là x.</a:t>
            </a:r>
          </a:p>
          <a:p>
            <a:pPr lvl="2"/>
            <a:endParaRPr lang="en-AU" sz="2200"/>
          </a:p>
        </p:txBody>
      </p:sp>
    </p:spTree>
    <p:extLst>
      <p:ext uri="{BB962C8B-B14F-4D97-AF65-F5344CB8AC3E}">
        <p14:creationId xmlns:p14="http://schemas.microsoft.com/office/powerpoint/2010/main" val="180989234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Ký thông điệp:</a:t>
            </a:r>
          </a:p>
          <a:p>
            <a:pPr lvl="1"/>
            <a:r>
              <a:rPr lang="en-AU" sz="2400" smtClean="0"/>
              <a:t>H là hàm băm sử dụng và m là thông điệp gốc;</a:t>
            </a:r>
          </a:p>
          <a:p>
            <a:pPr lvl="1"/>
            <a:r>
              <a:rPr lang="en-AU" sz="2400"/>
              <a:t>Tính H(m) từ thông điệp </a:t>
            </a:r>
            <a:r>
              <a:rPr lang="en-AU" sz="2400" smtClean="0"/>
              <a:t>gốc;</a:t>
            </a:r>
            <a:endParaRPr lang="en-AU" sz="2400"/>
          </a:p>
          <a:p>
            <a:pPr lvl="1"/>
            <a:r>
              <a:rPr lang="en-AU" sz="2400" smtClean="0"/>
              <a:t>Tạo số ngẫu nhiên k cho mỗi thông điệp, 0 &lt; k &lt; q;</a:t>
            </a:r>
          </a:p>
          <a:p>
            <a:pPr lvl="1"/>
            <a:r>
              <a:rPr lang="en-AU" sz="2400" smtClean="0"/>
              <a:t>Tính r = (g</a:t>
            </a:r>
            <a:r>
              <a:rPr lang="en-AU" sz="2400" baseline="30000" smtClean="0"/>
              <a:t>k</a:t>
            </a:r>
            <a:r>
              <a:rPr lang="en-AU" sz="2400" smtClean="0"/>
              <a:t> mod p) mod q;</a:t>
            </a:r>
          </a:p>
          <a:p>
            <a:pPr lvl="1"/>
            <a:r>
              <a:rPr lang="en-AU" sz="2400" smtClean="0"/>
              <a:t>Nếu r = 0, chọn một k mới và tính lại r;</a:t>
            </a:r>
          </a:p>
          <a:p>
            <a:pPr lvl="1"/>
            <a:r>
              <a:rPr lang="en-AU" sz="2400" smtClean="0"/>
              <a:t>Tính s = k</a:t>
            </a:r>
            <a:r>
              <a:rPr lang="en-AU" sz="2400" baseline="30000" smtClean="0"/>
              <a:t>-1</a:t>
            </a:r>
            <a:r>
              <a:rPr lang="en-AU" sz="2400" smtClean="0"/>
              <a:t>(H(m) + xr) mod q;</a:t>
            </a:r>
          </a:p>
          <a:p>
            <a:pPr lvl="1"/>
            <a:r>
              <a:rPr lang="en-AU" sz="2400"/>
              <a:t>Nếu </a:t>
            </a:r>
            <a:r>
              <a:rPr lang="en-AU" sz="2400" smtClean="0"/>
              <a:t>s </a:t>
            </a:r>
            <a:r>
              <a:rPr lang="en-AU" sz="2400"/>
              <a:t>= 0, chọn một k mới và tính lại </a:t>
            </a:r>
            <a:r>
              <a:rPr lang="en-AU" sz="2400" smtClean="0"/>
              <a:t>r và s;</a:t>
            </a:r>
          </a:p>
          <a:p>
            <a:pPr lvl="1"/>
            <a:r>
              <a:rPr lang="en-AU" sz="2400" smtClean="0"/>
              <a:t>Chữ ký là cặp (r, s).</a:t>
            </a:r>
          </a:p>
          <a:p>
            <a:pPr lvl="1"/>
            <a:endParaRPr lang="en-AU" sz="2400" smtClean="0"/>
          </a:p>
          <a:p>
            <a:pPr lvl="2"/>
            <a:endParaRPr lang="en-AU" sz="2200"/>
          </a:p>
        </p:txBody>
      </p:sp>
    </p:spTree>
    <p:extLst>
      <p:ext uri="{BB962C8B-B14F-4D97-AF65-F5344CB8AC3E}">
        <p14:creationId xmlns:p14="http://schemas.microsoft.com/office/powerpoint/2010/main" val="414049928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4.6.1 </a:t>
            </a:r>
            <a:r>
              <a:rPr lang="vi-VN"/>
              <a:t>Chữ ký số</a:t>
            </a:r>
            <a:r>
              <a:rPr lang="en-AU"/>
              <a:t> - Giải thuật chữ ký số </a:t>
            </a:r>
            <a:r>
              <a:rPr lang="en-AU" smtClean="0"/>
              <a:t>DSA</a:t>
            </a:r>
            <a:endParaRPr lang="en-AU"/>
          </a:p>
        </p:txBody>
      </p:sp>
      <p:sp>
        <p:nvSpPr>
          <p:cNvPr id="3" name="Content Placeholder 2"/>
          <p:cNvSpPr>
            <a:spLocks noGrp="1"/>
          </p:cNvSpPr>
          <p:nvPr>
            <p:ph idx="1"/>
          </p:nvPr>
        </p:nvSpPr>
        <p:spPr/>
        <p:txBody>
          <a:bodyPr/>
          <a:lstStyle/>
          <a:p>
            <a:r>
              <a:rPr lang="en-AU" sz="2800" smtClean="0"/>
              <a:t>Kiểm tra chữ ký của thông điệp:</a:t>
            </a:r>
          </a:p>
          <a:p>
            <a:pPr lvl="1"/>
            <a:r>
              <a:rPr lang="en-AU" sz="2400" smtClean="0"/>
              <a:t>Loại bỏ chữ ký nếu r và s không thỏa mãn 0 &lt; r , s &lt; q;</a:t>
            </a:r>
          </a:p>
          <a:p>
            <a:pPr lvl="1"/>
            <a:r>
              <a:rPr lang="en-AU" sz="2400"/>
              <a:t>Tính H(m) từ thông điệp nhận được;</a:t>
            </a:r>
          </a:p>
          <a:p>
            <a:pPr lvl="1"/>
            <a:r>
              <a:rPr lang="en-AU" sz="2400" smtClean="0"/>
              <a:t>Tính w = s</a:t>
            </a:r>
            <a:r>
              <a:rPr lang="en-AU" sz="2400" baseline="30000" smtClean="0"/>
              <a:t>-1</a:t>
            </a:r>
            <a:r>
              <a:rPr lang="en-AU" sz="2400" smtClean="0"/>
              <a:t> mod q;</a:t>
            </a:r>
          </a:p>
          <a:p>
            <a:pPr lvl="1"/>
            <a:r>
              <a:rPr lang="en-AU" sz="2400" smtClean="0"/>
              <a:t>Tính u</a:t>
            </a:r>
            <a:r>
              <a:rPr lang="en-AU" sz="2400" baseline="-25000" smtClean="0"/>
              <a:t>1</a:t>
            </a:r>
            <a:r>
              <a:rPr lang="en-AU" sz="2400" smtClean="0"/>
              <a:t> = H(m) * w mod q;</a:t>
            </a:r>
          </a:p>
          <a:p>
            <a:pPr lvl="1"/>
            <a:r>
              <a:rPr lang="en-AU" sz="2400"/>
              <a:t>Tính </a:t>
            </a:r>
            <a:r>
              <a:rPr lang="en-AU" sz="2400" smtClean="0"/>
              <a:t>u</a:t>
            </a:r>
            <a:r>
              <a:rPr lang="en-AU" sz="2400" baseline="-25000" smtClean="0"/>
              <a:t>2</a:t>
            </a:r>
            <a:r>
              <a:rPr lang="en-AU" sz="2400" smtClean="0"/>
              <a:t> </a:t>
            </a:r>
            <a:r>
              <a:rPr lang="en-AU" sz="2400"/>
              <a:t>= </a:t>
            </a:r>
            <a:r>
              <a:rPr lang="en-AU" sz="2400" smtClean="0"/>
              <a:t>r </a:t>
            </a:r>
            <a:r>
              <a:rPr lang="en-AU" sz="2400"/>
              <a:t>* w mod q;</a:t>
            </a:r>
            <a:endParaRPr lang="en-AU" sz="2400" smtClean="0"/>
          </a:p>
          <a:p>
            <a:pPr lvl="1"/>
            <a:r>
              <a:rPr lang="en-AU" sz="2400" smtClean="0"/>
              <a:t>Tính v = ((g</a:t>
            </a:r>
            <a:r>
              <a:rPr lang="en-AU" sz="2400" baseline="30000" smtClean="0"/>
              <a:t>u1</a:t>
            </a:r>
            <a:r>
              <a:rPr lang="en-AU" sz="2400" smtClean="0"/>
              <a:t> * y</a:t>
            </a:r>
            <a:r>
              <a:rPr lang="en-AU" sz="2400" baseline="30000" smtClean="0"/>
              <a:t>u2</a:t>
            </a:r>
            <a:r>
              <a:rPr lang="en-AU" sz="2400" smtClean="0"/>
              <a:t>) mod p) mod q;</a:t>
            </a:r>
          </a:p>
          <a:p>
            <a:pPr lvl="1"/>
            <a:r>
              <a:rPr lang="en-AU" sz="2400" smtClean="0"/>
              <a:t>Chữ ký là xác thực nếu v = r.</a:t>
            </a:r>
          </a:p>
          <a:p>
            <a:pPr lvl="2"/>
            <a:endParaRPr lang="en-AU" sz="2200"/>
          </a:p>
        </p:txBody>
      </p:sp>
    </p:spTree>
    <p:extLst>
      <p:ext uri="{BB962C8B-B14F-4D97-AF65-F5344CB8AC3E}">
        <p14:creationId xmlns:p14="http://schemas.microsoft.com/office/powerpoint/2010/main" val="14999361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a:t>
            </a:r>
            <a:r>
              <a:rPr lang="en-AU"/>
              <a:t>số - Giới thiệu</a:t>
            </a:r>
          </a:p>
        </p:txBody>
      </p:sp>
      <p:sp>
        <p:nvSpPr>
          <p:cNvPr id="3" name="Content Placeholder 2"/>
          <p:cNvSpPr>
            <a:spLocks noGrp="1"/>
          </p:cNvSpPr>
          <p:nvPr>
            <p:ph idx="1"/>
          </p:nvPr>
        </p:nvSpPr>
        <p:spPr>
          <a:xfrm>
            <a:off x="228600" y="1371600"/>
            <a:ext cx="8756650" cy="4876800"/>
          </a:xfrm>
        </p:spPr>
        <p:txBody>
          <a:bodyPr/>
          <a:lstStyle/>
          <a:p>
            <a:r>
              <a:rPr lang="en-AU"/>
              <a:t>Chứng chỉ số </a:t>
            </a:r>
            <a:r>
              <a:rPr lang="en-AU" smtClean="0"/>
              <a:t>(Digital </a:t>
            </a:r>
            <a:r>
              <a:rPr lang="en-AU"/>
              <a:t>certificate), còn gọi là </a:t>
            </a:r>
            <a:r>
              <a:rPr lang="en-AU" smtClean="0"/>
              <a:t>chứng chỉ khóa công khai (Public </a:t>
            </a:r>
            <a:r>
              <a:rPr lang="en-AU"/>
              <a:t>key certificate), hay chứng chỉ nhận dạng </a:t>
            </a:r>
            <a:r>
              <a:rPr lang="en-AU" smtClean="0"/>
              <a:t>(Identity </a:t>
            </a:r>
            <a:r>
              <a:rPr lang="en-AU"/>
              <a:t>certificate</a:t>
            </a:r>
            <a:r>
              <a:rPr lang="en-AU" smtClean="0"/>
              <a:t>) là một tài liệu điện tử sử dụng một </a:t>
            </a:r>
            <a:r>
              <a:rPr lang="en-AU" b="1" i="1" smtClean="0"/>
              <a:t>chữ ký số</a:t>
            </a:r>
            <a:r>
              <a:rPr lang="en-AU" smtClean="0"/>
              <a:t> để liên kết một </a:t>
            </a:r>
            <a:r>
              <a:rPr lang="en-AU" b="1" i="1" smtClean="0"/>
              <a:t>khóa công khai</a:t>
            </a:r>
            <a:r>
              <a:rPr lang="en-AU" smtClean="0"/>
              <a:t> và </a:t>
            </a:r>
            <a:r>
              <a:rPr lang="en-AU" b="1" i="1" smtClean="0"/>
              <a:t>thông tin nhận dạng</a:t>
            </a:r>
            <a:r>
              <a:rPr lang="en-AU" smtClean="0"/>
              <a:t> của một thực thể:</a:t>
            </a:r>
          </a:p>
          <a:p>
            <a:pPr lvl="1"/>
            <a:r>
              <a:rPr lang="en-AU" sz="2200" smtClean="0"/>
              <a:t>Chữ ký số: là chữ ký của một bên thứ 3 tin cậy, thường gọi là CA – Certificate Authority;</a:t>
            </a:r>
          </a:p>
          <a:p>
            <a:pPr lvl="1"/>
            <a:r>
              <a:rPr lang="en-AU" sz="2200" smtClean="0"/>
              <a:t>Khóa công khai: là khóa công khai trong cặp khóa công khai của thực thể;</a:t>
            </a:r>
          </a:p>
          <a:p>
            <a:pPr lvl="1"/>
            <a:r>
              <a:rPr lang="en-AU" sz="2200"/>
              <a:t>Thông tin nhận dạng: là tên, địa chỉ, tên miền hoặc các thông tin định danh của thực thể</a:t>
            </a:r>
            <a:r>
              <a:rPr lang="en-AU" sz="2200" smtClean="0"/>
              <a:t>.</a:t>
            </a:r>
          </a:p>
          <a:p>
            <a:r>
              <a:rPr lang="en-AU"/>
              <a:t>Chứng chỉ </a:t>
            </a:r>
            <a:r>
              <a:rPr lang="en-AU" smtClean="0"/>
              <a:t>số có thể được sử dụng để xác minh chủ thể thực sự của một khóa công khai.</a:t>
            </a:r>
            <a:endParaRPr lang="en-AU"/>
          </a:p>
        </p:txBody>
      </p:sp>
    </p:spTree>
    <p:extLst>
      <p:ext uri="{BB962C8B-B14F-4D97-AF65-F5344CB8AC3E}">
        <p14:creationId xmlns:p14="http://schemas.microsoft.com/office/powerpoint/2010/main" val="37174839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72" y="1260142"/>
            <a:ext cx="4391561" cy="5454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023" y="1277201"/>
            <a:ext cx="4377827" cy="543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20175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2971800" cy="3048000"/>
          </a:xfrm>
        </p:spPr>
        <p:txBody>
          <a:bodyPr/>
          <a:lstStyle/>
          <a:p>
            <a:r>
              <a:rPr lang="en-AU" smtClean="0"/>
              <a:t>4.6.2 Chứng chỉ số - Nội dung</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544" y="797255"/>
            <a:ext cx="4857465" cy="6033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27139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a:t>Chứng chỉ </a:t>
            </a:r>
            <a:r>
              <a:rPr lang="en-AU" sz="2800" smtClean="0"/>
              <a:t>số gồm các trường chính sau:</a:t>
            </a:r>
          </a:p>
          <a:p>
            <a:pPr lvl="1"/>
            <a:r>
              <a:rPr lang="en-AU" sz="2400"/>
              <a:t>Serial Number</a:t>
            </a:r>
            <a:r>
              <a:rPr lang="en-AU" sz="2400" smtClean="0"/>
              <a:t>: Số nhận dạng của chứng chỉ số;</a:t>
            </a:r>
            <a:endParaRPr lang="en-AU" sz="2400"/>
          </a:p>
          <a:p>
            <a:pPr lvl="1"/>
            <a:r>
              <a:rPr lang="en-AU" sz="2400" smtClean="0"/>
              <a:t>Subject</a:t>
            </a:r>
            <a:r>
              <a:rPr lang="en-AU" sz="2400"/>
              <a:t>:  </a:t>
            </a:r>
            <a:r>
              <a:rPr lang="en-AU" sz="2400" smtClean="0"/>
              <a:t>Thông tin nhận dạng một cá nhận hoặc một tổ chức;</a:t>
            </a:r>
            <a:endParaRPr lang="en-AU" sz="2400"/>
          </a:p>
          <a:p>
            <a:pPr lvl="1"/>
            <a:r>
              <a:rPr lang="en-AU" sz="2400" smtClean="0"/>
              <a:t>Signature </a:t>
            </a:r>
            <a:r>
              <a:rPr lang="en-AU" sz="2400"/>
              <a:t>Algorithm: </a:t>
            </a:r>
            <a:r>
              <a:rPr lang="en-AU" sz="2400" smtClean="0"/>
              <a:t>Giải thuật tạo chữ ký;</a:t>
            </a:r>
          </a:p>
          <a:p>
            <a:pPr lvl="1"/>
            <a:r>
              <a:rPr lang="en-AU" sz="2400"/>
              <a:t>Signature </a:t>
            </a:r>
            <a:r>
              <a:rPr lang="en-AU" sz="2400" smtClean="0"/>
              <a:t>Hash Algorithm</a:t>
            </a:r>
            <a:r>
              <a:rPr lang="en-AU" sz="2400"/>
              <a:t>: Giải thuật tạo </a:t>
            </a:r>
            <a:r>
              <a:rPr lang="en-AU" sz="2400" smtClean="0"/>
              <a:t>chuỗi băm cho tạo chữ </a:t>
            </a:r>
            <a:r>
              <a:rPr lang="en-AU" sz="2400"/>
              <a:t>ký;</a:t>
            </a:r>
          </a:p>
          <a:p>
            <a:pPr lvl="1"/>
            <a:r>
              <a:rPr lang="en-AU" sz="2400" smtClean="0"/>
              <a:t>Signature</a:t>
            </a:r>
            <a:r>
              <a:rPr lang="en-AU" sz="2400"/>
              <a:t>: </a:t>
            </a:r>
            <a:r>
              <a:rPr lang="en-AU" sz="2400" smtClean="0"/>
              <a:t>Chữ ký của người/tổ chức cấp chứng chỉ;</a:t>
            </a:r>
            <a:endParaRPr lang="en-AU" sz="2400"/>
          </a:p>
          <a:p>
            <a:pPr lvl="1"/>
            <a:r>
              <a:rPr lang="en-AU" sz="2400" smtClean="0"/>
              <a:t>Issuer</a:t>
            </a:r>
            <a:r>
              <a:rPr lang="en-AU" sz="2400"/>
              <a:t>: </a:t>
            </a:r>
            <a:r>
              <a:rPr lang="en-AU" sz="2400" smtClean="0"/>
              <a:t>Người/tổ </a:t>
            </a:r>
            <a:r>
              <a:rPr lang="en-AU" sz="2400"/>
              <a:t>chức </a:t>
            </a:r>
            <a:r>
              <a:rPr lang="en-AU" sz="2400" smtClean="0"/>
              <a:t>có thẩm quyền/tin cậy cấp </a:t>
            </a:r>
            <a:r>
              <a:rPr lang="en-AU" sz="2400"/>
              <a:t>chứng chỉ</a:t>
            </a:r>
            <a:r>
              <a:rPr lang="en-AU" sz="2400" smtClean="0"/>
              <a:t>;</a:t>
            </a:r>
            <a:endParaRPr lang="en-AU" sz="2400"/>
          </a:p>
        </p:txBody>
      </p:sp>
    </p:spTree>
    <p:extLst>
      <p:ext uri="{BB962C8B-B14F-4D97-AF65-F5344CB8AC3E}">
        <p14:creationId xmlns:p14="http://schemas.microsoft.com/office/powerpoint/2010/main" val="42633091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a:t>Chứng chỉ </a:t>
            </a:r>
            <a:r>
              <a:rPr lang="en-AU" sz="2800" smtClean="0"/>
              <a:t>số gồm các trường chính sau:</a:t>
            </a:r>
          </a:p>
          <a:p>
            <a:pPr lvl="1"/>
            <a:r>
              <a:rPr lang="en-AU" sz="2400" smtClean="0"/>
              <a:t>Issuer</a:t>
            </a:r>
            <a:r>
              <a:rPr lang="en-AU" sz="2400"/>
              <a:t>: </a:t>
            </a:r>
            <a:r>
              <a:rPr lang="en-AU" sz="2400" smtClean="0"/>
              <a:t>Người/tổ </a:t>
            </a:r>
            <a:r>
              <a:rPr lang="en-AU" sz="2400"/>
              <a:t>chức </a:t>
            </a:r>
            <a:r>
              <a:rPr lang="en-AU" sz="2400" smtClean="0"/>
              <a:t>có thẩm quyền/tin cậy cấp </a:t>
            </a:r>
            <a:r>
              <a:rPr lang="en-AU" sz="2400"/>
              <a:t>chứng chỉ;</a:t>
            </a:r>
          </a:p>
          <a:p>
            <a:pPr lvl="1"/>
            <a:r>
              <a:rPr lang="en-AU" sz="2400" smtClean="0"/>
              <a:t>Valid-From</a:t>
            </a:r>
            <a:r>
              <a:rPr lang="en-AU" sz="2400"/>
              <a:t>: </a:t>
            </a:r>
            <a:r>
              <a:rPr lang="en-AU" sz="2400" smtClean="0"/>
              <a:t>Ngày bắt đầu có hiệu lực của </a:t>
            </a:r>
            <a:r>
              <a:rPr lang="en-AU" sz="2400"/>
              <a:t>chứng chỉ</a:t>
            </a:r>
            <a:r>
              <a:rPr lang="en-AU" sz="2400" smtClean="0"/>
              <a:t>;</a:t>
            </a:r>
            <a:endParaRPr lang="en-AU" sz="2400"/>
          </a:p>
          <a:p>
            <a:pPr lvl="1"/>
            <a:r>
              <a:rPr lang="en-AU" sz="2400" smtClean="0"/>
              <a:t>Valid-To</a:t>
            </a:r>
            <a:r>
              <a:rPr lang="en-AU" sz="2400"/>
              <a:t>: </a:t>
            </a:r>
            <a:r>
              <a:rPr lang="en-AU" sz="2400" smtClean="0"/>
              <a:t>Ngày hết hạn sử dụng chứng chỉ;</a:t>
            </a:r>
            <a:endParaRPr lang="en-AU" sz="2400"/>
          </a:p>
          <a:p>
            <a:pPr lvl="1"/>
            <a:r>
              <a:rPr lang="en-AU" sz="2400" smtClean="0"/>
              <a:t>Key-Usage</a:t>
            </a:r>
            <a:r>
              <a:rPr lang="en-AU" sz="2400"/>
              <a:t>: </a:t>
            </a:r>
            <a:r>
              <a:rPr lang="en-AU" sz="2400" smtClean="0"/>
              <a:t>Mục địch sử dụng khóa (chữ ký số, mã hóa,…);</a:t>
            </a:r>
          </a:p>
          <a:p>
            <a:pPr lvl="1"/>
            <a:r>
              <a:rPr lang="en-AU" sz="2400" smtClean="0"/>
              <a:t>Public Key: Khóa công khai của chủ thể;</a:t>
            </a:r>
          </a:p>
          <a:p>
            <a:pPr lvl="1"/>
            <a:r>
              <a:rPr lang="en-AU" sz="2400" smtClean="0"/>
              <a:t>Thumbprint </a:t>
            </a:r>
            <a:r>
              <a:rPr lang="en-AU" sz="2400"/>
              <a:t>Algorithm: </a:t>
            </a:r>
            <a:r>
              <a:rPr lang="en-AU" sz="2400" smtClean="0"/>
              <a:t>Giải thuật hash sử dụng để tạo chuỗi băm cho khóa công khai;</a:t>
            </a:r>
            <a:endParaRPr lang="en-AU" sz="2400"/>
          </a:p>
          <a:p>
            <a:pPr lvl="1"/>
            <a:r>
              <a:rPr lang="en-AU" sz="2400" smtClean="0"/>
              <a:t>Thumbprint: Chuỗi </a:t>
            </a:r>
            <a:r>
              <a:rPr lang="en-AU" sz="2400"/>
              <a:t>băm </a:t>
            </a:r>
            <a:r>
              <a:rPr lang="en-AU" sz="2400" smtClean="0"/>
              <a:t>tạo từ </a:t>
            </a:r>
            <a:r>
              <a:rPr lang="en-AU" sz="2400"/>
              <a:t>khóa công khai;</a:t>
            </a:r>
          </a:p>
        </p:txBody>
      </p:sp>
    </p:spTree>
    <p:extLst>
      <p:ext uri="{BB962C8B-B14F-4D97-AF65-F5344CB8AC3E}">
        <p14:creationId xmlns:p14="http://schemas.microsoft.com/office/powerpoint/2010/main" val="15483721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Nội dung</a:t>
            </a:r>
            <a:endParaRPr lang="en-AU"/>
          </a:p>
        </p:txBody>
      </p:sp>
      <p:sp>
        <p:nvSpPr>
          <p:cNvPr id="3" name="Content Placeholder 2"/>
          <p:cNvSpPr>
            <a:spLocks noGrp="1"/>
          </p:cNvSpPr>
          <p:nvPr>
            <p:ph idx="1"/>
          </p:nvPr>
        </p:nvSpPr>
        <p:spPr>
          <a:xfrm>
            <a:off x="228600" y="1371600"/>
            <a:ext cx="8756650" cy="4876800"/>
          </a:xfrm>
        </p:spPr>
        <p:txBody>
          <a:bodyPr/>
          <a:lstStyle/>
          <a:p>
            <a:r>
              <a:rPr lang="en-AU" sz="2800" smtClean="0"/>
              <a:t>Nội dung của trượng Subject:</a:t>
            </a:r>
          </a:p>
          <a:p>
            <a:pPr lvl="1"/>
            <a:r>
              <a:rPr lang="en-AU" sz="2400"/>
              <a:t>CN (Common Name</a:t>
            </a:r>
            <a:r>
              <a:rPr lang="en-AU" sz="2400" smtClean="0"/>
              <a:t>): Tên chung, nhưng một tên miền được gán chứng chỉ;</a:t>
            </a:r>
            <a:endParaRPr lang="en-AU" sz="2400"/>
          </a:p>
          <a:p>
            <a:pPr lvl="1"/>
            <a:r>
              <a:rPr lang="en-AU" sz="2400" smtClean="0"/>
              <a:t>OU</a:t>
            </a:r>
            <a:r>
              <a:rPr lang="en-AU" sz="2400"/>
              <a:t> </a:t>
            </a:r>
            <a:r>
              <a:rPr lang="en-AU" sz="2400" smtClean="0"/>
              <a:t>(Organisation Unit): Tên bộ phận/phòng ban;</a:t>
            </a:r>
          </a:p>
          <a:p>
            <a:pPr lvl="1"/>
            <a:r>
              <a:rPr lang="en-AU" sz="2400"/>
              <a:t>O </a:t>
            </a:r>
            <a:r>
              <a:rPr lang="en-AU" sz="2400" smtClean="0"/>
              <a:t>(</a:t>
            </a:r>
            <a:r>
              <a:rPr lang="en-AU" sz="2400"/>
              <a:t>Organisation</a:t>
            </a:r>
            <a:r>
              <a:rPr lang="en-AU" sz="2400" smtClean="0"/>
              <a:t>): Tổ chức/Cơ quan/công ty;</a:t>
            </a:r>
          </a:p>
          <a:p>
            <a:pPr lvl="1"/>
            <a:r>
              <a:rPr lang="en-AU" sz="2400"/>
              <a:t>L </a:t>
            </a:r>
            <a:r>
              <a:rPr lang="en-AU" sz="2400" smtClean="0"/>
              <a:t>(Location): Địa điểm/Quận huyện;</a:t>
            </a:r>
          </a:p>
          <a:p>
            <a:pPr lvl="1"/>
            <a:r>
              <a:rPr lang="en-AU" sz="2400"/>
              <a:t>S </a:t>
            </a:r>
            <a:r>
              <a:rPr lang="en-AU" sz="2400" smtClean="0"/>
              <a:t>(State/Province): Bang/Tỉnh/Thành phố;</a:t>
            </a:r>
          </a:p>
          <a:p>
            <a:pPr lvl="1"/>
            <a:r>
              <a:rPr lang="en-AU" sz="2400"/>
              <a:t>C </a:t>
            </a:r>
            <a:r>
              <a:rPr lang="en-AU" sz="2400" smtClean="0"/>
              <a:t>(Country): Đất nước.</a:t>
            </a:r>
            <a:endParaRPr lang="en-AU" sz="2400"/>
          </a:p>
        </p:txBody>
      </p:sp>
    </p:spTree>
    <p:extLst>
      <p:ext uri="{BB962C8B-B14F-4D97-AF65-F5344CB8AC3E}">
        <p14:creationId xmlns:p14="http://schemas.microsoft.com/office/powerpoint/2010/main" val="10434884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4.6.2 Chứng chỉ số - Sử dụng</a:t>
            </a:r>
            <a:endParaRPr lang="en-AU"/>
          </a:p>
        </p:txBody>
      </p:sp>
      <p:sp>
        <p:nvSpPr>
          <p:cNvPr id="3" name="Content Placeholder 2"/>
          <p:cNvSpPr>
            <a:spLocks noGrp="1"/>
          </p:cNvSpPr>
          <p:nvPr>
            <p:ph idx="1"/>
          </p:nvPr>
        </p:nvSpPr>
        <p:spPr>
          <a:xfrm>
            <a:off x="228600" y="1371600"/>
            <a:ext cx="8756650" cy="4876800"/>
          </a:xfrm>
        </p:spPr>
        <p:txBody>
          <a:bodyPr/>
          <a:lstStyle/>
          <a:p>
            <a:r>
              <a:rPr lang="en-AU" smtClean="0"/>
              <a:t>Đảm bảo an toàn cho giao dịch trên nền web:</a:t>
            </a:r>
          </a:p>
          <a:p>
            <a:pPr lvl="1"/>
            <a:r>
              <a:rPr lang="en-AU" sz="2000" smtClean="0"/>
              <a:t>Dùng chứng chỉ số cho phép website chạy trên SSL (tối thiểu máy chủ phải có chứng chỉ số): HTTP </a:t>
            </a:r>
            <a:r>
              <a:rPr lang="en-AU" sz="2000" smtClean="0">
                <a:sym typeface="Wingdings" panose="05000000000000000000" pitchFamily="2" charset="2"/>
              </a:rPr>
              <a:t> HTTPS: toàn bộ thông tin chuyển giữa server và client được đảm bảo tính bí mật (sử dụng mã hóa khóa đối xứng), toàn vẹn và xác thực (sử dụng hàm băm có khóa MAC);</a:t>
            </a:r>
          </a:p>
          <a:p>
            <a:pPr lvl="1"/>
            <a:r>
              <a:rPr lang="en-AU" smtClean="0">
                <a:sym typeface="Wingdings" panose="05000000000000000000" pitchFamily="2" charset="2"/>
              </a:rPr>
              <a:t>Chứng chỉ số để các bên xác thực thông tin nhận dạng của nhau.</a:t>
            </a:r>
          </a:p>
          <a:p>
            <a:r>
              <a:rPr lang="en-AU" sz="2400" smtClean="0">
                <a:sym typeface="Wingdings" panose="05000000000000000000" pitchFamily="2" charset="2"/>
              </a:rPr>
              <a:t>Chứng chỉ số có thể được sử dụng cho nhiều ứng dụng:</a:t>
            </a:r>
          </a:p>
          <a:p>
            <a:pPr lvl="1"/>
            <a:r>
              <a:rPr lang="en-AU" sz="2000" smtClean="0">
                <a:sym typeface="Wingdings" panose="05000000000000000000" pitchFamily="2" charset="2"/>
              </a:rPr>
              <a:t>Email;</a:t>
            </a:r>
          </a:p>
          <a:p>
            <a:pPr lvl="1"/>
            <a:r>
              <a:rPr lang="en-AU" smtClean="0">
                <a:sym typeface="Wingdings" panose="05000000000000000000" pitchFamily="2" charset="2"/>
              </a:rPr>
              <a:t>FTP;</a:t>
            </a:r>
          </a:p>
          <a:p>
            <a:pPr lvl="1"/>
            <a:r>
              <a:rPr lang="en-AU" sz="2000" smtClean="0">
                <a:sym typeface="Wingdings" panose="05000000000000000000" pitchFamily="2" charset="2"/>
              </a:rPr>
              <a:t>Các ứng dụng khác.</a:t>
            </a:r>
            <a:endParaRPr lang="en-AU" sz="2000"/>
          </a:p>
        </p:txBody>
      </p:sp>
    </p:spTree>
    <p:extLst>
      <p:ext uri="{BB962C8B-B14F-4D97-AF65-F5344CB8AC3E}">
        <p14:creationId xmlns:p14="http://schemas.microsoft.com/office/powerpoint/2010/main" val="411245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914399"/>
          </a:xfrm>
        </p:spPr>
        <p:txBody>
          <a:bodyPr/>
          <a:lstStyle/>
          <a:p>
            <a:r>
              <a:rPr lang="en-US" smtClean="0"/>
              <a:t>Mã hóa khối (Block cipher) là kiểu mã hóa mà dữ liệu được chia ra thành từng khối có kích thước cố định để mã hóa.</a:t>
            </a:r>
          </a:p>
        </p:txBody>
      </p:sp>
      <p:pic>
        <p:nvPicPr>
          <p:cNvPr id="6146" name="Picture 2" descr="http://library.thinkquest.org/07aug/01676/images/blockcip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577929" cy="327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8357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4.6.3 </a:t>
            </a:r>
            <a:r>
              <a:rPr lang="en-AU"/>
              <a:t>Hạ tầng khóa công khai - PKI</a:t>
            </a:r>
          </a:p>
        </p:txBody>
      </p:sp>
      <p:sp>
        <p:nvSpPr>
          <p:cNvPr id="3" name="Content Placeholder 2"/>
          <p:cNvSpPr>
            <a:spLocks noGrp="1"/>
          </p:cNvSpPr>
          <p:nvPr>
            <p:ph idx="1"/>
          </p:nvPr>
        </p:nvSpPr>
        <p:spPr/>
        <p:txBody>
          <a:bodyPr/>
          <a:lstStyle/>
          <a:p>
            <a:r>
              <a:rPr lang="en-AU"/>
              <a:t>Hạ tầng khóa công khai </a:t>
            </a:r>
            <a:r>
              <a:rPr lang="en-AU" smtClean="0"/>
              <a:t>(Public-key infrastructure - PKI) là một tập các phần cứng, phần mềm, nhân lực, chính sách và các thủ tục để tạo, quản lý, phân phối, sử dụng, lưu trữ và thu hồi các chứng chỉ số;</a:t>
            </a:r>
          </a:p>
          <a:p>
            <a:r>
              <a:rPr lang="en-AU" smtClean="0"/>
              <a:t>Một PKI gồm:</a:t>
            </a:r>
          </a:p>
          <a:p>
            <a:pPr lvl="1"/>
            <a:r>
              <a:rPr lang="en-AU" smtClean="0"/>
              <a:t>Certificate Authority </a:t>
            </a:r>
            <a:r>
              <a:rPr lang="en-AU"/>
              <a:t>(CA</a:t>
            </a:r>
            <a:r>
              <a:rPr lang="en-AU" smtClean="0"/>
              <a:t>): Cơ quan cấp và kiểm tra chứng chỉ số;</a:t>
            </a:r>
            <a:endParaRPr lang="en-AU"/>
          </a:p>
          <a:p>
            <a:pPr lvl="1"/>
            <a:r>
              <a:rPr lang="en-AU" smtClean="0"/>
              <a:t>Registration Authority (RA): Bộ phận kiểm tra thông tin nhận dạng của người dùng theo yêu cầu của CA;</a:t>
            </a:r>
          </a:p>
          <a:p>
            <a:pPr lvl="1"/>
            <a:r>
              <a:rPr lang="en-AU" smtClean="0"/>
              <a:t>Validation </a:t>
            </a:r>
            <a:r>
              <a:rPr lang="en-AU"/>
              <a:t>Authority </a:t>
            </a:r>
            <a:r>
              <a:rPr lang="en-AU" smtClean="0"/>
              <a:t>(VA): Cơ quan xác nhận thông tin nhận dạng của người dùng thay mặt CA;</a:t>
            </a:r>
            <a:endParaRPr lang="en-AU"/>
          </a:p>
          <a:p>
            <a:pPr lvl="1"/>
            <a:r>
              <a:rPr lang="en-AU" smtClean="0"/>
              <a:t>Central Directory (CD): Là nơi lưu danh mục và lập chỉ số các khóa;</a:t>
            </a:r>
            <a:endParaRPr lang="en-AU"/>
          </a:p>
          <a:p>
            <a:pPr lvl="1"/>
            <a:r>
              <a:rPr lang="en-AU" smtClean="0"/>
              <a:t>Certificate Management System: Hệ thống quản lý chứng chỉ;</a:t>
            </a:r>
            <a:endParaRPr lang="en-AU"/>
          </a:p>
          <a:p>
            <a:pPr lvl="1"/>
            <a:r>
              <a:rPr lang="en-AU" smtClean="0"/>
              <a:t>Certificate Policy: Chính sách về chứng chỉ;</a:t>
            </a:r>
            <a:endParaRPr lang="en-AU"/>
          </a:p>
        </p:txBody>
      </p:sp>
    </p:spTree>
    <p:extLst>
      <p:ext uri="{BB962C8B-B14F-4D97-AF65-F5344CB8AC3E}">
        <p14:creationId xmlns:p14="http://schemas.microsoft.com/office/powerpoint/2010/main" val="7846052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4.6.3 </a:t>
            </a:r>
            <a:r>
              <a:rPr lang="en-AU"/>
              <a:t>Hạ tầng khóa công khai </a:t>
            </a:r>
            <a:r>
              <a:rPr lang="en-AU" smtClean="0"/>
              <a:t>– Lưu đồ cấp và sử dụng</a:t>
            </a:r>
            <a:endParaRPr lang="en-AU"/>
          </a:p>
        </p:txBody>
      </p:sp>
      <p:pic>
        <p:nvPicPr>
          <p:cNvPr id="3076" name="Picture 4" descr="File:Orange blue public key infrastructure 2 d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6096000" cy="475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1219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a:t>
            </a:r>
            <a:r>
              <a:rPr lang="vi-VN" smtClean="0"/>
              <a:t> </a:t>
            </a:r>
            <a:r>
              <a:rPr lang="vi-VN"/>
              <a:t>dựa trên mã hóa</a:t>
            </a:r>
            <a:endParaRPr lang="en-AU"/>
          </a:p>
        </p:txBody>
      </p:sp>
      <p:sp>
        <p:nvSpPr>
          <p:cNvPr id="3" name="Content Placeholder 2"/>
          <p:cNvSpPr>
            <a:spLocks noGrp="1"/>
          </p:cNvSpPr>
          <p:nvPr>
            <p:ph idx="1"/>
          </p:nvPr>
        </p:nvSpPr>
        <p:spPr/>
        <p:txBody>
          <a:bodyPr/>
          <a:lstStyle/>
          <a:p>
            <a:r>
              <a:rPr lang="en-AU" sz="2800" smtClean="0"/>
              <a:t>Các giao thức phổ biến </a:t>
            </a:r>
            <a:r>
              <a:rPr lang="vi-VN" sz="2800" smtClean="0"/>
              <a:t>đảm </a:t>
            </a:r>
            <a:r>
              <a:rPr lang="vi-VN" sz="2800"/>
              <a:t>bảo an toàn thông tin dựa trên mã </a:t>
            </a:r>
            <a:r>
              <a:rPr lang="vi-VN" sz="2800" smtClean="0"/>
              <a:t>hóa</a:t>
            </a:r>
            <a:r>
              <a:rPr lang="en-AU" sz="2800" smtClean="0"/>
              <a:t> gồm:</a:t>
            </a:r>
          </a:p>
          <a:p>
            <a:pPr lvl="1"/>
            <a:r>
              <a:rPr lang="en-AU" sz="2400" smtClean="0"/>
              <a:t>SSL/TLS (Secure Socket Layer/Transport Layer Security)</a:t>
            </a:r>
          </a:p>
          <a:p>
            <a:pPr lvl="1"/>
            <a:r>
              <a:rPr lang="en-AU" sz="2400" smtClean="0"/>
              <a:t>SET (Secure Electronic Transactions)</a:t>
            </a:r>
          </a:p>
          <a:p>
            <a:pPr lvl="1"/>
            <a:r>
              <a:rPr lang="en-AU" sz="2400"/>
              <a:t>PGP (Pretty Good Privacy)</a:t>
            </a:r>
          </a:p>
          <a:p>
            <a:pPr lvl="1"/>
            <a:r>
              <a:rPr lang="en-AU" sz="2400" smtClean="0"/>
              <a:t>IPSec (IP Security)</a:t>
            </a:r>
          </a:p>
          <a:p>
            <a:pPr lvl="1"/>
            <a:r>
              <a:rPr lang="en-AU" sz="2400" smtClean="0"/>
              <a:t>SSH (Secure Shell)</a:t>
            </a:r>
          </a:p>
        </p:txBody>
      </p:sp>
    </p:spTree>
    <p:extLst>
      <p:ext uri="{BB962C8B-B14F-4D97-AF65-F5344CB8AC3E}">
        <p14:creationId xmlns:p14="http://schemas.microsoft.com/office/powerpoint/2010/main" val="19266915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sp>
        <p:nvSpPr>
          <p:cNvPr id="3" name="Content Placeholder 2"/>
          <p:cNvSpPr>
            <a:spLocks noGrp="1"/>
          </p:cNvSpPr>
          <p:nvPr>
            <p:ph idx="1"/>
          </p:nvPr>
        </p:nvSpPr>
        <p:spPr/>
        <p:txBody>
          <a:bodyPr/>
          <a:lstStyle/>
          <a:p>
            <a:pPr eaLnBrk="1" hangingPunct="1"/>
            <a:r>
              <a:rPr lang="en-AU" sz="2800"/>
              <a:t>SSL do c</a:t>
            </a:r>
            <a:r>
              <a:rPr lang="en-US" sz="2800"/>
              <a:t>ông ty Netscape phát minh, TLS được xây dựng dựa trên SSL và do IETF phê chuẩn.</a:t>
            </a:r>
          </a:p>
          <a:p>
            <a:pPr eaLnBrk="1" hangingPunct="1"/>
            <a:r>
              <a:rPr lang="en-US" sz="2800"/>
              <a:t>Đặc điểm của SSL/TLS:</a:t>
            </a:r>
          </a:p>
          <a:p>
            <a:pPr lvl="1" eaLnBrk="1" hangingPunct="1"/>
            <a:r>
              <a:rPr lang="en-AU" sz="2400"/>
              <a:t>S</a:t>
            </a:r>
            <a:r>
              <a:rPr lang="en-US" sz="2400"/>
              <a:t>ử dụng mã hoá khoá công khai để trao đổi khoá phiên. Mỗi khoá phiên chỉ được sử dụng trong 1 phiên làm việc.</a:t>
            </a:r>
          </a:p>
          <a:p>
            <a:pPr lvl="1" eaLnBrk="1" hangingPunct="1"/>
            <a:r>
              <a:rPr lang="en-AU" sz="2400"/>
              <a:t>S</a:t>
            </a:r>
            <a:r>
              <a:rPr lang="en-US" sz="2400"/>
              <a:t>ử dụng khoá phiên và mã hoá khoá bí mật để mã hoá toàn bộ dữ liệu trao đổi</a:t>
            </a:r>
            <a:r>
              <a:rPr lang="en-US" sz="2400" smtClean="0"/>
              <a:t>.</a:t>
            </a:r>
          </a:p>
          <a:p>
            <a:pPr lvl="1" eaLnBrk="1" hangingPunct="1"/>
            <a:r>
              <a:rPr lang="en-US" sz="2400" smtClean="0"/>
              <a:t>Sử dụng hàm băm có khóa (MAC) để đảm bảo tính toàn vẹn và xác thực thông điệp.</a:t>
            </a:r>
            <a:endParaRPr lang="en-US" sz="2400"/>
          </a:p>
          <a:p>
            <a:pPr lvl="1" eaLnBrk="1" hangingPunct="1"/>
            <a:r>
              <a:rPr lang="en-US" sz="2400"/>
              <a:t>Ít nhất một thực thể </a:t>
            </a:r>
            <a:r>
              <a:rPr lang="en-US" sz="2400" smtClean="0"/>
              <a:t>(thường là server) phải có </a:t>
            </a:r>
            <a:r>
              <a:rPr lang="en-US" sz="2400"/>
              <a:t>chứng chỉ số cho khoá công khai </a:t>
            </a:r>
            <a:r>
              <a:rPr lang="en-US" sz="2400" smtClean="0"/>
              <a:t>(Public </a:t>
            </a:r>
            <a:r>
              <a:rPr lang="en-US" sz="2400"/>
              <a:t>key certificate).</a:t>
            </a:r>
            <a:endParaRPr lang="en-AU" sz="2400" smtClean="0"/>
          </a:p>
        </p:txBody>
      </p:sp>
    </p:spTree>
    <p:extLst>
      <p:ext uri="{BB962C8B-B14F-4D97-AF65-F5344CB8AC3E}">
        <p14:creationId xmlns:p14="http://schemas.microsoft.com/office/powerpoint/2010/main" val="252319274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4403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72865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SSL/TLS</a:t>
            </a:r>
            <a:endParaRPr lang="en-AU"/>
          </a:p>
        </p:txBody>
      </p:sp>
      <p:pic>
        <p:nvPicPr>
          <p:cNvPr id="6146" name="Picture 2" descr="http://frogchunk.com/documentation/bin/apache/apache2_with_ssl_tls/_files/ssl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95237"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379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p:txBody>
          <a:bodyPr/>
          <a:lstStyle/>
          <a:p>
            <a:r>
              <a:rPr lang="en-AU" smtClean="0"/>
              <a:t>Các giao thức con của SSL:</a:t>
            </a:r>
          </a:p>
          <a:p>
            <a:pPr lvl="1"/>
            <a:r>
              <a:rPr lang="en-AU" smtClean="0"/>
              <a:t>SSL Handshake Protocol: Giao thức bắt tay của SSL. Có nhiệm vụ trao đổi các thông điệp xác thực thực thể và thiết lập các thông số cho phiên làm việc;</a:t>
            </a:r>
          </a:p>
          <a:p>
            <a:pPr lvl="1"/>
            <a:r>
              <a:rPr lang="en-AU"/>
              <a:t>SSL </a:t>
            </a:r>
            <a:r>
              <a:rPr lang="en-AU" smtClean="0"/>
              <a:t>Change Cipher Spec Protocol: Giao thức thiết lập việc sử dụng các bộ mã hóa được hỗ trợ bởi cả 2 bên truyền thông;</a:t>
            </a:r>
          </a:p>
          <a:p>
            <a:pPr lvl="1"/>
            <a:r>
              <a:rPr lang="en-AU"/>
              <a:t>SSL </a:t>
            </a:r>
            <a:r>
              <a:rPr lang="en-AU" smtClean="0"/>
              <a:t>Alert </a:t>
            </a:r>
            <a:r>
              <a:rPr lang="en-AU"/>
              <a:t>Protocol</a:t>
            </a:r>
            <a:r>
              <a:rPr lang="en-AU" smtClean="0"/>
              <a:t>: Giao thức cảnh bảo của SSL</a:t>
            </a:r>
          </a:p>
          <a:p>
            <a:pPr lvl="1"/>
            <a:r>
              <a:rPr lang="en-AU"/>
              <a:t>SSL </a:t>
            </a:r>
            <a:r>
              <a:rPr lang="en-AU" smtClean="0"/>
              <a:t>Record </a:t>
            </a:r>
            <a:r>
              <a:rPr lang="en-AU"/>
              <a:t>Protocol</a:t>
            </a:r>
            <a:r>
              <a:rPr lang="en-AU" smtClean="0"/>
              <a:t>: Giao thức truyền các bản ghi của SSL có nhiệm vụ tạo đường hầm an toàn để chuyển thông tin đảm bảo tín bí mật, toàn vẹn và xác thực.</a:t>
            </a:r>
            <a:endParaRPr lang="en-AU"/>
          </a:p>
        </p:txBody>
      </p:sp>
    </p:spTree>
    <p:extLst>
      <p:ext uri="{BB962C8B-B14F-4D97-AF65-F5344CB8AC3E}">
        <p14:creationId xmlns:p14="http://schemas.microsoft.com/office/powerpoint/2010/main" val="115681137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9013209" cy="290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9178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a:xfrm>
            <a:off x="228600" y="1447800"/>
            <a:ext cx="2286000" cy="2590800"/>
          </a:xfrm>
        </p:spPr>
        <p:txBody>
          <a:bodyPr/>
          <a:lstStyle/>
          <a:p>
            <a:r>
              <a:rPr lang="en-AU"/>
              <a:t>SSL Handshake </a:t>
            </a:r>
            <a:r>
              <a:rPr lang="en-AU" smtClean="0"/>
              <a:t>Protocol:</a:t>
            </a:r>
            <a:endParaRPr lang="en-AU"/>
          </a:p>
        </p:txBody>
      </p:sp>
      <p:pic>
        <p:nvPicPr>
          <p:cNvPr id="7170" name="Picture 2" descr="http://publib.boulder.ibm.com/infocenter/wmqv6/v6r0/topic/com.ibm.mq.csqzas.doc/sy10660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1295400"/>
            <a:ext cx="575287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51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4.7 </a:t>
            </a:r>
            <a:r>
              <a:rPr lang="vi-VN"/>
              <a:t>Các giao thức đảm bảo </a:t>
            </a:r>
            <a:r>
              <a:rPr lang="en-AU"/>
              <a:t>ATTT – SSL/TLS</a:t>
            </a:r>
          </a:p>
        </p:txBody>
      </p:sp>
      <p:sp>
        <p:nvSpPr>
          <p:cNvPr id="3" name="Content Placeholder 2"/>
          <p:cNvSpPr>
            <a:spLocks noGrp="1"/>
          </p:cNvSpPr>
          <p:nvPr>
            <p:ph idx="1"/>
          </p:nvPr>
        </p:nvSpPr>
        <p:spPr>
          <a:xfrm>
            <a:off x="228600" y="1447800"/>
            <a:ext cx="1752600" cy="2590800"/>
          </a:xfrm>
        </p:spPr>
        <p:txBody>
          <a:bodyPr/>
          <a:lstStyle/>
          <a:p>
            <a:r>
              <a:rPr lang="en-AU"/>
              <a:t>SSL </a:t>
            </a:r>
            <a:r>
              <a:rPr lang="en-AU" smtClean="0"/>
              <a:t/>
            </a:r>
            <a:br>
              <a:rPr lang="en-AU" smtClean="0"/>
            </a:br>
            <a:r>
              <a:rPr lang="en-AU" smtClean="0"/>
              <a:t>Record</a:t>
            </a:r>
            <a:br>
              <a:rPr lang="en-AU" smtClean="0"/>
            </a:br>
            <a:r>
              <a:rPr lang="en-AU" smtClean="0"/>
              <a:t>Protocol:</a:t>
            </a:r>
            <a:endParaRPr lang="en-AU"/>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1447800"/>
            <a:ext cx="7110129" cy="472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55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5</a:t>
            </a:r>
            <a:r>
              <a:rPr lang="en-AU" smtClean="0"/>
              <a:t> </a:t>
            </a:r>
            <a:r>
              <a:rPr lang="en-AU"/>
              <a:t>Mã hóa dòng và mã hóa khối</a:t>
            </a:r>
          </a:p>
        </p:txBody>
      </p:sp>
      <p:sp>
        <p:nvSpPr>
          <p:cNvPr id="3" name="Content Placeholder 2"/>
          <p:cNvSpPr>
            <a:spLocks noGrp="1"/>
          </p:cNvSpPr>
          <p:nvPr>
            <p:ph idx="1"/>
          </p:nvPr>
        </p:nvSpPr>
        <p:spPr>
          <a:xfrm>
            <a:off x="228600" y="1447801"/>
            <a:ext cx="8756650" cy="4724399"/>
          </a:xfrm>
        </p:spPr>
        <p:txBody>
          <a:bodyPr/>
          <a:lstStyle/>
          <a:p>
            <a:r>
              <a:rPr lang="en-US" smtClean="0"/>
              <a:t>Các chế độ hoạt động (Modes of Operation) của mã hóa khối:</a:t>
            </a:r>
          </a:p>
          <a:p>
            <a:pPr lvl="1"/>
            <a:r>
              <a:rPr lang="en-US" smtClean="0"/>
              <a:t>Chế độ ECB (Electronic Codebook): </a:t>
            </a:r>
            <a:r>
              <a:rPr lang="en-US"/>
              <a:t>cùng khối bản rõ đầu vào, khối bản mã giống </a:t>
            </a:r>
            <a:r>
              <a:rPr lang="en-US" smtClean="0"/>
              <a:t>nhau. Các khối mã hoàn toàn độc lập nhau.</a:t>
            </a:r>
          </a:p>
          <a:p>
            <a:pPr lvl="1"/>
            <a:r>
              <a:rPr lang="en-US"/>
              <a:t>Chế độ </a:t>
            </a:r>
            <a:r>
              <a:rPr lang="en-US" smtClean="0"/>
              <a:t>CBC (Cipher-Block Chaining): </a:t>
            </a:r>
            <a:r>
              <a:rPr lang="en-US"/>
              <a:t>cùng khối bản rõ đầu vào, khối bản mã </a:t>
            </a:r>
            <a:r>
              <a:rPr lang="en-US" smtClean="0"/>
              <a:t>giống nhau với cùng khóa và phần nối đuôi. </a:t>
            </a:r>
            <a:r>
              <a:rPr lang="en-US"/>
              <a:t>Khối mã c</a:t>
            </a:r>
            <a:r>
              <a:rPr lang="en-US" baseline="-25000"/>
              <a:t>j</a:t>
            </a:r>
            <a:r>
              <a:rPr lang="en-US"/>
              <a:t> phụ thuộc vào khối rõ x</a:t>
            </a:r>
            <a:r>
              <a:rPr lang="en-US" baseline="-25000"/>
              <a:t>j</a:t>
            </a:r>
            <a:r>
              <a:rPr lang="en-US"/>
              <a:t> và các khối rõ trước đó (x</a:t>
            </a:r>
            <a:r>
              <a:rPr lang="en-US" baseline="-25000"/>
              <a:t>1</a:t>
            </a:r>
            <a:r>
              <a:rPr lang="en-US"/>
              <a:t>-x</a:t>
            </a:r>
            <a:r>
              <a:rPr lang="en-US" baseline="-25000"/>
              <a:t>j-1</a:t>
            </a:r>
            <a:r>
              <a:rPr lang="en-US"/>
              <a:t>)</a:t>
            </a:r>
            <a:endParaRPr lang="en-US" smtClean="0"/>
          </a:p>
          <a:p>
            <a:pPr lvl="1"/>
            <a:r>
              <a:rPr lang="en-US"/>
              <a:t>Chế độ </a:t>
            </a:r>
            <a:r>
              <a:rPr lang="en-US" smtClean="0"/>
              <a:t>CFB </a:t>
            </a:r>
            <a:r>
              <a:rPr lang="en-US"/>
              <a:t>(</a:t>
            </a:r>
            <a:r>
              <a:rPr lang="en-US" smtClean="0"/>
              <a:t>Cipher Feedback): </a:t>
            </a:r>
            <a:r>
              <a:rPr lang="en-US"/>
              <a:t>cùng khối bản rõ đầu vào, khối bản mã khác nhau</a:t>
            </a:r>
            <a:r>
              <a:rPr lang="en-US" smtClean="0"/>
              <a:t>. Khối mã c</a:t>
            </a:r>
            <a:r>
              <a:rPr lang="en-US" baseline="-25000" smtClean="0"/>
              <a:t>j</a:t>
            </a:r>
            <a:r>
              <a:rPr lang="en-US" smtClean="0"/>
              <a:t> phụ thuộc vào khối rõ x</a:t>
            </a:r>
            <a:r>
              <a:rPr lang="en-US" baseline="-25000" smtClean="0"/>
              <a:t>j</a:t>
            </a:r>
            <a:r>
              <a:rPr lang="en-US" smtClean="0"/>
              <a:t> và các khối rõ trước đó (x</a:t>
            </a:r>
            <a:r>
              <a:rPr lang="en-US" baseline="-25000" smtClean="0"/>
              <a:t>1</a:t>
            </a:r>
            <a:r>
              <a:rPr lang="en-US" smtClean="0"/>
              <a:t>-x</a:t>
            </a:r>
            <a:r>
              <a:rPr lang="en-US" baseline="-25000" smtClean="0"/>
              <a:t>j-1</a:t>
            </a:r>
            <a:r>
              <a:rPr lang="en-US" smtClean="0"/>
              <a:t>).</a:t>
            </a:r>
          </a:p>
          <a:p>
            <a:pPr lvl="1"/>
            <a:r>
              <a:rPr lang="en-US"/>
              <a:t>Chế độ OFB </a:t>
            </a:r>
            <a:r>
              <a:rPr lang="en-US" smtClean="0"/>
              <a:t>(Output Feedback): cùng khối bản rõ đầu vào, khối bản mã khác nhau. Luồng khóa độc lập với bản rõ.</a:t>
            </a:r>
          </a:p>
        </p:txBody>
      </p:sp>
    </p:spTree>
    <p:extLst>
      <p:ext uri="{BB962C8B-B14F-4D97-AF65-F5344CB8AC3E}">
        <p14:creationId xmlns:p14="http://schemas.microsoft.com/office/powerpoint/2010/main" val="341132368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SET</a:t>
            </a:r>
            <a:endParaRPr lang="en-AU"/>
          </a:p>
        </p:txBody>
      </p:sp>
      <p:sp>
        <p:nvSpPr>
          <p:cNvPr id="3" name="Content Placeholder 2"/>
          <p:cNvSpPr>
            <a:spLocks noGrp="1"/>
          </p:cNvSpPr>
          <p:nvPr>
            <p:ph idx="1"/>
          </p:nvPr>
        </p:nvSpPr>
        <p:spPr/>
        <p:txBody>
          <a:bodyPr/>
          <a:lstStyle/>
          <a:p>
            <a:pPr eaLnBrk="1" hangingPunct="1"/>
            <a:r>
              <a:rPr lang="en-AU" sz="2800"/>
              <a:t>SET l</a:t>
            </a:r>
            <a:r>
              <a:rPr lang="en-US" sz="2800"/>
              <a:t>à giao thức cho phép thanh toán điện tử an toàn, sử dụng thẻ tín </a:t>
            </a:r>
            <a:r>
              <a:rPr lang="en-US" sz="2800" smtClean="0"/>
              <a:t>dụng;</a:t>
            </a:r>
          </a:p>
          <a:p>
            <a:pPr eaLnBrk="1" hangingPunct="1"/>
            <a:r>
              <a:rPr lang="en-US" sz="2800" smtClean="0"/>
              <a:t>SET </a:t>
            </a:r>
            <a:r>
              <a:rPr lang="en-US" sz="2800"/>
              <a:t>có khả năng đảm bảo các thuộc tính </a:t>
            </a:r>
            <a:r>
              <a:rPr lang="en-US" sz="2800" smtClean="0"/>
              <a:t>sau của thông tin truyền:</a:t>
            </a:r>
            <a:endParaRPr lang="en-US" sz="2800"/>
          </a:p>
          <a:p>
            <a:pPr lvl="1" eaLnBrk="1" hangingPunct="1"/>
            <a:r>
              <a:rPr lang="en-AU" sz="2400"/>
              <a:t>B</a:t>
            </a:r>
            <a:r>
              <a:rPr lang="en-US" sz="2400"/>
              <a:t>í mật thông tin</a:t>
            </a:r>
          </a:p>
          <a:p>
            <a:pPr lvl="1" eaLnBrk="1" hangingPunct="1"/>
            <a:r>
              <a:rPr lang="en-AU" sz="2400"/>
              <a:t>To</a:t>
            </a:r>
            <a:r>
              <a:rPr lang="en-US" sz="2400"/>
              <a:t>àn vẹn thông tin</a:t>
            </a:r>
          </a:p>
          <a:p>
            <a:pPr lvl="1" eaLnBrk="1" hangingPunct="1"/>
            <a:r>
              <a:rPr lang="en-AU" sz="2400"/>
              <a:t>X</a:t>
            </a:r>
            <a:r>
              <a:rPr lang="en-US" sz="2400"/>
              <a:t>ác thực tài khoản chủ thẻ</a:t>
            </a:r>
          </a:p>
          <a:p>
            <a:pPr lvl="1" eaLnBrk="1" hangingPunct="1"/>
            <a:r>
              <a:rPr lang="en-AU" sz="2400"/>
              <a:t>X</a:t>
            </a:r>
            <a:r>
              <a:rPr lang="en-US" sz="2400"/>
              <a:t>ác thực nhà cung cấp</a:t>
            </a:r>
            <a:endParaRPr lang="en-AU" sz="2800" smtClean="0"/>
          </a:p>
        </p:txBody>
      </p:sp>
    </p:spTree>
    <p:extLst>
      <p:ext uri="{BB962C8B-B14F-4D97-AF65-F5344CB8AC3E}">
        <p14:creationId xmlns:p14="http://schemas.microsoft.com/office/powerpoint/2010/main" val="398665817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SET</a:t>
            </a:r>
            <a:endParaRPr lang="en-AU"/>
          </a:p>
        </p:txBody>
      </p:sp>
      <p:pic>
        <p:nvPicPr>
          <p:cNvPr id="5" name="Picture 5" descr="3_SET_purcha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9" y="1196974"/>
            <a:ext cx="6521287" cy="554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8481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PGP</a:t>
            </a:r>
            <a:endParaRPr lang="en-AU"/>
          </a:p>
        </p:txBody>
      </p:sp>
      <p:sp>
        <p:nvSpPr>
          <p:cNvPr id="3" name="Content Placeholder 2"/>
          <p:cNvSpPr>
            <a:spLocks noGrp="1"/>
          </p:cNvSpPr>
          <p:nvPr>
            <p:ph idx="1"/>
          </p:nvPr>
        </p:nvSpPr>
        <p:spPr/>
        <p:txBody>
          <a:bodyPr/>
          <a:lstStyle/>
          <a:p>
            <a:pPr eaLnBrk="1" hangingPunct="1">
              <a:lnSpc>
                <a:spcPct val="90000"/>
              </a:lnSpc>
            </a:pPr>
            <a:r>
              <a:rPr lang="en-US" sz="2800"/>
              <a:t>PGP do Philip Zimmermann phát triển năm 1991:</a:t>
            </a:r>
          </a:p>
          <a:p>
            <a:pPr lvl="1" eaLnBrk="1" hangingPunct="1">
              <a:lnSpc>
                <a:spcPct val="90000"/>
              </a:lnSpc>
            </a:pPr>
            <a:r>
              <a:rPr lang="en-AU" sz="2400"/>
              <a:t>Cung c</a:t>
            </a:r>
            <a:r>
              <a:rPr lang="en-US" sz="2400"/>
              <a:t>ấp tính riêng tư</a:t>
            </a:r>
          </a:p>
          <a:p>
            <a:pPr lvl="1" eaLnBrk="1" hangingPunct="1">
              <a:lnSpc>
                <a:spcPct val="90000"/>
              </a:lnSpc>
            </a:pPr>
            <a:r>
              <a:rPr lang="en-AU" sz="2400"/>
              <a:t>Cung c</a:t>
            </a:r>
            <a:r>
              <a:rPr lang="en-US" sz="2400"/>
              <a:t>ấp tính xác thực</a:t>
            </a:r>
          </a:p>
          <a:p>
            <a:pPr eaLnBrk="1" hangingPunct="1">
              <a:lnSpc>
                <a:spcPct val="90000"/>
              </a:lnSpc>
            </a:pPr>
            <a:r>
              <a:rPr lang="en-AU" sz="2800"/>
              <a:t>PGP </a:t>
            </a:r>
            <a:r>
              <a:rPr lang="en-US" sz="2800"/>
              <a:t>được sử dụng rộng rãi và đã được thừa nhận thành chuẩn (RFC 3156).</a:t>
            </a:r>
          </a:p>
          <a:p>
            <a:pPr eaLnBrk="1" hangingPunct="1">
              <a:lnSpc>
                <a:spcPct val="90000"/>
              </a:lnSpc>
            </a:pPr>
            <a:r>
              <a:rPr lang="en-AU" sz="2800"/>
              <a:t>PGP cho ph</a:t>
            </a:r>
            <a:r>
              <a:rPr lang="en-US" sz="2800"/>
              <a:t>ép:</a:t>
            </a:r>
          </a:p>
          <a:p>
            <a:pPr lvl="1" eaLnBrk="1" hangingPunct="1">
              <a:lnSpc>
                <a:spcPct val="90000"/>
              </a:lnSpc>
            </a:pPr>
            <a:r>
              <a:rPr lang="en-AU" sz="2400"/>
              <a:t>M</a:t>
            </a:r>
            <a:r>
              <a:rPr lang="en-US" sz="2400"/>
              <a:t>ã hoá dữ liệu sử dụng mã hoá khoá bí mật và khoá công khai</a:t>
            </a:r>
          </a:p>
          <a:p>
            <a:pPr lvl="1" eaLnBrk="1" hangingPunct="1">
              <a:lnSpc>
                <a:spcPct val="90000"/>
              </a:lnSpc>
            </a:pPr>
            <a:r>
              <a:rPr lang="en-AU" sz="2400"/>
              <a:t>T</a:t>
            </a:r>
            <a:r>
              <a:rPr lang="en-US" sz="2400"/>
              <a:t>ạo và kiểm tra chữ ký điện tử.</a:t>
            </a:r>
            <a:endParaRPr lang="en-AU" sz="2400" smtClean="0"/>
          </a:p>
        </p:txBody>
      </p:sp>
    </p:spTree>
    <p:extLst>
      <p:ext uri="{BB962C8B-B14F-4D97-AF65-F5344CB8AC3E}">
        <p14:creationId xmlns:p14="http://schemas.microsoft.com/office/powerpoint/2010/main" val="38264477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4.7 </a:t>
            </a:r>
            <a:r>
              <a:rPr lang="vi-VN"/>
              <a:t>Các giao thức đảm bảo </a:t>
            </a:r>
            <a:r>
              <a:rPr lang="en-AU" smtClean="0"/>
              <a:t>ATTT – PGP</a:t>
            </a:r>
            <a:endParaRPr lang="en-AU"/>
          </a:p>
        </p:txBody>
      </p:sp>
      <p:pic>
        <p:nvPicPr>
          <p:cNvPr id="4098" name="Picture 2" descr="http://www.goanywheremft.com/assets/images/digitalsignat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399"/>
            <a:ext cx="6019800" cy="539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2175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Tổng kết các PP đảm bảo ATTT dựa trên mã hóa</a:t>
            </a:r>
            <a:endParaRPr lang="en-AU"/>
          </a:p>
        </p:txBody>
      </p:sp>
      <p:sp>
        <p:nvSpPr>
          <p:cNvPr id="4" name="Oval 6"/>
          <p:cNvSpPr>
            <a:spLocks noChangeArrowheads="1"/>
          </p:cNvSpPr>
          <p:nvPr/>
        </p:nvSpPr>
        <p:spPr bwMode="auto">
          <a:xfrm>
            <a:off x="1771051" y="2145786"/>
            <a:ext cx="2138852" cy="501909"/>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bí mật</a:t>
            </a:r>
          </a:p>
        </p:txBody>
      </p:sp>
      <p:sp>
        <p:nvSpPr>
          <p:cNvPr id="5" name="Oval 7"/>
          <p:cNvSpPr>
            <a:spLocks noChangeArrowheads="1"/>
          </p:cNvSpPr>
          <p:nvPr/>
        </p:nvSpPr>
        <p:spPr bwMode="auto">
          <a:xfrm>
            <a:off x="2886609" y="2781180"/>
            <a:ext cx="2387125" cy="500130"/>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toàn vẹn</a:t>
            </a:r>
          </a:p>
        </p:txBody>
      </p:sp>
      <p:sp>
        <p:nvSpPr>
          <p:cNvPr id="6" name="Oval 8"/>
          <p:cNvSpPr>
            <a:spLocks noChangeArrowheads="1"/>
          </p:cNvSpPr>
          <p:nvPr/>
        </p:nvSpPr>
        <p:spPr bwMode="auto">
          <a:xfrm>
            <a:off x="4102818" y="1731088"/>
            <a:ext cx="2387126" cy="889909"/>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không thể chối bỏ</a:t>
            </a:r>
          </a:p>
        </p:txBody>
      </p:sp>
      <p:sp>
        <p:nvSpPr>
          <p:cNvPr id="7" name="Oval 12"/>
          <p:cNvSpPr>
            <a:spLocks noChangeArrowheads="1"/>
          </p:cNvSpPr>
          <p:nvPr/>
        </p:nvSpPr>
        <p:spPr bwMode="auto">
          <a:xfrm>
            <a:off x="1522776" y="1615400"/>
            <a:ext cx="6747027" cy="2272828"/>
          </a:xfrm>
          <a:prstGeom prst="ellipse">
            <a:avLst/>
          </a:prstGeom>
          <a:noFill/>
          <a:ln w="28575">
            <a:solidFill>
              <a:schemeClr val="tx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Oval 13"/>
          <p:cNvSpPr>
            <a:spLocks noChangeArrowheads="1"/>
          </p:cNvSpPr>
          <p:nvPr/>
        </p:nvSpPr>
        <p:spPr bwMode="auto">
          <a:xfrm>
            <a:off x="4567495" y="5075367"/>
            <a:ext cx="3948907" cy="984239"/>
          </a:xfrm>
          <a:prstGeom prst="ellipse">
            <a:avLst/>
          </a:prstGeom>
          <a:solidFill>
            <a:srgbClr val="CCFFCC"/>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b="1">
                <a:solidFill>
                  <a:srgbClr val="FF0000"/>
                </a:solidFill>
              </a:rPr>
              <a:t>Chữ kí điện tử &amp; chứng chỉ số</a:t>
            </a:r>
          </a:p>
        </p:txBody>
      </p:sp>
      <p:sp>
        <p:nvSpPr>
          <p:cNvPr id="9" name="Line 14"/>
          <p:cNvSpPr>
            <a:spLocks noChangeShapeType="1"/>
          </p:cNvSpPr>
          <p:nvPr/>
        </p:nvSpPr>
        <p:spPr bwMode="auto">
          <a:xfrm flipH="1" flipV="1">
            <a:off x="4179984" y="3345383"/>
            <a:ext cx="1786570" cy="194178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 name="Line 15"/>
          <p:cNvSpPr>
            <a:spLocks noChangeShapeType="1"/>
          </p:cNvSpPr>
          <p:nvPr/>
        </p:nvSpPr>
        <p:spPr bwMode="auto">
          <a:xfrm flipH="1" flipV="1">
            <a:off x="5548849" y="2619218"/>
            <a:ext cx="1486292" cy="275515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 name="Oval 16"/>
          <p:cNvSpPr txBox="1">
            <a:spLocks noChangeArrowheads="1"/>
          </p:cNvSpPr>
          <p:nvPr/>
        </p:nvSpPr>
        <p:spPr bwMode="auto">
          <a:xfrm>
            <a:off x="618588" y="4316273"/>
            <a:ext cx="3561396" cy="1743333"/>
          </a:xfrm>
          <a:prstGeom prst="ellipse">
            <a:avLst/>
          </a:prstGeom>
          <a:solidFill>
            <a:srgbClr val="C0C0C0"/>
          </a:solidFill>
          <a:ln>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400">
                <a:solidFill>
                  <a:schemeClr val="tx2"/>
                </a:solidFill>
                <a:latin typeface="+mn-lt"/>
              </a:defRPr>
            </a:lvl4pPr>
            <a:lvl5pPr marL="1435100" indent="-2667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ctr">
              <a:lnSpc>
                <a:spcPct val="80000"/>
              </a:lnSpc>
              <a:spcBef>
                <a:spcPct val="0"/>
              </a:spcBef>
              <a:buClrTx/>
              <a:buFontTx/>
              <a:buNone/>
            </a:pPr>
            <a:r>
              <a:rPr lang="en-US" b="1" kern="0" smtClean="0"/>
              <a:t>Mã hóa </a:t>
            </a:r>
            <a:br>
              <a:rPr lang="en-US" b="1" kern="0" smtClean="0"/>
            </a:br>
            <a:r>
              <a:rPr lang="en-US" b="1" kern="0" smtClean="0"/>
              <a:t>(khóa đối xứng, khóa công khai)</a:t>
            </a:r>
          </a:p>
        </p:txBody>
      </p:sp>
      <p:sp>
        <p:nvSpPr>
          <p:cNvPr id="12" name="Line 17"/>
          <p:cNvSpPr>
            <a:spLocks noChangeShapeType="1"/>
          </p:cNvSpPr>
          <p:nvPr/>
        </p:nvSpPr>
        <p:spPr bwMode="auto">
          <a:xfrm flipV="1">
            <a:off x="1688852" y="2576502"/>
            <a:ext cx="410994" cy="183677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 name="Oval 19"/>
          <p:cNvSpPr>
            <a:spLocks noChangeArrowheads="1"/>
          </p:cNvSpPr>
          <p:nvPr/>
        </p:nvSpPr>
        <p:spPr bwMode="auto">
          <a:xfrm>
            <a:off x="5776993" y="2539125"/>
            <a:ext cx="2387126" cy="500130"/>
          </a:xfrm>
          <a:prstGeom prst="ellipse">
            <a:avLst/>
          </a:prstGeom>
          <a:solidFill>
            <a:srgbClr val="33CCCC"/>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sz="1600" b="1">
                <a:solidFill>
                  <a:srgbClr val="000000"/>
                </a:solidFill>
                <a:effectLst>
                  <a:outerShdw blurRad="38100" dist="38100" dir="2700000" algn="tl">
                    <a:srgbClr val="FFFFFF"/>
                  </a:outerShdw>
                </a:effectLst>
              </a:rPr>
              <a:t>Tính xác thực</a:t>
            </a:r>
          </a:p>
        </p:txBody>
      </p:sp>
      <p:sp>
        <p:nvSpPr>
          <p:cNvPr id="14" name="Line 20"/>
          <p:cNvSpPr>
            <a:spLocks noChangeShapeType="1"/>
          </p:cNvSpPr>
          <p:nvPr/>
        </p:nvSpPr>
        <p:spPr bwMode="auto">
          <a:xfrm flipH="1" flipV="1">
            <a:off x="7070370" y="3103328"/>
            <a:ext cx="421060" cy="202899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extLst>
      <p:ext uri="{BB962C8B-B14F-4D97-AF65-F5344CB8AC3E}">
        <p14:creationId xmlns:p14="http://schemas.microsoft.com/office/powerpoint/2010/main" val="292408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4</a:t>
            </a:r>
            <a:endParaRPr lang="en-AU"/>
          </a:p>
        </p:txBody>
      </p:sp>
      <p:sp>
        <p:nvSpPr>
          <p:cNvPr id="210947" name="Rectangle 3"/>
          <p:cNvSpPr>
            <a:spLocks noGrp="1" noChangeArrowheads="1"/>
          </p:cNvSpPr>
          <p:nvPr>
            <p:ph type="body" idx="1"/>
          </p:nvPr>
        </p:nvSpPr>
        <p:spPr>
          <a:xfrm>
            <a:off x="1524000" y="1524000"/>
            <a:ext cx="7086600" cy="4602163"/>
          </a:xfrm>
        </p:spPr>
        <p:txBody>
          <a:bodyPr/>
          <a:lstStyle/>
          <a:p>
            <a:pPr marL="457200" indent="-457200">
              <a:lnSpc>
                <a:spcPct val="90000"/>
              </a:lnSpc>
              <a:buFont typeface="Wingdings" pitchFamily="2" charset="2"/>
              <a:buAutoNum type="arabicPeriod"/>
            </a:pPr>
            <a:r>
              <a:rPr lang="en-AU" sz="2800"/>
              <a:t>Khái quát về mã hóa thông tin </a:t>
            </a:r>
            <a:r>
              <a:rPr lang="en-AU" sz="2800" smtClean="0"/>
              <a:t/>
            </a:r>
            <a:br>
              <a:rPr lang="en-AU" sz="2800" smtClean="0"/>
            </a:br>
            <a:r>
              <a:rPr lang="en-AU" sz="2800" smtClean="0"/>
              <a:t>và </a:t>
            </a:r>
            <a:r>
              <a:rPr lang="en-AU" sz="2800"/>
              <a:t>ứng dụng</a:t>
            </a:r>
          </a:p>
          <a:p>
            <a:pPr marL="457200" indent="-457200">
              <a:lnSpc>
                <a:spcPct val="90000"/>
              </a:lnSpc>
              <a:buFont typeface="Wingdings" pitchFamily="2" charset="2"/>
              <a:buAutoNum type="arabicPeriod"/>
            </a:pPr>
            <a:r>
              <a:rPr lang="en-AU" sz="2800"/>
              <a:t>Các </a:t>
            </a:r>
            <a:r>
              <a:rPr lang="vi-VN" sz="2800" smtClean="0"/>
              <a:t>phương pháp </a:t>
            </a:r>
            <a:r>
              <a:rPr lang="en-AU" sz="2800" smtClean="0"/>
              <a:t>mã hóa</a:t>
            </a:r>
            <a:endParaRPr lang="vi-VN" sz="2800" smtClean="0"/>
          </a:p>
          <a:p>
            <a:pPr marL="457200" indent="-457200">
              <a:lnSpc>
                <a:spcPct val="90000"/>
              </a:lnSpc>
              <a:buFont typeface="Wingdings" pitchFamily="2" charset="2"/>
              <a:buAutoNum type="arabicPeriod"/>
            </a:pPr>
            <a:r>
              <a:rPr lang="vi-VN" sz="2800" smtClean="0"/>
              <a:t>Các giải thuật mã hóa</a:t>
            </a:r>
            <a:endParaRPr lang="en-US" sz="2800" smtClean="0"/>
          </a:p>
          <a:p>
            <a:pPr marL="457200" indent="-457200">
              <a:lnSpc>
                <a:spcPct val="90000"/>
              </a:lnSpc>
              <a:buFont typeface="Wingdings" pitchFamily="2" charset="2"/>
              <a:buAutoNum type="arabicPeriod"/>
            </a:pPr>
            <a:r>
              <a:rPr lang="en-US" sz="2800" smtClean="0"/>
              <a:t>Quản lý khóa và phân phối khóa</a:t>
            </a:r>
            <a:endParaRPr lang="en-AU" sz="2800"/>
          </a:p>
          <a:p>
            <a:pPr marL="457200" indent="-457200">
              <a:lnSpc>
                <a:spcPct val="90000"/>
              </a:lnSpc>
              <a:buFont typeface="Wingdings" pitchFamily="2" charset="2"/>
              <a:buAutoNum type="arabicPeriod"/>
            </a:pPr>
            <a:r>
              <a:rPr lang="vi-VN" sz="2800" smtClean="0"/>
              <a:t>Chữ ký số, chứng chỉ số và PKI</a:t>
            </a:r>
          </a:p>
          <a:p>
            <a:pPr marL="457200" indent="-457200">
              <a:lnSpc>
                <a:spcPct val="90000"/>
              </a:lnSpc>
              <a:buFont typeface="Wingdings" pitchFamily="2" charset="2"/>
              <a:buAutoNum type="arabicPeriod"/>
            </a:pPr>
            <a:r>
              <a:rPr lang="vi-VN" sz="2800" smtClean="0"/>
              <a:t>Các giao thức đảm bảo an toàn thông tin dựa trên mã hóa</a:t>
            </a:r>
            <a:r>
              <a:rPr lang="en-AU" sz="2800" smtClean="0"/>
              <a:t>.</a:t>
            </a:r>
            <a:endParaRPr lang="vi-VN"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vi-VN" smtClean="0"/>
              <a:t>6</a:t>
            </a:r>
            <a:r>
              <a:rPr lang="en-AU" smtClean="0"/>
              <a:t> Các tiêu chuẩn đánh giá hệ mã </a:t>
            </a:r>
            <a:r>
              <a:rPr lang="en-AU"/>
              <a:t>hóa</a:t>
            </a:r>
          </a:p>
        </p:txBody>
      </p:sp>
      <p:sp>
        <p:nvSpPr>
          <p:cNvPr id="3" name="Content Placeholder 2"/>
          <p:cNvSpPr>
            <a:spLocks noGrp="1"/>
          </p:cNvSpPr>
          <p:nvPr>
            <p:ph idx="1"/>
          </p:nvPr>
        </p:nvSpPr>
        <p:spPr>
          <a:xfrm>
            <a:off x="228600" y="1524000"/>
            <a:ext cx="8756650" cy="4602163"/>
          </a:xfrm>
        </p:spPr>
        <p:txBody>
          <a:bodyPr/>
          <a:lstStyle/>
          <a:p>
            <a:pPr eaLnBrk="1" hangingPunct="1">
              <a:lnSpc>
                <a:spcPct val="90000"/>
              </a:lnSpc>
              <a:spcBef>
                <a:spcPts val="1200"/>
              </a:spcBef>
            </a:pPr>
            <a:r>
              <a:rPr lang="en-AU" b="1"/>
              <a:t>Độ an toàn</a:t>
            </a:r>
            <a:r>
              <a:rPr lang="en-AU"/>
              <a:t> (level of security): thường được đánh giá thông qua số lượng tính toán để có thể phá được hệ mã hoá.</a:t>
            </a:r>
          </a:p>
          <a:p>
            <a:pPr eaLnBrk="1" hangingPunct="1">
              <a:lnSpc>
                <a:spcPct val="90000"/>
              </a:lnSpc>
              <a:spcBef>
                <a:spcPts val="1200"/>
              </a:spcBef>
            </a:pPr>
            <a:r>
              <a:rPr lang="en-AU" b="1"/>
              <a:t>Tính năng</a:t>
            </a:r>
            <a:r>
              <a:rPr lang="en-AU"/>
              <a:t> (functionality): hệ thống có thể được sử dụng cho nhiều mục đích bảo mật.</a:t>
            </a:r>
          </a:p>
          <a:p>
            <a:pPr eaLnBrk="1" hangingPunct="1">
              <a:lnSpc>
                <a:spcPct val="90000"/>
              </a:lnSpc>
              <a:spcBef>
                <a:spcPts val="1200"/>
              </a:spcBef>
            </a:pPr>
            <a:r>
              <a:rPr lang="en-AU" b="1"/>
              <a:t>Chế độ hoạt động</a:t>
            </a:r>
            <a:r>
              <a:rPr lang="en-AU"/>
              <a:t> (methods of operation): cung cấp các tính năng khác nhau theo chế độ hoạt động.</a:t>
            </a:r>
          </a:p>
          <a:p>
            <a:pPr eaLnBrk="1" hangingPunct="1">
              <a:lnSpc>
                <a:spcPct val="90000"/>
              </a:lnSpc>
              <a:spcBef>
                <a:spcPts val="1200"/>
              </a:spcBef>
            </a:pPr>
            <a:r>
              <a:rPr lang="en-AU" b="1"/>
              <a:t>Hiệu năng</a:t>
            </a:r>
            <a:r>
              <a:rPr lang="en-AU"/>
              <a:t> (performance): có thể được đo bằng tốc độ mã hoá (bits/giây).</a:t>
            </a:r>
          </a:p>
          <a:p>
            <a:pPr eaLnBrk="1" hangingPunct="1">
              <a:lnSpc>
                <a:spcPct val="90000"/>
              </a:lnSpc>
              <a:spcBef>
                <a:spcPts val="1200"/>
              </a:spcBef>
            </a:pPr>
            <a:r>
              <a:rPr lang="en-AU" b="1"/>
              <a:t>Độ dễ cài đặt</a:t>
            </a:r>
            <a:r>
              <a:rPr lang="en-AU"/>
              <a:t> (ease of implementation): độ khó của việc cài đặt thuật toán trong thực tế trên phần cứng hoặc phần mềm.</a:t>
            </a:r>
          </a:p>
        </p:txBody>
      </p:sp>
    </p:spTree>
    <p:extLst>
      <p:ext uri="{BB962C8B-B14F-4D97-AF65-F5344CB8AC3E}">
        <p14:creationId xmlns:p14="http://schemas.microsoft.com/office/powerpoint/2010/main" val="2496027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a:t>
            </a:r>
            <a:r>
              <a:rPr lang="en-US"/>
              <a:t>7</a:t>
            </a:r>
            <a:r>
              <a:rPr lang="en-AU" smtClean="0"/>
              <a:t> </a:t>
            </a:r>
            <a:r>
              <a:rPr lang="en-AU"/>
              <a:t>Ứng dụng của mã hóa</a:t>
            </a:r>
          </a:p>
        </p:txBody>
      </p:sp>
      <p:sp>
        <p:nvSpPr>
          <p:cNvPr id="3" name="Content Placeholder 2"/>
          <p:cNvSpPr>
            <a:spLocks noGrp="1"/>
          </p:cNvSpPr>
          <p:nvPr>
            <p:ph idx="1"/>
          </p:nvPr>
        </p:nvSpPr>
        <p:spPr/>
        <p:txBody>
          <a:bodyPr/>
          <a:lstStyle/>
          <a:p>
            <a:r>
              <a:rPr lang="en-US" smtClean="0"/>
              <a:t>Các kỹ thuật mã hóa được ứng dụng rộng rãi trong các hệ thống/công cụ/dịch vụ bảo mật:</a:t>
            </a:r>
          </a:p>
          <a:p>
            <a:pPr lvl="1"/>
            <a:r>
              <a:rPr lang="vi-VN" smtClean="0"/>
              <a:t>Dịch vụ </a:t>
            </a:r>
            <a:r>
              <a:rPr lang="en-US" smtClean="0"/>
              <a:t>xác </a:t>
            </a:r>
            <a:r>
              <a:rPr lang="en-US"/>
              <a:t>thực (Kerberos, </a:t>
            </a:r>
            <a:r>
              <a:rPr lang="en-US" smtClean="0"/>
              <a:t>RADIUS,…)</a:t>
            </a:r>
            <a:endParaRPr lang="vi-VN" smtClean="0"/>
          </a:p>
          <a:p>
            <a:pPr lvl="1"/>
            <a:r>
              <a:rPr lang="vi-VN" smtClean="0"/>
              <a:t>Điều khiển truy cập</a:t>
            </a:r>
          </a:p>
          <a:p>
            <a:pPr lvl="1"/>
            <a:r>
              <a:rPr lang="vi-VN" smtClean="0"/>
              <a:t>Các công cụ đánh giá và phân tích logs</a:t>
            </a:r>
          </a:p>
          <a:p>
            <a:pPr lvl="1"/>
            <a:r>
              <a:rPr lang="vi-VN" smtClean="0"/>
              <a:t>Các sản phẩm quản lý ATTT</a:t>
            </a:r>
          </a:p>
          <a:p>
            <a:pPr lvl="1"/>
            <a:r>
              <a:rPr lang="vi-VN" smtClean="0"/>
              <a:t>Các công cụ cho đảm bảo an toàn cho truyền thông không dây</a:t>
            </a:r>
          </a:p>
          <a:p>
            <a:pPr lvl="1"/>
            <a:r>
              <a:rPr lang="vi-VN" smtClean="0"/>
              <a:t>Các nền tảng bảo mật như PKI, PGP</a:t>
            </a:r>
          </a:p>
          <a:p>
            <a:pPr lvl="1"/>
            <a:r>
              <a:rPr lang="vi-VN" smtClean="0"/>
              <a:t>Các giao thức bảo mật như SSL/TLS, SSH, SET, IPSec</a:t>
            </a:r>
          </a:p>
          <a:p>
            <a:pPr lvl="1"/>
            <a:r>
              <a:rPr lang="vi-VN" smtClean="0"/>
              <a:t>Các hệ thống như VPN.</a:t>
            </a:r>
            <a:endParaRPr lang="en-US" smtClean="0"/>
          </a:p>
          <a:p>
            <a:endParaRPr lang="en-AU"/>
          </a:p>
        </p:txBody>
      </p:sp>
    </p:spTree>
    <p:extLst>
      <p:ext uri="{BB962C8B-B14F-4D97-AF65-F5344CB8AC3E}">
        <p14:creationId xmlns:p14="http://schemas.microsoft.com/office/powerpoint/2010/main" val="399598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thay thế</a:t>
            </a:r>
          </a:p>
        </p:txBody>
      </p:sp>
      <p:sp>
        <p:nvSpPr>
          <p:cNvPr id="3" name="Content Placeholder 2"/>
          <p:cNvSpPr>
            <a:spLocks noGrp="1"/>
          </p:cNvSpPr>
          <p:nvPr>
            <p:ph idx="1"/>
          </p:nvPr>
        </p:nvSpPr>
        <p:spPr>
          <a:xfrm>
            <a:off x="228600" y="1447800"/>
            <a:ext cx="8756650" cy="2362199"/>
          </a:xfrm>
        </p:spPr>
        <p:txBody>
          <a:bodyPr/>
          <a:lstStyle/>
          <a:p>
            <a:r>
              <a:rPr lang="en-AU" sz="2800" smtClean="0"/>
              <a:t>Là phương pháp thay thế một giá trị này bằng một giá trị khác:</a:t>
            </a:r>
          </a:p>
          <a:p>
            <a:pPr lvl="1"/>
            <a:r>
              <a:rPr lang="en-AU" sz="2400" smtClean="0"/>
              <a:t>Thay một ký tự bằng một ký tự khác;</a:t>
            </a:r>
          </a:p>
          <a:p>
            <a:pPr lvl="1"/>
            <a:r>
              <a:rPr lang="en-AU" sz="2400"/>
              <a:t>Thay một </a:t>
            </a:r>
            <a:r>
              <a:rPr lang="en-AU" sz="2400" smtClean="0"/>
              <a:t>bít </a:t>
            </a:r>
            <a:r>
              <a:rPr lang="en-AU" sz="2400"/>
              <a:t>bằng một </a:t>
            </a:r>
            <a:r>
              <a:rPr lang="en-AU" sz="2400" smtClean="0"/>
              <a:t>bít khác.</a:t>
            </a:r>
          </a:p>
          <a:p>
            <a:pPr lvl="1"/>
            <a:r>
              <a:rPr lang="en-AU" sz="2400" smtClean="0"/>
              <a:t>Caesar cipher: dịch 3 chữ sang bên phải (A</a:t>
            </a:r>
            <a:r>
              <a:rPr lang="en-AU" sz="2400" smtClean="0">
                <a:sym typeface="Wingdings" panose="05000000000000000000" pitchFamily="2" charset="2"/>
              </a:rPr>
              <a:t>D, BE,….)</a:t>
            </a:r>
            <a:endParaRPr lang="en-AU" sz="2400"/>
          </a:p>
          <a:p>
            <a:pPr lvl="1"/>
            <a:endParaRPr lang="en-AU" sz="2400"/>
          </a:p>
        </p:txBody>
      </p:sp>
      <p:sp>
        <p:nvSpPr>
          <p:cNvPr id="4" name="TextBox 3"/>
          <p:cNvSpPr txBox="1"/>
          <p:nvPr/>
        </p:nvSpPr>
        <p:spPr>
          <a:xfrm>
            <a:off x="1981200" y="5395497"/>
            <a:ext cx="4800600" cy="523220"/>
          </a:xfrm>
          <a:prstGeom prst="rect">
            <a:avLst/>
          </a:prstGeom>
          <a:noFill/>
        </p:spPr>
        <p:txBody>
          <a:bodyPr wrap="square" rtlCol="0">
            <a:spAutoFit/>
          </a:bodyPr>
          <a:lstStyle/>
          <a:p>
            <a:pPr algn="ctr"/>
            <a:r>
              <a:rPr lang="en-AU" sz="2800" b="0" smtClean="0"/>
              <a:t>LOVE </a:t>
            </a:r>
            <a:r>
              <a:rPr lang="en-AU" sz="2800" b="0" smtClean="0">
                <a:sym typeface="Wingdings" panose="05000000000000000000" pitchFamily="2" charset="2"/>
              </a:rPr>
              <a:t> ORYH</a:t>
            </a:r>
            <a:endParaRPr lang="en-AU" sz="2800" b="0"/>
          </a:p>
        </p:txBody>
      </p:sp>
      <p:grpSp>
        <p:nvGrpSpPr>
          <p:cNvPr id="5" name="Group 4"/>
          <p:cNvGrpSpPr/>
          <p:nvPr/>
        </p:nvGrpSpPr>
        <p:grpSpPr>
          <a:xfrm>
            <a:off x="734704" y="4176297"/>
            <a:ext cx="7948826" cy="830997"/>
            <a:chOff x="577755" y="3574477"/>
            <a:chExt cx="7948826" cy="830997"/>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406" y="3581399"/>
              <a:ext cx="59721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7755" y="3574477"/>
              <a:ext cx="1828800" cy="830997"/>
            </a:xfrm>
            <a:prstGeom prst="rect">
              <a:avLst/>
            </a:prstGeom>
            <a:noFill/>
          </p:spPr>
          <p:txBody>
            <a:bodyPr wrap="square" rtlCol="0">
              <a:spAutoFit/>
            </a:bodyPr>
            <a:lstStyle/>
            <a:p>
              <a:r>
                <a:rPr lang="en-AU" b="0" smtClean="0"/>
                <a:t>Bộ chữ gốc</a:t>
              </a:r>
              <a:br>
                <a:rPr lang="en-AU" b="0" smtClean="0"/>
              </a:br>
              <a:r>
                <a:rPr lang="en-AU" b="0" smtClean="0"/>
                <a:t>Bộ chữ mã</a:t>
              </a:r>
              <a:endParaRPr lang="en-AU" b="0"/>
            </a:p>
          </p:txBody>
        </p:sp>
      </p:grpSp>
    </p:spTree>
    <p:extLst>
      <p:ext uri="{BB962C8B-B14F-4D97-AF65-F5344CB8AC3E}">
        <p14:creationId xmlns:p14="http://schemas.microsoft.com/office/powerpoint/2010/main" val="244548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thay thế</a:t>
            </a:r>
          </a:p>
        </p:txBody>
      </p:sp>
      <p:sp>
        <p:nvSpPr>
          <p:cNvPr id="3" name="Content Placeholder 2"/>
          <p:cNvSpPr>
            <a:spLocks noGrp="1"/>
          </p:cNvSpPr>
          <p:nvPr>
            <p:ph idx="1"/>
          </p:nvPr>
        </p:nvSpPr>
        <p:spPr>
          <a:xfrm>
            <a:off x="228600" y="1447801"/>
            <a:ext cx="8756650" cy="1447799"/>
          </a:xfrm>
        </p:spPr>
        <p:txBody>
          <a:bodyPr/>
          <a:lstStyle/>
          <a:p>
            <a:r>
              <a:rPr lang="en-AU" sz="2800" smtClean="0"/>
              <a:t>Số bộ chữ mã có thể là 1 hoặc nhiều:</a:t>
            </a:r>
          </a:p>
          <a:p>
            <a:pPr lvl="1"/>
            <a:r>
              <a:rPr lang="en-AU" sz="2400" smtClean="0"/>
              <a:t>Một 1 gốc </a:t>
            </a:r>
            <a:r>
              <a:rPr lang="en-AU" sz="2400" smtClean="0">
                <a:sym typeface="Wingdings" panose="05000000000000000000" pitchFamily="2" charset="2"/>
              </a:rPr>
              <a:t> 1 chữ mã: dễ đoán theo sự lặp lại</a:t>
            </a:r>
          </a:p>
          <a:p>
            <a:pPr lvl="1"/>
            <a:r>
              <a:rPr lang="en-AU" sz="2400"/>
              <a:t>Một 1 gốc </a:t>
            </a:r>
            <a:r>
              <a:rPr lang="en-AU" sz="2400">
                <a:sym typeface="Wingdings" panose="05000000000000000000" pitchFamily="2" charset="2"/>
              </a:rPr>
              <a:t> </a:t>
            </a:r>
            <a:r>
              <a:rPr lang="en-AU" sz="2400" smtClean="0">
                <a:sym typeface="Wingdings" panose="05000000000000000000" pitchFamily="2" charset="2"/>
              </a:rPr>
              <a:t>1 trong n </a:t>
            </a:r>
            <a:r>
              <a:rPr lang="en-AU" sz="2400">
                <a:sym typeface="Wingdings" panose="05000000000000000000" pitchFamily="2" charset="2"/>
              </a:rPr>
              <a:t>chữ mã</a:t>
            </a:r>
            <a:r>
              <a:rPr lang="en-AU" sz="2400" smtClean="0">
                <a:sym typeface="Wingdings" panose="05000000000000000000" pitchFamily="2" charset="2"/>
              </a:rPr>
              <a:t>: khó đoán do phức tạp hơn</a:t>
            </a:r>
            <a:endParaRPr lang="en-AU" sz="2400"/>
          </a:p>
          <a:p>
            <a:pPr lvl="1"/>
            <a:endParaRPr lang="en-AU" sz="2400"/>
          </a:p>
        </p:txBody>
      </p:sp>
      <p:sp>
        <p:nvSpPr>
          <p:cNvPr id="4" name="TextBox 3"/>
          <p:cNvSpPr txBox="1"/>
          <p:nvPr/>
        </p:nvSpPr>
        <p:spPr>
          <a:xfrm>
            <a:off x="578893" y="5257800"/>
            <a:ext cx="8382000" cy="892552"/>
          </a:xfrm>
          <a:prstGeom prst="rect">
            <a:avLst/>
          </a:prstGeom>
          <a:noFill/>
        </p:spPr>
        <p:txBody>
          <a:bodyPr wrap="square" rtlCol="0">
            <a:spAutoFit/>
          </a:bodyPr>
          <a:lstStyle/>
          <a:p>
            <a:pPr algn="ctr"/>
            <a:r>
              <a:rPr lang="en-AU" b="0" smtClean="0">
                <a:sym typeface="Wingdings" panose="05000000000000000000" pitchFamily="2" charset="2"/>
              </a:rPr>
              <a:t>Ký tự số 1 dùng bộ mã 1, ký tự 2 dùng bộ mã 2,…</a:t>
            </a:r>
            <a:r>
              <a:rPr lang="en-AU" sz="2800" b="0">
                <a:sym typeface="Wingdings" panose="05000000000000000000" pitchFamily="2" charset="2"/>
              </a:rPr>
              <a:t/>
            </a:r>
            <a:br>
              <a:rPr lang="en-AU" sz="2800" b="0">
                <a:sym typeface="Wingdings" panose="05000000000000000000" pitchFamily="2" charset="2"/>
              </a:rPr>
            </a:br>
            <a:r>
              <a:rPr lang="en-AU" sz="2800" b="0" smtClean="0">
                <a:sym typeface="Wingdings" panose="05000000000000000000" pitchFamily="2" charset="2"/>
              </a:rPr>
              <a:t>TEXT  WKGF</a:t>
            </a:r>
            <a:endParaRPr lang="en-AU" sz="2800" b="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8763000" cy="191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44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đổi chỗ</a:t>
            </a:r>
          </a:p>
        </p:txBody>
      </p:sp>
      <p:sp>
        <p:nvSpPr>
          <p:cNvPr id="3" name="Content Placeholder 2"/>
          <p:cNvSpPr>
            <a:spLocks noGrp="1"/>
          </p:cNvSpPr>
          <p:nvPr>
            <p:ph idx="1"/>
          </p:nvPr>
        </p:nvSpPr>
        <p:spPr>
          <a:xfrm>
            <a:off x="228600" y="1447801"/>
            <a:ext cx="8756650" cy="1981200"/>
          </a:xfrm>
        </p:spPr>
        <p:txBody>
          <a:bodyPr/>
          <a:lstStyle/>
          <a:p>
            <a:r>
              <a:rPr lang="en-AU" sz="2800"/>
              <a:t>Phương pháp đổi </a:t>
            </a:r>
            <a:r>
              <a:rPr lang="en-AU" sz="2800" smtClean="0"/>
              <a:t>chỗ hoặc hoán vị (permutation) thực hiện sắp xếp lại các giá trị trong một khối để tạo bản mã:</a:t>
            </a:r>
          </a:p>
          <a:p>
            <a:pPr lvl="1"/>
            <a:r>
              <a:rPr lang="en-AU" sz="2400" smtClean="0"/>
              <a:t>Có thể thực hiện với từng bít hoặc từng byte (ký tự).</a:t>
            </a:r>
            <a:endParaRPr lang="en-AU" sz="2400"/>
          </a:p>
          <a:p>
            <a:pPr lvl="1"/>
            <a:endParaRPr lang="en-AU" sz="24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30" y="4114800"/>
            <a:ext cx="6096000" cy="47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70646" y="3401354"/>
            <a:ext cx="6553200" cy="461665"/>
          </a:xfrm>
          <a:prstGeom prst="rect">
            <a:avLst/>
          </a:prstGeom>
          <a:noFill/>
        </p:spPr>
        <p:txBody>
          <a:bodyPr wrap="square" rtlCol="0">
            <a:spAutoFit/>
          </a:bodyPr>
          <a:lstStyle/>
          <a:p>
            <a:r>
              <a:rPr lang="en-AU" b="0" smtClean="0"/>
              <a:t>Khóa đổi chỗ (khối 8 phần tử) tính từ bên phải</a:t>
            </a:r>
            <a:endParaRPr lang="en-AU" b="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5" y="4861234"/>
            <a:ext cx="2822610" cy="106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214" y="4876800"/>
            <a:ext cx="6162409" cy="1057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23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đổi chỗ</a:t>
            </a:r>
          </a:p>
        </p:txBody>
      </p:sp>
      <p:sp>
        <p:nvSpPr>
          <p:cNvPr id="3" name="Content Placeholder 2"/>
          <p:cNvSpPr>
            <a:spLocks noGrp="1"/>
          </p:cNvSpPr>
          <p:nvPr>
            <p:ph idx="1"/>
          </p:nvPr>
        </p:nvSpPr>
        <p:spPr>
          <a:xfrm>
            <a:off x="228600" y="1447801"/>
            <a:ext cx="8756650" cy="990599"/>
          </a:xfrm>
        </p:spPr>
        <p:txBody>
          <a:bodyPr/>
          <a:lstStyle/>
          <a:p>
            <a:pPr lvl="1"/>
            <a:r>
              <a:rPr lang="en-AU" sz="2400" smtClean="0"/>
              <a:t>Thực hiện đổi chỗ ký tự trong khối 8 ký tự, tính từ bên phải:</a:t>
            </a:r>
            <a:endParaRPr lang="en-AU" sz="2400"/>
          </a:p>
          <a:p>
            <a:pPr lvl="1"/>
            <a:endParaRPr lang="en-AU" sz="24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5349"/>
            <a:ext cx="8538889" cy="1465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50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XOR</a:t>
            </a:r>
          </a:p>
        </p:txBody>
      </p:sp>
      <p:sp>
        <p:nvSpPr>
          <p:cNvPr id="3" name="Content Placeholder 2"/>
          <p:cNvSpPr>
            <a:spLocks noGrp="1"/>
          </p:cNvSpPr>
          <p:nvPr>
            <p:ph idx="1"/>
          </p:nvPr>
        </p:nvSpPr>
        <p:spPr>
          <a:xfrm>
            <a:off x="228600" y="1447801"/>
            <a:ext cx="8756650" cy="1752600"/>
          </a:xfrm>
        </p:spPr>
        <p:txBody>
          <a:bodyPr/>
          <a:lstStyle/>
          <a:p>
            <a:r>
              <a:rPr lang="en-AU" sz="2800"/>
              <a:t>Phương pháp </a:t>
            </a:r>
            <a:r>
              <a:rPr lang="en-AU" sz="2800" smtClean="0"/>
              <a:t>XOR sử dụng phép toán logic XOR để tạo bản mã:</a:t>
            </a:r>
          </a:p>
          <a:p>
            <a:pPr lvl="1"/>
            <a:r>
              <a:rPr lang="en-AU" sz="2400" smtClean="0"/>
              <a:t>Từng bít của bản rõ được XOR với bít tương ứng của khóa.</a:t>
            </a:r>
            <a:endParaRPr lang="en-AU" sz="2400"/>
          </a:p>
          <a:p>
            <a:pPr lvl="1"/>
            <a:endParaRPr lang="en-AU" sz="24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5105400" cy="1913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63421" y="5471615"/>
            <a:ext cx="4532010" cy="461665"/>
          </a:xfrm>
          <a:prstGeom prst="rect">
            <a:avLst/>
          </a:prstGeom>
          <a:noFill/>
        </p:spPr>
        <p:txBody>
          <a:bodyPr wrap="none" rtlCol="0">
            <a:spAutoFit/>
          </a:bodyPr>
          <a:lstStyle/>
          <a:p>
            <a:r>
              <a:rPr lang="en-AU" b="0" smtClean="0"/>
              <a:t>Bảng giá trị chân thực của XOR</a:t>
            </a:r>
            <a:endParaRPr lang="en-AU" b="0"/>
          </a:p>
        </p:txBody>
      </p:sp>
    </p:spTree>
    <p:extLst>
      <p:ext uri="{BB962C8B-B14F-4D97-AF65-F5344CB8AC3E}">
        <p14:creationId xmlns:p14="http://schemas.microsoft.com/office/powerpoint/2010/main" val="380602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XOR</a:t>
            </a:r>
          </a:p>
        </p:txBody>
      </p:sp>
      <p:sp>
        <p:nvSpPr>
          <p:cNvPr id="3" name="Content Placeholder 2"/>
          <p:cNvSpPr>
            <a:spLocks noGrp="1"/>
          </p:cNvSpPr>
          <p:nvPr>
            <p:ph idx="1"/>
          </p:nvPr>
        </p:nvSpPr>
        <p:spPr>
          <a:xfrm>
            <a:off x="228600" y="1447801"/>
            <a:ext cx="8756650" cy="914399"/>
          </a:xfrm>
        </p:spPr>
        <p:txBody>
          <a:bodyPr/>
          <a:lstStyle/>
          <a:p>
            <a:r>
              <a:rPr lang="en-AU"/>
              <a:t>Ví dụ: mã hóa từ CAT (biểu diễn theo mã ASCII là 01000011 01000001 01010100) sử dụng khóa là "V" (01010110)</a:t>
            </a:r>
            <a:endParaRPr lang="en-AU" sz="2400"/>
          </a:p>
          <a:p>
            <a:pPr lvl="1"/>
            <a:endParaRPr lang="en-AU" sz="2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7" y="2599898"/>
            <a:ext cx="8781197" cy="209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557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Vernam</a:t>
            </a:r>
          </a:p>
        </p:txBody>
      </p:sp>
      <p:sp>
        <p:nvSpPr>
          <p:cNvPr id="3" name="Content Placeholder 2"/>
          <p:cNvSpPr>
            <a:spLocks noGrp="1"/>
          </p:cNvSpPr>
          <p:nvPr>
            <p:ph idx="1"/>
          </p:nvPr>
        </p:nvSpPr>
        <p:spPr/>
        <p:txBody>
          <a:bodyPr/>
          <a:lstStyle/>
          <a:p>
            <a:r>
              <a:rPr lang="en-AU" sz="2800"/>
              <a:t>Phương pháp </a:t>
            </a:r>
            <a:r>
              <a:rPr lang="en-AU" sz="2800" smtClean="0"/>
              <a:t>Vernam sử dụng một tập ký tự để nối vào các ký tự của bản rõ để tạo bản mã.</a:t>
            </a:r>
          </a:p>
          <a:p>
            <a:pPr lvl="1"/>
            <a:r>
              <a:rPr lang="en-AU" sz="2400" smtClean="0"/>
              <a:t>Mỗi ký tự trong tập chỉ dùng 1 lần trong một tiến trình mã hóa (được gọi là one-time pad).</a:t>
            </a:r>
          </a:p>
          <a:p>
            <a:r>
              <a:rPr lang="en-AU" sz="2800" smtClean="0"/>
              <a:t>Ví dụ: với bộ chữ tiếng Anh có 26 chữ</a:t>
            </a:r>
          </a:p>
          <a:p>
            <a:pPr lvl="1"/>
            <a:r>
              <a:rPr lang="en-AU" sz="2400" smtClean="0"/>
              <a:t>Các ký tự của bản rõ được chuyển thành số trong khoảng 1-26;</a:t>
            </a:r>
          </a:p>
          <a:p>
            <a:pPr lvl="1"/>
            <a:r>
              <a:rPr lang="en-AU" sz="2400" smtClean="0"/>
              <a:t>Cộng giá trị của ký tự với giá trị tương ứng trong tập nối thêm;</a:t>
            </a:r>
          </a:p>
          <a:p>
            <a:pPr lvl="1"/>
            <a:r>
              <a:rPr lang="en-AU" sz="2400" smtClean="0"/>
              <a:t>Nếu giá trị cộng lớn hơn 26</a:t>
            </a:r>
            <a:r>
              <a:rPr lang="en-AU" sz="2400" smtClean="0">
                <a:sym typeface="Wingdings" panose="05000000000000000000" pitchFamily="2" charset="2"/>
              </a:rPr>
              <a:t> đem trừ cho 26.</a:t>
            </a:r>
          </a:p>
          <a:p>
            <a:pPr lvl="1"/>
            <a:r>
              <a:rPr lang="vi-VN" sz="2400" smtClean="0"/>
              <a:t>Đây là phép lấy modulo (phần dư).</a:t>
            </a:r>
            <a:endParaRPr lang="en-AU" sz="2400" smtClean="0"/>
          </a:p>
          <a:p>
            <a:pPr lvl="1"/>
            <a:endParaRPr lang="en-AU" sz="2400"/>
          </a:p>
          <a:p>
            <a:pPr lvl="1"/>
            <a:endParaRPr lang="en-AU" sz="2400"/>
          </a:p>
        </p:txBody>
      </p:sp>
    </p:spTree>
    <p:extLst>
      <p:ext uri="{BB962C8B-B14F-4D97-AF65-F5344CB8AC3E}">
        <p14:creationId xmlns:p14="http://schemas.microsoft.com/office/powerpoint/2010/main" val="328733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 - </a:t>
            </a:r>
            <a:r>
              <a:rPr lang="en-AU"/>
              <a:t>Phương pháp Vernam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2" y="2209799"/>
            <a:ext cx="8968819" cy="182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31710" y="4724400"/>
            <a:ext cx="6900094" cy="461665"/>
          </a:xfrm>
          <a:prstGeom prst="rect">
            <a:avLst/>
          </a:prstGeom>
          <a:noFill/>
        </p:spPr>
        <p:txBody>
          <a:bodyPr wrap="none" rtlCol="0">
            <a:spAutoFit/>
          </a:bodyPr>
          <a:lstStyle/>
          <a:p>
            <a:r>
              <a:rPr lang="vi-VN" b="0" smtClean="0"/>
              <a:t>Tiến trình mã hóa sử dụng phương pháp Vernam</a:t>
            </a:r>
            <a:endParaRPr lang="en-AU" b="0"/>
          </a:p>
        </p:txBody>
      </p:sp>
    </p:spTree>
    <p:extLst>
      <p:ext uri="{BB962C8B-B14F-4D97-AF65-F5344CB8AC3E}">
        <p14:creationId xmlns:p14="http://schemas.microsoft.com/office/powerpoint/2010/main" val="108938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 </a:t>
            </a:r>
            <a:r>
              <a:rPr lang="en-AU"/>
              <a:t>Khái quát về mã hóa thông tin </a:t>
            </a:r>
            <a:r>
              <a:rPr lang="en-AU" smtClean="0"/>
              <a:t>và </a:t>
            </a:r>
            <a:r>
              <a:rPr lang="en-AU"/>
              <a:t>ứng dụng</a:t>
            </a:r>
          </a:p>
        </p:txBody>
      </p:sp>
      <p:sp>
        <p:nvSpPr>
          <p:cNvPr id="3" name="Content Placeholder 2"/>
          <p:cNvSpPr>
            <a:spLocks noGrp="1"/>
          </p:cNvSpPr>
          <p:nvPr>
            <p:ph idx="1"/>
          </p:nvPr>
        </p:nvSpPr>
        <p:spPr>
          <a:xfrm>
            <a:off x="1600200" y="1524000"/>
            <a:ext cx="7385050" cy="4602163"/>
          </a:xfrm>
        </p:spPr>
        <p:txBody>
          <a:bodyPr/>
          <a:lstStyle/>
          <a:p>
            <a:r>
              <a:rPr lang="en-AU" sz="2800" smtClean="0"/>
              <a:t>Mã </a:t>
            </a:r>
            <a:r>
              <a:rPr lang="en-AU" sz="2800"/>
              <a:t>hóa thông tin là gì</a:t>
            </a:r>
            <a:r>
              <a:rPr lang="en-AU" sz="2800" smtClean="0"/>
              <a:t>?</a:t>
            </a:r>
            <a:endParaRPr lang="vi-VN" sz="2800" smtClean="0"/>
          </a:p>
          <a:p>
            <a:r>
              <a:rPr lang="vi-VN" sz="2800" smtClean="0"/>
              <a:t>Vai trò của mã hóa</a:t>
            </a:r>
            <a:endParaRPr lang="en-AU" sz="2800"/>
          </a:p>
          <a:p>
            <a:r>
              <a:rPr lang="en-AU" sz="2800" smtClean="0"/>
              <a:t>Các </a:t>
            </a:r>
            <a:r>
              <a:rPr lang="en-AU" sz="2800"/>
              <a:t>thành phần của một hệ mã hóa</a:t>
            </a:r>
          </a:p>
          <a:p>
            <a:r>
              <a:rPr lang="en-AU" sz="2800"/>
              <a:t>Lịch sử mã hóa</a:t>
            </a:r>
          </a:p>
          <a:p>
            <a:r>
              <a:rPr lang="en-AU" sz="2800" smtClean="0"/>
              <a:t>Mã </a:t>
            </a:r>
            <a:r>
              <a:rPr lang="en-AU" sz="2800"/>
              <a:t>hóa dòng và mã hóa </a:t>
            </a:r>
            <a:r>
              <a:rPr lang="en-AU" sz="2800" smtClean="0"/>
              <a:t>khối</a:t>
            </a:r>
          </a:p>
          <a:p>
            <a:r>
              <a:rPr lang="en-AU" sz="2800"/>
              <a:t>Các tiêu chuẩn đánh giá hệ mã hóa</a:t>
            </a:r>
          </a:p>
          <a:p>
            <a:r>
              <a:rPr lang="en-AU" sz="2800" smtClean="0"/>
              <a:t>Ứng </a:t>
            </a:r>
            <a:r>
              <a:rPr lang="en-AU" sz="2800"/>
              <a:t>dụng của mã </a:t>
            </a:r>
            <a:r>
              <a:rPr lang="en-AU" sz="2800" smtClean="0"/>
              <a:t>hóa</a:t>
            </a:r>
            <a:endParaRPr lang="en-AU" sz="2800"/>
          </a:p>
        </p:txBody>
      </p:sp>
    </p:spTree>
    <p:extLst>
      <p:ext uri="{BB962C8B-B14F-4D97-AF65-F5344CB8AC3E}">
        <p14:creationId xmlns:p14="http://schemas.microsoft.com/office/powerpoint/2010/main" val="1586513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a:t>
            </a:r>
            <a:r>
              <a:rPr lang="vi-VN" smtClean="0"/>
              <a:t> – PP </a:t>
            </a:r>
            <a:r>
              <a:rPr lang="en-AU"/>
              <a:t>sách hoặc khóa chạy</a:t>
            </a:r>
          </a:p>
        </p:txBody>
      </p:sp>
      <p:sp>
        <p:nvSpPr>
          <p:cNvPr id="3" name="Content Placeholder 2"/>
          <p:cNvSpPr>
            <a:spLocks noGrp="1"/>
          </p:cNvSpPr>
          <p:nvPr>
            <p:ph idx="1"/>
          </p:nvPr>
        </p:nvSpPr>
        <p:spPr/>
        <p:txBody>
          <a:bodyPr/>
          <a:lstStyle/>
          <a:p>
            <a:r>
              <a:rPr lang="en-AU"/>
              <a:t>Phương pháp sách hoặc khóa </a:t>
            </a:r>
            <a:r>
              <a:rPr lang="en-AU" smtClean="0"/>
              <a:t>chạy</a:t>
            </a:r>
            <a:r>
              <a:rPr lang="vi-VN" smtClean="0"/>
              <a:t> thường được dùng trong các bộ phim trinh thám, trong đó việc mã hóa và giải mã sử dụng các khóa mã chứa trong các cuốn sách.</a:t>
            </a:r>
          </a:p>
          <a:p>
            <a:r>
              <a:rPr lang="vi-VN"/>
              <a:t>Ví dụ: với bản mã là 259,19,8;22,3,8;375,7,4;394,17,2 và cuốn sách được dùng là </a:t>
            </a:r>
            <a:r>
              <a:rPr lang="vi-VN" smtClean="0"/>
              <a:t>"A Fire Up on the Deep":</a:t>
            </a:r>
          </a:p>
          <a:p>
            <a:pPr lvl="1"/>
            <a:r>
              <a:rPr lang="vi-VN" smtClean="0"/>
              <a:t>Trang 259, dòng 19, từ thứ 8 </a:t>
            </a:r>
            <a:r>
              <a:rPr lang="vi-VN" smtClean="0">
                <a:sym typeface="Wingdings" panose="05000000000000000000" pitchFamily="2" charset="2"/>
              </a:rPr>
              <a:t> sack</a:t>
            </a:r>
          </a:p>
          <a:p>
            <a:pPr lvl="1"/>
            <a:r>
              <a:rPr lang="vi-VN"/>
              <a:t>Trang </a:t>
            </a:r>
            <a:r>
              <a:rPr lang="vi-VN" smtClean="0"/>
              <a:t>22, </a:t>
            </a:r>
            <a:r>
              <a:rPr lang="vi-VN"/>
              <a:t>dòng 3</a:t>
            </a:r>
            <a:r>
              <a:rPr lang="vi-VN" smtClean="0"/>
              <a:t>, </a:t>
            </a:r>
            <a:r>
              <a:rPr lang="vi-VN"/>
              <a:t>từ thứ 8 </a:t>
            </a:r>
            <a:r>
              <a:rPr lang="vi-VN" smtClean="0">
                <a:sym typeface="Wingdings" panose="05000000000000000000" pitchFamily="2" charset="2"/>
              </a:rPr>
              <a:t> island</a:t>
            </a:r>
          </a:p>
          <a:p>
            <a:pPr lvl="1"/>
            <a:r>
              <a:rPr lang="vi-VN"/>
              <a:t>Trang </a:t>
            </a:r>
            <a:r>
              <a:rPr lang="vi-VN" smtClean="0"/>
              <a:t>375, </a:t>
            </a:r>
            <a:r>
              <a:rPr lang="vi-VN"/>
              <a:t>dòng 7</a:t>
            </a:r>
            <a:r>
              <a:rPr lang="vi-VN" smtClean="0"/>
              <a:t>, </a:t>
            </a:r>
            <a:r>
              <a:rPr lang="vi-VN"/>
              <a:t>từ thứ </a:t>
            </a:r>
            <a:r>
              <a:rPr lang="vi-VN" smtClean="0"/>
              <a:t>4 </a:t>
            </a:r>
            <a:r>
              <a:rPr lang="vi-VN" smtClean="0">
                <a:sym typeface="Wingdings" panose="05000000000000000000" pitchFamily="2" charset="2"/>
              </a:rPr>
              <a:t> sharp</a:t>
            </a:r>
          </a:p>
          <a:p>
            <a:pPr lvl="1"/>
            <a:r>
              <a:rPr lang="vi-VN"/>
              <a:t>Trang </a:t>
            </a:r>
            <a:r>
              <a:rPr lang="vi-VN" smtClean="0"/>
              <a:t>394, </a:t>
            </a:r>
            <a:r>
              <a:rPr lang="vi-VN"/>
              <a:t>dòng </a:t>
            </a:r>
            <a:r>
              <a:rPr lang="vi-VN" smtClean="0"/>
              <a:t>17, </a:t>
            </a:r>
            <a:r>
              <a:rPr lang="vi-VN"/>
              <a:t>từ thứ </a:t>
            </a:r>
            <a:r>
              <a:rPr lang="vi-VN" smtClean="0"/>
              <a:t>2 </a:t>
            </a:r>
            <a:r>
              <a:rPr lang="vi-VN" smtClean="0">
                <a:sym typeface="Wingdings" panose="05000000000000000000" pitchFamily="2" charset="2"/>
              </a:rPr>
              <a:t> path</a:t>
            </a:r>
          </a:p>
          <a:p>
            <a:pPr lvl="1"/>
            <a:r>
              <a:rPr lang="vi-VN">
                <a:sym typeface="Wingdings" panose="05000000000000000000" pitchFamily="2" charset="2"/>
              </a:rPr>
              <a:t>Bản </a:t>
            </a:r>
            <a:r>
              <a:rPr lang="vi-VN" smtClean="0">
                <a:sym typeface="Wingdings" panose="05000000000000000000" pitchFamily="2" charset="2"/>
              </a:rPr>
              <a:t>rõ</a:t>
            </a:r>
            <a:r>
              <a:rPr lang="en-US" smtClean="0">
                <a:sym typeface="Wingdings" panose="05000000000000000000" pitchFamily="2" charset="2"/>
              </a:rPr>
              <a:t> tương ứng của bản mã "</a:t>
            </a:r>
            <a:r>
              <a:rPr lang="vi-VN" smtClean="0"/>
              <a:t>259,19,8;22,3,8;375,7,4;394,17,2 </a:t>
            </a:r>
            <a:r>
              <a:rPr lang="en-US" smtClean="0">
                <a:sym typeface="Wingdings" panose="05000000000000000000" pitchFamily="2" charset="2"/>
              </a:rPr>
              <a:t>"</a:t>
            </a:r>
            <a:r>
              <a:rPr lang="vi-VN" smtClean="0">
                <a:sym typeface="Wingdings" panose="05000000000000000000" pitchFamily="2" charset="2"/>
              </a:rPr>
              <a:t> </a:t>
            </a:r>
            <a:r>
              <a:rPr lang="vi-VN">
                <a:sym typeface="Wingdings" panose="05000000000000000000" pitchFamily="2" charset="2"/>
              </a:rPr>
              <a:t>là </a:t>
            </a:r>
            <a:r>
              <a:rPr lang="vi-VN" smtClean="0">
                <a:sym typeface="Wingdings" panose="05000000000000000000" pitchFamily="2" charset="2"/>
              </a:rPr>
              <a:t>"sack </a:t>
            </a:r>
            <a:r>
              <a:rPr lang="vi-VN">
                <a:sym typeface="Wingdings" panose="05000000000000000000" pitchFamily="2" charset="2"/>
              </a:rPr>
              <a:t>island sharp </a:t>
            </a:r>
            <a:r>
              <a:rPr lang="vi-VN" smtClean="0">
                <a:sym typeface="Wingdings" panose="05000000000000000000" pitchFamily="2" charset="2"/>
              </a:rPr>
              <a:t>path"</a:t>
            </a:r>
            <a:r>
              <a:rPr lang="en-US" smtClean="0">
                <a:sym typeface="Wingdings" panose="05000000000000000000" pitchFamily="2" charset="2"/>
              </a:rPr>
              <a:t>.</a:t>
            </a:r>
            <a:endParaRPr lang="en-AU"/>
          </a:p>
          <a:p>
            <a:pPr lvl="1"/>
            <a:endParaRPr lang="en-AU"/>
          </a:p>
        </p:txBody>
      </p:sp>
    </p:spTree>
    <p:extLst>
      <p:ext uri="{BB962C8B-B14F-4D97-AF65-F5344CB8AC3E}">
        <p14:creationId xmlns:p14="http://schemas.microsoft.com/office/powerpoint/2010/main" val="365576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4.2 </a:t>
            </a:r>
            <a:r>
              <a:rPr lang="en-AU"/>
              <a:t>Các </a:t>
            </a:r>
            <a:r>
              <a:rPr lang="vi-VN"/>
              <a:t>phương pháp </a:t>
            </a:r>
            <a:r>
              <a:rPr lang="en-AU"/>
              <a:t>mã </a:t>
            </a:r>
            <a:r>
              <a:rPr lang="en-AU" smtClean="0"/>
              <a:t>hóa</a:t>
            </a:r>
            <a:r>
              <a:rPr lang="vi-VN" smtClean="0"/>
              <a:t> - </a:t>
            </a:r>
            <a:r>
              <a:rPr lang="en-AU"/>
              <a:t>Các hàm băm</a:t>
            </a:r>
          </a:p>
        </p:txBody>
      </p:sp>
      <p:sp>
        <p:nvSpPr>
          <p:cNvPr id="3" name="Content Placeholder 2"/>
          <p:cNvSpPr>
            <a:spLocks noGrp="1"/>
          </p:cNvSpPr>
          <p:nvPr>
            <p:ph idx="1"/>
          </p:nvPr>
        </p:nvSpPr>
        <p:spPr/>
        <p:txBody>
          <a:bodyPr/>
          <a:lstStyle/>
          <a:p>
            <a:r>
              <a:rPr lang="en-AU"/>
              <a:t>Các hàm </a:t>
            </a:r>
            <a:r>
              <a:rPr lang="en-AU" smtClean="0"/>
              <a:t>băm</a:t>
            </a:r>
            <a:r>
              <a:rPr lang="vi-VN" smtClean="0"/>
              <a:t> (Hash functions) là các thuật toán để tạo các bản tóm tắt của thông điệp được sử dụng để nhận dạng và đảm bảo tính toàn vẹn của thông điệp.</a:t>
            </a:r>
            <a:endParaRPr lang="en-US" smtClean="0"/>
          </a:p>
          <a:p>
            <a:pPr lvl="1"/>
            <a:r>
              <a:rPr lang="en-US" smtClean="0"/>
              <a:t>Các hàm băm là các hàm công khai được dùng để tạo các giá trị băm hay thông điệp rút gọn (message digest);</a:t>
            </a:r>
          </a:p>
          <a:p>
            <a:pPr lvl="1"/>
            <a:r>
              <a:rPr lang="en-US" smtClean="0"/>
              <a:t>Chiều dài của thông điệp là bất kỳ, nhưng đầu ra có chiều dài cố định.</a:t>
            </a:r>
          </a:p>
          <a:p>
            <a:r>
              <a:rPr lang="en-US" smtClean="0"/>
              <a:t>Một số hàm băm thông dụng:</a:t>
            </a:r>
          </a:p>
          <a:p>
            <a:pPr lvl="1"/>
            <a:r>
              <a:rPr lang="en-US" smtClean="0"/>
              <a:t>MD2, MD4, MD5 (128 bit)</a:t>
            </a:r>
          </a:p>
          <a:p>
            <a:pPr lvl="1"/>
            <a:r>
              <a:rPr lang="en-US" smtClean="0"/>
              <a:t>MD6 (0-512 bit)</a:t>
            </a:r>
          </a:p>
          <a:p>
            <a:pPr lvl="1"/>
            <a:r>
              <a:rPr lang="en-US" smtClean="0"/>
              <a:t>SHA0, SHA1 (160 bit)</a:t>
            </a:r>
          </a:p>
          <a:p>
            <a:pPr lvl="1"/>
            <a:r>
              <a:rPr lang="en-US" smtClean="0"/>
              <a:t>SHA2, SHA3 (SHA256, SHA384, SHA512)</a:t>
            </a:r>
          </a:p>
          <a:p>
            <a:pPr lvl="1"/>
            <a:r>
              <a:rPr lang="en-US" smtClean="0"/>
              <a:t>CRC32 (32 bit)</a:t>
            </a:r>
            <a:endParaRPr lang="en-US"/>
          </a:p>
          <a:p>
            <a:pPr lvl="1"/>
            <a:endParaRPr lang="en-AU"/>
          </a:p>
          <a:p>
            <a:pPr lvl="1"/>
            <a:endParaRPr lang="en-AU"/>
          </a:p>
        </p:txBody>
      </p:sp>
    </p:spTree>
    <p:extLst>
      <p:ext uri="{BB962C8B-B14F-4D97-AF65-F5344CB8AC3E}">
        <p14:creationId xmlns:p14="http://schemas.microsoft.com/office/powerpoint/2010/main" val="320119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 </a:t>
            </a:r>
            <a:r>
              <a:rPr lang="vi-VN"/>
              <a:t>Các giải thuật mã hóa</a:t>
            </a:r>
            <a:endParaRPr lang="en-AU"/>
          </a:p>
        </p:txBody>
      </p:sp>
      <p:sp>
        <p:nvSpPr>
          <p:cNvPr id="3" name="Content Placeholder 2"/>
          <p:cNvSpPr>
            <a:spLocks noGrp="1"/>
          </p:cNvSpPr>
          <p:nvPr>
            <p:ph idx="1"/>
          </p:nvPr>
        </p:nvSpPr>
        <p:spPr>
          <a:xfrm>
            <a:off x="1447800" y="1447800"/>
            <a:ext cx="7537450" cy="4678363"/>
          </a:xfrm>
        </p:spPr>
        <p:txBody>
          <a:bodyPr/>
          <a:lstStyle/>
          <a:p>
            <a:r>
              <a:rPr lang="en-US" smtClean="0"/>
              <a:t>Các giải thuật mã hóa khóa đối xứng</a:t>
            </a:r>
          </a:p>
          <a:p>
            <a:pPr lvl="1"/>
            <a:r>
              <a:rPr lang="en-US" smtClean="0"/>
              <a:t>DES, Triple-DES</a:t>
            </a:r>
          </a:p>
          <a:p>
            <a:pPr lvl="1"/>
            <a:r>
              <a:rPr lang="en-US" smtClean="0"/>
              <a:t>AES, IDEA</a:t>
            </a:r>
          </a:p>
          <a:p>
            <a:pPr lvl="1"/>
            <a:r>
              <a:rPr lang="en-US" smtClean="0"/>
              <a:t>Blowfish, Twofish</a:t>
            </a:r>
          </a:p>
          <a:p>
            <a:pPr lvl="1"/>
            <a:r>
              <a:rPr lang="en-US" smtClean="0"/>
              <a:t>RC4, RC5</a:t>
            </a:r>
            <a:endParaRPr lang="en-US"/>
          </a:p>
          <a:p>
            <a:r>
              <a:rPr lang="en-US"/>
              <a:t>Các giải thuật mã hóa khóa </a:t>
            </a:r>
            <a:r>
              <a:rPr lang="en-US" smtClean="0"/>
              <a:t>bất đối xứng</a:t>
            </a:r>
          </a:p>
          <a:p>
            <a:pPr lvl="1"/>
            <a:r>
              <a:rPr lang="en-US"/>
              <a:t>RSA</a:t>
            </a:r>
          </a:p>
          <a:p>
            <a:pPr lvl="1"/>
            <a:r>
              <a:rPr lang="en-US"/>
              <a:t>Rabin</a:t>
            </a:r>
          </a:p>
          <a:p>
            <a:pPr lvl="1"/>
            <a:r>
              <a:rPr lang="en-US" smtClean="0"/>
              <a:t>ElGamal</a:t>
            </a:r>
          </a:p>
          <a:p>
            <a:r>
              <a:rPr lang="en-US" smtClean="0"/>
              <a:t>Các hàm băm</a:t>
            </a:r>
          </a:p>
          <a:p>
            <a:pPr lvl="1"/>
            <a:r>
              <a:rPr lang="en-US"/>
              <a:t>MD2, MD4, </a:t>
            </a:r>
            <a:r>
              <a:rPr lang="en-US" smtClean="0"/>
              <a:t>MD5, MD6</a:t>
            </a:r>
          </a:p>
          <a:p>
            <a:pPr lvl="1"/>
            <a:r>
              <a:rPr lang="en-US"/>
              <a:t>SHA0, </a:t>
            </a:r>
            <a:r>
              <a:rPr lang="en-US" smtClean="0"/>
              <a:t>SHA1, SHA2, SHA3</a:t>
            </a:r>
            <a:endParaRPr lang="en-AU"/>
          </a:p>
        </p:txBody>
      </p:sp>
    </p:spTree>
    <p:extLst>
      <p:ext uri="{BB962C8B-B14F-4D97-AF65-F5344CB8AC3E}">
        <p14:creationId xmlns:p14="http://schemas.microsoft.com/office/powerpoint/2010/main" val="160843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4.3.1 </a:t>
            </a:r>
            <a:r>
              <a:rPr lang="vi-VN"/>
              <a:t>Các giải thuật mã </a:t>
            </a:r>
            <a:r>
              <a:rPr lang="vi-VN" smtClean="0"/>
              <a:t>hóa</a:t>
            </a:r>
            <a:r>
              <a:rPr lang="en-US" smtClean="0"/>
              <a:t> khóa đối xứng</a:t>
            </a:r>
            <a:endParaRPr lang="en-AU"/>
          </a:p>
        </p:txBody>
      </p:sp>
      <p:sp>
        <p:nvSpPr>
          <p:cNvPr id="3" name="Content Placeholder 2"/>
          <p:cNvSpPr>
            <a:spLocks noGrp="1"/>
          </p:cNvSpPr>
          <p:nvPr>
            <p:ph idx="1"/>
          </p:nvPr>
        </p:nvSpPr>
        <p:spPr>
          <a:xfrm>
            <a:off x="228600" y="1371600"/>
            <a:ext cx="8756650" cy="4800600"/>
          </a:xfrm>
        </p:spPr>
        <p:txBody>
          <a:bodyPr/>
          <a:lstStyle/>
          <a:p>
            <a:r>
              <a:rPr lang="vi-VN" sz="2800"/>
              <a:t>Các giải thuật mã hóa</a:t>
            </a:r>
            <a:r>
              <a:rPr lang="en-US" sz="2800"/>
              <a:t> khóa đối xứng (symetric </a:t>
            </a:r>
            <a:r>
              <a:rPr lang="en-US" sz="2800" smtClean="0"/>
              <a:t>key </a:t>
            </a:r>
            <a:r>
              <a:rPr lang="en-US" sz="2800"/>
              <a:t>encryption) </a:t>
            </a:r>
            <a:endParaRPr lang="en-US" sz="2800" smtClean="0"/>
          </a:p>
          <a:p>
            <a:pPr lvl="1"/>
            <a:r>
              <a:rPr lang="en-US" sz="2400" smtClean="0"/>
              <a:t>Còn </a:t>
            </a:r>
            <a:r>
              <a:rPr lang="en-US" sz="2400"/>
              <a:t>gọi là mã hóa </a:t>
            </a:r>
            <a:r>
              <a:rPr lang="en-US" sz="2400" smtClean="0"/>
              <a:t>khóa riêng hay </a:t>
            </a:r>
            <a:r>
              <a:rPr lang="en-US" sz="2400"/>
              <a:t>bí mật </a:t>
            </a:r>
            <a:r>
              <a:rPr lang="en-US" sz="2400" smtClean="0"/>
              <a:t>(secret/private </a:t>
            </a:r>
            <a:r>
              <a:rPr lang="en-US" sz="2400"/>
              <a:t>key encryption</a:t>
            </a:r>
            <a:r>
              <a:rPr lang="en-US" sz="2400" smtClean="0"/>
              <a:t>):</a:t>
            </a:r>
          </a:p>
          <a:p>
            <a:pPr lvl="1"/>
            <a:r>
              <a:rPr lang="en-US" sz="2400" smtClean="0"/>
              <a:t>Sử dụng một khóa (key) duy nhất cho cả quá trình mã hóa và giải mã.</a:t>
            </a:r>
          </a:p>
          <a:p>
            <a:r>
              <a:rPr lang="en-US" sz="2800" smtClean="0"/>
              <a:t>Đặc điểm:</a:t>
            </a:r>
          </a:p>
          <a:p>
            <a:pPr lvl="1"/>
            <a:r>
              <a:rPr lang="en-US" sz="2400" smtClean="0"/>
              <a:t>Kích thước khóa tương đối ngắn (64, 128, 192 bít)</a:t>
            </a:r>
          </a:p>
          <a:p>
            <a:pPr lvl="1"/>
            <a:r>
              <a:rPr lang="en-US" sz="2400" smtClean="0"/>
              <a:t>Tốc độ nhanh</a:t>
            </a:r>
          </a:p>
          <a:p>
            <a:pPr lvl="1"/>
            <a:r>
              <a:rPr lang="en-US" sz="2400" smtClean="0"/>
              <a:t>Độ an toàn cao</a:t>
            </a:r>
          </a:p>
          <a:p>
            <a:pPr lvl="1"/>
            <a:r>
              <a:rPr lang="en-US" sz="2400" smtClean="0"/>
              <a:t>Khó khăn trong quản lý và phân phối khóa.</a:t>
            </a:r>
          </a:p>
          <a:p>
            <a:pPr lvl="1"/>
            <a:endParaRPr lang="en-US" smtClean="0"/>
          </a:p>
          <a:p>
            <a:pPr lvl="1"/>
            <a:endParaRPr lang="en-AU" sz="2400"/>
          </a:p>
        </p:txBody>
      </p:sp>
    </p:spTree>
    <p:extLst>
      <p:ext uri="{BB962C8B-B14F-4D97-AF65-F5344CB8AC3E}">
        <p14:creationId xmlns:p14="http://schemas.microsoft.com/office/powerpoint/2010/main" val="1643586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4.3.1 </a:t>
            </a:r>
            <a:r>
              <a:rPr lang="vi-VN"/>
              <a:t>Các giải thuật mã </a:t>
            </a:r>
            <a:r>
              <a:rPr lang="vi-VN" smtClean="0"/>
              <a:t>hóa</a:t>
            </a:r>
            <a:r>
              <a:rPr lang="en-US" smtClean="0"/>
              <a:t> khóa đối xứng</a:t>
            </a:r>
            <a:endParaRPr lang="en-AU"/>
          </a:p>
        </p:txBody>
      </p:sp>
      <p:pic>
        <p:nvPicPr>
          <p:cNvPr id="5" name="Picture 2" descr="http://assets.devx.com/articlefigs/138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94" y="1295400"/>
            <a:ext cx="83915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997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p:txBody>
          <a:bodyPr/>
          <a:lstStyle/>
          <a:p>
            <a:r>
              <a:rPr lang="en-US"/>
              <a:t>DES (Data Encryption Standard</a:t>
            </a:r>
            <a:r>
              <a:rPr lang="en-US" smtClean="0"/>
              <a:t>) được sử dụng phổ biến:</a:t>
            </a:r>
          </a:p>
          <a:p>
            <a:pPr lvl="1"/>
            <a:r>
              <a:rPr lang="en-US" smtClean="0"/>
              <a:t>DES được phát triển tại IBM vào đầu những năm 1970;</a:t>
            </a:r>
          </a:p>
          <a:p>
            <a:pPr lvl="1"/>
            <a:r>
              <a:rPr lang="en-US" smtClean="0"/>
              <a:t>Được thừa nhận là chuẩn mã hóa tại Mỹ (NSA) vào năm 1976;</a:t>
            </a:r>
          </a:p>
          <a:p>
            <a:pPr lvl="1"/>
            <a:r>
              <a:rPr lang="en-US" smtClean="0"/>
              <a:t>DES được sử dụng rộng rãi trong những năm 70 và 80.</a:t>
            </a:r>
          </a:p>
          <a:p>
            <a:r>
              <a:rPr lang="en-US" smtClean="0"/>
              <a:t>Hiện nay DES không được coi là an toàn do:</a:t>
            </a:r>
          </a:p>
          <a:p>
            <a:pPr lvl="1"/>
            <a:r>
              <a:rPr lang="en-US" smtClean="0"/>
              <a:t>Không gian khóa nhỏ (khóa 64 bít, trong đó thực sử dụng 56 bít)</a:t>
            </a:r>
          </a:p>
          <a:p>
            <a:pPr lvl="1"/>
            <a:r>
              <a:rPr lang="en-US" smtClean="0"/>
              <a:t>Tốc độ tính toán của các hệ thống máy tính ngày càng nhanh.</a:t>
            </a:r>
          </a:p>
          <a:p>
            <a:r>
              <a:rPr lang="en-US" smtClean="0"/>
              <a:t>Đặc điểm:</a:t>
            </a:r>
          </a:p>
          <a:p>
            <a:pPr lvl="1"/>
            <a:r>
              <a:rPr lang="en-US" smtClean="0"/>
              <a:t>Là dạng mã hóa khối, kích thước khối vào 64 bít</a:t>
            </a:r>
          </a:p>
          <a:p>
            <a:pPr lvl="1"/>
            <a:r>
              <a:rPr lang="en-US" smtClean="0"/>
              <a:t>Khóa </a:t>
            </a:r>
            <a:r>
              <a:rPr lang="en-US"/>
              <a:t>64 bít, trong đó thực sử dụng 56 </a:t>
            </a:r>
            <a:r>
              <a:rPr lang="en-US" smtClean="0"/>
              <a:t>bít, 8 bít dùng cho kiểm tra chẵn lẻ</a:t>
            </a:r>
          </a:p>
          <a:p>
            <a:pPr lvl="1"/>
            <a:r>
              <a:rPr lang="en-US" smtClean="0"/>
              <a:t>DES sử dụng chung một giải thuật cho mã hóa và giải mã.</a:t>
            </a:r>
            <a:endParaRPr lang="en-AU"/>
          </a:p>
        </p:txBody>
      </p:sp>
    </p:spTree>
    <p:extLst>
      <p:ext uri="{BB962C8B-B14F-4D97-AF65-F5344CB8AC3E}">
        <p14:creationId xmlns:p14="http://schemas.microsoft.com/office/powerpoint/2010/main" val="236424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28600" y="1447801"/>
            <a:ext cx="8756650" cy="533400"/>
          </a:xfrm>
        </p:spPr>
        <p:txBody>
          <a:bodyPr/>
          <a:lstStyle/>
          <a:p>
            <a:r>
              <a:rPr lang="en-US" smtClean="0"/>
              <a:t>Mã hóa và giải mã một khối dữ liệu với DES</a:t>
            </a:r>
            <a:endParaRPr lang="en-AU"/>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133600"/>
            <a:ext cx="3733800" cy="1897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09800"/>
            <a:ext cx="3884177" cy="182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572000"/>
            <a:ext cx="1676400" cy="1372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053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28600" y="1447801"/>
            <a:ext cx="8756650" cy="4761930"/>
          </a:xfrm>
        </p:spPr>
        <p:txBody>
          <a:bodyPr/>
          <a:lstStyle/>
          <a:p>
            <a:r>
              <a:rPr lang="en-US" smtClean="0"/>
              <a:t>Các bước thực hiện mã hóa của DES với mỗi khối dữ liệu 64 bít:</a:t>
            </a:r>
          </a:p>
          <a:p>
            <a:pPr lvl="1"/>
            <a:r>
              <a:rPr lang="en-US" smtClean="0"/>
              <a:t>Bước hoán vị khởi tạo (IP – Initial Permutation);</a:t>
            </a:r>
          </a:p>
          <a:p>
            <a:pPr lvl="1"/>
            <a:r>
              <a:rPr lang="en-US" smtClean="0"/>
              <a:t>16 </a:t>
            </a:r>
            <a:r>
              <a:rPr lang="en-US"/>
              <a:t>vòng lặp chính thực </a:t>
            </a:r>
            <a:r>
              <a:rPr lang="en-US" smtClean="0"/>
              <a:t>hiện xáo trộn dữ liệu </a:t>
            </a:r>
            <a:r>
              <a:rPr lang="en-US"/>
              <a:t>theo hàm </a:t>
            </a:r>
            <a:r>
              <a:rPr lang="en-US" smtClean="0"/>
              <a:t>Feistel (F);</a:t>
            </a:r>
          </a:p>
          <a:p>
            <a:pPr lvl="1"/>
            <a:r>
              <a:rPr lang="en-US"/>
              <a:t>Bước hoán vị </a:t>
            </a:r>
            <a:r>
              <a:rPr lang="en-US" smtClean="0"/>
              <a:t>kết thúc (FP </a:t>
            </a:r>
            <a:r>
              <a:rPr lang="en-US"/>
              <a:t>– </a:t>
            </a:r>
            <a:r>
              <a:rPr lang="en-US" smtClean="0"/>
              <a:t>Final </a:t>
            </a:r>
            <a:r>
              <a:rPr lang="en-US"/>
              <a:t>Permutation</a:t>
            </a:r>
            <a:r>
              <a:rPr lang="en-US" smtClean="0"/>
              <a:t>).</a:t>
            </a:r>
          </a:p>
          <a:p>
            <a:r>
              <a:rPr lang="en-US" smtClean="0"/>
              <a:t>Sử dụng phép </a:t>
            </a:r>
            <a:r>
              <a:rPr lang="en-US" smtClean="0">
                <a:sym typeface="Symbol"/>
              </a:rPr>
              <a:t> (XOR) để kết hợp trong quá trình lặp.</a:t>
            </a:r>
            <a:endParaRPr lang="en-US" smtClean="0"/>
          </a:p>
          <a:p>
            <a:pPr lvl="1"/>
            <a:endParaRPr lang="en-AU"/>
          </a:p>
        </p:txBody>
      </p:sp>
    </p:spTree>
    <p:extLst>
      <p:ext uri="{BB962C8B-B14F-4D97-AF65-F5344CB8AC3E}">
        <p14:creationId xmlns:p14="http://schemas.microsoft.com/office/powerpoint/2010/main" val="4252967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98450" y="1295400"/>
            <a:ext cx="8756650" cy="457199"/>
          </a:xfrm>
        </p:spPr>
        <p:txBody>
          <a:bodyPr/>
          <a:lstStyle/>
          <a:p>
            <a:r>
              <a:rPr lang="en-US" sz="2000" smtClean="0"/>
              <a:t>Tiến trình mã hóa một khối dữ liệu với DES</a:t>
            </a:r>
            <a:endParaRPr lang="en-AU" sz="200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799"/>
            <a:ext cx="3733800" cy="491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06" y="2057399"/>
            <a:ext cx="3377394" cy="3964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55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a:t>
            </a:r>
            <a:r>
              <a:rPr lang="en-US" smtClean="0"/>
              <a:t>xứng - DES</a:t>
            </a:r>
            <a:endParaRPr lang="en-AU"/>
          </a:p>
        </p:txBody>
      </p:sp>
      <p:sp>
        <p:nvSpPr>
          <p:cNvPr id="3" name="Content Placeholder 2"/>
          <p:cNvSpPr>
            <a:spLocks noGrp="1"/>
          </p:cNvSpPr>
          <p:nvPr>
            <p:ph idx="1"/>
          </p:nvPr>
        </p:nvSpPr>
        <p:spPr>
          <a:xfrm>
            <a:off x="298450" y="1447800"/>
            <a:ext cx="2690410" cy="4748284"/>
          </a:xfrm>
        </p:spPr>
        <p:txBody>
          <a:bodyPr/>
          <a:lstStyle/>
          <a:p>
            <a:pPr marL="0" indent="0">
              <a:buNone/>
            </a:pPr>
            <a:r>
              <a:rPr lang="en-US" sz="2000" smtClean="0"/>
              <a:t>Các bước thực hiện hàm F (Fiestel) của DES:</a:t>
            </a:r>
          </a:p>
          <a:p>
            <a:pPr>
              <a:buFont typeface="Wingdings" panose="05000000000000000000" pitchFamily="2" charset="2"/>
              <a:buChar char="§"/>
            </a:pPr>
            <a:r>
              <a:rPr lang="en-US" sz="2000" smtClean="0"/>
              <a:t>E (Expansion) – mở rộng</a:t>
            </a:r>
          </a:p>
          <a:p>
            <a:pPr>
              <a:buFont typeface="Wingdings" panose="05000000000000000000" pitchFamily="2" charset="2"/>
              <a:buChar char="§"/>
            </a:pPr>
            <a:r>
              <a:rPr lang="en-US" sz="2000" smtClean="0">
                <a:sym typeface="Symbol"/>
              </a:rPr>
              <a:t>: trộn với một phần khóa</a:t>
            </a:r>
          </a:p>
          <a:p>
            <a:pPr>
              <a:buFont typeface="Wingdings" panose="05000000000000000000" pitchFamily="2" charset="2"/>
              <a:buChar char="§"/>
            </a:pPr>
            <a:r>
              <a:rPr lang="en-US" sz="2000" smtClean="0"/>
              <a:t>S</a:t>
            </a:r>
            <a:r>
              <a:rPr lang="en-US" sz="2000" baseline="-25000" smtClean="0"/>
              <a:t>i</a:t>
            </a:r>
            <a:r>
              <a:rPr lang="en-US" sz="2000" smtClean="0"/>
              <a:t> (Substitution) - thay thế</a:t>
            </a:r>
          </a:p>
          <a:p>
            <a:pPr>
              <a:buFont typeface="Wingdings" panose="05000000000000000000" pitchFamily="2" charset="2"/>
              <a:buChar char="§"/>
            </a:pPr>
            <a:r>
              <a:rPr lang="en-US" sz="2000" smtClean="0"/>
              <a:t>P – Hoán vị.</a:t>
            </a:r>
            <a:endParaRPr lang="en-AU" sz="2000"/>
          </a:p>
        </p:txBody>
      </p:sp>
      <p:pic>
        <p:nvPicPr>
          <p:cNvPr id="13314" name="Picture 2" descr="http://upload.wikimedia.org/wikipedia/commons/thumb/a/a3/DES-f-function.png/250px-DES-f-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76" y="1371600"/>
            <a:ext cx="5493224" cy="529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226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là gì?</a:t>
            </a:r>
          </a:p>
        </p:txBody>
      </p:sp>
      <p:sp>
        <p:nvSpPr>
          <p:cNvPr id="3" name="Content Placeholder 2"/>
          <p:cNvSpPr>
            <a:spLocks noGrp="1"/>
          </p:cNvSpPr>
          <p:nvPr>
            <p:ph idx="1"/>
          </p:nvPr>
        </p:nvSpPr>
        <p:spPr>
          <a:xfrm>
            <a:off x="228600" y="1351128"/>
            <a:ext cx="8756650" cy="4775036"/>
          </a:xfrm>
        </p:spPr>
        <p:txBody>
          <a:bodyPr/>
          <a:lstStyle/>
          <a:p>
            <a:r>
              <a:rPr lang="en-AU" smtClean="0"/>
              <a:t>Định nghĩa theo Webster's Revised Unabridged Dictionary: cryptography is "the act or art of writing secret characters" – mật mã là một hành động hoặc nghệ thuật viết các ký tự bí mật.</a:t>
            </a:r>
          </a:p>
          <a:p>
            <a:r>
              <a:rPr lang="en-AU"/>
              <a:t>Định nghĩa </a:t>
            </a:r>
            <a:r>
              <a:rPr lang="en-AU" smtClean="0"/>
              <a:t>theo Free Online Dictionary of Computing: </a:t>
            </a:r>
            <a:r>
              <a:rPr lang="en-AU"/>
              <a:t>cryptography is</a:t>
            </a:r>
            <a:r>
              <a:rPr lang="en-AU" smtClean="0"/>
              <a:t> "encoding data so that it can only be decoded by specific individuals." – mật mã là việc mã hóa dữ liệu mà nó chỉ có thể được giải mã bởi một số người chỉ định.</a:t>
            </a:r>
          </a:p>
          <a:p>
            <a:r>
              <a:rPr lang="en-AU" smtClean="0"/>
              <a:t>Một hệ mã hóa gồm 2 khâu:</a:t>
            </a:r>
          </a:p>
          <a:p>
            <a:pPr lvl="1"/>
            <a:r>
              <a:rPr lang="en-AU" smtClean="0"/>
              <a:t>Mã hóa (encryption)</a:t>
            </a:r>
          </a:p>
          <a:p>
            <a:pPr lvl="1"/>
            <a:r>
              <a:rPr lang="en-AU" smtClean="0"/>
              <a:t>Giải mã</a:t>
            </a:r>
            <a:r>
              <a:rPr lang="en-AU"/>
              <a:t> </a:t>
            </a:r>
            <a:r>
              <a:rPr lang="en-AU" smtClean="0"/>
              <a:t>(decryption</a:t>
            </a:r>
            <a:r>
              <a:rPr lang="en-AU"/>
              <a:t>)</a:t>
            </a:r>
          </a:p>
        </p:txBody>
      </p:sp>
    </p:spTree>
    <p:extLst>
      <p:ext uri="{BB962C8B-B14F-4D97-AF65-F5344CB8AC3E}">
        <p14:creationId xmlns:p14="http://schemas.microsoft.com/office/powerpoint/2010/main" val="301827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371600"/>
            <a:ext cx="8756650" cy="4800600"/>
          </a:xfrm>
        </p:spPr>
        <p:txBody>
          <a:bodyPr/>
          <a:lstStyle/>
          <a:p>
            <a:r>
              <a:rPr lang="en-US" smtClean="0"/>
              <a:t>Chia khối 64 bít thành 2 khối 32 bít và xử lý lần lượt.</a:t>
            </a:r>
          </a:p>
          <a:p>
            <a:r>
              <a:rPr lang="en-US" smtClean="0"/>
              <a:t>Các </a:t>
            </a:r>
            <a:r>
              <a:rPr lang="en-US"/>
              <a:t>bước thực hiện hàm F (Fiestel</a:t>
            </a:r>
            <a:r>
              <a:rPr lang="en-US" smtClean="0"/>
              <a:t>) với khối dữ liệu 32 bít </a:t>
            </a:r>
            <a:r>
              <a:rPr lang="en-US"/>
              <a:t>của DES:</a:t>
            </a:r>
          </a:p>
          <a:p>
            <a:pPr lvl="1"/>
            <a:r>
              <a:rPr lang="en-US"/>
              <a:t>E (</a:t>
            </a:r>
            <a:r>
              <a:rPr lang="en-US" smtClean="0"/>
              <a:t>Expansion): thực hiện mở rộng 32 bít đầu vào thành 48 bít bằng cách nhân đôi một nửa số bit.</a:t>
            </a:r>
            <a:endParaRPr lang="en-US"/>
          </a:p>
          <a:p>
            <a:pPr lvl="1"/>
            <a:r>
              <a:rPr lang="en-US">
                <a:sym typeface="Symbol"/>
              </a:rPr>
              <a:t>: </a:t>
            </a:r>
            <a:r>
              <a:rPr lang="en-US" smtClean="0">
                <a:sym typeface="Symbol"/>
              </a:rPr>
              <a:t>Trộn 48 bit ở bước E với khóa phụ 48 bít. Có 16 khóa phụ được tạo từ khóa chính để sử dụng cho 16 vòng lặp.</a:t>
            </a:r>
            <a:endParaRPr lang="en-US">
              <a:sym typeface="Symbol"/>
            </a:endParaRPr>
          </a:p>
          <a:p>
            <a:pPr lvl="1"/>
            <a:r>
              <a:rPr lang="en-US"/>
              <a:t>S</a:t>
            </a:r>
            <a:r>
              <a:rPr lang="en-US" baseline="-25000"/>
              <a:t>i</a:t>
            </a:r>
            <a:r>
              <a:rPr lang="en-US"/>
              <a:t> (Substitution</a:t>
            </a:r>
            <a:r>
              <a:rPr lang="en-US" smtClean="0"/>
              <a:t>): Khối dữ liệu 48 bit được chia thành 8 khối 6 bít và được chuyển cho các bộ thay thế (S1-S8).</a:t>
            </a:r>
          </a:p>
          <a:p>
            <a:pPr lvl="2"/>
            <a:r>
              <a:rPr lang="en-US" smtClean="0"/>
              <a:t>Mỗi bộ thay thế sử dụng phép chuyển đổi phi tuyến tính để chuyển 6 bit đầu vào thành 4 bit đầu ra theo bảng tham chiếu. Các bộ </a:t>
            </a:r>
            <a:r>
              <a:rPr lang="en-US"/>
              <a:t>thay </a:t>
            </a:r>
            <a:r>
              <a:rPr lang="en-US" smtClean="0"/>
              <a:t>thế là thành phần nhân an ninh (security core) của DES.</a:t>
            </a:r>
            <a:endParaRPr lang="en-US"/>
          </a:p>
          <a:p>
            <a:pPr lvl="1"/>
            <a:r>
              <a:rPr lang="en-US" smtClean="0"/>
              <a:t>P: 32 bít đầu ra từ các bộ thay thế được sắp xếp bằng phép hoán vị cố định (fixed permutation) cho ra đầu ra 32 bít.</a:t>
            </a:r>
            <a:endParaRPr lang="en-AU"/>
          </a:p>
        </p:txBody>
      </p:sp>
    </p:spTree>
    <p:extLst>
      <p:ext uri="{BB962C8B-B14F-4D97-AF65-F5344CB8AC3E}">
        <p14:creationId xmlns:p14="http://schemas.microsoft.com/office/powerpoint/2010/main" val="3364973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371600"/>
            <a:ext cx="4953000" cy="4800600"/>
          </a:xfrm>
        </p:spPr>
        <p:txBody>
          <a:bodyPr/>
          <a:lstStyle/>
          <a:p>
            <a:r>
              <a:rPr lang="en-US" smtClean="0"/>
              <a:t>Tạo bộ khóa phụ cho 16 vòng lặp:</a:t>
            </a:r>
          </a:p>
          <a:p>
            <a:pPr lvl="1"/>
            <a:r>
              <a:rPr lang="en-US"/>
              <a:t>56 bít khóa được chọn từ khóa 64 bit ban đầu bởi </a:t>
            </a:r>
            <a:r>
              <a:rPr lang="en-US" smtClean="0"/>
              <a:t>PC1 (Permuted </a:t>
            </a:r>
            <a:r>
              <a:rPr lang="en-US"/>
              <a:t>Choice 1</a:t>
            </a:r>
            <a:r>
              <a:rPr lang="en-US" smtClean="0"/>
              <a:t>). 8 bit còn lại được hủy hoặc dùng để kiểm tra chẵn lẻ;</a:t>
            </a:r>
          </a:p>
          <a:p>
            <a:pPr lvl="1"/>
            <a:r>
              <a:rPr lang="en-US" smtClean="0"/>
              <a:t>56 bít được chia thành 2 phần 28 bit, mỗi phần được xử lý riêng;</a:t>
            </a:r>
          </a:p>
          <a:p>
            <a:pPr lvl="1"/>
            <a:r>
              <a:rPr lang="en-US" smtClean="0"/>
              <a:t>Mỗi phần được quay trái 1 hoặc 2 bit.</a:t>
            </a:r>
          </a:p>
          <a:p>
            <a:pPr lvl="1"/>
            <a:r>
              <a:rPr lang="en-US" smtClean="0"/>
              <a:t>Hai phần được ghép lại và 48 bit được chọn làm khóa phụ 1 bởi PC2;</a:t>
            </a:r>
          </a:p>
          <a:p>
            <a:pPr lvl="1"/>
            <a:r>
              <a:rPr lang="en-US" smtClean="0"/>
              <a:t>Lặp lại bước trên để tạo 15 khóa phụ còn lại.</a:t>
            </a:r>
            <a:endParaRPr lang="en-US"/>
          </a:p>
          <a:p>
            <a:pPr lvl="1"/>
            <a:endParaRPr lang="en-AU"/>
          </a:p>
        </p:txBody>
      </p:sp>
      <p:pic>
        <p:nvPicPr>
          <p:cNvPr id="14338" name="Picture 2" descr="http://upload.wikimedia.org/wikipedia/commons/thumb/0/06/DES-key-schedule.png/250px-DES-key-schedu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13124"/>
            <a:ext cx="3424451" cy="560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646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DES</a:t>
            </a:r>
            <a:endParaRPr lang="en-AU"/>
          </a:p>
        </p:txBody>
      </p:sp>
      <p:sp>
        <p:nvSpPr>
          <p:cNvPr id="3" name="Content Placeholder 2"/>
          <p:cNvSpPr>
            <a:spLocks noGrp="1"/>
          </p:cNvSpPr>
          <p:nvPr>
            <p:ph idx="1"/>
          </p:nvPr>
        </p:nvSpPr>
        <p:spPr>
          <a:xfrm>
            <a:off x="228600" y="1447800"/>
            <a:ext cx="8686800" cy="4724400"/>
          </a:xfrm>
        </p:spPr>
        <p:txBody>
          <a:bodyPr/>
          <a:lstStyle/>
          <a:p>
            <a:r>
              <a:rPr lang="en-US" smtClean="0"/>
              <a:t>Giải mã trong DES:</a:t>
            </a:r>
          </a:p>
          <a:p>
            <a:pPr lvl="1"/>
            <a:r>
              <a:rPr lang="en-AU" smtClean="0"/>
              <a:t>Có thể sử dụng giải thuật mã hóa DES để giải mã;</a:t>
            </a:r>
          </a:p>
          <a:p>
            <a:pPr lvl="1"/>
            <a:r>
              <a:rPr lang="en-AU" smtClean="0"/>
              <a:t>Các bước thực hiện giống quá trình mã hóa;</a:t>
            </a:r>
          </a:p>
          <a:p>
            <a:pPr lvl="1"/>
            <a:r>
              <a:rPr lang="en-AU" smtClean="0"/>
              <a:t>Các khóa phụ sử dụng cho các vòng lặp được sử dụng theo trật tự ngược lại: Khóa phụ 16, 15,…, 2, 1 cho các vòng 1, 2,…, 15, 16 tương ứng.</a:t>
            </a:r>
            <a:endParaRPr lang="en-US"/>
          </a:p>
          <a:p>
            <a:pPr lvl="1"/>
            <a:endParaRPr lang="en-AU"/>
          </a:p>
        </p:txBody>
      </p:sp>
    </p:spTree>
    <p:extLst>
      <p:ext uri="{BB962C8B-B14F-4D97-AF65-F5344CB8AC3E}">
        <p14:creationId xmlns:p14="http://schemas.microsoft.com/office/powerpoint/2010/main" val="1345835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sp>
        <p:nvSpPr>
          <p:cNvPr id="3" name="Content Placeholder 2"/>
          <p:cNvSpPr>
            <a:spLocks noGrp="1"/>
          </p:cNvSpPr>
          <p:nvPr>
            <p:ph idx="1"/>
          </p:nvPr>
        </p:nvSpPr>
        <p:spPr/>
        <p:txBody>
          <a:bodyPr/>
          <a:lstStyle/>
          <a:p>
            <a:r>
              <a:rPr lang="en-AU"/>
              <a:t>Triple </a:t>
            </a:r>
            <a:r>
              <a:rPr lang="en-AU" smtClean="0"/>
              <a:t>DES (3-DES) còn được gọi là Triple </a:t>
            </a:r>
            <a:r>
              <a:rPr lang="en-AU"/>
              <a:t>Data Encryption Algorithm (TDEA </a:t>
            </a:r>
            <a:r>
              <a:rPr lang="en-AU" smtClean="0"/>
              <a:t>hoặc </a:t>
            </a:r>
            <a:r>
              <a:rPr lang="en-AU"/>
              <a:t>Triple DEA</a:t>
            </a:r>
            <a:r>
              <a:rPr lang="en-AU" smtClean="0"/>
              <a:t>) được phát triển từ DES bằng cách áp dụng DES 3 lần cho mỗi khối dữ liệu;</a:t>
            </a:r>
          </a:p>
          <a:p>
            <a:r>
              <a:rPr lang="en-AU"/>
              <a:t>Triple </a:t>
            </a:r>
            <a:r>
              <a:rPr lang="en-AU" smtClean="0"/>
              <a:t>DES sử dụng bộ 3 khóa DES: K1, K2, K3, mỗi khóa kích thước hiệu dụng 56 bít;</a:t>
            </a:r>
          </a:p>
          <a:p>
            <a:r>
              <a:rPr lang="en-AU" smtClean="0"/>
              <a:t>Các lựa chọn bộ khóa:</a:t>
            </a:r>
          </a:p>
          <a:p>
            <a:pPr lvl="1"/>
            <a:r>
              <a:rPr lang="en-AU" smtClean="0"/>
              <a:t>Lựa chọn 1: cả 3 khóa độc lập (168 bít)</a:t>
            </a:r>
          </a:p>
          <a:p>
            <a:pPr lvl="1"/>
            <a:r>
              <a:rPr lang="en-AU"/>
              <a:t>Lựa chọn </a:t>
            </a:r>
            <a:r>
              <a:rPr lang="en-AU" smtClean="0"/>
              <a:t>2: K1 và K2 độc lập, K3 = K1 </a:t>
            </a:r>
            <a:r>
              <a:rPr lang="en-AU"/>
              <a:t>(</a:t>
            </a:r>
            <a:r>
              <a:rPr lang="en-AU" smtClean="0"/>
              <a:t>112 </a:t>
            </a:r>
            <a:r>
              <a:rPr lang="en-AU"/>
              <a:t>bít)</a:t>
            </a:r>
            <a:endParaRPr lang="en-AU" smtClean="0"/>
          </a:p>
          <a:p>
            <a:pPr lvl="1"/>
            <a:r>
              <a:rPr lang="en-AU"/>
              <a:t>Lựa chọn 3: 3 khóa giống nhau, K1 = K2 = </a:t>
            </a:r>
            <a:r>
              <a:rPr lang="en-AU" smtClean="0"/>
              <a:t>K3 (56 bít).</a:t>
            </a:r>
          </a:p>
          <a:p>
            <a:r>
              <a:rPr lang="en-AU" smtClean="0"/>
              <a:t>Kích thước khối dữ liệu vào: 64 bít.</a:t>
            </a:r>
            <a:endParaRPr lang="en-AU"/>
          </a:p>
        </p:txBody>
      </p:sp>
    </p:spTree>
    <p:extLst>
      <p:ext uri="{BB962C8B-B14F-4D97-AF65-F5344CB8AC3E}">
        <p14:creationId xmlns:p14="http://schemas.microsoft.com/office/powerpoint/2010/main" val="2945588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04" y="1600200"/>
            <a:ext cx="850767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173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Triple DES</a:t>
            </a:r>
            <a:endParaRPr lang="en-AU"/>
          </a:p>
        </p:txBody>
      </p:sp>
      <p:sp>
        <p:nvSpPr>
          <p:cNvPr id="3" name="Content Placeholder 2"/>
          <p:cNvSpPr>
            <a:spLocks noGrp="1"/>
          </p:cNvSpPr>
          <p:nvPr>
            <p:ph idx="1"/>
          </p:nvPr>
        </p:nvSpPr>
        <p:spPr/>
        <p:txBody>
          <a:bodyPr/>
          <a:lstStyle/>
          <a:p>
            <a:r>
              <a:rPr lang="en-AU" smtClean="0"/>
              <a:t>Giải thuật mã hóa:</a:t>
            </a:r>
          </a:p>
          <a:p>
            <a:pPr lvl="1"/>
            <a:r>
              <a:rPr lang="en-AU"/>
              <a:t>ciphertext = E</a:t>
            </a:r>
            <a:r>
              <a:rPr lang="en-AU" baseline="-25000"/>
              <a:t>K3</a:t>
            </a:r>
            <a:r>
              <a:rPr lang="en-AU"/>
              <a:t>(D</a:t>
            </a:r>
            <a:r>
              <a:rPr lang="en-AU" baseline="-25000"/>
              <a:t>K2</a:t>
            </a:r>
            <a:r>
              <a:rPr lang="en-AU"/>
              <a:t>(E</a:t>
            </a:r>
            <a:r>
              <a:rPr lang="en-AU" baseline="-25000"/>
              <a:t>K1</a:t>
            </a:r>
            <a:r>
              <a:rPr lang="en-AU"/>
              <a:t>(plaintext</a:t>
            </a:r>
            <a:r>
              <a:rPr lang="en-AU" smtClean="0"/>
              <a:t>)))</a:t>
            </a:r>
          </a:p>
          <a:p>
            <a:pPr marL="355600" lvl="1" indent="0">
              <a:buNone/>
            </a:pPr>
            <a:r>
              <a:rPr lang="en-AU"/>
              <a:t>	</a:t>
            </a:r>
            <a:r>
              <a:rPr lang="en-AU" smtClean="0">
                <a:sym typeface="Wingdings" panose="05000000000000000000" pitchFamily="2" charset="2"/>
              </a:rPr>
              <a:t> Mã hóa bằng khóa K1, giải mã bằng K2 và mã hóa bằng K3.</a:t>
            </a:r>
          </a:p>
          <a:p>
            <a:pPr marL="419100"/>
            <a:r>
              <a:rPr lang="en-AU"/>
              <a:t>Giải thuật </a:t>
            </a:r>
            <a:r>
              <a:rPr lang="en-AU" smtClean="0"/>
              <a:t>giải mã:</a:t>
            </a:r>
          </a:p>
          <a:p>
            <a:pPr marL="698500" lvl="1"/>
            <a:r>
              <a:rPr lang="en-AU"/>
              <a:t>plaintext = D</a:t>
            </a:r>
            <a:r>
              <a:rPr lang="en-AU" baseline="-25000"/>
              <a:t>K1</a:t>
            </a:r>
            <a:r>
              <a:rPr lang="en-AU"/>
              <a:t>(E</a:t>
            </a:r>
            <a:r>
              <a:rPr lang="en-AU" baseline="-25000"/>
              <a:t>K2</a:t>
            </a:r>
            <a:r>
              <a:rPr lang="en-AU"/>
              <a:t>(D</a:t>
            </a:r>
            <a:r>
              <a:rPr lang="en-AU" baseline="-25000"/>
              <a:t>K3</a:t>
            </a:r>
            <a:r>
              <a:rPr lang="en-AU"/>
              <a:t>(ciphertext</a:t>
            </a:r>
            <a:r>
              <a:rPr lang="en-AU" smtClean="0"/>
              <a:t>)))</a:t>
            </a:r>
          </a:p>
          <a:p>
            <a:pPr marL="431800" lvl="1" indent="0">
              <a:buNone/>
            </a:pPr>
            <a:r>
              <a:rPr lang="en-AU"/>
              <a:t>	</a:t>
            </a:r>
            <a:r>
              <a:rPr lang="en-AU" smtClean="0">
                <a:sym typeface="Wingdings" panose="05000000000000000000" pitchFamily="2" charset="2"/>
              </a:rPr>
              <a:t> Giải mã bằng K3, mã hóa bằng K2 và giải mã bằng K1.</a:t>
            </a:r>
            <a:endParaRPr lang="en-AU"/>
          </a:p>
          <a:p>
            <a:pPr marL="76200" indent="0">
              <a:buNone/>
            </a:pPr>
            <a:endParaRPr lang="en-AU"/>
          </a:p>
          <a:p>
            <a:pPr marL="76200" indent="0">
              <a:buNone/>
            </a:pPr>
            <a:endParaRPr lang="en-AU"/>
          </a:p>
        </p:txBody>
      </p:sp>
    </p:spTree>
    <p:extLst>
      <p:ext uri="{BB962C8B-B14F-4D97-AF65-F5344CB8AC3E}">
        <p14:creationId xmlns:p14="http://schemas.microsoft.com/office/powerpoint/2010/main" val="4163727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p:txBody>
          <a:bodyPr/>
          <a:lstStyle/>
          <a:p>
            <a:r>
              <a:rPr lang="en-AU" smtClean="0"/>
              <a:t>AES (Advanced </a:t>
            </a:r>
            <a:r>
              <a:rPr lang="en-AU"/>
              <a:t>Encryption </a:t>
            </a:r>
            <a:r>
              <a:rPr lang="en-AU" smtClean="0"/>
              <a:t>Standard) là một chuẩn mã hóa dữ liệu được NIST công nhận năm 2001;</a:t>
            </a:r>
          </a:p>
          <a:p>
            <a:r>
              <a:rPr lang="en-AU"/>
              <a:t>AES được </a:t>
            </a:r>
            <a:r>
              <a:rPr lang="en-AU" smtClean="0"/>
              <a:t>xây dựng </a:t>
            </a:r>
            <a:r>
              <a:rPr lang="en-AU"/>
              <a:t>dựa trên Rijndael </a:t>
            </a:r>
            <a:r>
              <a:rPr lang="en-AU" smtClean="0"/>
              <a:t>cipher phát triển bởi 2 nhà mật mã học người Bỉ là </a:t>
            </a:r>
            <a:r>
              <a:rPr lang="en-AU"/>
              <a:t>Joan Daemen </a:t>
            </a:r>
            <a:r>
              <a:rPr lang="en-AU" smtClean="0"/>
              <a:t>và </a:t>
            </a:r>
            <a:r>
              <a:rPr lang="en-AU"/>
              <a:t>Vincent </a:t>
            </a:r>
            <a:r>
              <a:rPr lang="en-AU" smtClean="0"/>
              <a:t>Rijmen;</a:t>
            </a:r>
          </a:p>
          <a:p>
            <a:r>
              <a:rPr lang="en-AU" smtClean="0"/>
              <a:t>Kích thước khối dữ liệu của AES là 128 bít;</a:t>
            </a:r>
          </a:p>
          <a:p>
            <a:r>
              <a:rPr lang="en-AU"/>
              <a:t>Kích thước khóa có thể là 128, 192, </a:t>
            </a:r>
            <a:r>
              <a:rPr lang="en-AU" smtClean="0"/>
              <a:t>hoặc </a:t>
            </a:r>
            <a:r>
              <a:rPr lang="en-AU"/>
              <a:t>256 </a:t>
            </a:r>
            <a:r>
              <a:rPr lang="en-AU" smtClean="0"/>
              <a:t>bit (là bội của 32 và lớn nhất là 256 bít);</a:t>
            </a:r>
          </a:p>
          <a:p>
            <a:r>
              <a:rPr lang="en-AU"/>
              <a:t>AES được thiết kế dựa trên mạng hoán vị-thay thế (substitution-permutation network</a:t>
            </a:r>
            <a:r>
              <a:rPr lang="en-AU" smtClean="0"/>
              <a:t>);</a:t>
            </a:r>
          </a:p>
          <a:p>
            <a:pPr lvl="1"/>
            <a:r>
              <a:rPr lang="en-AU" smtClean="0"/>
              <a:t>Có thể đạt tốc độ cao trên cả cài đặt phần mềm và phần cứng.</a:t>
            </a:r>
            <a:endParaRPr lang="en-AU"/>
          </a:p>
        </p:txBody>
      </p:sp>
    </p:spTree>
    <p:extLst>
      <p:ext uri="{BB962C8B-B14F-4D97-AF65-F5344CB8AC3E}">
        <p14:creationId xmlns:p14="http://schemas.microsoft.com/office/powerpoint/2010/main" val="2790553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p:txBody>
          <a:bodyPr/>
          <a:lstStyle/>
          <a:p>
            <a:r>
              <a:rPr lang="en-AU" smtClean="0"/>
              <a:t>AES vận hành dựa trên một ma trận 4x4, được gọi là </a:t>
            </a:r>
            <a:r>
              <a:rPr lang="en-AU" i="1" smtClean="0"/>
              <a:t>state</a:t>
            </a:r>
            <a:r>
              <a:rPr lang="en-AU" smtClean="0"/>
              <a:t> (trạng thái); </a:t>
            </a:r>
          </a:p>
          <a:p>
            <a:r>
              <a:rPr lang="en-AU" smtClean="0"/>
              <a:t>Kích thước của khóa quyết định số vòng lặp chuyển đổi cần thực hiện để chuyển bản rõ thành bản mã:</a:t>
            </a:r>
          </a:p>
          <a:p>
            <a:pPr lvl="1"/>
            <a:r>
              <a:rPr lang="en-AU" smtClean="0"/>
              <a:t>10 vòng lặp với khóa 128 bít;</a:t>
            </a:r>
          </a:p>
          <a:p>
            <a:pPr lvl="1"/>
            <a:r>
              <a:rPr lang="en-AU" smtClean="0"/>
              <a:t>12 </a:t>
            </a:r>
            <a:r>
              <a:rPr lang="en-AU"/>
              <a:t>vòng lặp với khóa </a:t>
            </a:r>
            <a:r>
              <a:rPr lang="en-AU" smtClean="0"/>
              <a:t>192 </a:t>
            </a:r>
            <a:r>
              <a:rPr lang="en-AU"/>
              <a:t>bít</a:t>
            </a:r>
            <a:r>
              <a:rPr lang="en-AU" smtClean="0"/>
              <a:t>;</a:t>
            </a:r>
          </a:p>
          <a:p>
            <a:pPr lvl="1"/>
            <a:r>
              <a:rPr lang="en-AU" smtClean="0"/>
              <a:t>14 </a:t>
            </a:r>
            <a:r>
              <a:rPr lang="en-AU"/>
              <a:t>vòng lặp với khóa </a:t>
            </a:r>
            <a:r>
              <a:rPr lang="en-AU" smtClean="0"/>
              <a:t>256 bít.</a:t>
            </a:r>
            <a:endParaRPr lang="en-AU"/>
          </a:p>
        </p:txBody>
      </p:sp>
    </p:spTree>
    <p:extLst>
      <p:ext uri="{BB962C8B-B14F-4D97-AF65-F5344CB8AC3E}">
        <p14:creationId xmlns:p14="http://schemas.microsoft.com/office/powerpoint/2010/main" val="1929337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a:xfrm>
            <a:off x="152400" y="1447800"/>
            <a:ext cx="8915400" cy="4678363"/>
          </a:xfrm>
        </p:spPr>
        <p:txBody>
          <a:bodyPr/>
          <a:lstStyle/>
          <a:p>
            <a:r>
              <a:rPr lang="en-AU" sz="2800" smtClean="0"/>
              <a:t>Mô tả khái quát giải thuật AES:</a:t>
            </a:r>
          </a:p>
          <a:p>
            <a:pPr marL="723900" lvl="1" indent="-368300">
              <a:buFont typeface="+mj-lt"/>
              <a:buAutoNum type="arabicPeriod"/>
            </a:pPr>
            <a:r>
              <a:rPr lang="en-AU" sz="2400"/>
              <a:t>Mở rộng khóa (KeyExpansion): các khóa phụ dùng trong các vòng lặp được sinh ra từ khóa chính </a:t>
            </a:r>
            <a:r>
              <a:rPr lang="en-AU" sz="2400" smtClean="0"/>
              <a:t>AES </a:t>
            </a:r>
            <a:r>
              <a:rPr lang="en-AU" sz="2400"/>
              <a:t>sử dụng thủ tục sinh </a:t>
            </a:r>
            <a:r>
              <a:rPr lang="en-AU" sz="2400" smtClean="0"/>
              <a:t>khóa Rijndael.</a:t>
            </a:r>
          </a:p>
          <a:p>
            <a:pPr marL="723900" lvl="1" indent="-368300">
              <a:buFont typeface="+mj-lt"/>
              <a:buAutoNum type="arabicPeriod"/>
            </a:pPr>
            <a:r>
              <a:rPr lang="en-AU" sz="2400"/>
              <a:t>Vòng khởi tạo (InitialRound</a:t>
            </a:r>
            <a:r>
              <a:rPr lang="en-AU" sz="2400" smtClean="0"/>
              <a:t>)</a:t>
            </a:r>
          </a:p>
          <a:p>
            <a:pPr marL="982663" lvl="2" indent="-347663">
              <a:buFont typeface="+mj-lt"/>
              <a:buAutoNum type="alphaLcParenR"/>
            </a:pPr>
            <a:r>
              <a:rPr lang="en-AU" sz="2000" smtClean="0"/>
              <a:t>AddRoundKey: Mỗi byte trong </a:t>
            </a:r>
            <a:r>
              <a:rPr lang="en-AU" sz="2000" i="1" smtClean="0"/>
              <a:t>state</a:t>
            </a:r>
            <a:r>
              <a:rPr lang="en-AU" sz="2000" smtClean="0"/>
              <a:t> được kết hợp với khóa phụ sử dụng XOR</a:t>
            </a:r>
          </a:p>
        </p:txBody>
      </p:sp>
    </p:spTree>
    <p:extLst>
      <p:ext uri="{BB962C8B-B14F-4D97-AF65-F5344CB8AC3E}">
        <p14:creationId xmlns:p14="http://schemas.microsoft.com/office/powerpoint/2010/main" val="1786699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3" name="Content Placeholder 2"/>
          <p:cNvSpPr>
            <a:spLocks noGrp="1"/>
          </p:cNvSpPr>
          <p:nvPr>
            <p:ph idx="1"/>
          </p:nvPr>
        </p:nvSpPr>
        <p:spPr>
          <a:xfrm>
            <a:off x="76200" y="1447800"/>
            <a:ext cx="8991600" cy="4678363"/>
          </a:xfrm>
        </p:spPr>
        <p:txBody>
          <a:bodyPr/>
          <a:lstStyle/>
          <a:p>
            <a:r>
              <a:rPr lang="en-AU" sz="2800" smtClean="0"/>
              <a:t>Mô tả </a:t>
            </a:r>
            <a:r>
              <a:rPr lang="en-AU" sz="2800"/>
              <a:t>khái quát giải </a:t>
            </a:r>
            <a:r>
              <a:rPr lang="en-AU" sz="2800" smtClean="0"/>
              <a:t>thuật AES:</a:t>
            </a:r>
          </a:p>
          <a:p>
            <a:pPr marL="627063" lvl="1" indent="-271463">
              <a:buFont typeface="+mj-lt"/>
              <a:buAutoNum type="arabicPeriod" startAt="3"/>
            </a:pPr>
            <a:r>
              <a:rPr lang="en-AU" sz="2400" smtClean="0"/>
              <a:t> Các </a:t>
            </a:r>
            <a:r>
              <a:rPr lang="en-AU" sz="2400"/>
              <a:t>vòng lặp chính (Rounds)</a:t>
            </a:r>
          </a:p>
          <a:p>
            <a:pPr marL="982663" lvl="2" indent="-347663">
              <a:buFont typeface="+mj-lt"/>
              <a:buAutoNum type="alphaLcParenR"/>
            </a:pPr>
            <a:r>
              <a:rPr lang="en-AU" sz="2000"/>
              <a:t>SubBytes: bước thay thế phi tuyến tính, trong đó mỗi byte trong </a:t>
            </a:r>
            <a:r>
              <a:rPr lang="en-AU" sz="2000" i="1"/>
              <a:t>state</a:t>
            </a:r>
            <a:r>
              <a:rPr lang="en-AU" sz="2000"/>
              <a:t> được thay thế bằng một byte khác sử dụng bảng tham chiếu;</a:t>
            </a:r>
          </a:p>
          <a:p>
            <a:pPr marL="982663" lvl="2" indent="-347663">
              <a:buFont typeface="+mj-lt"/>
              <a:buAutoNum type="alphaLcParenR"/>
            </a:pPr>
            <a:r>
              <a:rPr lang="en-AU" sz="2000"/>
              <a:t>ShiftRows: bước đổi chỗ, trong đó mỗi dòng trong </a:t>
            </a:r>
            <a:r>
              <a:rPr lang="en-AU" sz="2000" i="1"/>
              <a:t>state</a:t>
            </a:r>
            <a:r>
              <a:rPr lang="en-AU" sz="2000"/>
              <a:t> được dịch một số bước theo chu kỳ;</a:t>
            </a:r>
          </a:p>
          <a:p>
            <a:pPr marL="982663" lvl="2" indent="-347663">
              <a:buFont typeface="+mj-lt"/>
              <a:buAutoNum type="alphaLcParenR"/>
            </a:pPr>
            <a:r>
              <a:rPr lang="en-AU" sz="2000"/>
              <a:t>MixColumns: trộn các cột trong </a:t>
            </a:r>
            <a:r>
              <a:rPr lang="en-AU" sz="2000" i="1"/>
              <a:t>state</a:t>
            </a:r>
            <a:r>
              <a:rPr lang="en-AU" sz="2000"/>
              <a:t>, kết hợp 4 bytes trong mỗi cột.</a:t>
            </a:r>
          </a:p>
          <a:p>
            <a:pPr marL="982663" lvl="2" indent="-347663">
              <a:buFont typeface="+mj-lt"/>
              <a:buAutoNum type="alphaLcParenR"/>
            </a:pPr>
            <a:r>
              <a:rPr lang="en-AU" sz="2000"/>
              <a:t>AddRoundKey.</a:t>
            </a:r>
            <a:endParaRPr lang="en-AU" smtClean="0"/>
          </a:p>
          <a:p>
            <a:pPr marL="627063" lvl="1" indent="-271463">
              <a:buFont typeface="+mj-lt"/>
              <a:buAutoNum type="arabicPeriod" startAt="4"/>
            </a:pPr>
            <a:r>
              <a:rPr lang="en-AU" sz="2400" smtClean="0"/>
              <a:t> Vòng cuối (Final Round - không MixColumns)</a:t>
            </a:r>
          </a:p>
          <a:p>
            <a:pPr marL="982663" lvl="2" indent="-347663">
              <a:buFont typeface="+mj-lt"/>
              <a:buAutoNum type="alphaLcParenR"/>
            </a:pPr>
            <a:r>
              <a:rPr lang="en-AU" sz="2000" smtClean="0"/>
              <a:t>SubBytes;</a:t>
            </a:r>
            <a:endParaRPr lang="en-AU" sz="2000"/>
          </a:p>
          <a:p>
            <a:pPr marL="982663" lvl="2" indent="-347663">
              <a:buFont typeface="+mj-lt"/>
              <a:buAutoNum type="alphaLcParenR"/>
            </a:pPr>
            <a:r>
              <a:rPr lang="en-AU" sz="2000" smtClean="0"/>
              <a:t>ShiftRows;</a:t>
            </a:r>
            <a:endParaRPr lang="en-AU" sz="2000"/>
          </a:p>
          <a:p>
            <a:pPr marL="982663" lvl="2" indent="-347663">
              <a:buFont typeface="+mj-lt"/>
              <a:buAutoNum type="alphaLcParenR"/>
            </a:pPr>
            <a:r>
              <a:rPr lang="en-AU" sz="2000" smtClean="0"/>
              <a:t>AddRoundKey.</a:t>
            </a:r>
            <a:endParaRPr lang="en-AU" sz="2000"/>
          </a:p>
        </p:txBody>
      </p:sp>
    </p:spTree>
    <p:extLst>
      <p:ext uri="{BB962C8B-B14F-4D97-AF65-F5344CB8AC3E}">
        <p14:creationId xmlns:p14="http://schemas.microsoft.com/office/powerpoint/2010/main" val="4236206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là gì?</a:t>
            </a:r>
            <a:endParaRPr lang="en-AU"/>
          </a:p>
        </p:txBody>
      </p:sp>
      <p:sp>
        <p:nvSpPr>
          <p:cNvPr id="4" name="TextBox 3"/>
          <p:cNvSpPr txBox="1"/>
          <p:nvPr/>
        </p:nvSpPr>
        <p:spPr>
          <a:xfrm>
            <a:off x="304800" y="2133600"/>
            <a:ext cx="2514600" cy="830997"/>
          </a:xfrm>
          <a:prstGeom prst="rect">
            <a:avLst/>
          </a:prstGeom>
          <a:noFill/>
          <a:ln w="19050">
            <a:solidFill>
              <a:schemeClr val="accent1"/>
            </a:solidFill>
          </a:ln>
        </p:spPr>
        <p:txBody>
          <a:bodyPr wrap="square" rtlCol="0">
            <a:spAutoFit/>
          </a:bodyPr>
          <a:lstStyle/>
          <a:p>
            <a:pPr algn="ctr"/>
            <a:r>
              <a:rPr lang="en-AU" b="0" smtClean="0"/>
              <a:t>Meet me at 9am</a:t>
            </a:r>
            <a:br>
              <a:rPr lang="en-AU" b="0" smtClean="0"/>
            </a:br>
            <a:r>
              <a:rPr lang="en-AU" b="0" smtClean="0"/>
              <a:t>(plaintext)</a:t>
            </a:r>
            <a:endParaRPr lang="en-AU" b="0"/>
          </a:p>
        </p:txBody>
      </p:sp>
      <p:sp>
        <p:nvSpPr>
          <p:cNvPr id="5" name="TextBox 4"/>
          <p:cNvSpPr txBox="1"/>
          <p:nvPr/>
        </p:nvSpPr>
        <p:spPr>
          <a:xfrm>
            <a:off x="3402842" y="2133600"/>
            <a:ext cx="2124501"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txBody>
          <a:bodyPr wrap="square" rtlCol="0">
            <a:spAutoFit/>
          </a:bodyPr>
          <a:lstStyle/>
          <a:p>
            <a:pPr algn="ctr"/>
            <a:r>
              <a:rPr lang="en-AU" b="0" smtClean="0"/>
              <a:t>Encryption</a:t>
            </a:r>
            <a:br>
              <a:rPr lang="en-AU" b="0" smtClean="0"/>
            </a:br>
            <a:r>
              <a:rPr lang="en-AU" b="0" smtClean="0"/>
              <a:t>(Algorithm)</a:t>
            </a:r>
            <a:endParaRPr lang="en-AU" b="0"/>
          </a:p>
        </p:txBody>
      </p:sp>
      <p:cxnSp>
        <p:nvCxnSpPr>
          <p:cNvPr id="7" name="Straight Arrow Connector 6"/>
          <p:cNvCxnSpPr>
            <a:stCxn id="4" idx="3"/>
            <a:endCxn id="5" idx="1"/>
          </p:cNvCxnSpPr>
          <p:nvPr/>
        </p:nvCxnSpPr>
        <p:spPr bwMode="auto">
          <a:xfrm>
            <a:off x="2819400" y="2549099"/>
            <a:ext cx="606188" cy="3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6132393" y="2133600"/>
            <a:ext cx="2834185" cy="830997"/>
          </a:xfrm>
          <a:prstGeom prst="rect">
            <a:avLst/>
          </a:prstGeom>
          <a:noFill/>
          <a:ln w="19050">
            <a:solidFill>
              <a:schemeClr val="accent1"/>
            </a:solidFill>
          </a:ln>
        </p:spPr>
        <p:txBody>
          <a:bodyPr wrap="square" rtlCol="0">
            <a:spAutoFit/>
          </a:bodyPr>
          <a:lstStyle/>
          <a:p>
            <a:pPr algn="ctr"/>
            <a:r>
              <a:rPr lang="en-AU" b="0" smtClean="0"/>
              <a:t>Wofhe48&amp;*bv#$87</a:t>
            </a:r>
            <a:br>
              <a:rPr lang="en-AU" b="0" smtClean="0"/>
            </a:br>
            <a:r>
              <a:rPr lang="en-AU" b="0" smtClean="0"/>
              <a:t>(ciphertext)</a:t>
            </a:r>
            <a:endParaRPr lang="en-AU" b="0"/>
          </a:p>
        </p:txBody>
      </p:sp>
      <p:cxnSp>
        <p:nvCxnSpPr>
          <p:cNvPr id="10" name="Straight Arrow Connector 9"/>
          <p:cNvCxnSpPr/>
          <p:nvPr/>
        </p:nvCxnSpPr>
        <p:spPr bwMode="auto">
          <a:xfrm>
            <a:off x="5521657" y="2549099"/>
            <a:ext cx="606188" cy="3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402842" y="3580262"/>
            <a:ext cx="2124501"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txBody>
          <a:bodyPr wrap="square" rtlCol="0">
            <a:spAutoFit/>
          </a:bodyPr>
          <a:lstStyle/>
          <a:p>
            <a:pPr algn="ctr"/>
            <a:r>
              <a:rPr lang="en-AU" b="0" smtClean="0"/>
              <a:t>Decryption</a:t>
            </a:r>
            <a:br>
              <a:rPr lang="en-AU" b="0" smtClean="0"/>
            </a:br>
            <a:r>
              <a:rPr lang="en-AU" b="0" smtClean="0"/>
              <a:t>(Algorithm)</a:t>
            </a:r>
            <a:endParaRPr lang="en-AU" b="0"/>
          </a:p>
        </p:txBody>
      </p:sp>
      <p:cxnSp>
        <p:nvCxnSpPr>
          <p:cNvPr id="14" name="Elbow Connector 13"/>
          <p:cNvCxnSpPr>
            <a:stCxn id="9" idx="2"/>
            <a:endCxn id="12" idx="3"/>
          </p:cNvCxnSpPr>
          <p:nvPr/>
        </p:nvCxnSpPr>
        <p:spPr bwMode="auto">
          <a:xfrm rot="5400000">
            <a:off x="6041789" y="2477448"/>
            <a:ext cx="1020549" cy="1994847"/>
          </a:xfrm>
          <a:prstGeom prst="bent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Elbow Connector 15"/>
          <p:cNvCxnSpPr>
            <a:stCxn id="12" idx="1"/>
            <a:endCxn id="4" idx="2"/>
          </p:cNvCxnSpPr>
          <p:nvPr/>
        </p:nvCxnSpPr>
        <p:spPr bwMode="auto">
          <a:xfrm rot="10800000">
            <a:off x="1562100" y="2964597"/>
            <a:ext cx="1840742" cy="1031164"/>
          </a:xfrm>
          <a:prstGeom prst="bent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2902992" y="5138410"/>
            <a:ext cx="3583106" cy="523220"/>
          </a:xfrm>
          <a:prstGeom prst="rect">
            <a:avLst/>
          </a:prstGeom>
          <a:noFill/>
          <a:ln w="19050">
            <a:noFill/>
          </a:ln>
        </p:spPr>
        <p:txBody>
          <a:bodyPr wrap="square" rtlCol="0">
            <a:spAutoFit/>
          </a:bodyPr>
          <a:lstStyle/>
          <a:p>
            <a:pPr algn="ctr"/>
            <a:r>
              <a:rPr lang="vi-VN" sz="2800" b="0" smtClean="0"/>
              <a:t>Mã hóa và giải mã</a:t>
            </a:r>
            <a:endParaRPr lang="en-AU" sz="2800" b="0"/>
          </a:p>
        </p:txBody>
      </p:sp>
    </p:spTree>
    <p:extLst>
      <p:ext uri="{BB962C8B-B14F-4D97-AF65-F5344CB8AC3E}">
        <p14:creationId xmlns:p14="http://schemas.microsoft.com/office/powerpoint/2010/main" val="42523629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pic>
        <p:nvPicPr>
          <p:cNvPr id="1026" name="Picture 2" descr="https://www.os3.nl/_media/2010-2011/students/pascal_cuylaerts/ssn/aes_encryption_process.png?w=5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1295400"/>
            <a:ext cx="6233151" cy="5460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1752600"/>
            <a:ext cx="1219200" cy="2677656"/>
          </a:xfrm>
          <a:prstGeom prst="rect">
            <a:avLst/>
          </a:prstGeom>
          <a:noFill/>
        </p:spPr>
        <p:txBody>
          <a:bodyPr wrap="square" rtlCol="0">
            <a:spAutoFit/>
          </a:bodyPr>
          <a:lstStyle/>
          <a:p>
            <a:r>
              <a:rPr lang="en-AU" sz="2800" b="0" smtClean="0"/>
              <a:t>Các bước xử lý chính của AES</a:t>
            </a:r>
            <a:endParaRPr lang="en-AU" sz="2800" b="0"/>
          </a:p>
        </p:txBody>
      </p:sp>
    </p:spTree>
    <p:extLst>
      <p:ext uri="{BB962C8B-B14F-4D97-AF65-F5344CB8AC3E}">
        <p14:creationId xmlns:p14="http://schemas.microsoft.com/office/powerpoint/2010/main" val="39272878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5" name="TextBox 4"/>
          <p:cNvSpPr txBox="1"/>
          <p:nvPr/>
        </p:nvSpPr>
        <p:spPr>
          <a:xfrm>
            <a:off x="533400" y="1752600"/>
            <a:ext cx="1219200" cy="2677656"/>
          </a:xfrm>
          <a:prstGeom prst="rect">
            <a:avLst/>
          </a:prstGeom>
          <a:noFill/>
        </p:spPr>
        <p:txBody>
          <a:bodyPr wrap="square" rtlCol="0">
            <a:spAutoFit/>
          </a:bodyPr>
          <a:lstStyle/>
          <a:p>
            <a:r>
              <a:rPr lang="en-AU" sz="2800" b="0" smtClean="0"/>
              <a:t>Các bước xử lý chính của AES</a:t>
            </a:r>
            <a:endParaRPr lang="en-AU" sz="2800" b="0"/>
          </a:p>
        </p:txBody>
      </p:sp>
      <p:pic>
        <p:nvPicPr>
          <p:cNvPr id="3074" name="Picture 2" descr="http://docsdrive.com/images/ansinet/itj/2010/fig2-2k10-290-2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63639"/>
            <a:ext cx="6603581" cy="539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47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447800"/>
            <a:ext cx="5899246" cy="4678363"/>
          </a:xfrm>
        </p:spPr>
        <p:txBody>
          <a:bodyPr/>
          <a:lstStyle/>
          <a:p>
            <a:r>
              <a:rPr lang="en-AU" smtClean="0"/>
              <a:t>Mở rộng khóa </a:t>
            </a:r>
            <a:r>
              <a:rPr lang="en-AU"/>
              <a:t>sử dụng thủ tục sinh khóa </a:t>
            </a:r>
            <a:r>
              <a:rPr lang="en-AU" smtClean="0"/>
              <a:t>Rijndael:</a:t>
            </a:r>
          </a:p>
          <a:p>
            <a:pPr lvl="1"/>
            <a:r>
              <a:rPr lang="en-AU" smtClean="0"/>
              <a:t>Rotword: quay trái 8 bít;</a:t>
            </a:r>
          </a:p>
          <a:p>
            <a:pPr lvl="1"/>
            <a:r>
              <a:rPr lang="en-AU" smtClean="0"/>
              <a:t>SubBytes</a:t>
            </a:r>
          </a:p>
          <a:p>
            <a:pPr lvl="1"/>
            <a:r>
              <a:rPr lang="en-AU" smtClean="0"/>
              <a:t>Rcon: tính toán giá trị Rcon(i) </a:t>
            </a:r>
          </a:p>
          <a:p>
            <a:pPr lvl="1"/>
            <a:endParaRPr lang="en-AU" smtClean="0"/>
          </a:p>
          <a:p>
            <a:pPr lvl="1"/>
            <a:endParaRPr lang="en-AU" smtClean="0"/>
          </a:p>
          <a:p>
            <a:pPr lvl="1"/>
            <a:r>
              <a:rPr lang="en-AU" smtClean="0"/>
              <a:t>ShiftRow</a:t>
            </a:r>
          </a:p>
          <a:p>
            <a:pPr lvl="1"/>
            <a:endParaRPr lang="en-A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727" y="1447800"/>
            <a:ext cx="2910468"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textrm{rcon}(i) = x^{(i-1)} \mod x^8 + x^4 + x^3 + x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91552"/>
            <a:ext cx="5373948" cy="3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139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524001"/>
          </a:xfrm>
        </p:spPr>
        <p:txBody>
          <a:bodyPr/>
          <a:lstStyle/>
          <a:p>
            <a:r>
              <a:rPr lang="en-AU" sz="2800"/>
              <a:t>Bước </a:t>
            </a:r>
            <a:r>
              <a:rPr lang="en-AU" sz="2800" smtClean="0"/>
              <a:t>SubBytes:</a:t>
            </a:r>
          </a:p>
          <a:p>
            <a:pPr lvl="1"/>
            <a:r>
              <a:rPr lang="en-AU" sz="2400"/>
              <a:t>Mỗi byte trong ma trận state được thay thế bởi 1 byte trong Rijndael </a:t>
            </a:r>
            <a:r>
              <a:rPr lang="en-AU" sz="2400" smtClean="0"/>
              <a:t>S-box, hay b</a:t>
            </a:r>
            <a:r>
              <a:rPr lang="en-AU" sz="2400" baseline="-25000" smtClean="0"/>
              <a:t>ij</a:t>
            </a:r>
            <a:r>
              <a:rPr lang="en-AU" sz="2400" smtClean="0"/>
              <a:t> = S(a</a:t>
            </a:r>
            <a:r>
              <a:rPr lang="en-AU" sz="2400" baseline="-25000" smtClean="0"/>
              <a:t>ij</a:t>
            </a:r>
            <a:r>
              <a:rPr lang="en-AU" sz="2400" smtClean="0"/>
              <a:t>)</a:t>
            </a:r>
            <a:endParaRPr lang="en-AU" sz="2400"/>
          </a:p>
        </p:txBody>
      </p:sp>
      <p:pic>
        <p:nvPicPr>
          <p:cNvPr id="5122" name="Picture 2" descr="http://upload.wikimedia.org/wikipedia/commons/thumb/a/a4/AES-SubBytes.svg/320px-AES-SubByt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675700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0962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981200"/>
          </a:xfrm>
        </p:spPr>
        <p:txBody>
          <a:bodyPr/>
          <a:lstStyle/>
          <a:p>
            <a:r>
              <a:rPr lang="en-AU" sz="2800"/>
              <a:t>Bước ShiftRows:</a:t>
            </a:r>
          </a:p>
          <a:p>
            <a:pPr lvl="1"/>
            <a:r>
              <a:rPr lang="en-AU" sz="2400" smtClean="0"/>
              <a:t>Các dòng của ma trận state được dịch theo chu kỳ </a:t>
            </a:r>
            <a:br>
              <a:rPr lang="en-AU" sz="2400" smtClean="0"/>
            </a:br>
            <a:r>
              <a:rPr lang="en-AU" sz="2400" smtClean="0"/>
              <a:t>sang trái;</a:t>
            </a:r>
          </a:p>
          <a:p>
            <a:pPr lvl="1"/>
            <a:r>
              <a:rPr lang="en-AU" sz="2400" smtClean="0"/>
              <a:t>Dòng thứ nhất giữ nguyên.</a:t>
            </a:r>
            <a:endParaRPr lang="en-AU" sz="2400"/>
          </a:p>
        </p:txBody>
      </p:sp>
      <p:pic>
        <p:nvPicPr>
          <p:cNvPr id="6146" name="Picture 2" descr="http://upload.wikimedia.org/wikipedia/commons/thumb/6/66/AES-ShiftRows.svg/320px-AES-ShiftRow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05200"/>
            <a:ext cx="717175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30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8763000" cy="1981200"/>
          </a:xfrm>
        </p:spPr>
        <p:txBody>
          <a:bodyPr/>
          <a:lstStyle/>
          <a:p>
            <a:r>
              <a:rPr lang="en-AU" sz="2800"/>
              <a:t>Bước MixColumns:</a:t>
            </a:r>
          </a:p>
          <a:p>
            <a:pPr lvl="1"/>
            <a:r>
              <a:rPr lang="en-AU" sz="2400" smtClean="0"/>
              <a:t>Mỗi cột của ma trận state được nhân với một đa thức c(x)</a:t>
            </a:r>
            <a:endParaRPr lang="en-AU" sz="2400"/>
          </a:p>
        </p:txBody>
      </p:sp>
      <p:pic>
        <p:nvPicPr>
          <p:cNvPr id="7170" name="Picture 2" descr="http://upload.wikimedia.org/wikipedia/commons/thumb/7/76/AES-MixColumns.svg/320px-AES-MixColum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631114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08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 AES</a:t>
            </a:r>
            <a:endParaRPr lang="en-AU"/>
          </a:p>
        </p:txBody>
      </p:sp>
      <p:sp>
        <p:nvSpPr>
          <p:cNvPr id="3" name="Content Placeholder 2"/>
          <p:cNvSpPr>
            <a:spLocks noGrp="1"/>
          </p:cNvSpPr>
          <p:nvPr>
            <p:ph idx="1"/>
          </p:nvPr>
        </p:nvSpPr>
        <p:spPr>
          <a:xfrm>
            <a:off x="228600" y="1371600"/>
            <a:ext cx="2743200" cy="4191000"/>
          </a:xfrm>
        </p:spPr>
        <p:txBody>
          <a:bodyPr/>
          <a:lstStyle/>
          <a:p>
            <a:r>
              <a:rPr lang="en-AU"/>
              <a:t>Bước AddRoundKey:</a:t>
            </a:r>
          </a:p>
          <a:p>
            <a:pPr lvl="1"/>
            <a:r>
              <a:rPr lang="en-AU" smtClean="0"/>
              <a:t>Mỗi byte của ma trận state được kết hợp với một byte của khóa phụ sử dụng phép </a:t>
            </a:r>
            <a:r>
              <a:rPr lang="en-AU" smtClean="0">
                <a:sym typeface="Symbol"/>
              </a:rPr>
              <a:t> (</a:t>
            </a:r>
            <a:r>
              <a:rPr lang="en-AU"/>
              <a:t>XOR</a:t>
            </a:r>
            <a:r>
              <a:rPr lang="en-AU" smtClean="0"/>
              <a:t>).</a:t>
            </a:r>
            <a:endParaRPr lang="en-AU"/>
          </a:p>
        </p:txBody>
      </p:sp>
      <p:pic>
        <p:nvPicPr>
          <p:cNvPr id="8194" name="Picture 2" descr="http://upload.wikimedia.org/wikipedia/commons/thumb/a/ad/AES-AddRoundKey.svg/320px-AES-AddRoundK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6004281" cy="46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70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4.3.1 </a:t>
            </a:r>
            <a:r>
              <a:rPr lang="vi-VN"/>
              <a:t>Các giải thuật mã hóa</a:t>
            </a:r>
            <a:r>
              <a:rPr lang="en-US"/>
              <a:t> khóa đối xứng </a:t>
            </a:r>
            <a:r>
              <a:rPr lang="en-US" smtClean="0"/>
              <a:t>– AES</a:t>
            </a:r>
            <a:endParaRPr lang="en-AU"/>
          </a:p>
        </p:txBody>
      </p:sp>
      <p:sp>
        <p:nvSpPr>
          <p:cNvPr id="5" name="TextBox 4"/>
          <p:cNvSpPr txBox="1"/>
          <p:nvPr/>
        </p:nvSpPr>
        <p:spPr>
          <a:xfrm>
            <a:off x="533400" y="1752600"/>
            <a:ext cx="1219200" cy="3970318"/>
          </a:xfrm>
          <a:prstGeom prst="rect">
            <a:avLst/>
          </a:prstGeom>
          <a:noFill/>
        </p:spPr>
        <p:txBody>
          <a:bodyPr wrap="square" rtlCol="0">
            <a:spAutoFit/>
          </a:bodyPr>
          <a:lstStyle/>
          <a:p>
            <a:r>
              <a:rPr lang="en-AU" sz="2800" b="0" smtClean="0"/>
              <a:t>Quá trình mã hóa và </a:t>
            </a:r>
            <a:br>
              <a:rPr lang="en-AU" sz="2800" b="0" smtClean="0"/>
            </a:br>
            <a:r>
              <a:rPr lang="en-AU" sz="2800" b="0" smtClean="0"/>
              <a:t>giải mã của AES</a:t>
            </a:r>
            <a:endParaRPr lang="en-AU" sz="2800" b="0"/>
          </a:p>
        </p:txBody>
      </p:sp>
      <p:pic>
        <p:nvPicPr>
          <p:cNvPr id="2050" name="Picture 2" descr="http://www.iis.ee.ethz.ch/~kgf/acacia/fig/a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441" y="1315871"/>
            <a:ext cx="6014113" cy="547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2835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sp>
        <p:nvSpPr>
          <p:cNvPr id="3" name="Content Placeholder 2"/>
          <p:cNvSpPr>
            <a:spLocks noGrp="1"/>
          </p:cNvSpPr>
          <p:nvPr>
            <p:ph idx="1"/>
          </p:nvPr>
        </p:nvSpPr>
        <p:spPr/>
        <p:txBody>
          <a:bodyPr/>
          <a:lstStyle/>
          <a:p>
            <a:r>
              <a:rPr lang="vi-VN" sz="2800"/>
              <a:t>Các giải thuật mã hóa</a:t>
            </a:r>
            <a:r>
              <a:rPr lang="en-US" sz="2800"/>
              <a:t> </a:t>
            </a:r>
            <a:r>
              <a:rPr lang="en-US" sz="2800" smtClean="0"/>
              <a:t>khóa bất </a:t>
            </a:r>
            <a:r>
              <a:rPr lang="en-US" sz="2800"/>
              <a:t>đối xứng </a:t>
            </a:r>
            <a:r>
              <a:rPr lang="en-US" sz="2800" smtClean="0"/>
              <a:t>(asymetric </a:t>
            </a:r>
            <a:r>
              <a:rPr lang="en-US" sz="2800"/>
              <a:t>key encryption) </a:t>
            </a:r>
          </a:p>
          <a:p>
            <a:pPr lvl="1"/>
            <a:r>
              <a:rPr lang="en-US" sz="2400"/>
              <a:t>Còn gọi là mã hóa khóa </a:t>
            </a:r>
            <a:r>
              <a:rPr lang="en-US" sz="2400" smtClean="0"/>
              <a:t>công khai (public </a:t>
            </a:r>
            <a:r>
              <a:rPr lang="en-US" sz="2400"/>
              <a:t>key encryption):</a:t>
            </a:r>
          </a:p>
          <a:p>
            <a:pPr lvl="1"/>
            <a:r>
              <a:rPr lang="en-US" sz="2400"/>
              <a:t>Sử dụng một </a:t>
            </a:r>
            <a:r>
              <a:rPr lang="en-US" sz="2400" smtClean="0"/>
              <a:t>cặp khóa </a:t>
            </a:r>
            <a:r>
              <a:rPr lang="en-US" sz="2400"/>
              <a:t>(</a:t>
            </a:r>
            <a:r>
              <a:rPr lang="en-US" sz="2400" smtClean="0"/>
              <a:t>key pair): một khóa cho mã </a:t>
            </a:r>
            <a:r>
              <a:rPr lang="en-US" sz="2400"/>
              <a:t>hóa và </a:t>
            </a:r>
            <a:r>
              <a:rPr lang="en-US" sz="2400" smtClean="0"/>
              <a:t>một khóa cho giải </a:t>
            </a:r>
            <a:r>
              <a:rPr lang="en-US" sz="2400"/>
              <a:t>mã.</a:t>
            </a:r>
          </a:p>
          <a:p>
            <a:r>
              <a:rPr lang="en-US" sz="2800"/>
              <a:t>Đặc điểm:</a:t>
            </a:r>
          </a:p>
          <a:p>
            <a:pPr lvl="1"/>
            <a:r>
              <a:rPr lang="en-US" sz="2400"/>
              <a:t>Kích thước khóa </a:t>
            </a:r>
            <a:r>
              <a:rPr lang="en-US" sz="2400" smtClean="0"/>
              <a:t>lớn (1024 – 3072 bít)</a:t>
            </a:r>
            <a:endParaRPr lang="en-US" sz="2400"/>
          </a:p>
          <a:p>
            <a:pPr lvl="1"/>
            <a:r>
              <a:rPr lang="en-US" sz="2400"/>
              <a:t>Tốc độ </a:t>
            </a:r>
            <a:r>
              <a:rPr lang="en-US" sz="2400" smtClean="0"/>
              <a:t>chậm</a:t>
            </a:r>
            <a:endParaRPr lang="en-US" sz="2400"/>
          </a:p>
          <a:p>
            <a:pPr lvl="1"/>
            <a:r>
              <a:rPr lang="en-US" sz="2400"/>
              <a:t>Độ an toàn cao</a:t>
            </a:r>
          </a:p>
          <a:p>
            <a:pPr lvl="1"/>
            <a:r>
              <a:rPr lang="en-US" sz="2400" smtClean="0"/>
              <a:t>Thuận lợi </a:t>
            </a:r>
            <a:r>
              <a:rPr lang="en-US" sz="2400"/>
              <a:t>trong quản lý và phân phối khóa.</a:t>
            </a:r>
            <a:endParaRPr lang="en-AU"/>
          </a:p>
        </p:txBody>
      </p:sp>
    </p:spTree>
    <p:extLst>
      <p:ext uri="{BB962C8B-B14F-4D97-AF65-F5344CB8AC3E}">
        <p14:creationId xmlns:p14="http://schemas.microsoft.com/office/powerpoint/2010/main" val="31258397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sp>
        <p:nvSpPr>
          <p:cNvPr id="3" name="Content Placeholder 2"/>
          <p:cNvSpPr>
            <a:spLocks noGrp="1"/>
          </p:cNvSpPr>
          <p:nvPr>
            <p:ph idx="1"/>
          </p:nvPr>
        </p:nvSpPr>
        <p:spPr>
          <a:xfrm>
            <a:off x="1524000" y="1600200"/>
            <a:ext cx="6858000" cy="4525963"/>
          </a:xfrm>
        </p:spPr>
        <p:txBody>
          <a:bodyPr/>
          <a:lstStyle/>
          <a:p>
            <a:pPr>
              <a:buFont typeface="Wingdings" panose="05000000000000000000" pitchFamily="2" charset="2"/>
              <a:buChar char="§"/>
            </a:pPr>
            <a:r>
              <a:rPr lang="vi-VN" sz="2800" smtClean="0"/>
              <a:t>Các giải thuật mã hóa</a:t>
            </a:r>
            <a:r>
              <a:rPr lang="en-US" sz="2800" smtClean="0"/>
              <a:t> khóa bất đối xứng điển hình:</a:t>
            </a:r>
            <a:endParaRPr lang="en-US" sz="2000" smtClean="0"/>
          </a:p>
          <a:p>
            <a:pPr lvl="1"/>
            <a:r>
              <a:rPr lang="en-US" sz="2400" smtClean="0"/>
              <a:t>RSA</a:t>
            </a:r>
          </a:p>
          <a:p>
            <a:pPr lvl="1"/>
            <a:r>
              <a:rPr lang="en-US" sz="2400" smtClean="0"/>
              <a:t>Rabin</a:t>
            </a:r>
          </a:p>
          <a:p>
            <a:pPr lvl="1"/>
            <a:r>
              <a:rPr lang="en-US" sz="2400" smtClean="0"/>
              <a:t>ElGamal</a:t>
            </a:r>
          </a:p>
          <a:p>
            <a:pPr lvl="1"/>
            <a:r>
              <a:rPr lang="en-AU" sz="2400" smtClean="0"/>
              <a:t>McEliece</a:t>
            </a:r>
          </a:p>
          <a:p>
            <a:pPr lvl="1"/>
            <a:r>
              <a:rPr lang="en-AU" sz="2400"/>
              <a:t>Knapsack</a:t>
            </a:r>
          </a:p>
        </p:txBody>
      </p:sp>
    </p:spTree>
    <p:extLst>
      <p:ext uri="{BB962C8B-B14F-4D97-AF65-F5344CB8AC3E}">
        <p14:creationId xmlns:p14="http://schemas.microsoft.com/office/powerpoint/2010/main" val="180513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351128"/>
            <a:ext cx="8756650" cy="4775036"/>
          </a:xfrm>
        </p:spPr>
        <p:txBody>
          <a:bodyPr/>
          <a:lstStyle/>
          <a:p>
            <a:r>
              <a:rPr lang="vi-VN" smtClean="0"/>
              <a:t>Thông tin chưa được mã hóa (Unencrypted information) là thông tin ở dạng có thể hiểu được.</a:t>
            </a:r>
          </a:p>
          <a:p>
            <a:pPr lvl="1"/>
            <a:r>
              <a:rPr lang="vi-VN" smtClean="0"/>
              <a:t>Cũng được gọi là bản rõ (plaintext hay cleartext)</a:t>
            </a:r>
          </a:p>
          <a:p>
            <a:r>
              <a:rPr lang="vi-VN"/>
              <a:t>Thông tin </a:t>
            </a:r>
            <a:r>
              <a:rPr lang="vi-VN" smtClean="0"/>
              <a:t>đã được </a:t>
            </a:r>
            <a:r>
              <a:rPr lang="vi-VN"/>
              <a:t>mã hóa </a:t>
            </a:r>
            <a:r>
              <a:rPr lang="vi-VN" smtClean="0"/>
              <a:t>(Encrypted </a:t>
            </a:r>
            <a:r>
              <a:rPr lang="vi-VN"/>
              <a:t>information) </a:t>
            </a:r>
            <a:r>
              <a:rPr lang="vi-VN" smtClean="0"/>
              <a:t>là thông tin ở dạng đã bị xáo trộn.</a:t>
            </a:r>
          </a:p>
          <a:p>
            <a:pPr lvl="1"/>
            <a:r>
              <a:rPr lang="vi-VN"/>
              <a:t>Cũng được gọi là bản </a:t>
            </a:r>
            <a:r>
              <a:rPr lang="vi-VN" smtClean="0"/>
              <a:t>m</a:t>
            </a:r>
            <a:r>
              <a:rPr lang="en-AU" smtClean="0"/>
              <a:t>ã</a:t>
            </a:r>
            <a:r>
              <a:rPr lang="vi-VN" smtClean="0"/>
              <a:t> (ciphertext </a:t>
            </a:r>
            <a:r>
              <a:rPr lang="vi-VN"/>
              <a:t>hay </a:t>
            </a:r>
            <a:r>
              <a:rPr lang="vi-VN" smtClean="0"/>
              <a:t>encrypted text)</a:t>
            </a:r>
          </a:p>
          <a:p>
            <a:r>
              <a:rPr lang="en-AU"/>
              <a:t>Mã hóa </a:t>
            </a:r>
            <a:r>
              <a:rPr lang="en-AU" smtClean="0"/>
              <a:t>(</a:t>
            </a:r>
            <a:r>
              <a:rPr lang="vi-VN" smtClean="0"/>
              <a:t>E</a:t>
            </a:r>
            <a:r>
              <a:rPr lang="en-AU" smtClean="0"/>
              <a:t>ncryption)</a:t>
            </a:r>
            <a:r>
              <a:rPr lang="vi-VN" smtClean="0"/>
              <a:t> là hành động xáo trộn (scrambling) bản rõ để chuyển thành bản mã.</a:t>
            </a:r>
            <a:endParaRPr lang="en-AU"/>
          </a:p>
          <a:p>
            <a:r>
              <a:rPr lang="en-AU"/>
              <a:t>Giải mã </a:t>
            </a:r>
            <a:r>
              <a:rPr lang="en-AU" smtClean="0"/>
              <a:t>(</a:t>
            </a:r>
            <a:r>
              <a:rPr lang="vi-VN" smtClean="0"/>
              <a:t>D</a:t>
            </a:r>
            <a:r>
              <a:rPr lang="en-AU" smtClean="0"/>
              <a:t>ecryption)</a:t>
            </a:r>
            <a:r>
              <a:rPr lang="vi-VN"/>
              <a:t> là hành động </a:t>
            </a:r>
            <a:r>
              <a:rPr lang="vi-VN" smtClean="0"/>
              <a:t>giải xáo </a:t>
            </a:r>
            <a:r>
              <a:rPr lang="vi-VN"/>
              <a:t>trộn </a:t>
            </a:r>
            <a:r>
              <a:rPr lang="vi-VN" smtClean="0"/>
              <a:t>(unscrambling</a:t>
            </a:r>
            <a:r>
              <a:rPr lang="vi-VN"/>
              <a:t>) </a:t>
            </a:r>
            <a:r>
              <a:rPr lang="vi-VN" smtClean="0"/>
              <a:t>bản mã </a:t>
            </a:r>
            <a:r>
              <a:rPr lang="vi-VN"/>
              <a:t>để chuyển thành bản </a:t>
            </a:r>
            <a:r>
              <a:rPr lang="vi-VN" smtClean="0"/>
              <a:t>rõ.</a:t>
            </a:r>
            <a:endParaRPr lang="en-AU"/>
          </a:p>
        </p:txBody>
      </p:sp>
    </p:spTree>
    <p:extLst>
      <p:ext uri="{BB962C8B-B14F-4D97-AF65-F5344CB8AC3E}">
        <p14:creationId xmlns:p14="http://schemas.microsoft.com/office/powerpoint/2010/main" val="2256908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4.3.2 </a:t>
            </a:r>
            <a:r>
              <a:rPr lang="en-US"/>
              <a:t>Các giải thuật mã hóa khóa bất đối xứng</a:t>
            </a:r>
            <a:endParaRPr lang="en-AU"/>
          </a:p>
        </p:txBody>
      </p:sp>
      <p:pic>
        <p:nvPicPr>
          <p:cNvPr id="9218" name="Picture 2" descr="http://i.msdn.microsoft.com/dynimg/IC1550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415000" cy="494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154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47800"/>
            <a:ext cx="8915400" cy="4678363"/>
          </a:xfrm>
        </p:spPr>
        <p:txBody>
          <a:bodyPr/>
          <a:lstStyle/>
          <a:p>
            <a:r>
              <a:rPr lang="en-AU" smtClean="0"/>
              <a:t>Giải thuật mã hóa RSA được 3 nhà khoa học </a:t>
            </a:r>
            <a:r>
              <a:rPr lang="en-AU"/>
              <a:t>Ronald Rivest, Adi </a:t>
            </a:r>
            <a:r>
              <a:rPr lang="en-AU" smtClean="0"/>
              <a:t>Shamir </a:t>
            </a:r>
            <a:r>
              <a:rPr lang="en-AU"/>
              <a:t>và Leonard </a:t>
            </a:r>
            <a:r>
              <a:rPr lang="en-AU" smtClean="0"/>
              <a:t>Adleman phát minh năm 1977;</a:t>
            </a:r>
          </a:p>
          <a:p>
            <a:pPr lvl="1"/>
            <a:r>
              <a:rPr lang="en-AU" smtClean="0"/>
              <a:t>Tên giải thuật RSA lấy theo chữ cái đầu của tên 3 ông.</a:t>
            </a:r>
          </a:p>
          <a:p>
            <a:r>
              <a:rPr lang="en-AU" smtClean="0"/>
              <a:t>Độ an toàn của RSA dựa trên tính khó của việc phân tích số nguyên rất lớn (số có hàng trăm chữ số thập phân);</a:t>
            </a:r>
          </a:p>
          <a:p>
            <a:r>
              <a:rPr lang="en-AU" smtClean="0"/>
              <a:t>RSA sử dụng một cặp khóa:</a:t>
            </a:r>
          </a:p>
          <a:p>
            <a:pPr lvl="1"/>
            <a:r>
              <a:rPr lang="en-AU" smtClean="0"/>
              <a:t>Khóa công khai (Public key) dùng để mã hóa;</a:t>
            </a:r>
          </a:p>
          <a:p>
            <a:pPr lvl="1"/>
            <a:r>
              <a:rPr lang="en-AU" smtClean="0"/>
              <a:t>Khóa riêng (Private key) dùng để giải mã. </a:t>
            </a:r>
          </a:p>
          <a:p>
            <a:pPr lvl="1"/>
            <a:r>
              <a:rPr lang="en-AU"/>
              <a:t>Chỉ </a:t>
            </a:r>
            <a:r>
              <a:rPr lang="en-AU" smtClean="0"/>
              <a:t>khóa riêng cần giữ bí mật. Khóa công khai có thể công bố rộng rãi.</a:t>
            </a:r>
          </a:p>
          <a:p>
            <a:r>
              <a:rPr lang="en-AU" smtClean="0"/>
              <a:t>Kích thước khóa của RSA:</a:t>
            </a:r>
          </a:p>
          <a:p>
            <a:pPr lvl="1"/>
            <a:r>
              <a:rPr lang="en-AU" smtClean="0"/>
              <a:t>Khóa &lt; 1024 bít không an toàn hiện nay.</a:t>
            </a:r>
          </a:p>
          <a:p>
            <a:pPr lvl="1"/>
            <a:r>
              <a:rPr lang="en-AU" smtClean="0"/>
              <a:t>Khuyến nghị dùng khóa &gt;= 2048 bít. Tương lai nên dùng khóa 3072 bít.</a:t>
            </a:r>
            <a:endParaRPr lang="en-AU"/>
          </a:p>
        </p:txBody>
      </p:sp>
    </p:spTree>
    <p:extLst>
      <p:ext uri="{BB962C8B-B14F-4D97-AF65-F5344CB8AC3E}">
        <p14:creationId xmlns:p14="http://schemas.microsoft.com/office/powerpoint/2010/main" val="1060685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47800"/>
            <a:ext cx="8915400" cy="4678363"/>
          </a:xfrm>
        </p:spPr>
        <p:txBody>
          <a:bodyPr/>
          <a:lstStyle/>
          <a:p>
            <a:r>
              <a:rPr lang="en-AU" sz="2800" smtClean="0"/>
              <a:t>Thủ tục sinh khóa RSA:</a:t>
            </a:r>
          </a:p>
          <a:p>
            <a:pPr lvl="1"/>
            <a:r>
              <a:rPr lang="en-AU" sz="2400" smtClean="0"/>
              <a:t>Tạo 2 số nguyên tố p và q;</a:t>
            </a:r>
          </a:p>
          <a:p>
            <a:pPr lvl="1"/>
            <a:r>
              <a:rPr lang="en-AU" sz="2400" smtClean="0"/>
              <a:t>Tính n = p x q</a:t>
            </a:r>
          </a:p>
          <a:p>
            <a:pPr lvl="1"/>
            <a:r>
              <a:rPr lang="en-AU" sz="2400" smtClean="0"/>
              <a:t>Tính </a:t>
            </a:r>
            <a:r>
              <a:rPr lang="en-AU" sz="2400" smtClean="0">
                <a:sym typeface="Symbol"/>
              </a:rPr>
              <a:t>(n) = (p-1) x (q-1)</a:t>
            </a:r>
          </a:p>
          <a:p>
            <a:pPr lvl="1"/>
            <a:r>
              <a:rPr lang="en-AU" sz="2400" smtClean="0">
                <a:sym typeface="Symbol"/>
              </a:rPr>
              <a:t>Chọn số e sao cho  0 &lt; e &lt; </a:t>
            </a:r>
            <a:r>
              <a:rPr lang="en-AU" sz="2400">
                <a:sym typeface="Symbol"/>
              </a:rPr>
              <a:t>(n</a:t>
            </a:r>
            <a:r>
              <a:rPr lang="en-AU" sz="2400" smtClean="0">
                <a:sym typeface="Symbol"/>
              </a:rPr>
              <a:t>) và gcd(e, </a:t>
            </a:r>
            <a:r>
              <a:rPr lang="en-AU" sz="2400">
                <a:sym typeface="Symbol"/>
              </a:rPr>
              <a:t>(n</a:t>
            </a:r>
            <a:r>
              <a:rPr lang="en-AU" sz="2400" smtClean="0">
                <a:sym typeface="Symbol"/>
              </a:rPr>
              <a:t>)) = 1</a:t>
            </a:r>
          </a:p>
          <a:p>
            <a:pPr lvl="1"/>
            <a:r>
              <a:rPr lang="en-AU" sz="2400" smtClean="0">
                <a:sym typeface="Symbol"/>
              </a:rPr>
              <a:t>Chọn số d sao cho  d  e</a:t>
            </a:r>
            <a:r>
              <a:rPr lang="en-AU" sz="2400" baseline="30000" smtClean="0">
                <a:sym typeface="Symbol"/>
              </a:rPr>
              <a:t>-1</a:t>
            </a:r>
            <a:r>
              <a:rPr lang="en-AU" sz="2400" smtClean="0">
                <a:sym typeface="Symbol"/>
              </a:rPr>
              <a:t> mod </a:t>
            </a:r>
            <a:r>
              <a:rPr lang="en-AU" sz="2400">
                <a:sym typeface="Symbol"/>
              </a:rPr>
              <a:t>(n</a:t>
            </a:r>
            <a:r>
              <a:rPr lang="en-AU" sz="2400" smtClean="0">
                <a:sym typeface="Symbol"/>
              </a:rPr>
              <a:t>), </a:t>
            </a:r>
          </a:p>
          <a:p>
            <a:pPr marL="355600" lvl="1" indent="0">
              <a:buNone/>
            </a:pPr>
            <a:r>
              <a:rPr lang="en-AU" sz="2400">
                <a:sym typeface="Symbol"/>
              </a:rPr>
              <a:t>	</a:t>
            </a:r>
            <a:r>
              <a:rPr lang="en-AU" sz="2400" smtClean="0">
                <a:sym typeface="Symbol"/>
              </a:rPr>
              <a:t>		hoặc (d x e) </a:t>
            </a:r>
            <a:r>
              <a:rPr lang="en-AU" sz="2400">
                <a:sym typeface="Symbol"/>
              </a:rPr>
              <a:t>mod (n</a:t>
            </a:r>
            <a:r>
              <a:rPr lang="en-AU" sz="2400" smtClean="0">
                <a:sym typeface="Symbol"/>
              </a:rPr>
              <a:t>) = 1</a:t>
            </a:r>
          </a:p>
          <a:p>
            <a:pPr marL="355600" lvl="1" indent="0">
              <a:buNone/>
            </a:pPr>
            <a:r>
              <a:rPr lang="en-AU" sz="2400">
                <a:sym typeface="Symbol"/>
              </a:rPr>
              <a:t>	</a:t>
            </a:r>
            <a:r>
              <a:rPr lang="en-AU" sz="2400" smtClean="0">
                <a:sym typeface="Symbol"/>
              </a:rPr>
              <a:t>(d là molulo nghịch đảo của e)</a:t>
            </a:r>
          </a:p>
          <a:p>
            <a:r>
              <a:rPr lang="en-AU" sz="2800" smtClean="0">
                <a:sym typeface="Symbol"/>
              </a:rPr>
              <a:t>Ta có (n, e) là khóa công khai, (n, d) là khóa riêng.</a:t>
            </a:r>
            <a:endParaRPr lang="en-AU" sz="2800"/>
          </a:p>
        </p:txBody>
      </p:sp>
    </p:spTree>
    <p:extLst>
      <p:ext uri="{BB962C8B-B14F-4D97-AF65-F5344CB8AC3E}">
        <p14:creationId xmlns:p14="http://schemas.microsoft.com/office/powerpoint/2010/main" val="2340288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Thủ tục mã hóa RSA:</a:t>
            </a:r>
          </a:p>
          <a:p>
            <a:pPr lvl="1"/>
            <a:r>
              <a:rPr lang="en-AU" sz="2400" smtClean="0">
                <a:sym typeface="Symbol"/>
              </a:rPr>
              <a:t>Thông điệp m đã được chuyển thành số, m&lt;n</a:t>
            </a:r>
          </a:p>
          <a:p>
            <a:pPr lvl="1"/>
            <a:r>
              <a:rPr lang="en-AU" sz="2400" smtClean="0">
                <a:sym typeface="Symbol"/>
              </a:rPr>
              <a:t>Bản mã c = m</a:t>
            </a:r>
            <a:r>
              <a:rPr lang="en-AU" sz="2400" baseline="30000" smtClean="0">
                <a:sym typeface="Symbol"/>
              </a:rPr>
              <a:t>e</a:t>
            </a:r>
            <a:r>
              <a:rPr lang="en-AU" sz="2400" smtClean="0">
                <a:sym typeface="Symbol"/>
              </a:rPr>
              <a:t> mod n</a:t>
            </a:r>
          </a:p>
          <a:p>
            <a:r>
              <a:rPr lang="en-AU" sz="2800"/>
              <a:t>Thủ tục </a:t>
            </a:r>
            <a:r>
              <a:rPr lang="en-AU" sz="2800" smtClean="0"/>
              <a:t>giải mã RSA</a:t>
            </a:r>
            <a:r>
              <a:rPr lang="en-AU" sz="2800"/>
              <a:t>:</a:t>
            </a:r>
          </a:p>
          <a:p>
            <a:pPr lvl="1"/>
            <a:r>
              <a:rPr lang="en-AU" sz="2400" smtClean="0">
                <a:sym typeface="Symbol"/>
              </a:rPr>
              <a:t>Bản mã c, c&lt;n</a:t>
            </a:r>
            <a:endParaRPr lang="en-AU" sz="2400">
              <a:sym typeface="Symbol"/>
            </a:endParaRPr>
          </a:p>
          <a:p>
            <a:pPr lvl="1"/>
            <a:r>
              <a:rPr lang="en-AU" sz="2400">
                <a:sym typeface="Symbol"/>
              </a:rPr>
              <a:t>Bản </a:t>
            </a:r>
            <a:r>
              <a:rPr lang="en-AU" sz="2400" smtClean="0">
                <a:sym typeface="Symbol"/>
              </a:rPr>
              <a:t>rõ m </a:t>
            </a:r>
            <a:r>
              <a:rPr lang="en-AU" sz="2400">
                <a:sym typeface="Symbol"/>
              </a:rPr>
              <a:t>= </a:t>
            </a:r>
            <a:r>
              <a:rPr lang="en-AU" sz="2400" smtClean="0">
                <a:sym typeface="Symbol"/>
              </a:rPr>
              <a:t>c</a:t>
            </a:r>
            <a:r>
              <a:rPr lang="en-AU" sz="2400" baseline="30000" smtClean="0">
                <a:sym typeface="Symbol"/>
              </a:rPr>
              <a:t>d</a:t>
            </a:r>
            <a:r>
              <a:rPr lang="en-AU" sz="2400" smtClean="0">
                <a:sym typeface="Symbol"/>
              </a:rPr>
              <a:t> </a:t>
            </a:r>
            <a:r>
              <a:rPr lang="en-AU" sz="2400">
                <a:sym typeface="Symbol"/>
              </a:rPr>
              <a:t>mod n</a:t>
            </a:r>
          </a:p>
        </p:txBody>
      </p:sp>
    </p:spTree>
    <p:extLst>
      <p:ext uri="{BB962C8B-B14F-4D97-AF65-F5344CB8AC3E}">
        <p14:creationId xmlns:p14="http://schemas.microsoft.com/office/powerpoint/2010/main" val="4097663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1:</a:t>
            </a:r>
          </a:p>
          <a:p>
            <a:pPr lvl="1"/>
            <a:r>
              <a:rPr lang="en-AU" sz="2400" smtClean="0">
                <a:sym typeface="Symbol"/>
              </a:rPr>
              <a:t>Chọn 2 số nguyên tố p=3 và q=11</a:t>
            </a:r>
          </a:p>
          <a:p>
            <a:pPr lvl="1"/>
            <a:r>
              <a:rPr lang="en-AU" sz="2400" smtClean="0">
                <a:sym typeface="Symbol"/>
              </a:rPr>
              <a:t>Tính n = p x q = </a:t>
            </a:r>
            <a:r>
              <a:rPr lang="en-AU" sz="2400">
                <a:sym typeface="Symbol"/>
              </a:rPr>
              <a:t>3</a:t>
            </a:r>
            <a:r>
              <a:rPr lang="en-AU" sz="2400" smtClean="0">
                <a:sym typeface="Symbol"/>
              </a:rPr>
              <a:t> x 11 = 33</a:t>
            </a:r>
          </a:p>
          <a:p>
            <a:pPr lvl="1"/>
            <a:r>
              <a:rPr lang="en-AU" sz="2400" smtClean="0">
                <a:sym typeface="Symbol"/>
              </a:rPr>
              <a:t>Tính </a:t>
            </a:r>
            <a:r>
              <a:rPr lang="en-AU" sz="2400">
                <a:sym typeface="Symbol"/>
              </a:rPr>
              <a:t>(n) = (p-1) x (q-1</a:t>
            </a:r>
            <a:r>
              <a:rPr lang="en-AU" sz="2400" smtClean="0">
                <a:sym typeface="Symbol"/>
              </a:rPr>
              <a:t>) = 2 x 10 = 20</a:t>
            </a:r>
          </a:p>
          <a:p>
            <a:pPr lvl="1"/>
            <a:r>
              <a:rPr lang="en-AU" sz="2400" smtClean="0">
                <a:sym typeface="Symbol"/>
              </a:rPr>
              <a:t>Chọn số e sao cho 0 &lt; e &lt; 20, và e và </a:t>
            </a:r>
            <a:r>
              <a:rPr lang="en-AU" sz="2400">
                <a:sym typeface="Symbol"/>
              </a:rPr>
              <a:t>(n</a:t>
            </a:r>
            <a:r>
              <a:rPr lang="en-AU" sz="2400" smtClean="0">
                <a:sym typeface="Symbol"/>
              </a:rPr>
              <a:t>) là số nguyên tố cùng nhau (</a:t>
            </a:r>
            <a:r>
              <a:rPr lang="en-AU" sz="2400">
                <a:sym typeface="Symbol"/>
              </a:rPr>
              <a:t>(n</a:t>
            </a:r>
            <a:r>
              <a:rPr lang="en-AU" sz="2400" smtClean="0">
                <a:sym typeface="Symbol"/>
              </a:rPr>
              <a:t>) không chia hết cho e). Chọn e = 7</a:t>
            </a:r>
          </a:p>
          <a:p>
            <a:pPr lvl="1"/>
            <a:r>
              <a:rPr lang="en-AU" sz="2400" smtClean="0">
                <a:sym typeface="Symbol"/>
              </a:rPr>
              <a:t>Tính (d x e) </a:t>
            </a:r>
            <a:r>
              <a:rPr lang="en-AU" sz="2400">
                <a:sym typeface="Symbol"/>
              </a:rPr>
              <a:t>mod (n</a:t>
            </a:r>
            <a:r>
              <a:rPr lang="en-AU" sz="2400" smtClean="0">
                <a:sym typeface="Symbol"/>
              </a:rPr>
              <a:t>) </a:t>
            </a:r>
            <a:r>
              <a:rPr lang="en-AU" sz="2400" smtClean="0">
                <a:sym typeface="Wingdings" panose="05000000000000000000" pitchFamily="2" charset="2"/>
              </a:rPr>
              <a:t> (d x 7) mod 20 = 1</a:t>
            </a:r>
          </a:p>
          <a:p>
            <a:pPr marL="355600" lvl="1" indent="0">
              <a:buNone/>
            </a:pPr>
            <a:r>
              <a:rPr lang="en-AU" sz="2400">
                <a:sym typeface="Wingdings" panose="05000000000000000000" pitchFamily="2" charset="2"/>
              </a:rPr>
              <a:t>	</a:t>
            </a:r>
            <a:r>
              <a:rPr lang="en-AU" sz="2400" smtClean="0">
                <a:sym typeface="Wingdings" panose="05000000000000000000" pitchFamily="2" charset="2"/>
              </a:rPr>
              <a:t>d = (20*k +1)/7  d </a:t>
            </a:r>
            <a:r>
              <a:rPr lang="en-AU" sz="2400">
                <a:sym typeface="Wingdings" panose="05000000000000000000" pitchFamily="2" charset="2"/>
              </a:rPr>
              <a:t>= </a:t>
            </a:r>
            <a:r>
              <a:rPr lang="en-AU" sz="2400" smtClean="0">
                <a:sym typeface="Wingdings" panose="05000000000000000000" pitchFamily="2" charset="2"/>
              </a:rPr>
              <a:t>3  (k=1)</a:t>
            </a:r>
          </a:p>
          <a:p>
            <a:pPr lvl="1"/>
            <a:r>
              <a:rPr lang="en-AU" sz="2400" smtClean="0">
                <a:sym typeface="Wingdings" panose="05000000000000000000" pitchFamily="2" charset="2"/>
              </a:rPr>
              <a:t>Khóa công khai (</a:t>
            </a:r>
            <a:r>
              <a:rPr lang="en-AU" sz="2400" smtClean="0">
                <a:sym typeface="Symbol"/>
              </a:rPr>
              <a:t>33, 7)</a:t>
            </a:r>
          </a:p>
          <a:p>
            <a:pPr lvl="1"/>
            <a:r>
              <a:rPr lang="en-AU" sz="2400" smtClean="0">
                <a:sym typeface="Symbol"/>
              </a:rPr>
              <a:t>Khóa bí mật (33, 3)</a:t>
            </a:r>
            <a:endParaRPr lang="en-AU" sz="2400">
              <a:sym typeface="Symbol"/>
            </a:endParaRPr>
          </a:p>
        </p:txBody>
      </p:sp>
    </p:spTree>
    <p:extLst>
      <p:ext uri="{BB962C8B-B14F-4D97-AF65-F5344CB8AC3E}">
        <p14:creationId xmlns:p14="http://schemas.microsoft.com/office/powerpoint/2010/main" val="26367446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1:</a:t>
            </a:r>
          </a:p>
          <a:p>
            <a:pPr lvl="1"/>
            <a:r>
              <a:rPr lang="en-AU" sz="2400" smtClean="0">
                <a:sym typeface="Symbol"/>
              </a:rPr>
              <a:t>Mã hóa: </a:t>
            </a:r>
          </a:p>
          <a:p>
            <a:pPr lvl="2"/>
            <a:r>
              <a:rPr lang="en-AU" sz="2200" smtClean="0">
                <a:sym typeface="Symbol"/>
              </a:rPr>
              <a:t>Với m = 6, </a:t>
            </a:r>
          </a:p>
          <a:p>
            <a:pPr lvl="2"/>
            <a:r>
              <a:rPr lang="en-AU" sz="2200" smtClean="0">
                <a:sym typeface="Symbol"/>
              </a:rPr>
              <a:t>c = m</a:t>
            </a:r>
            <a:r>
              <a:rPr lang="en-AU" sz="2200" baseline="30000" smtClean="0">
                <a:sym typeface="Symbol"/>
              </a:rPr>
              <a:t>e</a:t>
            </a:r>
            <a:r>
              <a:rPr lang="en-AU" sz="2200" smtClean="0">
                <a:sym typeface="Symbol"/>
              </a:rPr>
              <a:t> mod n = 6</a:t>
            </a:r>
            <a:r>
              <a:rPr lang="en-AU" sz="2200" baseline="30000" smtClean="0">
                <a:sym typeface="Symbol"/>
              </a:rPr>
              <a:t>7</a:t>
            </a:r>
            <a:r>
              <a:rPr lang="en-AU" sz="2200" smtClean="0">
                <a:sym typeface="Symbol"/>
              </a:rPr>
              <a:t> mod 33 = 279936 % 33 = 30</a:t>
            </a:r>
            <a:endParaRPr lang="en-AU" sz="2200">
              <a:sym typeface="Symbol"/>
            </a:endParaRPr>
          </a:p>
          <a:p>
            <a:pPr lvl="2"/>
            <a:r>
              <a:rPr lang="en-AU" sz="2200" smtClean="0">
                <a:sym typeface="Wingdings" panose="05000000000000000000" pitchFamily="2" charset="2"/>
              </a:rPr>
              <a:t> c = 30</a:t>
            </a:r>
            <a:endParaRPr lang="en-AU" sz="2200" smtClean="0">
              <a:sym typeface="Symbol"/>
            </a:endParaRPr>
          </a:p>
          <a:p>
            <a:pPr lvl="1"/>
            <a:r>
              <a:rPr lang="en-AU" sz="2400" smtClean="0">
                <a:sym typeface="Symbol"/>
              </a:rPr>
              <a:t>Giải mã: </a:t>
            </a:r>
          </a:p>
          <a:p>
            <a:pPr lvl="2"/>
            <a:r>
              <a:rPr lang="en-AU" sz="2200" smtClean="0">
                <a:sym typeface="Symbol"/>
              </a:rPr>
              <a:t>m = </a:t>
            </a:r>
            <a:r>
              <a:rPr lang="en-AU" sz="2200">
                <a:sym typeface="Symbol"/>
              </a:rPr>
              <a:t> </a:t>
            </a:r>
            <a:r>
              <a:rPr lang="en-AU" sz="2200" smtClean="0">
                <a:sym typeface="Symbol"/>
              </a:rPr>
              <a:t>c</a:t>
            </a:r>
            <a:r>
              <a:rPr lang="en-AU" sz="2200" baseline="30000" smtClean="0">
                <a:sym typeface="Symbol"/>
              </a:rPr>
              <a:t>d</a:t>
            </a:r>
            <a:r>
              <a:rPr lang="en-AU" sz="2200" smtClean="0">
                <a:sym typeface="Symbol"/>
              </a:rPr>
              <a:t> </a:t>
            </a:r>
            <a:r>
              <a:rPr lang="en-AU" sz="2200">
                <a:sym typeface="Symbol"/>
              </a:rPr>
              <a:t>mod n = </a:t>
            </a:r>
            <a:r>
              <a:rPr lang="en-AU" sz="2200" smtClean="0">
                <a:sym typeface="Symbol"/>
              </a:rPr>
              <a:t>30</a:t>
            </a:r>
            <a:r>
              <a:rPr lang="en-AU" sz="2200" baseline="30000" smtClean="0">
                <a:sym typeface="Symbol"/>
              </a:rPr>
              <a:t>3</a:t>
            </a:r>
            <a:r>
              <a:rPr lang="en-AU" sz="2200" smtClean="0">
                <a:sym typeface="Symbol"/>
              </a:rPr>
              <a:t> </a:t>
            </a:r>
            <a:r>
              <a:rPr lang="en-AU" sz="2200">
                <a:sym typeface="Symbol"/>
              </a:rPr>
              <a:t>mod </a:t>
            </a:r>
            <a:r>
              <a:rPr lang="en-AU" sz="2200" smtClean="0">
                <a:sym typeface="Symbol"/>
              </a:rPr>
              <a:t>33 = 27000 % 33 = 6</a:t>
            </a:r>
          </a:p>
          <a:p>
            <a:pPr lvl="2"/>
            <a:r>
              <a:rPr lang="en-AU" sz="2200" smtClean="0">
                <a:sym typeface="Wingdings" panose="05000000000000000000" pitchFamily="2" charset="2"/>
              </a:rPr>
              <a:t> m = 6</a:t>
            </a:r>
            <a:endParaRPr lang="en-AU" sz="2200">
              <a:sym typeface="Symbol"/>
            </a:endParaRPr>
          </a:p>
        </p:txBody>
      </p:sp>
    </p:spTree>
    <p:extLst>
      <p:ext uri="{BB962C8B-B14F-4D97-AF65-F5344CB8AC3E}">
        <p14:creationId xmlns:p14="http://schemas.microsoft.com/office/powerpoint/2010/main" val="3648744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2:</a:t>
            </a:r>
          </a:p>
          <a:p>
            <a:pPr lvl="1"/>
            <a:r>
              <a:rPr lang="en-AU" sz="2400" smtClean="0">
                <a:sym typeface="Symbol"/>
              </a:rPr>
              <a:t>Chọn 2 số nguyên tố p=61 và q=53</a:t>
            </a:r>
          </a:p>
          <a:p>
            <a:pPr lvl="1"/>
            <a:r>
              <a:rPr lang="en-AU" sz="2400" smtClean="0">
                <a:sym typeface="Symbol"/>
              </a:rPr>
              <a:t>Tính n = p x q = 61 x 53 = 3233</a:t>
            </a:r>
          </a:p>
          <a:p>
            <a:pPr lvl="1"/>
            <a:r>
              <a:rPr lang="en-AU" sz="2400" smtClean="0">
                <a:sym typeface="Symbol"/>
              </a:rPr>
              <a:t>Tính </a:t>
            </a:r>
            <a:r>
              <a:rPr lang="en-AU" sz="2400">
                <a:sym typeface="Symbol"/>
              </a:rPr>
              <a:t>(n) = (p-1) x (q-1</a:t>
            </a:r>
            <a:r>
              <a:rPr lang="en-AU" sz="2400" smtClean="0">
                <a:sym typeface="Symbol"/>
              </a:rPr>
              <a:t>) = 60 x 52 = 3120</a:t>
            </a:r>
          </a:p>
          <a:p>
            <a:pPr lvl="1"/>
            <a:r>
              <a:rPr lang="en-AU" sz="2400" smtClean="0">
                <a:sym typeface="Symbol"/>
              </a:rPr>
              <a:t>Chọn số e sao cho 0 &lt; e &lt; 3120 và e và </a:t>
            </a:r>
            <a:r>
              <a:rPr lang="en-AU" sz="2400">
                <a:sym typeface="Symbol"/>
              </a:rPr>
              <a:t>(n</a:t>
            </a:r>
            <a:r>
              <a:rPr lang="en-AU" sz="2400" smtClean="0">
                <a:sym typeface="Symbol"/>
              </a:rPr>
              <a:t>) là số nguyên tố cùng nhau (</a:t>
            </a:r>
            <a:r>
              <a:rPr lang="en-AU" sz="2400">
                <a:sym typeface="Symbol"/>
              </a:rPr>
              <a:t>(n</a:t>
            </a:r>
            <a:r>
              <a:rPr lang="en-AU" sz="2400" smtClean="0">
                <a:sym typeface="Symbol"/>
              </a:rPr>
              <a:t>) không chia hết cho e). Chọn e = 17</a:t>
            </a:r>
          </a:p>
          <a:p>
            <a:pPr lvl="1"/>
            <a:r>
              <a:rPr lang="en-AU" sz="2400" smtClean="0">
                <a:sym typeface="Symbol"/>
              </a:rPr>
              <a:t>Tính (d x e) </a:t>
            </a:r>
            <a:r>
              <a:rPr lang="en-AU" sz="2400">
                <a:sym typeface="Symbol"/>
              </a:rPr>
              <a:t>mod (n</a:t>
            </a:r>
            <a:r>
              <a:rPr lang="en-AU" sz="2400" smtClean="0">
                <a:sym typeface="Symbol"/>
              </a:rPr>
              <a:t>) </a:t>
            </a:r>
            <a:r>
              <a:rPr lang="en-AU" sz="2400" smtClean="0">
                <a:sym typeface="Wingdings" panose="05000000000000000000" pitchFamily="2" charset="2"/>
              </a:rPr>
              <a:t> (d x 17) mod 3120 = 1</a:t>
            </a:r>
          </a:p>
          <a:p>
            <a:pPr marL="355600" lvl="1" indent="0">
              <a:buNone/>
            </a:pPr>
            <a:r>
              <a:rPr lang="en-AU" sz="2400">
                <a:sym typeface="Wingdings" panose="05000000000000000000" pitchFamily="2" charset="2"/>
              </a:rPr>
              <a:t>	</a:t>
            </a:r>
            <a:r>
              <a:rPr lang="en-AU" sz="2400" smtClean="0">
                <a:sym typeface="Wingdings" panose="05000000000000000000" pitchFamily="2" charset="2"/>
              </a:rPr>
              <a:t>d = (3120*k +1)/17  d </a:t>
            </a:r>
            <a:r>
              <a:rPr lang="en-AU" sz="2400">
                <a:sym typeface="Wingdings" panose="05000000000000000000" pitchFamily="2" charset="2"/>
              </a:rPr>
              <a:t>= </a:t>
            </a:r>
            <a:r>
              <a:rPr lang="en-AU" sz="2400" smtClean="0">
                <a:sym typeface="Wingdings" panose="05000000000000000000" pitchFamily="2" charset="2"/>
              </a:rPr>
              <a:t>2753  (k=15)</a:t>
            </a:r>
          </a:p>
          <a:p>
            <a:pPr lvl="1"/>
            <a:r>
              <a:rPr lang="en-AU" sz="2400" smtClean="0">
                <a:sym typeface="Wingdings" panose="05000000000000000000" pitchFamily="2" charset="2"/>
              </a:rPr>
              <a:t>Khóa công khai (</a:t>
            </a:r>
            <a:r>
              <a:rPr lang="en-AU" sz="2400" smtClean="0">
                <a:sym typeface="Symbol"/>
              </a:rPr>
              <a:t>3233, 17)</a:t>
            </a:r>
          </a:p>
          <a:p>
            <a:pPr lvl="1"/>
            <a:r>
              <a:rPr lang="en-AU" sz="2400" smtClean="0">
                <a:sym typeface="Symbol"/>
              </a:rPr>
              <a:t>Khóa bí mật (3233, 2753)</a:t>
            </a:r>
            <a:endParaRPr lang="en-AU" sz="2400">
              <a:sym typeface="Symbol"/>
            </a:endParaRPr>
          </a:p>
        </p:txBody>
      </p:sp>
    </p:spTree>
    <p:extLst>
      <p:ext uri="{BB962C8B-B14F-4D97-AF65-F5344CB8AC3E}">
        <p14:creationId xmlns:p14="http://schemas.microsoft.com/office/powerpoint/2010/main" val="28793549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Ví dụ 2:</a:t>
            </a:r>
          </a:p>
          <a:p>
            <a:pPr lvl="1"/>
            <a:r>
              <a:rPr lang="en-AU" sz="2400" smtClean="0">
                <a:sym typeface="Symbol"/>
              </a:rPr>
              <a:t>Mã hóa: </a:t>
            </a:r>
          </a:p>
          <a:p>
            <a:pPr lvl="2"/>
            <a:r>
              <a:rPr lang="en-AU" sz="2200" smtClean="0">
                <a:sym typeface="Symbol"/>
              </a:rPr>
              <a:t>Với m = 65, </a:t>
            </a:r>
          </a:p>
          <a:p>
            <a:pPr lvl="2"/>
            <a:r>
              <a:rPr lang="en-AU" sz="2200" smtClean="0">
                <a:sym typeface="Symbol"/>
              </a:rPr>
              <a:t>c = m</a:t>
            </a:r>
            <a:r>
              <a:rPr lang="en-AU" sz="2200" baseline="30000" smtClean="0">
                <a:sym typeface="Symbol"/>
              </a:rPr>
              <a:t>e</a:t>
            </a:r>
            <a:r>
              <a:rPr lang="en-AU" sz="2200" smtClean="0">
                <a:sym typeface="Symbol"/>
              </a:rPr>
              <a:t> mod n = 65</a:t>
            </a:r>
            <a:r>
              <a:rPr lang="en-AU" sz="2200" baseline="30000" smtClean="0">
                <a:sym typeface="Symbol"/>
              </a:rPr>
              <a:t>17</a:t>
            </a:r>
            <a:r>
              <a:rPr lang="en-AU" sz="2200" smtClean="0">
                <a:sym typeface="Symbol"/>
              </a:rPr>
              <a:t> mod 3233 = 2790</a:t>
            </a:r>
          </a:p>
          <a:p>
            <a:pPr lvl="2"/>
            <a:r>
              <a:rPr lang="en-AU" sz="2200" smtClean="0">
                <a:sym typeface="Wingdings" panose="05000000000000000000" pitchFamily="2" charset="2"/>
              </a:rPr>
              <a:t> c = 2790</a:t>
            </a:r>
            <a:endParaRPr lang="en-AU" sz="2200" smtClean="0">
              <a:sym typeface="Symbol"/>
            </a:endParaRPr>
          </a:p>
          <a:p>
            <a:pPr lvl="1"/>
            <a:r>
              <a:rPr lang="en-AU" sz="2400" smtClean="0">
                <a:sym typeface="Symbol"/>
              </a:rPr>
              <a:t>Giải mã: </a:t>
            </a:r>
          </a:p>
          <a:p>
            <a:pPr lvl="2"/>
            <a:r>
              <a:rPr lang="en-AU" sz="2200" smtClean="0">
                <a:sym typeface="Symbol"/>
              </a:rPr>
              <a:t>m = </a:t>
            </a:r>
            <a:r>
              <a:rPr lang="en-AU" sz="2200">
                <a:sym typeface="Symbol"/>
              </a:rPr>
              <a:t> </a:t>
            </a:r>
            <a:r>
              <a:rPr lang="en-AU" sz="2200" smtClean="0">
                <a:sym typeface="Symbol"/>
              </a:rPr>
              <a:t>c</a:t>
            </a:r>
            <a:r>
              <a:rPr lang="en-AU" sz="2200" baseline="30000" smtClean="0">
                <a:sym typeface="Symbol"/>
              </a:rPr>
              <a:t>d</a:t>
            </a:r>
            <a:r>
              <a:rPr lang="en-AU" sz="2200" smtClean="0">
                <a:sym typeface="Symbol"/>
              </a:rPr>
              <a:t> </a:t>
            </a:r>
            <a:r>
              <a:rPr lang="en-AU" sz="2200">
                <a:sym typeface="Symbol"/>
              </a:rPr>
              <a:t>mod n = </a:t>
            </a:r>
            <a:r>
              <a:rPr lang="en-AU" sz="2200" smtClean="0">
                <a:sym typeface="Symbol"/>
              </a:rPr>
              <a:t>2790</a:t>
            </a:r>
            <a:r>
              <a:rPr lang="en-AU" sz="2200" baseline="30000" smtClean="0">
                <a:sym typeface="Symbol"/>
              </a:rPr>
              <a:t>2753</a:t>
            </a:r>
            <a:r>
              <a:rPr lang="en-AU" sz="2200" smtClean="0">
                <a:sym typeface="Symbol"/>
              </a:rPr>
              <a:t> </a:t>
            </a:r>
            <a:r>
              <a:rPr lang="en-AU" sz="2200">
                <a:sym typeface="Symbol"/>
              </a:rPr>
              <a:t>mod </a:t>
            </a:r>
            <a:r>
              <a:rPr lang="en-AU" sz="2200" smtClean="0">
                <a:sym typeface="Symbol"/>
              </a:rPr>
              <a:t>3233</a:t>
            </a:r>
          </a:p>
          <a:p>
            <a:pPr lvl="2"/>
            <a:r>
              <a:rPr lang="en-AU" sz="2200" smtClean="0">
                <a:sym typeface="Wingdings" panose="05000000000000000000" pitchFamily="2" charset="2"/>
              </a:rPr>
              <a:t> m = 65</a:t>
            </a:r>
            <a:endParaRPr lang="en-AU" sz="2200">
              <a:sym typeface="Symbol"/>
            </a:endParaRPr>
          </a:p>
        </p:txBody>
      </p:sp>
    </p:spTree>
    <p:extLst>
      <p:ext uri="{BB962C8B-B14F-4D97-AF65-F5344CB8AC3E}">
        <p14:creationId xmlns:p14="http://schemas.microsoft.com/office/powerpoint/2010/main" val="2147996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Một số yêu cầu với quá trình sinh khóa RSA:</a:t>
            </a:r>
            <a:endParaRPr lang="en-AU" sz="2000">
              <a:sym typeface="Symbol"/>
            </a:endParaRPr>
          </a:p>
          <a:p>
            <a:pPr lvl="1"/>
            <a:r>
              <a:rPr lang="en-AU" sz="2400" smtClean="0">
                <a:sym typeface="Symbol"/>
              </a:rPr>
              <a:t>Các số nguyên tố p và q phải được chọn sao cho việc phân tích n (n = pq) là không khả thi về mặt tính toán;</a:t>
            </a:r>
          </a:p>
          <a:p>
            <a:pPr lvl="1"/>
            <a:r>
              <a:rPr lang="en-AU" sz="2400">
                <a:sym typeface="Symbol"/>
              </a:rPr>
              <a:t>p và q </a:t>
            </a:r>
            <a:r>
              <a:rPr lang="en-AU" sz="2400" smtClean="0">
                <a:sym typeface="Symbol"/>
              </a:rPr>
              <a:t>nên có cùng độ lớn (tính bằng bit) và phải là các số đủ lớn;</a:t>
            </a:r>
          </a:p>
          <a:p>
            <a:pPr lvl="2"/>
            <a:r>
              <a:rPr lang="en-AU" sz="2000" smtClean="0">
                <a:sym typeface="Symbol"/>
              </a:rPr>
              <a:t>Nếu n có kích thước 1024 bít thì p và q nên có kích thước khoảng 512 bít.</a:t>
            </a:r>
          </a:p>
          <a:p>
            <a:pPr lvl="2"/>
            <a:r>
              <a:rPr lang="en-AU" sz="2000">
                <a:sym typeface="Symbol"/>
              </a:rPr>
              <a:t>Nếu n có kích thước </a:t>
            </a:r>
            <a:r>
              <a:rPr lang="en-AU" sz="2000" smtClean="0">
                <a:sym typeface="Symbol"/>
              </a:rPr>
              <a:t>2048 </a:t>
            </a:r>
            <a:r>
              <a:rPr lang="en-AU" sz="2000">
                <a:sym typeface="Symbol"/>
              </a:rPr>
              <a:t>bít thì p và q nên có kích thước khoảng </a:t>
            </a:r>
            <a:r>
              <a:rPr lang="en-AU" sz="2000" smtClean="0">
                <a:sym typeface="Symbol"/>
              </a:rPr>
              <a:t>1024 </a:t>
            </a:r>
            <a:r>
              <a:rPr lang="en-AU" sz="2000">
                <a:sym typeface="Symbol"/>
              </a:rPr>
              <a:t>bít</a:t>
            </a:r>
            <a:r>
              <a:rPr lang="en-AU" sz="2000" smtClean="0">
                <a:sym typeface="Symbol"/>
              </a:rPr>
              <a:t>.</a:t>
            </a:r>
          </a:p>
        </p:txBody>
      </p:sp>
    </p:spTree>
    <p:extLst>
      <p:ext uri="{BB962C8B-B14F-4D97-AF65-F5344CB8AC3E}">
        <p14:creationId xmlns:p14="http://schemas.microsoft.com/office/powerpoint/2010/main" val="14027917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460310"/>
                <a:ext cx="8915400" cy="4665853"/>
              </a:xfrm>
            </p:spPr>
            <p:txBody>
              <a:bodyPr/>
              <a:lstStyle/>
              <a:p>
                <a:r>
                  <a:rPr lang="en-AU" sz="2800" smtClean="0"/>
                  <a:t>Một số yêu cầu với quá trình sinh khóa RSA:</a:t>
                </a:r>
                <a:endParaRPr lang="en-AU" sz="2000">
                  <a:sym typeface="Symbol"/>
                </a:endParaRPr>
              </a:p>
              <a:p>
                <a:pPr lvl="1"/>
                <a:r>
                  <a:rPr lang="en-AU" sz="2400" smtClean="0">
                    <a:sym typeface="Symbol"/>
                  </a:rPr>
                  <a:t>Hiệu </a:t>
                </a:r>
                <a:r>
                  <a:rPr lang="en-AU" sz="2400">
                    <a:sym typeface="Symbol"/>
                  </a:rPr>
                  <a:t>số p – q không nên quá nhỏ, do nếu p – q </a:t>
                </a:r>
                <a:r>
                  <a:rPr lang="en-AU" sz="2400" smtClean="0">
                    <a:sym typeface="Symbol"/>
                  </a:rPr>
                  <a:t>quá nhỏ, tức p  q và p  </a:t>
                </a:r>
                <a14:m>
                  <m:oMath xmlns:m="http://schemas.openxmlformats.org/officeDocument/2006/math">
                    <m:r>
                      <a:rPr lang="en-AU" sz="2400" i="1" smtClean="0">
                        <a:latin typeface="Cambria Math"/>
                        <a:ea typeface="Cambria Math"/>
                        <a:sym typeface="Symbol"/>
                      </a:rPr>
                      <m:t>√</m:t>
                    </m:r>
                    <m:r>
                      <a:rPr lang="en-AU" sz="2400" b="0" i="1" smtClean="0">
                        <a:latin typeface="Cambria Math"/>
                        <a:ea typeface="Cambria Math"/>
                        <a:sym typeface="Symbol"/>
                      </a:rPr>
                      <m:t>𝑛</m:t>
                    </m:r>
                  </m:oMath>
                </a14:m>
                <a:r>
                  <a:rPr lang="en-AU" sz="2400" smtClean="0"/>
                  <a:t>  </a:t>
                </a:r>
                <a:r>
                  <a:rPr lang="en-AU" sz="2400" smtClean="0">
                    <a:sym typeface="Wingdings" panose="05000000000000000000" pitchFamily="2" charset="2"/>
                  </a:rPr>
                  <a:t> chọn các số nguyên lẻ ở gần </a:t>
                </a:r>
                <a14:m>
                  <m:oMath xmlns:m="http://schemas.openxmlformats.org/officeDocument/2006/math">
                    <m:r>
                      <a:rPr lang="en-AU" sz="2400" i="1">
                        <a:latin typeface="Cambria Math"/>
                        <a:ea typeface="Cambria Math"/>
                        <a:sym typeface="Symbol"/>
                      </a:rPr>
                      <m:t>√</m:t>
                    </m:r>
                    <m:r>
                      <a:rPr lang="en-AU" sz="2400" i="1">
                        <a:latin typeface="Cambria Math"/>
                        <a:ea typeface="Cambria Math"/>
                        <a:sym typeface="Symbol"/>
                      </a:rPr>
                      <m:t>𝑛</m:t>
                    </m:r>
                  </m:oMath>
                </a14:m>
                <a:r>
                  <a:rPr lang="en-AU" sz="2400"/>
                  <a:t> </a:t>
                </a:r>
                <a:r>
                  <a:rPr lang="en-AU" sz="2400" smtClean="0"/>
                  <a:t>và thử nhiều lần.</a:t>
                </a:r>
              </a:p>
              <a:p>
                <a:pPr lvl="1"/>
                <a:r>
                  <a:rPr lang="en-AU" sz="2400" smtClean="0"/>
                  <a:t>Khi có được p </a:t>
                </a:r>
                <a:r>
                  <a:rPr lang="en-AU" sz="2400" smtClean="0">
                    <a:sym typeface="Wingdings" panose="05000000000000000000" pitchFamily="2" charset="2"/>
                  </a:rPr>
                  <a:t> tính q, và tìm ra d là khóa bí mật từ khóa công khai e và </a:t>
                </a:r>
                <a:r>
                  <a:rPr lang="en-AU" sz="2400" smtClean="0">
                    <a:sym typeface="Symbol"/>
                  </a:rPr>
                  <a:t>(n).</a:t>
                </a:r>
                <a:endParaRPr lang="en-AU" sz="2400" smtClean="0"/>
              </a:p>
              <a:p>
                <a:pPr lvl="1"/>
                <a:r>
                  <a:rPr lang="en-AU" sz="2400" smtClean="0"/>
                  <a:t>Nếu p và q được chọn ngẫu nhiên thì </a:t>
                </a:r>
                <a:r>
                  <a:rPr lang="en-AU" sz="2400">
                    <a:sym typeface="Symbol"/>
                  </a:rPr>
                  <a:t>p – q </a:t>
                </a:r>
                <a:r>
                  <a:rPr lang="en-AU" sz="2400" smtClean="0">
                    <a:sym typeface="Symbol"/>
                  </a:rPr>
                  <a:t>đủ lớn, khả năng hai số này bị phân tích từ n giảm đi.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460310"/>
                <a:ext cx="8915400" cy="4665853"/>
              </a:xfrm>
              <a:blipFill rotWithShape="1">
                <a:blip r:embed="rId2"/>
                <a:stretch>
                  <a:fillRect l="-1162" t="-1307"/>
                </a:stretch>
              </a:blipFill>
            </p:spPr>
            <p:txBody>
              <a:bodyPr/>
              <a:lstStyle/>
              <a:p>
                <a:r>
                  <a:rPr lang="en-AU">
                    <a:noFill/>
                  </a:rPr>
                  <a:t> </a:t>
                </a:r>
              </a:p>
            </p:txBody>
          </p:sp>
        </mc:Fallback>
      </mc:AlternateContent>
    </p:spTree>
    <p:extLst>
      <p:ext uri="{BB962C8B-B14F-4D97-AF65-F5344CB8AC3E}">
        <p14:creationId xmlns:p14="http://schemas.microsoft.com/office/powerpoint/2010/main" val="3546940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405718"/>
            <a:ext cx="8756650" cy="4804013"/>
          </a:xfrm>
        </p:spPr>
        <p:txBody>
          <a:bodyPr/>
          <a:lstStyle/>
          <a:p>
            <a:r>
              <a:rPr lang="vi-VN" smtClean="0"/>
              <a:t>Mã hóa sử dụng một thuật toán (Algorithm) để mã hóa </a:t>
            </a:r>
            <a:br>
              <a:rPr lang="vi-VN" smtClean="0"/>
            </a:br>
            <a:r>
              <a:rPr lang="vi-VN" smtClean="0"/>
              <a:t>thông tin.</a:t>
            </a:r>
          </a:p>
          <a:p>
            <a:r>
              <a:rPr lang="vi-VN" smtClean="0"/>
              <a:t>Một bộ mã hóa (Cipher) là một giải thuật để mã hóa và </a:t>
            </a:r>
            <a:br>
              <a:rPr lang="vi-VN" smtClean="0"/>
            </a:br>
            <a:r>
              <a:rPr lang="vi-VN" smtClean="0"/>
              <a:t>giải mã thông tin.</a:t>
            </a:r>
          </a:p>
          <a:p>
            <a:r>
              <a:rPr lang="vi-VN" smtClean="0"/>
              <a:t>Khóa/Chìa (Key) là một chuỗi được sử dụng trong giải thuật mã hóa và giải mã.</a:t>
            </a:r>
          </a:p>
          <a:p>
            <a:r>
              <a:rPr lang="vi-VN" smtClean="0"/>
              <a:t>Mã hóa khóa bí mật (Secret key cryptography): một khóa được sử dụng cho cả </a:t>
            </a:r>
            <a:r>
              <a:rPr lang="vi-VN"/>
              <a:t>giải thuật mã hóa và giải mã</a:t>
            </a:r>
            <a:r>
              <a:rPr lang="vi-VN" smtClean="0"/>
              <a:t>.</a:t>
            </a:r>
          </a:p>
          <a:p>
            <a:r>
              <a:rPr lang="vi-VN"/>
              <a:t>Mã hóa khóa </a:t>
            </a:r>
            <a:r>
              <a:rPr lang="vi-VN" smtClean="0"/>
              <a:t>công khai (Public </a:t>
            </a:r>
            <a:r>
              <a:rPr lang="vi-VN"/>
              <a:t>key cryptography</a:t>
            </a:r>
            <a:r>
              <a:rPr lang="vi-VN" smtClean="0"/>
              <a:t>): một cặp khóa được sử dụng, trong đó khóa công khai để mã hóa, khóa bí mật để giải mã.</a:t>
            </a:r>
          </a:p>
          <a:p>
            <a:pPr lvl="1"/>
            <a:endParaRPr lang="en-AU"/>
          </a:p>
        </p:txBody>
      </p:sp>
    </p:spTree>
    <p:extLst>
      <p:ext uri="{BB962C8B-B14F-4D97-AF65-F5344CB8AC3E}">
        <p14:creationId xmlns:p14="http://schemas.microsoft.com/office/powerpoint/2010/main" val="1406350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Sử dụng số mũ mã hóa (e) nhỏ:</a:t>
            </a:r>
          </a:p>
          <a:p>
            <a:pPr lvl="1"/>
            <a:r>
              <a:rPr lang="en-AU" sz="2400" smtClean="0">
                <a:sym typeface="Symbol"/>
              </a:rPr>
              <a:t>Khi s</a:t>
            </a:r>
            <a:r>
              <a:rPr lang="en-AU" sz="2400"/>
              <a:t>ử dụng số mũ mã hóa (e) </a:t>
            </a:r>
            <a:r>
              <a:rPr lang="en-AU" sz="2400" smtClean="0"/>
              <a:t>nhỏ, chẳng hạn e=3 có thể tăng tốc độ mã hóa;</a:t>
            </a:r>
          </a:p>
          <a:p>
            <a:pPr lvl="1"/>
            <a:r>
              <a:rPr lang="en-AU" sz="2400" smtClean="0">
                <a:sym typeface="Symbol"/>
              </a:rPr>
              <a:t>Kẻ tấn công có thể nghe trộm và lấy được bản mã, từ đó phân tích bản mã để khôi phục bản rõ. Do số mũ nhỏ nên chi phí cho phân tích/vét cạn không quá lớn;</a:t>
            </a:r>
          </a:p>
          <a:p>
            <a:pPr lvl="1"/>
            <a:r>
              <a:rPr lang="en-AU" sz="2400" smtClean="0">
                <a:sym typeface="Symbol"/>
              </a:rPr>
              <a:t>Phòng chống:</a:t>
            </a:r>
          </a:p>
          <a:p>
            <a:pPr lvl="2"/>
            <a:r>
              <a:rPr lang="en-AU" sz="2200" smtClean="0">
                <a:sym typeface="Symbol"/>
              </a:rPr>
              <a:t>Sử dụng số mũ e lớn;</a:t>
            </a:r>
          </a:p>
          <a:p>
            <a:pPr lvl="2"/>
            <a:r>
              <a:rPr lang="en-AU" sz="2200" smtClean="0">
                <a:sym typeface="Symbol"/>
              </a:rPr>
              <a:t>Thêm chuỗi ngẫu nhiên vào khối rõ trước khi mã hóa.</a:t>
            </a:r>
          </a:p>
        </p:txBody>
      </p:sp>
    </p:spTree>
    <p:extLst>
      <p:ext uri="{BB962C8B-B14F-4D97-AF65-F5344CB8AC3E}">
        <p14:creationId xmlns:p14="http://schemas.microsoft.com/office/powerpoint/2010/main" val="643493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z="2800" smtClean="0"/>
              <a:t>Sử dụng số mũ giải mã (d) nhỏ:</a:t>
            </a:r>
          </a:p>
          <a:p>
            <a:pPr lvl="1"/>
            <a:r>
              <a:rPr lang="en-AU" sz="2400" smtClean="0">
                <a:sym typeface="Symbol"/>
              </a:rPr>
              <a:t>Khi s</a:t>
            </a:r>
            <a:r>
              <a:rPr lang="en-AU" sz="2400"/>
              <a:t>ử dụng số mũ </a:t>
            </a:r>
            <a:r>
              <a:rPr lang="en-AU" sz="2400" smtClean="0"/>
              <a:t>giải mã (d) nhỏ, có thể tăng tốc độ giải mã;</a:t>
            </a:r>
          </a:p>
          <a:p>
            <a:pPr lvl="1"/>
            <a:r>
              <a:rPr lang="en-AU" sz="2400" smtClean="0">
                <a:sym typeface="Symbol"/>
              </a:rPr>
              <a:t>Nếu d nhỏ và gcd(p-1, q-1) (gcd: ước số chung lớn nhất) cũng nhỏ thì d có thể tính được tương đối dễ dàng từ khóa công khai (n, e);</a:t>
            </a:r>
          </a:p>
          <a:p>
            <a:pPr lvl="1"/>
            <a:r>
              <a:rPr lang="en-AU" sz="2400" smtClean="0">
                <a:sym typeface="Symbol"/>
              </a:rPr>
              <a:t>Phòng chống:</a:t>
            </a:r>
          </a:p>
          <a:p>
            <a:pPr lvl="2"/>
            <a:r>
              <a:rPr lang="en-AU" sz="2200" smtClean="0">
                <a:sym typeface="Symbol"/>
              </a:rPr>
              <a:t>Sử dụng số mũ d đủ lớn.</a:t>
            </a:r>
          </a:p>
        </p:txBody>
      </p:sp>
    </p:spTree>
    <p:extLst>
      <p:ext uri="{BB962C8B-B14F-4D97-AF65-F5344CB8AC3E}">
        <p14:creationId xmlns:p14="http://schemas.microsoft.com/office/powerpoint/2010/main" val="1268837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460310"/>
            <a:ext cx="8915400" cy="4665853"/>
          </a:xfrm>
        </p:spPr>
        <p:txBody>
          <a:bodyPr/>
          <a:lstStyle/>
          <a:p>
            <a:r>
              <a:rPr lang="en-AU" smtClean="0">
                <a:sym typeface="Symbol"/>
              </a:rPr>
              <a:t>Cài đặt RSA trên thực tế:</a:t>
            </a:r>
          </a:p>
          <a:p>
            <a:pPr lvl="1"/>
            <a:r>
              <a:rPr lang="en-AU" sz="2400" smtClean="0">
                <a:sym typeface="Symbol"/>
              </a:rPr>
              <a:t>Do kích thước cặp khóa của RSA rất lớn (n cỡ 2048 bít – khoảng 150 chữ số thập phân), việc thực hiện RSA trực tiếp có chi phí tính toán và lưu trữ rất lớn:</a:t>
            </a:r>
          </a:p>
          <a:p>
            <a:pPr lvl="2"/>
            <a:r>
              <a:rPr lang="en-AU" sz="2200" smtClean="0">
                <a:sym typeface="Symbol"/>
              </a:rPr>
              <a:t>Mã hóa c = m</a:t>
            </a:r>
            <a:r>
              <a:rPr lang="en-AU" sz="2200" baseline="30000" smtClean="0">
                <a:sym typeface="Symbol"/>
              </a:rPr>
              <a:t>e</a:t>
            </a:r>
            <a:r>
              <a:rPr lang="en-AU" sz="2200" smtClean="0">
                <a:sym typeface="Symbol"/>
              </a:rPr>
              <a:t> mod n</a:t>
            </a:r>
          </a:p>
          <a:p>
            <a:pPr lvl="2"/>
            <a:r>
              <a:rPr lang="en-AU" sz="2200" smtClean="0">
                <a:sym typeface="Symbol"/>
              </a:rPr>
              <a:t>Giải mã m = c</a:t>
            </a:r>
            <a:r>
              <a:rPr lang="en-AU" sz="2200" baseline="30000" smtClean="0">
                <a:sym typeface="Symbol"/>
              </a:rPr>
              <a:t>d</a:t>
            </a:r>
            <a:r>
              <a:rPr lang="en-AU" sz="2200" smtClean="0">
                <a:sym typeface="Symbol"/>
              </a:rPr>
              <a:t> mod n</a:t>
            </a:r>
          </a:p>
          <a:p>
            <a:pPr lvl="2"/>
            <a:r>
              <a:rPr lang="vi-VN" sz="2200" smtClean="0">
                <a:sym typeface="Symbol"/>
              </a:rPr>
              <a:t>Do m, e và d thường rất lớn nên giá trị mũ m</a:t>
            </a:r>
            <a:r>
              <a:rPr lang="vi-VN" sz="2200" baseline="30000" smtClean="0">
                <a:sym typeface="Symbol"/>
              </a:rPr>
              <a:t>e</a:t>
            </a:r>
            <a:r>
              <a:rPr lang="vi-VN" sz="2200" smtClean="0">
                <a:sym typeface="Symbol"/>
              </a:rPr>
              <a:t> hoặc c</a:t>
            </a:r>
            <a:r>
              <a:rPr lang="vi-VN" sz="2200" baseline="30000" smtClean="0">
                <a:sym typeface="Symbol"/>
              </a:rPr>
              <a:t>d</a:t>
            </a:r>
            <a:r>
              <a:rPr lang="vi-VN" sz="2200" smtClean="0">
                <a:sym typeface="Symbol"/>
              </a:rPr>
              <a:t> thường rất rất lớn.</a:t>
            </a:r>
          </a:p>
          <a:p>
            <a:pPr lvl="1"/>
            <a:r>
              <a:rPr lang="vi-VN" sz="2400" smtClean="0">
                <a:sym typeface="Wingdings" panose="05000000000000000000" pitchFamily="2" charset="2"/>
              </a:rPr>
              <a:t> cần có giải thuật hiệu quả để giảm chi phí tính toán  cài đặt trên máy tính.</a:t>
            </a:r>
            <a:endParaRPr lang="en-AU" sz="2400" smtClean="0">
              <a:sym typeface="Symbol"/>
            </a:endParaRPr>
          </a:p>
        </p:txBody>
      </p:sp>
    </p:spTree>
    <p:extLst>
      <p:ext uri="{BB962C8B-B14F-4D97-AF65-F5344CB8AC3E}">
        <p14:creationId xmlns:p14="http://schemas.microsoft.com/office/powerpoint/2010/main" val="35693460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51128"/>
            <a:ext cx="8915400" cy="4775035"/>
          </a:xfrm>
        </p:spPr>
        <p:txBody>
          <a:bodyPr/>
          <a:lstStyle/>
          <a:p>
            <a:r>
              <a:rPr lang="en-AU" smtClean="0">
                <a:sym typeface="Symbol"/>
              </a:rPr>
              <a:t>Cài đặt trong java:</a:t>
            </a:r>
          </a:p>
          <a:p>
            <a:pPr lvl="1"/>
            <a:r>
              <a:rPr lang="en-AU" sz="2000" smtClean="0">
                <a:sym typeface="Symbol"/>
              </a:rPr>
              <a:t>Ngôn ngữ lập trình java định nghĩa lớp BigInteger cung cấp hầu hết các hàm dựng và các hàm số học cho phép thao tác thuận lợi với số nguyên lớn.</a:t>
            </a:r>
          </a:p>
          <a:p>
            <a:pPr lvl="1"/>
            <a:r>
              <a:rPr lang="en-AU" smtClean="0">
                <a:sym typeface="Symbol"/>
              </a:rPr>
              <a:t>Một số hàm có thể dùng để cài đặt RSA:</a:t>
            </a:r>
          </a:p>
          <a:p>
            <a:pPr lvl="2"/>
            <a:r>
              <a:rPr lang="en-AU">
                <a:sym typeface="Symbol"/>
              </a:rPr>
              <a:t>Hàm dựng BigInteger(int bitLength, int certainty, Random rnd</a:t>
            </a:r>
            <a:r>
              <a:rPr lang="en-AU" smtClean="0">
                <a:sym typeface="Symbol"/>
              </a:rPr>
              <a:t>): sinh số nguyên tố ngẫu nhiên với số bit cho trước;</a:t>
            </a:r>
          </a:p>
          <a:p>
            <a:pPr lvl="2"/>
            <a:r>
              <a:rPr lang="en-AU">
                <a:sym typeface="Symbol"/>
              </a:rPr>
              <a:t>Hàm BigInteger add(BigInteger val</a:t>
            </a:r>
            <a:r>
              <a:rPr lang="en-AU" smtClean="0">
                <a:sym typeface="Symbol"/>
              </a:rPr>
              <a:t>): cộng hai số nguyên lớn;</a:t>
            </a:r>
          </a:p>
          <a:p>
            <a:pPr lvl="2"/>
            <a:r>
              <a:rPr lang="en-AU">
                <a:sym typeface="Symbol"/>
              </a:rPr>
              <a:t>Hàm BigInteger gcd(BigInteger val</a:t>
            </a:r>
            <a:r>
              <a:rPr lang="en-AU" smtClean="0">
                <a:sym typeface="Symbol"/>
              </a:rPr>
              <a:t>): tìm ƯSC lớn nhất của 2 số nguyên lớn;</a:t>
            </a:r>
          </a:p>
          <a:p>
            <a:pPr lvl="2"/>
            <a:r>
              <a:rPr lang="en-AU">
                <a:sym typeface="Symbol"/>
              </a:rPr>
              <a:t>Hàm BigInteger mod(BigInteger m</a:t>
            </a:r>
            <a:r>
              <a:rPr lang="en-AU" smtClean="0">
                <a:sym typeface="Symbol"/>
              </a:rPr>
              <a:t>): tính modulo (phần dư) của phép chia nguyên;</a:t>
            </a:r>
          </a:p>
          <a:p>
            <a:pPr lvl="2"/>
            <a:r>
              <a:rPr lang="en-AU">
                <a:sym typeface="Symbol"/>
              </a:rPr>
              <a:t>Hàm BigInteger modInverse(BigInteger m</a:t>
            </a:r>
            <a:r>
              <a:rPr lang="en-AU" smtClean="0">
                <a:sym typeface="Symbol"/>
              </a:rPr>
              <a:t>): tính modulo nghịch đảo (this</a:t>
            </a:r>
            <a:r>
              <a:rPr lang="en-AU" baseline="30000" smtClean="0">
                <a:sym typeface="Symbol"/>
              </a:rPr>
              <a:t>-1</a:t>
            </a:r>
            <a:r>
              <a:rPr lang="en-AU" smtClean="0">
                <a:sym typeface="Symbol"/>
              </a:rPr>
              <a:t> mod m);</a:t>
            </a:r>
          </a:p>
          <a:p>
            <a:pPr lvl="2"/>
            <a:r>
              <a:rPr lang="en-AU">
                <a:sym typeface="Symbol"/>
              </a:rPr>
              <a:t>BigInteger modPow(BigInteger exponent, BigInteger m</a:t>
            </a:r>
            <a:r>
              <a:rPr lang="en-AU" smtClean="0">
                <a:sym typeface="Symbol"/>
              </a:rPr>
              <a:t>): </a:t>
            </a:r>
            <a:br>
              <a:rPr lang="en-AU" smtClean="0">
                <a:sym typeface="Symbol"/>
              </a:rPr>
            </a:br>
            <a:r>
              <a:rPr lang="en-AU" smtClean="0">
                <a:sym typeface="Symbol"/>
              </a:rPr>
              <a:t>tính (</a:t>
            </a:r>
            <a:r>
              <a:rPr lang="en-AU">
                <a:sym typeface="Symbol"/>
              </a:rPr>
              <a:t>this</a:t>
            </a:r>
            <a:r>
              <a:rPr lang="en-AU" baseline="30000">
                <a:sym typeface="Symbol"/>
              </a:rPr>
              <a:t>exponent</a:t>
            </a:r>
            <a:r>
              <a:rPr lang="en-AU">
                <a:sym typeface="Symbol"/>
              </a:rPr>
              <a:t> mod m).</a:t>
            </a:r>
            <a:endParaRPr lang="en-AU" sz="1800" smtClean="0">
              <a:sym typeface="Symbol"/>
            </a:endParaRPr>
          </a:p>
        </p:txBody>
      </p:sp>
    </p:spTree>
    <p:extLst>
      <p:ext uri="{BB962C8B-B14F-4D97-AF65-F5344CB8AC3E}">
        <p14:creationId xmlns:p14="http://schemas.microsoft.com/office/powerpoint/2010/main" val="3840422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51128"/>
            <a:ext cx="8915400" cy="4775035"/>
          </a:xfrm>
        </p:spPr>
        <p:txBody>
          <a:bodyPr/>
          <a:lstStyle/>
          <a:p>
            <a:r>
              <a:rPr lang="en-AU" smtClean="0">
                <a:sym typeface="Symbol"/>
              </a:rPr>
              <a:t>Cài đặt trên ngôn ngữ C:</a:t>
            </a:r>
          </a:p>
          <a:p>
            <a:pPr lvl="1"/>
            <a:r>
              <a:rPr lang="en-AU" smtClean="0">
                <a:sym typeface="Symbol"/>
              </a:rPr>
              <a:t>Do thư viện ngôn ngữ C không hỗ trợ số lớn nên việc cài đặt RSA trong C phải thực hiện từ thao tác cơ sở;</a:t>
            </a:r>
          </a:p>
          <a:p>
            <a:pPr lvl="1"/>
            <a:r>
              <a:rPr lang="en-AU" smtClean="0">
                <a:sym typeface="Symbol"/>
              </a:rPr>
              <a:t>Có thể sử dụng 1 mảng để lưu các chữ số của số nguyên lớn và xây dựng các hàm thực hiện các phép toán số học và modulo cho số nguyên lớn;</a:t>
            </a:r>
          </a:p>
          <a:p>
            <a:pPr lvl="1"/>
            <a:r>
              <a:rPr lang="en-AU" smtClean="0">
                <a:sym typeface="Symbol"/>
              </a:rPr>
              <a:t>Lựa chọn cơ số:</a:t>
            </a:r>
          </a:p>
          <a:p>
            <a:pPr lvl="2"/>
            <a:r>
              <a:rPr lang="en-AU" smtClean="0">
                <a:sym typeface="Symbol"/>
              </a:rPr>
              <a:t>Cơ số 10: đơn giản, dễ hiểu. Tuy nhiên, tốn không gian lưu trữ và chậm do không tận dụng được khả năng thực hiện các phép toán nhân/chia với số 2 thông qua phép dịch. </a:t>
            </a:r>
            <a:r>
              <a:rPr lang="en-AU" smtClean="0">
                <a:sym typeface="Wingdings" panose="05000000000000000000" pitchFamily="2" charset="2"/>
              </a:rPr>
              <a:t> </a:t>
            </a:r>
            <a:r>
              <a:rPr lang="en-AU" smtClean="0">
                <a:sym typeface="Symbol"/>
              </a:rPr>
              <a:t>Cơ số nên là số mũ của 2 và cần đủ lớn;</a:t>
            </a:r>
          </a:p>
          <a:p>
            <a:pPr lvl="2"/>
            <a:r>
              <a:rPr lang="en-AU" smtClean="0">
                <a:sym typeface="Symbol"/>
              </a:rPr>
              <a:t>Cơ số 256: một số được lưu trong 1 phần tử mảng là 1 byte </a:t>
            </a:r>
            <a:r>
              <a:rPr lang="en-AU" smtClean="0">
                <a:sym typeface="Wingdings" panose="05000000000000000000" pitchFamily="2" charset="2"/>
              </a:rPr>
              <a:t> tiết kiệm không gian lưu trữ. Tuy nhiên, số phần tử mảng vẫn có thể khá lớn  chậm trong thao tác;</a:t>
            </a:r>
          </a:p>
          <a:p>
            <a:pPr lvl="2"/>
            <a:r>
              <a:rPr lang="en-AU" smtClean="0">
                <a:sym typeface="Wingdings" panose="05000000000000000000" pitchFamily="2" charset="2"/>
              </a:rPr>
              <a:t>Cơ số 2</a:t>
            </a:r>
            <a:r>
              <a:rPr lang="en-AU" baseline="30000" smtClean="0">
                <a:sym typeface="Wingdings" panose="05000000000000000000" pitchFamily="2" charset="2"/>
              </a:rPr>
              <a:t>16</a:t>
            </a:r>
            <a:r>
              <a:rPr lang="en-AU" smtClean="0">
                <a:sym typeface="Wingdings" panose="05000000000000000000" pitchFamily="2" charset="2"/>
              </a:rPr>
              <a:t> (65536): khá phù hợp do </a:t>
            </a:r>
            <a:r>
              <a:rPr lang="en-AU">
                <a:sym typeface="Symbol"/>
              </a:rPr>
              <a:t>một số được lưu trong 1 phần tử mảng là </a:t>
            </a:r>
            <a:r>
              <a:rPr lang="en-AU" smtClean="0">
                <a:sym typeface="Symbol"/>
              </a:rPr>
              <a:t>2 byte và số phần tử mảng sẽ giảm </a:t>
            </a:r>
            <a:r>
              <a:rPr lang="en-AU" smtClean="0">
                <a:sym typeface="Wingdings" panose="05000000000000000000" pitchFamily="2" charset="2"/>
              </a:rPr>
              <a:t> nhanh hơn trong thao tác.</a:t>
            </a:r>
            <a:endParaRPr lang="en-AU">
              <a:sym typeface="Wingdings" panose="05000000000000000000" pitchFamily="2" charset="2"/>
            </a:endParaRPr>
          </a:p>
          <a:p>
            <a:pPr lvl="2"/>
            <a:endParaRPr lang="en-AU" smtClean="0">
              <a:sym typeface="Symbol"/>
            </a:endParaRPr>
          </a:p>
        </p:txBody>
      </p:sp>
    </p:spTree>
    <p:extLst>
      <p:ext uri="{BB962C8B-B14F-4D97-AF65-F5344CB8AC3E}">
        <p14:creationId xmlns:p14="http://schemas.microsoft.com/office/powerpoint/2010/main" val="20204988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4.3.2 </a:t>
            </a:r>
            <a:r>
              <a:rPr lang="en-US"/>
              <a:t>Các giải thuật mã hóa khóa bất đối </a:t>
            </a:r>
            <a:r>
              <a:rPr lang="en-US" smtClean="0"/>
              <a:t>xứng - RSA</a:t>
            </a:r>
            <a:endParaRPr lang="en-AU"/>
          </a:p>
        </p:txBody>
      </p:sp>
      <p:sp>
        <p:nvSpPr>
          <p:cNvPr id="3" name="Content Placeholder 2"/>
          <p:cNvSpPr>
            <a:spLocks noGrp="1"/>
          </p:cNvSpPr>
          <p:nvPr>
            <p:ph idx="1"/>
          </p:nvPr>
        </p:nvSpPr>
        <p:spPr>
          <a:xfrm>
            <a:off x="152400" y="1392072"/>
            <a:ext cx="8915400" cy="477672"/>
          </a:xfrm>
        </p:spPr>
        <p:txBody>
          <a:bodyPr/>
          <a:lstStyle/>
          <a:p>
            <a:r>
              <a:rPr lang="en-AU" smtClean="0">
                <a:sym typeface="Symbol"/>
              </a:rPr>
              <a:t>Cài đặt trên ngôn ngữ C: định nghĩa cấu trúc BigInt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9" y="2131323"/>
            <a:ext cx="8898514" cy="3368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9129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p:txBody>
          <a:bodyPr/>
          <a:lstStyle/>
          <a:p>
            <a:r>
              <a:rPr lang="en-AU" sz="2800" dirty="0" err="1" smtClean="0"/>
              <a:t>Hàm</a:t>
            </a:r>
            <a:r>
              <a:rPr lang="en-AU" sz="2800" dirty="0" smtClean="0"/>
              <a:t> </a:t>
            </a:r>
            <a:r>
              <a:rPr lang="en-AU" sz="2800" dirty="0" err="1" smtClean="0"/>
              <a:t>băm</a:t>
            </a:r>
            <a:r>
              <a:rPr lang="en-AU" sz="2800" dirty="0" smtClean="0"/>
              <a:t> (hash function) </a:t>
            </a:r>
            <a:r>
              <a:rPr lang="en-AU" sz="2800" dirty="0" err="1" smtClean="0"/>
              <a:t>là</a:t>
            </a:r>
            <a:r>
              <a:rPr lang="en-AU" sz="2800" dirty="0" smtClean="0"/>
              <a:t> </a:t>
            </a:r>
            <a:r>
              <a:rPr lang="en-AU" sz="2800" dirty="0" err="1" smtClean="0"/>
              <a:t>một</a:t>
            </a:r>
            <a:r>
              <a:rPr lang="en-AU" sz="2800" dirty="0" smtClean="0"/>
              <a:t> </a:t>
            </a:r>
            <a:r>
              <a:rPr lang="en-AU" sz="2800" dirty="0" err="1" smtClean="0"/>
              <a:t>hàm</a:t>
            </a:r>
            <a:r>
              <a:rPr lang="en-AU" sz="2800" dirty="0" smtClean="0"/>
              <a:t> </a:t>
            </a:r>
            <a:r>
              <a:rPr lang="en-AU" sz="2800" dirty="0" err="1" smtClean="0"/>
              <a:t>toán</a:t>
            </a:r>
            <a:r>
              <a:rPr lang="en-AU" sz="2800" dirty="0" smtClean="0"/>
              <a:t> </a:t>
            </a:r>
            <a:r>
              <a:rPr lang="en-AU" sz="2800" dirty="0" err="1" smtClean="0"/>
              <a:t>học</a:t>
            </a:r>
            <a:r>
              <a:rPr lang="en-AU" sz="2800" dirty="0" smtClean="0"/>
              <a:t> h </a:t>
            </a:r>
            <a:r>
              <a:rPr lang="en-AU" sz="2800" dirty="0" err="1" smtClean="0"/>
              <a:t>có</a:t>
            </a:r>
            <a:r>
              <a:rPr lang="en-AU" sz="2800" dirty="0" smtClean="0"/>
              <a:t> </a:t>
            </a:r>
            <a:r>
              <a:rPr lang="en-AU" sz="2800" dirty="0" err="1" smtClean="0"/>
              <a:t>tối</a:t>
            </a:r>
            <a:r>
              <a:rPr lang="en-AU" sz="2800" dirty="0" smtClean="0"/>
              <a:t> </a:t>
            </a:r>
            <a:r>
              <a:rPr lang="en-AU" sz="2800" dirty="0" err="1" smtClean="0"/>
              <a:t>thiểu</a:t>
            </a:r>
            <a:r>
              <a:rPr lang="en-AU" sz="2800" dirty="0" smtClean="0"/>
              <a:t> 2 </a:t>
            </a:r>
            <a:r>
              <a:rPr lang="en-AU" sz="2800" dirty="0" err="1" smtClean="0"/>
              <a:t>thuộc</a:t>
            </a:r>
            <a:r>
              <a:rPr lang="en-AU" sz="2800" dirty="0" smtClean="0"/>
              <a:t> </a:t>
            </a:r>
            <a:r>
              <a:rPr lang="en-AU" sz="2800" dirty="0" err="1" smtClean="0"/>
              <a:t>tính</a:t>
            </a:r>
            <a:r>
              <a:rPr lang="en-AU" sz="2800" dirty="0" smtClean="0"/>
              <a:t>:</a:t>
            </a:r>
          </a:p>
          <a:p>
            <a:pPr lvl="1"/>
            <a:r>
              <a:rPr lang="en-AU" sz="2400" dirty="0" err="1" smtClean="0"/>
              <a:t>Nén</a:t>
            </a:r>
            <a:r>
              <a:rPr lang="en-AU" sz="2400" dirty="0" smtClean="0"/>
              <a:t> (compression): h </a:t>
            </a:r>
            <a:r>
              <a:rPr lang="en-AU" sz="2400" dirty="0" err="1" smtClean="0"/>
              <a:t>là</a:t>
            </a:r>
            <a:r>
              <a:rPr lang="en-AU" sz="2400" dirty="0" smtClean="0"/>
              <a:t> </a:t>
            </a:r>
            <a:r>
              <a:rPr lang="en-AU" sz="2400" dirty="0" err="1" smtClean="0"/>
              <a:t>một</a:t>
            </a:r>
            <a:r>
              <a:rPr lang="en-AU" sz="2400" dirty="0" smtClean="0"/>
              <a:t> </a:t>
            </a:r>
            <a:r>
              <a:rPr lang="en-AU" sz="2400" dirty="0" err="1" smtClean="0"/>
              <a:t>ánh</a:t>
            </a:r>
            <a:r>
              <a:rPr lang="en-AU" sz="2400" dirty="0" smtClean="0"/>
              <a:t> </a:t>
            </a:r>
            <a:r>
              <a:rPr lang="en-AU" sz="2400" dirty="0" err="1" smtClean="0"/>
              <a:t>xạ</a:t>
            </a:r>
            <a:r>
              <a:rPr lang="en-AU" sz="2400" dirty="0" smtClean="0"/>
              <a:t> </a:t>
            </a:r>
            <a:r>
              <a:rPr lang="en-AU" sz="2400" dirty="0" err="1" smtClean="0"/>
              <a:t>từ</a:t>
            </a:r>
            <a:r>
              <a:rPr lang="en-AU" sz="2400" dirty="0" smtClean="0"/>
              <a:t> </a:t>
            </a:r>
            <a:r>
              <a:rPr lang="en-AU" sz="2400" dirty="0" err="1" smtClean="0"/>
              <a:t>chuỗi</a:t>
            </a:r>
            <a:r>
              <a:rPr lang="en-AU" sz="2400" dirty="0" smtClean="0"/>
              <a:t> </a:t>
            </a:r>
            <a:r>
              <a:rPr lang="en-AU" sz="2400" dirty="0" err="1" smtClean="0"/>
              <a:t>đầu</a:t>
            </a:r>
            <a:r>
              <a:rPr lang="en-AU" sz="2400" dirty="0" smtClean="0"/>
              <a:t> </a:t>
            </a:r>
            <a:r>
              <a:rPr lang="en-AU" sz="2400" dirty="0" err="1" smtClean="0"/>
              <a:t>vào</a:t>
            </a:r>
            <a:r>
              <a:rPr lang="en-AU" sz="2400" dirty="0" smtClean="0"/>
              <a:t> x </a:t>
            </a:r>
            <a:r>
              <a:rPr lang="en-AU" sz="2400" dirty="0" err="1" smtClean="0"/>
              <a:t>có</a:t>
            </a:r>
            <a:r>
              <a:rPr lang="en-AU" sz="2400" dirty="0" smtClean="0"/>
              <a:t> </a:t>
            </a:r>
            <a:r>
              <a:rPr lang="en-AU" sz="2400" dirty="0" err="1" smtClean="0"/>
              <a:t>chiều</a:t>
            </a:r>
            <a:r>
              <a:rPr lang="en-AU" sz="2400" dirty="0" smtClean="0"/>
              <a:t> </a:t>
            </a:r>
            <a:r>
              <a:rPr lang="en-AU" sz="2400" dirty="0" err="1" smtClean="0"/>
              <a:t>dài</a:t>
            </a:r>
            <a:r>
              <a:rPr lang="en-AU" sz="2400" dirty="0" smtClean="0"/>
              <a:t> </a:t>
            </a:r>
            <a:r>
              <a:rPr lang="en-AU" sz="2400" dirty="0" err="1" smtClean="0"/>
              <a:t>bất</a:t>
            </a:r>
            <a:r>
              <a:rPr lang="en-AU" sz="2400" dirty="0" smtClean="0"/>
              <a:t> </a:t>
            </a:r>
            <a:r>
              <a:rPr lang="en-AU" sz="2400" dirty="0" err="1" smtClean="0"/>
              <a:t>kỳ</a:t>
            </a:r>
            <a:r>
              <a:rPr lang="en-AU" sz="2400" dirty="0" smtClean="0"/>
              <a:t> sang </a:t>
            </a:r>
            <a:r>
              <a:rPr lang="en-AU" sz="2400" dirty="0" err="1" smtClean="0"/>
              <a:t>một</a:t>
            </a:r>
            <a:r>
              <a:rPr lang="en-AU" sz="2400" dirty="0" smtClean="0"/>
              <a:t> </a:t>
            </a:r>
            <a:r>
              <a:rPr lang="en-AU" sz="2400" dirty="0" err="1" smtClean="0"/>
              <a:t>chuỗi</a:t>
            </a:r>
            <a:r>
              <a:rPr lang="en-AU" sz="2400" dirty="0" smtClean="0"/>
              <a:t> </a:t>
            </a:r>
            <a:r>
              <a:rPr lang="en-AU" sz="2400" dirty="0" err="1" smtClean="0"/>
              <a:t>đầu</a:t>
            </a:r>
            <a:r>
              <a:rPr lang="en-AU" sz="2400" dirty="0" smtClean="0"/>
              <a:t> </a:t>
            </a:r>
            <a:r>
              <a:rPr lang="en-AU" sz="2400" dirty="0" err="1" smtClean="0"/>
              <a:t>ra</a:t>
            </a:r>
            <a:r>
              <a:rPr lang="en-AU" sz="2400" dirty="0" smtClean="0"/>
              <a:t> h(x) </a:t>
            </a:r>
            <a:r>
              <a:rPr lang="en-AU" sz="2400" smtClean="0"/>
              <a:t>có</a:t>
            </a:r>
            <a:r>
              <a:rPr lang="en-AU" sz="2400" dirty="0" smtClean="0"/>
              <a:t> </a:t>
            </a:r>
            <a:r>
              <a:rPr lang="en-AU" sz="2400" dirty="0" err="1" smtClean="0"/>
              <a:t>chiều</a:t>
            </a:r>
            <a:r>
              <a:rPr lang="en-AU" sz="2400" dirty="0" smtClean="0"/>
              <a:t> </a:t>
            </a:r>
            <a:r>
              <a:rPr lang="en-AU" sz="2400" dirty="0" err="1" smtClean="0"/>
              <a:t>dài</a:t>
            </a:r>
            <a:r>
              <a:rPr lang="en-AU" sz="2400" dirty="0" smtClean="0"/>
              <a:t> </a:t>
            </a:r>
            <a:r>
              <a:rPr lang="en-AU" sz="2400" dirty="0" err="1" smtClean="0"/>
              <a:t>cố</a:t>
            </a:r>
            <a:r>
              <a:rPr lang="en-AU" sz="2400" dirty="0" smtClean="0"/>
              <a:t> </a:t>
            </a:r>
            <a:r>
              <a:rPr lang="en-AU" sz="2400" dirty="0" err="1" smtClean="0"/>
              <a:t>định</a:t>
            </a:r>
            <a:r>
              <a:rPr lang="en-AU" sz="2400" dirty="0" smtClean="0"/>
              <a:t> n </a:t>
            </a:r>
            <a:r>
              <a:rPr lang="en-AU" sz="2400" dirty="0" err="1" smtClean="0"/>
              <a:t>bít</a:t>
            </a:r>
            <a:r>
              <a:rPr lang="en-AU" sz="2400" dirty="0" smtClean="0"/>
              <a:t>;</a:t>
            </a:r>
          </a:p>
          <a:p>
            <a:pPr lvl="1"/>
            <a:r>
              <a:rPr lang="en-AU" sz="2400" dirty="0" err="1"/>
              <a:t>Dễ</a:t>
            </a:r>
            <a:r>
              <a:rPr lang="en-AU" sz="2400" dirty="0"/>
              <a:t> </a:t>
            </a:r>
            <a:r>
              <a:rPr lang="en-AU" sz="2400" dirty="0" err="1"/>
              <a:t>tính</a:t>
            </a:r>
            <a:r>
              <a:rPr lang="en-AU" sz="2400" dirty="0"/>
              <a:t> </a:t>
            </a:r>
            <a:r>
              <a:rPr lang="en-AU" sz="2400" dirty="0" err="1"/>
              <a:t>toán</a:t>
            </a:r>
            <a:r>
              <a:rPr lang="en-AU" sz="2400" dirty="0"/>
              <a:t> (ease of computation): </a:t>
            </a:r>
            <a:r>
              <a:rPr lang="en-AU" sz="2400" dirty="0" err="1" smtClean="0"/>
              <a:t>cho</a:t>
            </a:r>
            <a:r>
              <a:rPr lang="en-AU" sz="2400" dirty="0" smtClean="0"/>
              <a:t> </a:t>
            </a:r>
            <a:r>
              <a:rPr lang="en-AU" sz="2400" dirty="0" err="1" smtClean="0"/>
              <a:t>trước</a:t>
            </a:r>
            <a:r>
              <a:rPr lang="en-AU" sz="2400" dirty="0" smtClean="0"/>
              <a:t> </a:t>
            </a:r>
            <a:r>
              <a:rPr lang="en-AU" sz="2400" dirty="0" err="1" smtClean="0"/>
              <a:t>hàm</a:t>
            </a:r>
            <a:r>
              <a:rPr lang="en-AU" sz="2400" dirty="0" smtClean="0"/>
              <a:t> h </a:t>
            </a:r>
            <a:r>
              <a:rPr lang="en-AU" sz="2400" dirty="0" err="1" smtClean="0"/>
              <a:t>và</a:t>
            </a:r>
            <a:r>
              <a:rPr lang="en-AU" sz="2400" dirty="0" smtClean="0"/>
              <a:t> </a:t>
            </a:r>
            <a:r>
              <a:rPr lang="en-AU" sz="2400" dirty="0" err="1" smtClean="0"/>
              <a:t>đầu</a:t>
            </a:r>
            <a:r>
              <a:rPr lang="en-AU" sz="2400" dirty="0" smtClean="0"/>
              <a:t> </a:t>
            </a:r>
            <a:r>
              <a:rPr lang="en-AU" sz="2400" dirty="0" err="1" smtClean="0"/>
              <a:t>vào</a:t>
            </a:r>
            <a:r>
              <a:rPr lang="en-AU" sz="2400" dirty="0" smtClean="0"/>
              <a:t> x, </a:t>
            </a:r>
            <a:r>
              <a:rPr lang="en-AU" sz="2400" dirty="0" err="1" smtClean="0"/>
              <a:t>việc</a:t>
            </a:r>
            <a:r>
              <a:rPr lang="en-AU" sz="2400" dirty="0" smtClean="0"/>
              <a:t> </a:t>
            </a:r>
            <a:r>
              <a:rPr lang="en-AU" sz="2400" dirty="0" err="1" smtClean="0"/>
              <a:t>tính</a:t>
            </a:r>
            <a:r>
              <a:rPr lang="en-AU" sz="2400" dirty="0" smtClean="0"/>
              <a:t> </a:t>
            </a:r>
            <a:r>
              <a:rPr lang="en-AU" sz="2400" dirty="0" err="1" smtClean="0"/>
              <a:t>toán</a:t>
            </a:r>
            <a:r>
              <a:rPr lang="en-AU" sz="2400" dirty="0" smtClean="0"/>
              <a:t> h(x) </a:t>
            </a:r>
            <a:r>
              <a:rPr lang="en-AU" sz="2400" dirty="0" err="1" smtClean="0"/>
              <a:t>là</a:t>
            </a:r>
            <a:r>
              <a:rPr lang="en-AU" sz="2400" dirty="0" smtClean="0"/>
              <a:t> </a:t>
            </a:r>
            <a:r>
              <a:rPr lang="en-AU" sz="2400" dirty="0" err="1" smtClean="0"/>
              <a:t>dễ</a:t>
            </a:r>
            <a:r>
              <a:rPr lang="en-AU" sz="2400" dirty="0" smtClean="0"/>
              <a:t> </a:t>
            </a:r>
            <a:r>
              <a:rPr lang="en-AU" sz="2400" dirty="0" err="1" smtClean="0"/>
              <a:t>dàng</a:t>
            </a:r>
            <a:r>
              <a:rPr lang="en-AU" sz="2400" dirty="0" smtClean="0"/>
              <a:t>.</a:t>
            </a:r>
          </a:p>
          <a:p>
            <a:pPr lvl="1"/>
            <a:endParaRPr lang="en-AU" sz="2400" dirty="0"/>
          </a:p>
        </p:txBody>
      </p:sp>
    </p:spTree>
    <p:extLst>
      <p:ext uri="{BB962C8B-B14F-4D97-AF65-F5344CB8AC3E}">
        <p14:creationId xmlns:p14="http://schemas.microsoft.com/office/powerpoint/2010/main" val="38219800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447801"/>
            <a:ext cx="8756650" cy="1219199"/>
          </a:xfrm>
        </p:spPr>
        <p:txBody>
          <a:bodyPr/>
          <a:lstStyle/>
          <a:p>
            <a:r>
              <a:rPr lang="en-AU" smtClean="0"/>
              <a:t>Phân loại hàm băm theo khóa sử dụng:</a:t>
            </a:r>
          </a:p>
          <a:p>
            <a:pPr lvl="1"/>
            <a:r>
              <a:rPr lang="en-AU" smtClean="0"/>
              <a:t>Hàm băm không khóa (unkeyed): đầu vào chỉ là thông điệp;</a:t>
            </a:r>
          </a:p>
          <a:p>
            <a:pPr lvl="1"/>
            <a:r>
              <a:rPr lang="en-AU"/>
              <a:t>Hàm băm </a:t>
            </a:r>
            <a:r>
              <a:rPr lang="en-AU" smtClean="0"/>
              <a:t>có khóa</a:t>
            </a:r>
            <a:r>
              <a:rPr lang="en-AU"/>
              <a:t> </a:t>
            </a:r>
            <a:r>
              <a:rPr lang="en-AU" smtClean="0"/>
              <a:t>(keyed</a:t>
            </a:r>
            <a:r>
              <a:rPr lang="en-AU"/>
              <a:t>)</a:t>
            </a:r>
            <a:r>
              <a:rPr lang="en-AU" smtClean="0"/>
              <a:t>: </a:t>
            </a:r>
            <a:r>
              <a:rPr lang="en-AU"/>
              <a:t>đầu vào </a:t>
            </a:r>
            <a:r>
              <a:rPr lang="en-AU" smtClean="0"/>
              <a:t>gồm </a:t>
            </a:r>
            <a:r>
              <a:rPr lang="en-AU"/>
              <a:t>thông </a:t>
            </a:r>
            <a:r>
              <a:rPr lang="en-AU" smtClean="0"/>
              <a:t>điệp và khóa.</a:t>
            </a:r>
            <a:endParaRPr lang="en-A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8" y="2819400"/>
            <a:ext cx="729579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0869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371601"/>
            <a:ext cx="8756650" cy="4800600"/>
          </a:xfrm>
        </p:spPr>
        <p:txBody>
          <a:bodyPr/>
          <a:lstStyle/>
          <a:p>
            <a:r>
              <a:rPr lang="en-AU" sz="2800" smtClean="0"/>
              <a:t>Phân loại hàm băm theo tính năng:</a:t>
            </a:r>
          </a:p>
          <a:p>
            <a:pPr lvl="1"/>
            <a:r>
              <a:rPr lang="en-AU" sz="2400"/>
              <a:t>Mã phát hiện sửa đổi (MDC - </a:t>
            </a:r>
            <a:r>
              <a:rPr lang="en-AU" sz="2400" smtClean="0"/>
              <a:t>Modification </a:t>
            </a:r>
            <a:r>
              <a:rPr lang="en-AU" sz="2400"/>
              <a:t>detection codes</a:t>
            </a:r>
            <a:r>
              <a:rPr lang="en-AU" sz="2400" smtClean="0"/>
              <a:t>)</a:t>
            </a:r>
          </a:p>
          <a:p>
            <a:pPr lvl="2"/>
            <a:r>
              <a:rPr lang="en-AU" sz="2200" smtClean="0"/>
              <a:t>MDC thường được sử dụng để tạo chuỗi đại diện cho thông điệp và dùng kết hợp với các biện pháp khác để đảm bảo tính toàn vẹn của thông điệp;</a:t>
            </a:r>
          </a:p>
          <a:p>
            <a:pPr lvl="2"/>
            <a:r>
              <a:rPr lang="en-AU" sz="2200" smtClean="0"/>
              <a:t>MDC thuộc loại hàm băm không khóa;</a:t>
            </a:r>
          </a:p>
          <a:p>
            <a:pPr lvl="2"/>
            <a:r>
              <a:rPr lang="en-AU" sz="2200" smtClean="0"/>
              <a:t>Hai loại MDC:</a:t>
            </a:r>
          </a:p>
          <a:p>
            <a:pPr lvl="3"/>
            <a:r>
              <a:rPr lang="en-AU" sz="2000"/>
              <a:t>Hàm băm một chiều </a:t>
            </a:r>
            <a:r>
              <a:rPr lang="en-AU" sz="2000" smtClean="0"/>
              <a:t>(OWHF - One-way </a:t>
            </a:r>
            <a:r>
              <a:rPr lang="en-AU" sz="2000"/>
              <a:t>hash </a:t>
            </a:r>
            <a:r>
              <a:rPr lang="en-AU" sz="2000" smtClean="0"/>
              <a:t>functions): dễ dàng tính giá trị băm, nhưng khôi phục thông điệp từ giá trị băm rất khó khăn;</a:t>
            </a:r>
          </a:p>
          <a:p>
            <a:pPr lvl="3"/>
            <a:r>
              <a:rPr lang="en-AU" sz="2000"/>
              <a:t>Hàm băm chống đụng độ </a:t>
            </a:r>
            <a:r>
              <a:rPr lang="en-AU" sz="2000" smtClean="0"/>
              <a:t>CRHF - Collision </a:t>
            </a:r>
            <a:r>
              <a:rPr lang="en-AU" sz="2000"/>
              <a:t>resistant hash </a:t>
            </a:r>
            <a:r>
              <a:rPr lang="en-AU" sz="2000" smtClean="0"/>
              <a:t>functions): Rất khó tìm được 2 thông điệp trùng giá trị băm.</a:t>
            </a:r>
            <a:endParaRPr lang="en-AU" sz="2000"/>
          </a:p>
        </p:txBody>
      </p:sp>
    </p:spTree>
    <p:extLst>
      <p:ext uri="{BB962C8B-B14F-4D97-AF65-F5344CB8AC3E}">
        <p14:creationId xmlns:p14="http://schemas.microsoft.com/office/powerpoint/2010/main" val="7631622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a:t>
            </a:r>
          </a:p>
        </p:txBody>
      </p:sp>
      <p:sp>
        <p:nvSpPr>
          <p:cNvPr id="3" name="Content Placeholder 2"/>
          <p:cNvSpPr>
            <a:spLocks noGrp="1"/>
          </p:cNvSpPr>
          <p:nvPr>
            <p:ph idx="1"/>
          </p:nvPr>
        </p:nvSpPr>
        <p:spPr>
          <a:xfrm>
            <a:off x="228600" y="1447801"/>
            <a:ext cx="8756650" cy="4724399"/>
          </a:xfrm>
        </p:spPr>
        <p:txBody>
          <a:bodyPr/>
          <a:lstStyle/>
          <a:p>
            <a:r>
              <a:rPr lang="en-AU" sz="2800" smtClean="0"/>
              <a:t>Phân loại hàm băm theo tính năng:</a:t>
            </a:r>
          </a:p>
          <a:p>
            <a:pPr lvl="1"/>
            <a:r>
              <a:rPr lang="en-AU" sz="2400" smtClean="0"/>
              <a:t>Mã </a:t>
            </a:r>
            <a:r>
              <a:rPr lang="en-AU" sz="2400"/>
              <a:t>xác thực thông điệp (MAC - </a:t>
            </a:r>
            <a:r>
              <a:rPr lang="en-AU" sz="2400" smtClean="0"/>
              <a:t>Message </a:t>
            </a:r>
            <a:r>
              <a:rPr lang="en-AU" sz="2400"/>
              <a:t>authentication </a:t>
            </a:r>
            <a:r>
              <a:rPr lang="en-AU" sz="2400" smtClean="0"/>
              <a:t>codes)</a:t>
            </a:r>
          </a:p>
          <a:p>
            <a:pPr lvl="2"/>
            <a:r>
              <a:rPr lang="en-AU" sz="2200" smtClean="0"/>
              <a:t>MAC cũng được dùng để đảm bảo tính toàn vẹn của thông điệp mà không cần một biện pháp bổ sung khác;</a:t>
            </a:r>
          </a:p>
          <a:p>
            <a:pPr lvl="2"/>
            <a:r>
              <a:rPr lang="en-AU" sz="2200" smtClean="0"/>
              <a:t>MAC là loại hàm băm có khóa: đầu vào là thông điệp và một khóa.</a:t>
            </a:r>
            <a:endParaRPr lang="en-AU" sz="2200"/>
          </a:p>
        </p:txBody>
      </p:sp>
    </p:spTree>
    <p:extLst>
      <p:ext uri="{BB962C8B-B14F-4D97-AF65-F5344CB8AC3E}">
        <p14:creationId xmlns:p14="http://schemas.microsoft.com/office/powerpoint/2010/main" val="2426176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3" name="Content Placeholder 2"/>
          <p:cNvSpPr>
            <a:spLocks noGrp="1"/>
          </p:cNvSpPr>
          <p:nvPr>
            <p:ph idx="1"/>
          </p:nvPr>
        </p:nvSpPr>
        <p:spPr>
          <a:xfrm>
            <a:off x="228600" y="1405718"/>
            <a:ext cx="8756650" cy="4804013"/>
          </a:xfrm>
        </p:spPr>
        <p:txBody>
          <a:bodyPr/>
          <a:lstStyle/>
          <a:p>
            <a:r>
              <a:rPr lang="vi-VN" smtClean="0"/>
              <a:t>Không gian khóa (Keyspace) là tổng số khóa có thể có của một hệ mã hóa.</a:t>
            </a:r>
          </a:p>
          <a:p>
            <a:pPr lvl="1"/>
            <a:r>
              <a:rPr lang="vi-VN" smtClean="0"/>
              <a:t>Ví dụ nếu sử dụng khóa kích thước 64 bít </a:t>
            </a:r>
            <a:r>
              <a:rPr lang="vi-VN" smtClean="0">
                <a:sym typeface="Wingdings" panose="05000000000000000000" pitchFamily="2" charset="2"/>
              </a:rPr>
              <a:t> không gian khóa là 2</a:t>
            </a:r>
            <a:r>
              <a:rPr lang="vi-VN" baseline="30000" smtClean="0">
                <a:sym typeface="Wingdings" panose="05000000000000000000" pitchFamily="2" charset="2"/>
              </a:rPr>
              <a:t>64</a:t>
            </a:r>
            <a:r>
              <a:rPr lang="vi-VN" smtClean="0">
                <a:sym typeface="Wingdings" panose="05000000000000000000" pitchFamily="2" charset="2"/>
              </a:rPr>
              <a:t>.</a:t>
            </a:r>
          </a:p>
          <a:p>
            <a:r>
              <a:rPr lang="vi-VN" smtClean="0">
                <a:sym typeface="Wingdings" panose="05000000000000000000" pitchFamily="2" charset="2"/>
              </a:rPr>
              <a:t>Hàm băm (Hash function) là một ánh xạ chuyển các dữ liệu có kích thước thay đổi về dữ liệu có kích thước cố định.</a:t>
            </a:r>
          </a:p>
          <a:p>
            <a:pPr lvl="1"/>
            <a:r>
              <a:rPr lang="vi-VN" smtClean="0">
                <a:sym typeface="Wingdings" panose="05000000000000000000" pitchFamily="2" charset="2"/>
              </a:rPr>
              <a:t>Hàm băm 1 chiều (One-way hash function) là hàm băm trong đó việc thực hiện mã hóa tương đối đơn giản, còn việc giải mã thường có độ phức tạp rất lớn, hoặc không khả thi về mặt tính toán.</a:t>
            </a:r>
          </a:p>
          <a:p>
            <a:r>
              <a:rPr lang="vi-VN" smtClean="0">
                <a:sym typeface="Wingdings" panose="05000000000000000000" pitchFamily="2" charset="2"/>
              </a:rPr>
              <a:t>Phá mã (Cryptanalysis) là quá trình giải mã thông điệp đã bị mã hóa (ciphertext) mà không cần có trước thông tin về giải thuật mã hóa (Encryption algorithm) và khóa mã (Key).</a:t>
            </a:r>
          </a:p>
          <a:p>
            <a:endParaRPr lang="vi-VN" smtClean="0"/>
          </a:p>
          <a:p>
            <a:pPr lvl="1"/>
            <a:endParaRPr lang="en-AU"/>
          </a:p>
        </p:txBody>
      </p:sp>
    </p:spTree>
    <p:extLst>
      <p:ext uri="{BB962C8B-B14F-4D97-AF65-F5344CB8AC3E}">
        <p14:creationId xmlns:p14="http://schemas.microsoft.com/office/powerpoint/2010/main" val="2255864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71600"/>
            <a:ext cx="3657600" cy="5094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1828800"/>
            <a:ext cx="1600200" cy="2246769"/>
          </a:xfrm>
          <a:prstGeom prst="rect">
            <a:avLst/>
          </a:prstGeom>
          <a:noFill/>
        </p:spPr>
        <p:txBody>
          <a:bodyPr wrap="square" rtlCol="0">
            <a:spAutoFit/>
          </a:bodyPr>
          <a:lstStyle/>
          <a:p>
            <a:r>
              <a:rPr lang="en-AU" sz="2800" b="0" smtClean="0"/>
              <a:t>Mô </a:t>
            </a:r>
            <a:r>
              <a:rPr lang="en-AU" sz="2800" b="0"/>
              <a:t>hình </a:t>
            </a:r>
            <a:r>
              <a:rPr lang="en-AU" sz="2800" b="0" smtClean="0"/>
              <a:t>lặp tổng quát </a:t>
            </a:r>
            <a:r>
              <a:rPr lang="en-AU" sz="2800" b="0"/>
              <a:t>tạo giá trị băm</a:t>
            </a:r>
          </a:p>
        </p:txBody>
      </p:sp>
    </p:spTree>
    <p:extLst>
      <p:ext uri="{BB962C8B-B14F-4D97-AF65-F5344CB8AC3E}">
        <p14:creationId xmlns:p14="http://schemas.microsoft.com/office/powerpoint/2010/main" val="324201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a:t>4.3.3 Các hàm </a:t>
            </a:r>
            <a:r>
              <a:rPr lang="en-AU" smtClean="0"/>
              <a:t>băm</a:t>
            </a:r>
            <a:endParaRPr lang="en-AU"/>
          </a:p>
        </p:txBody>
      </p:sp>
      <p:sp>
        <p:nvSpPr>
          <p:cNvPr id="5" name="TextBox 4"/>
          <p:cNvSpPr txBox="1"/>
          <p:nvPr/>
        </p:nvSpPr>
        <p:spPr>
          <a:xfrm>
            <a:off x="762000" y="1828800"/>
            <a:ext cx="1600200" cy="2246769"/>
          </a:xfrm>
          <a:prstGeom prst="rect">
            <a:avLst/>
          </a:prstGeom>
          <a:noFill/>
        </p:spPr>
        <p:txBody>
          <a:bodyPr wrap="square" rtlCol="0">
            <a:spAutoFit/>
          </a:bodyPr>
          <a:lstStyle/>
          <a:p>
            <a:r>
              <a:rPr lang="en-AU" sz="2800" b="0" smtClean="0"/>
              <a:t>Mô </a:t>
            </a:r>
            <a:r>
              <a:rPr lang="en-AU" sz="2800" b="0"/>
              <a:t>hình </a:t>
            </a:r>
            <a:r>
              <a:rPr lang="en-AU" sz="2800" b="0" smtClean="0"/>
              <a:t>lặp chi tiết </a:t>
            </a:r>
            <a:r>
              <a:rPr lang="en-AU" sz="2800" b="0"/>
              <a:t>tạo giá trị băm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62000"/>
            <a:ext cx="3810000" cy="596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6627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4.3.3 Các hàm băm</a:t>
            </a:r>
            <a:endParaRPr lang="en-AU"/>
          </a:p>
        </p:txBody>
      </p:sp>
      <p:sp>
        <p:nvSpPr>
          <p:cNvPr id="3" name="Content Placeholder 2"/>
          <p:cNvSpPr>
            <a:spLocks noGrp="1"/>
          </p:cNvSpPr>
          <p:nvPr>
            <p:ph idx="1"/>
          </p:nvPr>
        </p:nvSpPr>
        <p:spPr>
          <a:xfrm>
            <a:off x="1295400" y="1447800"/>
            <a:ext cx="7689850" cy="4678363"/>
          </a:xfrm>
        </p:spPr>
        <p:txBody>
          <a:bodyPr/>
          <a:lstStyle/>
          <a:p>
            <a:r>
              <a:rPr lang="en-AU" sz="2800" smtClean="0"/>
              <a:t>Một số giải thuật hàm băm điển hình:</a:t>
            </a:r>
          </a:p>
          <a:p>
            <a:pPr lvl="1"/>
            <a:r>
              <a:rPr lang="en-US" sz="2400"/>
              <a:t>CRC (Cyclic redundancy checks</a:t>
            </a:r>
            <a:r>
              <a:rPr lang="en-US" sz="2400" smtClean="0"/>
              <a:t>)</a:t>
            </a:r>
          </a:p>
          <a:p>
            <a:pPr lvl="1"/>
            <a:r>
              <a:rPr lang="en-US" sz="2400"/>
              <a:t>Checksums</a:t>
            </a:r>
          </a:p>
          <a:p>
            <a:pPr lvl="1"/>
            <a:r>
              <a:rPr lang="en-US" sz="2400" smtClean="0"/>
              <a:t>MD2</a:t>
            </a:r>
            <a:r>
              <a:rPr lang="en-US" sz="2400"/>
              <a:t>, MD4, </a:t>
            </a:r>
            <a:r>
              <a:rPr lang="en-US" sz="2400" smtClean="0"/>
              <a:t>MD5</a:t>
            </a:r>
          </a:p>
          <a:p>
            <a:pPr lvl="1"/>
            <a:r>
              <a:rPr lang="en-US" sz="2400" smtClean="0"/>
              <a:t>MD6</a:t>
            </a:r>
            <a:endParaRPr lang="en-US" sz="2400"/>
          </a:p>
          <a:p>
            <a:pPr lvl="1"/>
            <a:r>
              <a:rPr lang="en-US" sz="2400"/>
              <a:t>SHA0, </a:t>
            </a:r>
            <a:r>
              <a:rPr lang="en-US" sz="2400" smtClean="0"/>
              <a:t>SHA1</a:t>
            </a:r>
          </a:p>
          <a:p>
            <a:pPr lvl="1"/>
            <a:r>
              <a:rPr lang="en-US" sz="2400" smtClean="0"/>
              <a:t>SHA2</a:t>
            </a:r>
            <a:r>
              <a:rPr lang="en-US" sz="2400"/>
              <a:t>, SHA3</a:t>
            </a:r>
            <a:endParaRPr lang="en-AU" sz="2400"/>
          </a:p>
        </p:txBody>
      </p:sp>
    </p:spTree>
    <p:extLst>
      <p:ext uri="{BB962C8B-B14F-4D97-AF65-F5344CB8AC3E}">
        <p14:creationId xmlns:p14="http://schemas.microsoft.com/office/powerpoint/2010/main" val="32687270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3" name="Content Placeholder 2"/>
          <p:cNvSpPr>
            <a:spLocks noGrp="1"/>
          </p:cNvSpPr>
          <p:nvPr>
            <p:ph idx="1"/>
          </p:nvPr>
        </p:nvSpPr>
        <p:spPr/>
        <p:txBody>
          <a:bodyPr/>
          <a:lstStyle/>
          <a:p>
            <a:r>
              <a:rPr lang="en-AU" smtClean="0"/>
              <a:t>MD5 (Message Digest) là hàm băm không khóa được Ronald Rivest thiết kế năm 1991 để thay thế MD4;</a:t>
            </a:r>
          </a:p>
          <a:p>
            <a:r>
              <a:rPr lang="en-AU" smtClean="0"/>
              <a:t>Chuỗi đầu ra (giá trị băm) của MD5 là 128 bít (16 bytes) và thường được biểu diễn thành 32 số hexa;</a:t>
            </a:r>
          </a:p>
          <a:p>
            <a:r>
              <a:rPr lang="en-AU" smtClean="0"/>
              <a:t>MD5 được sử dụng khá rộng rãi trong nhiều ứng dụng:</a:t>
            </a:r>
          </a:p>
          <a:p>
            <a:pPr lvl="1"/>
            <a:r>
              <a:rPr lang="en-AU" smtClean="0"/>
              <a:t>Chuỗi đảm bảo tính toàn vẹn thông điệp;</a:t>
            </a:r>
          </a:p>
          <a:p>
            <a:pPr lvl="1"/>
            <a:r>
              <a:rPr lang="en-AU" smtClean="0"/>
              <a:t>Tạo chuỗi kiểm tra lỗi – Checksum;</a:t>
            </a:r>
          </a:p>
          <a:p>
            <a:pPr lvl="1"/>
            <a:r>
              <a:rPr lang="en-AU" smtClean="0"/>
              <a:t>Mã hóa mật khẩu.</a:t>
            </a:r>
            <a:endParaRPr lang="en-AU"/>
          </a:p>
        </p:txBody>
      </p:sp>
    </p:spTree>
    <p:extLst>
      <p:ext uri="{BB962C8B-B14F-4D97-AF65-F5344CB8AC3E}">
        <p14:creationId xmlns:p14="http://schemas.microsoft.com/office/powerpoint/2010/main" val="35415899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3" name="Content Placeholder 2"/>
          <p:cNvSpPr>
            <a:spLocks noGrp="1"/>
          </p:cNvSpPr>
          <p:nvPr>
            <p:ph idx="1"/>
          </p:nvPr>
        </p:nvSpPr>
        <p:spPr/>
        <p:txBody>
          <a:bodyPr/>
          <a:lstStyle/>
          <a:p>
            <a:r>
              <a:rPr lang="en-AU" smtClean="0"/>
              <a:t>Quá trình xử lý thông điệp của MD5:</a:t>
            </a:r>
          </a:p>
          <a:p>
            <a:pPr lvl="1"/>
            <a:r>
              <a:rPr lang="en-AU" smtClean="0"/>
              <a:t>Thông điệp được chia thành các khối 512 bít. Nếu kích thước thông điệp không là bội số của 512 </a:t>
            </a:r>
            <a:r>
              <a:rPr lang="en-AU" smtClean="0">
                <a:sym typeface="Wingdings" panose="05000000000000000000" pitchFamily="2" charset="2"/>
              </a:rPr>
              <a:t> nối thêm số bít thiếu;</a:t>
            </a:r>
          </a:p>
          <a:p>
            <a:pPr lvl="1"/>
            <a:r>
              <a:rPr lang="en-AU" smtClean="0">
                <a:sym typeface="Wingdings" panose="05000000000000000000" pitchFamily="2" charset="2"/>
              </a:rPr>
              <a:t>Phần xử lý chính của MD5 làm việc trên state 128 bít, chia thành 4 từ 32 bít (A, B, C, D);</a:t>
            </a:r>
          </a:p>
          <a:p>
            <a:pPr lvl="2"/>
            <a:r>
              <a:rPr lang="en-AU" smtClean="0">
                <a:sym typeface="Wingdings" panose="05000000000000000000" pitchFamily="2" charset="2"/>
              </a:rPr>
              <a:t>Các từ A</a:t>
            </a:r>
            <a:r>
              <a:rPr lang="en-AU">
                <a:sym typeface="Wingdings" panose="05000000000000000000" pitchFamily="2" charset="2"/>
              </a:rPr>
              <a:t>, B, C, </a:t>
            </a:r>
            <a:r>
              <a:rPr lang="en-AU" smtClean="0">
                <a:sym typeface="Wingdings" panose="05000000000000000000" pitchFamily="2" charset="2"/>
              </a:rPr>
              <a:t>D được khởi trị bằng một hằng cố định;</a:t>
            </a:r>
          </a:p>
          <a:p>
            <a:pPr lvl="2"/>
            <a:r>
              <a:rPr lang="en-AU" smtClean="0">
                <a:sym typeface="Wingdings" panose="05000000000000000000" pitchFamily="2" charset="2"/>
              </a:rPr>
              <a:t>Từng phần 32 bít của khối đầu vào 512 bít được đưa dần vào để thay đổi state;</a:t>
            </a:r>
          </a:p>
          <a:p>
            <a:pPr lvl="1"/>
            <a:r>
              <a:rPr lang="en-AU" smtClean="0">
                <a:sym typeface="Wingdings" panose="05000000000000000000" pitchFamily="2" charset="2"/>
              </a:rPr>
              <a:t>Quá trình xử lý gồm 4 vòng, mỗi vòng gồm 16 thao tác tương tự nhau;</a:t>
            </a:r>
          </a:p>
          <a:p>
            <a:pPr lvl="1"/>
            <a:r>
              <a:rPr lang="en-AU" smtClean="0">
                <a:sym typeface="Wingdings" panose="05000000000000000000" pitchFamily="2" charset="2"/>
              </a:rPr>
              <a:t>Mỗi thao tác gồm:</a:t>
            </a:r>
          </a:p>
          <a:p>
            <a:pPr lvl="2"/>
            <a:r>
              <a:rPr lang="en-AU" smtClean="0">
                <a:sym typeface="Wingdings" panose="05000000000000000000" pitchFamily="2" charset="2"/>
              </a:rPr>
              <a:t>Hàm F (4 hàm khác nhau cho mỗi vòng);</a:t>
            </a:r>
          </a:p>
          <a:p>
            <a:pPr lvl="2"/>
            <a:r>
              <a:rPr lang="en-AU" smtClean="0">
                <a:sym typeface="Wingdings" panose="05000000000000000000" pitchFamily="2" charset="2"/>
              </a:rPr>
              <a:t>Cộng modulo;</a:t>
            </a:r>
          </a:p>
          <a:p>
            <a:pPr lvl="2"/>
            <a:r>
              <a:rPr lang="en-AU" smtClean="0">
                <a:sym typeface="Wingdings" panose="05000000000000000000" pitchFamily="2" charset="2"/>
              </a:rPr>
              <a:t>Quay trái.</a:t>
            </a:r>
            <a:endParaRPr lang="en-AU"/>
          </a:p>
        </p:txBody>
      </p:sp>
    </p:spTree>
    <p:extLst>
      <p:ext uri="{BB962C8B-B14F-4D97-AF65-F5344CB8AC3E}">
        <p14:creationId xmlns:p14="http://schemas.microsoft.com/office/powerpoint/2010/main" val="38623634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a:t>
            </a:r>
            <a:r>
              <a:rPr lang="en-AU" smtClean="0"/>
              <a:t>băm – MD5</a:t>
            </a:r>
            <a:endParaRPr lang="en-AU"/>
          </a:p>
        </p:txBody>
      </p:sp>
      <p:sp>
        <p:nvSpPr>
          <p:cNvPr id="4" name="Content Placeholder 3"/>
          <p:cNvSpPr>
            <a:spLocks noGrp="1"/>
          </p:cNvSpPr>
          <p:nvPr>
            <p:ph idx="1"/>
          </p:nvPr>
        </p:nvSpPr>
        <p:spPr>
          <a:xfrm>
            <a:off x="228600" y="1310185"/>
            <a:ext cx="3581400" cy="3566615"/>
          </a:xfrm>
        </p:spPr>
        <p:txBody>
          <a:bodyPr/>
          <a:lstStyle/>
          <a:p>
            <a:r>
              <a:rPr lang="en-AU" sz="2000" smtClean="0"/>
              <a:t>Lưu đồ xử lý một thao tác của MD5:</a:t>
            </a:r>
          </a:p>
          <a:p>
            <a:pPr lvl="1"/>
            <a:r>
              <a:rPr lang="en-AU" sz="1600" smtClean="0"/>
              <a:t>A, B, C, D: các từ 32 bit</a:t>
            </a:r>
          </a:p>
          <a:p>
            <a:pPr lvl="1"/>
            <a:r>
              <a:rPr lang="en-AU" sz="1600" smtClean="0"/>
              <a:t>Mi: khối 32 bit thông điệp đầu vào;</a:t>
            </a:r>
          </a:p>
          <a:p>
            <a:pPr lvl="1"/>
            <a:r>
              <a:rPr lang="en-AU" sz="1600" smtClean="0"/>
              <a:t>Ki: 32 bit hằng. Mỗi sử dụng một hằng khác nhau;</a:t>
            </a:r>
          </a:p>
          <a:p>
            <a:pPr lvl="1"/>
            <a:r>
              <a:rPr lang="en-AU" sz="1600" smtClean="0"/>
              <a:t>&lt;&lt;&lt;s: thao tác dịch trái s bit</a:t>
            </a:r>
          </a:p>
          <a:p>
            <a:pPr lvl="1"/>
            <a:r>
              <a:rPr lang="en-AU" sz="1600" smtClean="0"/>
              <a:t>      biểu diễn cộng modulo 32 bít;</a:t>
            </a:r>
          </a:p>
          <a:p>
            <a:pPr lvl="1"/>
            <a:r>
              <a:rPr lang="en-AU" sz="1600" smtClean="0"/>
              <a:t>F: hàm phi tuyến tính, gồm 4 loại:</a:t>
            </a:r>
          </a:p>
          <a:p>
            <a:pPr lvl="1"/>
            <a:endParaRPr lang="en-AU" sz="1600"/>
          </a:p>
        </p:txBody>
      </p:sp>
      <p:pic>
        <p:nvPicPr>
          <p:cNvPr id="4098" name="Picture 2" descr="http://upload.wikimedia.org/wikipedia/commons/thumb/d/d8/MD5.svg/300px-MD5.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639" y="1280615"/>
            <a:ext cx="4953000" cy="5448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95" y="3686603"/>
            <a:ext cx="205854" cy="20585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B,C,D) = (B\wedge{C}) \vee (\neg{B} \wedg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48" y="4781266"/>
            <a:ext cx="27908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B,C,D) = (B\wedge{D}) \vee (C \wedge \neg{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495" y="5162266"/>
            <a:ext cx="27908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B,C,D) = B \oplus C \oplus 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496" y="5556914"/>
            <a:ext cx="2095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B,C,D) = C \oplus (B \vee \neg{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056" y="5937913"/>
            <a:ext cx="225742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949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sp>
        <p:nvSpPr>
          <p:cNvPr id="3" name="Content Placeholder 2"/>
          <p:cNvSpPr>
            <a:spLocks noGrp="1"/>
          </p:cNvSpPr>
          <p:nvPr>
            <p:ph idx="1"/>
          </p:nvPr>
        </p:nvSpPr>
        <p:spPr>
          <a:xfrm>
            <a:off x="228600" y="1351128"/>
            <a:ext cx="8756650" cy="4885899"/>
          </a:xfrm>
        </p:spPr>
        <p:txBody>
          <a:bodyPr/>
          <a:lstStyle/>
          <a:p>
            <a:r>
              <a:rPr lang="en-AU" smtClean="0"/>
              <a:t>SHA1 (Secure Hash Function) được NSA (Mỹ) thiết kế năm 1995 để thay thế cho SHA0;</a:t>
            </a:r>
          </a:p>
          <a:p>
            <a:r>
              <a:rPr lang="en-AU" smtClean="0"/>
              <a:t>Chuỗi đầu ra của SHA1 có kích thước 160 bít và thương được biểu diễn thành 40 số hexa;</a:t>
            </a:r>
          </a:p>
          <a:p>
            <a:r>
              <a:rPr lang="en-AU"/>
              <a:t>Họ hàm băm SHA: SHA-0, SHA-1, SHA-2, </a:t>
            </a:r>
            <a:r>
              <a:rPr lang="en-AU" smtClean="0"/>
              <a:t>SHA-3:</a:t>
            </a:r>
          </a:p>
          <a:p>
            <a:pPr lvl="1"/>
            <a:r>
              <a:rPr lang="en-AU" smtClean="0"/>
              <a:t>SHA0 ít được sử dụng trên thực tế;</a:t>
            </a:r>
          </a:p>
          <a:p>
            <a:pPr lvl="1"/>
            <a:r>
              <a:rPr lang="en-AU" smtClean="0"/>
              <a:t>SHA1 tương tự SHA0, nhưng đã khắc phục một số lỗi;</a:t>
            </a:r>
          </a:p>
          <a:p>
            <a:pPr lvl="1"/>
            <a:r>
              <a:rPr lang="en-AU" smtClean="0"/>
              <a:t>SHA2 ra đời năm 2001 khắc phục lỗi của SHA1 và có nhiều thay đổi. Kích thước chuỗi đầu ra có thể là 224, 256, 384 và 512 bít;</a:t>
            </a:r>
          </a:p>
          <a:p>
            <a:pPr lvl="1"/>
            <a:r>
              <a:rPr lang="en-AU" smtClean="0"/>
              <a:t>SHA3 ra đời năm 2012, cho phép chuỗi đầu ra có kích thước không cố định.</a:t>
            </a:r>
          </a:p>
          <a:p>
            <a:r>
              <a:rPr lang="en-AU" smtClean="0"/>
              <a:t>SHA1 được sử dụng rộng rãi để đảm bảo tính xác thực và toàn vẹn thông điệp.</a:t>
            </a:r>
            <a:endParaRPr lang="en-AU"/>
          </a:p>
        </p:txBody>
      </p:sp>
    </p:spTree>
    <p:extLst>
      <p:ext uri="{BB962C8B-B14F-4D97-AF65-F5344CB8AC3E}">
        <p14:creationId xmlns:p14="http://schemas.microsoft.com/office/powerpoint/2010/main" val="26012205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sp>
        <p:nvSpPr>
          <p:cNvPr id="3" name="Content Placeholder 2"/>
          <p:cNvSpPr>
            <a:spLocks noGrp="1"/>
          </p:cNvSpPr>
          <p:nvPr>
            <p:ph idx="1"/>
          </p:nvPr>
        </p:nvSpPr>
        <p:spPr/>
        <p:txBody>
          <a:bodyPr/>
          <a:lstStyle/>
          <a:p>
            <a:r>
              <a:rPr lang="en-AU"/>
              <a:t>Quá trình xử lý thông điệp </a:t>
            </a:r>
            <a:r>
              <a:rPr lang="en-AU" smtClean="0"/>
              <a:t>của SHA1:</a:t>
            </a:r>
          </a:p>
          <a:p>
            <a:pPr lvl="1"/>
            <a:r>
              <a:rPr lang="en-AU" smtClean="0"/>
              <a:t>SHA1 sử dụng thủ tục xử lý thông điệp tương tự MD5;</a:t>
            </a:r>
          </a:p>
          <a:p>
            <a:pPr lvl="1"/>
            <a:r>
              <a:rPr lang="en-AU"/>
              <a:t>Thông điệp được chia thành các khối 512 bít. Nếu kích thước thông điệp không là bội số của 512 </a:t>
            </a:r>
            <a:r>
              <a:rPr lang="en-AU">
                <a:sym typeface="Wingdings" panose="05000000000000000000" pitchFamily="2" charset="2"/>
              </a:rPr>
              <a:t> nối thêm số bít thiếu;</a:t>
            </a:r>
            <a:endParaRPr lang="en-AU" smtClean="0"/>
          </a:p>
          <a:p>
            <a:pPr lvl="1"/>
            <a:r>
              <a:rPr lang="en-AU">
                <a:sym typeface="Wingdings" panose="05000000000000000000" pitchFamily="2" charset="2"/>
              </a:rPr>
              <a:t>Phần xử lý chính của </a:t>
            </a:r>
            <a:r>
              <a:rPr lang="en-AU" smtClean="0">
                <a:sym typeface="Wingdings" panose="05000000000000000000" pitchFamily="2" charset="2"/>
              </a:rPr>
              <a:t>SHA1 làm </a:t>
            </a:r>
            <a:r>
              <a:rPr lang="en-AU">
                <a:sym typeface="Wingdings" panose="05000000000000000000" pitchFamily="2" charset="2"/>
              </a:rPr>
              <a:t>việc trên state </a:t>
            </a:r>
            <a:r>
              <a:rPr lang="en-AU" smtClean="0">
                <a:sym typeface="Wingdings" panose="05000000000000000000" pitchFamily="2" charset="2"/>
              </a:rPr>
              <a:t>160 </a:t>
            </a:r>
            <a:r>
              <a:rPr lang="en-AU">
                <a:sym typeface="Wingdings" panose="05000000000000000000" pitchFamily="2" charset="2"/>
              </a:rPr>
              <a:t>bít, chia thành </a:t>
            </a:r>
            <a:r>
              <a:rPr lang="en-AU" smtClean="0">
                <a:sym typeface="Wingdings" panose="05000000000000000000" pitchFamily="2" charset="2"/>
              </a:rPr>
              <a:t>5 </a:t>
            </a:r>
            <a:r>
              <a:rPr lang="en-AU">
                <a:sym typeface="Wingdings" panose="05000000000000000000" pitchFamily="2" charset="2"/>
              </a:rPr>
              <a:t>từ 32 bít (A, B, C, </a:t>
            </a:r>
            <a:r>
              <a:rPr lang="en-AU" smtClean="0">
                <a:sym typeface="Wingdings" panose="05000000000000000000" pitchFamily="2" charset="2"/>
              </a:rPr>
              <a:t>D, E);</a:t>
            </a:r>
            <a:endParaRPr lang="en-AU">
              <a:sym typeface="Wingdings" panose="05000000000000000000" pitchFamily="2" charset="2"/>
            </a:endParaRPr>
          </a:p>
          <a:p>
            <a:pPr lvl="2"/>
            <a:r>
              <a:rPr lang="en-AU">
                <a:sym typeface="Wingdings" panose="05000000000000000000" pitchFamily="2" charset="2"/>
              </a:rPr>
              <a:t>Các từ A, B, C, </a:t>
            </a:r>
            <a:r>
              <a:rPr lang="en-AU" smtClean="0">
                <a:sym typeface="Wingdings" panose="05000000000000000000" pitchFamily="2" charset="2"/>
              </a:rPr>
              <a:t>D, E </a:t>
            </a:r>
            <a:r>
              <a:rPr lang="en-AU">
                <a:sym typeface="Wingdings" panose="05000000000000000000" pitchFamily="2" charset="2"/>
              </a:rPr>
              <a:t>được khởi trị bằng một hằng cố định;</a:t>
            </a:r>
          </a:p>
          <a:p>
            <a:pPr lvl="2"/>
            <a:r>
              <a:rPr lang="en-AU">
                <a:sym typeface="Wingdings" panose="05000000000000000000" pitchFamily="2" charset="2"/>
              </a:rPr>
              <a:t>Từng phần 32 bít của khối đầu vào 512 bít được đưa dần vào để thay đổi state;</a:t>
            </a:r>
          </a:p>
          <a:p>
            <a:pPr lvl="1"/>
            <a:r>
              <a:rPr lang="en-AU">
                <a:sym typeface="Wingdings" panose="05000000000000000000" pitchFamily="2" charset="2"/>
              </a:rPr>
              <a:t>Quá trình xử lý gồm </a:t>
            </a:r>
            <a:r>
              <a:rPr lang="en-AU" smtClean="0">
                <a:sym typeface="Wingdings" panose="05000000000000000000" pitchFamily="2" charset="2"/>
              </a:rPr>
              <a:t>80 </a:t>
            </a:r>
            <a:r>
              <a:rPr lang="en-AU">
                <a:sym typeface="Wingdings" panose="05000000000000000000" pitchFamily="2" charset="2"/>
              </a:rPr>
              <a:t>vòng, mỗi vòng gồm các thao tác: add, and, or, xor, rotate, </a:t>
            </a:r>
            <a:r>
              <a:rPr lang="en-AU" smtClean="0">
                <a:sym typeface="Wingdings" panose="05000000000000000000" pitchFamily="2" charset="2"/>
              </a:rPr>
              <a:t>mod.</a:t>
            </a:r>
            <a:endParaRPr lang="en-AU">
              <a:sym typeface="Wingdings" panose="05000000000000000000" pitchFamily="2" charset="2"/>
            </a:endParaRPr>
          </a:p>
          <a:p>
            <a:pPr lvl="1"/>
            <a:endParaRPr lang="en-AU"/>
          </a:p>
        </p:txBody>
      </p:sp>
    </p:spTree>
    <p:extLst>
      <p:ext uri="{BB962C8B-B14F-4D97-AF65-F5344CB8AC3E}">
        <p14:creationId xmlns:p14="http://schemas.microsoft.com/office/powerpoint/2010/main" val="21974310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4.3.3 Các hàm băm </a:t>
            </a:r>
            <a:r>
              <a:rPr lang="en-AU" smtClean="0"/>
              <a:t>– SHA1</a:t>
            </a:r>
            <a:endParaRPr lang="en-AU"/>
          </a:p>
        </p:txBody>
      </p:sp>
      <p:pic>
        <p:nvPicPr>
          <p:cNvPr id="7170" name="Picture 2" descr="http://upload.wikimedia.org/wikipedia/commons/thumb/e/e2/SHA-1.svg/300px-SHA-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355678"/>
            <a:ext cx="5181600" cy="53888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
          </p:nvPr>
        </p:nvSpPr>
        <p:spPr>
          <a:xfrm>
            <a:off x="76200" y="1310185"/>
            <a:ext cx="3733800" cy="3566615"/>
          </a:xfrm>
        </p:spPr>
        <p:txBody>
          <a:bodyPr/>
          <a:lstStyle/>
          <a:p>
            <a:r>
              <a:rPr lang="en-AU" sz="2000" smtClean="0"/>
              <a:t>Lưu đồ xử lý một vòng của SHA1:</a:t>
            </a:r>
          </a:p>
          <a:p>
            <a:pPr lvl="1"/>
            <a:r>
              <a:rPr lang="en-AU" sz="1600" smtClean="0"/>
              <a:t>A, B, C, D, E: các từ 32 bit</a:t>
            </a:r>
          </a:p>
          <a:p>
            <a:pPr lvl="1"/>
            <a:r>
              <a:rPr lang="en-AU" sz="1600" smtClean="0"/>
              <a:t>Wt: khối 32 bit thông điệp đầu vào;</a:t>
            </a:r>
          </a:p>
          <a:p>
            <a:pPr lvl="1"/>
            <a:r>
              <a:rPr lang="en-AU" sz="1600" smtClean="0"/>
              <a:t>Kt: 32 bit hằng. Mỗi sử dụng một hằng khác nhau;</a:t>
            </a:r>
          </a:p>
          <a:p>
            <a:pPr lvl="1"/>
            <a:r>
              <a:rPr lang="en-AU" sz="1600" smtClean="0"/>
              <a:t>&lt;&lt;&lt;n: thao tác dịch trái n bit</a:t>
            </a:r>
          </a:p>
          <a:p>
            <a:pPr lvl="1"/>
            <a:r>
              <a:rPr lang="en-AU" sz="1600" smtClean="0"/>
              <a:t>      biểu diễn cộng modulo 32 bít;</a:t>
            </a:r>
          </a:p>
          <a:p>
            <a:pPr lvl="1"/>
            <a:r>
              <a:rPr lang="en-AU" sz="1600" smtClean="0"/>
              <a:t>F: hàm phi tuyến tính.</a:t>
            </a:r>
          </a:p>
          <a:p>
            <a:pPr lvl="1"/>
            <a:endParaRPr lang="en-AU" sz="1600"/>
          </a:p>
        </p:txBody>
      </p:sp>
      <p:pic>
        <p:nvPicPr>
          <p:cNvPr id="7" name="Picture 4" descr="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70" y="3686602"/>
            <a:ext cx="205854" cy="20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9802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4.4 </a:t>
            </a:r>
            <a:r>
              <a:rPr lang="en-US"/>
              <a:t>Quản lý khóa và phân phối khóa</a:t>
            </a:r>
            <a:endParaRPr lang="en-AU"/>
          </a:p>
        </p:txBody>
      </p:sp>
      <p:sp>
        <p:nvSpPr>
          <p:cNvPr id="3" name="Content Placeholder 2"/>
          <p:cNvSpPr>
            <a:spLocks noGrp="1"/>
          </p:cNvSpPr>
          <p:nvPr>
            <p:ph idx="1"/>
          </p:nvPr>
        </p:nvSpPr>
        <p:spPr>
          <a:xfrm>
            <a:off x="1447800" y="1600200"/>
            <a:ext cx="7537450" cy="4525963"/>
          </a:xfrm>
        </p:spPr>
        <p:txBody>
          <a:bodyPr/>
          <a:lstStyle/>
          <a:p>
            <a:r>
              <a:rPr lang="en-AU" sz="2800" smtClean="0"/>
              <a:t>Một số khái niệm</a:t>
            </a:r>
          </a:p>
          <a:p>
            <a:r>
              <a:rPr lang="en-AU" sz="2800" smtClean="0"/>
              <a:t>Các kỹ thuật phân phối khóa bí mật</a:t>
            </a:r>
          </a:p>
          <a:p>
            <a:r>
              <a:rPr lang="en-AU" sz="2800"/>
              <a:t>Các kỹ thuật phân phối </a:t>
            </a:r>
            <a:r>
              <a:rPr lang="en-AU" sz="2800" smtClean="0"/>
              <a:t>khóa công khai</a:t>
            </a:r>
          </a:p>
          <a:p>
            <a:r>
              <a:rPr lang="en-AU" sz="2800"/>
              <a:t>Các </a:t>
            </a:r>
            <a:r>
              <a:rPr lang="en-AU" sz="2800" smtClean="0"/>
              <a:t>giao thức phân phối và </a:t>
            </a:r>
            <a:br>
              <a:rPr lang="en-AU" sz="2800" smtClean="0"/>
            </a:br>
            <a:r>
              <a:rPr lang="en-AU" sz="2800" smtClean="0"/>
              <a:t>thỏa thuận khóa</a:t>
            </a:r>
            <a:endParaRPr lang="en-AU" sz="2800"/>
          </a:p>
        </p:txBody>
      </p:sp>
    </p:spTree>
    <p:extLst>
      <p:ext uri="{BB962C8B-B14F-4D97-AF65-F5344CB8AC3E}">
        <p14:creationId xmlns:p14="http://schemas.microsoft.com/office/powerpoint/2010/main" val="2688775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4.1.1 </a:t>
            </a:r>
            <a:r>
              <a:rPr lang="en-AU"/>
              <a:t>Mã hóa thông tin </a:t>
            </a:r>
            <a:r>
              <a:rPr lang="en-AU" smtClean="0"/>
              <a:t>– Các thuật ngữ</a:t>
            </a:r>
            <a:endParaRPr lang="en-AU"/>
          </a:p>
        </p:txBody>
      </p:sp>
      <p:sp>
        <p:nvSpPr>
          <p:cNvPr id="5" name="TextBox 4"/>
          <p:cNvSpPr txBox="1"/>
          <p:nvPr/>
        </p:nvSpPr>
        <p:spPr>
          <a:xfrm>
            <a:off x="1600200" y="5638800"/>
            <a:ext cx="6400800" cy="523220"/>
          </a:xfrm>
          <a:prstGeom prst="rect">
            <a:avLst/>
          </a:prstGeom>
          <a:noFill/>
        </p:spPr>
        <p:txBody>
          <a:bodyPr wrap="square" rtlCol="0">
            <a:spAutoFit/>
          </a:bodyPr>
          <a:lstStyle/>
          <a:p>
            <a:pPr algn="ctr"/>
            <a:r>
              <a:rPr lang="vi-VN" sz="2800" b="0" smtClean="0"/>
              <a:t>Mã hóa khóa bí mật</a:t>
            </a:r>
            <a:endParaRPr lang="en-AU" sz="2800" b="0"/>
          </a:p>
        </p:txBody>
      </p:sp>
      <p:pic>
        <p:nvPicPr>
          <p:cNvPr id="8" name="Picture 4" descr="conv_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371600"/>
            <a:ext cx="8455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6595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smtClean="0"/>
              <a:t>QL </a:t>
            </a:r>
            <a:r>
              <a:rPr lang="en-US"/>
              <a:t>và phân phối </a:t>
            </a:r>
            <a:r>
              <a:rPr lang="en-US" smtClean="0"/>
              <a:t>khóa – Khái niệm</a:t>
            </a:r>
            <a:endParaRPr lang="en-AU"/>
          </a:p>
        </p:txBody>
      </p:sp>
      <p:sp>
        <p:nvSpPr>
          <p:cNvPr id="3" name="Content Placeholder 2"/>
          <p:cNvSpPr>
            <a:spLocks noGrp="1"/>
          </p:cNvSpPr>
          <p:nvPr>
            <p:ph idx="1"/>
          </p:nvPr>
        </p:nvSpPr>
        <p:spPr/>
        <p:txBody>
          <a:bodyPr/>
          <a:lstStyle/>
          <a:p>
            <a:r>
              <a:rPr lang="en-AU" smtClean="0"/>
              <a:t>Quan hệ khóa (Keying relationship): là trạng thái mà trong đó các bên tham gia truyền thông chia sẻ dữ liệu chia sẻ (thường là khóa hoặc thành phần tạo ra khóa) để sử dụng cho các kỹ thuật mã hóa;</a:t>
            </a:r>
          </a:p>
          <a:p>
            <a:pPr lvl="1"/>
            <a:r>
              <a:rPr lang="en-AU" smtClean="0"/>
              <a:t>Các dữ liệu chia sẻ có thể là:</a:t>
            </a:r>
          </a:p>
          <a:p>
            <a:pPr lvl="2"/>
            <a:r>
              <a:rPr lang="en-AU" smtClean="0"/>
              <a:t>Khóa bí mật</a:t>
            </a:r>
          </a:p>
          <a:p>
            <a:pPr lvl="2"/>
            <a:r>
              <a:rPr lang="en-AU" smtClean="0"/>
              <a:t>Khóa công khai</a:t>
            </a:r>
          </a:p>
          <a:p>
            <a:pPr lvl="2"/>
            <a:r>
              <a:rPr lang="en-AU" smtClean="0"/>
              <a:t>Các giá trị khởi tạo</a:t>
            </a:r>
          </a:p>
          <a:p>
            <a:pPr lvl="2"/>
            <a:r>
              <a:rPr lang="en-AU" smtClean="0"/>
              <a:t>Các tham số bổ sung không bí mật.</a:t>
            </a:r>
          </a:p>
          <a:p>
            <a:r>
              <a:rPr lang="en-AU"/>
              <a:t>Quản lý khóa (Key management</a:t>
            </a:r>
            <a:r>
              <a:rPr lang="en-AU" smtClean="0"/>
              <a:t>) là một tập các kỹ thuật cho phép thiết lập và duy trì các quan hệ khóa giữ các bên có thẩm quyền.</a:t>
            </a:r>
            <a:endParaRPr lang="en-AU"/>
          </a:p>
        </p:txBody>
      </p:sp>
    </p:spTree>
    <p:extLst>
      <p:ext uri="{BB962C8B-B14F-4D97-AF65-F5344CB8AC3E}">
        <p14:creationId xmlns:p14="http://schemas.microsoft.com/office/powerpoint/2010/main" val="11011285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smtClean="0"/>
              <a:t>QL </a:t>
            </a:r>
            <a:r>
              <a:rPr lang="en-US"/>
              <a:t>và phân phối </a:t>
            </a:r>
            <a:r>
              <a:rPr lang="en-US" smtClean="0"/>
              <a:t>khóa – Khái niệm</a:t>
            </a:r>
            <a:endParaRPr lang="en-AU"/>
          </a:p>
        </p:txBody>
      </p:sp>
      <p:sp>
        <p:nvSpPr>
          <p:cNvPr id="3" name="Content Placeholder 2"/>
          <p:cNvSpPr>
            <a:spLocks noGrp="1"/>
          </p:cNvSpPr>
          <p:nvPr>
            <p:ph idx="1"/>
          </p:nvPr>
        </p:nvSpPr>
        <p:spPr/>
        <p:txBody>
          <a:bodyPr/>
          <a:lstStyle/>
          <a:p>
            <a:r>
              <a:rPr lang="en-AU" sz="2800" smtClean="0"/>
              <a:t>Cụ thể, quản </a:t>
            </a:r>
            <a:r>
              <a:rPr lang="en-AU" sz="2800"/>
              <a:t>lý khóa </a:t>
            </a:r>
            <a:r>
              <a:rPr lang="en-AU" sz="2800" smtClean="0"/>
              <a:t>gồm </a:t>
            </a:r>
            <a:r>
              <a:rPr lang="en-AU" sz="2800"/>
              <a:t>các kỹ thuật và thủ tục cho </a:t>
            </a:r>
            <a:r>
              <a:rPr lang="en-AU" sz="2800" smtClean="0"/>
              <a:t>phép:</a:t>
            </a:r>
          </a:p>
          <a:p>
            <a:pPr lvl="1"/>
            <a:r>
              <a:rPr lang="en-AU" sz="2400" smtClean="0"/>
              <a:t>Khởi tạo các người dụng hệ thống (system users) trong một vùng (domain);</a:t>
            </a:r>
          </a:p>
          <a:p>
            <a:pPr lvl="1"/>
            <a:r>
              <a:rPr lang="en-AU" sz="2400" smtClean="0"/>
              <a:t>Sinh khóa, phân phối và cài đặt các dữ liệu khóa;</a:t>
            </a:r>
          </a:p>
          <a:p>
            <a:pPr lvl="1"/>
            <a:r>
              <a:rPr lang="en-AU" sz="2400" smtClean="0"/>
              <a:t>Kiểm soát việc sử dụng </a:t>
            </a:r>
            <a:r>
              <a:rPr lang="en-AU" sz="2400"/>
              <a:t>các dữ liệu khóa</a:t>
            </a:r>
            <a:r>
              <a:rPr lang="en-AU" sz="2400" smtClean="0"/>
              <a:t>;</a:t>
            </a:r>
          </a:p>
          <a:p>
            <a:pPr lvl="1"/>
            <a:r>
              <a:rPr lang="en-AU" sz="2400"/>
              <a:t>Cập nhật, thu hồi và hủy các </a:t>
            </a:r>
            <a:r>
              <a:rPr lang="en-AU" sz="2400" smtClean="0"/>
              <a:t>dữ liệu khóa;</a:t>
            </a:r>
          </a:p>
          <a:p>
            <a:pPr lvl="1"/>
            <a:r>
              <a:rPr lang="en-AU" sz="2400" smtClean="0"/>
              <a:t>Lưu, sao lưu/khôi phục và lưu trữ các dữ liệu khóa.</a:t>
            </a:r>
            <a:endParaRPr lang="en-AU" sz="2400"/>
          </a:p>
        </p:txBody>
      </p:sp>
    </p:spTree>
    <p:extLst>
      <p:ext uri="{BB962C8B-B14F-4D97-AF65-F5344CB8AC3E}">
        <p14:creationId xmlns:p14="http://schemas.microsoft.com/office/powerpoint/2010/main" val="7995182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1"/>
            <a:ext cx="8756650" cy="533400"/>
          </a:xfrm>
        </p:spPr>
        <p:txBody>
          <a:bodyPr/>
          <a:lstStyle/>
          <a:p>
            <a:r>
              <a:rPr lang="en-AU" smtClean="0"/>
              <a:t>Phân loại khóa theo mục đích sử dụng:</a:t>
            </a:r>
            <a:endParaRPr lang="en-AU"/>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279027"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9" y="3452882"/>
            <a:ext cx="8050427" cy="2749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6841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mtClean="0"/>
              <a:t>Quản lý khóa đóng vai trò quan trọng trong việc cung cấp các tính năng:</a:t>
            </a:r>
          </a:p>
          <a:p>
            <a:pPr lvl="1"/>
            <a:r>
              <a:rPr lang="en-AU" smtClean="0"/>
              <a:t>Tính bí mật</a:t>
            </a:r>
          </a:p>
          <a:p>
            <a:pPr lvl="1"/>
            <a:r>
              <a:rPr lang="en-AU" smtClean="0"/>
              <a:t>Toàn vẹn</a:t>
            </a:r>
          </a:p>
          <a:p>
            <a:pPr lvl="1"/>
            <a:r>
              <a:rPr lang="en-AU" smtClean="0"/>
              <a:t>Xác thực</a:t>
            </a:r>
          </a:p>
          <a:p>
            <a:pPr lvl="1"/>
            <a:r>
              <a:rPr lang="en-AU" smtClean="0"/>
              <a:t>Không thể chối bỏ</a:t>
            </a:r>
          </a:p>
          <a:p>
            <a:pPr lvl="1"/>
            <a:r>
              <a:rPr lang="en-AU" smtClean="0"/>
              <a:t>Chữ ký số.</a:t>
            </a:r>
          </a:p>
          <a:p>
            <a:r>
              <a:rPr lang="en-AU"/>
              <a:t>Quản lý </a:t>
            </a:r>
            <a:r>
              <a:rPr lang="en-AU" smtClean="0"/>
              <a:t>khóa phù hợp sẽ đảm bảo cho các thông tin khóa được an toàn, đặc biệt khi có nhiều thực thể tham gia truyền thông.</a:t>
            </a:r>
          </a:p>
          <a:p>
            <a:pPr lvl="1"/>
            <a:r>
              <a:rPr lang="en-AU" smtClean="0"/>
              <a:t>Thông tin khóa an toàn </a:t>
            </a:r>
            <a:r>
              <a:rPr lang="en-AU" smtClean="0">
                <a:sym typeface="Wingdings" panose="05000000000000000000" pitchFamily="2" charset="2"/>
              </a:rPr>
              <a:t> đảm bảo tính an toàn của hệ mã hóa.</a:t>
            </a:r>
            <a:endParaRPr lang="en-AU"/>
          </a:p>
        </p:txBody>
      </p:sp>
    </p:spTree>
    <p:extLst>
      <p:ext uri="{BB962C8B-B14F-4D97-AF65-F5344CB8AC3E}">
        <p14:creationId xmlns:p14="http://schemas.microsoft.com/office/powerpoint/2010/main" val="5375004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smtClean="0"/>
              <a:t>Các mối đe dọa đối với quản lý khóa:</a:t>
            </a:r>
          </a:p>
          <a:p>
            <a:pPr lvl="1"/>
            <a:r>
              <a:rPr lang="en-AU" sz="2400" smtClean="0"/>
              <a:t>Các khóa bí mật bị lộ;</a:t>
            </a:r>
          </a:p>
          <a:p>
            <a:pPr lvl="1"/>
            <a:r>
              <a:rPr lang="en-AU" sz="2400" smtClean="0"/>
              <a:t>Tính xác thực của các khóa bí mật và công khai bị thỏa hiệp (compromise). </a:t>
            </a:r>
            <a:r>
              <a:rPr lang="en-AU" sz="2400"/>
              <a:t>Tính xác </a:t>
            </a:r>
            <a:r>
              <a:rPr lang="en-AU" sz="2400" smtClean="0"/>
              <a:t>thực bao gồm các hiểu biết và việc kiểm chứng thông tin nhận dạng của một bên mà khóa được chia sẻ;</a:t>
            </a:r>
          </a:p>
          <a:p>
            <a:pPr lvl="1"/>
            <a:r>
              <a:rPr lang="en-AU" sz="2400" smtClean="0"/>
              <a:t>Sử dụng trái phép </a:t>
            </a:r>
            <a:r>
              <a:rPr lang="en-AU" sz="2400"/>
              <a:t>các khóa bí mật và công </a:t>
            </a:r>
            <a:r>
              <a:rPr lang="en-AU" sz="2400" smtClean="0"/>
              <a:t>khai:</a:t>
            </a:r>
          </a:p>
          <a:p>
            <a:pPr lvl="2"/>
            <a:r>
              <a:rPr lang="en-AU" sz="2000" smtClean="0"/>
              <a:t>Sử dụng các khóa đã hết hiệu lực;</a:t>
            </a:r>
          </a:p>
          <a:p>
            <a:pPr lvl="2"/>
            <a:r>
              <a:rPr lang="en-AU" sz="2000"/>
              <a:t>Sử dụng các </a:t>
            </a:r>
            <a:r>
              <a:rPr lang="en-AU" sz="2000" smtClean="0"/>
              <a:t>khóa sai mục đích.</a:t>
            </a:r>
          </a:p>
          <a:p>
            <a:pPr lvl="1"/>
            <a:endParaRPr lang="en-AU" sz="2400"/>
          </a:p>
        </p:txBody>
      </p:sp>
    </p:spTree>
    <p:extLst>
      <p:ext uri="{BB962C8B-B14F-4D97-AF65-F5344CB8AC3E}">
        <p14:creationId xmlns:p14="http://schemas.microsoft.com/office/powerpoint/2010/main" val="16310099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smtClean="0"/>
              <a:t>Chính sách an ninh và vấn đề quản lý khóa.</a:t>
            </a:r>
          </a:p>
          <a:p>
            <a:pPr lvl="1"/>
            <a:r>
              <a:rPr lang="en-AU" sz="2400" smtClean="0"/>
              <a:t>Quản </a:t>
            </a:r>
            <a:r>
              <a:rPr lang="en-AU" sz="2400"/>
              <a:t>lý </a:t>
            </a:r>
            <a:r>
              <a:rPr lang="en-AU" sz="2400" smtClean="0"/>
              <a:t>khóa luôn được thực hiện trong khuôn khổ chính sách an ninh cụ thể;</a:t>
            </a:r>
          </a:p>
          <a:p>
            <a:r>
              <a:rPr lang="en-AU" sz="2800"/>
              <a:t>Chính sách an </a:t>
            </a:r>
            <a:r>
              <a:rPr lang="en-AU" sz="2800" smtClean="0"/>
              <a:t>ninh mô tả các mục về quản lý khóa:</a:t>
            </a:r>
          </a:p>
          <a:p>
            <a:pPr lvl="1"/>
            <a:r>
              <a:rPr lang="en-AU" sz="2400" smtClean="0"/>
              <a:t>Các thực tế và thủ tục cần thực hiện trong các khía cạnh kỹ thuật và quản trị khóa tự động hoặc bằng tay;</a:t>
            </a:r>
          </a:p>
          <a:p>
            <a:pPr lvl="1"/>
            <a:r>
              <a:rPr lang="en-AU" sz="2400" smtClean="0"/>
              <a:t>Trách nhiệm của các bên có liên quan;</a:t>
            </a:r>
          </a:p>
          <a:p>
            <a:pPr lvl="1"/>
            <a:r>
              <a:rPr lang="en-AU" sz="2400" smtClean="0"/>
              <a:t>Các bản ghi dữ liệu cần phải lưu để tạo các báo cáo về các vấn đề có liên quan đến an toàn khóa.</a:t>
            </a:r>
          </a:p>
          <a:p>
            <a:pPr lvl="1"/>
            <a:endParaRPr lang="en-AU" smtClean="0"/>
          </a:p>
          <a:p>
            <a:pPr lvl="1"/>
            <a:endParaRPr lang="en-AU" sz="2800"/>
          </a:p>
        </p:txBody>
      </p:sp>
    </p:spTree>
    <p:extLst>
      <p:ext uri="{BB962C8B-B14F-4D97-AF65-F5344CB8AC3E}">
        <p14:creationId xmlns:p14="http://schemas.microsoft.com/office/powerpoint/2010/main" val="33095035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p:txBody>
          <a:bodyPr/>
          <a:lstStyle/>
          <a:p>
            <a:r>
              <a:rPr lang="en-AU" sz="2800"/>
              <a:t>Các mô hình thiết lập khóa </a:t>
            </a:r>
            <a:r>
              <a:rPr lang="en-AU" sz="2800" smtClean="0"/>
              <a:t>(Key </a:t>
            </a:r>
            <a:r>
              <a:rPr lang="en-AU" sz="2800"/>
              <a:t>establishment) </a:t>
            </a:r>
            <a:r>
              <a:rPr lang="en-AU" sz="2800" smtClean="0"/>
              <a:t/>
            </a:r>
            <a:br>
              <a:rPr lang="en-AU" sz="2800" smtClean="0"/>
            </a:br>
            <a:r>
              <a:rPr lang="en-AU" sz="2800" smtClean="0"/>
              <a:t>đơn </a:t>
            </a:r>
            <a:r>
              <a:rPr lang="en-AU" sz="2800"/>
              <a:t>giản</a:t>
            </a:r>
            <a:r>
              <a:rPr lang="en-AU" sz="2800" smtClean="0"/>
              <a:t>:</a:t>
            </a:r>
          </a:p>
          <a:p>
            <a:pPr lvl="1"/>
            <a:r>
              <a:rPr lang="en-AU" sz="2400" smtClean="0"/>
              <a:t>Vấn đề phân phối n</a:t>
            </a:r>
            <a:r>
              <a:rPr lang="en-AU" sz="2400" baseline="30000" smtClean="0"/>
              <a:t>2</a:t>
            </a:r>
            <a:r>
              <a:rPr lang="en-AU" sz="2400" smtClean="0"/>
              <a:t> khóa:</a:t>
            </a:r>
          </a:p>
          <a:p>
            <a:pPr lvl="2"/>
            <a:r>
              <a:rPr lang="en-AU" sz="2200" smtClean="0"/>
              <a:t>Nếu một hệ thống có n người dùng tham gia truyền thông sử dụng kỹ thuật mã hóa khóa đối xứng và mỗi cặp người dùng cần trao đổi thông tin an toàn:</a:t>
            </a:r>
          </a:p>
          <a:p>
            <a:pPr lvl="3"/>
            <a:r>
              <a:rPr lang="en-AU" sz="2000" smtClean="0"/>
              <a:t>Mỗi cặp người dùng cần chia sẻ một khóa bí mật duy nhất;</a:t>
            </a:r>
          </a:p>
          <a:p>
            <a:pPr lvl="3"/>
            <a:r>
              <a:rPr lang="en-AU" sz="2000" smtClean="0"/>
              <a:t>Mỗi người dùng cần sở hữu n-1 khóa bí mật;</a:t>
            </a:r>
          </a:p>
          <a:p>
            <a:pPr lvl="3"/>
            <a:r>
              <a:rPr lang="en-AU" sz="2000" smtClean="0"/>
              <a:t>Tổng số khóa cần quản lý trong hệ thống là n(n-1)/2 </a:t>
            </a:r>
            <a:r>
              <a:rPr lang="en-AU" sz="2000" smtClean="0">
                <a:sym typeface="Symbol"/>
              </a:rPr>
              <a:t></a:t>
            </a:r>
            <a:r>
              <a:rPr lang="en-AU" sz="2000" smtClean="0"/>
              <a:t> n</a:t>
            </a:r>
            <a:r>
              <a:rPr lang="en-AU" sz="2000" baseline="30000" smtClean="0"/>
              <a:t>2</a:t>
            </a:r>
            <a:r>
              <a:rPr lang="en-AU" sz="2000" smtClean="0"/>
              <a:t>;</a:t>
            </a:r>
          </a:p>
          <a:p>
            <a:pPr lvl="3"/>
            <a:r>
              <a:rPr lang="en-AU" sz="2000" smtClean="0"/>
              <a:t>Số khóa cần quản lý sẽ rất lớn nếu số người dùng lớn.</a:t>
            </a:r>
          </a:p>
          <a:p>
            <a:pPr lvl="2"/>
            <a:r>
              <a:rPr lang="en-AU" sz="2400" smtClean="0"/>
              <a:t>Có thể sử dụng máy chủ trung tâm để quản lý và phân phối khóa.</a:t>
            </a:r>
          </a:p>
        </p:txBody>
      </p:sp>
    </p:spTree>
    <p:extLst>
      <p:ext uri="{BB962C8B-B14F-4D97-AF65-F5344CB8AC3E}">
        <p14:creationId xmlns:p14="http://schemas.microsoft.com/office/powerpoint/2010/main" val="5047969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2743199"/>
          </a:xfrm>
        </p:spPr>
        <p:txBody>
          <a:bodyPr/>
          <a:lstStyle/>
          <a:p>
            <a:r>
              <a:rPr lang="en-AU" sz="2800" dirty="0" err="1"/>
              <a:t>Các</a:t>
            </a:r>
            <a:r>
              <a:rPr lang="en-AU" sz="2800" dirty="0"/>
              <a:t> </a:t>
            </a:r>
            <a:r>
              <a:rPr lang="en-AU" sz="2800" dirty="0" err="1"/>
              <a:t>mô</a:t>
            </a:r>
            <a:r>
              <a:rPr lang="en-AU" sz="2800" dirty="0"/>
              <a:t> </a:t>
            </a:r>
            <a:r>
              <a:rPr lang="en-AU" sz="2800" dirty="0" err="1"/>
              <a:t>hình</a:t>
            </a:r>
            <a:r>
              <a:rPr lang="en-AU" sz="2800" dirty="0"/>
              <a:t> </a:t>
            </a:r>
            <a:r>
              <a:rPr lang="en-AU" sz="2800" dirty="0" err="1"/>
              <a:t>thiết</a:t>
            </a:r>
            <a:r>
              <a:rPr lang="en-AU" sz="2800" dirty="0"/>
              <a:t> </a:t>
            </a:r>
            <a:r>
              <a:rPr lang="en-AU" sz="2800" dirty="0" err="1"/>
              <a:t>lập</a:t>
            </a:r>
            <a:r>
              <a:rPr lang="en-AU" sz="2800" dirty="0"/>
              <a:t> </a:t>
            </a:r>
            <a:r>
              <a:rPr lang="en-AU" sz="2800" dirty="0" err="1"/>
              <a:t>khóa</a:t>
            </a:r>
            <a:r>
              <a:rPr lang="en-AU" sz="2800" dirty="0"/>
              <a:t> </a:t>
            </a:r>
            <a:r>
              <a:rPr lang="en-AU" sz="2800" dirty="0" smtClean="0"/>
              <a:t>(Key </a:t>
            </a:r>
            <a:r>
              <a:rPr lang="en-AU" sz="2800" dirty="0"/>
              <a:t>establishment) </a:t>
            </a:r>
            <a:r>
              <a:rPr lang="en-AU" sz="2800" dirty="0" smtClean="0"/>
              <a:t/>
            </a:r>
            <a:br>
              <a:rPr lang="en-AU" sz="2800" dirty="0" smtClean="0"/>
            </a:br>
            <a:r>
              <a:rPr lang="en-AU" sz="2800" dirty="0" err="1" smtClean="0"/>
              <a:t>đơn</a:t>
            </a:r>
            <a:r>
              <a:rPr lang="en-AU" sz="2800" dirty="0" smtClean="0"/>
              <a:t> </a:t>
            </a:r>
            <a:r>
              <a:rPr lang="en-AU" sz="2800" dirty="0" err="1"/>
              <a:t>giản</a:t>
            </a:r>
            <a:r>
              <a:rPr lang="en-AU" sz="2800" dirty="0" smtClean="0"/>
              <a:t>:</a:t>
            </a:r>
          </a:p>
          <a:p>
            <a:pPr lvl="1"/>
            <a:r>
              <a:rPr lang="en-AU" sz="2400" dirty="0" err="1"/>
              <a:t>Phân</a:t>
            </a:r>
            <a:r>
              <a:rPr lang="en-AU" sz="2400" dirty="0"/>
              <a:t> </a:t>
            </a:r>
            <a:r>
              <a:rPr lang="en-AU" sz="2400" dirty="0" err="1"/>
              <a:t>phối</a:t>
            </a:r>
            <a:r>
              <a:rPr lang="en-AU" sz="2400" dirty="0"/>
              <a:t> </a:t>
            </a:r>
            <a:r>
              <a:rPr lang="en-AU" sz="2400" dirty="0" err="1"/>
              <a:t>khóa</a:t>
            </a:r>
            <a:r>
              <a:rPr lang="en-AU" sz="2400" dirty="0"/>
              <a:t> </a:t>
            </a:r>
            <a:r>
              <a:rPr lang="en-AU" sz="2400" dirty="0" err="1"/>
              <a:t>điểm</a:t>
            </a:r>
            <a:r>
              <a:rPr lang="en-AU" sz="2400" dirty="0"/>
              <a:t> – </a:t>
            </a:r>
            <a:r>
              <a:rPr lang="en-AU" sz="2400" dirty="0" err="1"/>
              <a:t>điểm</a:t>
            </a:r>
            <a:r>
              <a:rPr lang="en-AU" sz="2400" dirty="0"/>
              <a:t> (Point-to-point key distribution)</a:t>
            </a:r>
          </a:p>
          <a:p>
            <a:pPr lvl="1"/>
            <a:r>
              <a:rPr lang="en-AU" sz="2400" dirty="0" err="1"/>
              <a:t>Trung</a:t>
            </a:r>
            <a:r>
              <a:rPr lang="en-AU" sz="2400" dirty="0"/>
              <a:t> </a:t>
            </a:r>
            <a:r>
              <a:rPr lang="en-AU" sz="2400" dirty="0" err="1"/>
              <a:t>tâm</a:t>
            </a:r>
            <a:r>
              <a:rPr lang="en-AU" sz="2400" dirty="0"/>
              <a:t> </a:t>
            </a:r>
            <a:r>
              <a:rPr lang="en-AU" sz="2400" dirty="0" err="1"/>
              <a:t>phân</a:t>
            </a:r>
            <a:r>
              <a:rPr lang="en-AU" sz="2400" dirty="0"/>
              <a:t> </a:t>
            </a:r>
            <a:r>
              <a:rPr lang="en-AU" sz="2400" dirty="0" err="1"/>
              <a:t>phối</a:t>
            </a:r>
            <a:r>
              <a:rPr lang="en-AU" sz="2400" dirty="0"/>
              <a:t> </a:t>
            </a:r>
            <a:r>
              <a:rPr lang="en-AU" sz="2400" dirty="0" err="1"/>
              <a:t>khóa</a:t>
            </a:r>
            <a:r>
              <a:rPr lang="en-AU" sz="2400" dirty="0"/>
              <a:t> (Key distribution </a:t>
            </a:r>
            <a:r>
              <a:rPr lang="en-AU" sz="2400" dirty="0" err="1" smtClean="0"/>
              <a:t>center</a:t>
            </a:r>
            <a:r>
              <a:rPr lang="en-AU" sz="2400" dirty="0" smtClean="0"/>
              <a:t> – KDC)</a:t>
            </a:r>
          </a:p>
          <a:p>
            <a:pPr lvl="1"/>
            <a:r>
              <a:rPr lang="en-AU" sz="2400" dirty="0" err="1"/>
              <a:t>Trung</a:t>
            </a:r>
            <a:r>
              <a:rPr lang="en-AU" sz="2400" dirty="0"/>
              <a:t> </a:t>
            </a:r>
            <a:r>
              <a:rPr lang="en-AU" sz="2400" dirty="0" err="1"/>
              <a:t>tâm</a:t>
            </a:r>
            <a:r>
              <a:rPr lang="en-AU" sz="2400" dirty="0"/>
              <a:t> </a:t>
            </a:r>
            <a:r>
              <a:rPr lang="en-AU" sz="2400" dirty="0" err="1"/>
              <a:t>dịch</a:t>
            </a:r>
            <a:r>
              <a:rPr lang="en-AU" sz="2400" dirty="0"/>
              <a:t> </a:t>
            </a:r>
            <a:r>
              <a:rPr lang="en-AU" sz="2400" dirty="0" err="1" smtClean="0"/>
              <a:t>khóa</a:t>
            </a:r>
            <a:r>
              <a:rPr lang="en-AU" sz="2400" dirty="0" smtClean="0"/>
              <a:t> </a:t>
            </a:r>
            <a:r>
              <a:rPr lang="en-AU" sz="2400" dirty="0"/>
              <a:t>(Key translation </a:t>
            </a:r>
            <a:r>
              <a:rPr lang="en-AU" sz="2400" dirty="0" err="1" smtClean="0"/>
              <a:t>center</a:t>
            </a:r>
            <a:r>
              <a:rPr lang="en-AU" sz="2400" dirty="0" smtClean="0"/>
              <a:t> – KTC)</a:t>
            </a:r>
          </a:p>
        </p:txBody>
      </p:sp>
    </p:spTree>
    <p:extLst>
      <p:ext uri="{BB962C8B-B14F-4D97-AF65-F5344CB8AC3E}">
        <p14:creationId xmlns:p14="http://schemas.microsoft.com/office/powerpoint/2010/main" val="36186835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0"/>
            <a:ext cx="8756650" cy="1600200"/>
          </a:xfrm>
        </p:spPr>
        <p:txBody>
          <a:bodyPr/>
          <a:lstStyle/>
          <a:p>
            <a:pPr lvl="1"/>
            <a:r>
              <a:rPr lang="en-AU" sz="2400" smtClean="0"/>
              <a:t>Phân </a:t>
            </a:r>
            <a:r>
              <a:rPr lang="en-AU" sz="2400"/>
              <a:t>phối khóa điểm – điểm (Point-to-point key distribution</a:t>
            </a:r>
            <a:r>
              <a:rPr lang="en-AU" sz="2400" smtClean="0"/>
              <a:t>):</a:t>
            </a:r>
          </a:p>
          <a:p>
            <a:pPr lvl="2"/>
            <a:r>
              <a:rPr lang="en-AU" sz="2200" smtClean="0"/>
              <a:t>Việc phân phối khóa chỉ liên quan trực tiếp đến 2 thực thể tham gia truyền thông.</a:t>
            </a:r>
            <a:endParaRPr lang="en-AU" sz="22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167528" cy="120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891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4.4 </a:t>
            </a:r>
            <a:r>
              <a:rPr lang="en-US"/>
              <a:t>QL và phân phối khóa – Khái niệm</a:t>
            </a:r>
            <a:endParaRPr lang="en-AU"/>
          </a:p>
        </p:txBody>
      </p:sp>
      <p:sp>
        <p:nvSpPr>
          <p:cNvPr id="3" name="Content Placeholder 2"/>
          <p:cNvSpPr>
            <a:spLocks noGrp="1"/>
          </p:cNvSpPr>
          <p:nvPr>
            <p:ph idx="1"/>
          </p:nvPr>
        </p:nvSpPr>
        <p:spPr>
          <a:xfrm>
            <a:off x="228600" y="1447801"/>
            <a:ext cx="8756650" cy="685800"/>
          </a:xfrm>
        </p:spPr>
        <p:txBody>
          <a:bodyPr/>
          <a:lstStyle/>
          <a:p>
            <a:pPr lvl="1"/>
            <a:r>
              <a:rPr lang="en-AU" sz="2400" smtClean="0"/>
              <a:t>Trung </a:t>
            </a:r>
            <a:r>
              <a:rPr lang="en-AU" sz="2400"/>
              <a:t>tâm phân phối khóa (Key distribution </a:t>
            </a:r>
            <a:r>
              <a:rPr lang="en-AU" sz="2400" smtClean="0"/>
              <a:t>center – KDC)</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438400"/>
            <a:ext cx="8741391" cy="291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32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21867</TotalTime>
  <Words>15576</Words>
  <Application>Microsoft Office PowerPoint</Application>
  <PresentationFormat>On-screen Show (4:3)</PresentationFormat>
  <Paragraphs>1172</Paragraphs>
  <Slides>194</Slides>
  <Notes>1</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213TGp_natural_light_v2</vt:lpstr>
      <vt:lpstr>PowerPoint Presentation</vt:lpstr>
      <vt:lpstr>NỘI DUNG CHƯƠNG 4</vt:lpstr>
      <vt:lpstr>4.1 Khái quát về mã hóa thông tin và ứng dụng</vt:lpstr>
      <vt:lpstr>4.1.1 Mã hóa thông tin là gì?</vt:lpstr>
      <vt:lpstr>4.1.1 Mã hóa thông tin là gì?</vt:lpstr>
      <vt:lpstr>4.1.1 Mã hóa thông tin – Các thuật ngữ</vt:lpstr>
      <vt:lpstr>4.1.1 Mã hóa thông tin – Các thuật ngữ</vt:lpstr>
      <vt:lpstr>4.1.1 Mã hóa thông tin – Các thuật ngữ</vt:lpstr>
      <vt:lpstr>4.1.1 Mã hóa thông tin – Các thuật ngữ</vt:lpstr>
      <vt:lpstr>4.1.1 Mã hóa thông tin – Các thuật ngữ</vt:lpstr>
      <vt:lpstr>4.1.1 Mã hóa thông tin – Các thuật ngữ</vt:lpstr>
      <vt:lpstr>4.1.2 Vai trò của mã hóa trong ATTT</vt:lpstr>
      <vt:lpstr>4.1.3 Các thành phần của một hệ mã hóa</vt:lpstr>
      <vt:lpstr>4.1.4 Lịch sử mã hóa</vt:lpstr>
      <vt:lpstr>4.1.4 Lịch sử mã hóa</vt:lpstr>
      <vt:lpstr>4.1.4 Lịch sử mã hóa</vt:lpstr>
      <vt:lpstr>4.1.5 Mã hóa dòng và mã hóa khối</vt:lpstr>
      <vt:lpstr>4.1.5 Mã hóa dòng và mã hóa khối</vt:lpstr>
      <vt:lpstr>4.1.5 Mã hóa dòng và mã hóa khối</vt:lpstr>
      <vt:lpstr>4.1.6 Các tiêu chuẩn đánh giá hệ mã hóa</vt:lpstr>
      <vt:lpstr>4.1.7 Ứng dụng của mã hóa</vt:lpstr>
      <vt:lpstr>4.2 Các phương pháp mã hóa - Phương pháp thay thế</vt:lpstr>
      <vt:lpstr>4.2 Các phương pháp mã hóa - Phương pháp thay thế</vt:lpstr>
      <vt:lpstr>4.2 Các phương pháp mã hóa - Phương pháp đổi chỗ</vt:lpstr>
      <vt:lpstr>4.2 Các phương pháp mã hóa - Phương pháp đổi chỗ</vt:lpstr>
      <vt:lpstr>4.2 Các phương pháp mã hóa - Phương pháp XOR</vt:lpstr>
      <vt:lpstr>4.2 Các phương pháp mã hóa - Phương pháp XOR</vt:lpstr>
      <vt:lpstr>4.2 Các phương pháp mã hóa - Phương pháp Vernam</vt:lpstr>
      <vt:lpstr>4.2 Các phương pháp mã hóa - Phương pháp Vernam</vt:lpstr>
      <vt:lpstr>4.2 Các phương pháp mã hóa – PP sách hoặc khóa chạy</vt:lpstr>
      <vt:lpstr>4.2 Các phương pháp mã hóa - Các hàm băm</vt:lpstr>
      <vt:lpstr>4.3 Các giải thuật mã hóa</vt:lpstr>
      <vt:lpstr>4.3.1 Các giải thuật mã hóa khóa đối xứng</vt:lpstr>
      <vt:lpstr>4.3.1 Các giải thuật mã hóa khóa đối xứng</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DES</vt:lpstr>
      <vt:lpstr>4.3.1 Các giải thuật mã hóa khóa đối xứng – Triple DES</vt:lpstr>
      <vt:lpstr>4.3.1 Các giải thuật mã hóa khóa đối xứng – Triple DES</vt:lpstr>
      <vt:lpstr>4.3.1 Các giải thuật mã hóa khóa đối xứng – Triple DES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4.3.1 Các giải thuật mã hóa khóa đối xứng – AES</vt:lpstr>
      <vt:lpstr>4.3.2 Các giải thuật mã hóa khóa bất đối xứng</vt:lpstr>
      <vt:lpstr>4.3.2 Các giải thuật mã hóa khóa bất đối xứng</vt:lpstr>
      <vt:lpstr>4.3.2 Các giải thuật mã hóa khóa bất đối xứng</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4.3.2 Các giải thuật mã hóa khóa bất đối xứng - RSA</vt:lpstr>
      <vt:lpstr>4.3.3 Các hàm băm</vt:lpstr>
      <vt:lpstr>4.3.3 Các hàm băm</vt:lpstr>
      <vt:lpstr>4.3.3 Các hàm băm</vt:lpstr>
      <vt:lpstr>4.3.3 Các hàm băm</vt:lpstr>
      <vt:lpstr>4.3.3 Các hàm băm</vt:lpstr>
      <vt:lpstr>4.3.3 Các hàm băm</vt:lpstr>
      <vt:lpstr>4.3.3 Các hàm băm</vt:lpstr>
      <vt:lpstr>4.3.3 Các hàm băm – MD5</vt:lpstr>
      <vt:lpstr>4.3.3 Các hàm băm – MD5</vt:lpstr>
      <vt:lpstr>4.3.3 Các hàm băm – MD5</vt:lpstr>
      <vt:lpstr>4.3.3 Các hàm băm – SHA1</vt:lpstr>
      <vt:lpstr>4.3.3 Các hàm băm – SHA1</vt:lpstr>
      <vt:lpstr>4.3.3 Các hàm băm – SHA1</vt:lpstr>
      <vt:lpstr>4.4 Quản lý khóa và phân phối khóa</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Khái niệm</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bí mật</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4.4 QL và phân phối khóa – Kỹ thuật PP khóa công khai</vt:lpstr>
      <vt:lpstr>4.5 QL &amp; PP khóa – Các giao thức PP &amp; thỏa thuận khóa</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đối xứng</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4.5 QL &amp; PP khóa – Các giao thức PP &amp; thỏa thuận khóa - Vận chuyển khóa dựa trên mã hóa khóa công khai</vt:lpstr>
      <vt:lpstr>4.6 Chữ ký số, chứng chỉ số và PKI</vt:lpstr>
      <vt:lpstr>4.6.1 Chữ ký số</vt:lpstr>
      <vt:lpstr>4.6.1 Chữ ký số</vt:lpstr>
      <vt:lpstr>4.6.1 Chữ ký số</vt:lpstr>
      <vt:lpstr>4.6.1 Chữ ký số</vt:lpstr>
      <vt:lpstr>4.6.1 Chữ ký số - Quá trình ký và kiểm tra</vt:lpstr>
      <vt:lpstr>4.6.1 Chữ ký số - Quá trình ký</vt:lpstr>
      <vt:lpstr>4.6.1 Chữ ký số - Quá trình kiểm tra</vt:lpstr>
      <vt:lpstr>4.6.1 Chữ ký số - Giải thuật chữ ký số RSA</vt:lpstr>
      <vt:lpstr>4.6.1 Chữ ký số - Giải thuật chữ ký số RSA</vt:lpstr>
      <vt:lpstr>4.6.1 Chữ ký số - Giải thuật chữ ký số DSA</vt:lpstr>
      <vt:lpstr>4.6.1 Chữ ký số - Giải thuật chữ ký số DSA</vt:lpstr>
      <vt:lpstr>4.6.1 Chữ ký số - Giải thuật chữ ký số DSA</vt:lpstr>
      <vt:lpstr>4.6.1 Chữ ký số - Giải thuật chữ ký số DSA</vt:lpstr>
      <vt:lpstr>4.6.1 Chữ ký số - Giải thuật chữ ký số DSA</vt:lpstr>
      <vt:lpstr>4.6.2 Chứng chỉ số - Giới thiệu</vt:lpstr>
      <vt:lpstr>4.6.2 Chứng chỉ số - Nội dung</vt:lpstr>
      <vt:lpstr>4.6.2 Chứng chỉ số - Nội dung</vt:lpstr>
      <vt:lpstr>4.6.2 Chứng chỉ số - Nội dung</vt:lpstr>
      <vt:lpstr>4.6.2 Chứng chỉ số - Nội dung</vt:lpstr>
      <vt:lpstr>4.6.2 Chứng chỉ số - Nội dung</vt:lpstr>
      <vt:lpstr>4.6.2 Chứng chỉ số - Sử dụng</vt:lpstr>
      <vt:lpstr>4.6.3 Hạ tầng khóa công khai - PKI</vt:lpstr>
      <vt:lpstr>4.6.3 Hạ tầng khóa công khai – Lưu đồ cấp và sử dụng</vt:lpstr>
      <vt:lpstr>4.7 Các giao thức đảm bảo ATTT dựa trên mã hóa</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SSL/TLS</vt:lpstr>
      <vt:lpstr>4.7 Các giao thức đảm bảo ATTT – SET</vt:lpstr>
      <vt:lpstr>4.7 Các giao thức đảm bảo ATTT – SET</vt:lpstr>
      <vt:lpstr>4.7 Các giao thức đảm bảo ATTT – PGP</vt:lpstr>
      <vt:lpstr>4.7 Các giao thức đảm bảo ATTT – PGP</vt:lpstr>
      <vt:lpstr>Tổng kết các PP đảm bảo ATTT dựa trên mã hóa</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до</cp:lastModifiedBy>
  <cp:revision>854</cp:revision>
  <dcterms:created xsi:type="dcterms:W3CDTF">2008-09-11T07:24:50Z</dcterms:created>
  <dcterms:modified xsi:type="dcterms:W3CDTF">2016-09-19T02:05:55Z</dcterms:modified>
</cp:coreProperties>
</file>