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92" r:id="rId2"/>
    <p:sldId id="296" r:id="rId3"/>
    <p:sldId id="297" r:id="rId4"/>
    <p:sldId id="298" r:id="rId5"/>
    <p:sldId id="299" r:id="rId6"/>
    <p:sldId id="300" r:id="rId7"/>
    <p:sldId id="301" r:id="rId8"/>
    <p:sldId id="302" r:id="rId9"/>
    <p:sldId id="303" r:id="rId10"/>
    <p:sldId id="304" r:id="rId11"/>
    <p:sldId id="305" r:id="rId12"/>
    <p:sldId id="306" r:id="rId13"/>
    <p:sldId id="307" r:id="rId14"/>
    <p:sldId id="309" r:id="rId15"/>
    <p:sldId id="310" r:id="rId16"/>
    <p:sldId id="308"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Lst>
  <p:sldSz cx="9144000" cy="6858000" type="screen4x3"/>
  <p:notesSz cx="9309100" cy="69723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7" autoAdjust="0"/>
    <p:restoredTop sz="94687" autoAdjust="0"/>
  </p:normalViewPr>
  <p:slideViewPr>
    <p:cSldViewPr>
      <p:cViewPr>
        <p:scale>
          <a:sx n="70" d="100"/>
          <a:sy n="70" d="100"/>
        </p:scale>
        <p:origin x="-11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182" y="-84"/>
      </p:cViewPr>
      <p:guideLst>
        <p:guide orient="horz" pos="2196"/>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6675" name="Rectangle 3"/>
          <p:cNvSpPr>
            <a:spLocks noGrp="1" noChangeArrowheads="1"/>
          </p:cNvSpPr>
          <p:nvPr>
            <p:ph type="dt" sz="quarter"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6676" name="Rectangle 4"/>
          <p:cNvSpPr>
            <a:spLocks noGrp="1" noChangeArrowheads="1"/>
          </p:cNvSpPr>
          <p:nvPr>
            <p:ph type="ftr" sz="quarter" idx="2"/>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56677" name="Rectangle 5"/>
          <p:cNvSpPr>
            <a:spLocks noGrp="1" noChangeArrowheads="1"/>
          </p:cNvSpPr>
          <p:nvPr>
            <p:ph type="sldNum" sz="quarter" idx="3"/>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FAAE4831-D69D-40B1-9F2C-0D18E2C66170}" type="slidenum">
              <a:rPr lang="en-US"/>
              <a:pPr/>
              <a:t>‹#›</a:t>
            </a:fld>
            <a:endParaRPr lang="en-US"/>
          </a:p>
        </p:txBody>
      </p:sp>
    </p:spTree>
    <p:extLst>
      <p:ext uri="{BB962C8B-B14F-4D97-AF65-F5344CB8AC3E}">
        <p14:creationId xmlns:p14="http://schemas.microsoft.com/office/powerpoint/2010/main" val="2818711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7827" name="Rectangle 3"/>
          <p:cNvSpPr>
            <a:spLocks noGrp="1" noChangeArrowheads="1"/>
          </p:cNvSpPr>
          <p:nvPr>
            <p:ph type="dt"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7828" name="Rectangle 4"/>
          <p:cNvSpPr>
            <a:spLocks noGrp="1" noRot="1" noChangeAspect="1" noChangeArrowheads="1" noTextEdit="1"/>
          </p:cNvSpPr>
          <p:nvPr>
            <p:ph type="sldImg" idx="2"/>
          </p:nvPr>
        </p:nvSpPr>
        <p:spPr bwMode="auto">
          <a:xfrm>
            <a:off x="2909888" y="522288"/>
            <a:ext cx="3489325" cy="2616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930275" y="3311525"/>
            <a:ext cx="744855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7831" name="Rectangle 7"/>
          <p:cNvSpPr>
            <a:spLocks noGrp="1" noChangeArrowheads="1"/>
          </p:cNvSpPr>
          <p:nvPr>
            <p:ph type="sldNum" sz="quarter" idx="5"/>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2FDEEEB5-AEA9-4B16-B045-228346C249D5}" type="slidenum">
              <a:rPr lang="en-US"/>
              <a:pPr/>
              <a:t>‹#›</a:t>
            </a:fld>
            <a:endParaRPr lang="en-US"/>
          </a:p>
        </p:txBody>
      </p:sp>
    </p:spTree>
    <p:extLst>
      <p:ext uri="{BB962C8B-B14F-4D97-AF65-F5344CB8AC3E}">
        <p14:creationId xmlns:p14="http://schemas.microsoft.com/office/powerpoint/2010/main" val="3272169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D03FC-5EC5-4F38-8B39-58F9D514127B}" type="slidenum">
              <a:rPr lang="en-US"/>
              <a:pPr/>
              <a:t>1</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4276A05D-CA8D-4303-BF26-7A3A0B84D4F5}" type="slidenum">
              <a:rPr lang="en-AU"/>
              <a:pPr/>
              <a:t>‹#›</a:t>
            </a:fld>
            <a:endParaRPr lang="en-AU"/>
          </a:p>
        </p:txBody>
      </p:sp>
    </p:spTree>
    <p:extLst>
      <p:ext uri="{BB962C8B-B14F-4D97-AF65-F5344CB8AC3E}">
        <p14:creationId xmlns:p14="http://schemas.microsoft.com/office/powerpoint/2010/main" val="38524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61BEB20D-E050-4322-890B-75B5DE3C6E8B}" type="slidenum">
              <a:rPr lang="en-AU"/>
              <a:pPr/>
              <a:t>‹#›</a:t>
            </a:fld>
            <a:endParaRPr lang="en-AU"/>
          </a:p>
        </p:txBody>
      </p:sp>
    </p:spTree>
    <p:extLst>
      <p:ext uri="{BB962C8B-B14F-4D97-AF65-F5344CB8AC3E}">
        <p14:creationId xmlns:p14="http://schemas.microsoft.com/office/powerpoint/2010/main" val="2882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vl2pPr>
              <a:defRPr sz="2000"/>
            </a:lvl2pPr>
            <a:lvl3pPr>
              <a:defRPr sz="18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39D97F4-FD33-4EF9-92D0-1126435DF85C}" type="slidenum">
              <a:rPr lang="en-AU"/>
              <a:pPr/>
              <a:t>‹#›</a:t>
            </a:fld>
            <a:endParaRPr lang="en-AU"/>
          </a:p>
        </p:txBody>
      </p:sp>
    </p:spTree>
    <p:extLst>
      <p:ext uri="{BB962C8B-B14F-4D97-AF65-F5344CB8AC3E}">
        <p14:creationId xmlns:p14="http://schemas.microsoft.com/office/powerpoint/2010/main" val="287705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DC5ABA8-2686-4AA1-9C1D-E490D482ACCE}" type="slidenum">
              <a:rPr lang="en-AU"/>
              <a:pPr/>
              <a:t>‹#›</a:t>
            </a:fld>
            <a:endParaRPr lang="en-AU"/>
          </a:p>
        </p:txBody>
      </p:sp>
    </p:spTree>
    <p:extLst>
      <p:ext uri="{BB962C8B-B14F-4D97-AF65-F5344CB8AC3E}">
        <p14:creationId xmlns:p14="http://schemas.microsoft.com/office/powerpoint/2010/main" val="329379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8D067526-898F-4B26-9D92-C58F5C9CC511}" type="slidenum">
              <a:rPr lang="en-AU"/>
              <a:pPr/>
              <a:t>‹#›</a:t>
            </a:fld>
            <a:endParaRPr lang="en-AU"/>
          </a:p>
        </p:txBody>
      </p:sp>
    </p:spTree>
    <p:extLst>
      <p:ext uri="{BB962C8B-B14F-4D97-AF65-F5344CB8AC3E}">
        <p14:creationId xmlns:p14="http://schemas.microsoft.com/office/powerpoint/2010/main" val="11932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5B5B451C-1AE0-4096-AEB9-815B760A5239}" type="slidenum">
              <a:rPr lang="en-AU"/>
              <a:pPr/>
              <a:t>‹#›</a:t>
            </a:fld>
            <a:endParaRPr lang="en-AU"/>
          </a:p>
        </p:txBody>
      </p:sp>
    </p:spTree>
    <p:extLst>
      <p:ext uri="{BB962C8B-B14F-4D97-AF65-F5344CB8AC3E}">
        <p14:creationId xmlns:p14="http://schemas.microsoft.com/office/powerpoint/2010/main" val="87049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4451ADB4-4489-4F7C-8FAD-7E1E4CE09731}" type="slidenum">
              <a:rPr lang="en-AU"/>
              <a:pPr/>
              <a:t>‹#›</a:t>
            </a:fld>
            <a:endParaRPr lang="en-AU"/>
          </a:p>
        </p:txBody>
      </p:sp>
    </p:spTree>
    <p:extLst>
      <p:ext uri="{BB962C8B-B14F-4D97-AF65-F5344CB8AC3E}">
        <p14:creationId xmlns:p14="http://schemas.microsoft.com/office/powerpoint/2010/main" val="109123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3D93A652-2D3E-46ED-BCF5-1D7366EA44E5}" type="slidenum">
              <a:rPr lang="en-AU"/>
              <a:pPr/>
              <a:t>‹#›</a:t>
            </a:fld>
            <a:endParaRPr lang="en-AU"/>
          </a:p>
        </p:txBody>
      </p:sp>
    </p:spTree>
    <p:extLst>
      <p:ext uri="{BB962C8B-B14F-4D97-AF65-F5344CB8AC3E}">
        <p14:creationId xmlns:p14="http://schemas.microsoft.com/office/powerpoint/2010/main" val="32572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7582591-D8FC-4403-BB4A-FDA71C368BF9}" type="slidenum">
              <a:rPr lang="en-AU"/>
              <a:pPr/>
              <a:t>‹#›</a:t>
            </a:fld>
            <a:endParaRPr lang="en-AU"/>
          </a:p>
        </p:txBody>
      </p:sp>
    </p:spTree>
    <p:extLst>
      <p:ext uri="{BB962C8B-B14F-4D97-AF65-F5344CB8AC3E}">
        <p14:creationId xmlns:p14="http://schemas.microsoft.com/office/powerpoint/2010/main" val="301641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214CE305-4AE2-45A7-9FDC-530774966FA4}" type="slidenum">
              <a:rPr lang="en-AU"/>
              <a:pPr/>
              <a:t>‹#›</a:t>
            </a:fld>
            <a:endParaRPr lang="en-AU"/>
          </a:p>
        </p:txBody>
      </p:sp>
    </p:spTree>
    <p:extLst>
      <p:ext uri="{BB962C8B-B14F-4D97-AF65-F5344CB8AC3E}">
        <p14:creationId xmlns:p14="http://schemas.microsoft.com/office/powerpoint/2010/main" val="24342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7126" name="Rectangle 22"/>
          <p:cNvSpPr>
            <a:spLocks noChangeArrowheads="1"/>
          </p:cNvSpPr>
          <p:nvPr userDrawn="1"/>
        </p:nvSpPr>
        <p:spPr bwMode="gray">
          <a:xfrm>
            <a:off x="0" y="6224588"/>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6" name="Oval 2"/>
          <p:cNvSpPr>
            <a:spLocks noChangeArrowheads="1"/>
          </p:cNvSpPr>
          <p:nvPr userDrawn="1"/>
        </p:nvSpPr>
        <p:spPr bwMode="gray">
          <a:xfrm>
            <a:off x="0" y="0"/>
            <a:ext cx="9144000" cy="6858000"/>
          </a:xfrm>
          <a:prstGeom prst="ellipse">
            <a:avLst/>
          </a:prstGeom>
          <a:solidFill>
            <a:schemeClr val="bg1">
              <a:alpha val="44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47119" name="Picture 15"/>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userDrawn="1"/>
        </p:nvSpPr>
        <p:spPr bwMode="auto">
          <a:xfrm>
            <a:off x="0" y="74771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22" name="Text Box 18"/>
          <p:cNvSpPr txBox="1">
            <a:spLocks noChangeArrowheads="1"/>
          </p:cNvSpPr>
          <p:nvPr userDrawn="1"/>
        </p:nvSpPr>
        <p:spPr bwMode="auto">
          <a:xfrm>
            <a:off x="1600200" y="46038"/>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BÀI GIẢNG MÔN </a:t>
            </a:r>
            <a:r>
              <a:rPr lang="en-US" sz="1400" smtClean="0"/>
              <a:t>AN</a:t>
            </a:r>
            <a:r>
              <a:rPr lang="en-US" sz="1400" baseline="0" smtClean="0"/>
              <a:t> TOÀN BẢO MẬT HỆ THỐNG THÔNG TIN</a:t>
            </a:r>
            <a:endParaRPr lang="en-US" sz="1400"/>
          </a:p>
        </p:txBody>
      </p:sp>
      <p:sp>
        <p:nvSpPr>
          <p:cNvPr id="47127" name="Text Box 23"/>
          <p:cNvSpPr txBox="1">
            <a:spLocks noChangeArrowheads="1"/>
          </p:cNvSpPr>
          <p:nvPr userDrawn="1"/>
        </p:nvSpPr>
        <p:spPr bwMode="auto">
          <a:xfrm>
            <a:off x="0" y="639603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www.ptit.edu.vn</a:t>
            </a:r>
          </a:p>
        </p:txBody>
      </p:sp>
      <p:sp>
        <p:nvSpPr>
          <p:cNvPr id="47128" name="Text Box 24"/>
          <p:cNvSpPr txBox="1">
            <a:spLocks noChangeArrowheads="1"/>
          </p:cNvSpPr>
          <p:nvPr userDrawn="1"/>
        </p:nvSpPr>
        <p:spPr bwMode="auto">
          <a:xfrm>
            <a:off x="1447800" y="63103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GIẢNG VIÊN: TS. HOÀNG XUÂN DẬU</a:t>
            </a:r>
          </a:p>
        </p:txBody>
      </p:sp>
      <p:sp>
        <p:nvSpPr>
          <p:cNvPr id="47129" name="Text Box 25"/>
          <p:cNvSpPr txBox="1">
            <a:spLocks noChangeArrowheads="1"/>
          </p:cNvSpPr>
          <p:nvPr userDrawn="1"/>
        </p:nvSpPr>
        <p:spPr bwMode="auto">
          <a:xfrm>
            <a:off x="1462088" y="65389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BỘ MÔN: </a:t>
            </a:r>
            <a:r>
              <a:rPr lang="en-US" sz="1400" smtClean="0"/>
              <a:t>AN TOÀN</a:t>
            </a:r>
            <a:r>
              <a:rPr lang="en-US" sz="1400" baseline="0" smtClean="0"/>
              <a:t> THÔNG TIN</a:t>
            </a:r>
            <a:r>
              <a:rPr lang="en-US" sz="1400" smtClean="0"/>
              <a:t> </a:t>
            </a:r>
            <a:r>
              <a:rPr lang="en-US" sz="1400"/>
              <a:t>- KHOA CNTT1</a:t>
            </a:r>
          </a:p>
        </p:txBody>
      </p:sp>
      <p:sp>
        <p:nvSpPr>
          <p:cNvPr id="47130" name="Text Box 26"/>
          <p:cNvSpPr txBox="1">
            <a:spLocks noChangeArrowheads="1"/>
          </p:cNvSpPr>
          <p:nvPr userDrawn="1"/>
        </p:nvSpPr>
        <p:spPr bwMode="auto">
          <a:xfrm>
            <a:off x="8001000" y="63912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Trang </a:t>
            </a:r>
            <a:fld id="{18BE1354-162F-4E33-B53A-B1CC339109B6}" type="slidenum">
              <a:rPr lang="en-US" sz="1400"/>
              <a:pPr>
                <a:spcBef>
                  <a:spcPct val="50000"/>
                </a:spcBef>
              </a:pPr>
              <a:t>‹#›</a:t>
            </a:fld>
            <a:endParaRPr lang="en-US" sz="1400"/>
          </a:p>
        </p:txBody>
      </p:sp>
      <p:sp>
        <p:nvSpPr>
          <p:cNvPr id="47131" name="Rectangle 27"/>
          <p:cNvSpPr>
            <a:spLocks noGrp="1" noChangeArrowheads="1"/>
          </p:cNvSpPr>
          <p:nvPr>
            <p:ph type="title"/>
          </p:nvPr>
        </p:nvSpPr>
        <p:spPr bwMode="auto">
          <a:xfrm>
            <a:off x="228600" y="762000"/>
            <a:ext cx="8756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title style</a:t>
            </a:r>
          </a:p>
        </p:txBody>
      </p:sp>
      <p:sp>
        <p:nvSpPr>
          <p:cNvPr id="47132" name="Rectangle 28"/>
          <p:cNvSpPr>
            <a:spLocks noGrp="1" noChangeArrowheads="1"/>
          </p:cNvSpPr>
          <p:nvPr>
            <p:ph type="body" idx="1"/>
          </p:nvPr>
        </p:nvSpPr>
        <p:spPr bwMode="auto">
          <a:xfrm>
            <a:off x="228600" y="1447800"/>
            <a:ext cx="87566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7B296C7E-205D-4EC4-8F1A-E391F7371D4D}" type="slidenum">
              <a:rPr lang="en-AU"/>
              <a:pPr/>
              <a:t>‹#›</a:t>
            </a:fld>
            <a:endParaRPr lang="en-AU"/>
          </a:p>
        </p:txBody>
      </p:sp>
      <p:sp>
        <p:nvSpPr>
          <p:cNvPr id="47136" name="Text Box 32"/>
          <p:cNvSpPr txBox="1">
            <a:spLocks noChangeArrowheads="1"/>
          </p:cNvSpPr>
          <p:nvPr userDrawn="1"/>
        </p:nvSpPr>
        <p:spPr bwMode="auto">
          <a:xfrm>
            <a:off x="1028700" y="304800"/>
            <a:ext cx="7734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vi-VN" sz="1600" smtClean="0"/>
              <a:t>CHƯƠNG 5 – CHÍNH SÁCH VÀ</a:t>
            </a:r>
            <a:r>
              <a:rPr lang="en-AU" sz="1600" baseline="0" smtClean="0"/>
              <a:t> </a:t>
            </a:r>
            <a:r>
              <a:rPr lang="vi-VN" sz="1600" smtClean="0"/>
              <a:t>PHÁP LUẬT AN TOÀN THÔNG TIN</a:t>
            </a:r>
            <a:endParaRPr lang="en-US" sz="16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24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600">
          <a:solidFill>
            <a:schemeClr val="tx2"/>
          </a:solidFill>
          <a:latin typeface="+mn-lt"/>
        </a:defRPr>
      </a:lvl4pPr>
      <a:lvl5pPr marL="1435100" indent="-2667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Rectangle 12"/>
          <p:cNvSpPr>
            <a:spLocks noChangeArrowheads="1"/>
          </p:cNvSpPr>
          <p:nvPr/>
        </p:nvSpPr>
        <p:spPr bwMode="ltGray">
          <a:xfrm>
            <a:off x="0" y="10668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7" name="Rectangle 13"/>
          <p:cNvSpPr>
            <a:spLocks noChangeArrowheads="1"/>
          </p:cNvSpPr>
          <p:nvPr/>
        </p:nvSpPr>
        <p:spPr bwMode="ltGray">
          <a:xfrm>
            <a:off x="0" y="39624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8" name="Oval 14"/>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522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0" name="Group 16"/>
          <p:cNvGrpSpPr>
            <a:grpSpLocks/>
          </p:cNvGrpSpPr>
          <p:nvPr/>
        </p:nvGrpSpPr>
        <p:grpSpPr bwMode="auto">
          <a:xfrm>
            <a:off x="52388" y="1004888"/>
            <a:ext cx="3529012" cy="3671887"/>
            <a:chOff x="612" y="1026"/>
            <a:chExt cx="2223" cy="2313"/>
          </a:xfrm>
        </p:grpSpPr>
        <p:sp>
          <p:nvSpPr>
            <p:cNvPr id="52241"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AU"/>
            </a:p>
          </p:txBody>
        </p:sp>
        <p:pic>
          <p:nvPicPr>
            <p:cNvPr id="52242" name="Picture 18" descr="HV_toancan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extLst>
              <a:ext uri="{909E8E84-426E-40DD-AFC4-6F175D3DCCD1}">
                <a14:hiddenFill xmlns:a14="http://schemas.microsoft.com/office/drawing/2010/main">
                  <a:solidFill>
                    <a:srgbClr val="FFFFFF"/>
                  </a:solidFill>
                </a14:hiddenFill>
              </a:ext>
            </a:extLst>
          </p:spPr>
        </p:pic>
      </p:grpSp>
      <p:sp>
        <p:nvSpPr>
          <p:cNvPr id="52243" name="Text Box 19"/>
          <p:cNvSpPr txBox="1">
            <a:spLocks noChangeArrowheads="1"/>
          </p:cNvSpPr>
          <p:nvPr/>
        </p:nvSpPr>
        <p:spPr bwMode="auto">
          <a:xfrm>
            <a:off x="2362200" y="42227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2"/>
                </a:solidFill>
              </a:rPr>
              <a:t> HỌC VIỆN CÔNG NGHỆ BƯU CHÍNH VIỄN THÔNG </a:t>
            </a:r>
          </a:p>
        </p:txBody>
      </p:sp>
      <p:sp>
        <p:nvSpPr>
          <p:cNvPr id="52244" name="Text Box 20"/>
          <p:cNvSpPr txBox="1">
            <a:spLocks noChangeArrowheads="1"/>
          </p:cNvSpPr>
          <p:nvPr/>
        </p:nvSpPr>
        <p:spPr bwMode="auto">
          <a:xfrm>
            <a:off x="3518847" y="1804988"/>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chemeClr val="tx2"/>
                </a:solidFill>
              </a:rPr>
              <a:t>BÀI GIẢNG MÔN</a:t>
            </a:r>
          </a:p>
        </p:txBody>
      </p:sp>
      <p:sp>
        <p:nvSpPr>
          <p:cNvPr id="52245" name="Text Box 21"/>
          <p:cNvSpPr txBox="1">
            <a:spLocks noChangeArrowheads="1"/>
          </p:cNvSpPr>
          <p:nvPr/>
        </p:nvSpPr>
        <p:spPr bwMode="auto">
          <a:xfrm>
            <a:off x="3494395" y="2246336"/>
            <a:ext cx="54864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sz="2800" smtClean="0">
                <a:solidFill>
                  <a:schemeClr val="tx2"/>
                </a:solidFill>
              </a:rPr>
              <a:t>AN TOÀN BẢO MẬT </a:t>
            </a:r>
            <a:br>
              <a:rPr lang="en-US" sz="2800" smtClean="0">
                <a:solidFill>
                  <a:schemeClr val="tx2"/>
                </a:solidFill>
              </a:rPr>
            </a:br>
            <a:r>
              <a:rPr lang="en-US" sz="2800" smtClean="0">
                <a:solidFill>
                  <a:schemeClr val="tx2"/>
                </a:solidFill>
              </a:rPr>
              <a:t>HỆ THỐNG THÔNG TIN</a:t>
            </a:r>
            <a:endParaRPr lang="en-US" sz="2800">
              <a:solidFill>
                <a:schemeClr val="tx2"/>
              </a:solidFill>
            </a:endParaRPr>
          </a:p>
        </p:txBody>
      </p:sp>
      <p:sp>
        <p:nvSpPr>
          <p:cNvPr id="52248" name="Text Box 24"/>
          <p:cNvSpPr txBox="1">
            <a:spLocks noChangeArrowheads="1"/>
          </p:cNvSpPr>
          <p:nvPr/>
        </p:nvSpPr>
        <p:spPr bwMode="auto">
          <a:xfrm>
            <a:off x="3733799" y="3171735"/>
            <a:ext cx="53419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solidFill>
                  <a:schemeClr val="tx2"/>
                </a:solidFill>
              </a:rPr>
              <a:t>CHƯƠNG 5</a:t>
            </a:r>
            <a:r>
              <a:rPr lang="en-US" smtClean="0">
                <a:solidFill>
                  <a:schemeClr val="tx2"/>
                </a:solidFill>
              </a:rPr>
              <a:t> </a:t>
            </a:r>
            <a:r>
              <a:rPr lang="en-US">
                <a:solidFill>
                  <a:schemeClr val="tx2"/>
                </a:solidFill>
              </a:rPr>
              <a:t>– </a:t>
            </a:r>
            <a:r>
              <a:rPr lang="en-AU" smtClean="0">
                <a:solidFill>
                  <a:schemeClr val="tx2"/>
                </a:solidFill>
              </a:rPr>
              <a:t>CHÍNH SÁCH VÀ </a:t>
            </a:r>
            <a:br>
              <a:rPr lang="en-AU" smtClean="0">
                <a:solidFill>
                  <a:schemeClr val="tx2"/>
                </a:solidFill>
              </a:rPr>
            </a:br>
            <a:r>
              <a:rPr lang="en-AU" smtClean="0">
                <a:solidFill>
                  <a:schemeClr val="tx2"/>
                </a:solidFill>
              </a:rPr>
              <a:t>PHÁP LUẬT AN TOÀN THÔNG TIN</a:t>
            </a:r>
            <a:endParaRPr lang="en-US">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5.2 Luật quốc tế về ATTT – Luật Mỹ</a:t>
            </a:r>
            <a:endParaRPr lang="en-AU"/>
          </a:p>
        </p:txBody>
      </p:sp>
      <p:sp>
        <p:nvSpPr>
          <p:cNvPr id="3" name="Content Placeholder 2"/>
          <p:cNvSpPr>
            <a:spLocks noGrp="1"/>
          </p:cNvSpPr>
          <p:nvPr>
            <p:ph idx="1"/>
          </p:nvPr>
        </p:nvSpPr>
        <p:spPr/>
        <p:txBody>
          <a:bodyPr/>
          <a:lstStyle/>
          <a:p>
            <a:r>
              <a:rPr lang="en-AU" smtClean="0"/>
              <a:t>Các luật về tội phạm máy tính:</a:t>
            </a:r>
          </a:p>
          <a:p>
            <a:pPr lvl="1"/>
            <a:r>
              <a:rPr lang="en-AU"/>
              <a:t>Computer Fraud and Abuse Act </a:t>
            </a:r>
            <a:r>
              <a:rPr lang="en-AU" smtClean="0"/>
              <a:t>of 1986 </a:t>
            </a:r>
            <a:r>
              <a:rPr lang="en-AU"/>
              <a:t>(CFA Act</a:t>
            </a:r>
            <a:r>
              <a:rPr lang="en-AU" smtClean="0"/>
              <a:t>) – quy định về các tội phạm lừa đảo và lạm dụng máy tính;</a:t>
            </a:r>
            <a:endParaRPr lang="vi-VN" smtClean="0"/>
          </a:p>
          <a:p>
            <a:pPr lvl="1"/>
            <a:r>
              <a:rPr lang="en-AU"/>
              <a:t>Computer Security </a:t>
            </a:r>
            <a:r>
              <a:rPr lang="en-AU" smtClean="0"/>
              <a:t>Act</a:t>
            </a:r>
            <a:r>
              <a:rPr lang="vi-VN" smtClean="0"/>
              <a:t>,</a:t>
            </a:r>
            <a:r>
              <a:rPr lang="en-AU" smtClean="0"/>
              <a:t> 1987</a:t>
            </a:r>
            <a:r>
              <a:rPr lang="vi-VN" smtClean="0"/>
              <a:t>: đề ra các nguyên tắc đảm bảo an toàn cho hệ thống máy tính;s</a:t>
            </a:r>
            <a:endParaRPr lang="en-AU"/>
          </a:p>
          <a:p>
            <a:pPr lvl="1"/>
            <a:r>
              <a:rPr lang="en-AU"/>
              <a:t>National Information Infrastructure </a:t>
            </a:r>
            <a:r>
              <a:rPr lang="en-AU" smtClean="0"/>
              <a:t>Protection </a:t>
            </a:r>
            <a:r>
              <a:rPr lang="en-AU"/>
              <a:t>Act of </a:t>
            </a:r>
            <a:r>
              <a:rPr lang="en-AU" smtClean="0"/>
              <a:t>1996 là bản sửa đổi của CFA Act, tăng khung hình phạt một số tội phạm máy tính đến 20 năm tù;</a:t>
            </a:r>
          </a:p>
          <a:p>
            <a:pPr lvl="1"/>
            <a:r>
              <a:rPr lang="en-AU"/>
              <a:t>USA PATRIOT </a:t>
            </a:r>
            <a:r>
              <a:rPr lang="en-AU" smtClean="0"/>
              <a:t>Act</a:t>
            </a:r>
            <a:r>
              <a:rPr lang="vi-VN" smtClean="0"/>
              <a:t>,</a:t>
            </a:r>
            <a:r>
              <a:rPr lang="en-AU" smtClean="0"/>
              <a:t> 2001</a:t>
            </a:r>
            <a:r>
              <a:rPr lang="vi-VN" smtClean="0"/>
              <a:t>: cho phép các cơ quan chính quyền một số quyền nhằm phòng chống khủng bố hiệu quả hơn;</a:t>
            </a:r>
          </a:p>
          <a:p>
            <a:pPr lvl="1"/>
            <a:r>
              <a:rPr lang="en-AU"/>
              <a:t>USA PATRIOT Improve-ment and Reauthorization </a:t>
            </a:r>
            <a:r>
              <a:rPr lang="en-AU" smtClean="0"/>
              <a:t>Act</a:t>
            </a:r>
            <a:r>
              <a:rPr lang="vi-VN" smtClean="0"/>
              <a:t>: Mở rộng của </a:t>
            </a:r>
            <a:r>
              <a:rPr lang="en-AU"/>
              <a:t>USA PATRIOT Act</a:t>
            </a:r>
            <a:r>
              <a:rPr lang="vi-VN"/>
              <a:t>,</a:t>
            </a:r>
            <a:r>
              <a:rPr lang="en-AU"/>
              <a:t> </a:t>
            </a:r>
            <a:r>
              <a:rPr lang="en-AU" smtClean="0"/>
              <a:t>2001</a:t>
            </a:r>
            <a:r>
              <a:rPr lang="vi-VN" smtClean="0"/>
              <a:t>, cấp cho các cơ quan chính quyền nhiều quyền hạn hơn cho nhiệm vụ phòng chống khủng bố;</a:t>
            </a:r>
          </a:p>
          <a:p>
            <a:pPr lvl="1"/>
            <a:endParaRPr lang="en-AU"/>
          </a:p>
        </p:txBody>
      </p:sp>
    </p:spTree>
    <p:extLst>
      <p:ext uri="{BB962C8B-B14F-4D97-AF65-F5344CB8AC3E}">
        <p14:creationId xmlns:p14="http://schemas.microsoft.com/office/powerpoint/2010/main" val="386252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5.2 Luật quốc tế về ATTT – Luật Mỹ</a:t>
            </a:r>
            <a:endParaRPr lang="en-AU"/>
          </a:p>
        </p:txBody>
      </p:sp>
      <p:sp>
        <p:nvSpPr>
          <p:cNvPr id="3" name="Content Placeholder 2"/>
          <p:cNvSpPr>
            <a:spLocks noGrp="1"/>
          </p:cNvSpPr>
          <p:nvPr>
            <p:ph idx="1"/>
          </p:nvPr>
        </p:nvSpPr>
        <p:spPr/>
        <p:txBody>
          <a:bodyPr/>
          <a:lstStyle/>
          <a:p>
            <a:r>
              <a:rPr lang="en-AU"/>
              <a:t>Các luật về sự riêng </a:t>
            </a:r>
            <a:r>
              <a:rPr lang="en-AU" smtClean="0"/>
              <a:t>tư</a:t>
            </a:r>
            <a:r>
              <a:rPr lang="vi-VN" smtClean="0"/>
              <a:t>: bảo vệ quyền riêng tư của người dùng, bảo vệ các thông tin cá nhân của người dùng:</a:t>
            </a:r>
          </a:p>
          <a:p>
            <a:pPr lvl="1"/>
            <a:r>
              <a:rPr lang="en-AU"/>
              <a:t>Federal Privacy </a:t>
            </a:r>
            <a:r>
              <a:rPr lang="en-AU" smtClean="0"/>
              <a:t>Act</a:t>
            </a:r>
            <a:r>
              <a:rPr lang="vi-VN" smtClean="0"/>
              <a:t>,</a:t>
            </a:r>
            <a:r>
              <a:rPr lang="en-AU" smtClean="0"/>
              <a:t> 1974</a:t>
            </a:r>
            <a:r>
              <a:rPr lang="vi-VN" smtClean="0"/>
              <a:t>:  luật Liên bang Mỹ bảo vệ quyền riêng tư của người dùng;</a:t>
            </a:r>
          </a:p>
          <a:p>
            <a:pPr lvl="1"/>
            <a:r>
              <a:rPr lang="en-AU"/>
              <a:t>Electronic Communications Privacy Act </a:t>
            </a:r>
            <a:r>
              <a:rPr lang="vi-VN" smtClean="0"/>
              <a:t>, </a:t>
            </a:r>
            <a:r>
              <a:rPr lang="en-AU" smtClean="0"/>
              <a:t>1986</a:t>
            </a:r>
            <a:r>
              <a:rPr lang="vi-VN" smtClean="0"/>
              <a:t>: luật bảo vệ quyền riêng tư trong các giao tiếp điện tử;</a:t>
            </a:r>
          </a:p>
          <a:p>
            <a:pPr lvl="1"/>
            <a:r>
              <a:rPr lang="en-AU"/>
              <a:t>Health Insurance Portability and Accountability </a:t>
            </a:r>
            <a:r>
              <a:rPr lang="en-AU" smtClean="0"/>
              <a:t>Act</a:t>
            </a:r>
            <a:r>
              <a:rPr lang="vi-VN" smtClean="0"/>
              <a:t>, </a:t>
            </a:r>
            <a:r>
              <a:rPr lang="en-AU" smtClean="0"/>
              <a:t>1996 </a:t>
            </a:r>
            <a:r>
              <a:rPr lang="en-AU"/>
              <a:t>(HIPAA</a:t>
            </a:r>
            <a:r>
              <a:rPr lang="en-AU" smtClean="0"/>
              <a:t>)</a:t>
            </a:r>
            <a:r>
              <a:rPr lang="vi-VN" smtClean="0"/>
              <a:t>: bảo vệ tính bí mật và an toàn của các dữ liệu y tế của người bệnh;</a:t>
            </a:r>
          </a:p>
          <a:p>
            <a:pPr lvl="2"/>
            <a:r>
              <a:rPr lang="vi-VN" smtClean="0"/>
              <a:t>Tổ chức/cá nhân vi phạm có thể bị phạt đến 250.000 USD hoặc 10 năm tù;</a:t>
            </a:r>
          </a:p>
          <a:p>
            <a:pPr lvl="1"/>
            <a:r>
              <a:rPr lang="en-AU"/>
              <a:t>Financial Services Modernization Act or Gramm-Leach-Bliley </a:t>
            </a:r>
            <a:r>
              <a:rPr lang="en-AU" smtClean="0"/>
              <a:t>Act</a:t>
            </a:r>
            <a:r>
              <a:rPr lang="vi-VN" smtClean="0"/>
              <a:t>,</a:t>
            </a:r>
            <a:r>
              <a:rPr lang="en-AU" smtClean="0"/>
              <a:t> 1999</a:t>
            </a:r>
            <a:r>
              <a:rPr lang="vi-VN" smtClean="0"/>
              <a:t>: điều chỉnh các hoạt động liên quan đến ATTT của các ngân hàng, bảo hiểm và các hãng an ninh.</a:t>
            </a:r>
          </a:p>
          <a:p>
            <a:pPr lvl="1"/>
            <a:endParaRPr lang="vi-VN" smtClean="0"/>
          </a:p>
          <a:p>
            <a:pPr lvl="1"/>
            <a:endParaRPr lang="en-AU"/>
          </a:p>
        </p:txBody>
      </p:sp>
    </p:spTree>
    <p:extLst>
      <p:ext uri="{BB962C8B-B14F-4D97-AF65-F5344CB8AC3E}">
        <p14:creationId xmlns:p14="http://schemas.microsoft.com/office/powerpoint/2010/main" val="30822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5.2 Luật quốc tế về ATTT – Luật Mỹ</a:t>
            </a:r>
            <a:endParaRPr lang="en-AU"/>
          </a:p>
        </p:txBody>
      </p:sp>
      <p:sp>
        <p:nvSpPr>
          <p:cNvPr id="3" name="Content Placeholder 2"/>
          <p:cNvSpPr>
            <a:spLocks noGrp="1"/>
          </p:cNvSpPr>
          <p:nvPr>
            <p:ph idx="1"/>
          </p:nvPr>
        </p:nvSpPr>
        <p:spPr>
          <a:xfrm>
            <a:off x="228600" y="1371600"/>
            <a:ext cx="8756650" cy="4800600"/>
          </a:xfrm>
        </p:spPr>
        <p:txBody>
          <a:bodyPr/>
          <a:lstStyle/>
          <a:p>
            <a:r>
              <a:rPr lang="en-AU"/>
              <a:t>Luật xuất khẩu và</a:t>
            </a:r>
            <a:r>
              <a:rPr lang="vi-VN"/>
              <a:t> chống</a:t>
            </a:r>
            <a:r>
              <a:rPr lang="en-AU"/>
              <a:t> gián </a:t>
            </a:r>
            <a:r>
              <a:rPr lang="en-AU" smtClean="0"/>
              <a:t>điệp</a:t>
            </a:r>
            <a:r>
              <a:rPr lang="vi-VN" smtClean="0"/>
              <a:t>: hạn chế việc xuất khẩu các công nghệ và hệ thống xử lý thông tin và phòng chống gián điệp kinh tế;</a:t>
            </a:r>
          </a:p>
          <a:p>
            <a:pPr lvl="1"/>
            <a:r>
              <a:rPr lang="vi-VN"/>
              <a:t>Economic Espionage </a:t>
            </a:r>
            <a:r>
              <a:rPr lang="vi-VN" smtClean="0"/>
              <a:t>Act, 1996: phòng chống việc thực hiện giao dịch có liên quan đến bí mật kinh tế và công nghệ;</a:t>
            </a:r>
          </a:p>
          <a:p>
            <a:pPr lvl="1"/>
            <a:r>
              <a:rPr lang="en-AU"/>
              <a:t>Security and Freedom through Encryption </a:t>
            </a:r>
            <a:r>
              <a:rPr lang="en-AU" smtClean="0"/>
              <a:t>Act</a:t>
            </a:r>
            <a:r>
              <a:rPr lang="vi-VN" smtClean="0"/>
              <a:t>, </a:t>
            </a:r>
            <a:r>
              <a:rPr lang="en-AU" smtClean="0"/>
              <a:t>1999</a:t>
            </a:r>
            <a:r>
              <a:rPr lang="vi-VN" smtClean="0"/>
              <a:t>: quy định về các vấn đề có liên quan đến sử dụng mã hóa trong đảm bảo an toàn và tự do thông tin.</a:t>
            </a:r>
          </a:p>
          <a:p>
            <a:r>
              <a:rPr lang="vi-VN"/>
              <a:t>U.S. Copyright </a:t>
            </a:r>
            <a:r>
              <a:rPr lang="vi-VN" smtClean="0"/>
              <a:t>Law: Luật bản quyền của Mỹ.</a:t>
            </a:r>
          </a:p>
          <a:p>
            <a:pPr lvl="1"/>
            <a:r>
              <a:rPr lang="vi-VN" smtClean="0"/>
              <a:t>Điều chỉnh các vấn đề có liên quan đến xuất bản, quyền tác giả của các tài liệu, phần mềm, bao gồm cả các tài liệu số.</a:t>
            </a:r>
            <a:endParaRPr lang="vi-VN"/>
          </a:p>
          <a:p>
            <a:r>
              <a:rPr lang="vi-VN" smtClean="0"/>
              <a:t>Luật tự do thông tin </a:t>
            </a:r>
            <a:r>
              <a:rPr lang="vi-VN" sz="2000" smtClean="0"/>
              <a:t>(</a:t>
            </a:r>
            <a:r>
              <a:rPr lang="en-AU" sz="2000"/>
              <a:t>Freedom of Information </a:t>
            </a:r>
            <a:r>
              <a:rPr lang="en-AU" sz="2000" smtClean="0"/>
              <a:t>Act</a:t>
            </a:r>
            <a:r>
              <a:rPr lang="vi-VN" sz="2000" smtClean="0"/>
              <a:t>, </a:t>
            </a:r>
            <a:r>
              <a:rPr lang="en-AU" sz="2000" smtClean="0"/>
              <a:t>1966 </a:t>
            </a:r>
            <a:r>
              <a:rPr lang="en-AU" sz="2000"/>
              <a:t>(FOIA)</a:t>
            </a:r>
            <a:r>
              <a:rPr lang="vi-VN" sz="2000" smtClean="0"/>
              <a:t>): Các cá nhận được truy nhập các thông tin không gây tổn hại đến an ninh quốc gia.</a:t>
            </a:r>
            <a:endParaRPr lang="vi-VN" smtClean="0"/>
          </a:p>
          <a:p>
            <a:pPr lvl="1"/>
            <a:endParaRPr lang="vi-VN" smtClean="0"/>
          </a:p>
          <a:p>
            <a:pPr lvl="1"/>
            <a:endParaRPr lang="en-AU"/>
          </a:p>
        </p:txBody>
      </p:sp>
    </p:spTree>
    <p:extLst>
      <p:ext uri="{BB962C8B-B14F-4D97-AF65-F5344CB8AC3E}">
        <p14:creationId xmlns:p14="http://schemas.microsoft.com/office/powerpoint/2010/main" val="204521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5.2 Luật quốc tế về ATTT – Luật </a:t>
            </a:r>
            <a:r>
              <a:rPr lang="vi-VN" smtClean="0"/>
              <a:t>Quốc tế</a:t>
            </a:r>
            <a:endParaRPr lang="en-AU"/>
          </a:p>
        </p:txBody>
      </p:sp>
      <p:sp>
        <p:nvSpPr>
          <p:cNvPr id="3" name="Content Placeholder 2"/>
          <p:cNvSpPr>
            <a:spLocks noGrp="1"/>
          </p:cNvSpPr>
          <p:nvPr>
            <p:ph idx="1"/>
          </p:nvPr>
        </p:nvSpPr>
        <p:spPr>
          <a:xfrm>
            <a:off x="228600" y="1371600"/>
            <a:ext cx="8756650" cy="4800600"/>
          </a:xfrm>
        </p:spPr>
        <p:txBody>
          <a:bodyPr/>
          <a:lstStyle/>
          <a:p>
            <a:r>
              <a:rPr lang="vi-VN" smtClean="0"/>
              <a:t>Các tổ chức luật quốc tế:</a:t>
            </a:r>
          </a:p>
          <a:p>
            <a:pPr lvl="1"/>
            <a:r>
              <a:rPr lang="en-AU"/>
              <a:t>Hội đồng châu Âu về chống tội phạm </a:t>
            </a:r>
            <a:r>
              <a:rPr lang="en-AU" smtClean="0"/>
              <a:t>mạng</a:t>
            </a:r>
            <a:r>
              <a:rPr lang="vi-VN" smtClean="0"/>
              <a:t> (</a:t>
            </a:r>
            <a:r>
              <a:rPr lang="en-AU"/>
              <a:t>Council of Europe Convention on Cybercrime</a:t>
            </a:r>
            <a:r>
              <a:rPr lang="vi-VN" smtClean="0"/>
              <a:t>): Hiệp ước về chống tội phạm mạng được Hội đồng châu Âu phê chuẩn vào năm 2001;</a:t>
            </a:r>
          </a:p>
          <a:p>
            <a:pPr lvl="1"/>
            <a:r>
              <a:rPr lang="en-AU"/>
              <a:t>Hiệp ước bảo vệ quyền sở hữu trí </a:t>
            </a:r>
            <a:r>
              <a:rPr lang="en-AU" smtClean="0"/>
              <a:t>tuệ</a:t>
            </a:r>
            <a:r>
              <a:rPr lang="vi-VN" smtClean="0"/>
              <a:t> (</a:t>
            </a:r>
            <a:r>
              <a:rPr lang="en-AU" smtClean="0"/>
              <a:t>Agreement </a:t>
            </a:r>
            <a:r>
              <a:rPr lang="en-AU"/>
              <a:t>on Trade-Related Aspects of Intellectual Property Rights (TRIPS</a:t>
            </a:r>
            <a:r>
              <a:rPr lang="en-AU" smtClean="0"/>
              <a:t>)</a:t>
            </a:r>
            <a:r>
              <a:rPr lang="vi-VN"/>
              <a:t>): do Tổ chức Thương mại thế giới WTO chủ trì đàm </a:t>
            </a:r>
            <a:r>
              <a:rPr lang="vi-VN" smtClean="0"/>
              <a:t>phán trong giai đoạn 1986–1994;</a:t>
            </a:r>
            <a:endParaRPr lang="vi-VN"/>
          </a:p>
          <a:p>
            <a:pPr lvl="1"/>
            <a:r>
              <a:rPr lang="en-AU"/>
              <a:t>Digital Millennium Copyright Act (DMCA</a:t>
            </a:r>
            <a:r>
              <a:rPr lang="en-AU" smtClean="0"/>
              <a:t>)</a:t>
            </a:r>
            <a:r>
              <a:rPr lang="vi-VN" smtClean="0"/>
              <a:t>: luật bản quyền số Thiên niên kỷ.</a:t>
            </a:r>
          </a:p>
          <a:p>
            <a:pPr lvl="1"/>
            <a:endParaRPr lang="en-AU"/>
          </a:p>
        </p:txBody>
      </p:sp>
    </p:spTree>
    <p:extLst>
      <p:ext uri="{BB962C8B-B14F-4D97-AF65-F5344CB8AC3E}">
        <p14:creationId xmlns:p14="http://schemas.microsoft.com/office/powerpoint/2010/main" val="251638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5.3 Luật Việt Nam về ATTT</a:t>
            </a:r>
            <a:endParaRPr lang="en-AU"/>
          </a:p>
        </p:txBody>
      </p:sp>
      <p:sp>
        <p:nvSpPr>
          <p:cNvPr id="3" name="Content Placeholder 2"/>
          <p:cNvSpPr>
            <a:spLocks noGrp="1"/>
          </p:cNvSpPr>
          <p:nvPr>
            <p:ph idx="1"/>
          </p:nvPr>
        </p:nvSpPr>
        <p:spPr>
          <a:xfrm>
            <a:off x="228600" y="1371600"/>
            <a:ext cx="8756650" cy="4800600"/>
          </a:xfrm>
        </p:spPr>
        <p:txBody>
          <a:bodyPr/>
          <a:lstStyle/>
          <a:p>
            <a:r>
              <a:rPr lang="en-AU" smtClean="0"/>
              <a:t>Việt Nam chưa có luật về ATTT. Dự thảo Luật an toàn thông tin số đang được trình Quốc hội xem xét và lấy ý kiến các đơn vị chuyên môn. Dự kiến sẽ được thông qua vào năm 2014.</a:t>
            </a:r>
          </a:p>
          <a:p>
            <a:r>
              <a:rPr lang="en-AU" smtClean="0"/>
              <a:t>Một số văn bản có liên quan đến ATTT:</a:t>
            </a:r>
          </a:p>
          <a:p>
            <a:pPr lvl="1"/>
            <a:r>
              <a:rPr lang="en-AU"/>
              <a:t>Luật CNTT số 67/2006/QH11 của Quốc hội, ngày 12/07/2006</a:t>
            </a:r>
          </a:p>
          <a:p>
            <a:pPr lvl="1"/>
            <a:r>
              <a:rPr lang="en-AU"/>
              <a:t>Nghị định số 90/2008/NÐ-CP của Chính Phủ "</a:t>
            </a:r>
            <a:r>
              <a:rPr lang="vi-VN"/>
              <a:t>Về chống thư rác</a:t>
            </a:r>
            <a:r>
              <a:rPr lang="en-AU"/>
              <a:t>", ngày 13/08/2008.</a:t>
            </a:r>
          </a:p>
          <a:p>
            <a:pPr lvl="1"/>
            <a:r>
              <a:rPr lang="en-AU"/>
              <a:t>Quyết định số </a:t>
            </a:r>
            <a:r>
              <a:rPr lang="vi-VN"/>
              <a:t>59/2008/QÐ-BTTTT</a:t>
            </a:r>
            <a:r>
              <a:rPr lang="en-AU"/>
              <a:t> của </a:t>
            </a:r>
            <a:r>
              <a:rPr lang="vi-VN"/>
              <a:t>Bộ Thông tin và Truyền thông</a:t>
            </a:r>
            <a:r>
              <a:rPr lang="en-AU"/>
              <a:t> "Ban hành Danh mục tiêu chuẩn bắt buộc áp dụng về chữ ký số và dịch vụ chứng thực chữ ký số", ngày 31/12/2008. </a:t>
            </a:r>
            <a:endParaRPr lang="en-AU" smtClean="0"/>
          </a:p>
          <a:p>
            <a:pPr lvl="1"/>
            <a:r>
              <a:rPr lang="en-AU" smtClean="0"/>
              <a:t>Quyết </a:t>
            </a:r>
            <a:r>
              <a:rPr lang="en-AU"/>
              <a:t>định </a:t>
            </a:r>
            <a:r>
              <a:rPr lang="en-AU" smtClean="0"/>
              <a:t>63/QÐ-TTg của Thủ tướng CP "</a:t>
            </a:r>
            <a:r>
              <a:rPr lang="vi-VN"/>
              <a:t>Phê duyệt Quy hoạch phát triển an toàn thông tin số quốc gia đến năm 2020</a:t>
            </a:r>
            <a:r>
              <a:rPr lang="en-AU"/>
              <a:t>", ngày </a:t>
            </a:r>
            <a:r>
              <a:rPr lang="en-AU" smtClean="0"/>
              <a:t>13/01/2010.</a:t>
            </a:r>
          </a:p>
        </p:txBody>
      </p:sp>
    </p:spTree>
    <p:extLst>
      <p:ext uri="{BB962C8B-B14F-4D97-AF65-F5344CB8AC3E}">
        <p14:creationId xmlns:p14="http://schemas.microsoft.com/office/powerpoint/2010/main" val="141363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5.3 Luật Việt Nam về ATTT</a:t>
            </a:r>
            <a:endParaRPr lang="en-AU"/>
          </a:p>
        </p:txBody>
      </p:sp>
      <p:sp>
        <p:nvSpPr>
          <p:cNvPr id="3" name="Content Placeholder 2"/>
          <p:cNvSpPr>
            <a:spLocks noGrp="1"/>
          </p:cNvSpPr>
          <p:nvPr>
            <p:ph idx="1"/>
          </p:nvPr>
        </p:nvSpPr>
        <p:spPr>
          <a:xfrm>
            <a:off x="228600" y="1371600"/>
            <a:ext cx="8756650" cy="4800600"/>
          </a:xfrm>
        </p:spPr>
        <p:txBody>
          <a:bodyPr/>
          <a:lstStyle/>
          <a:p>
            <a:r>
              <a:rPr lang="en-AU" smtClean="0"/>
              <a:t>Một số văn bản có liên quan đến ATTT:</a:t>
            </a:r>
          </a:p>
          <a:p>
            <a:pPr lvl="1"/>
            <a:r>
              <a:rPr lang="en-AU"/>
              <a:t>Chỉ thị số </a:t>
            </a:r>
            <a:r>
              <a:rPr lang="vi-VN"/>
              <a:t>897/CT-TTg</a:t>
            </a:r>
            <a:r>
              <a:rPr lang="en-AU"/>
              <a:t> của Thủ tướng CP "</a:t>
            </a:r>
            <a:r>
              <a:rPr lang="vi-VN"/>
              <a:t>V/v tăng cường triển khai các hoạt động đảm bảo an toàn thông tin số</a:t>
            </a:r>
            <a:r>
              <a:rPr lang="en-AU"/>
              <a:t>", 10/06/2011.</a:t>
            </a:r>
            <a:endParaRPr lang="vi-VN"/>
          </a:p>
          <a:p>
            <a:pPr lvl="1"/>
            <a:r>
              <a:rPr lang="en-AU" smtClean="0"/>
              <a:t>Thông </a:t>
            </a:r>
            <a:r>
              <a:rPr lang="en-AU"/>
              <a:t>tư số 23/2011/TT-BTTTT của Bộ TT&amp;TT "</a:t>
            </a:r>
            <a:r>
              <a:rPr lang="vi-VN"/>
              <a:t>Quy định về việc quản lý, vận hành, sử dụng và bảo đảm an toàn thông tin trên Mạng truyền số liệu chuyên dùng của các cơ quan Đảng, Nhà nước</a:t>
            </a:r>
            <a:r>
              <a:rPr lang="en-AU"/>
              <a:t>", ngày 11/08/2011</a:t>
            </a:r>
            <a:r>
              <a:rPr lang="en-AU" smtClean="0"/>
              <a:t>.</a:t>
            </a:r>
            <a:endParaRPr lang="en-AU"/>
          </a:p>
          <a:p>
            <a:pPr lvl="1"/>
            <a:r>
              <a:rPr lang="en-AU" smtClean="0"/>
              <a:t>Nghị </a:t>
            </a:r>
            <a:r>
              <a:rPr lang="en-AU"/>
              <a:t>định số 77/2012/NĐ-CP của Chính Phủ </a:t>
            </a:r>
            <a:r>
              <a:rPr lang="en-AU" smtClean="0"/>
              <a:t>"</a:t>
            </a:r>
            <a:r>
              <a:rPr lang="vi-VN"/>
              <a:t>Sửa đổi, bổ sung một số điều của Nghị định số 90/2008/NĐ-CP ngày 13 tháng 8 năm 2008 của Chính phủ về chống thư rác</a:t>
            </a:r>
            <a:r>
              <a:rPr lang="en-AU" smtClean="0"/>
              <a:t>", </a:t>
            </a:r>
            <a:r>
              <a:rPr lang="en-AU"/>
              <a:t>ngày 05/10/2012</a:t>
            </a:r>
            <a:r>
              <a:rPr lang="en-AU" smtClean="0"/>
              <a:t>.</a:t>
            </a:r>
          </a:p>
          <a:p>
            <a:pPr lvl="1"/>
            <a:r>
              <a:rPr lang="vi-VN"/>
              <a:t>Nghị định 72/2013/NĐ-CP </a:t>
            </a:r>
            <a:r>
              <a:rPr lang="en-AU" smtClean="0"/>
              <a:t>của Chính Phủ </a:t>
            </a:r>
            <a:r>
              <a:rPr lang="vi-VN" smtClean="0"/>
              <a:t>về Quản </a:t>
            </a:r>
            <a:r>
              <a:rPr lang="vi-VN"/>
              <a:t>lý, cung cấp, sử dụng dịch vụ internet và thông tin trên mạng; quy định về việc chia sẻ thông tin trên các trang mạng xã hội</a:t>
            </a:r>
            <a:r>
              <a:rPr lang="vi-VN" smtClean="0"/>
              <a:t>.</a:t>
            </a:r>
            <a:endParaRPr lang="en-AU" smtClean="0"/>
          </a:p>
          <a:p>
            <a:pPr lvl="1"/>
            <a:endParaRPr lang="en-AU"/>
          </a:p>
        </p:txBody>
      </p:sp>
    </p:spTree>
    <p:extLst>
      <p:ext uri="{BB962C8B-B14F-4D97-AF65-F5344CB8AC3E}">
        <p14:creationId xmlns:p14="http://schemas.microsoft.com/office/powerpoint/2010/main" val="1619349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5.3 </a:t>
            </a:r>
            <a:r>
              <a:rPr lang="vi-VN"/>
              <a:t>Vấn đề đạo đức trong an toàn thông tin</a:t>
            </a:r>
            <a:endParaRPr lang="en-AU"/>
          </a:p>
        </p:txBody>
      </p:sp>
      <p:sp>
        <p:nvSpPr>
          <p:cNvPr id="3" name="Content Placeholder 2"/>
          <p:cNvSpPr>
            <a:spLocks noGrp="1"/>
          </p:cNvSpPr>
          <p:nvPr>
            <p:ph idx="1"/>
          </p:nvPr>
        </p:nvSpPr>
        <p:spPr>
          <a:xfrm>
            <a:off x="228600" y="1447800"/>
            <a:ext cx="8756650" cy="4748284"/>
          </a:xfrm>
        </p:spPr>
        <p:txBody>
          <a:bodyPr/>
          <a:lstStyle/>
          <a:p>
            <a:r>
              <a:rPr lang="en-AU" smtClean="0"/>
              <a:t>Nhiều tổ chức xã hội nghề nghiệp đã ban hành các quy tắc ứng xử</a:t>
            </a:r>
            <a:r>
              <a:rPr lang="vi-VN" smtClean="0"/>
              <a:t> bắt buộc </a:t>
            </a:r>
            <a:r>
              <a:rPr lang="en-AU" smtClean="0"/>
              <a:t>tại nơi làm việc:</a:t>
            </a:r>
          </a:p>
          <a:p>
            <a:pPr lvl="1"/>
            <a:r>
              <a:rPr lang="en-AU" smtClean="0"/>
              <a:t>Luật sư, bác sỹ nếu vi phạm nghiêm trọng các quy tắc ứng xử có thể bị cấm hành nghề.</a:t>
            </a:r>
          </a:p>
          <a:p>
            <a:r>
              <a:rPr lang="vi-VN"/>
              <a:t>CNTT và ATTT không có bộ quy tắc ứng xử bắt </a:t>
            </a:r>
            <a:r>
              <a:rPr lang="vi-VN" smtClean="0"/>
              <a:t>buộc;</a:t>
            </a:r>
          </a:p>
          <a:p>
            <a:pPr lvl="1"/>
            <a:r>
              <a:rPr lang="vi-VN" smtClean="0"/>
              <a:t>Một số tổ chức nghề nghiệp như </a:t>
            </a:r>
            <a:r>
              <a:rPr lang="en-AU"/>
              <a:t>Association </a:t>
            </a:r>
            <a:r>
              <a:rPr lang="en-AU" smtClean="0"/>
              <a:t>for</a:t>
            </a:r>
            <a:r>
              <a:rPr lang="vi-VN" smtClean="0"/>
              <a:t> </a:t>
            </a:r>
            <a:r>
              <a:rPr lang="en-AU" smtClean="0"/>
              <a:t>Computing </a:t>
            </a:r>
            <a:r>
              <a:rPr lang="en-AU"/>
              <a:t>Machinery (ACM) </a:t>
            </a:r>
            <a:r>
              <a:rPr lang="vi-VN" smtClean="0"/>
              <a:t>và</a:t>
            </a:r>
            <a:r>
              <a:rPr lang="en-AU" smtClean="0"/>
              <a:t> </a:t>
            </a:r>
            <a:r>
              <a:rPr lang="en-AU"/>
              <a:t>Information Systems Security </a:t>
            </a:r>
            <a:r>
              <a:rPr lang="en-AU" smtClean="0"/>
              <a:t>Association</a:t>
            </a:r>
            <a:r>
              <a:rPr lang="vi-VN" smtClean="0"/>
              <a:t> (ISSA) hợp tác để đề ra </a:t>
            </a:r>
            <a:r>
              <a:rPr lang="en-AU"/>
              <a:t>các quy tắc ứng </a:t>
            </a:r>
            <a:r>
              <a:rPr lang="en-AU" smtClean="0"/>
              <a:t>xử</a:t>
            </a:r>
            <a:r>
              <a:rPr lang="vi-VN" smtClean="0"/>
              <a:t> trong ATTT;</a:t>
            </a:r>
          </a:p>
          <a:p>
            <a:pPr lvl="1"/>
            <a:r>
              <a:rPr lang="vi-VN" smtClean="0"/>
              <a:t>Tuy nhiên, </a:t>
            </a:r>
            <a:r>
              <a:rPr lang="en-AU"/>
              <a:t>các quy tắc ứng xử</a:t>
            </a:r>
            <a:r>
              <a:rPr lang="vi-VN"/>
              <a:t> trong </a:t>
            </a:r>
            <a:r>
              <a:rPr lang="vi-VN" smtClean="0"/>
              <a:t>ATTT chỉ có tính khuyến nghị mà các tổ chức trên không có thẩm quyền buộc phải thực hiện.</a:t>
            </a:r>
          </a:p>
          <a:p>
            <a:endParaRPr lang="en-AU"/>
          </a:p>
        </p:txBody>
      </p:sp>
    </p:spTree>
    <p:extLst>
      <p:ext uri="{BB962C8B-B14F-4D97-AF65-F5344CB8AC3E}">
        <p14:creationId xmlns:p14="http://schemas.microsoft.com/office/powerpoint/2010/main" val="318951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5.3 </a:t>
            </a:r>
            <a:r>
              <a:rPr lang="vi-VN"/>
              <a:t>Vấn đề đạo đức trong an toàn thông tin</a:t>
            </a:r>
            <a:endParaRPr lang="en-AU"/>
          </a:p>
        </p:txBody>
      </p:sp>
      <p:sp>
        <p:nvSpPr>
          <p:cNvPr id="3" name="Content Placeholder 2"/>
          <p:cNvSpPr>
            <a:spLocks noGrp="1"/>
          </p:cNvSpPr>
          <p:nvPr>
            <p:ph idx="1"/>
          </p:nvPr>
        </p:nvSpPr>
        <p:spPr>
          <a:xfrm>
            <a:off x="228600" y="1337481"/>
            <a:ext cx="8756650" cy="4858603"/>
          </a:xfrm>
        </p:spPr>
        <p:txBody>
          <a:bodyPr/>
          <a:lstStyle/>
          <a:p>
            <a:r>
              <a:rPr lang="vi-VN" sz="2200" smtClean="0"/>
              <a:t>Bộ Quy tắc ứng xử 10 điểm (</a:t>
            </a:r>
            <a:r>
              <a:rPr lang="en-AU" sz="2200"/>
              <a:t>Ten Commandments of </a:t>
            </a:r>
            <a:r>
              <a:rPr lang="en-AU" sz="2200" smtClean="0"/>
              <a:t>Computer</a:t>
            </a:r>
            <a:r>
              <a:rPr lang="vi-VN" sz="2200" smtClean="0"/>
              <a:t> </a:t>
            </a:r>
            <a:r>
              <a:rPr lang="en-AU" sz="2200" smtClean="0"/>
              <a:t>Ethics</a:t>
            </a:r>
            <a:r>
              <a:rPr lang="vi-VN" sz="2200" smtClean="0"/>
              <a:t>):</a:t>
            </a:r>
          </a:p>
          <a:p>
            <a:pPr marL="812800" lvl="1" indent="-457200">
              <a:buFont typeface="+mj-lt"/>
              <a:buAutoNum type="arabicPeriod"/>
            </a:pPr>
            <a:r>
              <a:rPr lang="vi-VN" sz="1800" smtClean="0"/>
              <a:t>Không được sử dụng máy tính để gây hại cho người khác;</a:t>
            </a:r>
          </a:p>
          <a:p>
            <a:pPr marL="812800" lvl="1" indent="-457200">
              <a:buFont typeface="+mj-lt"/>
              <a:buAutoNum type="arabicPeriod"/>
            </a:pPr>
            <a:r>
              <a:rPr lang="vi-VN" sz="1800"/>
              <a:t>Không </a:t>
            </a:r>
            <a:r>
              <a:rPr lang="vi-VN" sz="1800" smtClean="0"/>
              <a:t>được can thiệp vào công việc của người khác trên máy tính;</a:t>
            </a:r>
          </a:p>
          <a:p>
            <a:pPr marL="812800" lvl="1" indent="-457200">
              <a:buFont typeface="+mj-lt"/>
              <a:buAutoNum type="arabicPeriod"/>
            </a:pPr>
            <a:r>
              <a:rPr lang="vi-VN" sz="1800" smtClean="0"/>
              <a:t>Không trộm cắp các files trên máy tính của người khác;</a:t>
            </a:r>
          </a:p>
          <a:p>
            <a:pPr marL="812800" lvl="1" indent="-457200">
              <a:buFont typeface="+mj-lt"/>
              <a:buAutoNum type="arabicPeriod"/>
            </a:pPr>
            <a:r>
              <a:rPr lang="vi-VN" sz="1800" smtClean="0"/>
              <a:t>Không được sử dụng máy tính để trộm cắp;</a:t>
            </a:r>
          </a:p>
          <a:p>
            <a:pPr marL="812800" lvl="1" indent="-457200">
              <a:buFont typeface="+mj-lt"/>
              <a:buAutoNum type="arabicPeriod"/>
            </a:pPr>
            <a:r>
              <a:rPr lang="vi-VN" sz="1800"/>
              <a:t>Không được sử dụng máy tính </a:t>
            </a:r>
            <a:r>
              <a:rPr lang="vi-VN" sz="1800" smtClean="0"/>
              <a:t>để tạo bằng chứng giả;</a:t>
            </a:r>
          </a:p>
          <a:p>
            <a:pPr marL="812800" lvl="1" indent="-457200">
              <a:buFont typeface="+mj-lt"/>
              <a:buAutoNum type="arabicPeriod"/>
            </a:pPr>
            <a:r>
              <a:rPr lang="vi-VN" sz="1800" smtClean="0"/>
              <a:t>Không sao chép hoặc sử dụng phần mềm không có bản quyền;</a:t>
            </a:r>
          </a:p>
          <a:p>
            <a:pPr marL="812800" lvl="1" indent="-457200">
              <a:buFont typeface="+mj-lt"/>
              <a:buAutoNum type="arabicPeriod"/>
            </a:pPr>
            <a:r>
              <a:rPr lang="vi-VN" sz="1800" smtClean="0"/>
              <a:t>Không sử dụng các tài nguyên máy tính của người khác khi không được phép hoặc không có bồi thường thỏa đáng;</a:t>
            </a:r>
          </a:p>
          <a:p>
            <a:pPr marL="812800" lvl="1" indent="-457200">
              <a:buFont typeface="+mj-lt"/>
              <a:buAutoNum type="arabicPeriod"/>
            </a:pPr>
            <a:r>
              <a:rPr lang="vi-VN" sz="1800" smtClean="0"/>
              <a:t>Không chiếm đoạn tài sản trí tuệ của người khác;</a:t>
            </a:r>
          </a:p>
          <a:p>
            <a:pPr marL="812800" lvl="1" indent="-457200">
              <a:buFont typeface="+mj-lt"/>
              <a:buAutoNum type="arabicPeriod"/>
            </a:pPr>
            <a:r>
              <a:rPr lang="vi-VN" sz="1800" smtClean="0"/>
              <a:t>Nên suy nghĩ về các hậu quả xã hội của chương trình mình đang xây dựng hoặc hệ thống đang thiết kế;</a:t>
            </a:r>
          </a:p>
          <a:p>
            <a:pPr marL="812800" lvl="1" indent="-457200">
              <a:buFont typeface="+mj-lt"/>
              <a:buAutoNum type="arabicPeriod"/>
            </a:pPr>
            <a:r>
              <a:rPr lang="vi-VN" sz="1800" smtClean="0"/>
              <a:t>Nên sử dụng máy tính một cách có trách nhiệm, đảm bảo sự quan tâm và tôn trọng đến đồng bào của mình.</a:t>
            </a:r>
          </a:p>
          <a:p>
            <a:endParaRPr lang="en-AU"/>
          </a:p>
        </p:txBody>
      </p:sp>
    </p:spTree>
    <p:extLst>
      <p:ext uri="{BB962C8B-B14F-4D97-AF65-F5344CB8AC3E}">
        <p14:creationId xmlns:p14="http://schemas.microsoft.com/office/powerpoint/2010/main" val="307334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5.3 </a:t>
            </a:r>
            <a:r>
              <a:rPr lang="vi-VN"/>
              <a:t>Vấn đề đạo đức trong an toàn thông tin</a:t>
            </a:r>
            <a:endParaRPr lang="en-AU"/>
          </a:p>
        </p:txBody>
      </p:sp>
      <p:sp>
        <p:nvSpPr>
          <p:cNvPr id="3" name="Content Placeholder 2"/>
          <p:cNvSpPr>
            <a:spLocks noGrp="1"/>
          </p:cNvSpPr>
          <p:nvPr>
            <p:ph idx="1"/>
          </p:nvPr>
        </p:nvSpPr>
        <p:spPr>
          <a:xfrm>
            <a:off x="228600" y="1371600"/>
            <a:ext cx="8756650" cy="4824484"/>
          </a:xfrm>
        </p:spPr>
        <p:txBody>
          <a:bodyPr/>
          <a:lstStyle/>
          <a:p>
            <a:r>
              <a:rPr lang="vi-VN" smtClean="0"/>
              <a:t>Sự khác biệt về vấn đề đạo đức giữa các nền văn hóa:</a:t>
            </a:r>
          </a:p>
          <a:p>
            <a:pPr lvl="1"/>
            <a:r>
              <a:rPr lang="vi-VN" smtClean="0"/>
              <a:t>Nhận thức về vấn </a:t>
            </a:r>
            <a:r>
              <a:rPr lang="vi-VN"/>
              <a:t>đề đạo </a:t>
            </a:r>
            <a:r>
              <a:rPr lang="vi-VN" smtClean="0"/>
              <a:t>đức trong sử dụng là rất kkhác biệt giữa các quốc gia có nền văn hóa khác nhau;</a:t>
            </a:r>
          </a:p>
          <a:p>
            <a:pPr lvl="1"/>
            <a:r>
              <a:rPr lang="vi-VN" smtClean="0"/>
              <a:t>Trong nhiều trong hợp, hành vi được phép của một số cá nhân trong một quốc gia lại vi phạm quy tắc đạo đức của quốc gia khác;</a:t>
            </a:r>
          </a:p>
          <a:p>
            <a:pPr lvl="1"/>
            <a:r>
              <a:rPr lang="vi-VN" smtClean="0"/>
              <a:t>VD: Tỷ lệ vi phạm bản quyền phần mềm ở các nước tiên tiến như Mỹ và châu Âu tương đối thấp, nhưng rất cao ở các nước châu Á.</a:t>
            </a:r>
          </a:p>
          <a:p>
            <a:pPr lvl="2"/>
            <a:r>
              <a:rPr lang="vi-VN" smtClean="0"/>
              <a:t>Tỷ lệ vi phạm bản quyền phần mềm ở Việt Nam khoảng 90%.</a:t>
            </a:r>
          </a:p>
          <a:p>
            <a:r>
              <a:rPr lang="vi-VN" smtClean="0"/>
              <a:t>Vấn đề </a:t>
            </a:r>
            <a:r>
              <a:rPr lang="vi-VN"/>
              <a:t>vi phạm bản quyền phần </a:t>
            </a:r>
            <a:r>
              <a:rPr lang="vi-VN" smtClean="0"/>
              <a:t>mềm:</a:t>
            </a:r>
          </a:p>
          <a:p>
            <a:pPr lvl="1"/>
            <a:r>
              <a:rPr lang="vi-VN"/>
              <a:t>Vấn đề vi phạm bản quyền phần </a:t>
            </a:r>
            <a:r>
              <a:rPr lang="vi-VN" smtClean="0"/>
              <a:t>mềm là rất nghiêm trọng, đặc biệt là ở các nước đang phát triển ở châu Á và châu Phi;</a:t>
            </a:r>
          </a:p>
          <a:p>
            <a:pPr lvl="1"/>
            <a:r>
              <a:rPr lang="vi-VN" smtClean="0"/>
              <a:t>Người dùng đa số có hiểu biết về vấn đề bản quyền phần mềm, nhưng coi việc sử dụng phần mềm bất hợp pháp là bình thường vì nhiều nước chưa có quy định hoặc không xử lý nghiêm vi phạm.</a:t>
            </a:r>
          </a:p>
          <a:p>
            <a:endParaRPr lang="en-AU"/>
          </a:p>
        </p:txBody>
      </p:sp>
    </p:spTree>
    <p:extLst>
      <p:ext uri="{BB962C8B-B14F-4D97-AF65-F5344CB8AC3E}">
        <p14:creationId xmlns:p14="http://schemas.microsoft.com/office/powerpoint/2010/main" val="4282045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5.3 </a:t>
            </a:r>
            <a:r>
              <a:rPr lang="vi-VN"/>
              <a:t>Vấn đề đạo đức trong an toàn thông tin</a:t>
            </a:r>
            <a:endParaRPr lang="en-AU"/>
          </a:p>
        </p:txBody>
      </p:sp>
      <p:sp>
        <p:nvSpPr>
          <p:cNvPr id="3" name="Content Placeholder 2"/>
          <p:cNvSpPr>
            <a:spLocks noGrp="1"/>
          </p:cNvSpPr>
          <p:nvPr>
            <p:ph idx="1"/>
          </p:nvPr>
        </p:nvSpPr>
        <p:spPr>
          <a:xfrm>
            <a:off x="228600" y="1371600"/>
            <a:ext cx="8756650" cy="4824484"/>
          </a:xfrm>
        </p:spPr>
        <p:txBody>
          <a:bodyPr/>
          <a:lstStyle/>
          <a:p>
            <a:r>
              <a:rPr lang="vi-VN" smtClean="0"/>
              <a:t>Vấn đề lạm dụng các tài nguyên của công ty, tổ chức:</a:t>
            </a:r>
          </a:p>
          <a:p>
            <a:pPr lvl="1"/>
            <a:r>
              <a:rPr lang="vi-VN" smtClean="0"/>
              <a:t>Một số công ty/tổ chức chưa có các quy định cấm nhân viên sử dụng </a:t>
            </a:r>
            <a:r>
              <a:rPr lang="vi-VN"/>
              <a:t>các tài nguyên của công ty, tổ </a:t>
            </a:r>
            <a:r>
              <a:rPr lang="vi-VN" smtClean="0"/>
              <a:t>chức vào việc riêng. Một số có quy định nhưng chưa được thực thi chặt chẽ và chưa có chế tài xử phạt nghiêm minh;</a:t>
            </a:r>
          </a:p>
          <a:p>
            <a:pPr lvl="1"/>
            <a:r>
              <a:rPr lang="vi-VN" smtClean="0"/>
              <a:t>Các hành vi lạm dụng thường gặp:</a:t>
            </a:r>
          </a:p>
          <a:p>
            <a:pPr lvl="2"/>
            <a:r>
              <a:rPr lang="vi-VN" smtClean="0"/>
              <a:t>In ấn tài liệu riêng;</a:t>
            </a:r>
          </a:p>
          <a:p>
            <a:pPr lvl="2"/>
            <a:r>
              <a:rPr lang="vi-VN" smtClean="0"/>
              <a:t>Sử dụng email cá nhân cho việc riêng;</a:t>
            </a:r>
          </a:p>
          <a:p>
            <a:pPr lvl="2"/>
            <a:r>
              <a:rPr lang="vi-VN" smtClean="0"/>
              <a:t>Tải các tài liệu/files không được phép;</a:t>
            </a:r>
          </a:p>
          <a:p>
            <a:pPr lvl="2"/>
            <a:r>
              <a:rPr lang="vi-VN" smtClean="0"/>
              <a:t>Cài đặt và chạy các chương trình/phần mềm không được phép;</a:t>
            </a:r>
          </a:p>
          <a:p>
            <a:pPr lvl="2"/>
            <a:r>
              <a:rPr lang="vi-VN" smtClean="0"/>
              <a:t>Sử dụng máy tính công ty làm việc riêng; </a:t>
            </a:r>
          </a:p>
          <a:p>
            <a:pPr lvl="2"/>
            <a:r>
              <a:rPr lang="vi-VN" smtClean="0"/>
              <a:t>Sử dụng các loại phương tiện làm việc khác như điện thoại công ty quá mức vào việc riêng;</a:t>
            </a:r>
          </a:p>
          <a:p>
            <a:pPr lvl="2"/>
            <a:endParaRPr lang="vi-VN" smtClean="0"/>
          </a:p>
          <a:p>
            <a:pPr lvl="1"/>
            <a:endParaRPr lang="vi-VN" smtClean="0"/>
          </a:p>
          <a:p>
            <a:endParaRPr lang="en-AU"/>
          </a:p>
        </p:txBody>
      </p:sp>
    </p:spTree>
    <p:extLst>
      <p:ext uri="{BB962C8B-B14F-4D97-AF65-F5344CB8AC3E}">
        <p14:creationId xmlns:p14="http://schemas.microsoft.com/office/powerpoint/2010/main" val="33914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AU"/>
              <a:t>NỘI DUNG CHƯƠNG </a:t>
            </a:r>
            <a:r>
              <a:rPr lang="en-AU" smtClean="0"/>
              <a:t>5</a:t>
            </a:r>
            <a:endParaRPr lang="en-AU"/>
          </a:p>
        </p:txBody>
      </p:sp>
      <p:sp>
        <p:nvSpPr>
          <p:cNvPr id="210947" name="Rectangle 3"/>
          <p:cNvSpPr>
            <a:spLocks noGrp="1" noChangeArrowheads="1"/>
          </p:cNvSpPr>
          <p:nvPr>
            <p:ph type="body" idx="1"/>
          </p:nvPr>
        </p:nvSpPr>
        <p:spPr>
          <a:xfrm>
            <a:off x="1600200" y="1752600"/>
            <a:ext cx="7010400" cy="4373563"/>
          </a:xfrm>
        </p:spPr>
        <p:txBody>
          <a:bodyPr/>
          <a:lstStyle/>
          <a:p>
            <a:pPr marL="457200" indent="-457200">
              <a:lnSpc>
                <a:spcPct val="90000"/>
              </a:lnSpc>
              <a:buFont typeface="Wingdings" pitchFamily="2" charset="2"/>
              <a:buAutoNum type="arabicPeriod"/>
            </a:pPr>
            <a:r>
              <a:rPr lang="vi-VN" sz="3200" smtClean="0"/>
              <a:t>Giới </a:t>
            </a:r>
            <a:r>
              <a:rPr lang="vi-VN" sz="3200"/>
              <a:t>thiệu chung</a:t>
            </a:r>
          </a:p>
          <a:p>
            <a:pPr marL="457200" indent="-457200">
              <a:lnSpc>
                <a:spcPct val="90000"/>
              </a:lnSpc>
              <a:buFont typeface="Wingdings" pitchFamily="2" charset="2"/>
              <a:buAutoNum type="arabicPeriod"/>
            </a:pPr>
            <a:r>
              <a:rPr lang="vi-VN" sz="3200" smtClean="0"/>
              <a:t>Luật </a:t>
            </a:r>
            <a:r>
              <a:rPr lang="vi-VN" sz="3200"/>
              <a:t>quốc tế về an toàn thông tin </a:t>
            </a:r>
          </a:p>
          <a:p>
            <a:pPr marL="457200" indent="-457200">
              <a:lnSpc>
                <a:spcPct val="90000"/>
              </a:lnSpc>
              <a:buFont typeface="Wingdings" pitchFamily="2" charset="2"/>
              <a:buAutoNum type="arabicPeriod"/>
            </a:pPr>
            <a:r>
              <a:rPr lang="vi-VN" sz="3200" smtClean="0"/>
              <a:t>Luật </a:t>
            </a:r>
            <a:r>
              <a:rPr lang="vi-VN" sz="3200"/>
              <a:t>Việt Nam về an toàn thông tin </a:t>
            </a:r>
          </a:p>
          <a:p>
            <a:pPr marL="457200" indent="-457200">
              <a:lnSpc>
                <a:spcPct val="90000"/>
              </a:lnSpc>
              <a:buFont typeface="Wingdings" pitchFamily="2" charset="2"/>
              <a:buAutoNum type="arabicPeriod"/>
            </a:pPr>
            <a:r>
              <a:rPr lang="vi-VN" sz="3200" smtClean="0"/>
              <a:t>Vấn </a:t>
            </a:r>
            <a:r>
              <a:rPr lang="vi-VN" sz="3200"/>
              <a:t>đề đạo đức trong an toàn thông tin</a:t>
            </a:r>
          </a:p>
          <a:p>
            <a:pPr marL="457200" indent="-457200">
              <a:lnSpc>
                <a:spcPct val="90000"/>
              </a:lnSpc>
              <a:buFont typeface="Wingdings" pitchFamily="2" charset="2"/>
              <a:buAutoNum type="arabicPeriod"/>
            </a:pPr>
            <a:r>
              <a:rPr lang="vi-VN" sz="3200"/>
              <a:t>Giới thiệu bộ chuẩn an toàn </a:t>
            </a:r>
            <a:r>
              <a:rPr lang="en-AU" sz="3200"/>
              <a:t/>
            </a:r>
            <a:br>
              <a:rPr lang="en-AU" sz="3200"/>
            </a:br>
            <a:r>
              <a:rPr lang="vi-VN" sz="3200"/>
              <a:t>thông tin ISO </a:t>
            </a:r>
            <a:r>
              <a:rPr lang="vi-VN" sz="3200" smtClean="0"/>
              <a:t>27000</a:t>
            </a:r>
            <a:endParaRPr lang="vi-VN"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a:t>
            </a:r>
            <a:r>
              <a:rPr lang="vi-VN"/>
              <a:t>27000</a:t>
            </a:r>
            <a:endParaRPr lang="en-AU"/>
          </a:p>
        </p:txBody>
      </p:sp>
      <p:sp>
        <p:nvSpPr>
          <p:cNvPr id="3" name="Content Placeholder 2"/>
          <p:cNvSpPr>
            <a:spLocks noGrp="1"/>
          </p:cNvSpPr>
          <p:nvPr>
            <p:ph idx="1"/>
          </p:nvPr>
        </p:nvSpPr>
        <p:spPr/>
        <p:txBody>
          <a:bodyPr/>
          <a:lstStyle/>
          <a:p>
            <a:r>
              <a:rPr lang="vi-VN" smtClean="0"/>
              <a:t>Bộ chuẩn ISO 27000 là bộ chuẩn về quản lý ATTT (</a:t>
            </a:r>
            <a:r>
              <a:rPr lang="en-AU"/>
              <a:t>Information Technology </a:t>
            </a:r>
            <a:r>
              <a:rPr lang="vi-VN" smtClean="0"/>
              <a:t>- </a:t>
            </a:r>
            <a:r>
              <a:rPr lang="en-AU" smtClean="0"/>
              <a:t>Code of</a:t>
            </a:r>
            <a:r>
              <a:rPr lang="vi-VN" smtClean="0"/>
              <a:t> </a:t>
            </a:r>
            <a:r>
              <a:rPr lang="en-AU" smtClean="0"/>
              <a:t>Practice </a:t>
            </a:r>
            <a:r>
              <a:rPr lang="en-AU"/>
              <a:t>for Information Security </a:t>
            </a:r>
            <a:r>
              <a:rPr lang="en-AU" smtClean="0"/>
              <a:t>Management</a:t>
            </a:r>
            <a:r>
              <a:rPr lang="vi-VN" smtClean="0"/>
              <a:t>) được tham chiếu rộng rãi nhất;</a:t>
            </a:r>
          </a:p>
          <a:p>
            <a:r>
              <a:rPr lang="vi-VN"/>
              <a:t>Bộ chuẩn ISO/IEC </a:t>
            </a:r>
            <a:r>
              <a:rPr lang="vi-VN" smtClean="0"/>
              <a:t>17799 (được soạn thảo năm 2000 bởi </a:t>
            </a:r>
            <a:r>
              <a:rPr lang="en-AU"/>
              <a:t>International Organization for Standardization (ISO) </a:t>
            </a:r>
            <a:r>
              <a:rPr lang="vi-VN" smtClean="0"/>
              <a:t>và </a:t>
            </a:r>
            <a:r>
              <a:rPr lang="en-AU" smtClean="0"/>
              <a:t>International </a:t>
            </a:r>
            <a:r>
              <a:rPr lang="en-AU"/>
              <a:t>Electrotechnical Commission (IEC</a:t>
            </a:r>
            <a:r>
              <a:rPr lang="en-AU" smtClean="0"/>
              <a:t>)</a:t>
            </a:r>
            <a:r>
              <a:rPr lang="vi-VN" smtClean="0"/>
              <a:t>) là tiền thân của </a:t>
            </a:r>
            <a:r>
              <a:rPr lang="vi-VN"/>
              <a:t>ISO </a:t>
            </a:r>
            <a:r>
              <a:rPr lang="vi-VN" smtClean="0"/>
              <a:t>27000;</a:t>
            </a:r>
          </a:p>
          <a:p>
            <a:r>
              <a:rPr lang="vi-VN"/>
              <a:t>Năm 2005, ISO 17799 được chỉnh sửa và trở thành ISO </a:t>
            </a:r>
            <a:r>
              <a:rPr lang="vi-VN" smtClean="0"/>
              <a:t>17799:2005;</a:t>
            </a:r>
          </a:p>
          <a:p>
            <a:r>
              <a:rPr lang="vi-VN"/>
              <a:t>Năm 2007, ISO </a:t>
            </a:r>
            <a:r>
              <a:rPr lang="vi-VN" smtClean="0"/>
              <a:t>17799:2005 được đổi tên thành ISO 27002 song hành với ISO 27001.</a:t>
            </a:r>
            <a:endParaRPr lang="en-AU"/>
          </a:p>
        </p:txBody>
      </p:sp>
    </p:spTree>
    <p:extLst>
      <p:ext uri="{BB962C8B-B14F-4D97-AF65-F5344CB8AC3E}">
        <p14:creationId xmlns:p14="http://schemas.microsoft.com/office/powerpoint/2010/main" val="84902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27000 - </a:t>
            </a:r>
            <a:r>
              <a:rPr lang="vi-VN"/>
              <a:t>ISO/IEC 27002</a:t>
            </a:r>
            <a:endParaRPr lang="en-AU"/>
          </a:p>
        </p:txBody>
      </p:sp>
      <p:sp>
        <p:nvSpPr>
          <p:cNvPr id="3" name="Content Placeholder 2"/>
          <p:cNvSpPr>
            <a:spLocks noGrp="1"/>
          </p:cNvSpPr>
          <p:nvPr>
            <p:ph idx="1"/>
          </p:nvPr>
        </p:nvSpPr>
        <p:spPr/>
        <p:txBody>
          <a:bodyPr/>
          <a:lstStyle/>
          <a:p>
            <a:r>
              <a:rPr lang="vi-VN" smtClean="0"/>
              <a:t>ISO/IEC 27002</a:t>
            </a:r>
            <a:r>
              <a:rPr lang="vi-VN"/>
              <a:t> </a:t>
            </a:r>
            <a:r>
              <a:rPr lang="vi-VN" smtClean="0"/>
              <a:t>gồm </a:t>
            </a:r>
            <a:r>
              <a:rPr lang="vi-VN"/>
              <a:t>127 </a:t>
            </a:r>
            <a:r>
              <a:rPr lang="vi-VN" smtClean="0"/>
              <a:t>điều, cung cấp cái nhìn tổng quan về nhiều lĩnh vực trong ATTT;</a:t>
            </a:r>
          </a:p>
          <a:p>
            <a:r>
              <a:rPr lang="vi-VN"/>
              <a:t>ISO/IEC </a:t>
            </a:r>
            <a:r>
              <a:rPr lang="vi-VN" smtClean="0"/>
              <a:t>27002 đề ra các khuyến nghị về quản lý ATTT cho những người thực hiện việc khởi tạo, thực hiện và duy trì an ninh an toàn trong tổ chức của họ;</a:t>
            </a:r>
          </a:p>
          <a:p>
            <a:r>
              <a:rPr lang="vi-VN"/>
              <a:t>ISO/IEC </a:t>
            </a:r>
            <a:r>
              <a:rPr lang="vi-VN" smtClean="0"/>
              <a:t>27002 được thiết kế cung cấp nền tảng cơ sở giúp đề ra các chuẩn ATTT cho tổ chức và các thực tế quản lý ATTT một cách hiệu quả.</a:t>
            </a:r>
            <a:endParaRPr lang="en-AU"/>
          </a:p>
        </p:txBody>
      </p:sp>
    </p:spTree>
    <p:extLst>
      <p:ext uri="{BB962C8B-B14F-4D97-AF65-F5344CB8AC3E}">
        <p14:creationId xmlns:p14="http://schemas.microsoft.com/office/powerpoint/2010/main" val="2284648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27000 - ISO 27001</a:t>
            </a:r>
            <a:endParaRPr lang="en-AU"/>
          </a:p>
        </p:txBody>
      </p:sp>
      <p:sp>
        <p:nvSpPr>
          <p:cNvPr id="3" name="Content Placeholder 2"/>
          <p:cNvSpPr>
            <a:spLocks noGrp="1"/>
          </p:cNvSpPr>
          <p:nvPr>
            <p:ph idx="1"/>
          </p:nvPr>
        </p:nvSpPr>
        <p:spPr/>
        <p:txBody>
          <a:bodyPr/>
          <a:lstStyle/>
          <a:p>
            <a:r>
              <a:rPr lang="vi-VN"/>
              <a:t>ISO 27001 </a:t>
            </a:r>
            <a:r>
              <a:rPr lang="vi-VN" smtClean="0"/>
              <a:t>cung cấp các thông tin để:</a:t>
            </a:r>
          </a:p>
          <a:p>
            <a:pPr lvl="1"/>
            <a:r>
              <a:rPr lang="vi-VN" smtClean="0"/>
              <a:t>Thực thi các yêu cầu của ISO/IEC 27002, và</a:t>
            </a:r>
          </a:p>
          <a:p>
            <a:pPr lvl="1"/>
            <a:r>
              <a:rPr lang="vi-VN" smtClean="0"/>
              <a:t>Cài đặt một hệ thống quản lý an toàn thông tin (</a:t>
            </a:r>
            <a:r>
              <a:rPr lang="en-AU"/>
              <a:t>information security </a:t>
            </a:r>
            <a:r>
              <a:rPr lang="en-AU" smtClean="0"/>
              <a:t>management </a:t>
            </a:r>
            <a:r>
              <a:rPr lang="en-AU"/>
              <a:t>system </a:t>
            </a:r>
            <a:r>
              <a:rPr lang="vi-VN" smtClean="0"/>
              <a:t>- </a:t>
            </a:r>
            <a:r>
              <a:rPr lang="en-AU" smtClean="0"/>
              <a:t>ISMS)</a:t>
            </a:r>
            <a:r>
              <a:rPr lang="vi-VN" smtClean="0"/>
              <a:t>.</a:t>
            </a:r>
          </a:p>
          <a:p>
            <a:r>
              <a:rPr lang="en-AU"/>
              <a:t>ISO/IEC 27001:2005</a:t>
            </a:r>
            <a:r>
              <a:rPr lang="en-AU" smtClean="0"/>
              <a:t>:</a:t>
            </a:r>
            <a:r>
              <a:rPr lang="vi-VN" smtClean="0"/>
              <a:t> chuyên về </a:t>
            </a:r>
            <a:r>
              <a:rPr lang="vi-VN"/>
              <a:t>hệ thống quản lý an toàn thông </a:t>
            </a:r>
            <a:r>
              <a:rPr lang="vi-VN" smtClean="0"/>
              <a:t>tin (</a:t>
            </a:r>
            <a:r>
              <a:rPr lang="en-AU" smtClean="0"/>
              <a:t>Information </a:t>
            </a:r>
            <a:r>
              <a:rPr lang="en-AU"/>
              <a:t>Security Management </a:t>
            </a:r>
            <a:r>
              <a:rPr lang="en-AU" smtClean="0"/>
              <a:t>System</a:t>
            </a:r>
            <a:r>
              <a:rPr lang="vi-VN" smtClean="0"/>
              <a:t>):</a:t>
            </a:r>
          </a:p>
          <a:p>
            <a:pPr lvl="1"/>
            <a:r>
              <a:rPr lang="vi-VN"/>
              <a:t>Cung cấp các chi tiết cho thực hiện chu kỳ </a:t>
            </a:r>
            <a:r>
              <a:rPr lang="vi-VN" smtClean="0"/>
              <a:t>Lập kế hoạch – Thực hiện – Kiểm tra – Hành động (Plan-Do-Check-Act)</a:t>
            </a:r>
          </a:p>
          <a:p>
            <a:r>
              <a:rPr lang="vi-VN"/>
              <a:t>ISO 27001 cung cấp các thông </a:t>
            </a:r>
            <a:r>
              <a:rPr lang="vi-VN" smtClean="0"/>
              <a:t>tin để thực hiện việc quản lý ATTT, nhưng:</a:t>
            </a:r>
          </a:p>
          <a:p>
            <a:pPr lvl="1"/>
            <a:r>
              <a:rPr lang="vi-VN" smtClean="0"/>
              <a:t>Nó chỉ tập trung vào các phần việc phải thực hiện;</a:t>
            </a:r>
          </a:p>
          <a:p>
            <a:pPr lvl="1"/>
            <a:r>
              <a:rPr lang="vi-VN" smtClean="0"/>
              <a:t>Không chỉ cách thức thực hiện.</a:t>
            </a:r>
            <a:endParaRPr lang="en-AU"/>
          </a:p>
        </p:txBody>
      </p:sp>
    </p:spTree>
    <p:extLst>
      <p:ext uri="{BB962C8B-B14F-4D97-AF65-F5344CB8AC3E}">
        <p14:creationId xmlns:p14="http://schemas.microsoft.com/office/powerpoint/2010/main" val="3788605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27000 - ISO 27001</a:t>
            </a:r>
            <a:endParaRPr lang="en-AU"/>
          </a:p>
        </p:txBody>
      </p:sp>
      <p:sp>
        <p:nvSpPr>
          <p:cNvPr id="3" name="Content Placeholder 2"/>
          <p:cNvSpPr>
            <a:spLocks noGrp="1"/>
          </p:cNvSpPr>
          <p:nvPr>
            <p:ph idx="1"/>
          </p:nvPr>
        </p:nvSpPr>
        <p:spPr>
          <a:xfrm>
            <a:off x="228600" y="1447801"/>
            <a:ext cx="8756650" cy="609600"/>
          </a:xfrm>
        </p:spPr>
        <p:txBody>
          <a:bodyPr/>
          <a:lstStyle/>
          <a:p>
            <a:r>
              <a:rPr lang="en-AU" smtClean="0"/>
              <a:t>ISO/IEC </a:t>
            </a:r>
            <a:r>
              <a:rPr lang="en-AU"/>
              <a:t>27001:2005</a:t>
            </a:r>
            <a:r>
              <a:rPr lang="en-AU" smtClean="0"/>
              <a:t>:</a:t>
            </a:r>
            <a:r>
              <a:rPr lang="vi-VN" smtClean="0"/>
              <a:t> Plan-Do-Check-Act</a:t>
            </a:r>
            <a:endParaRPr lang="en-A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7243046"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6528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27000 - ISO 27001</a:t>
            </a:r>
            <a:endParaRPr lang="en-AU"/>
          </a:p>
        </p:txBody>
      </p:sp>
      <p:sp>
        <p:nvSpPr>
          <p:cNvPr id="3" name="Content Placeholder 2"/>
          <p:cNvSpPr>
            <a:spLocks noGrp="1"/>
          </p:cNvSpPr>
          <p:nvPr>
            <p:ph idx="1"/>
          </p:nvPr>
        </p:nvSpPr>
        <p:spPr>
          <a:xfrm>
            <a:off x="228600" y="1447800"/>
            <a:ext cx="8756650" cy="4724399"/>
          </a:xfrm>
        </p:spPr>
        <p:txBody>
          <a:bodyPr/>
          <a:lstStyle/>
          <a:p>
            <a:r>
              <a:rPr lang="en-AU" smtClean="0"/>
              <a:t>ISO/IEC </a:t>
            </a:r>
            <a:r>
              <a:rPr lang="en-AU"/>
              <a:t>27001:2005</a:t>
            </a:r>
            <a:r>
              <a:rPr lang="en-AU" smtClean="0"/>
              <a:t>:</a:t>
            </a:r>
            <a:r>
              <a:rPr lang="vi-VN" smtClean="0"/>
              <a:t> Plan-Do-Check-Act – Plan:</a:t>
            </a:r>
          </a:p>
          <a:p>
            <a:pPr lvl="1"/>
            <a:r>
              <a:rPr lang="vi-VN" smtClean="0"/>
              <a:t>Đề ra phạm vi của ISMS;</a:t>
            </a:r>
          </a:p>
          <a:p>
            <a:pPr lvl="1"/>
            <a:r>
              <a:rPr lang="vi-VN"/>
              <a:t>Đề ra </a:t>
            </a:r>
            <a:r>
              <a:rPr lang="vi-VN" smtClean="0"/>
              <a:t>chính sách </a:t>
            </a:r>
            <a:r>
              <a:rPr lang="vi-VN"/>
              <a:t>của </a:t>
            </a:r>
            <a:r>
              <a:rPr lang="vi-VN" smtClean="0"/>
              <a:t>ISMS;</a:t>
            </a:r>
          </a:p>
          <a:p>
            <a:pPr lvl="1"/>
            <a:r>
              <a:rPr lang="vi-VN"/>
              <a:t>Đề </a:t>
            </a:r>
            <a:r>
              <a:rPr lang="vi-VN" smtClean="0"/>
              <a:t>ra hướng tiếp cận đánh giá rủi ro;</a:t>
            </a:r>
          </a:p>
          <a:p>
            <a:pPr lvl="1"/>
            <a:r>
              <a:rPr lang="vi-VN" smtClean="0"/>
              <a:t>Nhận dạng các rủi ro;</a:t>
            </a:r>
          </a:p>
          <a:p>
            <a:pPr lvl="1"/>
            <a:r>
              <a:rPr lang="vi-VN" smtClean="0"/>
              <a:t>Đánh giá rủi ro;</a:t>
            </a:r>
          </a:p>
          <a:p>
            <a:pPr lvl="1"/>
            <a:r>
              <a:rPr lang="vi-VN" smtClean="0"/>
              <a:t>Nhận dạng và đánh giá các lựa chọn phương pháp xử lý rủi ro;</a:t>
            </a:r>
          </a:p>
          <a:p>
            <a:pPr lvl="1"/>
            <a:r>
              <a:rPr lang="vi-VN" smtClean="0"/>
              <a:t>Lựa chọn các mục tiêu kiểm soát và biện pháp kiểm soát;</a:t>
            </a:r>
          </a:p>
          <a:p>
            <a:pPr lvl="1"/>
            <a:r>
              <a:rPr lang="vi-VN" smtClean="0"/>
              <a:t>Chuẩn bị tuyến bố/báo cáo áp dụng.</a:t>
            </a:r>
            <a:endParaRPr lang="en-AU"/>
          </a:p>
        </p:txBody>
      </p:sp>
    </p:spTree>
    <p:extLst>
      <p:ext uri="{BB962C8B-B14F-4D97-AF65-F5344CB8AC3E}">
        <p14:creationId xmlns:p14="http://schemas.microsoft.com/office/powerpoint/2010/main" val="335658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27000 - ISO 27001</a:t>
            </a:r>
            <a:endParaRPr lang="en-AU"/>
          </a:p>
        </p:txBody>
      </p:sp>
      <p:sp>
        <p:nvSpPr>
          <p:cNvPr id="3" name="Content Placeholder 2"/>
          <p:cNvSpPr>
            <a:spLocks noGrp="1"/>
          </p:cNvSpPr>
          <p:nvPr>
            <p:ph idx="1"/>
          </p:nvPr>
        </p:nvSpPr>
        <p:spPr>
          <a:xfrm>
            <a:off x="228600" y="1447800"/>
            <a:ext cx="8756650" cy="4724399"/>
          </a:xfrm>
        </p:spPr>
        <p:txBody>
          <a:bodyPr/>
          <a:lstStyle/>
          <a:p>
            <a:r>
              <a:rPr lang="en-AU" smtClean="0"/>
              <a:t>ISO/IEC </a:t>
            </a:r>
            <a:r>
              <a:rPr lang="en-AU"/>
              <a:t>27001:2005</a:t>
            </a:r>
            <a:r>
              <a:rPr lang="en-AU" smtClean="0"/>
              <a:t>:</a:t>
            </a:r>
            <a:r>
              <a:rPr lang="vi-VN" smtClean="0"/>
              <a:t> Plan-Do-Check-Act – Do:</a:t>
            </a:r>
          </a:p>
          <a:p>
            <a:pPr lvl="1"/>
            <a:r>
              <a:rPr lang="vi-VN" smtClean="0"/>
              <a:t>Xây dựng kế hoạch xử lý rủi ro;</a:t>
            </a:r>
          </a:p>
          <a:p>
            <a:pPr lvl="1"/>
            <a:r>
              <a:rPr lang="vi-VN" smtClean="0"/>
              <a:t>Thực thi </a:t>
            </a:r>
            <a:r>
              <a:rPr lang="vi-VN"/>
              <a:t>kế hoạch xử lý rủi ro</a:t>
            </a:r>
            <a:r>
              <a:rPr lang="vi-VN" smtClean="0"/>
              <a:t>;</a:t>
            </a:r>
          </a:p>
          <a:p>
            <a:pPr lvl="1"/>
            <a:r>
              <a:rPr lang="vi-VN" smtClean="0"/>
              <a:t>Thực thi cacs kiểm soát;</a:t>
            </a:r>
          </a:p>
          <a:p>
            <a:pPr lvl="1"/>
            <a:r>
              <a:rPr lang="vi-VN" smtClean="0"/>
              <a:t>Thực thi các chương trình đào tạo chuyên môn và giáo dục ý thức;</a:t>
            </a:r>
          </a:p>
          <a:p>
            <a:pPr lvl="1"/>
            <a:r>
              <a:rPr lang="vi-VN" smtClean="0"/>
              <a:t>Quản lý các hoạt động;</a:t>
            </a:r>
          </a:p>
          <a:p>
            <a:pPr lvl="1"/>
            <a:r>
              <a:rPr lang="vi-VN" smtClean="0"/>
              <a:t>Quản lý các tài nguyên;</a:t>
            </a:r>
          </a:p>
          <a:p>
            <a:pPr lvl="1"/>
            <a:r>
              <a:rPr lang="vi-VN" smtClean="0"/>
              <a:t>Thực thi các thủ tục phát hiện và phản ứng lại các sự cố an ninh.</a:t>
            </a:r>
          </a:p>
          <a:p>
            <a:pPr lvl="1"/>
            <a:endParaRPr lang="en-AU"/>
          </a:p>
        </p:txBody>
      </p:sp>
    </p:spTree>
    <p:extLst>
      <p:ext uri="{BB962C8B-B14F-4D97-AF65-F5344CB8AC3E}">
        <p14:creationId xmlns:p14="http://schemas.microsoft.com/office/powerpoint/2010/main" val="41870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27000 - ISO 27001</a:t>
            </a:r>
            <a:endParaRPr lang="en-AU"/>
          </a:p>
        </p:txBody>
      </p:sp>
      <p:sp>
        <p:nvSpPr>
          <p:cNvPr id="3" name="Content Placeholder 2"/>
          <p:cNvSpPr>
            <a:spLocks noGrp="1"/>
          </p:cNvSpPr>
          <p:nvPr>
            <p:ph idx="1"/>
          </p:nvPr>
        </p:nvSpPr>
        <p:spPr>
          <a:xfrm>
            <a:off x="228600" y="1447800"/>
            <a:ext cx="8756650" cy="4724399"/>
          </a:xfrm>
        </p:spPr>
        <p:txBody>
          <a:bodyPr/>
          <a:lstStyle/>
          <a:p>
            <a:r>
              <a:rPr lang="en-AU" smtClean="0"/>
              <a:t>ISO/IEC </a:t>
            </a:r>
            <a:r>
              <a:rPr lang="en-AU"/>
              <a:t>27001:2005</a:t>
            </a:r>
            <a:r>
              <a:rPr lang="en-AU" smtClean="0"/>
              <a:t>:</a:t>
            </a:r>
            <a:r>
              <a:rPr lang="vi-VN" smtClean="0"/>
              <a:t> Plan-Do-Check-Act – Check:</a:t>
            </a:r>
          </a:p>
          <a:p>
            <a:pPr lvl="1"/>
            <a:r>
              <a:rPr lang="vi-VN" smtClean="0"/>
              <a:t>Thực thi các thủ tục giám sát;</a:t>
            </a:r>
          </a:p>
          <a:p>
            <a:pPr lvl="1"/>
            <a:r>
              <a:rPr lang="vi-VN" smtClean="0"/>
              <a:t>Thực thi việc đánh giá thường xuyên tính hiệu quả của ISMS;</a:t>
            </a:r>
          </a:p>
          <a:p>
            <a:pPr lvl="1"/>
            <a:r>
              <a:rPr lang="vi-VN" smtClean="0"/>
              <a:t>Thực hiện việc kiểm toán (audits) nội bộ với ISMS;</a:t>
            </a:r>
          </a:p>
          <a:p>
            <a:pPr lvl="1"/>
            <a:r>
              <a:rPr lang="vi-VN"/>
              <a:t>Thực thi việc đánh giá thường xuyên </a:t>
            </a:r>
            <a:r>
              <a:rPr lang="vi-VN" smtClean="0"/>
              <a:t>với ISMS bởi bộ phận quản lý;</a:t>
            </a:r>
          </a:p>
          <a:p>
            <a:pPr lvl="1"/>
            <a:r>
              <a:rPr lang="vi-VN" smtClean="0"/>
              <a:t>Ghi lại các hành động và sự kiện ảnh hưởng đến ISMS;</a:t>
            </a:r>
          </a:p>
          <a:p>
            <a:pPr lvl="1"/>
            <a:endParaRPr lang="vi-VN" smtClean="0"/>
          </a:p>
          <a:p>
            <a:pPr lvl="1"/>
            <a:endParaRPr lang="en-AU"/>
          </a:p>
        </p:txBody>
      </p:sp>
    </p:spTree>
    <p:extLst>
      <p:ext uri="{BB962C8B-B14F-4D97-AF65-F5344CB8AC3E}">
        <p14:creationId xmlns:p14="http://schemas.microsoft.com/office/powerpoint/2010/main" val="3780369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27000 - ISO 27001</a:t>
            </a:r>
            <a:endParaRPr lang="en-AU"/>
          </a:p>
        </p:txBody>
      </p:sp>
      <p:sp>
        <p:nvSpPr>
          <p:cNvPr id="3" name="Content Placeholder 2"/>
          <p:cNvSpPr>
            <a:spLocks noGrp="1"/>
          </p:cNvSpPr>
          <p:nvPr>
            <p:ph idx="1"/>
          </p:nvPr>
        </p:nvSpPr>
        <p:spPr>
          <a:xfrm>
            <a:off x="228600" y="1447800"/>
            <a:ext cx="8756650" cy="4724399"/>
          </a:xfrm>
        </p:spPr>
        <p:txBody>
          <a:bodyPr/>
          <a:lstStyle/>
          <a:p>
            <a:r>
              <a:rPr lang="en-AU" smtClean="0"/>
              <a:t>ISO/IEC </a:t>
            </a:r>
            <a:r>
              <a:rPr lang="en-AU"/>
              <a:t>27001:2005</a:t>
            </a:r>
            <a:r>
              <a:rPr lang="en-AU" smtClean="0"/>
              <a:t>:</a:t>
            </a:r>
            <a:r>
              <a:rPr lang="vi-VN" smtClean="0"/>
              <a:t> Plan-Do-Check-Act – Act:</a:t>
            </a:r>
          </a:p>
          <a:p>
            <a:pPr lvl="1"/>
            <a:r>
              <a:rPr lang="vi-VN" smtClean="0"/>
              <a:t>Thực hiện các cải tiến đã được nhận dạng;</a:t>
            </a:r>
          </a:p>
          <a:p>
            <a:pPr lvl="1"/>
            <a:r>
              <a:rPr lang="vi-VN" smtClean="0"/>
              <a:t>Thực hiện các hành động sửa chữa và ngăn chặn;</a:t>
            </a:r>
          </a:p>
          <a:p>
            <a:pPr lvl="1"/>
            <a:r>
              <a:rPr lang="vi-VN" smtClean="0"/>
              <a:t>Áp dụng các bài đã được học;</a:t>
            </a:r>
          </a:p>
          <a:p>
            <a:pPr lvl="1"/>
            <a:r>
              <a:rPr lang="vi-VN" smtClean="0"/>
              <a:t>Thảo luận kết quả với các bên quan tâm;</a:t>
            </a:r>
          </a:p>
          <a:p>
            <a:pPr lvl="1"/>
            <a:r>
              <a:rPr lang="vi-VN" smtClean="0"/>
              <a:t>Đảm bảo các cải tiến đạt được các mục tiêu.</a:t>
            </a:r>
          </a:p>
          <a:p>
            <a:pPr lvl="1"/>
            <a:endParaRPr lang="en-AU"/>
          </a:p>
        </p:txBody>
      </p:sp>
    </p:spTree>
    <p:extLst>
      <p:ext uri="{BB962C8B-B14F-4D97-AF65-F5344CB8AC3E}">
        <p14:creationId xmlns:p14="http://schemas.microsoft.com/office/powerpoint/2010/main" val="40918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27000 – Danh sách các chuẩn con</a:t>
            </a:r>
            <a:endParaRPr lang="en-A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19262"/>
            <a:ext cx="8926505" cy="407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008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5.4 Bộ </a:t>
            </a:r>
            <a:r>
              <a:rPr lang="vi-VN"/>
              <a:t>chuẩn </a:t>
            </a:r>
            <a:r>
              <a:rPr lang="vi-VN" smtClean="0"/>
              <a:t>ATTT ISO 27000 – Danh sách các chuẩn con</a:t>
            </a:r>
            <a:endParaRPr lang="en-A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49402"/>
            <a:ext cx="8868930" cy="3965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699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5.1 Giới thiệu chung</a:t>
            </a:r>
            <a:endParaRPr lang="en-AU"/>
          </a:p>
        </p:txBody>
      </p:sp>
      <p:sp>
        <p:nvSpPr>
          <p:cNvPr id="3" name="Content Placeholder 2"/>
          <p:cNvSpPr>
            <a:spLocks noGrp="1"/>
          </p:cNvSpPr>
          <p:nvPr>
            <p:ph idx="1"/>
          </p:nvPr>
        </p:nvSpPr>
        <p:spPr/>
        <p:txBody>
          <a:bodyPr/>
          <a:lstStyle/>
          <a:p>
            <a:r>
              <a:rPr lang="en-AU" smtClean="0"/>
              <a:t>Các chính sách và pháp luật có vai trò rất quan trọng trong việc đảm bảo an toàn cho thông tin, hệ thống và mạng:</a:t>
            </a:r>
          </a:p>
          <a:p>
            <a:pPr lvl="1"/>
            <a:r>
              <a:rPr lang="en-AU" smtClean="0"/>
              <a:t>Trong đó vai trò của nhân viên </a:t>
            </a:r>
            <a:r>
              <a:rPr lang="en-AU"/>
              <a:t>đảm bảo an toàn cho thông </a:t>
            </a:r>
            <a:r>
              <a:rPr lang="en-AU" smtClean="0"/>
              <a:t>tin là rất quan trọng trong việc giảm thiểu rủi ro, </a:t>
            </a:r>
            <a:r>
              <a:rPr lang="en-AU"/>
              <a:t>đảm bảo an toàn cho thông tin, hệ thống và </a:t>
            </a:r>
            <a:r>
              <a:rPr lang="en-AU" smtClean="0"/>
              <a:t>mạng và giảm thiệt hại nếu xảy ra sự cố;</a:t>
            </a:r>
          </a:p>
          <a:p>
            <a:pPr lvl="1"/>
            <a:r>
              <a:rPr lang="en-AU" smtClean="0"/>
              <a:t>Các nhân </a:t>
            </a:r>
            <a:r>
              <a:rPr lang="en-AU"/>
              <a:t>viên đảm bảo an toàn cho thông </a:t>
            </a:r>
            <a:r>
              <a:rPr lang="en-AU" smtClean="0"/>
              <a:t>tin phải hiểu rõ những khía cạnh pháp lý và đạo đức ATTT:</a:t>
            </a:r>
          </a:p>
          <a:p>
            <a:pPr lvl="2"/>
            <a:r>
              <a:rPr lang="en-AU" smtClean="0"/>
              <a:t>Luôn nắm vững môi trường pháp lý hiện tại và các luật và các quy định luật pháp;</a:t>
            </a:r>
          </a:p>
          <a:p>
            <a:pPr lvl="2"/>
            <a:r>
              <a:rPr lang="en-AU" smtClean="0"/>
              <a:t>Luôn thực hiện công việc nằm trong khuôn khổ cho phép của luật pháp.</a:t>
            </a:r>
          </a:p>
          <a:p>
            <a:pPr lvl="1"/>
            <a:r>
              <a:rPr lang="en-AU" smtClean="0"/>
              <a:t>Thực hiện việc giáo dục ý thức về luật pháp và đạo đức ATTT cho cán bộ quản lý và nhân viên trong tổ chức, đảm bảo sử dụng đúng mục  đích các công nghệ đảm bảo ATTT.</a:t>
            </a:r>
          </a:p>
          <a:p>
            <a:pPr lvl="1"/>
            <a:endParaRPr lang="en-AU"/>
          </a:p>
        </p:txBody>
      </p:sp>
    </p:spTree>
    <p:extLst>
      <p:ext uri="{BB962C8B-B14F-4D97-AF65-F5344CB8AC3E}">
        <p14:creationId xmlns:p14="http://schemas.microsoft.com/office/powerpoint/2010/main" val="3755229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5.1 Giới thiệu chung</a:t>
            </a:r>
            <a:endParaRPr lang="en-AU"/>
          </a:p>
        </p:txBody>
      </p:sp>
      <p:sp>
        <p:nvSpPr>
          <p:cNvPr id="3" name="Content Placeholder 2"/>
          <p:cNvSpPr>
            <a:spLocks noGrp="1"/>
          </p:cNvSpPr>
          <p:nvPr>
            <p:ph idx="1"/>
          </p:nvPr>
        </p:nvSpPr>
        <p:spPr/>
        <p:txBody>
          <a:bodyPr/>
          <a:lstStyle/>
          <a:p>
            <a:r>
              <a:rPr lang="en-AU" sz="2800" smtClean="0"/>
              <a:t>Phân biệt Luật (Law) và Đạo đức (Ethics):</a:t>
            </a:r>
          </a:p>
          <a:p>
            <a:pPr lvl="1"/>
            <a:r>
              <a:rPr lang="en-AU" sz="2400" smtClean="0"/>
              <a:t>Luật: </a:t>
            </a:r>
            <a:r>
              <a:rPr lang="en-AU" sz="2200" smtClean="0"/>
              <a:t>Gồm những điều khoản bắt buộc hoặc cấm những hành vi cụ thể;</a:t>
            </a:r>
          </a:p>
          <a:p>
            <a:pPr lvl="2"/>
            <a:r>
              <a:rPr lang="en-AU" sz="2200" smtClean="0"/>
              <a:t>Các điều luật thường được xây dựng từ các </a:t>
            </a:r>
            <a:r>
              <a:rPr lang="vi-VN" sz="2200" smtClean="0"/>
              <a:t>vấn đề </a:t>
            </a:r>
            <a:r>
              <a:rPr lang="en-AU" sz="2200" smtClean="0"/>
              <a:t>đạo đức.</a:t>
            </a:r>
          </a:p>
          <a:p>
            <a:pPr lvl="1"/>
            <a:r>
              <a:rPr lang="en-AU" sz="2400" smtClean="0"/>
              <a:t>Đạo đức: </a:t>
            </a:r>
            <a:r>
              <a:rPr lang="vi-VN" sz="2200" smtClean="0"/>
              <a:t>Định nghĩa những hành vi xã hội chấp nhận được;</a:t>
            </a:r>
          </a:p>
          <a:p>
            <a:pPr lvl="2"/>
            <a:r>
              <a:rPr lang="vi-VN" sz="2000" smtClean="0"/>
              <a:t>Đạo đức thường dựa trên các đặc điểm văn hóa. Do đó hành vi đạo đức giữa các dân tộc, các nhóm người khác nhau là khác nhau;</a:t>
            </a:r>
          </a:p>
          <a:p>
            <a:pPr lvl="2"/>
            <a:r>
              <a:rPr lang="vi-VN" sz="2000" smtClean="0"/>
              <a:t>Một số hành vi vi phạm đạo được được luật hóa trên toàn thế giới: trộm, cướp, cưỡng dâm, bạo hành trẻ em,...</a:t>
            </a:r>
          </a:p>
          <a:p>
            <a:pPr lvl="1"/>
            <a:r>
              <a:rPr lang="vi-VN" sz="2400" smtClean="0"/>
              <a:t>Khác biệt giữa luật và đạo đức:</a:t>
            </a:r>
          </a:p>
          <a:p>
            <a:pPr lvl="2"/>
            <a:r>
              <a:rPr lang="vi-VN" sz="2200" smtClean="0"/>
              <a:t>Luật được thực thi bởi các cơ quan chính quyền;</a:t>
            </a:r>
          </a:p>
          <a:p>
            <a:pPr lvl="2"/>
            <a:r>
              <a:rPr lang="vi-VN" sz="2200" smtClean="0"/>
              <a:t>Đạo đức không được </a:t>
            </a:r>
            <a:r>
              <a:rPr lang="vi-VN" sz="2200"/>
              <a:t>thực thi bởi các cơ quan chính </a:t>
            </a:r>
            <a:r>
              <a:rPr lang="vi-VN" sz="2200" smtClean="0"/>
              <a:t>quyền.</a:t>
            </a:r>
            <a:endParaRPr lang="en-AU" sz="2200"/>
          </a:p>
        </p:txBody>
      </p:sp>
    </p:spTree>
    <p:extLst>
      <p:ext uri="{BB962C8B-B14F-4D97-AF65-F5344CB8AC3E}">
        <p14:creationId xmlns:p14="http://schemas.microsoft.com/office/powerpoint/2010/main" val="1293019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5.1 Giới thiệu chung</a:t>
            </a:r>
            <a:endParaRPr lang="en-AU"/>
          </a:p>
        </p:txBody>
      </p:sp>
      <p:sp>
        <p:nvSpPr>
          <p:cNvPr id="3" name="Content Placeholder 2"/>
          <p:cNvSpPr>
            <a:spLocks noGrp="1"/>
          </p:cNvSpPr>
          <p:nvPr>
            <p:ph idx="1"/>
          </p:nvPr>
        </p:nvSpPr>
        <p:spPr/>
        <p:txBody>
          <a:bodyPr/>
          <a:lstStyle/>
          <a:p>
            <a:r>
              <a:rPr lang="vi-VN" smtClean="0"/>
              <a:t>Trách nhiệm của tổ chức (Organization Liaibility):</a:t>
            </a:r>
            <a:endParaRPr lang="en-US" smtClean="0"/>
          </a:p>
          <a:p>
            <a:pPr lvl="1"/>
            <a:r>
              <a:rPr lang="en-US" smtClean="0"/>
              <a:t>Trách nhiệm của một tổ chức là trách nhiệm trước luật pháp của tổ chức đó được mở rộng ngoài phạm vi luật hình sự và luật hợp đồng;</a:t>
            </a:r>
          </a:p>
          <a:p>
            <a:pPr lvl="1"/>
            <a:r>
              <a:rPr lang="en-US" smtClean="0"/>
              <a:t>Gồm cả trách nhiệm pháp lý phải hoàn trả và đền bù cho những hành vi sai trái;</a:t>
            </a:r>
          </a:p>
          <a:p>
            <a:pPr lvl="1"/>
            <a:r>
              <a:rPr lang="en-US"/>
              <a:t>Nếu một nhân viên của 1 công ty/tổ chức thực hiện hành vi phạm pháp hoặc phi đạo đức, gây thiệt hại cho cá nhân, tổ chức khác, thì công ty/tổ </a:t>
            </a:r>
            <a:r>
              <a:rPr lang="en-US" smtClean="0"/>
              <a:t>chức đó phải chịu trách nhiệm về pháp lý, tài chính;</a:t>
            </a:r>
          </a:p>
          <a:p>
            <a:pPr lvl="1"/>
            <a:r>
              <a:rPr lang="en-US" smtClean="0"/>
              <a:t>Ví dụ: Bảo vệ của 1 siêu thị giam giữ hoặc hành hung khách hàng gây thương tích:</a:t>
            </a:r>
          </a:p>
          <a:p>
            <a:pPr lvl="2"/>
            <a:r>
              <a:rPr lang="en-AU" sz="2000" smtClean="0"/>
              <a:t>NV bảo vệ có thể bị bắt tạm giam để điều tra;</a:t>
            </a:r>
          </a:p>
          <a:p>
            <a:pPr lvl="2"/>
            <a:r>
              <a:rPr lang="en-AU" sz="2000" smtClean="0"/>
              <a:t>Siêu thị phải có trách nhiệm đền bù cho khách hàng.</a:t>
            </a:r>
            <a:endParaRPr lang="vi-VN" sz="2000" smtClean="0"/>
          </a:p>
        </p:txBody>
      </p:sp>
    </p:spTree>
    <p:extLst>
      <p:ext uri="{BB962C8B-B14F-4D97-AF65-F5344CB8AC3E}">
        <p14:creationId xmlns:p14="http://schemas.microsoft.com/office/powerpoint/2010/main" val="4055297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5.1 Giới thiệu chung</a:t>
            </a:r>
            <a:endParaRPr lang="en-AU"/>
          </a:p>
        </p:txBody>
      </p:sp>
      <p:sp>
        <p:nvSpPr>
          <p:cNvPr id="3" name="Content Placeholder 2"/>
          <p:cNvSpPr>
            <a:spLocks noGrp="1"/>
          </p:cNvSpPr>
          <p:nvPr>
            <p:ph idx="1"/>
          </p:nvPr>
        </p:nvSpPr>
        <p:spPr>
          <a:xfrm>
            <a:off x="163773" y="1405718"/>
            <a:ext cx="8884693" cy="4842681"/>
          </a:xfrm>
        </p:spPr>
        <p:txBody>
          <a:bodyPr/>
          <a:lstStyle/>
          <a:p>
            <a:r>
              <a:rPr lang="en-AU" smtClean="0"/>
              <a:t>Chính sách (Policy) và Luật</a:t>
            </a:r>
            <a:r>
              <a:rPr lang="vi-VN" smtClean="0"/>
              <a:t> (</a:t>
            </a:r>
            <a:r>
              <a:rPr lang="en-AU" smtClean="0"/>
              <a:t>Law</a:t>
            </a:r>
            <a:r>
              <a:rPr lang="vi-VN" smtClean="0"/>
              <a:t>):</a:t>
            </a:r>
            <a:endParaRPr lang="en-US" smtClean="0"/>
          </a:p>
          <a:p>
            <a:pPr lvl="1"/>
            <a:r>
              <a:rPr lang="en-AU" sz="2000" smtClean="0"/>
              <a:t>Trong một tổ chức, nhân viên ATTT có trách nhiệm duy trì an toàn thông qua việc thiết lập và các chính sách ATTT;</a:t>
            </a:r>
          </a:p>
          <a:p>
            <a:pPr lvl="1"/>
            <a:r>
              <a:rPr lang="en-AU" smtClean="0"/>
              <a:t>Chính sách là các quy định về các hành vi chấp nhận được của các nhân viên trong tổ chức tại nơi làm việc;</a:t>
            </a:r>
          </a:p>
          <a:p>
            <a:pPr lvl="1"/>
            <a:r>
              <a:rPr lang="en-AU"/>
              <a:t>Chính </a:t>
            </a:r>
            <a:r>
              <a:rPr lang="en-AU" smtClean="0"/>
              <a:t>sách là các "luật" của tổ chức có giá trị thực thi trong nội bộ, gồm một tập các quy định và các chế tài xử phạt bắt buộc phải thực hiện;</a:t>
            </a:r>
          </a:p>
          <a:p>
            <a:pPr lvl="1"/>
            <a:r>
              <a:rPr lang="en-AU" sz="2000" smtClean="0"/>
              <a:t>Các chính sách/nội quy cần được nghiên cứu, soạn thảo kỹ lưỡng;</a:t>
            </a:r>
          </a:p>
          <a:p>
            <a:pPr lvl="1"/>
            <a:r>
              <a:rPr lang="en-AU" sz="2000" smtClean="0"/>
              <a:t>Chính sách cần đầy đủ, đúng đắn và áp dụng công bằng với mọi nhân viên;</a:t>
            </a:r>
          </a:p>
          <a:p>
            <a:pPr lvl="1"/>
            <a:r>
              <a:rPr lang="en-AU" smtClean="0"/>
              <a:t>Khác biệt giữa chính sách và luật: </a:t>
            </a:r>
          </a:p>
          <a:p>
            <a:pPr lvl="2"/>
            <a:r>
              <a:rPr lang="en-AU" smtClean="0"/>
              <a:t>Luật luôn bắt buộc;</a:t>
            </a:r>
          </a:p>
          <a:p>
            <a:pPr lvl="2"/>
            <a:r>
              <a:rPr lang="en-AU" sz="1800" smtClean="0"/>
              <a:t>Chính sách: thiếu hiểu biết chính sách là 1 cách bào chữa chấp nhận được.</a:t>
            </a:r>
            <a:endParaRPr lang="vi-VN" sz="1800" smtClean="0"/>
          </a:p>
        </p:txBody>
      </p:sp>
    </p:spTree>
    <p:extLst>
      <p:ext uri="{BB962C8B-B14F-4D97-AF65-F5344CB8AC3E}">
        <p14:creationId xmlns:p14="http://schemas.microsoft.com/office/powerpoint/2010/main" val="159302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5.1 Giới thiệu chung</a:t>
            </a:r>
            <a:endParaRPr lang="en-AU"/>
          </a:p>
        </p:txBody>
      </p:sp>
      <p:sp>
        <p:nvSpPr>
          <p:cNvPr id="3" name="Content Placeholder 2"/>
          <p:cNvSpPr>
            <a:spLocks noGrp="1"/>
          </p:cNvSpPr>
          <p:nvPr>
            <p:ph idx="1"/>
          </p:nvPr>
        </p:nvSpPr>
        <p:spPr>
          <a:xfrm>
            <a:off x="163773" y="1405718"/>
            <a:ext cx="8884693" cy="4842681"/>
          </a:xfrm>
        </p:spPr>
        <p:txBody>
          <a:bodyPr/>
          <a:lstStyle/>
          <a:p>
            <a:r>
              <a:rPr lang="en-AU" smtClean="0"/>
              <a:t>Các yêu cầu của chính sách:</a:t>
            </a:r>
            <a:endParaRPr lang="en-AU" sz="1400"/>
          </a:p>
          <a:p>
            <a:pPr lvl="1"/>
            <a:r>
              <a:rPr lang="en-AU" smtClean="0"/>
              <a:t>Phổ </a:t>
            </a:r>
            <a:r>
              <a:rPr lang="en-AU"/>
              <a:t>biến (Dissemination</a:t>
            </a:r>
            <a:r>
              <a:rPr lang="en-AU" smtClean="0"/>
              <a:t>): có khả năng phổ biến rộng rãi, bằng tài liệu giấy hoặc điện tử;</a:t>
            </a:r>
          </a:p>
          <a:p>
            <a:pPr lvl="1"/>
            <a:r>
              <a:rPr lang="en-AU" smtClean="0"/>
              <a:t>Xem xét (Review): Nhân viên có thể xem, hiểu được – cần thực hiện trên nhiều ngôn ngữ, ví dụ bằng tiếng Anh và tiếng địa phương;</a:t>
            </a:r>
          </a:p>
          <a:p>
            <a:pPr lvl="1"/>
            <a:r>
              <a:rPr lang="en-AU" smtClean="0"/>
              <a:t>Có thể </a:t>
            </a:r>
            <a:r>
              <a:rPr lang="en-AU"/>
              <a:t>hiểu (</a:t>
            </a:r>
            <a:r>
              <a:rPr lang="en-AU" smtClean="0"/>
              <a:t>Comprehension): Chính sách cần rõ ràng dễ hiểu – tổ chức cần có các điều tra/khảo sát về mức độ hiểu biết/nắm bắt các chính sách của nhân viên;</a:t>
            </a:r>
            <a:endParaRPr lang="en-AU"/>
          </a:p>
          <a:p>
            <a:pPr lvl="1"/>
            <a:r>
              <a:rPr lang="en-AU"/>
              <a:t>T</a:t>
            </a:r>
            <a:r>
              <a:rPr lang="en-AU" smtClean="0"/>
              <a:t>uân </a:t>
            </a:r>
            <a:r>
              <a:rPr lang="en-AU"/>
              <a:t>thủ </a:t>
            </a:r>
            <a:r>
              <a:rPr lang="en-AU" smtClean="0"/>
              <a:t>(Obligation): Cần có biện pháp để </a:t>
            </a:r>
            <a:r>
              <a:rPr lang="en-AU"/>
              <a:t>nhân viên cam </a:t>
            </a:r>
            <a:r>
              <a:rPr lang="en-AU" smtClean="0"/>
              <a:t>kết thực hiện – thông qua ký văn bản cam kết hoặc tick vào ô xác nhận tuân thủ;</a:t>
            </a:r>
            <a:endParaRPr lang="en-AU"/>
          </a:p>
          <a:p>
            <a:pPr lvl="1"/>
            <a:r>
              <a:rPr lang="en-AU" smtClean="0"/>
              <a:t>Áp dụng đồng đều, bình đẳng (Uniform enforcement): Chính sách cần được thực hiện đồng đều, bình đẳng, nhất quán, không có ưu tiên với bất kỳ nhân viên nào, kể cả người quản lý.</a:t>
            </a:r>
            <a:endParaRPr lang="en-AU"/>
          </a:p>
        </p:txBody>
      </p:sp>
    </p:spTree>
    <p:extLst>
      <p:ext uri="{BB962C8B-B14F-4D97-AF65-F5344CB8AC3E}">
        <p14:creationId xmlns:p14="http://schemas.microsoft.com/office/powerpoint/2010/main" val="1621337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5.1 Giới thiệu chung</a:t>
            </a:r>
            <a:endParaRPr lang="en-AU"/>
          </a:p>
        </p:txBody>
      </p:sp>
      <p:sp>
        <p:nvSpPr>
          <p:cNvPr id="3" name="Content Placeholder 2"/>
          <p:cNvSpPr>
            <a:spLocks noGrp="1"/>
          </p:cNvSpPr>
          <p:nvPr>
            <p:ph idx="1"/>
          </p:nvPr>
        </p:nvSpPr>
        <p:spPr>
          <a:xfrm>
            <a:off x="163773" y="1405718"/>
            <a:ext cx="8884693" cy="4842681"/>
          </a:xfrm>
        </p:spPr>
        <p:txBody>
          <a:bodyPr/>
          <a:lstStyle/>
          <a:p>
            <a:r>
              <a:rPr lang="en-AU" smtClean="0"/>
              <a:t>Các kiểu luật:</a:t>
            </a:r>
          </a:p>
          <a:p>
            <a:pPr lvl="1"/>
            <a:r>
              <a:rPr lang="en-AU" smtClean="0"/>
              <a:t>Luật dân sự (Civil Law): là luật điều chỉnh các quan hệ dân sự giữa các tổ chức và cá nhân trong một quốc gia;</a:t>
            </a:r>
          </a:p>
          <a:p>
            <a:pPr lvl="1"/>
            <a:r>
              <a:rPr lang="en-AU"/>
              <a:t>Luật </a:t>
            </a:r>
            <a:r>
              <a:rPr lang="en-AU" smtClean="0"/>
              <a:t>hình </a:t>
            </a:r>
            <a:r>
              <a:rPr lang="en-AU"/>
              <a:t>sự (</a:t>
            </a:r>
            <a:r>
              <a:rPr lang="en-AU" smtClean="0"/>
              <a:t>Criminal </a:t>
            </a:r>
            <a:r>
              <a:rPr lang="en-AU"/>
              <a:t>Law</a:t>
            </a:r>
            <a:r>
              <a:rPr lang="en-AU" smtClean="0"/>
              <a:t>): là luật điều chỉnh các hành vi gây hại cho xã hội và nhà nước chủ động thực thi;</a:t>
            </a:r>
            <a:endParaRPr lang="en-AU"/>
          </a:p>
          <a:p>
            <a:pPr lvl="1"/>
            <a:r>
              <a:rPr lang="en-AU"/>
              <a:t>Luật </a:t>
            </a:r>
            <a:r>
              <a:rPr lang="en-AU" smtClean="0"/>
              <a:t>công cộng (Public Law): quy định cấu trúc của các đơn vị hành chính (quốc hội, chính phủ và các đơn vị trực thuộc), các quan hệ giữa công dân với công dân, giữa các tổ chức và quan hệ với các chính phủ các nước khác;</a:t>
            </a:r>
          </a:p>
          <a:p>
            <a:pPr lvl="2"/>
            <a:r>
              <a:rPr lang="en-AU" smtClean="0"/>
              <a:t>VD: Hiến pháp, luật hành chính.</a:t>
            </a:r>
          </a:p>
          <a:p>
            <a:pPr lvl="1"/>
            <a:r>
              <a:rPr lang="en-AU" smtClean="0"/>
              <a:t>Luật riêng (Private Law): điều chỉnh các quan hệ trong phạm vi hẹp, như quan hệ gia đình, thương mại, lao động và quan hệ giữa các cá nhận với các tổ chức.</a:t>
            </a:r>
            <a:endParaRPr lang="en-AU"/>
          </a:p>
          <a:p>
            <a:pPr lvl="1"/>
            <a:endParaRPr lang="en-AU"/>
          </a:p>
        </p:txBody>
      </p:sp>
    </p:spTree>
    <p:extLst>
      <p:ext uri="{BB962C8B-B14F-4D97-AF65-F5344CB8AC3E}">
        <p14:creationId xmlns:p14="http://schemas.microsoft.com/office/powerpoint/2010/main" val="3284040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5.2 Luật quốc tế về ATTT</a:t>
            </a:r>
            <a:endParaRPr lang="en-AU"/>
          </a:p>
        </p:txBody>
      </p:sp>
      <p:sp>
        <p:nvSpPr>
          <p:cNvPr id="3" name="Content Placeholder 2"/>
          <p:cNvSpPr>
            <a:spLocks noGrp="1"/>
          </p:cNvSpPr>
          <p:nvPr>
            <p:ph idx="1"/>
          </p:nvPr>
        </p:nvSpPr>
        <p:spPr/>
        <p:txBody>
          <a:bodyPr/>
          <a:lstStyle/>
          <a:p>
            <a:r>
              <a:rPr lang="en-AU" smtClean="0"/>
              <a:t>Các luật ATTT của Mỹ:</a:t>
            </a:r>
          </a:p>
          <a:p>
            <a:pPr lvl="1"/>
            <a:r>
              <a:rPr lang="en-AU" smtClean="0"/>
              <a:t>Các luật tội phạm máy tính</a:t>
            </a:r>
          </a:p>
          <a:p>
            <a:pPr lvl="1"/>
            <a:r>
              <a:rPr lang="en-AU"/>
              <a:t>Các luật </a:t>
            </a:r>
            <a:r>
              <a:rPr lang="en-AU" smtClean="0"/>
              <a:t>về sự riêng tư</a:t>
            </a:r>
          </a:p>
          <a:p>
            <a:pPr lvl="1"/>
            <a:r>
              <a:rPr lang="en-AU" smtClean="0"/>
              <a:t>Luật xuất khẩu và</a:t>
            </a:r>
            <a:r>
              <a:rPr lang="vi-VN" smtClean="0"/>
              <a:t> chống</a:t>
            </a:r>
            <a:r>
              <a:rPr lang="en-AU" smtClean="0"/>
              <a:t> gián điệp</a:t>
            </a:r>
          </a:p>
          <a:p>
            <a:pPr lvl="1"/>
            <a:r>
              <a:rPr lang="en-AU" smtClean="0"/>
              <a:t>Luật bản quyền</a:t>
            </a:r>
          </a:p>
          <a:p>
            <a:pPr lvl="1"/>
            <a:r>
              <a:rPr lang="en-AU" smtClean="0"/>
              <a:t>Luật tự do thông tin</a:t>
            </a:r>
          </a:p>
          <a:p>
            <a:r>
              <a:rPr lang="en-AU"/>
              <a:t>Các luật ATTT </a:t>
            </a:r>
            <a:r>
              <a:rPr lang="en-AU" smtClean="0"/>
              <a:t>và tổ chức luật quốc tế:</a:t>
            </a:r>
          </a:p>
          <a:p>
            <a:pPr lvl="1"/>
            <a:r>
              <a:rPr lang="en-AU" smtClean="0"/>
              <a:t>Hội đồng châu Âu về chống tội phạm mạng</a:t>
            </a:r>
          </a:p>
          <a:p>
            <a:pPr lvl="1"/>
            <a:r>
              <a:rPr lang="en-AU" smtClean="0"/>
              <a:t>Hiệp ước bảo vệ quyền sở hữu trí tuệ.</a:t>
            </a:r>
          </a:p>
          <a:p>
            <a:pPr lvl="1"/>
            <a:endParaRPr lang="en-AU"/>
          </a:p>
        </p:txBody>
      </p:sp>
    </p:spTree>
    <p:extLst>
      <p:ext uri="{BB962C8B-B14F-4D97-AF65-F5344CB8AC3E}">
        <p14:creationId xmlns:p14="http://schemas.microsoft.com/office/powerpoint/2010/main" val="1678864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13310</TotalTime>
  <Words>3361</Words>
  <Application>Microsoft Office PowerPoint</Application>
  <PresentationFormat>On-screen Show (4:3)</PresentationFormat>
  <Paragraphs>202</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213TGp_natural_light_v2</vt:lpstr>
      <vt:lpstr>PowerPoint Presentation</vt:lpstr>
      <vt:lpstr>NỘI DUNG CHƯƠNG 5</vt:lpstr>
      <vt:lpstr>5.1 Giới thiệu chung</vt:lpstr>
      <vt:lpstr>5.1 Giới thiệu chung</vt:lpstr>
      <vt:lpstr>5.1 Giới thiệu chung</vt:lpstr>
      <vt:lpstr>5.1 Giới thiệu chung</vt:lpstr>
      <vt:lpstr>5.1 Giới thiệu chung</vt:lpstr>
      <vt:lpstr>5.1 Giới thiệu chung</vt:lpstr>
      <vt:lpstr>5.2 Luật quốc tế về ATTT</vt:lpstr>
      <vt:lpstr>5.2 Luật quốc tế về ATTT – Luật Mỹ</vt:lpstr>
      <vt:lpstr>5.2 Luật quốc tế về ATTT – Luật Mỹ</vt:lpstr>
      <vt:lpstr>5.2 Luật quốc tế về ATTT – Luật Mỹ</vt:lpstr>
      <vt:lpstr>5.2 Luật quốc tế về ATTT – Luật Quốc tế</vt:lpstr>
      <vt:lpstr>5.3 Luật Việt Nam về ATTT</vt:lpstr>
      <vt:lpstr>5.3 Luật Việt Nam về ATTT</vt:lpstr>
      <vt:lpstr>5.3 Vấn đề đạo đức trong an toàn thông tin</vt:lpstr>
      <vt:lpstr>5.3 Vấn đề đạo đức trong an toàn thông tin</vt:lpstr>
      <vt:lpstr>5.3 Vấn đề đạo đức trong an toàn thông tin</vt:lpstr>
      <vt:lpstr>5.3 Vấn đề đạo đức trong an toàn thông tin</vt:lpstr>
      <vt:lpstr>5.4 Bộ chuẩn ATTT ISO 27000</vt:lpstr>
      <vt:lpstr>5.4 Bộ chuẩn ATTT ISO 27000 - ISO/IEC 27002</vt:lpstr>
      <vt:lpstr>5.4 Bộ chuẩn ATTT ISO 27000 - ISO 27001</vt:lpstr>
      <vt:lpstr>5.4 Bộ chuẩn ATTT ISO 27000 - ISO 27001</vt:lpstr>
      <vt:lpstr>5.4 Bộ chuẩn ATTT ISO 27000 - ISO 27001</vt:lpstr>
      <vt:lpstr>5.4 Bộ chuẩn ATTT ISO 27000 - ISO 27001</vt:lpstr>
      <vt:lpstr>5.4 Bộ chuẩn ATTT ISO 27000 - ISO 27001</vt:lpstr>
      <vt:lpstr>5.4 Bộ chuẩn ATTT ISO 27000 - ISO 27001</vt:lpstr>
      <vt:lpstr>5.4 Bộ chuẩn ATTT ISO 27000 – Danh sách các chuẩn con</vt:lpstr>
      <vt:lpstr>5.4 Bộ chuẩn ATTT ISO 27000 – Danh sách các chuẩn con</vt:lpstr>
    </vt:vector>
  </TitlesOfParts>
  <Company>PTIT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Dau Hoang</dc:creator>
  <cp:lastModifiedBy>До Суан Чо</cp:lastModifiedBy>
  <cp:revision>531</cp:revision>
  <dcterms:created xsi:type="dcterms:W3CDTF">2008-09-11T07:24:50Z</dcterms:created>
  <dcterms:modified xsi:type="dcterms:W3CDTF">2015-08-20T08:54:00Z</dcterms:modified>
</cp:coreProperties>
</file>