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292" r:id="rId2"/>
    <p:sldId id="296" r:id="rId3"/>
    <p:sldId id="297" r:id="rId4"/>
    <p:sldId id="301" r:id="rId5"/>
    <p:sldId id="304" r:id="rId6"/>
    <p:sldId id="302" r:id="rId7"/>
    <p:sldId id="303" r:id="rId8"/>
    <p:sldId id="305" r:id="rId9"/>
    <p:sldId id="307" r:id="rId10"/>
    <p:sldId id="308" r:id="rId11"/>
    <p:sldId id="306" r:id="rId12"/>
    <p:sldId id="309" r:id="rId13"/>
    <p:sldId id="310" r:id="rId14"/>
    <p:sldId id="311" r:id="rId15"/>
    <p:sldId id="298" r:id="rId16"/>
    <p:sldId id="299" r:id="rId17"/>
    <p:sldId id="300" r:id="rId18"/>
    <p:sldId id="312" r:id="rId19"/>
    <p:sldId id="313" r:id="rId20"/>
    <p:sldId id="314" r:id="rId21"/>
    <p:sldId id="315" r:id="rId22"/>
    <p:sldId id="316" r:id="rId23"/>
    <p:sldId id="318" r:id="rId24"/>
    <p:sldId id="317" r:id="rId25"/>
    <p:sldId id="319" r:id="rId26"/>
    <p:sldId id="320" r:id="rId27"/>
    <p:sldId id="324" r:id="rId28"/>
    <p:sldId id="321" r:id="rId29"/>
    <p:sldId id="322" r:id="rId30"/>
    <p:sldId id="323" r:id="rId31"/>
  </p:sldIdLst>
  <p:sldSz cx="9144000" cy="6858000" type="screen4x3"/>
  <p:notesSz cx="9309100" cy="6972300"/>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00"/>
    <a:srgbClr val="FF9999"/>
    <a:srgbClr val="CCFF66"/>
    <a:srgbClr val="CCCC00"/>
    <a:srgbClr val="000066"/>
    <a:srgbClr val="993300"/>
    <a:srgbClr val="6600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47" autoAdjust="0"/>
    <p:restoredTop sz="94687" autoAdjust="0"/>
  </p:normalViewPr>
  <p:slideViewPr>
    <p:cSldViewPr>
      <p:cViewPr>
        <p:scale>
          <a:sx n="70" d="100"/>
          <a:sy n="70" d="100"/>
        </p:scale>
        <p:origin x="-11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182" y="-84"/>
      </p:cViewPr>
      <p:guideLst>
        <p:guide orient="horz" pos="2196"/>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156675" name="Rectangle 3"/>
          <p:cNvSpPr>
            <a:spLocks noGrp="1" noChangeArrowheads="1"/>
          </p:cNvSpPr>
          <p:nvPr>
            <p:ph type="dt" sz="quarter"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6676" name="Rectangle 4"/>
          <p:cNvSpPr>
            <a:spLocks noGrp="1" noChangeArrowheads="1"/>
          </p:cNvSpPr>
          <p:nvPr>
            <p:ph type="ftr" sz="quarter" idx="2"/>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156677" name="Rectangle 5"/>
          <p:cNvSpPr>
            <a:spLocks noGrp="1" noChangeArrowheads="1"/>
          </p:cNvSpPr>
          <p:nvPr>
            <p:ph type="sldNum" sz="quarter" idx="3"/>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FAAE4831-D69D-40B1-9F2C-0D18E2C66170}" type="slidenum">
              <a:rPr lang="en-US"/>
              <a:pPr/>
              <a:t>‹#›</a:t>
            </a:fld>
            <a:endParaRPr lang="en-US"/>
          </a:p>
        </p:txBody>
      </p:sp>
    </p:spTree>
    <p:extLst>
      <p:ext uri="{BB962C8B-B14F-4D97-AF65-F5344CB8AC3E}">
        <p14:creationId xmlns:p14="http://schemas.microsoft.com/office/powerpoint/2010/main" val="2818711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7827" name="Rectangle 3"/>
          <p:cNvSpPr>
            <a:spLocks noGrp="1" noChangeArrowheads="1"/>
          </p:cNvSpPr>
          <p:nvPr>
            <p:ph type="dt" idx="1"/>
          </p:nvPr>
        </p:nvSpPr>
        <p:spPr bwMode="auto">
          <a:xfrm>
            <a:off x="5273675" y="0"/>
            <a:ext cx="4033838"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7828" name="Rectangle 4"/>
          <p:cNvSpPr>
            <a:spLocks noGrp="1" noRot="1" noChangeAspect="1" noChangeArrowheads="1" noTextEdit="1"/>
          </p:cNvSpPr>
          <p:nvPr>
            <p:ph type="sldImg" idx="2"/>
          </p:nvPr>
        </p:nvSpPr>
        <p:spPr bwMode="auto">
          <a:xfrm>
            <a:off x="2909888" y="522288"/>
            <a:ext cx="3489325" cy="2616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930275" y="3311525"/>
            <a:ext cx="744855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30" name="Rectangle 6"/>
          <p:cNvSpPr>
            <a:spLocks noGrp="1" noChangeArrowheads="1"/>
          </p:cNvSpPr>
          <p:nvPr>
            <p:ph type="ftr" sz="quarter" idx="4"/>
          </p:nvPr>
        </p:nvSpPr>
        <p:spPr bwMode="auto">
          <a:xfrm>
            <a:off x="0"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7831" name="Rectangle 7"/>
          <p:cNvSpPr>
            <a:spLocks noGrp="1" noChangeArrowheads="1"/>
          </p:cNvSpPr>
          <p:nvPr>
            <p:ph type="sldNum" sz="quarter" idx="5"/>
          </p:nvPr>
        </p:nvSpPr>
        <p:spPr bwMode="auto">
          <a:xfrm>
            <a:off x="5273675" y="6621463"/>
            <a:ext cx="4033838"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2FDEEEB5-AEA9-4B16-B045-228346C249D5}" type="slidenum">
              <a:rPr lang="en-US"/>
              <a:pPr/>
              <a:t>‹#›</a:t>
            </a:fld>
            <a:endParaRPr lang="en-US"/>
          </a:p>
        </p:txBody>
      </p:sp>
    </p:spTree>
    <p:extLst>
      <p:ext uri="{BB962C8B-B14F-4D97-AF65-F5344CB8AC3E}">
        <p14:creationId xmlns:p14="http://schemas.microsoft.com/office/powerpoint/2010/main" val="32721698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03FC-5EC5-4F38-8B39-58F9D514127B}" type="slidenum">
              <a:rPr lang="en-US"/>
              <a:pPr/>
              <a:t>1</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4276A05D-CA8D-4303-BF26-7A3A0B84D4F5}" type="slidenum">
              <a:rPr lang="en-AU"/>
              <a:pPr/>
              <a:t>‹#›</a:t>
            </a:fld>
            <a:endParaRPr lang="en-AU"/>
          </a:p>
        </p:txBody>
      </p:sp>
    </p:spTree>
    <p:extLst>
      <p:ext uri="{BB962C8B-B14F-4D97-AF65-F5344CB8AC3E}">
        <p14:creationId xmlns:p14="http://schemas.microsoft.com/office/powerpoint/2010/main" val="385240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62000"/>
            <a:ext cx="2189162" cy="536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8600" y="762000"/>
            <a:ext cx="6415088"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61BEB20D-E050-4322-890B-75B5DE3C6E8B}" type="slidenum">
              <a:rPr lang="en-AU"/>
              <a:pPr/>
              <a:t>‹#›</a:t>
            </a:fld>
            <a:endParaRPr lang="en-AU"/>
          </a:p>
        </p:txBody>
      </p:sp>
    </p:spTree>
    <p:extLst>
      <p:ext uri="{BB962C8B-B14F-4D97-AF65-F5344CB8AC3E}">
        <p14:creationId xmlns:p14="http://schemas.microsoft.com/office/powerpoint/2010/main" val="2882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vl2pPr>
              <a:defRPr sz="2000"/>
            </a:lvl2pPr>
            <a:lvl3pPr>
              <a:defRPr sz="18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39D97F4-FD33-4EF9-92D0-1126435DF85C}" type="slidenum">
              <a:rPr lang="en-AU"/>
              <a:pPr/>
              <a:t>‹#›</a:t>
            </a:fld>
            <a:endParaRPr lang="en-AU"/>
          </a:p>
        </p:txBody>
      </p:sp>
    </p:spTree>
    <p:extLst>
      <p:ext uri="{BB962C8B-B14F-4D97-AF65-F5344CB8AC3E}">
        <p14:creationId xmlns:p14="http://schemas.microsoft.com/office/powerpoint/2010/main" val="287705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9DC5ABA8-2686-4AA1-9C1D-E490D482ACCE}" type="slidenum">
              <a:rPr lang="en-AU"/>
              <a:pPr/>
              <a:t>‹#›</a:t>
            </a:fld>
            <a:endParaRPr lang="en-AU"/>
          </a:p>
        </p:txBody>
      </p:sp>
    </p:spTree>
    <p:extLst>
      <p:ext uri="{BB962C8B-B14F-4D97-AF65-F5344CB8AC3E}">
        <p14:creationId xmlns:p14="http://schemas.microsoft.com/office/powerpoint/2010/main" val="329379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228600"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83125" y="1447800"/>
            <a:ext cx="4302125"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8D067526-898F-4B26-9D92-C58F5C9CC511}" type="slidenum">
              <a:rPr lang="en-AU"/>
              <a:pPr/>
              <a:t>‹#›</a:t>
            </a:fld>
            <a:endParaRPr lang="en-AU"/>
          </a:p>
        </p:txBody>
      </p:sp>
    </p:spTree>
    <p:extLst>
      <p:ext uri="{BB962C8B-B14F-4D97-AF65-F5344CB8AC3E}">
        <p14:creationId xmlns:p14="http://schemas.microsoft.com/office/powerpoint/2010/main" val="11932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5B5B451C-1AE0-4096-AEB9-815B760A5239}" type="slidenum">
              <a:rPr lang="en-AU"/>
              <a:pPr/>
              <a:t>‹#›</a:t>
            </a:fld>
            <a:endParaRPr lang="en-AU"/>
          </a:p>
        </p:txBody>
      </p:sp>
    </p:spTree>
    <p:extLst>
      <p:ext uri="{BB962C8B-B14F-4D97-AF65-F5344CB8AC3E}">
        <p14:creationId xmlns:p14="http://schemas.microsoft.com/office/powerpoint/2010/main" val="8704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4451ADB4-4489-4F7C-8FAD-7E1E4CE09731}" type="slidenum">
              <a:rPr lang="en-AU"/>
              <a:pPr/>
              <a:t>‹#›</a:t>
            </a:fld>
            <a:endParaRPr lang="en-AU"/>
          </a:p>
        </p:txBody>
      </p:sp>
    </p:spTree>
    <p:extLst>
      <p:ext uri="{BB962C8B-B14F-4D97-AF65-F5344CB8AC3E}">
        <p14:creationId xmlns:p14="http://schemas.microsoft.com/office/powerpoint/2010/main" val="109123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3D93A652-2D3E-46ED-BCF5-1D7366EA44E5}" type="slidenum">
              <a:rPr lang="en-AU"/>
              <a:pPr/>
              <a:t>‹#›</a:t>
            </a:fld>
            <a:endParaRPr lang="en-AU"/>
          </a:p>
        </p:txBody>
      </p:sp>
    </p:spTree>
    <p:extLst>
      <p:ext uri="{BB962C8B-B14F-4D97-AF65-F5344CB8AC3E}">
        <p14:creationId xmlns:p14="http://schemas.microsoft.com/office/powerpoint/2010/main" val="325722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F7582591-D8FC-4403-BB4A-FDA71C368BF9}" type="slidenum">
              <a:rPr lang="en-AU"/>
              <a:pPr/>
              <a:t>‹#›</a:t>
            </a:fld>
            <a:endParaRPr lang="en-AU"/>
          </a:p>
        </p:txBody>
      </p:sp>
    </p:spTree>
    <p:extLst>
      <p:ext uri="{BB962C8B-B14F-4D97-AF65-F5344CB8AC3E}">
        <p14:creationId xmlns:p14="http://schemas.microsoft.com/office/powerpoint/2010/main" val="301641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214CE305-4AE2-45A7-9FDC-530774966FA4}" type="slidenum">
              <a:rPr lang="en-AU"/>
              <a:pPr/>
              <a:t>‹#›</a:t>
            </a:fld>
            <a:endParaRPr lang="en-AU"/>
          </a:p>
        </p:txBody>
      </p:sp>
    </p:spTree>
    <p:extLst>
      <p:ext uri="{BB962C8B-B14F-4D97-AF65-F5344CB8AC3E}">
        <p14:creationId xmlns:p14="http://schemas.microsoft.com/office/powerpoint/2010/main" val="24342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47126" name="Rectangle 22"/>
          <p:cNvSpPr>
            <a:spLocks noChangeArrowheads="1"/>
          </p:cNvSpPr>
          <p:nvPr/>
        </p:nvSpPr>
        <p:spPr bwMode="gray">
          <a:xfrm>
            <a:off x="0" y="6224588"/>
            <a:ext cx="9144000" cy="64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6" name="Oval 2"/>
          <p:cNvSpPr>
            <a:spLocks noChangeArrowheads="1"/>
          </p:cNvSpPr>
          <p:nvPr/>
        </p:nvSpPr>
        <p:spPr bwMode="gray">
          <a:xfrm>
            <a:off x="0" y="0"/>
            <a:ext cx="9144000" cy="6858000"/>
          </a:xfrm>
          <a:prstGeom prst="ellipse">
            <a:avLst/>
          </a:prstGeom>
          <a:solidFill>
            <a:schemeClr val="bg1">
              <a:alpha val="44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7107" name="Rectangle 3"/>
          <p:cNvSpPr>
            <a:spLocks noChangeArrowheads="1"/>
          </p:cNvSpPr>
          <p:nvPr/>
        </p:nvSpPr>
        <p:spPr bwMode="gray">
          <a:xfrm>
            <a:off x="0" y="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47119" name="Picture 1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334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0" name="Line 16"/>
          <p:cNvSpPr>
            <a:spLocks noChangeShapeType="1"/>
          </p:cNvSpPr>
          <p:nvPr/>
        </p:nvSpPr>
        <p:spPr bwMode="auto">
          <a:xfrm>
            <a:off x="0" y="747713"/>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47122" name="Text Box 18"/>
          <p:cNvSpPr txBox="1">
            <a:spLocks noChangeArrowheads="1"/>
          </p:cNvSpPr>
          <p:nvPr/>
        </p:nvSpPr>
        <p:spPr bwMode="auto">
          <a:xfrm>
            <a:off x="1600200" y="46038"/>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BÀI GIẢNG MÔN </a:t>
            </a:r>
            <a:r>
              <a:rPr lang="en-US" sz="1400" smtClean="0"/>
              <a:t>AN</a:t>
            </a:r>
            <a:r>
              <a:rPr lang="en-US" sz="1400" baseline="0" smtClean="0"/>
              <a:t> TOÀN BẢO MẬT HỆ THỐNG THÔNG TIN</a:t>
            </a:r>
            <a:endParaRPr lang="en-US" sz="1400"/>
          </a:p>
        </p:txBody>
      </p:sp>
      <p:sp>
        <p:nvSpPr>
          <p:cNvPr id="47127" name="Text Box 23"/>
          <p:cNvSpPr txBox="1">
            <a:spLocks noChangeArrowheads="1"/>
          </p:cNvSpPr>
          <p:nvPr/>
        </p:nvSpPr>
        <p:spPr bwMode="auto">
          <a:xfrm>
            <a:off x="0" y="639603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www.ptit.edu.vn</a:t>
            </a:r>
          </a:p>
        </p:txBody>
      </p:sp>
      <p:sp>
        <p:nvSpPr>
          <p:cNvPr id="47128" name="Text Box 24"/>
          <p:cNvSpPr txBox="1">
            <a:spLocks noChangeArrowheads="1"/>
          </p:cNvSpPr>
          <p:nvPr/>
        </p:nvSpPr>
        <p:spPr bwMode="auto">
          <a:xfrm>
            <a:off x="1447800" y="63103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GIẢNG VIÊN: TS. HOÀNG XUÂN DẬU</a:t>
            </a:r>
          </a:p>
        </p:txBody>
      </p:sp>
      <p:sp>
        <p:nvSpPr>
          <p:cNvPr id="47129" name="Text Box 25"/>
          <p:cNvSpPr txBox="1">
            <a:spLocks noChangeArrowheads="1"/>
          </p:cNvSpPr>
          <p:nvPr/>
        </p:nvSpPr>
        <p:spPr bwMode="auto">
          <a:xfrm>
            <a:off x="1462088" y="6538913"/>
            <a:ext cx="6400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t>BỘ MÔN: </a:t>
            </a:r>
            <a:r>
              <a:rPr lang="en-US" sz="1400" smtClean="0"/>
              <a:t>AN TOÀN</a:t>
            </a:r>
            <a:r>
              <a:rPr lang="en-US" sz="1400" baseline="0" smtClean="0"/>
              <a:t> THÔNG TIN</a:t>
            </a:r>
            <a:r>
              <a:rPr lang="en-US" sz="1400" smtClean="0"/>
              <a:t> </a:t>
            </a:r>
            <a:r>
              <a:rPr lang="en-US" sz="1400"/>
              <a:t>- KHOA CNTT1</a:t>
            </a:r>
          </a:p>
        </p:txBody>
      </p:sp>
      <p:sp>
        <p:nvSpPr>
          <p:cNvPr id="47130" name="Text Box 26"/>
          <p:cNvSpPr txBox="1">
            <a:spLocks noChangeArrowheads="1"/>
          </p:cNvSpPr>
          <p:nvPr/>
        </p:nvSpPr>
        <p:spPr bwMode="auto">
          <a:xfrm>
            <a:off x="8001000" y="63912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t>Trang </a:t>
            </a:r>
            <a:fld id="{18BE1354-162F-4E33-B53A-B1CC339109B6}" type="slidenum">
              <a:rPr lang="en-US" sz="1400"/>
              <a:pPr>
                <a:spcBef>
                  <a:spcPct val="50000"/>
                </a:spcBef>
              </a:pPr>
              <a:t>‹#›</a:t>
            </a:fld>
            <a:endParaRPr lang="en-US" sz="1400"/>
          </a:p>
        </p:txBody>
      </p:sp>
      <p:sp>
        <p:nvSpPr>
          <p:cNvPr id="47131" name="Rectangle 27"/>
          <p:cNvSpPr>
            <a:spLocks noGrp="1" noChangeArrowheads="1"/>
          </p:cNvSpPr>
          <p:nvPr>
            <p:ph type="title"/>
          </p:nvPr>
        </p:nvSpPr>
        <p:spPr bwMode="auto">
          <a:xfrm>
            <a:off x="228600" y="762000"/>
            <a:ext cx="8756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title style</a:t>
            </a:r>
          </a:p>
        </p:txBody>
      </p:sp>
      <p:sp>
        <p:nvSpPr>
          <p:cNvPr id="47132" name="Rectangle 28"/>
          <p:cNvSpPr>
            <a:spLocks noGrp="1" noChangeArrowheads="1"/>
          </p:cNvSpPr>
          <p:nvPr>
            <p:ph type="body" idx="1"/>
          </p:nvPr>
        </p:nvSpPr>
        <p:spPr bwMode="auto">
          <a:xfrm>
            <a:off x="228600" y="1447800"/>
            <a:ext cx="87566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7133" name="Rectangle 2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AU"/>
          </a:p>
        </p:txBody>
      </p:sp>
      <p:sp>
        <p:nvSpPr>
          <p:cNvPr id="47134" name="Rectangle 3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AU"/>
          </a:p>
        </p:txBody>
      </p:sp>
      <p:sp>
        <p:nvSpPr>
          <p:cNvPr id="47135" name="Rectangle 3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7B296C7E-205D-4EC4-8F1A-E391F7371D4D}" type="slidenum">
              <a:rPr lang="en-AU"/>
              <a:pPr/>
              <a:t>‹#›</a:t>
            </a:fld>
            <a:endParaRPr lang="en-AU"/>
          </a:p>
        </p:txBody>
      </p:sp>
      <p:sp>
        <p:nvSpPr>
          <p:cNvPr id="47136" name="Text Box 32"/>
          <p:cNvSpPr txBox="1">
            <a:spLocks noChangeArrowheads="1"/>
          </p:cNvSpPr>
          <p:nvPr/>
        </p:nvSpPr>
        <p:spPr bwMode="auto">
          <a:xfrm>
            <a:off x="1028700" y="304800"/>
            <a:ext cx="7734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vi-VN" sz="1600" smtClean="0"/>
              <a:t>CHƯƠNG </a:t>
            </a:r>
            <a:r>
              <a:rPr lang="en-AU" sz="1600" smtClean="0"/>
              <a:t>6</a:t>
            </a:r>
            <a:r>
              <a:rPr lang="vi-VN" sz="1600" smtClean="0"/>
              <a:t> – MỘT SỐ KỸ THUẬT VÀ CÔNG CỤ ĐẢM BẢO AN TOÀN HTTT</a:t>
            </a:r>
            <a:endParaRPr lang="en-US" sz="160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400" b="1">
          <a:solidFill>
            <a:srgbClr val="000066"/>
          </a:solidFill>
          <a:latin typeface="+mj-lt"/>
          <a:ea typeface="+mj-ea"/>
          <a:cs typeface="+mj-cs"/>
        </a:defRPr>
      </a:lvl1pPr>
      <a:lvl2pPr algn="ctr" rtl="0" fontAlgn="base">
        <a:spcBef>
          <a:spcPct val="0"/>
        </a:spcBef>
        <a:spcAft>
          <a:spcPct val="0"/>
        </a:spcAft>
        <a:defRPr sz="2800" b="1">
          <a:solidFill>
            <a:srgbClr val="000066"/>
          </a:solidFill>
          <a:latin typeface="Arial" charset="0"/>
        </a:defRPr>
      </a:lvl2pPr>
      <a:lvl3pPr algn="ctr" rtl="0" fontAlgn="base">
        <a:spcBef>
          <a:spcPct val="0"/>
        </a:spcBef>
        <a:spcAft>
          <a:spcPct val="0"/>
        </a:spcAft>
        <a:defRPr sz="2800" b="1">
          <a:solidFill>
            <a:srgbClr val="000066"/>
          </a:solidFill>
          <a:latin typeface="Arial" charset="0"/>
        </a:defRPr>
      </a:lvl3pPr>
      <a:lvl4pPr algn="ctr" rtl="0" fontAlgn="base">
        <a:spcBef>
          <a:spcPct val="0"/>
        </a:spcBef>
        <a:spcAft>
          <a:spcPct val="0"/>
        </a:spcAft>
        <a:defRPr sz="2800" b="1">
          <a:solidFill>
            <a:srgbClr val="000066"/>
          </a:solidFill>
          <a:latin typeface="Arial" charset="0"/>
        </a:defRPr>
      </a:lvl4pPr>
      <a:lvl5pPr algn="ctr" rtl="0" fontAlgn="base">
        <a:spcBef>
          <a:spcPct val="0"/>
        </a:spcBef>
        <a:spcAft>
          <a:spcPct val="0"/>
        </a:spcAft>
        <a:defRPr sz="2800" b="1">
          <a:solidFill>
            <a:srgbClr val="000066"/>
          </a:solidFill>
          <a:latin typeface="Arial" charset="0"/>
        </a:defRPr>
      </a:lvl5pPr>
      <a:lvl6pPr marL="457200" algn="ctr" rtl="0" fontAlgn="base">
        <a:spcBef>
          <a:spcPct val="0"/>
        </a:spcBef>
        <a:spcAft>
          <a:spcPct val="0"/>
        </a:spcAft>
        <a:defRPr sz="2800" b="1">
          <a:solidFill>
            <a:srgbClr val="000066"/>
          </a:solidFill>
          <a:latin typeface="Arial" charset="0"/>
        </a:defRPr>
      </a:lvl6pPr>
      <a:lvl7pPr marL="914400" algn="ctr" rtl="0" fontAlgn="base">
        <a:spcBef>
          <a:spcPct val="0"/>
        </a:spcBef>
        <a:spcAft>
          <a:spcPct val="0"/>
        </a:spcAft>
        <a:defRPr sz="2800" b="1">
          <a:solidFill>
            <a:srgbClr val="000066"/>
          </a:solidFill>
          <a:latin typeface="Arial" charset="0"/>
        </a:defRPr>
      </a:lvl7pPr>
      <a:lvl8pPr marL="1371600" algn="ctr" rtl="0" fontAlgn="base">
        <a:spcBef>
          <a:spcPct val="0"/>
        </a:spcBef>
        <a:spcAft>
          <a:spcPct val="0"/>
        </a:spcAft>
        <a:defRPr sz="2800" b="1">
          <a:solidFill>
            <a:srgbClr val="000066"/>
          </a:solidFill>
          <a:latin typeface="Arial" charset="0"/>
        </a:defRPr>
      </a:lvl8pPr>
      <a:lvl9pPr marL="1828800" algn="ctr" rtl="0" fontAlgn="base">
        <a:spcBef>
          <a:spcPct val="0"/>
        </a:spcBef>
        <a:spcAft>
          <a:spcPct val="0"/>
        </a:spcAft>
        <a:defRPr sz="2800" b="1">
          <a:solidFill>
            <a:srgbClr val="000066"/>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2400">
          <a:solidFill>
            <a:schemeClr val="tx2"/>
          </a:solidFill>
          <a:latin typeface="+mn-lt"/>
          <a:ea typeface="+mn-ea"/>
          <a:cs typeface="+mn-cs"/>
        </a:defRPr>
      </a:lvl1pPr>
      <a:lvl2pPr marL="622300" indent="-266700" algn="l" rtl="0" fontAlgn="base">
        <a:spcBef>
          <a:spcPct val="20000"/>
        </a:spcBef>
        <a:spcAft>
          <a:spcPct val="0"/>
        </a:spcAft>
        <a:buClr>
          <a:schemeClr val="accent1"/>
        </a:buClr>
        <a:buFont typeface="Wingdings" pitchFamily="2" charset="2"/>
        <a:buChar char="§"/>
        <a:defRPr sz="2000">
          <a:solidFill>
            <a:schemeClr val="tx2"/>
          </a:solidFill>
          <a:latin typeface="+mn-lt"/>
        </a:defRPr>
      </a:lvl2pPr>
      <a:lvl3pPr marL="901700" indent="-279400" algn="l" rtl="0" fontAlgn="base">
        <a:spcBef>
          <a:spcPct val="20000"/>
        </a:spcBef>
        <a:spcAft>
          <a:spcPct val="0"/>
        </a:spcAft>
        <a:buClr>
          <a:schemeClr val="accent2"/>
        </a:buClr>
        <a:buChar char="•"/>
        <a:defRPr sz="1800">
          <a:solidFill>
            <a:schemeClr val="tx2"/>
          </a:solidFill>
          <a:latin typeface="+mn-lt"/>
        </a:defRPr>
      </a:lvl3pPr>
      <a:lvl4pPr marL="1168400" indent="-266700" algn="l" rtl="0" fontAlgn="base">
        <a:spcBef>
          <a:spcPct val="20000"/>
        </a:spcBef>
        <a:spcAft>
          <a:spcPct val="0"/>
        </a:spcAft>
        <a:buChar char="–"/>
        <a:defRPr sz="1600">
          <a:solidFill>
            <a:schemeClr val="tx2"/>
          </a:solidFill>
          <a:latin typeface="+mn-lt"/>
        </a:defRPr>
      </a:lvl4pPr>
      <a:lvl5pPr marL="1435100" indent="-2667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Rectangle 12"/>
          <p:cNvSpPr>
            <a:spLocks noChangeArrowheads="1"/>
          </p:cNvSpPr>
          <p:nvPr/>
        </p:nvSpPr>
        <p:spPr bwMode="ltGray">
          <a:xfrm>
            <a:off x="0" y="10668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7" name="Rectangle 13"/>
          <p:cNvSpPr>
            <a:spLocks noChangeArrowheads="1"/>
          </p:cNvSpPr>
          <p:nvPr/>
        </p:nvSpPr>
        <p:spPr bwMode="ltGray">
          <a:xfrm>
            <a:off x="0" y="3962400"/>
            <a:ext cx="9144000" cy="7191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2238" name="Oval 14"/>
          <p:cNvSpPr>
            <a:spLocks noChangeArrowheads="1"/>
          </p:cNvSpPr>
          <p:nvPr/>
        </p:nvSpPr>
        <p:spPr bwMode="gray">
          <a:xfrm>
            <a:off x="4211638" y="2636838"/>
            <a:ext cx="1223962"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522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40" name="Group 16"/>
          <p:cNvGrpSpPr>
            <a:grpSpLocks/>
          </p:cNvGrpSpPr>
          <p:nvPr/>
        </p:nvGrpSpPr>
        <p:grpSpPr bwMode="auto">
          <a:xfrm>
            <a:off x="52388" y="1004888"/>
            <a:ext cx="3529012" cy="3671887"/>
            <a:chOff x="612" y="1026"/>
            <a:chExt cx="2223" cy="2313"/>
          </a:xfrm>
        </p:grpSpPr>
        <p:sp>
          <p:nvSpPr>
            <p:cNvPr id="52241" name="Oval 1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AU"/>
            </a:p>
          </p:txBody>
        </p:sp>
        <p:pic>
          <p:nvPicPr>
            <p:cNvPr id="52242" name="Picture 18" descr="HV_toancan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extLst>
              <a:ext uri="{909E8E84-426E-40DD-AFC4-6F175D3DCCD1}">
                <a14:hiddenFill xmlns:a14="http://schemas.microsoft.com/office/drawing/2010/main">
                  <a:solidFill>
                    <a:srgbClr val="FFFFFF"/>
                  </a:solidFill>
                </a14:hiddenFill>
              </a:ext>
            </a:extLst>
          </p:spPr>
        </p:pic>
      </p:grpSp>
      <p:sp>
        <p:nvSpPr>
          <p:cNvPr id="52243" name="Text Box 19"/>
          <p:cNvSpPr txBox="1">
            <a:spLocks noChangeArrowheads="1"/>
          </p:cNvSpPr>
          <p:nvPr/>
        </p:nvSpPr>
        <p:spPr bwMode="auto">
          <a:xfrm>
            <a:off x="2362200" y="422275"/>
            <a:ext cx="632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2"/>
                </a:solidFill>
              </a:rPr>
              <a:t> HỌC VIỆN CÔNG NGHỆ BƯU CHÍNH VIỄN THÔNG </a:t>
            </a:r>
          </a:p>
        </p:txBody>
      </p:sp>
      <p:sp>
        <p:nvSpPr>
          <p:cNvPr id="52244" name="Text Box 20"/>
          <p:cNvSpPr txBox="1">
            <a:spLocks noChangeArrowheads="1"/>
          </p:cNvSpPr>
          <p:nvPr/>
        </p:nvSpPr>
        <p:spPr bwMode="auto">
          <a:xfrm>
            <a:off x="3518847" y="1804988"/>
            <a:ext cx="541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solidFill>
                  <a:schemeClr val="tx2"/>
                </a:solidFill>
              </a:rPr>
              <a:t>BÀI GIẢNG MÔN</a:t>
            </a:r>
          </a:p>
        </p:txBody>
      </p:sp>
      <p:sp>
        <p:nvSpPr>
          <p:cNvPr id="52245" name="Text Box 21"/>
          <p:cNvSpPr txBox="1">
            <a:spLocks noChangeArrowheads="1"/>
          </p:cNvSpPr>
          <p:nvPr/>
        </p:nvSpPr>
        <p:spPr bwMode="auto">
          <a:xfrm>
            <a:off x="3494395" y="2246336"/>
            <a:ext cx="5486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800" smtClean="0">
                <a:solidFill>
                  <a:schemeClr val="tx2"/>
                </a:solidFill>
              </a:rPr>
              <a:t>AN TOÀN BẢO MẬT </a:t>
            </a:r>
            <a:br>
              <a:rPr lang="en-US" sz="2800" smtClean="0">
                <a:solidFill>
                  <a:schemeClr val="tx2"/>
                </a:solidFill>
              </a:rPr>
            </a:br>
            <a:r>
              <a:rPr lang="en-US" sz="2800" smtClean="0">
                <a:solidFill>
                  <a:schemeClr val="tx2"/>
                </a:solidFill>
              </a:rPr>
              <a:t>HỆ THỐNG THÔNG TIN</a:t>
            </a:r>
            <a:endParaRPr lang="en-US" sz="2800">
              <a:solidFill>
                <a:schemeClr val="tx2"/>
              </a:solidFill>
            </a:endParaRPr>
          </a:p>
        </p:txBody>
      </p:sp>
      <p:sp>
        <p:nvSpPr>
          <p:cNvPr id="52248" name="Text Box 24"/>
          <p:cNvSpPr txBox="1">
            <a:spLocks noChangeArrowheads="1"/>
          </p:cNvSpPr>
          <p:nvPr/>
        </p:nvSpPr>
        <p:spPr bwMode="auto">
          <a:xfrm>
            <a:off x="3469943" y="3117144"/>
            <a:ext cx="56467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dirty="0">
                <a:solidFill>
                  <a:schemeClr val="tx2"/>
                </a:solidFill>
              </a:rPr>
              <a:t>CHƯƠNG </a:t>
            </a:r>
            <a:r>
              <a:rPr lang="en-US" dirty="0" smtClean="0">
                <a:solidFill>
                  <a:schemeClr val="tx2"/>
                </a:solidFill>
              </a:rPr>
              <a:t>6 </a:t>
            </a:r>
            <a:r>
              <a:rPr lang="en-US" dirty="0">
                <a:solidFill>
                  <a:schemeClr val="tx2"/>
                </a:solidFill>
              </a:rPr>
              <a:t>– MỘT SỐ KỸ THUẬT VÀ CÔNG CỤ ĐẢM BẢO AN TOÀN HTTT</a:t>
            </a: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a:t>
            </a:r>
            <a:r>
              <a:rPr lang="en-AU"/>
              <a:t>lửa – </a:t>
            </a:r>
            <a:r>
              <a:rPr lang="en-AU" smtClean="0"/>
              <a:t>Các </a:t>
            </a:r>
            <a:r>
              <a:rPr lang="en-AU"/>
              <a:t>loại tường </a:t>
            </a:r>
            <a:r>
              <a:rPr lang="en-AU" smtClean="0"/>
              <a:t>lửa – Cổng chuyển mạch</a:t>
            </a:r>
            <a:endParaRPr lang="en-AU"/>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7758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25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Lọc có trạng thái và không trạng thái </a:t>
            </a:r>
            <a:endParaRPr lang="en-AU"/>
          </a:p>
        </p:txBody>
      </p:sp>
      <p:sp>
        <p:nvSpPr>
          <p:cNvPr id="3" name="Content Placeholder 2"/>
          <p:cNvSpPr>
            <a:spLocks noGrp="1"/>
          </p:cNvSpPr>
          <p:nvPr>
            <p:ph idx="1"/>
          </p:nvPr>
        </p:nvSpPr>
        <p:spPr/>
        <p:txBody>
          <a:bodyPr/>
          <a:lstStyle/>
          <a:p>
            <a:r>
              <a:rPr lang="en-AU" smtClean="0"/>
              <a:t>Tường lửa có trạng thái (Stateful firewall):</a:t>
            </a:r>
          </a:p>
          <a:p>
            <a:pPr lvl="1"/>
            <a:r>
              <a:rPr lang="en-AU" smtClean="0"/>
              <a:t>Có khả năng lưu trạng thái của các kết nối mạng đi qua nó;</a:t>
            </a:r>
          </a:p>
          <a:p>
            <a:pPr lvl="1"/>
            <a:r>
              <a:rPr lang="en-AU" smtClean="0"/>
              <a:t>Nó được lập trình để phân biệt các gói tin thuộc về các kết nối mạng khác nhau;</a:t>
            </a:r>
          </a:p>
          <a:p>
            <a:pPr lvl="1"/>
            <a:r>
              <a:rPr lang="en-AU" smtClean="0"/>
              <a:t>Chỉ những gói tin thuộc một kết nối mạng đang hoạt động mới được đi qua tường lửa, còn các gói tin khác (không thuộc kết nối đang hoạt động) sẽ bị chặn lại.</a:t>
            </a:r>
          </a:p>
          <a:p>
            <a:r>
              <a:rPr lang="en-AU"/>
              <a:t>Tường lửa </a:t>
            </a:r>
            <a:r>
              <a:rPr lang="en-AU" smtClean="0"/>
              <a:t>không </a:t>
            </a:r>
            <a:r>
              <a:rPr lang="en-AU"/>
              <a:t>trạng thái (</a:t>
            </a:r>
            <a:r>
              <a:rPr lang="en-AU" smtClean="0"/>
              <a:t>Stateless firewall):</a:t>
            </a:r>
            <a:endParaRPr lang="vi-VN" smtClean="0"/>
          </a:p>
          <a:p>
            <a:pPr lvl="1"/>
            <a:r>
              <a:rPr lang="vi-VN" smtClean="0"/>
              <a:t>Lọc các gói tin riêng rẽ mà không quan tâm đến mỗi gói tin thuộc về kết nối mạng nào;</a:t>
            </a:r>
          </a:p>
          <a:p>
            <a:pPr lvl="1"/>
            <a:r>
              <a:rPr lang="vi-VN" smtClean="0"/>
              <a:t>Dễ bị tấn công bởi kỹ thuật giả mạo địa chỉ, giả mạo nội dung gói tin do tường lửa không có khả năng nhớ các gói tin đi trước thuộc cùng một kết nối mạng.</a:t>
            </a:r>
            <a:endParaRPr lang="en-AU"/>
          </a:p>
        </p:txBody>
      </p:sp>
    </p:spTree>
    <p:extLst>
      <p:ext uri="{BB962C8B-B14F-4D97-AF65-F5344CB8AC3E}">
        <p14:creationId xmlns:p14="http://schemas.microsoft.com/office/powerpoint/2010/main" val="302000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Lọc có trạng thái và không trạng thái </a:t>
            </a:r>
            <a:endParaRPr lang="en-AU"/>
          </a:p>
        </p:txBody>
      </p:sp>
      <p:pic>
        <p:nvPicPr>
          <p:cNvPr id="2050" name="Picture 2" descr="http://aeriqusyairi.com/v2/wp-content/uploads/stateful-firewall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7522"/>
            <a:ext cx="7543800" cy="473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6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a:t>
            </a:r>
            <a:r>
              <a:rPr lang="en-AU"/>
              <a:t>lửa – </a:t>
            </a:r>
            <a:r>
              <a:rPr lang="en-AU" smtClean="0"/>
              <a:t>Kỹ </a:t>
            </a:r>
            <a:r>
              <a:rPr lang="en-AU"/>
              <a:t>thuật kiểm soát truy nhập</a:t>
            </a:r>
          </a:p>
        </p:txBody>
      </p:sp>
      <p:sp>
        <p:nvSpPr>
          <p:cNvPr id="3" name="Content Placeholder 2"/>
          <p:cNvSpPr>
            <a:spLocks noGrp="1"/>
          </p:cNvSpPr>
          <p:nvPr>
            <p:ph idx="1"/>
          </p:nvPr>
        </p:nvSpPr>
        <p:spPr/>
        <p:txBody>
          <a:bodyPr/>
          <a:lstStyle/>
          <a:p>
            <a:pPr eaLnBrk="1" hangingPunct="1">
              <a:lnSpc>
                <a:spcPct val="80000"/>
              </a:lnSpc>
            </a:pPr>
            <a:r>
              <a:rPr lang="en-US" sz="2800"/>
              <a:t>Kiểm soát dịch vụ: </a:t>
            </a:r>
            <a:endParaRPr lang="vi-VN" sz="2800" smtClean="0"/>
          </a:p>
          <a:p>
            <a:pPr lvl="1">
              <a:lnSpc>
                <a:spcPct val="80000"/>
              </a:lnSpc>
            </a:pPr>
            <a:r>
              <a:rPr lang="vi-VN" sz="2400" smtClean="0"/>
              <a:t>X</a:t>
            </a:r>
            <a:r>
              <a:rPr lang="en-US" sz="2400" smtClean="0"/>
              <a:t>ác </a:t>
            </a:r>
            <a:r>
              <a:rPr lang="en-US" sz="2400"/>
              <a:t>định dịch vụ nào có thể được truy nhập, hướng đi ra hay đi vào.</a:t>
            </a:r>
          </a:p>
          <a:p>
            <a:pPr eaLnBrk="1" hangingPunct="1">
              <a:lnSpc>
                <a:spcPct val="80000"/>
              </a:lnSpc>
            </a:pPr>
            <a:r>
              <a:rPr lang="en-US" sz="2800"/>
              <a:t>Kiểm soát hướng: </a:t>
            </a:r>
            <a:endParaRPr lang="vi-VN" sz="2800" smtClean="0"/>
          </a:p>
          <a:p>
            <a:pPr lvl="1">
              <a:lnSpc>
                <a:spcPct val="80000"/>
              </a:lnSpc>
            </a:pPr>
            <a:r>
              <a:rPr lang="vi-VN" sz="2400" smtClean="0"/>
              <a:t>Đ</a:t>
            </a:r>
            <a:r>
              <a:rPr lang="en-US" sz="2400" smtClean="0"/>
              <a:t>iều </a:t>
            </a:r>
            <a:r>
              <a:rPr lang="en-US" sz="2400"/>
              <a:t>khiển hướng được phép đi của các gói tin của mỗi dịch vụ</a:t>
            </a:r>
          </a:p>
          <a:p>
            <a:pPr eaLnBrk="1" hangingPunct="1">
              <a:lnSpc>
                <a:spcPct val="80000"/>
              </a:lnSpc>
            </a:pPr>
            <a:r>
              <a:rPr lang="en-US" sz="2800"/>
              <a:t>Kiểm soát </a:t>
            </a:r>
            <a:r>
              <a:rPr lang="vi-VN" sz="2800" smtClean="0"/>
              <a:t>người dùng</a:t>
            </a:r>
            <a:r>
              <a:rPr lang="en-US" sz="2800" smtClean="0"/>
              <a:t>: </a:t>
            </a:r>
            <a:endParaRPr lang="vi-VN" sz="2800" smtClean="0"/>
          </a:p>
          <a:p>
            <a:pPr lvl="1">
              <a:lnSpc>
                <a:spcPct val="80000"/>
              </a:lnSpc>
            </a:pPr>
            <a:r>
              <a:rPr lang="vi-VN" sz="2400" smtClean="0"/>
              <a:t>X</a:t>
            </a:r>
            <a:r>
              <a:rPr lang="en-US" sz="2400" smtClean="0"/>
              <a:t>ác </a:t>
            </a:r>
            <a:r>
              <a:rPr lang="en-US" sz="2400"/>
              <a:t>định người dùng nào được quyền truy nhập; </a:t>
            </a:r>
            <a:endParaRPr lang="vi-VN" sz="2400" smtClean="0"/>
          </a:p>
          <a:p>
            <a:pPr lvl="1">
              <a:lnSpc>
                <a:spcPct val="80000"/>
              </a:lnSpc>
            </a:pPr>
            <a:r>
              <a:rPr lang="vi-VN" sz="2400" smtClean="0"/>
              <a:t>T</a:t>
            </a:r>
            <a:r>
              <a:rPr lang="en-US" sz="2400" smtClean="0"/>
              <a:t>hường </a:t>
            </a:r>
            <a:r>
              <a:rPr lang="en-US" sz="2400"/>
              <a:t>áp dụng cho người dùng mạng nội </a:t>
            </a:r>
            <a:r>
              <a:rPr lang="en-US" sz="2400" smtClean="0"/>
              <a:t>bộ</a:t>
            </a:r>
            <a:r>
              <a:rPr lang="vi-VN" sz="2400" smtClean="0"/>
              <a:t>.</a:t>
            </a:r>
            <a:endParaRPr lang="en-US" sz="2400"/>
          </a:p>
          <a:p>
            <a:pPr eaLnBrk="1" hangingPunct="1">
              <a:lnSpc>
                <a:spcPct val="80000"/>
              </a:lnSpc>
            </a:pPr>
            <a:r>
              <a:rPr lang="en-US" sz="2800"/>
              <a:t>Kiểm soát hành vi: </a:t>
            </a:r>
            <a:endParaRPr lang="vi-VN" sz="2800" smtClean="0"/>
          </a:p>
          <a:p>
            <a:pPr lvl="1">
              <a:lnSpc>
                <a:spcPct val="80000"/>
              </a:lnSpc>
            </a:pPr>
            <a:r>
              <a:rPr lang="vi-VN" sz="2400" smtClean="0"/>
              <a:t>K</a:t>
            </a:r>
            <a:r>
              <a:rPr lang="en-US" sz="2400" smtClean="0"/>
              <a:t>iểm </a:t>
            </a:r>
            <a:r>
              <a:rPr lang="en-US" sz="2400"/>
              <a:t>soát việc sử dụng các dịch vụ cụ thể. </a:t>
            </a:r>
            <a:r>
              <a:rPr lang="en-US" sz="2400" smtClean="0"/>
              <a:t>Ví dụ</a:t>
            </a:r>
            <a:r>
              <a:rPr lang="vi-VN" sz="2400" smtClean="0"/>
              <a:t>:</a:t>
            </a:r>
            <a:r>
              <a:rPr lang="en-US" sz="2400" smtClean="0"/>
              <a:t> </a:t>
            </a:r>
            <a:r>
              <a:rPr lang="en-US" sz="2400"/>
              <a:t>tường lửa có thể lọc để loại bỏ các thư rác và hạn chế truy nhập đến một bộ phận thông tin của máy chủ web.</a:t>
            </a:r>
            <a:endParaRPr lang="en-AU" sz="2400"/>
          </a:p>
        </p:txBody>
      </p:sp>
    </p:spTree>
    <p:extLst>
      <p:ext uri="{BB962C8B-B14F-4D97-AF65-F5344CB8AC3E}">
        <p14:creationId xmlns:p14="http://schemas.microsoft.com/office/powerpoint/2010/main" val="216035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a:t>
            </a:r>
            <a:r>
              <a:rPr lang="en-AU"/>
              <a:t>lửa – </a:t>
            </a:r>
            <a:r>
              <a:rPr lang="vi-VN" smtClean="0"/>
              <a:t>Các hạn chế</a:t>
            </a:r>
            <a:endParaRPr lang="en-AU"/>
          </a:p>
        </p:txBody>
      </p:sp>
      <p:sp>
        <p:nvSpPr>
          <p:cNvPr id="3" name="Content Placeholder 2"/>
          <p:cNvSpPr>
            <a:spLocks noGrp="1"/>
          </p:cNvSpPr>
          <p:nvPr>
            <p:ph idx="1"/>
          </p:nvPr>
        </p:nvSpPr>
        <p:spPr/>
        <p:txBody>
          <a:bodyPr/>
          <a:lstStyle/>
          <a:p>
            <a:pPr eaLnBrk="1" hangingPunct="1">
              <a:lnSpc>
                <a:spcPct val="90000"/>
              </a:lnSpc>
            </a:pPr>
            <a:r>
              <a:rPr lang="en-US" sz="2800"/>
              <a:t>Không thể chống lại các tấn công không đi qua nó.</a:t>
            </a:r>
          </a:p>
          <a:p>
            <a:pPr eaLnBrk="1" hangingPunct="1">
              <a:lnSpc>
                <a:spcPct val="90000"/>
              </a:lnSpc>
            </a:pPr>
            <a:r>
              <a:rPr lang="en-US" sz="2800"/>
              <a:t>Không thể chống lại các tấn công hướng dữ liệu, hoặc tấn công vào các lỗ hổng an ninh của các phần mềm.</a:t>
            </a:r>
          </a:p>
          <a:p>
            <a:pPr eaLnBrk="1" hangingPunct="1">
              <a:lnSpc>
                <a:spcPct val="90000"/>
              </a:lnSpc>
            </a:pPr>
            <a:r>
              <a:rPr lang="en-US" sz="2800"/>
              <a:t>Không thể chống lại các hiểm hoạ từ bên trong (mạng nội bộ).</a:t>
            </a:r>
          </a:p>
          <a:p>
            <a:pPr eaLnBrk="1" hangingPunct="1">
              <a:lnSpc>
                <a:spcPct val="90000"/>
              </a:lnSpc>
            </a:pPr>
            <a:r>
              <a:rPr lang="en-US" sz="2800"/>
              <a:t>Không thể ngăn chặn việc vận chuyển các chương trình hoặc các file bị nhiễm virus</a:t>
            </a:r>
            <a:r>
              <a:rPr lang="vi-VN" sz="2800"/>
              <a:t> hoặc các phần mềm độc hại</a:t>
            </a:r>
            <a:r>
              <a:rPr lang="en-US" sz="2800"/>
              <a:t>.</a:t>
            </a:r>
            <a:endParaRPr lang="en-AU" sz="2400"/>
          </a:p>
        </p:txBody>
      </p:sp>
    </p:spTree>
    <p:extLst>
      <p:ext uri="{BB962C8B-B14F-4D97-AF65-F5344CB8AC3E}">
        <p14:creationId xmlns:p14="http://schemas.microsoft.com/office/powerpoint/2010/main" val="389635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6.2 </a:t>
            </a:r>
            <a:r>
              <a:rPr lang="vi-VN"/>
              <a:t>Các công cụ rà quét và diệt phần mềm độc hại</a:t>
            </a:r>
            <a:endParaRPr lang="en-AU"/>
          </a:p>
        </p:txBody>
      </p:sp>
      <p:sp>
        <p:nvSpPr>
          <p:cNvPr id="3" name="Content Placeholder 2"/>
          <p:cNvSpPr>
            <a:spLocks noGrp="1"/>
          </p:cNvSpPr>
          <p:nvPr>
            <p:ph idx="1"/>
          </p:nvPr>
        </p:nvSpPr>
        <p:spPr/>
        <p:txBody>
          <a:bodyPr/>
          <a:lstStyle/>
          <a:p>
            <a:pPr eaLnBrk="1" hangingPunct="1">
              <a:lnSpc>
                <a:spcPct val="90000"/>
              </a:lnSpc>
            </a:pPr>
            <a:r>
              <a:rPr lang="vi-VN" sz="2800"/>
              <a:t>Một số phần mềm diệt virus và </a:t>
            </a:r>
            <a:r>
              <a:rPr lang="en-AU" sz="2800"/>
              <a:t>phần mềm độc hại:</a:t>
            </a:r>
          </a:p>
          <a:p>
            <a:pPr lvl="1"/>
            <a:r>
              <a:rPr lang="vi-VN" sz="2400"/>
              <a:t>Microsoft Security Essentials</a:t>
            </a:r>
            <a:r>
              <a:rPr lang="en-AU" sz="2400"/>
              <a:t> (Windows 7 trở lên)</a:t>
            </a:r>
            <a:endParaRPr lang="vi-VN" sz="2400"/>
          </a:p>
          <a:p>
            <a:pPr lvl="1"/>
            <a:r>
              <a:rPr lang="vi-VN" sz="2400"/>
              <a:t>Semantec Norton Antivirus</a:t>
            </a:r>
          </a:p>
          <a:p>
            <a:pPr lvl="1"/>
            <a:r>
              <a:rPr lang="vi-VN" sz="2400"/>
              <a:t>Kaspersky Antivirus</a:t>
            </a:r>
          </a:p>
          <a:p>
            <a:pPr lvl="1"/>
            <a:r>
              <a:rPr lang="en-AU" sz="2400"/>
              <a:t>BitDefender Antivirus</a:t>
            </a:r>
            <a:endParaRPr lang="vi-VN" sz="2400"/>
          </a:p>
          <a:p>
            <a:pPr lvl="1"/>
            <a:r>
              <a:rPr lang="vi-VN" sz="2400"/>
              <a:t>AVG </a:t>
            </a:r>
            <a:r>
              <a:rPr lang="en-AU" sz="2400"/>
              <a:t>Antivirus</a:t>
            </a:r>
            <a:endParaRPr lang="vi-VN" sz="2400"/>
          </a:p>
          <a:p>
            <a:pPr lvl="1"/>
            <a:r>
              <a:rPr lang="en-AU" sz="2400"/>
              <a:t>McAfee VirusScan</a:t>
            </a:r>
            <a:endParaRPr lang="vi-VN" sz="2400"/>
          </a:p>
          <a:p>
            <a:pPr lvl="1"/>
            <a:r>
              <a:rPr lang="en-AU" sz="2400"/>
              <a:t>Trend Micro</a:t>
            </a:r>
            <a:r>
              <a:rPr lang="vi-VN" sz="2400"/>
              <a:t> Antivirus</a:t>
            </a:r>
          </a:p>
          <a:p>
            <a:pPr lvl="1"/>
            <a:r>
              <a:rPr lang="vi-VN" sz="2400"/>
              <a:t>F-secure</a:t>
            </a:r>
          </a:p>
          <a:p>
            <a:pPr lvl="1"/>
            <a:r>
              <a:rPr lang="vi-VN" sz="2400"/>
              <a:t>BKAV</a:t>
            </a:r>
            <a:endParaRPr lang="en-AU"/>
          </a:p>
        </p:txBody>
      </p:sp>
    </p:spTree>
    <p:extLst>
      <p:ext uri="{BB962C8B-B14F-4D97-AF65-F5344CB8AC3E}">
        <p14:creationId xmlns:p14="http://schemas.microsoft.com/office/powerpoint/2010/main" val="225239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6.3 </a:t>
            </a:r>
            <a:r>
              <a:rPr lang="vi-VN"/>
              <a:t>Các công cụ rà quét lỗ hổng, điểm yếu an ninh</a:t>
            </a:r>
            <a:endParaRPr lang="en-AU"/>
          </a:p>
        </p:txBody>
      </p:sp>
      <p:sp>
        <p:nvSpPr>
          <p:cNvPr id="3" name="Content Placeholder 2"/>
          <p:cNvSpPr>
            <a:spLocks noGrp="1"/>
          </p:cNvSpPr>
          <p:nvPr>
            <p:ph idx="1"/>
          </p:nvPr>
        </p:nvSpPr>
        <p:spPr/>
        <p:txBody>
          <a:bodyPr/>
          <a:lstStyle/>
          <a:p>
            <a:r>
              <a:rPr lang="vi-VN"/>
              <a:t>Công cụ quét lỗ hổng (Vulnerability scanners)</a:t>
            </a:r>
          </a:p>
          <a:p>
            <a:pPr lvl="1"/>
            <a:r>
              <a:rPr lang="vi-VN"/>
              <a:t>Thu thập các thông tin về các điểm yếu/lỗ hổng đã biết của hệ thống máy tính hoặc mạng;</a:t>
            </a:r>
          </a:p>
          <a:p>
            <a:pPr lvl="1"/>
            <a:r>
              <a:rPr lang="vi-VN"/>
              <a:t>Gửi những thông điệp được được tạo đặc biệt để kiểm tra điểm yếu/lỗ hổng đến hệ thống máy tính cần rà quét. Nếu hệ thống có phản hồi </a:t>
            </a:r>
            <a:r>
              <a:rPr lang="vi-VN">
                <a:sym typeface="Wingdings" panose="05000000000000000000" pitchFamily="2" charset="2"/>
              </a:rPr>
              <a:t> điểm yếu vẫn tồn tại;</a:t>
            </a:r>
          </a:p>
          <a:p>
            <a:pPr lvl="1"/>
            <a:r>
              <a:rPr lang="vi-VN">
                <a:sym typeface="Wingdings" panose="05000000000000000000" pitchFamily="2" charset="2"/>
              </a:rPr>
              <a:t>Kẻ tấn công sử dụng kết quả rà quét </a:t>
            </a:r>
            <a:r>
              <a:rPr lang="vi-VN"/>
              <a:t>điểm yếu/lỗ hổng để quyết định dạng tấn công có khả năng thành công cao nhất.</a:t>
            </a:r>
          </a:p>
          <a:p>
            <a:r>
              <a:rPr lang="vi-VN"/>
              <a:t>Một số công cụ quét lỗ hổng cho người quản trị:</a:t>
            </a:r>
          </a:p>
          <a:p>
            <a:pPr lvl="1"/>
            <a:r>
              <a:rPr lang="vi-VN"/>
              <a:t>Microsoft Baseline Security Analyzer: rà quét các lỗ hổng an ninh trong hệ điều hành Windows và các phần mềm của Microsoft;</a:t>
            </a:r>
          </a:p>
          <a:p>
            <a:pPr lvl="1"/>
            <a:r>
              <a:rPr lang="vi-VN"/>
              <a:t>Nessus vulnerability scanner</a:t>
            </a:r>
            <a:r>
              <a:rPr lang="en-US"/>
              <a:t>;</a:t>
            </a:r>
            <a:endParaRPr lang="vi-VN"/>
          </a:p>
          <a:p>
            <a:pPr lvl="1"/>
            <a:r>
              <a:rPr lang="vi-VN"/>
              <a:t>Acunetix Web Vulnerability Scanner.</a:t>
            </a:r>
            <a:endParaRPr lang="en-AU"/>
          </a:p>
        </p:txBody>
      </p:sp>
    </p:spTree>
    <p:extLst>
      <p:ext uri="{BB962C8B-B14F-4D97-AF65-F5344CB8AC3E}">
        <p14:creationId xmlns:p14="http://schemas.microsoft.com/office/powerpoint/2010/main" val="4234400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vi-VN"/>
              <a:t>Các hệ thống </a:t>
            </a:r>
            <a:r>
              <a:rPr lang="en-AU" smtClean="0"/>
              <a:t>ngăn chặn/</a:t>
            </a:r>
            <a:r>
              <a:rPr lang="vi-VN" smtClean="0"/>
              <a:t>phát </a:t>
            </a:r>
            <a:r>
              <a:rPr lang="vi-VN"/>
              <a:t>hiện tấn công, đột nhập</a:t>
            </a:r>
            <a:endParaRPr lang="en-AU"/>
          </a:p>
        </p:txBody>
      </p:sp>
      <p:sp>
        <p:nvSpPr>
          <p:cNvPr id="3" name="Content Placeholder 2"/>
          <p:cNvSpPr>
            <a:spLocks noGrp="1"/>
          </p:cNvSpPr>
          <p:nvPr>
            <p:ph idx="1"/>
          </p:nvPr>
        </p:nvSpPr>
        <p:spPr/>
        <p:txBody>
          <a:bodyPr/>
          <a:lstStyle/>
          <a:p>
            <a:r>
              <a:rPr lang="en-AU" sz="2800" smtClean="0"/>
              <a:t>Các hệ thống phát hiện/ngăn chặn tấn công, đột nhập (IDS/IPS) là một lớp phòng vệ quan trọng trong lớp các lớp giải pháp đảm bảo an toàn cho hệ thống thông tin và mạng;</a:t>
            </a:r>
          </a:p>
          <a:p>
            <a:pPr lvl="1"/>
            <a:r>
              <a:rPr lang="en-AU" sz="2400" smtClean="0"/>
              <a:t>IDS – Intrusion Detection System: hệ thống phát hiện tấn công, đột nhập;</a:t>
            </a:r>
          </a:p>
          <a:p>
            <a:pPr lvl="1"/>
            <a:r>
              <a:rPr lang="en-AU" sz="2400" smtClean="0"/>
              <a:t>IPS - </a:t>
            </a:r>
            <a:r>
              <a:rPr lang="en-AU" sz="2400"/>
              <a:t>Intrusion </a:t>
            </a:r>
            <a:r>
              <a:rPr lang="en-AU" sz="2400" smtClean="0"/>
              <a:t>Prevention </a:t>
            </a:r>
            <a:r>
              <a:rPr lang="en-AU" sz="2400"/>
              <a:t>System: hệ thống </a:t>
            </a:r>
            <a:r>
              <a:rPr lang="en-AU" sz="2400" smtClean="0"/>
              <a:t>ngăn chặn </a:t>
            </a:r>
            <a:r>
              <a:rPr lang="en-AU" sz="2400"/>
              <a:t>tấn công, đột </a:t>
            </a:r>
            <a:r>
              <a:rPr lang="en-AU" sz="2400" smtClean="0"/>
              <a:t>nhập</a:t>
            </a:r>
            <a:r>
              <a:rPr lang="en-AU" sz="2400"/>
              <a:t>.</a:t>
            </a:r>
            <a:endParaRPr lang="en-AU" sz="2400" smtClean="0"/>
          </a:p>
          <a:p>
            <a:r>
              <a:rPr lang="en-AU" sz="2800"/>
              <a:t>Các hệ thống </a:t>
            </a:r>
            <a:r>
              <a:rPr lang="en-AU" sz="2800" smtClean="0"/>
              <a:t>IDS/IPS có thể được đặt trước hoặc sau tường lửa, tùy theo mục đích sử dụng.</a:t>
            </a:r>
          </a:p>
        </p:txBody>
      </p:sp>
    </p:spTree>
    <p:extLst>
      <p:ext uri="{BB962C8B-B14F-4D97-AF65-F5344CB8AC3E}">
        <p14:creationId xmlns:p14="http://schemas.microsoft.com/office/powerpoint/2010/main" val="115127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vi-VN"/>
              <a:t>Các hệ thống </a:t>
            </a:r>
            <a:r>
              <a:rPr lang="en-AU"/>
              <a:t>ngăn </a:t>
            </a:r>
            <a:r>
              <a:rPr lang="en-AU" smtClean="0"/>
              <a:t>chặn/</a:t>
            </a:r>
            <a:r>
              <a:rPr lang="vi-VN" smtClean="0"/>
              <a:t>phát </a:t>
            </a:r>
            <a:r>
              <a:rPr lang="vi-VN"/>
              <a:t>hiện tấn công, đột nhập</a:t>
            </a:r>
            <a:endParaRPr lang="en-AU"/>
          </a:p>
        </p:txBody>
      </p:sp>
      <p:pic>
        <p:nvPicPr>
          <p:cNvPr id="1026" name="Picture 2" descr="http://krystalchisholm.files.wordpress.com/2010/11/ids-and-ips.jpg?w=773&amp;h=5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94262"/>
            <a:ext cx="7543800" cy="490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vi-VN"/>
              <a:t>Các hệ thống </a:t>
            </a:r>
            <a:r>
              <a:rPr lang="en-AU"/>
              <a:t>ngăn </a:t>
            </a:r>
            <a:r>
              <a:rPr lang="en-AU" smtClean="0"/>
              <a:t>chặn/</a:t>
            </a:r>
            <a:r>
              <a:rPr lang="vi-VN" smtClean="0"/>
              <a:t>phát </a:t>
            </a:r>
            <a:r>
              <a:rPr lang="vi-VN"/>
              <a:t>hiện tấn công, đột nhập</a:t>
            </a:r>
            <a:endParaRPr lang="en-AU"/>
          </a:p>
        </p:txBody>
      </p:sp>
      <p:sp>
        <p:nvSpPr>
          <p:cNvPr id="3" name="Content Placeholder 2"/>
          <p:cNvSpPr>
            <a:spLocks noGrp="1"/>
          </p:cNvSpPr>
          <p:nvPr>
            <p:ph idx="1"/>
          </p:nvPr>
        </p:nvSpPr>
        <p:spPr/>
        <p:txBody>
          <a:bodyPr/>
          <a:lstStyle/>
          <a:p>
            <a:r>
              <a:rPr lang="en-AU" sz="2800" smtClean="0"/>
              <a:t>Nhiệm vụ chính của các </a:t>
            </a:r>
            <a:r>
              <a:rPr lang="en-AU" sz="2800"/>
              <a:t>hệ thống </a:t>
            </a:r>
            <a:r>
              <a:rPr lang="en-AU" sz="2800" smtClean="0"/>
              <a:t>IDS/IPS:</a:t>
            </a:r>
          </a:p>
          <a:p>
            <a:pPr lvl="1"/>
            <a:r>
              <a:rPr lang="en-AU" smtClean="0"/>
              <a:t>Giám sát lưu lượng mạng hoặc các hành vi trên một hệ thống để nhận dạng các dấu hiệu của tấn công, đột nhập;</a:t>
            </a:r>
          </a:p>
          <a:p>
            <a:pPr lvl="1"/>
            <a:r>
              <a:rPr lang="en-AU" smtClean="0"/>
              <a:t>Khi phát hiện các hành vi </a:t>
            </a:r>
            <a:r>
              <a:rPr lang="en-AU"/>
              <a:t>tấn công, đột </a:t>
            </a:r>
            <a:r>
              <a:rPr lang="en-AU" smtClean="0"/>
              <a:t>nhập </a:t>
            </a:r>
            <a:r>
              <a:rPr lang="en-AU" smtClean="0">
                <a:sym typeface="Wingdings" panose="05000000000000000000" pitchFamily="2" charset="2"/>
              </a:rPr>
              <a:t> ghi logs các hành vi này cho phân tích bổ sung sau này;</a:t>
            </a:r>
          </a:p>
          <a:p>
            <a:pPr lvl="1"/>
            <a:r>
              <a:rPr lang="en-AU" smtClean="0">
                <a:sym typeface="Wingdings" panose="05000000000000000000" pitchFamily="2" charset="2"/>
              </a:rPr>
              <a:t>Ngăn chặn hoặc dừng </a:t>
            </a:r>
            <a:r>
              <a:rPr lang="en-AU"/>
              <a:t>các hành vi tấn công, đột </a:t>
            </a:r>
            <a:r>
              <a:rPr lang="en-AU" smtClean="0"/>
              <a:t>nhập;</a:t>
            </a:r>
          </a:p>
          <a:p>
            <a:pPr lvl="1"/>
            <a:r>
              <a:rPr lang="en-AU" smtClean="0"/>
              <a:t>Gửi thông báo cho người quản trị về các </a:t>
            </a:r>
            <a:r>
              <a:rPr lang="en-AU"/>
              <a:t>các hành vi tấn công, đột </a:t>
            </a:r>
            <a:r>
              <a:rPr lang="en-AU" smtClean="0"/>
              <a:t>nhập đã phát hiện được.</a:t>
            </a:r>
          </a:p>
          <a:p>
            <a:r>
              <a:rPr lang="en-AU" smtClean="0"/>
              <a:t>Về cơ bản IPS và IDS giống nhau về chức năng. </a:t>
            </a:r>
          </a:p>
          <a:p>
            <a:pPr lvl="1"/>
            <a:r>
              <a:rPr lang="en-AU" smtClean="0"/>
              <a:t>Điểm khác biệt chính giữa IPS và IDS là IPS thường được đặt giữa đường truyền thông và có thể chủ động ngăn chặn các tấn công/đột nhập bị phát hiện.</a:t>
            </a:r>
          </a:p>
        </p:txBody>
      </p:sp>
    </p:spTree>
    <p:extLst>
      <p:ext uri="{BB962C8B-B14F-4D97-AF65-F5344CB8AC3E}">
        <p14:creationId xmlns:p14="http://schemas.microsoft.com/office/powerpoint/2010/main" val="378878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AU"/>
              <a:t>NỘI DUNG CHƯƠNG </a:t>
            </a:r>
            <a:r>
              <a:rPr lang="en-AU" smtClean="0"/>
              <a:t>6</a:t>
            </a:r>
            <a:endParaRPr lang="en-AU"/>
          </a:p>
        </p:txBody>
      </p:sp>
      <p:sp>
        <p:nvSpPr>
          <p:cNvPr id="210947" name="Rectangle 3"/>
          <p:cNvSpPr>
            <a:spLocks noGrp="1" noChangeArrowheads="1"/>
          </p:cNvSpPr>
          <p:nvPr>
            <p:ph type="body" idx="1"/>
          </p:nvPr>
        </p:nvSpPr>
        <p:spPr>
          <a:xfrm>
            <a:off x="1600200" y="1752600"/>
            <a:ext cx="6858000" cy="4373563"/>
          </a:xfrm>
        </p:spPr>
        <p:txBody>
          <a:bodyPr/>
          <a:lstStyle/>
          <a:p>
            <a:pPr marL="457200" indent="-457200">
              <a:lnSpc>
                <a:spcPct val="90000"/>
              </a:lnSpc>
              <a:buFont typeface="Wingdings" pitchFamily="2" charset="2"/>
              <a:buAutoNum type="arabicPeriod"/>
            </a:pPr>
            <a:r>
              <a:rPr lang="vi-VN" sz="3200" smtClean="0"/>
              <a:t>Tường lửa</a:t>
            </a:r>
            <a:r>
              <a:rPr lang="en-AU" sz="3200" smtClean="0"/>
              <a:t> (Firewalls)</a:t>
            </a:r>
            <a:endParaRPr lang="vi-VN" sz="3200"/>
          </a:p>
          <a:p>
            <a:pPr marL="457200" indent="-457200">
              <a:lnSpc>
                <a:spcPct val="90000"/>
              </a:lnSpc>
              <a:buFont typeface="Wingdings" pitchFamily="2" charset="2"/>
              <a:buAutoNum type="arabicPeriod"/>
            </a:pPr>
            <a:r>
              <a:rPr lang="vi-VN" sz="3200" smtClean="0"/>
              <a:t>Các </a:t>
            </a:r>
            <a:r>
              <a:rPr lang="vi-VN" sz="3200"/>
              <a:t>công cụ rà quét và diệt phần mềm độc hại</a:t>
            </a:r>
          </a:p>
          <a:p>
            <a:pPr marL="457200" indent="-457200">
              <a:lnSpc>
                <a:spcPct val="90000"/>
              </a:lnSpc>
              <a:buFont typeface="Wingdings" pitchFamily="2" charset="2"/>
              <a:buAutoNum type="arabicPeriod"/>
            </a:pPr>
            <a:r>
              <a:rPr lang="vi-VN" sz="3200" smtClean="0"/>
              <a:t>Các </a:t>
            </a:r>
            <a:r>
              <a:rPr lang="vi-VN" sz="3200"/>
              <a:t>công cụ rà quét lỗ hổng, điểm yếu an ninh</a:t>
            </a:r>
          </a:p>
          <a:p>
            <a:pPr marL="457200" indent="-457200">
              <a:lnSpc>
                <a:spcPct val="90000"/>
              </a:lnSpc>
              <a:buFont typeface="Wingdings" pitchFamily="2" charset="2"/>
              <a:buAutoNum type="arabicPeriod"/>
            </a:pPr>
            <a:r>
              <a:rPr lang="vi-VN" sz="3200" smtClean="0"/>
              <a:t>Các </a:t>
            </a:r>
            <a:r>
              <a:rPr lang="vi-VN" sz="3200"/>
              <a:t>hệ </a:t>
            </a:r>
            <a:r>
              <a:rPr lang="vi-VN" sz="3200" smtClean="0"/>
              <a:t>thống</a:t>
            </a:r>
            <a:r>
              <a:rPr lang="en-AU" sz="3200" smtClean="0"/>
              <a:t> ngăn chặn và</a:t>
            </a:r>
            <a:r>
              <a:rPr lang="vi-VN" sz="3200" smtClean="0"/>
              <a:t> </a:t>
            </a:r>
            <a:r>
              <a:rPr lang="vi-VN" sz="3200"/>
              <a:t>phát hiện tấn công, đột </a:t>
            </a:r>
            <a:r>
              <a:rPr lang="vi-VN" sz="3200" smtClean="0"/>
              <a:t>nhập</a:t>
            </a:r>
            <a:r>
              <a:rPr lang="en-AU" sz="3200" smtClean="0"/>
              <a:t> (IPS/IDS)</a:t>
            </a:r>
            <a:endParaRPr lang="vi-VN"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vi-VN"/>
              <a:t>Các hệ thống </a:t>
            </a:r>
            <a:r>
              <a:rPr lang="en-AU"/>
              <a:t>ngăn </a:t>
            </a:r>
            <a:r>
              <a:rPr lang="en-AU" smtClean="0"/>
              <a:t>chặn/</a:t>
            </a:r>
            <a:r>
              <a:rPr lang="vi-VN" smtClean="0"/>
              <a:t>phát </a:t>
            </a:r>
            <a:r>
              <a:rPr lang="vi-VN"/>
              <a:t>hiện tấn công, đột nhập</a:t>
            </a:r>
            <a:endParaRPr lang="en-AU"/>
          </a:p>
        </p:txBody>
      </p:sp>
      <p:pic>
        <p:nvPicPr>
          <p:cNvPr id="2050" name="Picture 2" descr="http://bastionnux.files.wordpress.com/2011/04/i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38868"/>
            <a:ext cx="8458200" cy="424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00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vi-VN"/>
              <a:t>Các hệ thống </a:t>
            </a:r>
            <a:r>
              <a:rPr lang="en-AU"/>
              <a:t>ngăn </a:t>
            </a:r>
            <a:r>
              <a:rPr lang="en-AU" smtClean="0"/>
              <a:t>chặn/</a:t>
            </a:r>
            <a:r>
              <a:rPr lang="vi-VN" smtClean="0"/>
              <a:t>phát </a:t>
            </a:r>
            <a:r>
              <a:rPr lang="vi-VN"/>
              <a:t>hiện tấn công, đột nhập</a:t>
            </a:r>
            <a:endParaRPr lang="en-AU"/>
          </a:p>
        </p:txBody>
      </p:sp>
      <p:pic>
        <p:nvPicPr>
          <p:cNvPr id="3074" name="Picture 2" descr="http://autliwsaki.files.wordpress.com/2011/02/i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051953" cy="527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01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Phân loại</a:t>
            </a:r>
            <a:endParaRPr lang="en-AU"/>
          </a:p>
        </p:txBody>
      </p:sp>
      <p:sp>
        <p:nvSpPr>
          <p:cNvPr id="3" name="Content Placeholder 2"/>
          <p:cNvSpPr>
            <a:spLocks noGrp="1"/>
          </p:cNvSpPr>
          <p:nvPr>
            <p:ph idx="1"/>
          </p:nvPr>
        </p:nvSpPr>
        <p:spPr/>
        <p:txBody>
          <a:bodyPr/>
          <a:lstStyle/>
          <a:p>
            <a:r>
              <a:rPr lang="en-AU" smtClean="0"/>
              <a:t>Phân loại theo nguồn dữ liệu:</a:t>
            </a:r>
          </a:p>
          <a:p>
            <a:pPr lvl="1"/>
            <a:r>
              <a:rPr lang="en-AU" smtClean="0"/>
              <a:t>Hệ thống phát hiện đột nhập mạng (NIDS – Network-based IDS): phân tích lưu lượng mạng để phát hiện tấn công, đột nhập cho cả mạng hoặc một phần mạng.</a:t>
            </a:r>
          </a:p>
          <a:p>
            <a:pPr lvl="1"/>
            <a:r>
              <a:rPr lang="en-AU"/>
              <a:t>Hệ thống phát hiện đột nhập </a:t>
            </a:r>
            <a:r>
              <a:rPr lang="en-AU" smtClean="0"/>
              <a:t>cho host (HIDS </a:t>
            </a:r>
            <a:r>
              <a:rPr lang="en-AU"/>
              <a:t>– </a:t>
            </a:r>
            <a:r>
              <a:rPr lang="en-AU" smtClean="0"/>
              <a:t>Host-based </a:t>
            </a:r>
            <a:r>
              <a:rPr lang="en-AU"/>
              <a:t>IDS</a:t>
            </a:r>
            <a:r>
              <a:rPr lang="en-AU" smtClean="0"/>
              <a:t>): phân tích các sự kiện xảy ra trong hệ thống/dịch vụ để phát hiện tấn </a:t>
            </a:r>
            <a:r>
              <a:rPr lang="en-AU"/>
              <a:t>công, đột nhập </a:t>
            </a:r>
            <a:r>
              <a:rPr lang="en-AU" smtClean="0"/>
              <a:t>cho hệ thống đó.</a:t>
            </a:r>
          </a:p>
          <a:p>
            <a:r>
              <a:rPr lang="en-AU" smtClean="0"/>
              <a:t>Phân loại theo kỹ thuật phân tích:</a:t>
            </a:r>
          </a:p>
          <a:p>
            <a:pPr lvl="1"/>
            <a:r>
              <a:rPr lang="en-AU" smtClean="0"/>
              <a:t>Phát hiện đột nhập dựa trên chữ ký hoặc phát hiện sự lạm dụng </a:t>
            </a:r>
            <a:r>
              <a:rPr lang="vi-VN"/>
              <a:t>(Signature-based / misuse instrusion detection)</a:t>
            </a:r>
          </a:p>
          <a:p>
            <a:pPr lvl="1"/>
            <a:r>
              <a:rPr lang="vi-VN"/>
              <a:t>Phát hiện đột nhập dựa trên các bất thường (Anomaly instrusion detection</a:t>
            </a:r>
            <a:r>
              <a:rPr lang="vi-VN" smtClean="0"/>
              <a:t>)</a:t>
            </a:r>
            <a:r>
              <a:rPr lang="en-AU" smtClean="0"/>
              <a:t>.</a:t>
            </a:r>
            <a:endParaRPr lang="en-AU"/>
          </a:p>
        </p:txBody>
      </p:sp>
    </p:spTree>
    <p:extLst>
      <p:ext uri="{BB962C8B-B14F-4D97-AF65-F5344CB8AC3E}">
        <p14:creationId xmlns:p14="http://schemas.microsoft.com/office/powerpoint/2010/main" val="243888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a:t>
            </a:r>
            <a:r>
              <a:rPr lang="en-AU"/>
              <a:t>IDS/IPS – </a:t>
            </a:r>
            <a:r>
              <a:rPr lang="en-AU" smtClean="0"/>
              <a:t>NIDS và HIDS</a:t>
            </a:r>
            <a:endParaRPr lang="en-AU"/>
          </a:p>
        </p:txBody>
      </p:sp>
      <p:pic>
        <p:nvPicPr>
          <p:cNvPr id="4098" name="Picture 2" descr="http://etutorials.org/shared/images/tutorials/tutorial_56/16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43" y="1371600"/>
            <a:ext cx="781856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67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chữ ký</a:t>
            </a:r>
          </a:p>
        </p:txBody>
      </p:sp>
      <p:sp>
        <p:nvSpPr>
          <p:cNvPr id="3" name="Content Placeholder 2"/>
          <p:cNvSpPr>
            <a:spLocks noGrp="1"/>
          </p:cNvSpPr>
          <p:nvPr>
            <p:ph idx="1"/>
          </p:nvPr>
        </p:nvSpPr>
        <p:spPr/>
        <p:txBody>
          <a:bodyPr/>
          <a:lstStyle/>
          <a:p>
            <a:pPr eaLnBrk="1" hangingPunct="1"/>
            <a:r>
              <a:rPr lang="en-AU"/>
              <a:t>Xây dựng cơ sở dữ liệu các chữ ký của các </a:t>
            </a:r>
            <a:r>
              <a:rPr lang="en-AU" smtClean="0"/>
              <a:t>loại tấn công, </a:t>
            </a:r>
            <a:r>
              <a:rPr lang="en-AU"/>
              <a:t>đột nhập đã biết;</a:t>
            </a:r>
          </a:p>
          <a:p>
            <a:pPr eaLnBrk="1" hangingPunct="1"/>
            <a:r>
              <a:rPr lang="en-AU" smtClean="0"/>
              <a:t>Giám sát </a:t>
            </a:r>
            <a:r>
              <a:rPr lang="en-AU"/>
              <a:t>sát các hành vi của hệ thống, và cảnh báo nếu phát hiện chữ ký của tấn công, </a:t>
            </a:r>
            <a:r>
              <a:rPr lang="en-AU" smtClean="0"/>
              <a:t>đột nhập;</a:t>
            </a:r>
            <a:endParaRPr lang="en-AU"/>
          </a:p>
          <a:p>
            <a:pPr eaLnBrk="1" hangingPunct="1"/>
            <a:r>
              <a:rPr lang="en-AU"/>
              <a:t>Ưu điểm: có khả năng phát hiện các tấn công, </a:t>
            </a:r>
            <a:r>
              <a:rPr lang="en-AU" smtClean="0"/>
              <a:t>đột </a:t>
            </a:r>
            <a:r>
              <a:rPr lang="en-AU"/>
              <a:t>nhập đã biết một cách hiệu </a:t>
            </a:r>
            <a:r>
              <a:rPr lang="en-AU" smtClean="0"/>
              <a:t>quả;</a:t>
            </a:r>
            <a:endParaRPr lang="en-AU"/>
          </a:p>
          <a:p>
            <a:pPr eaLnBrk="1" hangingPunct="1"/>
            <a:r>
              <a:rPr lang="en-AU"/>
              <a:t>Nhược điểm: không có khả năng phát hiện các tấn công, </a:t>
            </a:r>
            <a:r>
              <a:rPr lang="en-AU" smtClean="0"/>
              <a:t>đột </a:t>
            </a:r>
            <a:r>
              <a:rPr lang="en-AU"/>
              <a:t>nhập mới, do chữ ký của chúng chưa có trong cơ sở dữ liệu các chữ ký.</a:t>
            </a:r>
          </a:p>
        </p:txBody>
      </p:sp>
    </p:spTree>
    <p:extLst>
      <p:ext uri="{BB962C8B-B14F-4D97-AF65-F5344CB8AC3E}">
        <p14:creationId xmlns:p14="http://schemas.microsoft.com/office/powerpoint/2010/main" val="3845717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chữ ký</a:t>
            </a:r>
          </a:p>
        </p:txBody>
      </p:sp>
      <p:pic>
        <p:nvPicPr>
          <p:cNvPr id="5122" name="Picture 2" descr="http://files.myopera.com/blu3c4t/blog/skema-sistem-id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448" y="1367051"/>
            <a:ext cx="7239000" cy="482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0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a:t>
            </a:r>
            <a:r>
              <a:rPr lang="en-AU" smtClean="0"/>
              <a:t>bất thường</a:t>
            </a:r>
            <a:endParaRPr lang="en-AU"/>
          </a:p>
        </p:txBody>
      </p:sp>
      <p:sp>
        <p:nvSpPr>
          <p:cNvPr id="3" name="Content Placeholder 2"/>
          <p:cNvSpPr>
            <a:spLocks noGrp="1"/>
          </p:cNvSpPr>
          <p:nvPr>
            <p:ph idx="1"/>
          </p:nvPr>
        </p:nvSpPr>
        <p:spPr/>
        <p:txBody>
          <a:bodyPr/>
          <a:lstStyle/>
          <a:p>
            <a:pPr eaLnBrk="1" hangingPunct="1"/>
            <a:r>
              <a:rPr lang="en-AU" sz="2800"/>
              <a:t>Xây dựng hồ sơ (profile) của đối tượng trong chế độ làm việc bình thường.</a:t>
            </a:r>
          </a:p>
          <a:p>
            <a:pPr eaLnBrk="1" hangingPunct="1"/>
            <a:r>
              <a:rPr lang="en-AU" sz="2800" smtClean="0"/>
              <a:t>Giám sát </a:t>
            </a:r>
            <a:r>
              <a:rPr lang="en-AU" sz="2800"/>
              <a:t>hành vi hiện tại của hệ thống và cảnh báo nếu có khác biệt rõ nét giữa hành vi hiện tại và hồ sơ của đối tượng.</a:t>
            </a:r>
          </a:p>
          <a:p>
            <a:pPr eaLnBrk="1" hangingPunct="1"/>
            <a:r>
              <a:rPr lang="en-AU" sz="2800"/>
              <a:t>Phương pháp này dựa trên giả thiết: </a:t>
            </a:r>
            <a:r>
              <a:rPr lang="en-AU" sz="2800" i="1"/>
              <a:t>các hành vi đột nhập thường có quan hệ chặt chẽ với các hành vi bất thường</a:t>
            </a:r>
            <a:r>
              <a:rPr lang="en-AU" sz="2800"/>
              <a:t>.</a:t>
            </a:r>
          </a:p>
        </p:txBody>
      </p:sp>
    </p:spTree>
    <p:extLst>
      <p:ext uri="{BB962C8B-B14F-4D97-AF65-F5344CB8AC3E}">
        <p14:creationId xmlns:p14="http://schemas.microsoft.com/office/powerpoint/2010/main" val="369155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a:t>
            </a:r>
            <a:r>
              <a:rPr lang="en-AU" smtClean="0"/>
              <a:t>bất thường</a:t>
            </a:r>
            <a:endParaRPr lang="en-AU"/>
          </a:p>
        </p:txBody>
      </p:sp>
      <p:pic>
        <p:nvPicPr>
          <p:cNvPr id="5" name="Picture 4" descr="ids-hmm-modelling-result-dos-send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41438"/>
            <a:ext cx="7199313" cy="484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81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2819400" cy="2988468"/>
          </a:xfrm>
        </p:spPr>
        <p:txBody>
          <a:bodyPr/>
          <a:lstStyle/>
          <a:p>
            <a:pPr algn="l"/>
            <a:r>
              <a:rPr lang="en-AU" smtClean="0"/>
              <a:t>6.4 IDS/IPS – </a:t>
            </a:r>
            <a:r>
              <a:rPr lang="en-AU"/>
              <a:t>Phát hiện đột nhập dựa trên </a:t>
            </a:r>
            <a:r>
              <a:rPr lang="en-AU" smtClean="0"/>
              <a:t>bất thường</a:t>
            </a:r>
            <a:br>
              <a:rPr lang="en-AU" smtClean="0"/>
            </a:br>
            <a:r>
              <a:rPr lang="en-AU"/>
              <a:t/>
            </a:r>
            <a:br>
              <a:rPr lang="en-AU"/>
            </a:br>
            <a:r>
              <a:rPr lang="en-AU"/>
              <a:t>HMM-based</a:t>
            </a:r>
            <a:br>
              <a:rPr lang="en-AU"/>
            </a:br>
            <a:r>
              <a:rPr lang="en-AU"/>
              <a:t>Anomaly detection</a:t>
            </a:r>
          </a:p>
        </p:txBody>
      </p:sp>
      <p:pic>
        <p:nvPicPr>
          <p:cNvPr id="6" name="Picture 5" descr="ids-hmm-modelling-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657" y="816591"/>
            <a:ext cx="5543550"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904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a:t>
            </a:r>
            <a:r>
              <a:rPr lang="en-AU" smtClean="0"/>
              <a:t>bất thường</a:t>
            </a:r>
            <a:endParaRPr lang="en-AU"/>
          </a:p>
        </p:txBody>
      </p:sp>
      <p:sp>
        <p:nvSpPr>
          <p:cNvPr id="3" name="Content Placeholder 2"/>
          <p:cNvSpPr>
            <a:spLocks noGrp="1"/>
          </p:cNvSpPr>
          <p:nvPr>
            <p:ph idx="1"/>
          </p:nvPr>
        </p:nvSpPr>
        <p:spPr/>
        <p:txBody>
          <a:bodyPr/>
          <a:lstStyle/>
          <a:p>
            <a:pPr eaLnBrk="1" hangingPunct="1">
              <a:lnSpc>
                <a:spcPct val="90000"/>
              </a:lnSpc>
            </a:pPr>
            <a:r>
              <a:rPr lang="en-AU" sz="2800"/>
              <a:t>Ưu điểm:</a:t>
            </a:r>
          </a:p>
          <a:p>
            <a:pPr lvl="1" eaLnBrk="1" hangingPunct="1">
              <a:lnSpc>
                <a:spcPct val="90000"/>
              </a:lnSpc>
            </a:pPr>
            <a:r>
              <a:rPr lang="en-AU" sz="2400"/>
              <a:t>Có tiềm năng phát hiện các loại đột nhập mới mà không yêu cầu biết trước thông tin về chúng.</a:t>
            </a:r>
          </a:p>
          <a:p>
            <a:pPr eaLnBrk="1" hangingPunct="1">
              <a:lnSpc>
                <a:spcPct val="90000"/>
              </a:lnSpc>
            </a:pPr>
            <a:r>
              <a:rPr lang="en-AU" sz="2800"/>
              <a:t>Nhược điểm:</a:t>
            </a:r>
          </a:p>
          <a:p>
            <a:pPr lvl="1" eaLnBrk="1" hangingPunct="1">
              <a:lnSpc>
                <a:spcPct val="90000"/>
              </a:lnSpc>
            </a:pPr>
            <a:r>
              <a:rPr lang="en-AU" sz="2400"/>
              <a:t>Tỷ lệ cảnh báo sai tương đối cao so với phương pháp dựa trên chữ </a:t>
            </a:r>
            <a:r>
              <a:rPr lang="en-AU" sz="2400" smtClean="0"/>
              <a:t>ký;</a:t>
            </a:r>
            <a:endParaRPr lang="en-AU" sz="2400"/>
          </a:p>
          <a:p>
            <a:pPr lvl="1" eaLnBrk="1" hangingPunct="1">
              <a:lnSpc>
                <a:spcPct val="90000"/>
              </a:lnSpc>
            </a:pPr>
            <a:r>
              <a:rPr lang="en-AU" sz="2400"/>
              <a:t>Tiêu tốn nhiều tài nguyên hệ thống cho việc xây dựng hồ sơ đối tượng và phân tích hành vi hiện tại.</a:t>
            </a:r>
            <a:endParaRPr lang="en-AU" sz="3200"/>
          </a:p>
        </p:txBody>
      </p:sp>
    </p:spTree>
    <p:extLst>
      <p:ext uri="{BB962C8B-B14F-4D97-AF65-F5344CB8AC3E}">
        <p14:creationId xmlns:p14="http://schemas.microsoft.com/office/powerpoint/2010/main" val="217201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Giới thiệu</a:t>
            </a:r>
            <a:endParaRPr lang="en-AU"/>
          </a:p>
        </p:txBody>
      </p:sp>
      <p:sp>
        <p:nvSpPr>
          <p:cNvPr id="3" name="Content Placeholder 2"/>
          <p:cNvSpPr>
            <a:spLocks noGrp="1"/>
          </p:cNvSpPr>
          <p:nvPr>
            <p:ph idx="1"/>
          </p:nvPr>
        </p:nvSpPr>
        <p:spPr/>
        <p:txBody>
          <a:bodyPr/>
          <a:lstStyle/>
          <a:p>
            <a:r>
              <a:rPr lang="vi-VN"/>
              <a:t>Tường lửa có thể dùng để bảo hệ hệ thống và mạng cục bộ tránh các đe doạ từ bên ngoài</a:t>
            </a:r>
            <a:r>
              <a:rPr lang="vi-VN" smtClean="0"/>
              <a:t>.</a:t>
            </a:r>
            <a:endParaRPr lang="en-AU" smtClean="0"/>
          </a:p>
          <a:p>
            <a:r>
              <a:rPr lang="en-AU" smtClean="0"/>
              <a:t>Tường lửa thường được đặt ở vị trí cổng vào của mạng nội bộ công ty hoặc tổ chức.</a:t>
            </a:r>
            <a:endParaRPr lang="vi-VN"/>
          </a:p>
          <a:p>
            <a:r>
              <a:rPr lang="vi-VN"/>
              <a:t>Tất cả các gói tin từ trong ra và từ ngoài vào đều phải đi qua tường lửa.</a:t>
            </a:r>
          </a:p>
          <a:p>
            <a:r>
              <a:rPr lang="vi-VN"/>
              <a:t>Chỉ các gói tin hợp lệ được phép đi qua tường lửa (xác định bởi chính sách an ninh).</a:t>
            </a:r>
          </a:p>
          <a:p>
            <a:r>
              <a:rPr lang="vi-VN"/>
              <a:t>Bản thân tường lửa phải miễn dịch với các loại tấn công.</a:t>
            </a:r>
          </a:p>
          <a:p>
            <a:r>
              <a:rPr lang="vi-VN"/>
              <a:t>Tường lửa có thể ngăn chặn nhiều hình thức tấn công mạng, như IP spoofing.</a:t>
            </a:r>
            <a:endParaRPr lang="en-AU"/>
          </a:p>
        </p:txBody>
      </p:sp>
    </p:spTree>
    <p:extLst>
      <p:ext uri="{BB962C8B-B14F-4D97-AF65-F5344CB8AC3E}">
        <p14:creationId xmlns:p14="http://schemas.microsoft.com/office/powerpoint/2010/main" val="372741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6.4 IDS/IPS – </a:t>
            </a:r>
            <a:r>
              <a:rPr lang="en-AU"/>
              <a:t>Phát hiện đột nhập dựa trên </a:t>
            </a:r>
            <a:r>
              <a:rPr lang="en-AU" smtClean="0"/>
              <a:t>bất thường</a:t>
            </a:r>
            <a:endParaRPr lang="en-AU"/>
          </a:p>
        </p:txBody>
      </p:sp>
      <p:sp>
        <p:nvSpPr>
          <p:cNvPr id="3" name="Content Placeholder 2"/>
          <p:cNvSpPr>
            <a:spLocks noGrp="1"/>
          </p:cNvSpPr>
          <p:nvPr>
            <p:ph idx="1"/>
          </p:nvPr>
        </p:nvSpPr>
        <p:spPr/>
        <p:txBody>
          <a:bodyPr/>
          <a:lstStyle/>
          <a:p>
            <a:pPr eaLnBrk="1" hangingPunct="1"/>
            <a:r>
              <a:rPr lang="en-AU" sz="2800"/>
              <a:t>Các phương pháp xử lý, phân tích dữ liệu và mô hình hoá trong p</a:t>
            </a:r>
            <a:r>
              <a:rPr lang="en-US" sz="2800"/>
              <a:t>hát hiện đột nhập d</a:t>
            </a:r>
            <a:r>
              <a:rPr lang="en-AU" sz="2800"/>
              <a:t>ựa trên bất thường:</a:t>
            </a:r>
          </a:p>
          <a:p>
            <a:pPr lvl="1" eaLnBrk="1" hangingPunct="1"/>
            <a:r>
              <a:rPr lang="en-AU" sz="2400"/>
              <a:t>Thống kê (statistics)</a:t>
            </a:r>
          </a:p>
          <a:p>
            <a:pPr lvl="1" eaLnBrk="1" hangingPunct="1"/>
            <a:r>
              <a:rPr lang="en-AU" sz="2400"/>
              <a:t>Học máy (machine learning): HMM, </a:t>
            </a:r>
            <a:r>
              <a:rPr lang="en-AU" sz="2400" smtClean="0"/>
              <a:t>máy trạng thái (state-based).</a:t>
            </a:r>
            <a:endParaRPr lang="en-AU" sz="2400"/>
          </a:p>
          <a:p>
            <a:pPr lvl="1" eaLnBrk="1" hangingPunct="1"/>
            <a:r>
              <a:rPr lang="en-AU" sz="2400"/>
              <a:t>Khai phá dữ liệu (data mining)</a:t>
            </a:r>
          </a:p>
          <a:p>
            <a:pPr lvl="1" eaLnBrk="1" hangingPunct="1"/>
            <a:r>
              <a:rPr lang="en-AU" sz="2400"/>
              <a:t>Mạng nơ ron (neural networks</a:t>
            </a:r>
            <a:r>
              <a:rPr lang="en-AU" sz="2400" smtClean="0"/>
              <a:t>).</a:t>
            </a:r>
            <a:endParaRPr lang="en-AU" sz="3600"/>
          </a:p>
        </p:txBody>
      </p:sp>
    </p:spTree>
    <p:extLst>
      <p:ext uri="{BB962C8B-B14F-4D97-AF65-F5344CB8AC3E}">
        <p14:creationId xmlns:p14="http://schemas.microsoft.com/office/powerpoint/2010/main" val="160351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Tôpô mạng với tường lửa</a:t>
            </a:r>
            <a:endParaRPr lang="en-AU"/>
          </a:p>
        </p:txBody>
      </p:sp>
      <p:pic>
        <p:nvPicPr>
          <p:cNvPr id="1026" name="Picture 2" descr="http://www.intelligentedu.com/computer_security_for_everyone/graphics/personal%20firew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185614" cy="4876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38800" y="4800600"/>
            <a:ext cx="3308814" cy="1200329"/>
          </a:xfrm>
          <a:prstGeom prst="rect">
            <a:avLst/>
          </a:prstGeom>
          <a:noFill/>
        </p:spPr>
        <p:txBody>
          <a:bodyPr wrap="square" rtlCol="0">
            <a:spAutoFit/>
          </a:bodyPr>
          <a:lstStyle/>
          <a:p>
            <a:pPr algn="ctr"/>
            <a:r>
              <a:rPr lang="en-AU" b="0" smtClean="0"/>
              <a:t>Tường lửa với </a:t>
            </a:r>
            <a:br>
              <a:rPr lang="en-AU" b="0" smtClean="0"/>
            </a:br>
            <a:r>
              <a:rPr lang="en-AU" b="0" smtClean="0"/>
              <a:t>mạng gia đình hoặc </a:t>
            </a:r>
            <a:br>
              <a:rPr lang="en-AU" b="0" smtClean="0"/>
            </a:br>
            <a:r>
              <a:rPr lang="en-AU" b="0" smtClean="0"/>
              <a:t>văn phòng nhỏ</a:t>
            </a:r>
            <a:endParaRPr lang="en-AU" b="0"/>
          </a:p>
        </p:txBody>
      </p:sp>
    </p:spTree>
    <p:extLst>
      <p:ext uri="{BB962C8B-B14F-4D97-AF65-F5344CB8AC3E}">
        <p14:creationId xmlns:p14="http://schemas.microsoft.com/office/powerpoint/2010/main" val="326971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Tôpô mạng với tường lửa</a:t>
            </a:r>
            <a:endParaRPr lang="en-AU"/>
          </a:p>
        </p:txBody>
      </p:sp>
      <p:pic>
        <p:nvPicPr>
          <p:cNvPr id="5" name="Picture 4" descr="ekfro05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212" y="1600200"/>
            <a:ext cx="7220832" cy="45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17227" y="1371600"/>
            <a:ext cx="3308814" cy="830997"/>
          </a:xfrm>
          <a:prstGeom prst="rect">
            <a:avLst/>
          </a:prstGeom>
          <a:noFill/>
        </p:spPr>
        <p:txBody>
          <a:bodyPr wrap="square" rtlCol="0">
            <a:spAutoFit/>
          </a:bodyPr>
          <a:lstStyle/>
          <a:p>
            <a:pPr algn="ctr"/>
            <a:r>
              <a:rPr lang="en-AU" b="0" smtClean="0"/>
              <a:t>Tường lửa bảo vệ các máy chủ dịch vụ</a:t>
            </a:r>
            <a:endParaRPr lang="en-AU" b="0"/>
          </a:p>
        </p:txBody>
      </p:sp>
    </p:spTree>
    <p:extLst>
      <p:ext uri="{BB962C8B-B14F-4D97-AF65-F5344CB8AC3E}">
        <p14:creationId xmlns:p14="http://schemas.microsoft.com/office/powerpoint/2010/main" val="11940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Tôpô mạng với tường lửa</a:t>
            </a:r>
            <a:endParaRPr lang="en-AU"/>
          </a:p>
        </p:txBody>
      </p:sp>
      <p:pic>
        <p:nvPicPr>
          <p:cNvPr id="4" name="Picture 4" descr="Figure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7" y="1341437"/>
            <a:ext cx="6939659" cy="488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410200" y="1981200"/>
            <a:ext cx="3308814" cy="1200329"/>
          </a:xfrm>
          <a:prstGeom prst="rect">
            <a:avLst/>
          </a:prstGeom>
          <a:noFill/>
        </p:spPr>
        <p:txBody>
          <a:bodyPr wrap="square" rtlCol="0">
            <a:spAutoFit/>
          </a:bodyPr>
          <a:lstStyle/>
          <a:p>
            <a:pPr algn="ctr"/>
            <a:r>
              <a:rPr lang="en-AU" b="0" smtClean="0"/>
              <a:t>Hệ thống tường lửa bảo vệ các máy chủ dịch vụ và máy trạm</a:t>
            </a:r>
            <a:endParaRPr lang="en-AU" b="0"/>
          </a:p>
        </p:txBody>
      </p:sp>
    </p:spTree>
    <p:extLst>
      <p:ext uri="{BB962C8B-B14F-4D97-AF65-F5344CB8AC3E}">
        <p14:creationId xmlns:p14="http://schemas.microsoft.com/office/powerpoint/2010/main" val="206749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lửa – Các loại tường lửa </a:t>
            </a:r>
            <a:endParaRPr lang="en-AU"/>
          </a:p>
        </p:txBody>
      </p:sp>
      <p:sp>
        <p:nvSpPr>
          <p:cNvPr id="3" name="Content Placeholder 2"/>
          <p:cNvSpPr>
            <a:spLocks noGrp="1"/>
          </p:cNvSpPr>
          <p:nvPr>
            <p:ph idx="1"/>
          </p:nvPr>
        </p:nvSpPr>
        <p:spPr/>
        <p:txBody>
          <a:bodyPr/>
          <a:lstStyle/>
          <a:p>
            <a:pPr eaLnBrk="1" hangingPunct="1"/>
            <a:r>
              <a:rPr lang="en-US" sz="2800" smtClean="0"/>
              <a:t>Lọc gói tin (Packet-Filtering): </a:t>
            </a:r>
          </a:p>
          <a:p>
            <a:pPr lvl="1"/>
            <a:r>
              <a:rPr lang="en-US" sz="2400" smtClean="0"/>
              <a:t>Áp </a:t>
            </a:r>
            <a:r>
              <a:rPr lang="en-US" sz="2400"/>
              <a:t>dụng một tập các luật cho mỗi gói tin đi/đến để quyết định chuyển tiếp hay loại bỏ gói tin.</a:t>
            </a:r>
          </a:p>
          <a:p>
            <a:pPr eaLnBrk="1" hangingPunct="1"/>
            <a:r>
              <a:rPr lang="en-US" sz="2800" smtClean="0"/>
              <a:t>Các cổng ứng dụng (Application-level gateway): </a:t>
            </a:r>
          </a:p>
          <a:p>
            <a:pPr lvl="1"/>
            <a:r>
              <a:rPr lang="en-US" sz="2400" smtClean="0"/>
              <a:t>Còn </a:t>
            </a:r>
            <a:r>
              <a:rPr lang="en-US" sz="2400"/>
              <a:t>gọi là proxy server, thường dùng để phát lại (relay) traffic của mức ứng dụng.</a:t>
            </a:r>
          </a:p>
          <a:p>
            <a:pPr eaLnBrk="1" hangingPunct="1"/>
            <a:r>
              <a:rPr lang="en-US" sz="2800" smtClean="0"/>
              <a:t>Cổng chuyển mạch (Circuit-level gateway): </a:t>
            </a:r>
          </a:p>
          <a:p>
            <a:pPr lvl="1"/>
            <a:r>
              <a:rPr lang="en-US" sz="2400" smtClean="0"/>
              <a:t>Hoạt </a:t>
            </a:r>
            <a:r>
              <a:rPr lang="en-US" sz="2400"/>
              <a:t>động tương tự các bộ chuyển mạch.</a:t>
            </a:r>
            <a:endParaRPr lang="en-AU" sz="2400"/>
          </a:p>
        </p:txBody>
      </p:sp>
    </p:spTree>
    <p:extLst>
      <p:ext uri="{BB962C8B-B14F-4D97-AF65-F5344CB8AC3E}">
        <p14:creationId xmlns:p14="http://schemas.microsoft.com/office/powerpoint/2010/main" val="189072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a:t>
            </a:r>
            <a:r>
              <a:rPr lang="en-AU"/>
              <a:t>lửa – </a:t>
            </a:r>
            <a:r>
              <a:rPr lang="en-AU" smtClean="0"/>
              <a:t>Các </a:t>
            </a:r>
            <a:r>
              <a:rPr lang="en-AU"/>
              <a:t>loại tường </a:t>
            </a:r>
            <a:r>
              <a:rPr lang="en-AU" smtClean="0"/>
              <a:t>lửa – Lọc gói tin</a:t>
            </a:r>
            <a:endParaRPr lang="en-AU"/>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12664"/>
            <a:ext cx="80645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783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6.1 Tường </a:t>
            </a:r>
            <a:r>
              <a:rPr lang="en-AU"/>
              <a:t>lửa – </a:t>
            </a:r>
            <a:r>
              <a:rPr lang="en-AU" smtClean="0"/>
              <a:t>Các </a:t>
            </a:r>
            <a:r>
              <a:rPr lang="en-AU"/>
              <a:t>loại tường </a:t>
            </a:r>
            <a:r>
              <a:rPr lang="en-AU" smtClean="0"/>
              <a:t>lửa – Cổng ứng dụng</a:t>
            </a:r>
            <a:endParaRPr lang="en-AU"/>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73238"/>
            <a:ext cx="8208962"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873392"/>
      </p:ext>
    </p:extLst>
  </p:cSld>
  <p:clrMapOvr>
    <a:masterClrMapping/>
  </p:clrMapOvr>
</p:sld>
</file>

<file path=ppt/theme/theme1.xml><?xml version="1.0" encoding="utf-8"?>
<a:theme xmlns:a="http://schemas.openxmlformats.org/drawingml/2006/main" name="213TGp_natural_light_v2">
  <a:themeElements>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213TGp_natural_light_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13TGp_natural_light_v2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213TGp_natural_light_v2 2">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213TGp_natural_light_v2 3">
        <a:dk1>
          <a:srgbClr val="000000"/>
        </a:dk1>
        <a:lt1>
          <a:srgbClr val="FFFFFF"/>
        </a:lt1>
        <a:dk2>
          <a:srgbClr val="124458"/>
        </a:dk2>
        <a:lt2>
          <a:srgbClr val="C0C0C0"/>
        </a:lt2>
        <a:accent1>
          <a:srgbClr val="98C13D"/>
        </a:accent1>
        <a:accent2>
          <a:srgbClr val="40BAD2"/>
        </a:accent2>
        <a:accent3>
          <a:srgbClr val="FFFFFF"/>
        </a:accent3>
        <a:accent4>
          <a:srgbClr val="000000"/>
        </a:accent4>
        <a:accent5>
          <a:srgbClr val="CADDAF"/>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213TGp_natural_light_v2</Template>
  <TotalTime>13590</TotalTime>
  <Words>1756</Words>
  <Application>Microsoft Office PowerPoint</Application>
  <PresentationFormat>On-screen Show (4:3)</PresentationFormat>
  <Paragraphs>125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213TGp_natural_light_v2</vt:lpstr>
      <vt:lpstr>PowerPoint Presentation</vt:lpstr>
      <vt:lpstr>NỘI DUNG CHƯƠNG 6</vt:lpstr>
      <vt:lpstr>6.1 Tường lửa – Giới thiệu</vt:lpstr>
      <vt:lpstr>6.1 Tường lửa – Tôpô mạng với tường lửa</vt:lpstr>
      <vt:lpstr>6.1 Tường lửa – Tôpô mạng với tường lửa</vt:lpstr>
      <vt:lpstr>6.1 Tường lửa – Tôpô mạng với tường lửa</vt:lpstr>
      <vt:lpstr>6.1 Tường lửa – Các loại tường lửa </vt:lpstr>
      <vt:lpstr>6.1 Tường lửa – Các loại tường lửa – Lọc gói tin</vt:lpstr>
      <vt:lpstr>6.1 Tường lửa – Các loại tường lửa – Cổng ứng dụng</vt:lpstr>
      <vt:lpstr>6.1 Tường lửa – Các loại tường lửa – Cổng chuyển mạch</vt:lpstr>
      <vt:lpstr>6.1 Tường lửa – Lọc có trạng thái và không trạng thái </vt:lpstr>
      <vt:lpstr>6.1 Tường lửa – Lọc có trạng thái và không trạng thái </vt:lpstr>
      <vt:lpstr>6.1 Tường lửa – Kỹ thuật kiểm soát truy nhập</vt:lpstr>
      <vt:lpstr>6.1 Tường lửa – Các hạn chế</vt:lpstr>
      <vt:lpstr>6.2 Các công cụ rà quét và diệt phần mềm độc hại</vt:lpstr>
      <vt:lpstr>6.3 Các công cụ rà quét lỗ hổng, điểm yếu an ninh</vt:lpstr>
      <vt:lpstr>6.4 Các hệ thống ngăn chặn/phát hiện tấn công, đột nhập</vt:lpstr>
      <vt:lpstr>6.4 Các hệ thống ngăn chặn/phát hiện tấn công, đột nhập</vt:lpstr>
      <vt:lpstr>6.4 Các hệ thống ngăn chặn/phát hiện tấn công, đột nhập</vt:lpstr>
      <vt:lpstr>6.4 Các hệ thống ngăn chặn/phát hiện tấn công, đột nhập</vt:lpstr>
      <vt:lpstr>6.4 Các hệ thống ngăn chặn/phát hiện tấn công, đột nhập</vt:lpstr>
      <vt:lpstr>6.4 IDS/IPS – Phân loại</vt:lpstr>
      <vt:lpstr>6.4 IDS/IPS – NIDS và HIDS</vt:lpstr>
      <vt:lpstr>6.4 IDS/IPS – Phát hiện đột nhập dựa trên chữ ký</vt:lpstr>
      <vt:lpstr>6.4 IDS/IPS – Phát hiện đột nhập dựa trên chữ ký</vt:lpstr>
      <vt:lpstr>6.4 IDS/IPS – Phát hiện đột nhập dựa trên bất thường</vt:lpstr>
      <vt:lpstr>6.4 IDS/IPS – Phát hiện đột nhập dựa trên bất thường</vt:lpstr>
      <vt:lpstr>6.4 IDS/IPS – Phát hiện đột nhập dựa trên bất thường  HMM-based Anomaly detection</vt:lpstr>
      <vt:lpstr>6.4 IDS/IPS – Phát hiện đột nhập dựa trên bất thường</vt:lpstr>
      <vt:lpstr>6.4 IDS/IPS – Phát hiện đột nhập dựa trên bất thường</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Dau Hoang</dc:creator>
  <cp:lastModifiedBy>До Суан Чо</cp:lastModifiedBy>
  <cp:revision>563</cp:revision>
  <dcterms:created xsi:type="dcterms:W3CDTF">2008-09-11T07:24:50Z</dcterms:created>
  <dcterms:modified xsi:type="dcterms:W3CDTF">2015-08-20T08:54:39Z</dcterms:modified>
</cp:coreProperties>
</file>