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 id="2147483707" r:id="rId2"/>
  </p:sldMasterIdLst>
  <p:notesMasterIdLst>
    <p:notesMasterId r:id="rId44"/>
  </p:notesMasterIdLst>
  <p:sldIdLst>
    <p:sldId id="327" r:id="rId3"/>
    <p:sldId id="336" r:id="rId4"/>
    <p:sldId id="332" r:id="rId5"/>
    <p:sldId id="337" r:id="rId6"/>
    <p:sldId id="358" r:id="rId7"/>
    <p:sldId id="359" r:id="rId8"/>
    <p:sldId id="335" r:id="rId9"/>
    <p:sldId id="406" r:id="rId10"/>
    <p:sldId id="361" r:id="rId11"/>
    <p:sldId id="374" r:id="rId12"/>
    <p:sldId id="362" r:id="rId13"/>
    <p:sldId id="407" r:id="rId14"/>
    <p:sldId id="333" r:id="rId15"/>
    <p:sldId id="375" r:id="rId16"/>
    <p:sldId id="376" r:id="rId17"/>
    <p:sldId id="378" r:id="rId18"/>
    <p:sldId id="379" r:id="rId19"/>
    <p:sldId id="380" r:id="rId20"/>
    <p:sldId id="381" r:id="rId21"/>
    <p:sldId id="383" r:id="rId22"/>
    <p:sldId id="384" r:id="rId23"/>
    <p:sldId id="385" r:id="rId24"/>
    <p:sldId id="386" r:id="rId25"/>
    <p:sldId id="387" r:id="rId26"/>
    <p:sldId id="388" r:id="rId27"/>
    <p:sldId id="389" r:id="rId28"/>
    <p:sldId id="390" r:id="rId29"/>
    <p:sldId id="391" r:id="rId30"/>
    <p:sldId id="392" r:id="rId31"/>
    <p:sldId id="394" r:id="rId32"/>
    <p:sldId id="393" r:id="rId33"/>
    <p:sldId id="395" r:id="rId34"/>
    <p:sldId id="396" r:id="rId35"/>
    <p:sldId id="397" r:id="rId36"/>
    <p:sldId id="398" r:id="rId37"/>
    <p:sldId id="399" r:id="rId38"/>
    <p:sldId id="401" r:id="rId39"/>
    <p:sldId id="402" r:id="rId40"/>
    <p:sldId id="403" r:id="rId41"/>
    <p:sldId id="404" r:id="rId42"/>
    <p:sldId id="405" r:id="rId43"/>
  </p:sldIdLst>
  <p:sldSz cx="9144000" cy="5143500" type="screen16x9"/>
  <p:notesSz cx="6858000" cy="9144000"/>
  <p:embeddedFontLst>
    <p:embeddedFont>
      <p:font typeface="Calibri" panose="020F0502020204030204" pitchFamily="34" charset="0"/>
      <p:regular r:id="rId45"/>
      <p:bold r:id="rId46"/>
      <p:italic r:id="rId47"/>
      <p:boldItalic r:id="rId48"/>
    </p:embeddedFont>
    <p:embeddedFont>
      <p:font typeface="Calibri Light" panose="020F0302020204030204" pitchFamily="34" charset="0"/>
      <p:regular r:id="rId49"/>
      <p:italic r:id="rId50"/>
    </p:embeddedFont>
    <p:embeddedFont>
      <p:font typeface="Cambria Math" panose="02040503050406030204" pitchFamily="18" charset="0"/>
      <p:regular r:id="rId51"/>
    </p:embeddedFont>
    <p:embeddedFont>
      <p:font typeface="Segoe UI Historic" panose="020B0502040204020203" pitchFamily="34" charset="0"/>
      <p:regular r:id="rId52"/>
    </p:embeddedFont>
    <p:embeddedFont>
      <p:font typeface="SimHei" panose="02010609060101010101" pitchFamily="49" charset="-122"/>
      <p:regular r:id="rId53"/>
    </p:embeddedFont>
    <p:embeddedFont>
      <p:font typeface="Source Sans Pro" panose="020B0503030403020204"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hin cc" initials="Nc" lastIdx="1" clrIdx="0">
    <p:extLst>
      <p:ext uri="{19B8F6BF-5375-455C-9EA6-DF929625EA0E}">
        <p15:presenceInfo xmlns:p15="http://schemas.microsoft.com/office/powerpoint/2012/main" userId="f62b7d06c1ea9e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FFCC"/>
    <a:srgbClr val="97B0E1"/>
    <a:srgbClr val="C3CFA9"/>
    <a:srgbClr val="582161"/>
    <a:srgbClr val="F6E882"/>
    <a:srgbClr val="F187C6"/>
    <a:srgbClr val="FFFF00"/>
    <a:srgbClr val="CCCCFF"/>
    <a:srgbClr val="795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B6A776-FC38-4AEE-8BCA-9CBE5ED20A4B}">
  <a:tblStyle styleId="{ADB6A776-FC38-4AEE-8BCA-9CBE5ED20A4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FB4B880-D35D-454E-8234-FDC91E0DA4B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3735" autoAdjust="0"/>
  </p:normalViewPr>
  <p:slideViewPr>
    <p:cSldViewPr snapToGrid="0">
      <p:cViewPr varScale="1">
        <p:scale>
          <a:sx n="96" d="100"/>
          <a:sy n="96"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6.xml"/><Relationship Id="rId51" Type="http://schemas.openxmlformats.org/officeDocument/2006/relationships/font" Target="fonts/font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2.fntdata"/><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0.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595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84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396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528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190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694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513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194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0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30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491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155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140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865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0410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850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205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703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533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215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229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156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3170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203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255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952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80052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2839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0820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543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2619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8798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184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1441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2197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928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93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204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243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480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249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lt1"/>
        </a:solidFill>
        <a:effectLst/>
      </p:bgPr>
    </p:bg>
    <p:spTree>
      <p:nvGrpSpPr>
        <p:cNvPr id="1" name="Shape 38"/>
        <p:cNvGrpSpPr/>
        <p:nvPr/>
      </p:nvGrpSpPr>
      <p:grpSpPr>
        <a:xfrm>
          <a:off x="0" y="0"/>
          <a:ext cx="0" cy="0"/>
          <a:chOff x="0" y="0"/>
          <a:chExt cx="0" cy="0"/>
        </a:xfrm>
      </p:grpSpPr>
      <p:sp>
        <p:nvSpPr>
          <p:cNvPr id="39" name="Google Shape;39;p7"/>
          <p:cNvSpPr/>
          <p:nvPr/>
        </p:nvSpPr>
        <p:spPr>
          <a:xfrm>
            <a:off x="132602" y="998975"/>
            <a:ext cx="8878800" cy="401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7"/>
          <p:cNvGrpSpPr/>
          <p:nvPr/>
        </p:nvGrpSpPr>
        <p:grpSpPr>
          <a:xfrm>
            <a:off x="132394" y="126350"/>
            <a:ext cx="8878501" cy="972488"/>
            <a:chOff x="180850" y="168450"/>
            <a:chExt cx="8781900" cy="1296650"/>
          </a:xfrm>
        </p:grpSpPr>
        <p:sp>
          <p:nvSpPr>
            <p:cNvPr id="41" name="Google Shape;41;p7"/>
            <p:cNvSpPr/>
            <p:nvPr/>
          </p:nvSpPr>
          <p:spPr>
            <a:xfrm>
              <a:off x="180850" y="168450"/>
              <a:ext cx="8781900" cy="97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rot="5400000">
              <a:off x="904149" y="1053500"/>
              <a:ext cx="442800" cy="380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28185" y="341583"/>
              <a:ext cx="8487000" cy="62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7"/>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SzPts val="2400"/>
              <a:buNone/>
              <a:defRPr/>
            </a:lvl2pPr>
            <a:lvl3pPr lvl="2" algn="l" rtl="0">
              <a:spcBef>
                <a:spcPts val="0"/>
              </a:spcBef>
              <a:spcAft>
                <a:spcPts val="0"/>
              </a:spcAft>
              <a:buSzPts val="2400"/>
              <a:buNone/>
              <a:defRPr/>
            </a:lvl3pPr>
            <a:lvl4pPr lvl="3" algn="l" rtl="0">
              <a:spcBef>
                <a:spcPts val="0"/>
              </a:spcBef>
              <a:spcAft>
                <a:spcPts val="0"/>
              </a:spcAft>
              <a:buSzPts val="2400"/>
              <a:buNone/>
              <a:defRPr/>
            </a:lvl4pPr>
            <a:lvl5pPr lvl="4" algn="l" rtl="0">
              <a:spcBef>
                <a:spcPts val="0"/>
              </a:spcBef>
              <a:spcAft>
                <a:spcPts val="0"/>
              </a:spcAft>
              <a:buSzPts val="2400"/>
              <a:buNone/>
              <a:defRPr/>
            </a:lvl5pPr>
            <a:lvl6pPr lvl="5" algn="l" rtl="0">
              <a:spcBef>
                <a:spcPts val="0"/>
              </a:spcBef>
              <a:spcAft>
                <a:spcPts val="0"/>
              </a:spcAft>
              <a:buSzPts val="2400"/>
              <a:buNone/>
              <a:defRPr/>
            </a:lvl6pPr>
            <a:lvl7pPr lvl="6" algn="l" rtl="0">
              <a:spcBef>
                <a:spcPts val="0"/>
              </a:spcBef>
              <a:spcAft>
                <a:spcPts val="0"/>
              </a:spcAft>
              <a:buSzPts val="2400"/>
              <a:buNone/>
              <a:defRPr/>
            </a:lvl7pPr>
            <a:lvl8pPr lvl="7" algn="l" rtl="0">
              <a:spcBef>
                <a:spcPts val="0"/>
              </a:spcBef>
              <a:spcAft>
                <a:spcPts val="0"/>
              </a:spcAft>
              <a:buSzPts val="2400"/>
              <a:buNone/>
              <a:defRPr/>
            </a:lvl8pPr>
            <a:lvl9pPr lvl="8" algn="l" rtl="0">
              <a:spcBef>
                <a:spcPts val="0"/>
              </a:spcBef>
              <a:spcAft>
                <a:spcPts val="0"/>
              </a:spcAft>
              <a:buSzPts val="2400"/>
              <a:buNone/>
              <a:defRPr/>
            </a:lvl9pPr>
          </a:lstStyle>
          <a:p>
            <a:endParaRPr/>
          </a:p>
        </p:txBody>
      </p:sp>
      <p:sp>
        <p:nvSpPr>
          <p:cNvPr id="45" name="Google Shape;45;p7"/>
          <p:cNvSpPr txBox="1">
            <a:spLocks noGrp="1"/>
          </p:cNvSpPr>
          <p:nvPr>
            <p:ph type="body" idx="1"/>
          </p:nvPr>
        </p:nvSpPr>
        <p:spPr>
          <a:xfrm>
            <a:off x="457200" y="1200150"/>
            <a:ext cx="3994500" cy="3515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7"/>
          <p:cNvSpPr txBox="1">
            <a:spLocks noGrp="1"/>
          </p:cNvSpPr>
          <p:nvPr>
            <p:ph type="body" idx="2"/>
          </p:nvPr>
        </p:nvSpPr>
        <p:spPr>
          <a:xfrm>
            <a:off x="4692274" y="1200150"/>
            <a:ext cx="3994500" cy="3515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10/25/2021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265726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777976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86D93-FCAC-47E0-A2EE-787E62CA814C}" type="datetimeFigureOut">
              <a:rPr lang="en-US" smtClean="0"/>
              <a:t>10/25/2021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982442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A879A6-0FD0-4734-A311-86BFCA472E6E}" type="datetimeFigureOut">
              <a:rPr lang="en-US" smtClean="0"/>
              <a:t>10/25/2021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582420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solidFill>
          <a:schemeClr val="lt1"/>
        </a:solidFill>
        <a:effectLst/>
      </p:bgPr>
    </p:bg>
    <p:spTree>
      <p:nvGrpSpPr>
        <p:cNvPr id="1" name="Shape 38"/>
        <p:cNvGrpSpPr/>
        <p:nvPr/>
      </p:nvGrpSpPr>
      <p:grpSpPr>
        <a:xfrm>
          <a:off x="0" y="0"/>
          <a:ext cx="0" cy="0"/>
          <a:chOff x="0" y="0"/>
          <a:chExt cx="0" cy="0"/>
        </a:xfrm>
      </p:grpSpPr>
      <p:sp>
        <p:nvSpPr>
          <p:cNvPr id="44" name="Google Shape;44;p7"/>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SzPts val="2400"/>
              <a:buNone/>
              <a:defRPr/>
            </a:lvl2pPr>
            <a:lvl3pPr lvl="2" algn="l" rtl="0">
              <a:spcBef>
                <a:spcPts val="0"/>
              </a:spcBef>
              <a:spcAft>
                <a:spcPts val="0"/>
              </a:spcAft>
              <a:buSzPts val="2400"/>
              <a:buNone/>
              <a:defRPr/>
            </a:lvl3pPr>
            <a:lvl4pPr lvl="3" algn="l" rtl="0">
              <a:spcBef>
                <a:spcPts val="0"/>
              </a:spcBef>
              <a:spcAft>
                <a:spcPts val="0"/>
              </a:spcAft>
              <a:buSzPts val="2400"/>
              <a:buNone/>
              <a:defRPr/>
            </a:lvl4pPr>
            <a:lvl5pPr lvl="4" algn="l" rtl="0">
              <a:spcBef>
                <a:spcPts val="0"/>
              </a:spcBef>
              <a:spcAft>
                <a:spcPts val="0"/>
              </a:spcAft>
              <a:buSzPts val="2400"/>
              <a:buNone/>
              <a:defRPr/>
            </a:lvl5pPr>
            <a:lvl6pPr lvl="5" algn="l" rtl="0">
              <a:spcBef>
                <a:spcPts val="0"/>
              </a:spcBef>
              <a:spcAft>
                <a:spcPts val="0"/>
              </a:spcAft>
              <a:buSzPts val="2400"/>
              <a:buNone/>
              <a:defRPr/>
            </a:lvl6pPr>
            <a:lvl7pPr lvl="6" algn="l" rtl="0">
              <a:spcBef>
                <a:spcPts val="0"/>
              </a:spcBef>
              <a:spcAft>
                <a:spcPts val="0"/>
              </a:spcAft>
              <a:buSzPts val="2400"/>
              <a:buNone/>
              <a:defRPr/>
            </a:lvl7pPr>
            <a:lvl8pPr lvl="7" algn="l" rtl="0">
              <a:spcBef>
                <a:spcPts val="0"/>
              </a:spcBef>
              <a:spcAft>
                <a:spcPts val="0"/>
              </a:spcAft>
              <a:buSzPts val="2400"/>
              <a:buNone/>
              <a:defRPr/>
            </a:lvl8pPr>
            <a:lvl9pPr lvl="8" algn="l" rtl="0">
              <a:spcBef>
                <a:spcPts val="0"/>
              </a:spcBef>
              <a:spcAft>
                <a:spcPts val="0"/>
              </a:spcAft>
              <a:buSzPts val="2400"/>
              <a:buNone/>
              <a:defRPr/>
            </a:lvl9pPr>
          </a:lstStyle>
          <a:p>
            <a:endParaRPr/>
          </a:p>
        </p:txBody>
      </p:sp>
      <p:sp>
        <p:nvSpPr>
          <p:cNvPr id="45" name="Google Shape;45;p7"/>
          <p:cNvSpPr txBox="1">
            <a:spLocks noGrp="1"/>
          </p:cNvSpPr>
          <p:nvPr>
            <p:ph type="body" idx="1"/>
          </p:nvPr>
        </p:nvSpPr>
        <p:spPr>
          <a:xfrm>
            <a:off x="457200" y="1200150"/>
            <a:ext cx="3994500" cy="3515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7"/>
          <p:cNvSpPr txBox="1">
            <a:spLocks noGrp="1"/>
          </p:cNvSpPr>
          <p:nvPr>
            <p:ph type="body" idx="2"/>
          </p:nvPr>
        </p:nvSpPr>
        <p:spPr>
          <a:xfrm>
            <a:off x="4692274" y="1200150"/>
            <a:ext cx="3994500" cy="3515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6388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teal">
  <p:cSld name="Subtitle teal">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p:nvPr/>
        </p:nvSpPr>
        <p:spPr>
          <a:xfrm>
            <a:off x="-8250" y="0"/>
            <a:ext cx="9152400" cy="5143500"/>
          </a:xfrm>
          <a:prstGeom prst="frame">
            <a:avLst>
              <a:gd name="adj1" fmla="val 24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65225" y="1513525"/>
            <a:ext cx="5880300" cy="11598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4800"/>
              <a:buNone/>
              <a:defRPr sz="4800">
                <a:solidFill>
                  <a:schemeClr val="lt1"/>
                </a:solidFill>
              </a:defRPr>
            </a:lvl1pPr>
            <a:lvl2pPr lvl="1" algn="l" rtl="0">
              <a:spcBef>
                <a:spcPts val="0"/>
              </a:spcBef>
              <a:spcAft>
                <a:spcPts val="0"/>
              </a:spcAft>
              <a:buClr>
                <a:schemeClr val="lt1"/>
              </a:buClr>
              <a:buSzPts val="4800"/>
              <a:buNone/>
              <a:defRPr sz="4800">
                <a:solidFill>
                  <a:schemeClr val="lt1"/>
                </a:solidFill>
              </a:defRPr>
            </a:lvl2pPr>
            <a:lvl3pPr lvl="2" algn="l" rtl="0">
              <a:spcBef>
                <a:spcPts val="0"/>
              </a:spcBef>
              <a:spcAft>
                <a:spcPts val="0"/>
              </a:spcAft>
              <a:buClr>
                <a:schemeClr val="lt1"/>
              </a:buClr>
              <a:buSzPts val="4800"/>
              <a:buNone/>
              <a:defRPr sz="4800">
                <a:solidFill>
                  <a:schemeClr val="lt1"/>
                </a:solidFill>
              </a:defRPr>
            </a:lvl3pPr>
            <a:lvl4pPr lvl="3" algn="l" rtl="0">
              <a:spcBef>
                <a:spcPts val="0"/>
              </a:spcBef>
              <a:spcAft>
                <a:spcPts val="0"/>
              </a:spcAft>
              <a:buClr>
                <a:schemeClr val="lt1"/>
              </a:buClr>
              <a:buSzPts val="4800"/>
              <a:buNone/>
              <a:defRPr sz="4800">
                <a:solidFill>
                  <a:schemeClr val="lt1"/>
                </a:solidFill>
              </a:defRPr>
            </a:lvl4pPr>
            <a:lvl5pPr lvl="4" algn="l" rtl="0">
              <a:spcBef>
                <a:spcPts val="0"/>
              </a:spcBef>
              <a:spcAft>
                <a:spcPts val="0"/>
              </a:spcAft>
              <a:buClr>
                <a:schemeClr val="lt1"/>
              </a:buClr>
              <a:buSzPts val="4800"/>
              <a:buNone/>
              <a:defRPr sz="4800">
                <a:solidFill>
                  <a:schemeClr val="lt1"/>
                </a:solidFill>
              </a:defRPr>
            </a:lvl5pPr>
            <a:lvl6pPr lvl="5" algn="l" rtl="0">
              <a:spcBef>
                <a:spcPts val="0"/>
              </a:spcBef>
              <a:spcAft>
                <a:spcPts val="0"/>
              </a:spcAft>
              <a:buClr>
                <a:schemeClr val="lt1"/>
              </a:buClr>
              <a:buSzPts val="4800"/>
              <a:buNone/>
              <a:defRPr sz="4800">
                <a:solidFill>
                  <a:schemeClr val="lt1"/>
                </a:solidFill>
              </a:defRPr>
            </a:lvl6pPr>
            <a:lvl7pPr lvl="6" algn="l" rtl="0">
              <a:spcBef>
                <a:spcPts val="0"/>
              </a:spcBef>
              <a:spcAft>
                <a:spcPts val="0"/>
              </a:spcAft>
              <a:buClr>
                <a:schemeClr val="lt1"/>
              </a:buClr>
              <a:buSzPts val="4800"/>
              <a:buNone/>
              <a:defRPr sz="4800">
                <a:solidFill>
                  <a:schemeClr val="lt1"/>
                </a:solidFill>
              </a:defRPr>
            </a:lvl7pPr>
            <a:lvl8pPr lvl="7" algn="l" rtl="0">
              <a:spcBef>
                <a:spcPts val="0"/>
              </a:spcBef>
              <a:spcAft>
                <a:spcPts val="0"/>
              </a:spcAft>
              <a:buClr>
                <a:schemeClr val="lt1"/>
              </a:buClr>
              <a:buSzPts val="4800"/>
              <a:buNone/>
              <a:defRPr sz="4800">
                <a:solidFill>
                  <a:schemeClr val="lt1"/>
                </a:solidFill>
              </a:defRPr>
            </a:lvl8pPr>
            <a:lvl9pPr lvl="8" algn="l" rtl="0">
              <a:spcBef>
                <a:spcPts val="0"/>
              </a:spcBef>
              <a:spcAft>
                <a:spcPts val="0"/>
              </a:spcAft>
              <a:buClr>
                <a:schemeClr val="lt1"/>
              </a:buClr>
              <a:buSzPts val="4800"/>
              <a:buNone/>
              <a:defRPr sz="4800">
                <a:solidFill>
                  <a:schemeClr val="lt1"/>
                </a:solidFill>
              </a:defRPr>
            </a:lvl9pPr>
          </a:lstStyle>
          <a:p>
            <a:endParaRPr/>
          </a:p>
        </p:txBody>
      </p:sp>
      <p:sp>
        <p:nvSpPr>
          <p:cNvPr id="16" name="Google Shape;16;p3"/>
          <p:cNvSpPr txBox="1">
            <a:spLocks noGrp="1"/>
          </p:cNvSpPr>
          <p:nvPr>
            <p:ph type="subTitle" idx="1"/>
          </p:nvPr>
        </p:nvSpPr>
        <p:spPr>
          <a:xfrm>
            <a:off x="854250" y="2941700"/>
            <a:ext cx="4738500" cy="745500"/>
          </a:xfrm>
          <a:prstGeom prst="rect">
            <a:avLst/>
          </a:prstGeom>
          <a:ln w="1143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1pPr>
            <a:lvl2pPr lvl="1"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2pPr>
            <a:lvl3pPr lvl="2"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3pPr>
            <a:lvl4pPr lvl="3"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4pPr>
            <a:lvl5pPr lvl="4"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5pPr>
            <a:lvl6pPr lvl="5"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6pPr>
            <a:lvl7pPr lvl="6"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7pPr>
            <a:lvl8pPr lvl="7"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8pPr>
            <a:lvl9pPr lvl="8"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9pPr>
          </a:lstStyle>
          <a:p>
            <a:endParaRPr/>
          </a:p>
        </p:txBody>
      </p:sp>
      <p:sp>
        <p:nvSpPr>
          <p:cNvPr id="17" name="Google Shape;17;p3"/>
          <p:cNvSpPr/>
          <p:nvPr/>
        </p:nvSpPr>
        <p:spPr>
          <a:xfrm>
            <a:off x="1139933" y="2730544"/>
            <a:ext cx="274800" cy="206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45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923F103-BC34-4FE4-A40E-EDDEECFDA5D0}" type="datetimeFigureOut">
              <a:rPr lang="en-US" smtClean="0"/>
              <a:pPr/>
              <a:t>10/25/2021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699772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smtClean="0"/>
              <a:t>10/25/2021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675295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10/25/2021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399901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smtClean="0"/>
              <a:t>10/25/2021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274580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smtClean="0"/>
              <a:t>10/25/2021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382229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smtClean="0"/>
              <a:t>10/25/2021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258208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10/25/2021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942840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0050" y="205988"/>
            <a:ext cx="7383900" cy="85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1pPr>
            <a:lvl2pPr lvl="1"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2pPr>
            <a:lvl3pPr lvl="2"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3pPr>
            <a:lvl4pPr lvl="3"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4pPr>
            <a:lvl5pPr lvl="4"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5pPr>
            <a:lvl6pPr lvl="5"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6pPr>
            <a:lvl7pPr lvl="6"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7pPr>
            <a:lvl8pPr lvl="7"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8pPr>
            <a:lvl9pPr lvl="8"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body" idx="1"/>
          </p:nvPr>
        </p:nvSpPr>
        <p:spPr>
          <a:xfrm>
            <a:off x="880050" y="1200157"/>
            <a:ext cx="73839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4pPr>
            <a:lvl5pPr marL="2286000" lvl="4"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5pPr>
            <a:lvl6pPr marL="2743200" lvl="5"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6pPr>
            <a:lvl7pPr marL="3200400" lvl="6"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7pPr>
            <a:lvl8pPr marL="3657600" lvl="7"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8pPr>
            <a:lvl9pPr marL="4114800" lvl="8"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t" anchorCtr="0">
            <a:noAutofit/>
          </a:bodyPr>
          <a:lstStyle>
            <a:lvl1pPr lvl="0" algn="ctr">
              <a:buNone/>
              <a:defRPr sz="1100">
                <a:solidFill>
                  <a:schemeClr val="dk1"/>
                </a:solidFill>
                <a:latin typeface="Source Sans Pro"/>
                <a:ea typeface="Source Sans Pro"/>
                <a:cs typeface="Source Sans Pro"/>
                <a:sym typeface="Source Sans Pro"/>
              </a:defRPr>
            </a:lvl1pPr>
            <a:lvl2pPr lvl="1" algn="ctr">
              <a:buNone/>
              <a:defRPr sz="1100">
                <a:solidFill>
                  <a:schemeClr val="dk1"/>
                </a:solidFill>
                <a:latin typeface="Source Sans Pro"/>
                <a:ea typeface="Source Sans Pro"/>
                <a:cs typeface="Source Sans Pro"/>
                <a:sym typeface="Source Sans Pro"/>
              </a:defRPr>
            </a:lvl2pPr>
            <a:lvl3pPr lvl="2" algn="ctr">
              <a:buNone/>
              <a:defRPr sz="1100">
                <a:solidFill>
                  <a:schemeClr val="dk1"/>
                </a:solidFill>
                <a:latin typeface="Source Sans Pro"/>
                <a:ea typeface="Source Sans Pro"/>
                <a:cs typeface="Source Sans Pro"/>
                <a:sym typeface="Source Sans Pro"/>
              </a:defRPr>
            </a:lvl3pPr>
            <a:lvl4pPr lvl="3" algn="ctr">
              <a:buNone/>
              <a:defRPr sz="1100">
                <a:solidFill>
                  <a:schemeClr val="dk1"/>
                </a:solidFill>
                <a:latin typeface="Source Sans Pro"/>
                <a:ea typeface="Source Sans Pro"/>
                <a:cs typeface="Source Sans Pro"/>
                <a:sym typeface="Source Sans Pro"/>
              </a:defRPr>
            </a:lvl4pPr>
            <a:lvl5pPr lvl="4" algn="ctr">
              <a:buNone/>
              <a:defRPr sz="1100">
                <a:solidFill>
                  <a:schemeClr val="dk1"/>
                </a:solidFill>
                <a:latin typeface="Source Sans Pro"/>
                <a:ea typeface="Source Sans Pro"/>
                <a:cs typeface="Source Sans Pro"/>
                <a:sym typeface="Source Sans Pro"/>
              </a:defRPr>
            </a:lvl5pPr>
            <a:lvl6pPr lvl="5" algn="ctr">
              <a:buNone/>
              <a:defRPr sz="1100">
                <a:solidFill>
                  <a:schemeClr val="dk1"/>
                </a:solidFill>
                <a:latin typeface="Source Sans Pro"/>
                <a:ea typeface="Source Sans Pro"/>
                <a:cs typeface="Source Sans Pro"/>
                <a:sym typeface="Source Sans Pro"/>
              </a:defRPr>
            </a:lvl6pPr>
            <a:lvl7pPr lvl="6" algn="ctr">
              <a:buNone/>
              <a:defRPr sz="1100">
                <a:solidFill>
                  <a:schemeClr val="dk1"/>
                </a:solidFill>
                <a:latin typeface="Source Sans Pro"/>
                <a:ea typeface="Source Sans Pro"/>
                <a:cs typeface="Source Sans Pro"/>
                <a:sym typeface="Source Sans Pro"/>
              </a:defRPr>
            </a:lvl7pPr>
            <a:lvl8pPr lvl="7" algn="ctr">
              <a:buNone/>
              <a:defRPr sz="1100">
                <a:solidFill>
                  <a:schemeClr val="dk1"/>
                </a:solidFill>
                <a:latin typeface="Source Sans Pro"/>
                <a:ea typeface="Source Sans Pro"/>
                <a:cs typeface="Source Sans Pro"/>
                <a:sym typeface="Source Sans Pro"/>
              </a:defRPr>
            </a:lvl8pPr>
            <a:lvl9pPr lvl="8" algn="ctr">
              <a:buNone/>
              <a:defRPr sz="1100">
                <a:solidFill>
                  <a:schemeClr val="dk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720"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1F6ACDA-09EA-4D61-A686-7BFC17E1D594}" type="datetimeFigureOut">
              <a:rPr lang="en-US" smtClean="0"/>
              <a:t>10/25/2021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476444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4.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Rounded Rectangle 5"/>
          <p:cNvSpPr/>
          <p:nvPr/>
        </p:nvSpPr>
        <p:spPr>
          <a:xfrm>
            <a:off x="541317" y="1065451"/>
            <a:ext cx="7995581" cy="970201"/>
          </a:xfrm>
          <a:prstGeom prst="roundRect">
            <a:avLst/>
          </a:prstGeom>
          <a:solidFill>
            <a:schemeClr val="bg1">
              <a:lumMod val="95000"/>
            </a:schemeClr>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a:t>
            </a:fld>
            <a:endParaRPr/>
          </a:p>
        </p:txBody>
      </p:sp>
      <p:sp>
        <p:nvSpPr>
          <p:cNvPr id="4" name="TextBox 3"/>
          <p:cNvSpPr txBox="1"/>
          <p:nvPr/>
        </p:nvSpPr>
        <p:spPr>
          <a:xfrm>
            <a:off x="421503" y="1233131"/>
            <a:ext cx="8115395" cy="707886"/>
          </a:xfrm>
          <a:prstGeom prst="rect">
            <a:avLst/>
          </a:prstGeom>
          <a:noFill/>
        </p:spPr>
        <p:txBody>
          <a:bodyPr wrap="square" rtlCol="0">
            <a:spAutoFit/>
          </a:bodyPr>
          <a:lstStyle/>
          <a:p>
            <a:pPr algn="ctr"/>
            <a:r>
              <a:rPr lang="en-US" sz="4000" b="1" dirty="0">
                <a:solidFill>
                  <a:srgbClr val="FF0000"/>
                </a:solidFill>
                <a:latin typeface="Source Sans Pro" panose="020B0604020202020204" charset="0"/>
              </a:rPr>
              <a:t>ĐIỀU KHIỂN ĐỒNG THỜI PHÂN TÁN</a:t>
            </a:r>
            <a:endParaRPr lang="en-US" sz="4000" dirty="0"/>
          </a:p>
        </p:txBody>
      </p:sp>
      <p:sp>
        <p:nvSpPr>
          <p:cNvPr id="7" name="TextBox 6"/>
          <p:cNvSpPr txBox="1"/>
          <p:nvPr/>
        </p:nvSpPr>
        <p:spPr>
          <a:xfrm>
            <a:off x="981113" y="186691"/>
            <a:ext cx="7181774" cy="1046440"/>
          </a:xfrm>
          <a:prstGeom prst="rect">
            <a:avLst/>
          </a:prstGeom>
          <a:noFill/>
        </p:spPr>
        <p:txBody>
          <a:bodyPr wrap="none" rtlCol="0">
            <a:spAutoFit/>
          </a:bodyPr>
          <a:lstStyle/>
          <a:p>
            <a:pPr algn="ctr"/>
            <a:r>
              <a:rPr lang="en-US" sz="4800" b="1" dirty="0">
                <a:solidFill>
                  <a:srgbClr val="0033CC"/>
                </a:solidFill>
                <a:latin typeface="Source Sans Pro" panose="020B0604020202020204" charset="0"/>
              </a:rPr>
              <a:t>CƠ SỞ DỮ LIỆU PHÂN TÁN</a:t>
            </a:r>
          </a:p>
          <a:p>
            <a:endParaRPr lang="en-US" dirty="0"/>
          </a:p>
        </p:txBody>
      </p:sp>
      <p:sp>
        <p:nvSpPr>
          <p:cNvPr id="5" name="TextBox 4"/>
          <p:cNvSpPr txBox="1"/>
          <p:nvPr/>
        </p:nvSpPr>
        <p:spPr>
          <a:xfrm>
            <a:off x="1204607" y="3053157"/>
            <a:ext cx="7332291" cy="1600438"/>
          </a:xfrm>
          <a:prstGeom prst="rect">
            <a:avLst/>
          </a:prstGeom>
          <a:noFill/>
        </p:spPr>
        <p:txBody>
          <a:bodyPr wrap="square" rtlCol="0">
            <a:spAutoFit/>
          </a:bodyPr>
          <a:lstStyle/>
          <a:p>
            <a:r>
              <a:rPr lang="en-US" b="1" dirty="0">
                <a:latin typeface="Source Sans Pro" panose="020B0604020202020204" charset="0"/>
              </a:rPr>
              <a:t>Thành viên : </a:t>
            </a:r>
          </a:p>
          <a:p>
            <a:r>
              <a:rPr lang="vi-VN" b="0" i="0" dirty="0">
                <a:solidFill>
                  <a:srgbClr val="050505"/>
                </a:solidFill>
                <a:effectLst/>
                <a:latin typeface="Segoe UI Historic" panose="020B0502040204020203" pitchFamily="34" charset="0"/>
              </a:rPr>
              <a:t>Nguyễn Đình Tuấn Anh (</a:t>
            </a:r>
            <a:r>
              <a:rPr lang="en-US" b="0" i="0" dirty="0">
                <a:solidFill>
                  <a:srgbClr val="050505"/>
                </a:solidFill>
                <a:effectLst/>
                <a:latin typeface="Segoe UI Historic" panose="020B0502040204020203" pitchFamily="34" charset="0"/>
              </a:rPr>
              <a:t>T</a:t>
            </a:r>
            <a:r>
              <a:rPr lang="vi-VN" b="0" i="0" dirty="0">
                <a:solidFill>
                  <a:srgbClr val="050505"/>
                </a:solidFill>
                <a:effectLst/>
                <a:latin typeface="Segoe UI Historic" panose="020B0502040204020203" pitchFamily="34" charset="0"/>
              </a:rPr>
              <a:t>rưởng nhóm)</a:t>
            </a:r>
            <a:r>
              <a:rPr lang="en-US" b="0" i="0" dirty="0">
                <a:solidFill>
                  <a:srgbClr val="050505"/>
                </a:solidFill>
                <a:effectLst/>
                <a:latin typeface="Segoe UI Historic" panose="020B0502040204020203" pitchFamily="34" charset="0"/>
              </a:rPr>
              <a:t> – B18DCCN020</a:t>
            </a:r>
          </a:p>
          <a:p>
            <a:r>
              <a:rPr lang="vi-VN" b="0" i="0" dirty="0">
                <a:solidFill>
                  <a:srgbClr val="050505"/>
                </a:solidFill>
                <a:effectLst/>
                <a:latin typeface="Segoe UI Historic" panose="020B0502040204020203" pitchFamily="34" charset="0"/>
              </a:rPr>
              <a:t>Vũ Ngọc Cương</a:t>
            </a:r>
            <a:r>
              <a:rPr lang="en-US" b="0" i="0" dirty="0">
                <a:solidFill>
                  <a:srgbClr val="050505"/>
                </a:solidFill>
                <a:effectLst/>
                <a:latin typeface="Segoe UI Historic" panose="020B0502040204020203" pitchFamily="34" charset="0"/>
              </a:rPr>
              <a:t> – B18DCCN064</a:t>
            </a:r>
            <a:r>
              <a:rPr lang="en-US" dirty="0">
                <a:solidFill>
                  <a:srgbClr val="050505"/>
                </a:solidFill>
                <a:latin typeface="Segoe UI Historic" panose="020B0502040204020203" pitchFamily="34" charset="0"/>
              </a:rPr>
              <a:t>                                   </a:t>
            </a:r>
            <a:r>
              <a:rPr lang="vi-VN" b="0" i="0" dirty="0">
                <a:solidFill>
                  <a:srgbClr val="050505"/>
                </a:solidFill>
                <a:effectLst/>
                <a:latin typeface="Segoe UI Historic" panose="020B0502040204020203" pitchFamily="34" charset="0"/>
              </a:rPr>
              <a:t>Lã Trung Hiếu</a:t>
            </a:r>
            <a:r>
              <a:rPr lang="en-US" b="0" i="0" dirty="0">
                <a:solidFill>
                  <a:srgbClr val="050505"/>
                </a:solidFill>
                <a:effectLst/>
                <a:latin typeface="Segoe UI Historic" panose="020B0502040204020203" pitchFamily="34" charset="0"/>
              </a:rPr>
              <a:t> – B18DCCN214</a:t>
            </a:r>
          </a:p>
          <a:p>
            <a:r>
              <a:rPr lang="vi-VN" b="0" i="0" dirty="0">
                <a:solidFill>
                  <a:srgbClr val="050505"/>
                </a:solidFill>
                <a:effectLst/>
                <a:latin typeface="Segoe UI Historic" panose="020B0502040204020203" pitchFamily="34" charset="0"/>
              </a:rPr>
              <a:t>Phan Quang Hiếu</a:t>
            </a:r>
            <a:r>
              <a:rPr lang="en-US" dirty="0">
                <a:solidFill>
                  <a:srgbClr val="050505"/>
                </a:solidFill>
                <a:latin typeface="Segoe UI Historic" panose="020B0502040204020203" pitchFamily="34" charset="0"/>
              </a:rPr>
              <a:t> – B18DCCN225                                </a:t>
            </a:r>
            <a:r>
              <a:rPr lang="vi-VN" b="0" i="0" dirty="0">
                <a:solidFill>
                  <a:srgbClr val="050505"/>
                </a:solidFill>
                <a:effectLst/>
                <a:latin typeface="Segoe UI Historic" panose="020B0502040204020203" pitchFamily="34" charset="0"/>
              </a:rPr>
              <a:t>Đào Quang Huy</a:t>
            </a:r>
            <a:r>
              <a:rPr lang="en-US" b="0" i="0" dirty="0">
                <a:solidFill>
                  <a:srgbClr val="050505"/>
                </a:solidFill>
                <a:effectLst/>
                <a:latin typeface="Segoe UI Historic" panose="020B0502040204020203" pitchFamily="34" charset="0"/>
              </a:rPr>
              <a:t> – B18DCCN262</a:t>
            </a:r>
            <a:r>
              <a:rPr lang="vi-VN" b="0" i="0" dirty="0">
                <a:solidFill>
                  <a:srgbClr val="050505"/>
                </a:solidFill>
                <a:effectLst/>
                <a:latin typeface="Segoe UI Historic" panose="020B0502040204020203" pitchFamily="34" charset="0"/>
              </a:rPr>
              <a:t> </a:t>
            </a:r>
            <a:endParaRPr lang="en-US" b="0" i="0" dirty="0">
              <a:solidFill>
                <a:srgbClr val="050505"/>
              </a:solidFill>
              <a:effectLst/>
              <a:latin typeface="Segoe UI Historic" panose="020B0502040204020203" pitchFamily="34" charset="0"/>
            </a:endParaRPr>
          </a:p>
          <a:p>
            <a:r>
              <a:rPr lang="vi-VN" b="0" i="0" dirty="0">
                <a:solidFill>
                  <a:srgbClr val="050505"/>
                </a:solidFill>
                <a:effectLst/>
                <a:latin typeface="Segoe UI Historic" panose="020B0502040204020203" pitchFamily="34" charset="0"/>
              </a:rPr>
              <a:t>Trương Tuấn Huy</a:t>
            </a:r>
            <a:r>
              <a:rPr lang="en-US" b="0" i="0" dirty="0">
                <a:solidFill>
                  <a:srgbClr val="050505"/>
                </a:solidFill>
                <a:effectLst/>
                <a:latin typeface="Segoe UI Historic" panose="020B0502040204020203" pitchFamily="34" charset="0"/>
              </a:rPr>
              <a:t> – B18DCCN273</a:t>
            </a:r>
            <a:r>
              <a:rPr lang="en-US" dirty="0">
                <a:solidFill>
                  <a:srgbClr val="050505"/>
                </a:solidFill>
                <a:latin typeface="Segoe UI Historic" panose="020B0502040204020203" pitchFamily="34" charset="0"/>
              </a:rPr>
              <a:t>                                 </a:t>
            </a:r>
            <a:r>
              <a:rPr lang="vi-VN" b="0" i="0" dirty="0">
                <a:solidFill>
                  <a:srgbClr val="050505"/>
                </a:solidFill>
                <a:effectLst/>
                <a:latin typeface="Segoe UI Historic" panose="020B0502040204020203" pitchFamily="34" charset="0"/>
              </a:rPr>
              <a:t>Lê Dương Hưng </a:t>
            </a:r>
            <a:r>
              <a:rPr lang="en-US" b="0" i="0" dirty="0">
                <a:solidFill>
                  <a:srgbClr val="050505"/>
                </a:solidFill>
                <a:effectLst/>
                <a:latin typeface="Segoe UI Historic" panose="020B0502040204020203" pitchFamily="34" charset="0"/>
              </a:rPr>
              <a:t>– B18DCCN280</a:t>
            </a:r>
          </a:p>
          <a:p>
            <a:r>
              <a:rPr lang="vi-VN" b="0" i="0" dirty="0">
                <a:solidFill>
                  <a:srgbClr val="050505"/>
                </a:solidFill>
                <a:effectLst/>
                <a:latin typeface="Segoe UI Historic" panose="020B0502040204020203" pitchFamily="34" charset="0"/>
              </a:rPr>
              <a:t>Nguyễn Đức Kiên</a:t>
            </a:r>
            <a:r>
              <a:rPr lang="en-US" b="0" i="0" dirty="0">
                <a:solidFill>
                  <a:srgbClr val="050505"/>
                </a:solidFill>
                <a:effectLst/>
                <a:latin typeface="Segoe UI Historic" panose="020B0502040204020203" pitchFamily="34" charset="0"/>
              </a:rPr>
              <a:t> – B18DCCN295</a:t>
            </a:r>
            <a:r>
              <a:rPr lang="vi-VN" b="0" i="0" dirty="0">
                <a:solidFill>
                  <a:srgbClr val="050505"/>
                </a:solidFill>
                <a:effectLst/>
                <a:latin typeface="Segoe UI Historic" panose="020B0502040204020203" pitchFamily="34" charset="0"/>
              </a:rPr>
              <a:t> </a:t>
            </a:r>
            <a:r>
              <a:rPr lang="en-US" dirty="0">
                <a:solidFill>
                  <a:srgbClr val="050505"/>
                </a:solidFill>
                <a:latin typeface="Segoe UI Historic" panose="020B0502040204020203" pitchFamily="34" charset="0"/>
              </a:rPr>
              <a:t>                                </a:t>
            </a:r>
            <a:r>
              <a:rPr lang="vi-VN" b="0" i="0" dirty="0">
                <a:solidFill>
                  <a:srgbClr val="050505"/>
                </a:solidFill>
                <a:effectLst/>
                <a:latin typeface="Segoe UI Historic" panose="020B0502040204020203" pitchFamily="34" charset="0"/>
              </a:rPr>
              <a:t>Phạm Ngọc Long</a:t>
            </a:r>
            <a:r>
              <a:rPr lang="en-US" b="0" i="0" dirty="0">
                <a:solidFill>
                  <a:srgbClr val="050505"/>
                </a:solidFill>
                <a:effectLst/>
                <a:latin typeface="Segoe UI Historic" panose="020B0502040204020203" pitchFamily="34" charset="0"/>
              </a:rPr>
              <a:t> – B18DCCN357</a:t>
            </a:r>
          </a:p>
          <a:p>
            <a:r>
              <a:rPr lang="vi-VN" b="0" i="0" dirty="0">
                <a:solidFill>
                  <a:srgbClr val="050505"/>
                </a:solidFill>
                <a:effectLst/>
                <a:latin typeface="Segoe UI Historic" panose="020B0502040204020203" pitchFamily="34" charset="0"/>
              </a:rPr>
              <a:t>Hoàng Lê Minh</a:t>
            </a:r>
            <a:r>
              <a:rPr lang="en-US" b="0" i="0" dirty="0">
                <a:solidFill>
                  <a:srgbClr val="050505"/>
                </a:solidFill>
                <a:effectLst/>
                <a:latin typeface="Segoe UI Historic" panose="020B0502040204020203" pitchFamily="34" charset="0"/>
              </a:rPr>
              <a:t> – B18DCCN400</a:t>
            </a:r>
            <a:r>
              <a:rPr lang="en-US" dirty="0">
                <a:solidFill>
                  <a:srgbClr val="050505"/>
                </a:solidFill>
                <a:latin typeface="Segoe UI Historic" panose="020B0502040204020203" pitchFamily="34" charset="0"/>
              </a:rPr>
              <a:t>                                    </a:t>
            </a:r>
            <a:r>
              <a:rPr lang="vi-VN" b="0" i="0" dirty="0">
                <a:solidFill>
                  <a:srgbClr val="050505"/>
                </a:solidFill>
                <a:effectLst/>
                <a:latin typeface="Segoe UI Historic" panose="020B0502040204020203" pitchFamily="34" charset="0"/>
              </a:rPr>
              <a:t>Phạm Sỹ Hồng Ngọc</a:t>
            </a:r>
            <a:r>
              <a:rPr lang="en-US" b="0" i="0" dirty="0">
                <a:solidFill>
                  <a:srgbClr val="050505"/>
                </a:solidFill>
                <a:effectLst/>
                <a:latin typeface="Segoe UI Historic" panose="020B0502040204020203" pitchFamily="34" charset="0"/>
              </a:rPr>
              <a:t> – B18DCCN457</a:t>
            </a:r>
            <a:endParaRPr lang="en-US" b="1" dirty="0">
              <a:latin typeface="Source Sans Pro" panose="020B0604020202020204" charset="0"/>
            </a:endParaRPr>
          </a:p>
        </p:txBody>
      </p:sp>
      <p:sp>
        <p:nvSpPr>
          <p:cNvPr id="9" name="TextBox 8"/>
          <p:cNvSpPr txBox="1"/>
          <p:nvPr/>
        </p:nvSpPr>
        <p:spPr>
          <a:xfrm>
            <a:off x="2998891" y="2387084"/>
            <a:ext cx="3146218" cy="369332"/>
          </a:xfrm>
          <a:prstGeom prst="rect">
            <a:avLst/>
          </a:prstGeom>
          <a:noFill/>
        </p:spPr>
        <p:txBody>
          <a:bodyPr wrap="square" rtlCol="0">
            <a:spAutoFit/>
          </a:bodyPr>
          <a:lstStyle/>
          <a:p>
            <a:r>
              <a:rPr lang="en-US" sz="1800" b="1" dirty="0" err="1">
                <a:solidFill>
                  <a:schemeClr val="accent1">
                    <a:lumMod val="50000"/>
                  </a:schemeClr>
                </a:solidFill>
                <a:latin typeface="Source Sans Pro" panose="020B0604020202020204" charset="0"/>
              </a:rPr>
              <a:t>Giảng</a:t>
            </a:r>
            <a:r>
              <a:rPr lang="en-US" sz="1800" b="1" dirty="0">
                <a:solidFill>
                  <a:schemeClr val="accent1">
                    <a:lumMod val="50000"/>
                  </a:schemeClr>
                </a:solidFill>
                <a:latin typeface="Source Sans Pro" panose="020B0604020202020204" charset="0"/>
              </a:rPr>
              <a:t> </a:t>
            </a:r>
            <a:r>
              <a:rPr lang="en-US" sz="1800" b="1" dirty="0" err="1">
                <a:solidFill>
                  <a:schemeClr val="accent1">
                    <a:lumMod val="50000"/>
                  </a:schemeClr>
                </a:solidFill>
                <a:latin typeface="Source Sans Pro" panose="020B0604020202020204" charset="0"/>
              </a:rPr>
              <a:t>viên</a:t>
            </a:r>
            <a:r>
              <a:rPr lang="en-US" sz="1800" b="1" dirty="0">
                <a:solidFill>
                  <a:schemeClr val="accent1">
                    <a:lumMod val="50000"/>
                  </a:schemeClr>
                </a:solidFill>
                <a:latin typeface="Source Sans Pro" panose="020B0604020202020204" charset="0"/>
              </a:rPr>
              <a:t>: Cô Phan Thị Hà</a:t>
            </a:r>
          </a:p>
        </p:txBody>
      </p:sp>
    </p:spTree>
    <p:extLst>
      <p:ext uri="{BB962C8B-B14F-4D97-AF65-F5344CB8AC3E}">
        <p14:creationId xmlns:p14="http://schemas.microsoft.com/office/powerpoint/2010/main" val="20312779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3" y="223874"/>
            <a:ext cx="4666158" cy="343054"/>
          </a:xfrm>
          <a:prstGeom prst="rect">
            <a:avLst/>
          </a:prstGeom>
          <a:ln>
            <a:noFill/>
          </a:ln>
        </p:spPr>
        <p:txBody>
          <a:bodyPr spcFirstLastPara="1" wrap="square" lIns="91425" tIns="91425" rIns="91425" bIns="91425" anchor="ctr" anchorCtr="0">
            <a:noAutofit/>
          </a:bodyPr>
          <a:lstStyle/>
          <a:p>
            <a:pPr lvl="0"/>
            <a:r>
              <a:rPr lang="en" sz="1600" u="sng" dirty="0"/>
              <a:t>TỔNG QUAN VỀ ĐỒNG THỜI PHÂN TÁN</a:t>
            </a:r>
            <a:endParaRPr sz="1600" u="sng" dirty="0"/>
          </a:p>
        </p:txBody>
      </p:sp>
      <p:sp>
        <p:nvSpPr>
          <p:cNvPr id="96" name="Google Shape;96;p1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1</a:t>
            </a:r>
          </a:p>
        </p:txBody>
      </p:sp>
      <p:sp>
        <p:nvSpPr>
          <p:cNvPr id="5" name="Google Shape;92;p16"/>
          <p:cNvSpPr txBox="1">
            <a:spLocks/>
          </p:cNvSpPr>
          <p:nvPr/>
        </p:nvSpPr>
        <p:spPr>
          <a:xfrm>
            <a:off x="774192" y="438073"/>
            <a:ext cx="5847588"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1600" dirty="0"/>
              <a:t>.5 Lịch toàn cục khả tuần tự</a:t>
            </a:r>
          </a:p>
        </p:txBody>
      </p:sp>
      <p:sp>
        <p:nvSpPr>
          <p:cNvPr id="2" name="TextBox 1"/>
          <p:cNvSpPr txBox="1"/>
          <p:nvPr/>
        </p:nvSpPr>
        <p:spPr>
          <a:xfrm>
            <a:off x="553397" y="1207785"/>
            <a:ext cx="6068383" cy="52322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Thí </a:t>
            </a:r>
            <a:r>
              <a:rPr lang="en-US" b="1" dirty="0" err="1">
                <a:latin typeface="Arial" panose="020B0604020202020204" pitchFamily="34" charset="0"/>
                <a:cs typeface="Arial" panose="020B0604020202020204" pitchFamily="34" charset="0"/>
              </a:rPr>
              <a:t>dụ</a:t>
            </a:r>
            <a:r>
              <a:rPr lang="en-US" b="1" dirty="0">
                <a:latin typeface="Arial" panose="020B0604020202020204" pitchFamily="34" charset="0"/>
                <a:cs typeface="Arial" panose="020B0604020202020204" pitchFamily="34" charset="0"/>
              </a:rPr>
              <a:t> 6:</a:t>
            </a:r>
          </a:p>
          <a:p>
            <a:endParaRPr lang="en-US" dirty="0"/>
          </a:p>
        </p:txBody>
      </p:sp>
      <p:sp>
        <p:nvSpPr>
          <p:cNvPr id="16" name="Rounded Rectangle 15"/>
          <p:cNvSpPr/>
          <p:nvPr/>
        </p:nvSpPr>
        <p:spPr>
          <a:xfrm>
            <a:off x="4973028" y="2979820"/>
            <a:ext cx="3599472" cy="955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ectangle 16"/>
          <p:cNvSpPr/>
          <p:nvPr/>
        </p:nvSpPr>
        <p:spPr>
          <a:xfrm>
            <a:off x="4973028" y="2981608"/>
            <a:ext cx="3704527" cy="954107"/>
          </a:xfrm>
          <a:prstGeom prst="rect">
            <a:avLst/>
          </a:prstGeom>
        </p:spPr>
        <p:txBody>
          <a:bodyPr wrap="square">
            <a:spAutoFit/>
          </a:bodyPr>
          <a:lstStyle/>
          <a:p>
            <a:pPr marL="342900" indent="-342900">
              <a:buAutoNum type="arabicPeriod"/>
            </a:pPr>
            <a:r>
              <a:rPr lang="en-US" b="1" dirty="0">
                <a:latin typeface="Source Sans Pro" panose="020B0604020202020204" charset="0"/>
              </a:rPr>
              <a:t>Mỗi lịch cục bộ đều phải khả tuần tự</a:t>
            </a:r>
          </a:p>
          <a:p>
            <a:pPr marL="342900" indent="-342900">
              <a:buAutoNum type="arabicPeriod"/>
            </a:pPr>
            <a:r>
              <a:rPr lang="en-US" b="1" dirty="0">
                <a:latin typeface="Source Sans Pro" panose="020B0604020202020204" charset="0"/>
              </a:rPr>
              <a:t>Hai </a:t>
            </a:r>
            <a:r>
              <a:rPr lang="en-US" b="1" dirty="0" err="1">
                <a:latin typeface="Source Sans Pro" panose="020B0604020202020204" charset="0"/>
              </a:rPr>
              <a:t>thao</a:t>
            </a:r>
            <a:r>
              <a:rPr lang="en-US" b="1" dirty="0">
                <a:latin typeface="Source Sans Pro" panose="020B0604020202020204" charset="0"/>
              </a:rPr>
              <a:t> tác tương tranh phải có cùng thứ tự tương đối trong tất cả các </a:t>
            </a:r>
            <a:r>
              <a:rPr lang="en-US" b="1" dirty="0" err="1">
                <a:latin typeface="Source Sans Pro" panose="020B0604020202020204" charset="0"/>
              </a:rPr>
              <a:t>lịch</a:t>
            </a:r>
            <a:r>
              <a:rPr lang="en-US" b="1" dirty="0">
                <a:latin typeface="Source Sans Pro" panose="020B0604020202020204" charset="0"/>
              </a:rPr>
              <a:t> </a:t>
            </a:r>
            <a:r>
              <a:rPr lang="en-US" b="1" dirty="0" err="1">
                <a:latin typeface="Source Sans Pro" panose="020B0604020202020204" charset="0"/>
              </a:rPr>
              <a:t>cục</a:t>
            </a:r>
            <a:r>
              <a:rPr lang="en-US" b="1" dirty="0">
                <a:latin typeface="Source Sans Pro" panose="020B0604020202020204" charset="0"/>
              </a:rPr>
              <a:t> bộ nơi mà chúng cùng xuất hiện</a:t>
            </a:r>
          </a:p>
        </p:txBody>
      </p:sp>
      <p:sp>
        <p:nvSpPr>
          <p:cNvPr id="8" name="Down Arrow 7"/>
          <p:cNvSpPr/>
          <p:nvPr/>
        </p:nvSpPr>
        <p:spPr>
          <a:xfrm>
            <a:off x="6686454" y="2194096"/>
            <a:ext cx="172620"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878724" y="1532112"/>
            <a:ext cx="3893133" cy="523220"/>
          </a:xfrm>
          <a:prstGeom prst="rect">
            <a:avLst/>
          </a:prstGeom>
          <a:noFill/>
        </p:spPr>
        <p:txBody>
          <a:bodyPr wrap="square" rtlCol="0">
            <a:spAutoFit/>
          </a:bodyPr>
          <a:lstStyle/>
          <a:p>
            <a:r>
              <a:rPr lang="en-US" dirty="0"/>
              <a:t>Về trực quan, lịch toàn cục khả tuần tự một bản phải thỏa mãn những điều </a:t>
            </a:r>
            <a:r>
              <a:rPr lang="en-US" dirty="0" err="1"/>
              <a:t>kiện</a:t>
            </a:r>
            <a:r>
              <a:rPr lang="en-US" dirty="0"/>
              <a:t> </a:t>
            </a:r>
            <a:r>
              <a:rPr lang="en-US" dirty="0" err="1"/>
              <a:t>sau</a:t>
            </a:r>
            <a:r>
              <a:rPr lang="en-US" dirty="0"/>
              <a:t>:</a:t>
            </a:r>
          </a:p>
        </p:txBody>
      </p:sp>
      <p:pic>
        <p:nvPicPr>
          <p:cNvPr id="4" name="Picture 3">
            <a:extLst>
              <a:ext uri="{FF2B5EF4-FFF2-40B4-BE49-F238E27FC236}">
                <a16:creationId xmlns:a16="http://schemas.microsoft.com/office/drawing/2014/main" id="{5CD163F0-39FA-4C0D-B424-B9B0D1394C86}"/>
              </a:ext>
            </a:extLst>
          </p:cNvPr>
          <p:cNvPicPr>
            <a:picLocks noChangeAspect="1"/>
          </p:cNvPicPr>
          <p:nvPr/>
        </p:nvPicPr>
        <p:blipFill>
          <a:blip r:embed="rId3"/>
          <a:stretch>
            <a:fillRect/>
          </a:stretch>
        </p:blipFill>
        <p:spPr>
          <a:xfrm>
            <a:off x="466445" y="1608333"/>
            <a:ext cx="3896269" cy="1991003"/>
          </a:xfrm>
          <a:prstGeom prst="rect">
            <a:avLst/>
          </a:prstGeom>
        </p:spPr>
      </p:pic>
      <p:sp>
        <p:nvSpPr>
          <p:cNvPr id="15" name="TextBox 14">
            <a:extLst>
              <a:ext uri="{FF2B5EF4-FFF2-40B4-BE49-F238E27FC236}">
                <a16:creationId xmlns:a16="http://schemas.microsoft.com/office/drawing/2014/main" id="{3AF2E248-B222-48E9-BE42-823F9E0F97C4}"/>
              </a:ext>
            </a:extLst>
          </p:cNvPr>
          <p:cNvSpPr txBox="1"/>
          <p:nvPr/>
        </p:nvSpPr>
        <p:spPr>
          <a:xfrm>
            <a:off x="346235" y="3874883"/>
            <a:ext cx="4572000" cy="954107"/>
          </a:xfrm>
          <a:prstGeom prst="rect">
            <a:avLst/>
          </a:prstGeom>
          <a:noFill/>
        </p:spPr>
        <p:txBody>
          <a:bodyPr wrap="square">
            <a:spAutoFit/>
          </a:bodyPr>
          <a:lstStyle/>
          <a:p>
            <a:r>
              <a:rPr lang="en-US" dirty="0" err="1"/>
              <a:t>Tính</a:t>
            </a:r>
            <a:r>
              <a:rPr lang="en-US" dirty="0"/>
              <a:t> </a:t>
            </a:r>
            <a:r>
              <a:rPr lang="en-US" dirty="0" err="1"/>
              <a:t>nhất</a:t>
            </a:r>
            <a:r>
              <a:rPr lang="en-US" dirty="0"/>
              <a:t> </a:t>
            </a:r>
            <a:r>
              <a:rPr lang="en-US" dirty="0" err="1"/>
              <a:t>quán</a:t>
            </a:r>
            <a:r>
              <a:rPr lang="en-US" dirty="0"/>
              <a:t> </a:t>
            </a:r>
            <a:r>
              <a:rPr lang="en-US" dirty="0" err="1"/>
              <a:t>tương</a:t>
            </a:r>
            <a:r>
              <a:rPr lang="en-US" dirty="0"/>
              <a:t> </a:t>
            </a:r>
            <a:r>
              <a:rPr lang="en-US" dirty="0" err="1"/>
              <a:t>hỗ</a:t>
            </a:r>
            <a:r>
              <a:rPr lang="en-US" dirty="0"/>
              <a:t> </a:t>
            </a:r>
            <a:r>
              <a:rPr lang="en-US" dirty="0" err="1"/>
              <a:t>đòi</a:t>
            </a:r>
            <a:r>
              <a:rPr lang="en-US" dirty="0"/>
              <a:t> </a:t>
            </a:r>
            <a:r>
              <a:rPr lang="en-US" dirty="0" err="1"/>
              <a:t>hỏi</a:t>
            </a:r>
            <a:r>
              <a:rPr lang="en-US" dirty="0"/>
              <a:t> </a:t>
            </a:r>
            <a:r>
              <a:rPr lang="en-US" dirty="0" err="1"/>
              <a:t>rằng</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mục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mọi</a:t>
            </a:r>
            <a:r>
              <a:rPr lang="en-US" dirty="0"/>
              <a:t> </a:t>
            </a:r>
            <a:r>
              <a:rPr lang="en-US" dirty="0" err="1"/>
              <a:t>mục</a:t>
            </a:r>
            <a:r>
              <a:rPr lang="en-US" dirty="0"/>
              <a:t> </a:t>
            </a:r>
            <a:r>
              <a:rPr lang="en-US" dirty="0" err="1"/>
              <a:t>dữ</a:t>
            </a:r>
            <a:r>
              <a:rPr lang="en-US" dirty="0"/>
              <a:t> </a:t>
            </a:r>
            <a:r>
              <a:rPr lang="en-US" dirty="0" err="1"/>
              <a:t>liệu</a:t>
            </a:r>
            <a:r>
              <a:rPr lang="en-US" dirty="0"/>
              <a:t> </a:t>
            </a:r>
            <a:r>
              <a:rPr lang="en-US" dirty="0" err="1"/>
              <a:t>nhân</a:t>
            </a:r>
            <a:r>
              <a:rPr lang="en-US" dirty="0"/>
              <a:t> </a:t>
            </a:r>
            <a:r>
              <a:rPr lang="en-US" dirty="0" err="1"/>
              <a:t>bản</a:t>
            </a:r>
            <a:r>
              <a:rPr lang="en-US" dirty="0"/>
              <a:t> </a:t>
            </a:r>
            <a:r>
              <a:rPr lang="en-US" dirty="0" err="1"/>
              <a:t>đều</a:t>
            </a:r>
            <a:r>
              <a:rPr lang="en-US" dirty="0"/>
              <a:t> </a:t>
            </a:r>
            <a:r>
              <a:rPr lang="en-US" dirty="0" err="1"/>
              <a:t>như</a:t>
            </a:r>
            <a:r>
              <a:rPr lang="en-US" dirty="0"/>
              <a:t> </a:t>
            </a:r>
            <a:r>
              <a:rPr lang="en-US" dirty="0" err="1"/>
              <a:t>nhau</a:t>
            </a:r>
            <a:r>
              <a:rPr lang="en-US" dirty="0"/>
              <a:t>. </a:t>
            </a:r>
            <a:r>
              <a:rPr lang="en-US" dirty="0" err="1"/>
              <a:t>Các</a:t>
            </a:r>
            <a:r>
              <a:rPr lang="en-US" dirty="0"/>
              <a:t> </a:t>
            </a:r>
            <a:r>
              <a:rPr lang="en-US" dirty="0" err="1"/>
              <a:t>lịch</a:t>
            </a:r>
            <a:r>
              <a:rPr lang="en-US" dirty="0"/>
              <a:t> </a:t>
            </a:r>
            <a:r>
              <a:rPr lang="en-US" dirty="0" err="1"/>
              <a:t>có</a:t>
            </a:r>
            <a:r>
              <a:rPr lang="en-US" dirty="0"/>
              <a:t> </a:t>
            </a:r>
            <a:r>
              <a:rPr lang="en-US" dirty="0" err="1"/>
              <a:t>thể</a:t>
            </a:r>
            <a:r>
              <a:rPr lang="en-US" dirty="0"/>
              <a:t> </a:t>
            </a:r>
            <a:r>
              <a:rPr lang="en-US" dirty="0" err="1"/>
              <a:t>duy</a:t>
            </a:r>
            <a:r>
              <a:rPr lang="en-US" dirty="0"/>
              <a:t> </a:t>
            </a:r>
            <a:r>
              <a:rPr lang="en-US" dirty="0" err="1"/>
              <a:t>trì</a:t>
            </a:r>
            <a:r>
              <a:rPr lang="en-US" dirty="0"/>
              <a:t> </a:t>
            </a:r>
            <a:r>
              <a:rPr lang="en-US" dirty="0" err="1"/>
              <a:t>tính</a:t>
            </a:r>
            <a:r>
              <a:rPr lang="en-US" dirty="0"/>
              <a:t> </a:t>
            </a:r>
            <a:r>
              <a:rPr lang="en-US" dirty="0" err="1"/>
              <a:t>nhất</a:t>
            </a:r>
            <a:r>
              <a:rPr lang="en-US" dirty="0"/>
              <a:t> </a:t>
            </a:r>
            <a:r>
              <a:rPr lang="en-US" dirty="0" err="1"/>
              <a:t>quán</a:t>
            </a:r>
            <a:r>
              <a:rPr lang="en-US" dirty="0"/>
              <a:t> </a:t>
            </a:r>
            <a:r>
              <a:rPr lang="en-US" dirty="0" err="1"/>
              <a:t>tương</a:t>
            </a:r>
            <a:r>
              <a:rPr lang="en-US" dirty="0"/>
              <a:t> </a:t>
            </a:r>
            <a:r>
              <a:rPr lang="en-US" dirty="0" err="1"/>
              <a:t>hỗ</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i="1" dirty="0" err="1"/>
              <a:t>khả</a:t>
            </a:r>
            <a:r>
              <a:rPr lang="en-US" i="1" dirty="0"/>
              <a:t> </a:t>
            </a:r>
            <a:r>
              <a:rPr lang="en-US" i="1" dirty="0" err="1"/>
              <a:t>tuần</a:t>
            </a:r>
            <a:r>
              <a:rPr lang="en-US" i="1" dirty="0"/>
              <a:t> </a:t>
            </a:r>
            <a:r>
              <a:rPr lang="en-US" i="1" dirty="0" err="1"/>
              <a:t>tự</a:t>
            </a:r>
            <a:r>
              <a:rPr lang="en-US" i="1" dirty="0"/>
              <a:t> </a:t>
            </a:r>
            <a:r>
              <a:rPr lang="en-US" i="1" dirty="0" err="1"/>
              <a:t>một</a:t>
            </a:r>
            <a:r>
              <a:rPr lang="en-US" i="1" dirty="0"/>
              <a:t> </a:t>
            </a:r>
            <a:r>
              <a:rPr lang="en-US" i="1" dirty="0" err="1"/>
              <a:t>bản</a:t>
            </a:r>
            <a:r>
              <a:rPr lang="en-US" i="1" dirty="0"/>
              <a:t>.</a:t>
            </a:r>
          </a:p>
        </p:txBody>
      </p:sp>
    </p:spTree>
    <p:extLst>
      <p:ext uri="{BB962C8B-B14F-4D97-AF65-F5344CB8AC3E}">
        <p14:creationId xmlns:p14="http://schemas.microsoft.com/office/powerpoint/2010/main" val="19557005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836345" y="358083"/>
            <a:ext cx="4666158"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PHÂN LOẠI CÁC CƠ CHẾ ĐIỀU KHIỂN ĐỒNG THỜI</a:t>
            </a:r>
            <a:endParaRPr sz="1600" u="sng" dirty="0"/>
          </a:p>
        </p:txBody>
      </p:sp>
      <p:sp>
        <p:nvSpPr>
          <p:cNvPr id="96" name="Google Shape;96;p1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2</a:t>
            </a:r>
          </a:p>
        </p:txBody>
      </p:sp>
      <p:sp>
        <p:nvSpPr>
          <p:cNvPr id="7" name="TextBox 6">
            <a:extLst>
              <a:ext uri="{FF2B5EF4-FFF2-40B4-BE49-F238E27FC236}">
                <a16:creationId xmlns:a16="http://schemas.microsoft.com/office/drawing/2014/main" id="{77857713-1B09-496F-A1B0-57DFCAAD3B10}"/>
              </a:ext>
            </a:extLst>
          </p:cNvPr>
          <p:cNvSpPr txBox="1"/>
          <p:nvPr/>
        </p:nvSpPr>
        <p:spPr>
          <a:xfrm>
            <a:off x="599147" y="1256233"/>
            <a:ext cx="7701368" cy="2677656"/>
          </a:xfrm>
          <a:prstGeom prst="rect">
            <a:avLst/>
          </a:prstGeom>
          <a:noFill/>
        </p:spPr>
        <p:txBody>
          <a:bodyPr wrap="square">
            <a:spAutoFit/>
          </a:bodyPr>
          <a:lstStyle/>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Một</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số</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cách</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để</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phân</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loại</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các</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phương</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pháp</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điều</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khiển</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đồng</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thời</a:t>
            </a:r>
            <a:r>
              <a:rPr lang="en-US" sz="1400" b="1" dirty="0">
                <a:latin typeface="Arial" panose="020B0604020202020204" pitchFamily="34" charset="0"/>
                <a:cs typeface="Arial" panose="020B0604020202020204" pitchFamily="34" charset="0"/>
              </a:rPr>
              <a:t>:</a:t>
            </a:r>
          </a:p>
          <a:p>
            <a:r>
              <a:rPr lang="en-US" sz="14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tán</a:t>
            </a:r>
            <a:r>
              <a:rPr lang="en-US" dirty="0">
                <a:latin typeface="Arial" panose="020B0604020202020204" pitchFamily="34" charset="0"/>
                <a:cs typeface="Arial" panose="020B0604020202020204" pitchFamily="34" charset="0"/>
              </a:rPr>
              <a:t> CSDL</a:t>
            </a:r>
          </a:p>
          <a:p>
            <a:r>
              <a:rPr lang="en-US" sz="14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topo </a:t>
            </a:r>
            <a:r>
              <a:rPr lang="en-US" dirty="0" err="1">
                <a:latin typeface="Arial" panose="020B0604020202020204" pitchFamily="34" charset="0"/>
                <a:cs typeface="Arial" panose="020B0604020202020204" pitchFamily="34" charset="0"/>
              </a:rPr>
              <a:t>mạng</a:t>
            </a:r>
            <a:endParaRPr lang="en-US"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Wingdings" panose="05000000000000000000" pitchFamily="2" charset="2"/>
              </a:rPr>
              <a:t> </a:t>
            </a:r>
            <a:r>
              <a:rPr lang="en-US" b="1" dirty="0">
                <a:latin typeface="Arial" panose="020B0604020202020204" pitchFamily="34" charset="0"/>
                <a:cs typeface="Arial" panose="020B0604020202020204" pitchFamily="34" charset="0"/>
                <a:sym typeface="Wingdings" panose="05000000000000000000" pitchFamily="2" charset="2"/>
              </a:rPr>
              <a:t>* </a:t>
            </a:r>
            <a:r>
              <a:rPr lang="en-US" b="1" dirty="0" err="1">
                <a:latin typeface="Arial" panose="020B0604020202020204" pitchFamily="34" charset="0"/>
                <a:cs typeface="Arial" panose="020B0604020202020204" pitchFamily="34" charset="0"/>
                <a:sym typeface="Wingdings" panose="05000000000000000000" pitchFamily="2" charset="2"/>
              </a:rPr>
              <a:t>Tiêu</a:t>
            </a:r>
            <a:r>
              <a:rPr lang="en-US" b="1" dirty="0">
                <a:latin typeface="Arial" panose="020B0604020202020204" pitchFamily="34" charset="0"/>
                <a:cs typeface="Arial" panose="020B0604020202020204" pitchFamily="34" charset="0"/>
                <a:sym typeface="Wingdings" panose="05000000000000000000" pitchFamily="2" charset="2"/>
              </a:rPr>
              <a:t> </a:t>
            </a:r>
            <a:r>
              <a:rPr lang="en-US" b="1" dirty="0" err="1">
                <a:latin typeface="Arial" panose="020B0604020202020204" pitchFamily="34" charset="0"/>
                <a:cs typeface="Arial" panose="020B0604020202020204" pitchFamily="34" charset="0"/>
                <a:sym typeface="Wingdings" panose="05000000000000000000" pitchFamily="2" charset="2"/>
              </a:rPr>
              <a:t>chuẩn</a:t>
            </a:r>
            <a:r>
              <a:rPr lang="en-US" b="1" dirty="0">
                <a:latin typeface="Arial" panose="020B0604020202020204" pitchFamily="34" charset="0"/>
                <a:cs typeface="Arial" panose="020B0604020202020204" pitchFamily="34" charset="0"/>
                <a:sym typeface="Wingdings" panose="05000000000000000000" pitchFamily="2" charset="2"/>
              </a:rPr>
              <a:t> </a:t>
            </a:r>
            <a:r>
              <a:rPr lang="en-US" b="1" dirty="0" err="1">
                <a:latin typeface="Arial" panose="020B0604020202020204" pitchFamily="34" charset="0"/>
                <a:cs typeface="Arial" panose="020B0604020202020204" pitchFamily="34" charset="0"/>
                <a:sym typeface="Wingdings" panose="05000000000000000000" pitchFamily="2" charset="2"/>
              </a:rPr>
              <a:t>phân</a:t>
            </a:r>
            <a:r>
              <a:rPr lang="en-US" b="1" dirty="0">
                <a:latin typeface="Arial" panose="020B0604020202020204" pitchFamily="34" charset="0"/>
                <a:cs typeface="Arial" panose="020B0604020202020204" pitchFamily="34" charset="0"/>
                <a:sym typeface="Wingdings" panose="05000000000000000000" pitchFamily="2" charset="2"/>
              </a:rPr>
              <a:t> </a:t>
            </a:r>
            <a:r>
              <a:rPr lang="en-US" b="1" dirty="0" err="1">
                <a:latin typeface="Arial" panose="020B0604020202020204" pitchFamily="34" charset="0"/>
                <a:cs typeface="Arial" panose="020B0604020202020204" pitchFamily="34" charset="0"/>
                <a:sym typeface="Wingdings" panose="05000000000000000000" pitchFamily="2" charset="2"/>
              </a:rPr>
              <a:t>loại</a:t>
            </a:r>
            <a:r>
              <a:rPr lang="en-US" b="1" dirty="0">
                <a:latin typeface="Arial" panose="020B0604020202020204" pitchFamily="34" charset="0"/>
                <a:cs typeface="Arial" panose="020B0604020202020204" pitchFamily="34" charset="0"/>
                <a:sym typeface="Wingdings" panose="05000000000000000000" pitchFamily="2" charset="2"/>
              </a:rPr>
              <a:t> </a:t>
            </a:r>
            <a:r>
              <a:rPr lang="en-US" b="1" dirty="0" err="1">
                <a:latin typeface="Arial" panose="020B0604020202020204" pitchFamily="34" charset="0"/>
                <a:cs typeface="Arial" panose="020B0604020202020204" pitchFamily="34" charset="0"/>
                <a:sym typeface="Wingdings" panose="05000000000000000000" pitchFamily="2" charset="2"/>
              </a:rPr>
              <a:t>thông</a:t>
            </a:r>
            <a:r>
              <a:rPr lang="en-US" b="1" dirty="0">
                <a:latin typeface="Arial" panose="020B0604020202020204" pitchFamily="34" charset="0"/>
                <a:cs typeface="Arial" panose="020B0604020202020204" pitchFamily="34" charset="0"/>
                <a:sym typeface="Wingdings" panose="05000000000000000000" pitchFamily="2" charset="2"/>
              </a:rPr>
              <a:t> </a:t>
            </a:r>
            <a:r>
              <a:rPr lang="en-US" b="1" dirty="0" err="1">
                <a:latin typeface="Arial" panose="020B0604020202020204" pitchFamily="34" charset="0"/>
                <a:cs typeface="Arial" panose="020B0604020202020204" pitchFamily="34" charset="0"/>
                <a:sym typeface="Wingdings" panose="05000000000000000000" pitchFamily="2" charset="2"/>
              </a:rPr>
              <a:t>dụng</a:t>
            </a:r>
            <a:r>
              <a:rPr lang="en-US" b="1" dirty="0">
                <a:latin typeface="Arial" panose="020B0604020202020204" pitchFamily="34" charset="0"/>
                <a:cs typeface="Arial" panose="020B0604020202020204" pitchFamily="34" charset="0"/>
                <a:sym typeface="Wingdings" panose="05000000000000000000" pitchFamily="2" charset="2"/>
              </a:rPr>
              <a:t> </a:t>
            </a:r>
            <a:r>
              <a:rPr lang="en-US" b="1" dirty="0" err="1">
                <a:latin typeface="Arial" panose="020B0604020202020204" pitchFamily="34" charset="0"/>
                <a:cs typeface="Arial" panose="020B0604020202020204" pitchFamily="34" charset="0"/>
                <a:sym typeface="Wingdings" panose="05000000000000000000" pitchFamily="2" charset="2"/>
              </a:rPr>
              <a:t>nhất</a:t>
            </a:r>
            <a:r>
              <a:rPr lang="en-US" b="1"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theo</a:t>
            </a:r>
            <a:r>
              <a:rPr lang="en-US" dirty="0">
                <a:latin typeface="Arial" panose="020B0604020202020204" pitchFamily="34" charset="0"/>
                <a:cs typeface="Arial" panose="020B0604020202020204" pitchFamily="34" charset="0"/>
                <a:sym typeface="Wingdings" panose="05000000000000000000" pitchFamily="2" charset="2"/>
              </a:rPr>
              <a:t> </a:t>
            </a:r>
            <a:r>
              <a:rPr lang="en-US" i="1" dirty="0" err="1">
                <a:latin typeface="Arial" panose="020B0604020202020204" pitchFamily="34" charset="0"/>
                <a:cs typeface="Arial" panose="020B0604020202020204" pitchFamily="34" charset="0"/>
                <a:sym typeface="Wingdings" panose="05000000000000000000" pitchFamily="2" charset="2"/>
              </a:rPr>
              <a:t>nguyên</a:t>
            </a:r>
            <a:r>
              <a:rPr lang="en-US" i="1" dirty="0">
                <a:latin typeface="Arial" panose="020B0604020202020204" pitchFamily="34" charset="0"/>
                <a:cs typeface="Arial" panose="020B0604020202020204" pitchFamily="34" charset="0"/>
                <a:sym typeface="Wingdings" panose="05000000000000000000" pitchFamily="2" charset="2"/>
              </a:rPr>
              <a:t> </a:t>
            </a:r>
            <a:r>
              <a:rPr lang="en-US" i="1" dirty="0" err="1">
                <a:latin typeface="Arial" panose="020B0604020202020204" pitchFamily="34" charset="0"/>
                <a:cs typeface="Arial" panose="020B0604020202020204" pitchFamily="34" charset="0"/>
                <a:sym typeface="Wingdings" panose="05000000000000000000" pitchFamily="2" charset="2"/>
              </a:rPr>
              <a:t>thủy</a:t>
            </a:r>
            <a:r>
              <a:rPr lang="en-US" i="1" dirty="0">
                <a:latin typeface="Arial" panose="020B0604020202020204" pitchFamily="34" charset="0"/>
                <a:cs typeface="Arial" panose="020B0604020202020204" pitchFamily="34" charset="0"/>
                <a:sym typeface="Wingdings" panose="05000000000000000000" pitchFamily="2" charset="2"/>
              </a:rPr>
              <a:t> </a:t>
            </a:r>
            <a:r>
              <a:rPr lang="en-US" i="1" dirty="0" err="1">
                <a:latin typeface="Arial" panose="020B0604020202020204" pitchFamily="34" charset="0"/>
                <a:cs typeface="Arial" panose="020B0604020202020204" pitchFamily="34" charset="0"/>
                <a:sym typeface="Wingdings" panose="05000000000000000000" pitchFamily="2" charset="2"/>
              </a:rPr>
              <a:t>đồng</a:t>
            </a:r>
            <a:r>
              <a:rPr lang="en-US" i="1" dirty="0">
                <a:latin typeface="Arial" panose="020B0604020202020204" pitchFamily="34" charset="0"/>
                <a:cs typeface="Arial" panose="020B0604020202020204" pitchFamily="34" charset="0"/>
                <a:sym typeface="Wingdings" panose="05000000000000000000" pitchFamily="2" charset="2"/>
              </a:rPr>
              <a:t> </a:t>
            </a:r>
            <a:r>
              <a:rPr lang="en-US" i="1" dirty="0" err="1">
                <a:latin typeface="Arial" panose="020B0604020202020204" pitchFamily="34" charset="0"/>
                <a:cs typeface="Arial" panose="020B0604020202020204" pitchFamily="34" charset="0"/>
                <a:sym typeface="Wingdings" panose="05000000000000000000" pitchFamily="2" charset="2"/>
              </a:rPr>
              <a:t>bộ</a:t>
            </a:r>
            <a:r>
              <a:rPr lang="en-US" i="1" dirty="0">
                <a:latin typeface="Arial" panose="020B0604020202020204" pitchFamily="34" charset="0"/>
                <a:cs typeface="Arial" panose="020B0604020202020204" pitchFamily="34" charset="0"/>
                <a:sym typeface="Wingdings" panose="05000000000000000000" pitchFamily="2" charset="2"/>
              </a:rPr>
              <a:t> </a:t>
            </a:r>
            <a:r>
              <a:rPr lang="en-US" i="1" dirty="0" err="1">
                <a:latin typeface="Arial" panose="020B0604020202020204" pitchFamily="34" charset="0"/>
                <a:cs typeface="Arial" panose="020B0604020202020204" pitchFamily="34" charset="0"/>
                <a:sym typeface="Wingdings" panose="05000000000000000000" pitchFamily="2" charset="2"/>
              </a:rPr>
              <a:t>hóa</a:t>
            </a:r>
            <a:endParaRPr lang="en-US" i="1" dirty="0">
              <a:latin typeface="Arial" panose="020B0604020202020204" pitchFamily="34" charset="0"/>
              <a:cs typeface="Arial" panose="020B0604020202020204" pitchFamily="34" charset="0"/>
              <a:sym typeface="Wingdings" panose="05000000000000000000" pitchFamily="2" charset="2"/>
            </a:endParaRPr>
          </a:p>
          <a:p>
            <a:r>
              <a:rPr lang="en-US" sz="1400" i="1" dirty="0">
                <a:latin typeface="Arial" panose="020B0604020202020204" pitchFamily="34" charset="0"/>
                <a:cs typeface="Arial" panose="020B0604020202020204" pitchFamily="34" charset="0"/>
                <a:sym typeface="Wingdings" panose="05000000000000000000" pitchFamily="2" charset="2"/>
              </a:rPr>
              <a:t>    </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Những</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thuật</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toán</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dựa</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trên</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các</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truy</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xuất</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độc</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quyền</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đến</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dữ</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liệu</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dùng</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chung</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khóa</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err="1">
                <a:latin typeface="Arial" panose="020B0604020202020204" pitchFamily="34" charset="0"/>
                <a:cs typeface="Arial" panose="020B0604020202020204" pitchFamily="34" charset="0"/>
                <a:sym typeface="Wingdings" panose="05000000000000000000" pitchFamily="2" charset="2"/>
              </a:rPr>
              <a:t>chốt</a:t>
            </a:r>
            <a:r>
              <a:rPr lang="en-US" sz="1400" dirty="0">
                <a:latin typeface="Arial" panose="020B0604020202020204" pitchFamily="34" charset="0"/>
                <a:cs typeface="Arial" panose="020B0604020202020204" pitchFamily="34" charset="0"/>
                <a:sym typeface="Wingdings" panose="05000000000000000000" pitchFamily="2" charset="2"/>
              </a:rPr>
              <a:t>)</a:t>
            </a:r>
          </a:p>
          <a:p>
            <a:r>
              <a:rPr lang="en-US" dirty="0">
                <a:latin typeface="Arial" panose="020B0604020202020204" pitchFamily="34" charset="0"/>
                <a:cs typeface="Arial" panose="020B0604020202020204" pitchFamily="34" charset="0"/>
                <a:sym typeface="Wingdings" panose="05000000000000000000" pitchFamily="2" charset="2"/>
              </a:rPr>
              <a:t>    - </a:t>
            </a:r>
            <a:r>
              <a:rPr lang="en-US" dirty="0" err="1">
                <a:latin typeface="Arial" panose="020B0604020202020204" pitchFamily="34" charset="0"/>
                <a:cs typeface="Arial" panose="020B0604020202020204" pitchFamily="34" charset="0"/>
                <a:sym typeface="Wingdings" panose="05000000000000000000" pitchFamily="2" charset="2"/>
              </a:rPr>
              <a:t>Những</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thuật</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toán</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cố</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gắng</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sắp</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thứ</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tự</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thực</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hiện</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giao</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tác</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theo</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một</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tập</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quy</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tắc</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nghi</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thức</a:t>
            </a:r>
            <a:r>
              <a:rPr lang="en-US" dirty="0">
                <a:latin typeface="Arial" panose="020B0604020202020204" pitchFamily="34" charset="0"/>
                <a:cs typeface="Arial" panose="020B0604020202020204" pitchFamily="34" charset="0"/>
                <a:sym typeface="Wingdings" panose="05000000000000000000" pitchFamily="2" charset="2"/>
              </a:rPr>
              <a:t>)</a:t>
            </a:r>
          </a:p>
          <a:p>
            <a:endParaRPr lang="en-US" sz="1400"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Wingdings" panose="05000000000000000000" pitchFamily="2" charset="2"/>
              <a:buChar char="à"/>
            </a:pPr>
            <a:r>
              <a:rPr lang="en-US" dirty="0" err="1">
                <a:latin typeface="Arial" panose="020B0604020202020204" pitchFamily="34" charset="0"/>
                <a:cs typeface="Arial" panose="020B0604020202020204" pitchFamily="34" charset="0"/>
                <a:sym typeface="Wingdings" panose="05000000000000000000" pitchFamily="2" charset="2"/>
              </a:rPr>
              <a:t>Các</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nguyên</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thủy</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này</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đều</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có</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thể</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được</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dùng</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trong</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các</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thuật</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toán</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vói</a:t>
            </a:r>
            <a:r>
              <a:rPr lang="en-US" dirty="0">
                <a:latin typeface="Arial" panose="020B0604020202020204" pitchFamily="34" charset="0"/>
                <a:cs typeface="Arial" panose="020B0604020202020204" pitchFamily="34" charset="0"/>
                <a:sym typeface="Wingdings" panose="05000000000000000000" pitchFamily="2" charset="2"/>
              </a:rPr>
              <a:t> 2 </a:t>
            </a:r>
            <a:r>
              <a:rPr lang="en-US" dirty="0" err="1">
                <a:latin typeface="Arial" panose="020B0604020202020204" pitchFamily="34" charset="0"/>
                <a:cs typeface="Arial" panose="020B0604020202020204" pitchFamily="34" charset="0"/>
                <a:sym typeface="Wingdings" panose="05000000000000000000" pitchFamily="2" charset="2"/>
              </a:rPr>
              <a:t>quan</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điểm</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khác</a:t>
            </a:r>
            <a:r>
              <a:rPr lang="en-US" dirty="0">
                <a:latin typeface="Arial" panose="020B0604020202020204" pitchFamily="34" charset="0"/>
                <a:cs typeface="Arial" panose="020B0604020202020204" pitchFamily="34" charset="0"/>
                <a:sym typeface="Wingdings" panose="05000000000000000000" pitchFamily="2" charset="2"/>
              </a:rPr>
              <a:t> </a:t>
            </a:r>
          </a:p>
          <a:p>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nhau</a:t>
            </a:r>
            <a:r>
              <a:rPr lang="en-US" dirty="0">
                <a:latin typeface="Arial" panose="020B0604020202020204" pitchFamily="34" charset="0"/>
                <a:cs typeface="Arial" panose="020B0604020202020204" pitchFamily="34" charset="0"/>
                <a:sym typeface="Wingdings" panose="05000000000000000000" pitchFamily="2" charset="2"/>
              </a:rPr>
              <a:t>: </a:t>
            </a:r>
            <a:r>
              <a:rPr lang="en-US" i="1" dirty="0" err="1">
                <a:latin typeface="Arial" panose="020B0604020202020204" pitchFamily="34" charset="0"/>
                <a:cs typeface="Arial" panose="020B0604020202020204" pitchFamily="34" charset="0"/>
                <a:sym typeface="Wingdings" panose="05000000000000000000" pitchFamily="2" charset="2"/>
              </a:rPr>
              <a:t>quan</a:t>
            </a:r>
            <a:r>
              <a:rPr lang="en-US" i="1" dirty="0">
                <a:latin typeface="Arial" panose="020B0604020202020204" pitchFamily="34" charset="0"/>
                <a:cs typeface="Arial" panose="020B0604020202020204" pitchFamily="34" charset="0"/>
                <a:sym typeface="Wingdings" panose="05000000000000000000" pitchFamily="2" charset="2"/>
              </a:rPr>
              <a:t> </a:t>
            </a:r>
            <a:r>
              <a:rPr lang="en-US" i="1" dirty="0" err="1">
                <a:latin typeface="Arial" panose="020B0604020202020204" pitchFamily="34" charset="0"/>
                <a:cs typeface="Arial" panose="020B0604020202020204" pitchFamily="34" charset="0"/>
                <a:sym typeface="Wingdings" panose="05000000000000000000" pitchFamily="2" charset="2"/>
              </a:rPr>
              <a:t>điểm</a:t>
            </a:r>
            <a:r>
              <a:rPr lang="en-US" i="1" dirty="0">
                <a:latin typeface="Arial" panose="020B0604020202020204" pitchFamily="34" charset="0"/>
                <a:cs typeface="Arial" panose="020B0604020202020204" pitchFamily="34" charset="0"/>
                <a:sym typeface="Wingdings" panose="05000000000000000000" pitchFamily="2" charset="2"/>
              </a:rPr>
              <a:t> bi </a:t>
            </a:r>
            <a:r>
              <a:rPr lang="en-US" i="1" dirty="0" err="1">
                <a:latin typeface="Arial" panose="020B0604020202020204" pitchFamily="34" charset="0"/>
                <a:cs typeface="Arial" panose="020B0604020202020204" pitchFamily="34" charset="0"/>
                <a:sym typeface="Wingdings" panose="05000000000000000000" pitchFamily="2" charset="2"/>
              </a:rPr>
              <a:t>quan</a:t>
            </a:r>
            <a:r>
              <a:rPr lang="en-US" i="1"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và</a:t>
            </a:r>
            <a:r>
              <a:rPr lang="en-US" dirty="0">
                <a:latin typeface="Arial" panose="020B0604020202020204" pitchFamily="34" charset="0"/>
                <a:cs typeface="Arial" panose="020B0604020202020204" pitchFamily="34" charset="0"/>
                <a:sym typeface="Wingdings" panose="05000000000000000000" pitchFamily="2" charset="2"/>
              </a:rPr>
              <a:t> </a:t>
            </a:r>
            <a:r>
              <a:rPr lang="en-US" i="1" dirty="0" err="1">
                <a:latin typeface="Arial" panose="020B0604020202020204" pitchFamily="34" charset="0"/>
                <a:cs typeface="Arial" panose="020B0604020202020204" pitchFamily="34" charset="0"/>
                <a:sym typeface="Wingdings" panose="05000000000000000000" pitchFamily="2" charset="2"/>
              </a:rPr>
              <a:t>quan</a:t>
            </a:r>
            <a:r>
              <a:rPr lang="en-US" i="1" dirty="0">
                <a:latin typeface="Arial" panose="020B0604020202020204" pitchFamily="34" charset="0"/>
                <a:cs typeface="Arial" panose="020B0604020202020204" pitchFamily="34" charset="0"/>
                <a:sym typeface="Wingdings" panose="05000000000000000000" pitchFamily="2" charset="2"/>
              </a:rPr>
              <a:t> </a:t>
            </a:r>
            <a:r>
              <a:rPr lang="en-US" i="1" dirty="0" err="1">
                <a:latin typeface="Arial" panose="020B0604020202020204" pitchFamily="34" charset="0"/>
                <a:cs typeface="Arial" panose="020B0604020202020204" pitchFamily="34" charset="0"/>
                <a:sym typeface="Wingdings" panose="05000000000000000000" pitchFamily="2" charset="2"/>
              </a:rPr>
              <a:t>điểm</a:t>
            </a:r>
            <a:r>
              <a:rPr lang="en-US" i="1" dirty="0">
                <a:latin typeface="Arial" panose="020B0604020202020204" pitchFamily="34" charset="0"/>
                <a:cs typeface="Arial" panose="020B0604020202020204" pitchFamily="34" charset="0"/>
                <a:sym typeface="Wingdings" panose="05000000000000000000" pitchFamily="2" charset="2"/>
              </a:rPr>
              <a:t> </a:t>
            </a:r>
            <a:r>
              <a:rPr lang="en-US" i="1" dirty="0" err="1">
                <a:latin typeface="Arial" panose="020B0604020202020204" pitchFamily="34" charset="0"/>
                <a:cs typeface="Arial" panose="020B0604020202020204" pitchFamily="34" charset="0"/>
                <a:sym typeface="Wingdings" panose="05000000000000000000" pitchFamily="2" charset="2"/>
              </a:rPr>
              <a:t>lạc</a:t>
            </a:r>
            <a:r>
              <a:rPr lang="en-US" i="1" dirty="0">
                <a:latin typeface="Arial" panose="020B0604020202020204" pitchFamily="34" charset="0"/>
                <a:cs typeface="Arial" panose="020B0604020202020204" pitchFamily="34" charset="0"/>
                <a:sym typeface="Wingdings" panose="05000000000000000000" pitchFamily="2" charset="2"/>
              </a:rPr>
              <a:t> </a:t>
            </a:r>
            <a:r>
              <a:rPr lang="en-US" i="1" dirty="0" err="1">
                <a:latin typeface="Arial" panose="020B0604020202020204" pitchFamily="34" charset="0"/>
                <a:cs typeface="Arial" panose="020B0604020202020204" pitchFamily="34" charset="0"/>
                <a:sym typeface="Wingdings" panose="05000000000000000000" pitchFamily="2" charset="2"/>
              </a:rPr>
              <a:t>quan</a:t>
            </a:r>
            <a:r>
              <a:rPr lang="en-US" i="1" dirty="0">
                <a:latin typeface="Arial" panose="020B0604020202020204" pitchFamily="34" charset="0"/>
                <a:cs typeface="Arial" panose="020B0604020202020204" pitchFamily="34" charset="0"/>
                <a:sym typeface="Wingdings" panose="05000000000000000000" pitchFamily="2" charset="2"/>
              </a:rPr>
              <a:t>.</a:t>
            </a:r>
          </a:p>
        </p:txBody>
      </p:sp>
    </p:spTree>
    <p:extLst>
      <p:ext uri="{BB962C8B-B14F-4D97-AF65-F5344CB8AC3E}">
        <p14:creationId xmlns:p14="http://schemas.microsoft.com/office/powerpoint/2010/main" val="9811952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836345" y="358083"/>
            <a:ext cx="4666158"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PHÂN LOẠI CÁC CƠ CHẾ ĐIỀU KHIỂN ĐỒNG THỜI</a:t>
            </a:r>
            <a:endParaRPr sz="1600" u="sng" dirty="0"/>
          </a:p>
        </p:txBody>
      </p:sp>
      <p:sp>
        <p:nvSpPr>
          <p:cNvPr id="96" name="Google Shape;96;p1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2</a:t>
            </a:r>
          </a:p>
        </p:txBody>
      </p:sp>
      <p:graphicFrame>
        <p:nvGraphicFramePr>
          <p:cNvPr id="15" name="Table 14"/>
          <p:cNvGraphicFramePr>
            <a:graphicFrameLocks noGrp="1"/>
          </p:cNvGraphicFramePr>
          <p:nvPr>
            <p:extLst>
              <p:ext uri="{D42A27DB-BD31-4B8C-83A1-F6EECF244321}">
                <p14:modId xmlns:p14="http://schemas.microsoft.com/office/powerpoint/2010/main" val="50626730"/>
              </p:ext>
            </p:extLst>
          </p:nvPr>
        </p:nvGraphicFramePr>
        <p:xfrm>
          <a:off x="1539350" y="1315684"/>
          <a:ext cx="6080650" cy="3298206"/>
        </p:xfrm>
        <a:graphic>
          <a:graphicData uri="http://schemas.openxmlformats.org/drawingml/2006/table">
            <a:tbl>
              <a:tblPr firstRow="1" bandRow="1">
                <a:tableStyleId>{0FB4B880-D35D-454E-8234-FDC91E0DA4B9}</a:tableStyleId>
              </a:tblPr>
              <a:tblGrid>
                <a:gridCol w="3040325">
                  <a:extLst>
                    <a:ext uri="{9D8B030D-6E8A-4147-A177-3AD203B41FA5}">
                      <a16:colId xmlns:a16="http://schemas.microsoft.com/office/drawing/2014/main" val="1120559365"/>
                    </a:ext>
                  </a:extLst>
                </a:gridCol>
                <a:gridCol w="3040325">
                  <a:extLst>
                    <a:ext uri="{9D8B030D-6E8A-4147-A177-3AD203B41FA5}">
                      <a16:colId xmlns:a16="http://schemas.microsoft.com/office/drawing/2014/main" val="3699058536"/>
                    </a:ext>
                  </a:extLst>
                </a:gridCol>
              </a:tblGrid>
              <a:tr h="388126">
                <a:tc>
                  <a:txBody>
                    <a:bodyPr/>
                    <a:lstStyle/>
                    <a:p>
                      <a:pPr algn="ctr"/>
                      <a:r>
                        <a:rPr lang="en-US" sz="1500" b="1" dirty="0"/>
                        <a:t>Điều</a:t>
                      </a:r>
                      <a:r>
                        <a:rPr lang="en-US" sz="1500" b="1" baseline="0" dirty="0"/>
                        <a:t> khiển đồng thời lạc quan</a:t>
                      </a:r>
                      <a:endParaRPr lang="en-US" sz="1500" b="1" dirty="0"/>
                    </a:p>
                  </a:txBody>
                  <a:tcPr/>
                </a:tc>
                <a:tc>
                  <a:txBody>
                    <a:bodyPr/>
                    <a:lstStyle/>
                    <a:p>
                      <a:pPr algn="ctr"/>
                      <a:r>
                        <a:rPr lang="en-US" sz="1500" b="1" dirty="0"/>
                        <a:t>Điều</a:t>
                      </a:r>
                      <a:r>
                        <a:rPr lang="en-US" sz="1500" b="1" baseline="0" dirty="0"/>
                        <a:t> khiển đồng thời bi quan</a:t>
                      </a:r>
                      <a:endParaRPr lang="en-US" sz="1500" b="1" dirty="0"/>
                    </a:p>
                  </a:txBody>
                  <a:tcPr/>
                </a:tc>
                <a:extLst>
                  <a:ext uri="{0D108BD9-81ED-4DB2-BD59-A6C34878D82A}">
                    <a16:rowId xmlns:a16="http://schemas.microsoft.com/office/drawing/2014/main" val="430713306"/>
                  </a:ext>
                </a:extLst>
              </a:tr>
              <a:tr h="2910080">
                <a:tc>
                  <a:txBody>
                    <a:bodyPr/>
                    <a:lstStyle/>
                    <a:p>
                      <a:endParaRPr lang="en-US" dirty="0"/>
                    </a:p>
                    <a:p>
                      <a:r>
                        <a:rPr lang="vi-VN" dirty="0"/>
                        <a:t>▪</a:t>
                      </a:r>
                      <a:r>
                        <a:rPr lang="en-US" baseline="0" dirty="0"/>
                        <a:t> Để việc đồng bộ hóa cho đến khi các giao tác kết thúc</a:t>
                      </a:r>
                      <a:endParaRPr lang="en-US" dirty="0"/>
                    </a:p>
                    <a:p>
                      <a:endParaRPr lang="en-US" dirty="0"/>
                    </a:p>
                    <a:p>
                      <a:r>
                        <a:rPr lang="vi-VN" dirty="0"/>
                        <a:t>▪ </a:t>
                      </a:r>
                      <a:r>
                        <a:rPr lang="en-US" dirty="0"/>
                        <a:t>Bao</a:t>
                      </a:r>
                      <a:r>
                        <a:rPr lang="en-US" baseline="0" dirty="0"/>
                        <a:t> gồm các thuật toán dựa trên khóa chốt (locking-based algorithm)</a:t>
                      </a:r>
                    </a:p>
                    <a:p>
                      <a:endParaRPr lang="en-US" dirty="0"/>
                    </a:p>
                  </a:txBody>
                  <a:tcPr/>
                </a:tc>
                <a:tc>
                  <a:txBody>
                    <a:bodyPr/>
                    <a:lstStyle/>
                    <a:p>
                      <a:endParaRPr lang="en-US" dirty="0"/>
                    </a:p>
                    <a:p>
                      <a:r>
                        <a:rPr lang="vi-VN" dirty="0"/>
                        <a:t>▪</a:t>
                      </a:r>
                      <a:r>
                        <a:rPr lang="en-US" baseline="0" dirty="0"/>
                        <a:t> Đồng bộ hóa việc thực hiện đồng thời các giao tác trước khi thực hiện chúng</a:t>
                      </a:r>
                      <a:endParaRPr lang="en-US" dirty="0"/>
                    </a:p>
                    <a:p>
                      <a:endParaRPr lang="en-US" dirty="0"/>
                    </a:p>
                    <a:p>
                      <a:r>
                        <a:rPr lang="vi-VN" dirty="0"/>
                        <a:t>▪</a:t>
                      </a:r>
                      <a:r>
                        <a:rPr lang="en-US" baseline="0" dirty="0"/>
                        <a:t> Bao gồm các thuật toán dựa theo thứ tự giao tác </a:t>
                      </a:r>
                      <a:r>
                        <a:rPr lang="en-US" baseline="0" dirty="0" err="1"/>
                        <a:t>và</a:t>
                      </a:r>
                      <a:r>
                        <a:rPr lang="en-US" baseline="0" dirty="0"/>
                        <a:t> </a:t>
                      </a:r>
                      <a:r>
                        <a:rPr lang="en-US" baseline="0" dirty="0" err="1"/>
                        <a:t>các</a:t>
                      </a:r>
                      <a:r>
                        <a:rPr lang="en-US" baseline="0" dirty="0"/>
                        <a:t> thuật toán lai (hybrid algorithm)</a:t>
                      </a:r>
                      <a:endParaRPr lang="en-US" dirty="0"/>
                    </a:p>
                  </a:txBody>
                  <a:tcPr/>
                </a:tc>
                <a:extLst>
                  <a:ext uri="{0D108BD9-81ED-4DB2-BD59-A6C34878D82A}">
                    <a16:rowId xmlns:a16="http://schemas.microsoft.com/office/drawing/2014/main" val="3339211928"/>
                  </a:ext>
                </a:extLst>
              </a:tr>
            </a:tbl>
          </a:graphicData>
        </a:graphic>
      </p:graphicFrame>
    </p:spTree>
    <p:extLst>
      <p:ext uri="{BB962C8B-B14F-4D97-AF65-F5344CB8AC3E}">
        <p14:creationId xmlns:p14="http://schemas.microsoft.com/office/powerpoint/2010/main" val="33970120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3" name="TextBox 2"/>
          <p:cNvSpPr txBox="1"/>
          <p:nvPr/>
        </p:nvSpPr>
        <p:spPr>
          <a:xfrm>
            <a:off x="474131" y="44016"/>
            <a:ext cx="8195736" cy="677108"/>
          </a:xfrm>
          <a:prstGeom prst="rect">
            <a:avLst/>
          </a:prstGeom>
          <a:noFill/>
        </p:spPr>
        <p:txBody>
          <a:bodyPr wrap="square" rtlCol="0">
            <a:spAutoFit/>
          </a:bodyPr>
          <a:lstStyle/>
          <a:p>
            <a:pPr algn="ctr"/>
            <a:r>
              <a:rPr lang="en-US" sz="2400" b="1" dirty="0">
                <a:latin typeface="Source Sans Pro" panose="020B0604020202020204" charset="0"/>
              </a:rPr>
              <a:t>PHÂN LOẠI CÁC THUẬT TOÁN ĐIỀU KHIỂN ĐỒNG THỜI</a:t>
            </a:r>
          </a:p>
          <a:p>
            <a:endParaRPr lang="en-US" dirty="0"/>
          </a:p>
        </p:txBody>
      </p:sp>
      <p:sp>
        <p:nvSpPr>
          <p:cNvPr id="4" name="Rounded Rectangle 3"/>
          <p:cNvSpPr/>
          <p:nvPr/>
        </p:nvSpPr>
        <p:spPr>
          <a:xfrm>
            <a:off x="2682240" y="1282049"/>
            <a:ext cx="918865" cy="4078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 quan</a:t>
            </a:r>
          </a:p>
        </p:txBody>
      </p:sp>
      <p:sp>
        <p:nvSpPr>
          <p:cNvPr id="7" name="Rounded Rectangle 6"/>
          <p:cNvSpPr/>
          <p:nvPr/>
        </p:nvSpPr>
        <p:spPr>
          <a:xfrm>
            <a:off x="5908904" y="2069537"/>
            <a:ext cx="955294" cy="407862"/>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Khóa chốt</a:t>
            </a:r>
          </a:p>
        </p:txBody>
      </p:sp>
      <p:sp>
        <p:nvSpPr>
          <p:cNvPr id="8" name="Rounded Rectangle 7"/>
          <p:cNvSpPr/>
          <p:nvPr/>
        </p:nvSpPr>
        <p:spPr>
          <a:xfrm>
            <a:off x="3601105" y="557290"/>
            <a:ext cx="1941787" cy="54801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Thuật toán điều khiển đồng thời</a:t>
            </a:r>
          </a:p>
        </p:txBody>
      </p:sp>
      <p:sp>
        <p:nvSpPr>
          <p:cNvPr id="9" name="Rounded Rectangle 8"/>
          <p:cNvSpPr/>
          <p:nvPr/>
        </p:nvSpPr>
        <p:spPr>
          <a:xfrm>
            <a:off x="6259173" y="1234398"/>
            <a:ext cx="873375" cy="407862"/>
          </a:xfrm>
          <a:prstGeom prst="roundRect">
            <a:avLst/>
          </a:prstGeom>
          <a:solidFill>
            <a:srgbClr val="7952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Lạc quan</a:t>
            </a:r>
          </a:p>
        </p:txBody>
      </p:sp>
      <p:sp>
        <p:nvSpPr>
          <p:cNvPr id="10" name="Rounded Rectangle 9"/>
          <p:cNvSpPr/>
          <p:nvPr/>
        </p:nvSpPr>
        <p:spPr>
          <a:xfrm>
            <a:off x="571551" y="2069537"/>
            <a:ext cx="883869" cy="40786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Khóa chốt dấu</a:t>
            </a:r>
          </a:p>
        </p:txBody>
      </p:sp>
      <p:sp>
        <p:nvSpPr>
          <p:cNvPr id="117" name="Rounded Rectangle 116"/>
          <p:cNvSpPr/>
          <p:nvPr/>
        </p:nvSpPr>
        <p:spPr>
          <a:xfrm>
            <a:off x="7417663" y="2069537"/>
            <a:ext cx="955294" cy="40786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Thời</a:t>
            </a:r>
            <a:r>
              <a:rPr lang="en-US" dirty="0"/>
              <a:t> </a:t>
            </a:r>
            <a:r>
              <a:rPr lang="en-US" dirty="0" err="1"/>
              <a:t>dấu</a:t>
            </a:r>
            <a:endParaRPr lang="en-US" dirty="0"/>
          </a:p>
        </p:txBody>
      </p:sp>
      <p:sp>
        <p:nvSpPr>
          <p:cNvPr id="28" name="Rounded Rectangle 27"/>
          <p:cNvSpPr/>
          <p:nvPr/>
        </p:nvSpPr>
        <p:spPr>
          <a:xfrm>
            <a:off x="1924101" y="2046905"/>
            <a:ext cx="883869" cy="4078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Thời dấu</a:t>
            </a:r>
          </a:p>
        </p:txBody>
      </p:sp>
      <p:sp>
        <p:nvSpPr>
          <p:cNvPr id="29" name="Rounded Rectangle 28"/>
          <p:cNvSpPr/>
          <p:nvPr/>
        </p:nvSpPr>
        <p:spPr>
          <a:xfrm>
            <a:off x="3276651" y="2069537"/>
            <a:ext cx="883869" cy="407862"/>
          </a:xfrm>
          <a:prstGeom prst="roundRect">
            <a:avLst/>
          </a:prstGeom>
          <a:solidFill>
            <a:srgbClr val="F187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Lai</a:t>
            </a:r>
          </a:p>
        </p:txBody>
      </p:sp>
      <p:sp>
        <p:nvSpPr>
          <p:cNvPr id="30" name="Rounded Rectangle 29"/>
          <p:cNvSpPr/>
          <p:nvPr/>
        </p:nvSpPr>
        <p:spPr>
          <a:xfrm>
            <a:off x="1013484" y="3621881"/>
            <a:ext cx="883869" cy="407862"/>
          </a:xfrm>
          <a:prstGeom prst="roundRect">
            <a:avLst/>
          </a:prstGeom>
          <a:solidFill>
            <a:srgbClr val="C3C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Bản chính</a:t>
            </a:r>
          </a:p>
        </p:txBody>
      </p:sp>
      <p:sp>
        <p:nvSpPr>
          <p:cNvPr id="31" name="Rounded Rectangle 30"/>
          <p:cNvSpPr/>
          <p:nvPr/>
        </p:nvSpPr>
        <p:spPr>
          <a:xfrm>
            <a:off x="1013485" y="2863266"/>
            <a:ext cx="883869" cy="407862"/>
          </a:xfrm>
          <a:prstGeom prst="roundRect">
            <a:avLst/>
          </a:prstGeom>
          <a:solidFill>
            <a:srgbClr val="5821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Tập trung</a:t>
            </a:r>
          </a:p>
        </p:txBody>
      </p:sp>
      <p:sp>
        <p:nvSpPr>
          <p:cNvPr id="42" name="Rounded Rectangle 41"/>
          <p:cNvSpPr/>
          <p:nvPr/>
        </p:nvSpPr>
        <p:spPr>
          <a:xfrm>
            <a:off x="1013483" y="4380496"/>
            <a:ext cx="883869" cy="407862"/>
          </a:xfrm>
          <a:prstGeom prst="roundRect">
            <a:avLst/>
          </a:prstGeom>
          <a:solidFill>
            <a:srgbClr val="97B0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Phân tán</a:t>
            </a:r>
          </a:p>
        </p:txBody>
      </p:sp>
      <p:sp>
        <p:nvSpPr>
          <p:cNvPr id="46" name="Rounded Rectangle 45"/>
          <p:cNvSpPr/>
          <p:nvPr/>
        </p:nvSpPr>
        <p:spPr>
          <a:xfrm>
            <a:off x="2392781" y="3642887"/>
            <a:ext cx="883869" cy="40786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Đa bản</a:t>
            </a:r>
          </a:p>
        </p:txBody>
      </p:sp>
      <p:sp>
        <p:nvSpPr>
          <p:cNvPr id="47" name="Rounded Rectangle 46"/>
          <p:cNvSpPr/>
          <p:nvPr/>
        </p:nvSpPr>
        <p:spPr>
          <a:xfrm>
            <a:off x="2392782" y="2884272"/>
            <a:ext cx="883869" cy="407862"/>
          </a:xfrm>
          <a:prstGeom prst="roundRect">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Cơ bản</a:t>
            </a:r>
          </a:p>
        </p:txBody>
      </p:sp>
      <p:sp>
        <p:nvSpPr>
          <p:cNvPr id="48" name="Rounded Rectangle 47"/>
          <p:cNvSpPr/>
          <p:nvPr/>
        </p:nvSpPr>
        <p:spPr>
          <a:xfrm>
            <a:off x="2392780" y="4401502"/>
            <a:ext cx="883869" cy="407862"/>
          </a:xfrm>
          <a:prstGeom prst="round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Bảo toàn</a:t>
            </a:r>
          </a:p>
        </p:txBody>
      </p:sp>
      <p:cxnSp>
        <p:nvCxnSpPr>
          <p:cNvPr id="5" name="Straight Connector 4"/>
          <p:cNvCxnSpPr>
            <a:stCxn id="8" idx="2"/>
            <a:endCxn id="4" idx="0"/>
          </p:cNvCxnSpPr>
          <p:nvPr/>
        </p:nvCxnSpPr>
        <p:spPr>
          <a:xfrm flipH="1">
            <a:off x="3141673" y="1105309"/>
            <a:ext cx="1430326" cy="176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8" idx="2"/>
            <a:endCxn id="9" idx="0"/>
          </p:cNvCxnSpPr>
          <p:nvPr/>
        </p:nvCxnSpPr>
        <p:spPr>
          <a:xfrm>
            <a:off x="4571999" y="1105309"/>
            <a:ext cx="2123862" cy="129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10" idx="0"/>
          </p:cNvCxnSpPr>
          <p:nvPr/>
        </p:nvCxnSpPr>
        <p:spPr>
          <a:xfrm flipH="1">
            <a:off x="1013486" y="1694789"/>
            <a:ext cx="2142504" cy="374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2"/>
            <a:endCxn id="28" idx="0"/>
          </p:cNvCxnSpPr>
          <p:nvPr/>
        </p:nvCxnSpPr>
        <p:spPr>
          <a:xfrm flipH="1">
            <a:off x="2366036" y="1689911"/>
            <a:ext cx="775637" cy="356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9" idx="0"/>
            <a:endCxn id="4" idx="2"/>
          </p:cNvCxnSpPr>
          <p:nvPr/>
        </p:nvCxnSpPr>
        <p:spPr>
          <a:xfrm flipH="1" flipV="1">
            <a:off x="3141673" y="1689911"/>
            <a:ext cx="576913" cy="37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a:stCxn id="9" idx="2"/>
            <a:endCxn id="117" idx="0"/>
          </p:cNvCxnSpPr>
          <p:nvPr/>
        </p:nvCxnSpPr>
        <p:spPr>
          <a:xfrm>
            <a:off x="6695861" y="1642260"/>
            <a:ext cx="1199449" cy="427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9" idx="2"/>
            <a:endCxn id="7" idx="0"/>
          </p:cNvCxnSpPr>
          <p:nvPr/>
        </p:nvCxnSpPr>
        <p:spPr>
          <a:xfrm flipH="1">
            <a:off x="6386551" y="1642260"/>
            <a:ext cx="309310" cy="427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31" idx="1"/>
          </p:cNvCxnSpPr>
          <p:nvPr/>
        </p:nvCxnSpPr>
        <p:spPr>
          <a:xfrm>
            <a:off x="662940" y="2454767"/>
            <a:ext cx="350545" cy="612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62940" y="2472335"/>
            <a:ext cx="333577" cy="1363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42" idx="1"/>
          </p:cNvCxnSpPr>
          <p:nvPr/>
        </p:nvCxnSpPr>
        <p:spPr>
          <a:xfrm>
            <a:off x="679908" y="2502385"/>
            <a:ext cx="333575" cy="2082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47" idx="1"/>
          </p:cNvCxnSpPr>
          <p:nvPr/>
        </p:nvCxnSpPr>
        <p:spPr>
          <a:xfrm>
            <a:off x="2032332" y="2453778"/>
            <a:ext cx="360450" cy="634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6" idx="1"/>
          </p:cNvCxnSpPr>
          <p:nvPr/>
        </p:nvCxnSpPr>
        <p:spPr>
          <a:xfrm>
            <a:off x="2026117" y="2453778"/>
            <a:ext cx="366664" cy="1393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8" idx="1"/>
          </p:cNvCxnSpPr>
          <p:nvPr/>
        </p:nvCxnSpPr>
        <p:spPr>
          <a:xfrm>
            <a:off x="2018015" y="2439670"/>
            <a:ext cx="374765" cy="21657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5162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1)">
                                      <p:cBhvr>
                                        <p:cTn id="21" dur="2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barn(inVertical)">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arn(inVertical)">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barn(inVertical)">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barn(inVertical)">
                                      <p:cBhvr>
                                        <p:cTn id="55" dur="500"/>
                                        <p:tgtEl>
                                          <p:spTgt spid="42"/>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barn(inVertical)">
                                      <p:cBhvr>
                                        <p:cTn id="60" dur="500"/>
                                        <p:tgtEl>
                                          <p:spTgt spid="46"/>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barn(inVertical)">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barn(inVertical)">
                                      <p:cBhvr>
                                        <p:cTn id="7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7" grpId="0" animBg="1"/>
      <p:bldP spid="28" grpId="0" animBg="1"/>
      <p:bldP spid="29" grpId="0" animBg="1"/>
      <p:bldP spid="30" grpId="0" animBg="1"/>
      <p:bldP spid="31" grpId="0" animBg="1"/>
      <p:bldP spid="42" grpId="0" animBg="1"/>
      <p:bldP spid="46" grpId="0" animBg="1"/>
      <p:bldP spid="47"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813949" y="358671"/>
            <a:ext cx="4666158"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PHÂN LOẠI CÁC CƠ CHẾ ĐIỀU KHIỂN ĐỒNG THỜI</a:t>
            </a:r>
            <a:endParaRPr sz="1600" u="sng" dirty="0"/>
          </a:p>
        </p:txBody>
      </p:sp>
      <p:sp>
        <p:nvSpPr>
          <p:cNvPr id="96" name="Google Shape;96;p16"/>
          <p:cNvSpPr txBox="1">
            <a:spLocks noGrp="1"/>
          </p:cNvSpPr>
          <p:nvPr>
            <p:ph type="sldNum" idx="12"/>
          </p:nvPr>
        </p:nvSpPr>
        <p:spPr>
          <a:xfrm>
            <a:off x="4294787" y="458983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2</a:t>
            </a:r>
          </a:p>
        </p:txBody>
      </p:sp>
      <p:graphicFrame>
        <p:nvGraphicFramePr>
          <p:cNvPr id="15" name="Table 14"/>
          <p:cNvGraphicFramePr>
            <a:graphicFrameLocks noGrp="1"/>
          </p:cNvGraphicFramePr>
          <p:nvPr>
            <p:extLst>
              <p:ext uri="{D42A27DB-BD31-4B8C-83A1-F6EECF244321}">
                <p14:modId xmlns:p14="http://schemas.microsoft.com/office/powerpoint/2010/main" val="3431237743"/>
              </p:ext>
            </p:extLst>
          </p:nvPr>
        </p:nvGraphicFramePr>
        <p:xfrm>
          <a:off x="553397" y="1508761"/>
          <a:ext cx="8031480" cy="3434871"/>
        </p:xfrm>
        <a:graphic>
          <a:graphicData uri="http://schemas.openxmlformats.org/drawingml/2006/table">
            <a:tbl>
              <a:tblPr firstRow="1" bandRow="1">
                <a:tableStyleId>{ADB6A776-FC38-4AEE-8BCA-9CBE5ED20A4B}</a:tableStyleId>
              </a:tblPr>
              <a:tblGrid>
                <a:gridCol w="2677160">
                  <a:extLst>
                    <a:ext uri="{9D8B030D-6E8A-4147-A177-3AD203B41FA5}">
                      <a16:colId xmlns:a16="http://schemas.microsoft.com/office/drawing/2014/main" val="1120559365"/>
                    </a:ext>
                  </a:extLst>
                </a:gridCol>
                <a:gridCol w="2677160">
                  <a:extLst>
                    <a:ext uri="{9D8B030D-6E8A-4147-A177-3AD203B41FA5}">
                      <a16:colId xmlns:a16="http://schemas.microsoft.com/office/drawing/2014/main" val="3699058536"/>
                    </a:ext>
                  </a:extLst>
                </a:gridCol>
                <a:gridCol w="2677160">
                  <a:extLst>
                    <a:ext uri="{9D8B030D-6E8A-4147-A177-3AD203B41FA5}">
                      <a16:colId xmlns:a16="http://schemas.microsoft.com/office/drawing/2014/main" val="3193584758"/>
                    </a:ext>
                  </a:extLst>
                </a:gridCol>
              </a:tblGrid>
              <a:tr h="356391">
                <a:tc>
                  <a:txBody>
                    <a:bodyPr/>
                    <a:lstStyle/>
                    <a:p>
                      <a:pPr algn="ctr"/>
                      <a:r>
                        <a:rPr lang="en-US" sz="1500" b="1" dirty="0"/>
                        <a:t>Lối</a:t>
                      </a:r>
                      <a:r>
                        <a:rPr lang="en-US" sz="1500" b="1" baseline="0" dirty="0"/>
                        <a:t> khóa tập trung</a:t>
                      </a:r>
                      <a:endParaRPr lang="en-US" sz="1500" b="1" dirty="0"/>
                    </a:p>
                  </a:txBody>
                  <a:tcPr/>
                </a:tc>
                <a:tc>
                  <a:txBody>
                    <a:bodyPr/>
                    <a:lstStyle/>
                    <a:p>
                      <a:pPr algn="ctr"/>
                      <a:r>
                        <a:rPr lang="en-US" sz="1500" b="1" dirty="0"/>
                        <a:t>Lối</a:t>
                      </a:r>
                      <a:r>
                        <a:rPr lang="en-US" sz="1500" b="1" baseline="0" dirty="0"/>
                        <a:t> khóa bản chính</a:t>
                      </a:r>
                      <a:endParaRPr lang="en-US" sz="1500" b="1" dirty="0"/>
                    </a:p>
                  </a:txBody>
                  <a:tcPr/>
                </a:tc>
                <a:tc>
                  <a:txBody>
                    <a:bodyPr/>
                    <a:lstStyle/>
                    <a:p>
                      <a:pPr algn="ctr"/>
                      <a:r>
                        <a:rPr lang="en-US" sz="1500" b="1" dirty="0"/>
                        <a:t>Lối</a:t>
                      </a:r>
                      <a:r>
                        <a:rPr lang="en-US" sz="1500" b="1" baseline="0" dirty="0"/>
                        <a:t> khóa phân tán</a:t>
                      </a:r>
                      <a:endParaRPr lang="en-US" sz="1500" b="1" dirty="0"/>
                    </a:p>
                  </a:txBody>
                  <a:tcPr/>
                </a:tc>
                <a:extLst>
                  <a:ext uri="{0D108BD9-81ED-4DB2-BD59-A6C34878D82A}">
                    <a16:rowId xmlns:a16="http://schemas.microsoft.com/office/drawing/2014/main" val="430713306"/>
                  </a:ext>
                </a:extLst>
              </a:tr>
              <a:tr h="2644363">
                <a:tc>
                  <a:txBody>
                    <a:bodyPr/>
                    <a:lstStyle/>
                    <a:p>
                      <a:endParaRPr lang="en-US" dirty="0"/>
                    </a:p>
                    <a:p>
                      <a:r>
                        <a:rPr lang="vi-VN" dirty="0"/>
                        <a:t>▪</a:t>
                      </a:r>
                      <a:r>
                        <a:rPr lang="en-US" baseline="0" dirty="0"/>
                        <a:t> Một trong các vị trí của mạng được chỉ định làm vị trí chính</a:t>
                      </a:r>
                      <a:endParaRPr lang="en-US" dirty="0"/>
                    </a:p>
                    <a:p>
                      <a:endParaRPr lang="en-US" dirty="0"/>
                    </a:p>
                    <a:p>
                      <a:r>
                        <a:rPr lang="vi-VN" dirty="0"/>
                        <a:t>▪ </a:t>
                      </a:r>
                      <a:r>
                        <a:rPr lang="en-US" dirty="0"/>
                        <a:t>Ở</a:t>
                      </a:r>
                      <a:r>
                        <a:rPr lang="en-US" baseline="0" dirty="0"/>
                        <a:t> đó lưu trữ các bảng khóa cho toàn bộ CSDL</a:t>
                      </a:r>
                    </a:p>
                    <a:p>
                      <a:endParaRPr lang="en-US" baseline="0" dirty="0"/>
                    </a:p>
                    <a:p>
                      <a:r>
                        <a:rPr lang="vi-VN" dirty="0"/>
                        <a:t>▪</a:t>
                      </a:r>
                      <a:r>
                        <a:rPr lang="en-US" dirty="0"/>
                        <a:t> Chịu</a:t>
                      </a:r>
                      <a:r>
                        <a:rPr lang="en-US" baseline="0" dirty="0"/>
                        <a:t> trách nhiệm trao khóa cho các giao dịch</a:t>
                      </a:r>
                      <a:endParaRPr lang="en-US" dirty="0"/>
                    </a:p>
                  </a:txBody>
                  <a:tcPr/>
                </a:tc>
                <a:tc>
                  <a:txBody>
                    <a:bodyPr/>
                    <a:lstStyle/>
                    <a:p>
                      <a:endParaRPr lang="en-US" dirty="0"/>
                    </a:p>
                    <a:p>
                      <a:r>
                        <a:rPr lang="vi-VN" dirty="0"/>
                        <a:t>▪</a:t>
                      </a:r>
                      <a:r>
                        <a:rPr lang="en-US" baseline="0" dirty="0"/>
                        <a:t> Một trong các bản sao của mỗi đơn vị khóa được chỉ định làm bản chính (primary copy) đồng thời là bản sẽ bị khóa khi giao tác truy xuất đến đơn vị đó</a:t>
                      </a:r>
                      <a:endParaRPr lang="en-US" dirty="0"/>
                    </a:p>
                    <a:p>
                      <a:endParaRPr lang="en-US" dirty="0"/>
                    </a:p>
                    <a:p>
                      <a:r>
                        <a:rPr lang="vi-VN" dirty="0"/>
                        <a:t>▪</a:t>
                      </a:r>
                      <a:r>
                        <a:rPr lang="en-US" baseline="0" dirty="0"/>
                        <a:t> Nếu CSDL không nhân bản, các cơ chế khóa bản chính sẽ phân phối trách nhiệm quản lý khóa cho một số vị trí</a:t>
                      </a:r>
                    </a:p>
                    <a:p>
                      <a:endParaRPr lang="en-US" dirty="0"/>
                    </a:p>
                    <a:p>
                      <a:r>
                        <a:rPr lang="vi-VN" dirty="0"/>
                        <a:t>▪</a:t>
                      </a:r>
                      <a:r>
                        <a:rPr lang="en-US" dirty="0"/>
                        <a:t>Trước</a:t>
                      </a:r>
                      <a:r>
                        <a:rPr lang="en-US" baseline="0" dirty="0"/>
                        <a:t> khi truy xuất chỉ cần nhận 1 khóa tại ví trí chính</a:t>
                      </a:r>
                      <a:endParaRPr lang="en-US" dirty="0"/>
                    </a:p>
                  </a:txBody>
                  <a:tcPr/>
                </a:tc>
                <a:tc>
                  <a:txBody>
                    <a:bodyPr/>
                    <a:lstStyle/>
                    <a:p>
                      <a:endParaRPr lang="en-US" dirty="0"/>
                    </a:p>
                    <a:p>
                      <a:r>
                        <a:rPr lang="vi-VN" dirty="0"/>
                        <a:t>▪</a:t>
                      </a:r>
                      <a:r>
                        <a:rPr lang="en-US" baseline="0" dirty="0"/>
                        <a:t> Tất cả các vị trí trong mạng đều có nhiệm vụ quản lý khóa</a:t>
                      </a:r>
                      <a:endParaRPr lang="en-US" dirty="0"/>
                    </a:p>
                    <a:p>
                      <a:endParaRPr lang="en-US" dirty="0"/>
                    </a:p>
                    <a:p>
                      <a:r>
                        <a:rPr lang="vi-VN" dirty="0"/>
                        <a:t>▪ </a:t>
                      </a:r>
                      <a:r>
                        <a:rPr lang="en-US" dirty="0"/>
                        <a:t>Thực</a:t>
                      </a:r>
                      <a:r>
                        <a:rPr lang="en-US" baseline="0" dirty="0"/>
                        <a:t> hiện 1 giao tác có sự tham gia và điều phối của các bộ xếp lịch tại nhiều vị trí</a:t>
                      </a:r>
                    </a:p>
                    <a:p>
                      <a:endParaRPr lang="en-US" baseline="0" dirty="0"/>
                    </a:p>
                    <a:p>
                      <a:r>
                        <a:rPr lang="vi-VN" dirty="0"/>
                        <a:t>▪</a:t>
                      </a:r>
                      <a:r>
                        <a:rPr lang="en-US" dirty="0"/>
                        <a:t> Trước</a:t>
                      </a:r>
                      <a:r>
                        <a:rPr lang="en-US" baseline="0" dirty="0"/>
                        <a:t> khi truy xuất cần nhận khóa tại tất cả các vị trí nhân bản của khóa cần truy xuất</a:t>
                      </a:r>
                      <a:endParaRPr lang="en-US" dirty="0"/>
                    </a:p>
                  </a:txBody>
                  <a:tcPr/>
                </a:tc>
                <a:extLst>
                  <a:ext uri="{0D108BD9-81ED-4DB2-BD59-A6C34878D82A}">
                    <a16:rowId xmlns:a16="http://schemas.microsoft.com/office/drawing/2014/main" val="3339211928"/>
                  </a:ext>
                </a:extLst>
              </a:tr>
            </a:tbl>
          </a:graphicData>
        </a:graphic>
      </p:graphicFrame>
      <p:sp>
        <p:nvSpPr>
          <p:cNvPr id="2" name="TextBox 1"/>
          <p:cNvSpPr txBox="1"/>
          <p:nvPr/>
        </p:nvSpPr>
        <p:spPr>
          <a:xfrm>
            <a:off x="1066800" y="1127760"/>
            <a:ext cx="3360215" cy="307777"/>
          </a:xfrm>
          <a:prstGeom prst="rect">
            <a:avLst/>
          </a:prstGeom>
          <a:noFill/>
        </p:spPr>
        <p:txBody>
          <a:bodyPr wrap="none" rtlCol="0">
            <a:spAutoFit/>
          </a:bodyPr>
          <a:lstStyle/>
          <a:p>
            <a:r>
              <a:rPr lang="en-US" b="1" dirty="0"/>
              <a:t>2.Phân loại lớp cơ chế khóa chốt dấu</a:t>
            </a:r>
          </a:p>
        </p:txBody>
      </p:sp>
    </p:spTree>
    <p:extLst>
      <p:ext uri="{BB962C8B-B14F-4D97-AF65-F5344CB8AC3E}">
        <p14:creationId xmlns:p14="http://schemas.microsoft.com/office/powerpoint/2010/main" val="26931455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843767" y="367433"/>
            <a:ext cx="4666158"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PHÂN LOẠI CÁC CƠ CHẾ ĐIỀU KHIỂN ĐỒNG THỜI</a:t>
            </a:r>
            <a:endParaRPr sz="1600" u="sng" dirty="0"/>
          </a:p>
        </p:txBody>
      </p:sp>
      <p:sp>
        <p:nvSpPr>
          <p:cNvPr id="96" name="Google Shape;96;p1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2</a:t>
            </a:r>
          </a:p>
        </p:txBody>
      </p:sp>
      <p:sp>
        <p:nvSpPr>
          <p:cNvPr id="2" name="TextBox 1"/>
          <p:cNvSpPr txBox="1"/>
          <p:nvPr/>
        </p:nvSpPr>
        <p:spPr>
          <a:xfrm>
            <a:off x="1143000" y="1219200"/>
            <a:ext cx="3876382" cy="307777"/>
          </a:xfrm>
          <a:prstGeom prst="rect">
            <a:avLst/>
          </a:prstGeom>
          <a:noFill/>
        </p:spPr>
        <p:txBody>
          <a:bodyPr wrap="none" rtlCol="0">
            <a:spAutoFit/>
          </a:bodyPr>
          <a:lstStyle/>
          <a:p>
            <a:r>
              <a:rPr lang="en-US" b="1" dirty="0"/>
              <a:t>3.Phân loại lớp cơ chế theo thứ tự thời dấu</a:t>
            </a:r>
          </a:p>
        </p:txBody>
      </p:sp>
      <p:sp>
        <p:nvSpPr>
          <p:cNvPr id="3" name="TextBox 2"/>
          <p:cNvSpPr txBox="1"/>
          <p:nvPr/>
        </p:nvSpPr>
        <p:spPr>
          <a:xfrm>
            <a:off x="1318260" y="1556029"/>
            <a:ext cx="6688049" cy="1815882"/>
          </a:xfrm>
          <a:prstGeom prst="rect">
            <a:avLst/>
          </a:prstGeom>
          <a:noFill/>
        </p:spPr>
        <p:txBody>
          <a:bodyPr wrap="none" rtlCol="0">
            <a:spAutoFit/>
          </a:bodyPr>
          <a:lstStyle/>
          <a:p>
            <a:r>
              <a:rPr lang="en-US" dirty="0"/>
              <a:t>-Tổ chức thứ tự thực hiện của các giao tác nhằm duy trì được tính nhất quán</a:t>
            </a:r>
          </a:p>
          <a:p>
            <a:r>
              <a:rPr lang="en-US" dirty="0"/>
              <a:t>Lẫn tương hỗ giữa các vị trí</a:t>
            </a:r>
          </a:p>
          <a:p>
            <a:r>
              <a:rPr lang="en-US" dirty="0"/>
              <a:t>-Việc xếp thứ tự này được duy trì bằng cách gán thời dấu cho cả giao tác lẫn mục</a:t>
            </a:r>
          </a:p>
          <a:p>
            <a:r>
              <a:rPr lang="en-US" dirty="0"/>
              <a:t>dữ liệu được lưu trong CSDL</a:t>
            </a:r>
          </a:p>
          <a:p>
            <a:r>
              <a:rPr lang="en-US" dirty="0"/>
              <a:t> - Những thuật toán có thể thuộc :</a:t>
            </a:r>
          </a:p>
          <a:p>
            <a:r>
              <a:rPr lang="en-US" dirty="0"/>
              <a:t>	1.Cơ bản (Basic TO)</a:t>
            </a:r>
          </a:p>
          <a:p>
            <a:r>
              <a:rPr lang="en-US" dirty="0"/>
              <a:t>	2.Đa bản (Multi TO)</a:t>
            </a:r>
          </a:p>
          <a:p>
            <a:r>
              <a:rPr lang="en-US" dirty="0"/>
              <a:t>	3.Bảo toàn (Conservative TO)</a:t>
            </a:r>
          </a:p>
        </p:txBody>
      </p:sp>
      <p:sp>
        <p:nvSpPr>
          <p:cNvPr id="9" name="TextBox 8"/>
          <p:cNvSpPr txBox="1"/>
          <p:nvPr/>
        </p:nvSpPr>
        <p:spPr>
          <a:xfrm>
            <a:off x="1239982" y="3561115"/>
            <a:ext cx="3682418" cy="523220"/>
          </a:xfrm>
          <a:prstGeom prst="rect">
            <a:avLst/>
          </a:prstGeom>
          <a:noFill/>
        </p:spPr>
        <p:txBody>
          <a:bodyPr wrap="none" rtlCol="0">
            <a:spAutoFit/>
          </a:bodyPr>
          <a:lstStyle/>
          <a:p>
            <a:r>
              <a:rPr lang="en-US" b="1" dirty="0"/>
              <a:t>4.</a:t>
            </a:r>
            <a:r>
              <a:rPr lang="vi-VN" b="1" dirty="0"/>
              <a:t>Cơ</a:t>
            </a:r>
            <a:r>
              <a:rPr lang="en-US" b="1" dirty="0"/>
              <a:t> chế lai</a:t>
            </a:r>
          </a:p>
          <a:p>
            <a:r>
              <a:rPr lang="en-US" dirty="0"/>
              <a:t>  - Là sự kết hợp giữa khóa chốt và thời dấu</a:t>
            </a:r>
          </a:p>
        </p:txBody>
      </p:sp>
    </p:spTree>
    <p:extLst>
      <p:ext uri="{BB962C8B-B14F-4D97-AF65-F5344CB8AC3E}">
        <p14:creationId xmlns:p14="http://schemas.microsoft.com/office/powerpoint/2010/main" val="21359009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2" y="438073"/>
            <a:ext cx="2153203"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1600" dirty="0"/>
              <a:t>.1, Ý </a:t>
            </a:r>
            <a:r>
              <a:rPr lang="en-US" sz="1600" dirty="0" err="1"/>
              <a:t>tưởng</a:t>
            </a:r>
            <a:r>
              <a:rPr lang="en-US" sz="1600" dirty="0"/>
              <a:t> </a:t>
            </a:r>
            <a:r>
              <a:rPr lang="en-US" sz="1600" dirty="0" err="1"/>
              <a:t>chính</a:t>
            </a:r>
            <a:endParaRPr lang="en-US" sz="1600" dirty="0"/>
          </a:p>
        </p:txBody>
      </p:sp>
      <p:sp>
        <p:nvSpPr>
          <p:cNvPr id="2" name="TextBox 1"/>
          <p:cNvSpPr txBox="1"/>
          <p:nvPr/>
        </p:nvSpPr>
        <p:spPr>
          <a:xfrm>
            <a:off x="553397" y="1285762"/>
            <a:ext cx="7544053" cy="954107"/>
          </a:xfrm>
          <a:prstGeom prst="rect">
            <a:avLst/>
          </a:prstGeom>
          <a:noFill/>
        </p:spPr>
        <p:txBody>
          <a:bodyPr wrap="none" rtlCol="0">
            <a:spAutoFit/>
          </a:bodyPr>
          <a:lstStyle/>
          <a:p>
            <a:r>
              <a:rPr lang="en-US" b="1" dirty="0"/>
              <a:t>* Ý </a:t>
            </a:r>
            <a:r>
              <a:rPr lang="en-US" b="1" dirty="0" err="1"/>
              <a:t>tưởng</a:t>
            </a:r>
            <a:r>
              <a:rPr lang="en-US" b="1" dirty="0"/>
              <a:t> </a:t>
            </a:r>
            <a:r>
              <a:rPr lang="en-US" b="1" dirty="0" err="1"/>
              <a:t>chính</a:t>
            </a:r>
            <a:r>
              <a:rPr lang="en-US" b="1" dirty="0"/>
              <a:t>: </a:t>
            </a:r>
            <a:r>
              <a:rPr lang="en-US" dirty="0" err="1"/>
              <a:t>Bảo</a:t>
            </a:r>
            <a:r>
              <a:rPr lang="en-US" dirty="0"/>
              <a:t> </a:t>
            </a:r>
            <a:r>
              <a:rPr lang="en-US" dirty="0" err="1"/>
              <a:t>đảm</a:t>
            </a:r>
            <a:r>
              <a:rPr lang="en-US" dirty="0"/>
              <a:t> </a:t>
            </a:r>
            <a:r>
              <a:rPr lang="en-US" dirty="0" err="1"/>
              <a:t>dữ</a:t>
            </a:r>
            <a:r>
              <a:rPr lang="en-US" dirty="0"/>
              <a:t> </a:t>
            </a:r>
            <a:r>
              <a:rPr lang="en-US" dirty="0" err="1"/>
              <a:t>liệu</a:t>
            </a:r>
            <a:r>
              <a:rPr lang="en-US" dirty="0"/>
              <a:t> </a:t>
            </a:r>
            <a:r>
              <a:rPr lang="en-US" dirty="0" err="1"/>
              <a:t>dùng</a:t>
            </a:r>
            <a:r>
              <a:rPr lang="en-US" dirty="0"/>
              <a:t> </a:t>
            </a:r>
            <a:r>
              <a:rPr lang="en-US" dirty="0" err="1"/>
              <a:t>chung</a:t>
            </a:r>
            <a:r>
              <a:rPr lang="en-US" dirty="0"/>
              <a:t> </a:t>
            </a:r>
            <a:r>
              <a:rPr lang="en-US" dirty="0" err="1"/>
              <a:t>cho</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tương</a:t>
            </a:r>
            <a:r>
              <a:rPr lang="en-US" dirty="0"/>
              <a:t> </a:t>
            </a:r>
            <a:r>
              <a:rPr lang="en-US" dirty="0" err="1"/>
              <a:t>tranh</a:t>
            </a:r>
            <a:r>
              <a:rPr lang="en-US" dirty="0"/>
              <a:t> </a:t>
            </a:r>
            <a:r>
              <a:rPr lang="en-US" dirty="0" err="1"/>
              <a:t>chỉ</a:t>
            </a:r>
            <a:r>
              <a:rPr lang="en-US" dirty="0"/>
              <a:t> </a:t>
            </a:r>
            <a:r>
              <a:rPr lang="en-US" dirty="0" err="1"/>
              <a:t>được</a:t>
            </a:r>
            <a:r>
              <a:rPr lang="en-US" dirty="0"/>
              <a:t> </a:t>
            </a:r>
            <a:r>
              <a:rPr lang="en-US" dirty="0" err="1"/>
              <a:t>truy</a:t>
            </a:r>
            <a:endParaRPr lang="en-US" dirty="0"/>
          </a:p>
          <a:p>
            <a:r>
              <a:rPr lang="en-US" dirty="0"/>
              <a:t>    	           </a:t>
            </a:r>
            <a:r>
              <a:rPr lang="en-US" dirty="0" err="1"/>
              <a:t>xuất</a:t>
            </a:r>
            <a:r>
              <a:rPr lang="en-US" dirty="0"/>
              <a:t> </a:t>
            </a:r>
            <a:r>
              <a:rPr lang="en-US" dirty="0" err="1"/>
              <a:t>mỗi</a:t>
            </a:r>
            <a:r>
              <a:rPr lang="en-US" dirty="0"/>
              <a:t> </a:t>
            </a:r>
            <a:r>
              <a:rPr lang="en-US" dirty="0" err="1"/>
              <a:t>lần</a:t>
            </a:r>
            <a:r>
              <a:rPr lang="en-US" dirty="0"/>
              <a:t> </a:t>
            </a:r>
            <a:r>
              <a:rPr lang="en-US" dirty="0" err="1"/>
              <a:t>một</a:t>
            </a:r>
            <a:r>
              <a:rPr lang="en-US" dirty="0"/>
              <a:t> </a:t>
            </a:r>
            <a:r>
              <a:rPr lang="en-US" dirty="0" err="1"/>
              <a:t>giao</a:t>
            </a:r>
            <a:r>
              <a:rPr lang="en-US" dirty="0"/>
              <a:t> </a:t>
            </a:r>
            <a:r>
              <a:rPr lang="en-US" dirty="0" err="1"/>
              <a:t>dịch</a:t>
            </a:r>
            <a:r>
              <a:rPr lang="en-US" dirty="0"/>
              <a:t>. </a:t>
            </a:r>
            <a:r>
              <a:rPr lang="en-US" dirty="0" err="1"/>
              <a:t>Điều</a:t>
            </a:r>
            <a:r>
              <a:rPr lang="en-US" dirty="0"/>
              <a:t> </a:t>
            </a:r>
            <a:r>
              <a:rPr lang="en-US" dirty="0" err="1"/>
              <a:t>này</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bằng</a:t>
            </a:r>
            <a:r>
              <a:rPr lang="en-US" dirty="0"/>
              <a:t> </a:t>
            </a:r>
            <a:r>
              <a:rPr lang="en-US" dirty="0" err="1"/>
              <a:t>cách</a:t>
            </a:r>
            <a:r>
              <a:rPr lang="en-US" dirty="0"/>
              <a:t> </a:t>
            </a:r>
            <a:r>
              <a:rPr lang="en-US" dirty="0" err="1"/>
              <a:t>liên</a:t>
            </a:r>
            <a:r>
              <a:rPr lang="en-US" dirty="0"/>
              <a:t> </a:t>
            </a:r>
            <a:r>
              <a:rPr lang="en-US" dirty="0" err="1"/>
              <a:t>kết</a:t>
            </a:r>
            <a:endParaRPr lang="en-US" dirty="0"/>
          </a:p>
          <a:p>
            <a:r>
              <a:rPr lang="en-US" dirty="0"/>
              <a:t>	           </a:t>
            </a:r>
            <a:r>
              <a:rPr lang="en-US" i="1" dirty="0" err="1"/>
              <a:t>một</a:t>
            </a:r>
            <a:r>
              <a:rPr lang="en-US" i="1" dirty="0"/>
              <a:t> </a:t>
            </a:r>
            <a:r>
              <a:rPr lang="en-US" i="1" dirty="0" err="1"/>
              <a:t>khóa</a:t>
            </a:r>
            <a:r>
              <a:rPr lang="en-US" i="1" dirty="0"/>
              <a:t> </a:t>
            </a:r>
            <a:r>
              <a:rPr lang="en-US" i="1" dirty="0" err="1"/>
              <a:t>chốt</a:t>
            </a:r>
            <a:r>
              <a:rPr lang="en-US" i="1" dirty="0"/>
              <a:t> </a:t>
            </a:r>
            <a:r>
              <a:rPr lang="en-US" dirty="0"/>
              <a:t>(lock) </a:t>
            </a:r>
            <a:r>
              <a:rPr lang="en-US" dirty="0" err="1"/>
              <a:t>với</a:t>
            </a:r>
            <a:r>
              <a:rPr lang="en-US" dirty="0"/>
              <a:t> </a:t>
            </a:r>
            <a:r>
              <a:rPr lang="en-US" dirty="0" err="1"/>
              <a:t>mỗi</a:t>
            </a:r>
            <a:r>
              <a:rPr lang="en-US" dirty="0"/>
              <a:t> </a:t>
            </a:r>
            <a:r>
              <a:rPr lang="en-US" dirty="0" err="1"/>
              <a:t>đơn</a:t>
            </a:r>
            <a:r>
              <a:rPr lang="en-US" dirty="0"/>
              <a:t> </a:t>
            </a:r>
            <a:r>
              <a:rPr lang="en-US" dirty="0" err="1"/>
              <a:t>vị</a:t>
            </a:r>
            <a:r>
              <a:rPr lang="en-US" dirty="0"/>
              <a:t> </a:t>
            </a:r>
            <a:r>
              <a:rPr lang="en-US" dirty="0" err="1"/>
              <a:t>khóa</a:t>
            </a:r>
            <a:r>
              <a:rPr lang="en-US" dirty="0"/>
              <a:t>. </a:t>
            </a:r>
            <a:r>
              <a:rPr lang="en-US" dirty="0" err="1"/>
              <a:t>Khóa</a:t>
            </a:r>
            <a:r>
              <a:rPr lang="en-US" dirty="0"/>
              <a:t> </a:t>
            </a:r>
            <a:r>
              <a:rPr lang="en-US" dirty="0" err="1"/>
              <a:t>này</a:t>
            </a:r>
            <a:r>
              <a:rPr lang="en-US" dirty="0"/>
              <a:t> </a:t>
            </a:r>
            <a:r>
              <a:rPr lang="en-US" dirty="0" err="1"/>
              <a:t>được</a:t>
            </a:r>
            <a:r>
              <a:rPr lang="en-US" dirty="0"/>
              <a:t> </a:t>
            </a:r>
            <a:r>
              <a:rPr lang="en-US" dirty="0" err="1"/>
              <a:t>giao</a:t>
            </a:r>
            <a:r>
              <a:rPr lang="en-US" dirty="0"/>
              <a:t> </a:t>
            </a:r>
            <a:r>
              <a:rPr lang="en-US" dirty="0" err="1"/>
              <a:t>tác</a:t>
            </a:r>
            <a:r>
              <a:rPr lang="en-US" dirty="0"/>
              <a:t> </a:t>
            </a:r>
            <a:r>
              <a:rPr lang="en-US" dirty="0" err="1"/>
              <a:t>đặt</a:t>
            </a:r>
            <a:r>
              <a:rPr lang="en-US" dirty="0"/>
              <a:t> ra </a:t>
            </a:r>
          </a:p>
          <a:p>
            <a:r>
              <a:rPr lang="en-US" dirty="0"/>
              <a:t>	           </a:t>
            </a:r>
            <a:r>
              <a:rPr lang="en-US" dirty="0" err="1"/>
              <a:t>trước</a:t>
            </a:r>
            <a:r>
              <a:rPr lang="en-US" dirty="0"/>
              <a:t> </a:t>
            </a:r>
            <a:r>
              <a:rPr lang="en-US" dirty="0" err="1"/>
              <a:t>khi</a:t>
            </a:r>
            <a:r>
              <a:rPr lang="en-US" dirty="0"/>
              <a:t> </a:t>
            </a:r>
            <a:r>
              <a:rPr lang="en-US" dirty="0" err="1"/>
              <a:t>nó</a:t>
            </a:r>
            <a:r>
              <a:rPr lang="en-US" dirty="0"/>
              <a:t> </a:t>
            </a:r>
            <a:r>
              <a:rPr lang="en-US" dirty="0" err="1"/>
              <a:t>truy</a:t>
            </a:r>
            <a:r>
              <a:rPr lang="en-US" dirty="0"/>
              <a:t> </a:t>
            </a:r>
            <a:r>
              <a:rPr lang="en-US" dirty="0" err="1"/>
              <a:t>xuất</a:t>
            </a:r>
            <a:r>
              <a:rPr lang="en-US" dirty="0"/>
              <a:t> </a:t>
            </a:r>
            <a:r>
              <a:rPr lang="en-US" dirty="0" err="1"/>
              <a:t>và</a:t>
            </a:r>
            <a:r>
              <a:rPr lang="en-US" dirty="0"/>
              <a:t> </a:t>
            </a:r>
            <a:r>
              <a:rPr lang="en-US" dirty="0" err="1"/>
              <a:t>được</a:t>
            </a:r>
            <a:r>
              <a:rPr lang="en-US" dirty="0"/>
              <a:t> </a:t>
            </a:r>
            <a:r>
              <a:rPr lang="en-US" dirty="0" err="1"/>
              <a:t>điều</a:t>
            </a:r>
            <a:r>
              <a:rPr lang="en-US" dirty="0"/>
              <a:t> </a:t>
            </a:r>
            <a:r>
              <a:rPr lang="en-US" dirty="0" err="1"/>
              <a:t>chỉnh</a:t>
            </a:r>
            <a:r>
              <a:rPr lang="en-US" dirty="0"/>
              <a:t> </a:t>
            </a:r>
            <a:r>
              <a:rPr lang="en-US" dirty="0" err="1"/>
              <a:t>lại</a:t>
            </a:r>
            <a:r>
              <a:rPr lang="en-US" dirty="0"/>
              <a:t> </a:t>
            </a:r>
            <a:r>
              <a:rPr lang="en-US" dirty="0" err="1"/>
              <a:t>vào</a:t>
            </a:r>
            <a:r>
              <a:rPr lang="en-US" dirty="0"/>
              <a:t> </a:t>
            </a:r>
            <a:r>
              <a:rPr lang="en-US" dirty="0" err="1"/>
              <a:t>lúc</a:t>
            </a:r>
            <a:r>
              <a:rPr lang="en-US" dirty="0"/>
              <a:t> </a:t>
            </a:r>
            <a:r>
              <a:rPr lang="en-US" dirty="0" err="1"/>
              <a:t>nó</a:t>
            </a:r>
            <a:r>
              <a:rPr lang="en-US" dirty="0"/>
              <a:t> </a:t>
            </a:r>
            <a:r>
              <a:rPr lang="en-US" dirty="0" err="1"/>
              <a:t>hết</a:t>
            </a:r>
            <a:r>
              <a:rPr lang="en-US" dirty="0"/>
              <a:t> </a:t>
            </a:r>
            <a:r>
              <a:rPr lang="en-US" dirty="0" err="1"/>
              <a:t>sử</a:t>
            </a:r>
            <a:r>
              <a:rPr lang="en-US" dirty="0"/>
              <a:t> </a:t>
            </a:r>
            <a:r>
              <a:rPr lang="en-US" dirty="0" err="1"/>
              <a:t>dụng</a:t>
            </a:r>
            <a:r>
              <a:rPr lang="en-US" dirty="0"/>
              <a:t>.</a:t>
            </a:r>
          </a:p>
        </p:txBody>
      </p:sp>
      <p:sp>
        <p:nvSpPr>
          <p:cNvPr id="3" name="TextBox 2"/>
          <p:cNvSpPr txBox="1"/>
          <p:nvPr/>
        </p:nvSpPr>
        <p:spPr>
          <a:xfrm>
            <a:off x="553397" y="2613418"/>
            <a:ext cx="7462299" cy="954107"/>
          </a:xfrm>
          <a:prstGeom prst="rect">
            <a:avLst/>
          </a:prstGeom>
          <a:noFill/>
        </p:spPr>
        <p:txBody>
          <a:bodyPr wrap="none" rtlCol="0">
            <a:spAutoFit/>
          </a:bodyPr>
          <a:lstStyle/>
          <a:p>
            <a:r>
              <a:rPr lang="en-US" b="1" dirty="0"/>
              <a:t>* </a:t>
            </a:r>
            <a:r>
              <a:rPr lang="en-US" dirty="0" err="1"/>
              <a:t>Có</a:t>
            </a:r>
            <a:r>
              <a:rPr lang="en-US" dirty="0"/>
              <a:t> 2 </a:t>
            </a:r>
            <a:r>
              <a:rPr lang="en-US" dirty="0" err="1"/>
              <a:t>loại</a:t>
            </a:r>
            <a:r>
              <a:rPr lang="en-US" dirty="0"/>
              <a:t> </a:t>
            </a:r>
            <a:r>
              <a:rPr lang="en-US" dirty="0" err="1"/>
              <a:t>khóa</a:t>
            </a:r>
            <a:r>
              <a:rPr lang="en-US" dirty="0"/>
              <a:t> </a:t>
            </a:r>
            <a:r>
              <a:rPr lang="en-US" dirty="0" err="1"/>
              <a:t>chốt</a:t>
            </a:r>
            <a:r>
              <a:rPr lang="en-US" dirty="0"/>
              <a:t> (</a:t>
            </a:r>
            <a:r>
              <a:rPr lang="en-US" dirty="0" err="1"/>
              <a:t>thường</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i="1" dirty="0" err="1"/>
              <a:t>thể</a:t>
            </a:r>
            <a:r>
              <a:rPr lang="en-US" i="1" dirty="0"/>
              <a:t> </a:t>
            </a:r>
            <a:r>
              <a:rPr lang="en-US" i="1" dirty="0" err="1"/>
              <a:t>thức</a:t>
            </a:r>
            <a:r>
              <a:rPr lang="en-US" i="1" dirty="0"/>
              <a:t> </a:t>
            </a:r>
            <a:r>
              <a:rPr lang="en-US" i="1" dirty="0" err="1"/>
              <a:t>khóa</a:t>
            </a:r>
            <a:r>
              <a:rPr lang="en-US" dirty="0"/>
              <a:t>, lock mode) </a:t>
            </a:r>
            <a:r>
              <a:rPr lang="en-US" dirty="0" err="1"/>
              <a:t>được</a:t>
            </a:r>
            <a:r>
              <a:rPr lang="en-US" dirty="0"/>
              <a:t> </a:t>
            </a:r>
            <a:r>
              <a:rPr lang="en-US" dirty="0" err="1"/>
              <a:t>kèm</a:t>
            </a:r>
            <a:r>
              <a:rPr lang="en-US" dirty="0"/>
              <a:t> </a:t>
            </a:r>
            <a:r>
              <a:rPr lang="en-US" dirty="0" err="1"/>
              <a:t>với</a:t>
            </a:r>
            <a:r>
              <a:rPr lang="en-US" dirty="0"/>
              <a:t> </a:t>
            </a:r>
            <a:r>
              <a:rPr lang="en-US" dirty="0" err="1"/>
              <a:t>mỗi</a:t>
            </a:r>
            <a:r>
              <a:rPr lang="en-US" dirty="0"/>
              <a:t> </a:t>
            </a:r>
            <a:r>
              <a:rPr lang="en-US" dirty="0" err="1"/>
              <a:t>đơn</a:t>
            </a:r>
            <a:endParaRPr lang="en-US" dirty="0"/>
          </a:p>
          <a:p>
            <a:r>
              <a:rPr lang="en-US" dirty="0"/>
              <a:t>   </a:t>
            </a:r>
            <a:r>
              <a:rPr lang="en-US" dirty="0" err="1"/>
              <a:t>vị</a:t>
            </a:r>
            <a:r>
              <a:rPr lang="en-US" dirty="0"/>
              <a:t> </a:t>
            </a:r>
            <a:r>
              <a:rPr lang="en-US" dirty="0" err="1"/>
              <a:t>khóa</a:t>
            </a:r>
            <a:r>
              <a:rPr lang="en-US" dirty="0"/>
              <a:t>: </a:t>
            </a:r>
          </a:p>
          <a:p>
            <a:r>
              <a:rPr lang="en-US" dirty="0"/>
              <a:t>   - </a:t>
            </a:r>
            <a:r>
              <a:rPr lang="en-US" dirty="0" err="1"/>
              <a:t>Khóa</a:t>
            </a:r>
            <a:r>
              <a:rPr lang="en-US" dirty="0"/>
              <a:t> </a:t>
            </a:r>
            <a:r>
              <a:rPr lang="en-US" dirty="0" err="1"/>
              <a:t>đọc</a:t>
            </a:r>
            <a:r>
              <a:rPr lang="en-US" dirty="0"/>
              <a:t> (read lock), </a:t>
            </a:r>
            <a:r>
              <a:rPr lang="en-US" dirty="0" err="1"/>
              <a:t>ký</a:t>
            </a:r>
            <a:r>
              <a:rPr lang="en-US" dirty="0"/>
              <a:t> </a:t>
            </a:r>
            <a:r>
              <a:rPr lang="en-US" dirty="0" err="1"/>
              <a:t>hiệu</a:t>
            </a:r>
            <a:r>
              <a:rPr lang="en-US" dirty="0"/>
              <a:t>: </a:t>
            </a:r>
            <a:r>
              <a:rPr lang="en-US" dirty="0" err="1"/>
              <a:t>rl</a:t>
            </a:r>
            <a:r>
              <a:rPr lang="en-US" dirty="0"/>
              <a:t>.</a:t>
            </a:r>
          </a:p>
          <a:p>
            <a:r>
              <a:rPr lang="en-US" dirty="0"/>
              <a:t>   - </a:t>
            </a:r>
            <a:r>
              <a:rPr lang="en-US" dirty="0" err="1"/>
              <a:t>Khóa</a:t>
            </a:r>
            <a:r>
              <a:rPr lang="en-US" dirty="0"/>
              <a:t> </a:t>
            </a:r>
            <a:r>
              <a:rPr lang="en-US" dirty="0" err="1"/>
              <a:t>ghi</a:t>
            </a:r>
            <a:r>
              <a:rPr lang="en-US" dirty="0"/>
              <a:t> (write lock), </a:t>
            </a:r>
            <a:r>
              <a:rPr lang="en-US" dirty="0" err="1"/>
              <a:t>ký</a:t>
            </a:r>
            <a:r>
              <a:rPr lang="en-US" dirty="0"/>
              <a:t> </a:t>
            </a:r>
            <a:r>
              <a:rPr lang="en-US" dirty="0" err="1"/>
              <a:t>hiệu</a:t>
            </a:r>
            <a:r>
              <a:rPr lang="en-US" dirty="0"/>
              <a:t>: </a:t>
            </a:r>
            <a:r>
              <a:rPr lang="en-US" dirty="0" err="1"/>
              <a:t>wl</a:t>
            </a:r>
            <a:r>
              <a:rPr lang="en-US" dirty="0"/>
              <a:t>.</a:t>
            </a:r>
          </a:p>
        </p:txBody>
      </p:sp>
    </p:spTree>
    <p:extLst>
      <p:ext uri="{BB962C8B-B14F-4D97-AF65-F5344CB8AC3E}">
        <p14:creationId xmlns:p14="http://schemas.microsoft.com/office/powerpoint/2010/main" val="34511581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6" y="4615536"/>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2" y="438073"/>
            <a:ext cx="2153203"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1600" dirty="0"/>
              <a:t>.1, Ý </a:t>
            </a:r>
            <a:r>
              <a:rPr lang="en-US" sz="1600" dirty="0" err="1"/>
              <a:t>tưởng</a:t>
            </a:r>
            <a:r>
              <a:rPr lang="en-US" sz="1600" dirty="0"/>
              <a:t> </a:t>
            </a:r>
            <a:r>
              <a:rPr lang="en-US" sz="1600" dirty="0" err="1"/>
              <a:t>chính</a:t>
            </a:r>
            <a:endParaRPr lang="en-US" sz="1600" dirty="0"/>
          </a:p>
        </p:txBody>
      </p:sp>
      <p:sp>
        <p:nvSpPr>
          <p:cNvPr id="2" name="TextBox 1"/>
          <p:cNvSpPr txBox="1"/>
          <p:nvPr/>
        </p:nvSpPr>
        <p:spPr>
          <a:xfrm>
            <a:off x="573275" y="1147266"/>
            <a:ext cx="7604967" cy="738664"/>
          </a:xfrm>
          <a:prstGeom prst="rect">
            <a:avLst/>
          </a:prstGeom>
          <a:noFill/>
        </p:spPr>
        <p:txBody>
          <a:bodyPr wrap="none" rtlCol="0">
            <a:spAutoFit/>
          </a:bodyPr>
          <a:lstStyle/>
          <a:p>
            <a:r>
              <a:rPr lang="en-US" b="1" dirty="0"/>
              <a:t>* </a:t>
            </a:r>
            <a:r>
              <a:rPr lang="en-US" b="1" dirty="0" err="1"/>
              <a:t>Tính</a:t>
            </a:r>
            <a:r>
              <a:rPr lang="en-US" b="1" dirty="0"/>
              <a:t> </a:t>
            </a:r>
            <a:r>
              <a:rPr lang="en-US" b="1" dirty="0" err="1"/>
              <a:t>tương</a:t>
            </a:r>
            <a:r>
              <a:rPr lang="en-US" b="1" dirty="0"/>
              <a:t> </a:t>
            </a:r>
            <a:r>
              <a:rPr lang="en-US" b="1" dirty="0" err="1"/>
              <a:t>thích</a:t>
            </a:r>
            <a:r>
              <a:rPr lang="en-US" b="1" dirty="0"/>
              <a:t> </a:t>
            </a:r>
            <a:r>
              <a:rPr lang="en-US" b="1" dirty="0" err="1"/>
              <a:t>của</a:t>
            </a:r>
            <a:r>
              <a:rPr lang="en-US" b="1" dirty="0"/>
              <a:t> </a:t>
            </a:r>
            <a:r>
              <a:rPr lang="en-US" b="1" dirty="0" err="1"/>
              <a:t>các</a:t>
            </a:r>
            <a:r>
              <a:rPr lang="en-US" b="1" dirty="0"/>
              <a:t> </a:t>
            </a:r>
            <a:r>
              <a:rPr lang="en-US" b="1" dirty="0" err="1"/>
              <a:t>thể</a:t>
            </a:r>
            <a:r>
              <a:rPr lang="en-US" b="1" dirty="0"/>
              <a:t> </a:t>
            </a:r>
            <a:r>
              <a:rPr lang="en-US" b="1" dirty="0" err="1"/>
              <a:t>thức</a:t>
            </a:r>
            <a:r>
              <a:rPr lang="en-US" b="1" dirty="0"/>
              <a:t> </a:t>
            </a:r>
            <a:r>
              <a:rPr lang="en-US" b="1" dirty="0" err="1"/>
              <a:t>khóa</a:t>
            </a:r>
            <a:r>
              <a:rPr lang="en-US" b="1" dirty="0"/>
              <a:t> </a:t>
            </a:r>
            <a:r>
              <a:rPr lang="en-US" b="1" dirty="0" err="1"/>
              <a:t>chốt</a:t>
            </a:r>
            <a:r>
              <a:rPr lang="en-US" b="1" dirty="0"/>
              <a:t>: </a:t>
            </a:r>
            <a:r>
              <a:rPr lang="en-US" dirty="0"/>
              <a:t>Hai </a:t>
            </a:r>
            <a:r>
              <a:rPr lang="en-US" dirty="0" err="1"/>
              <a:t>thể</a:t>
            </a:r>
            <a:r>
              <a:rPr lang="en-US" dirty="0"/>
              <a:t> </a:t>
            </a:r>
            <a:r>
              <a:rPr lang="en-US" dirty="0" err="1"/>
              <a:t>thức</a:t>
            </a:r>
            <a:r>
              <a:rPr lang="en-US" dirty="0"/>
              <a:t> </a:t>
            </a:r>
            <a:r>
              <a:rPr lang="en-US" dirty="0" err="1"/>
              <a:t>khóa</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tương</a:t>
            </a:r>
            <a:r>
              <a:rPr lang="en-US" dirty="0"/>
              <a:t> </a:t>
            </a:r>
            <a:r>
              <a:rPr lang="en-US" dirty="0" err="1"/>
              <a:t>thích</a:t>
            </a:r>
            <a:r>
              <a:rPr lang="en-US" dirty="0"/>
              <a:t> </a:t>
            </a:r>
          </a:p>
          <a:p>
            <a:r>
              <a:rPr lang="en-US" dirty="0" err="1"/>
              <a:t>nếu</a:t>
            </a:r>
            <a:r>
              <a:rPr lang="en-US" dirty="0"/>
              <a:t> </a:t>
            </a:r>
            <a:r>
              <a:rPr lang="en-US" dirty="0" err="1"/>
              <a:t>hai</a:t>
            </a:r>
            <a:r>
              <a:rPr lang="en-US" dirty="0"/>
              <a:t> </a:t>
            </a:r>
            <a:r>
              <a:rPr lang="en-US" dirty="0" err="1"/>
              <a:t>giao</a:t>
            </a:r>
            <a:r>
              <a:rPr lang="en-US" dirty="0"/>
              <a:t> </a:t>
            </a:r>
            <a:r>
              <a:rPr lang="en-US" dirty="0" err="1"/>
              <a:t>tác</a:t>
            </a:r>
            <a:r>
              <a:rPr lang="en-US" dirty="0"/>
              <a:t> </a:t>
            </a:r>
            <a:r>
              <a:rPr lang="en-US" dirty="0" err="1"/>
              <a:t>truy</a:t>
            </a:r>
            <a:r>
              <a:rPr lang="en-US" dirty="0"/>
              <a:t> </a:t>
            </a:r>
            <a:r>
              <a:rPr lang="en-US" dirty="0" err="1"/>
              <a:t>xuất</a:t>
            </a:r>
            <a:r>
              <a:rPr lang="en-US" dirty="0"/>
              <a:t> </a:t>
            </a:r>
            <a:r>
              <a:rPr lang="en-US" dirty="0" err="1"/>
              <a:t>đến</a:t>
            </a:r>
            <a:r>
              <a:rPr lang="en-US" dirty="0"/>
              <a:t> </a:t>
            </a:r>
            <a:r>
              <a:rPr lang="en-US" dirty="0" err="1"/>
              <a:t>cùng</a:t>
            </a:r>
            <a:r>
              <a:rPr lang="en-US" dirty="0"/>
              <a:t> </a:t>
            </a:r>
            <a:r>
              <a:rPr lang="en-US" dirty="0" err="1"/>
              <a:t>một</a:t>
            </a:r>
            <a:r>
              <a:rPr lang="en-US" dirty="0"/>
              <a:t> </a:t>
            </a:r>
            <a:r>
              <a:rPr lang="en-US" dirty="0" err="1"/>
              <a:t>mục</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thể</a:t>
            </a:r>
            <a:r>
              <a:rPr lang="en-US" dirty="0"/>
              <a:t> </a:t>
            </a:r>
            <a:r>
              <a:rPr lang="en-US" dirty="0" err="1"/>
              <a:t>nhận</a:t>
            </a:r>
            <a:r>
              <a:rPr lang="en-US" dirty="0"/>
              <a:t> </a:t>
            </a:r>
            <a:r>
              <a:rPr lang="en-US" dirty="0" err="1"/>
              <a:t>được</a:t>
            </a:r>
            <a:r>
              <a:rPr lang="en-US" dirty="0"/>
              <a:t> </a:t>
            </a:r>
            <a:r>
              <a:rPr lang="en-US" dirty="0" err="1"/>
              <a:t>khóa</a:t>
            </a:r>
            <a:r>
              <a:rPr lang="en-US" dirty="0"/>
              <a:t> </a:t>
            </a:r>
            <a:r>
              <a:rPr lang="en-US" dirty="0" err="1"/>
              <a:t>trên</a:t>
            </a:r>
            <a:r>
              <a:rPr lang="en-US" dirty="0"/>
              <a:t> </a:t>
            </a:r>
            <a:r>
              <a:rPr lang="en-US" dirty="0" err="1"/>
              <a:t>mục</a:t>
            </a:r>
            <a:r>
              <a:rPr lang="en-US" dirty="0"/>
              <a:t> </a:t>
            </a:r>
            <a:r>
              <a:rPr lang="en-US" dirty="0" err="1"/>
              <a:t>dữ</a:t>
            </a:r>
            <a:r>
              <a:rPr lang="en-US" dirty="0"/>
              <a:t> </a:t>
            </a:r>
            <a:r>
              <a:rPr lang="en-US" dirty="0" err="1"/>
              <a:t>liệu</a:t>
            </a:r>
            <a:r>
              <a:rPr lang="en-US" dirty="0"/>
              <a:t> </a:t>
            </a:r>
          </a:p>
          <a:p>
            <a:r>
              <a:rPr lang="en-US" dirty="0" err="1"/>
              <a:t>đó</a:t>
            </a:r>
            <a:r>
              <a:rPr lang="en-US" dirty="0"/>
              <a:t> </a:t>
            </a:r>
            <a:r>
              <a:rPr lang="en-US" dirty="0" err="1"/>
              <a:t>cùng</a:t>
            </a:r>
            <a:r>
              <a:rPr lang="en-US" dirty="0"/>
              <a:t> </a:t>
            </a:r>
            <a:r>
              <a:rPr lang="en-US" dirty="0" err="1"/>
              <a:t>một</a:t>
            </a:r>
            <a:r>
              <a:rPr lang="en-US" dirty="0"/>
              <a:t> </a:t>
            </a:r>
            <a:r>
              <a:rPr lang="en-US" dirty="0" err="1"/>
              <a:t>lúc</a:t>
            </a:r>
            <a:r>
              <a:rPr lang="en-US" dirty="0"/>
              <a:t> </a:t>
            </a:r>
          </a:p>
        </p:txBody>
      </p:sp>
      <p:pic>
        <p:nvPicPr>
          <p:cNvPr id="7" name="Picture 6">
            <a:extLst>
              <a:ext uri="{FF2B5EF4-FFF2-40B4-BE49-F238E27FC236}">
                <a16:creationId xmlns:a16="http://schemas.microsoft.com/office/drawing/2014/main" id="{6AD93724-5AE0-4D0B-B301-2552A6C0B5AE}"/>
              </a:ext>
            </a:extLst>
          </p:cNvPr>
          <p:cNvPicPr>
            <a:picLocks noChangeAspect="1"/>
          </p:cNvPicPr>
          <p:nvPr/>
        </p:nvPicPr>
        <p:blipFill>
          <a:blip r:embed="rId3"/>
          <a:stretch>
            <a:fillRect/>
          </a:stretch>
        </p:blipFill>
        <p:spPr>
          <a:xfrm>
            <a:off x="2051333" y="1885930"/>
            <a:ext cx="4648849" cy="1933845"/>
          </a:xfrm>
          <a:prstGeom prst="rect">
            <a:avLst/>
          </a:prstGeom>
        </p:spPr>
      </p:pic>
      <p:sp>
        <p:nvSpPr>
          <p:cNvPr id="13" name="TextBox 12">
            <a:extLst>
              <a:ext uri="{FF2B5EF4-FFF2-40B4-BE49-F238E27FC236}">
                <a16:creationId xmlns:a16="http://schemas.microsoft.com/office/drawing/2014/main" id="{D89FF46D-A7D9-4942-8EC8-EE74A30A3B97}"/>
              </a:ext>
            </a:extLst>
          </p:cNvPr>
          <p:cNvSpPr txBox="1"/>
          <p:nvPr/>
        </p:nvSpPr>
        <p:spPr>
          <a:xfrm>
            <a:off x="707136" y="3959626"/>
            <a:ext cx="7659861" cy="738664"/>
          </a:xfrm>
          <a:prstGeom prst="rect">
            <a:avLst/>
          </a:prstGeom>
          <a:noFill/>
        </p:spPr>
        <p:txBody>
          <a:bodyPr wrap="square">
            <a:spAutoFit/>
          </a:bodyPr>
          <a:lstStyle/>
          <a:p>
            <a:r>
              <a:rPr lang="en-US" i="1" u="sng" dirty="0" err="1"/>
              <a:t>Các</a:t>
            </a:r>
            <a:r>
              <a:rPr lang="en-US" i="1" u="sng" dirty="0"/>
              <a:t> DBMS </a:t>
            </a:r>
            <a:r>
              <a:rPr lang="en-US" i="1" u="sng" dirty="0" err="1"/>
              <a:t>phân</a:t>
            </a:r>
            <a:r>
              <a:rPr lang="en-US" i="1" u="sng" dirty="0"/>
              <a:t> </a:t>
            </a:r>
            <a:r>
              <a:rPr lang="en-US" i="1" u="sng" dirty="0" err="1"/>
              <a:t>tán</a:t>
            </a:r>
            <a:r>
              <a:rPr lang="en-US" i="1" u="sng" dirty="0"/>
              <a:t> </a:t>
            </a:r>
            <a:r>
              <a:rPr lang="en-US" i="1" u="sng" dirty="0" err="1"/>
              <a:t>không</a:t>
            </a:r>
            <a:r>
              <a:rPr lang="en-US" i="1" u="sng" dirty="0"/>
              <a:t> </a:t>
            </a:r>
            <a:r>
              <a:rPr lang="en-US" i="1" u="sng" dirty="0" err="1"/>
              <a:t>chỉ</a:t>
            </a:r>
            <a:r>
              <a:rPr lang="en-US" i="1" u="sng" dirty="0"/>
              <a:t> </a:t>
            </a:r>
            <a:r>
              <a:rPr lang="en-US" i="1" u="sng" dirty="0" err="1"/>
              <a:t>phải</a:t>
            </a:r>
            <a:r>
              <a:rPr lang="en-US" i="1" u="sng" dirty="0"/>
              <a:t> </a:t>
            </a:r>
            <a:r>
              <a:rPr lang="en-US" i="1" u="sng" dirty="0" err="1"/>
              <a:t>quản</a:t>
            </a:r>
            <a:r>
              <a:rPr lang="en-US" i="1" u="sng" dirty="0"/>
              <a:t> </a:t>
            </a:r>
            <a:r>
              <a:rPr lang="en-US" i="1" u="sng" dirty="0" err="1"/>
              <a:t>lí</a:t>
            </a:r>
            <a:r>
              <a:rPr lang="en-US" i="1" u="sng" dirty="0"/>
              <a:t> </a:t>
            </a:r>
            <a:r>
              <a:rPr lang="en-US" i="1" u="sng" dirty="0" err="1"/>
              <a:t>các</a:t>
            </a:r>
            <a:r>
              <a:rPr lang="en-US" i="1" u="sng" dirty="0"/>
              <a:t> </a:t>
            </a:r>
            <a:r>
              <a:rPr lang="en-US" i="1" u="sng" dirty="0" err="1"/>
              <a:t>khóa</a:t>
            </a:r>
            <a:r>
              <a:rPr lang="en-US" i="1" u="sng" dirty="0"/>
              <a:t> </a:t>
            </a:r>
            <a:r>
              <a:rPr lang="en-US" i="1" u="sng" dirty="0" err="1"/>
              <a:t>mà</a:t>
            </a:r>
            <a:r>
              <a:rPr lang="en-US" i="1" u="sng" dirty="0"/>
              <a:t> </a:t>
            </a:r>
            <a:r>
              <a:rPr lang="en-US" i="1" u="sng" dirty="0" err="1"/>
              <a:t>còn</a:t>
            </a:r>
            <a:r>
              <a:rPr lang="en-US" i="1" u="sng" dirty="0"/>
              <a:t> </a:t>
            </a:r>
            <a:r>
              <a:rPr lang="en-US" i="1" u="sng" dirty="0" err="1"/>
              <a:t>phải</a:t>
            </a:r>
            <a:r>
              <a:rPr lang="en-US" i="1" u="sng" dirty="0"/>
              <a:t> </a:t>
            </a:r>
            <a:r>
              <a:rPr lang="en-US" i="1" u="sng" dirty="0" err="1"/>
              <a:t>có</a:t>
            </a:r>
            <a:r>
              <a:rPr lang="en-US" i="1" u="sng" dirty="0"/>
              <a:t> </a:t>
            </a:r>
            <a:r>
              <a:rPr lang="en-US" i="1" u="sng" dirty="0" err="1"/>
              <a:t>trách</a:t>
            </a:r>
            <a:r>
              <a:rPr lang="en-US" i="1" u="sng" dirty="0"/>
              <a:t> </a:t>
            </a:r>
            <a:r>
              <a:rPr lang="en-US" i="1" u="sng" dirty="0" err="1"/>
              <a:t>nhiệm</a:t>
            </a:r>
            <a:r>
              <a:rPr lang="en-US" i="1" u="sng" dirty="0"/>
              <a:t> </a:t>
            </a:r>
            <a:r>
              <a:rPr lang="en-US" i="1" u="sng" dirty="0" err="1"/>
              <a:t>xử</a:t>
            </a:r>
            <a:r>
              <a:rPr lang="en-US" i="1" u="sng" dirty="0"/>
              <a:t> </a:t>
            </a:r>
            <a:r>
              <a:rPr lang="en-US" i="1" u="sng" dirty="0" err="1"/>
              <a:t>lí</a:t>
            </a:r>
            <a:r>
              <a:rPr lang="en-US" i="1" u="sng" dirty="0"/>
              <a:t> </a:t>
            </a:r>
            <a:r>
              <a:rPr lang="en-US" i="1" u="sng" dirty="0" err="1"/>
              <a:t>khóa</a:t>
            </a:r>
            <a:r>
              <a:rPr lang="en-US" i="1" u="sng" dirty="0"/>
              <a:t> </a:t>
            </a:r>
            <a:r>
              <a:rPr lang="en-US" i="1" u="sng" dirty="0" err="1"/>
              <a:t>giùm</a:t>
            </a:r>
            <a:r>
              <a:rPr lang="en-US" i="1" u="sng" dirty="0"/>
              <a:t> </a:t>
            </a:r>
            <a:r>
              <a:rPr lang="en-US" i="1" u="sng" dirty="0" err="1"/>
              <a:t>cho</a:t>
            </a:r>
            <a:r>
              <a:rPr lang="en-US" i="1" u="sng" dirty="0"/>
              <a:t> </a:t>
            </a:r>
            <a:r>
              <a:rPr lang="en-US" i="1" u="sng" dirty="0" err="1"/>
              <a:t>giao</a:t>
            </a:r>
            <a:r>
              <a:rPr lang="en-US" i="1" u="sng" dirty="0"/>
              <a:t> </a:t>
            </a:r>
            <a:r>
              <a:rPr lang="en-US" i="1" u="sng" dirty="0" err="1"/>
              <a:t>dịch</a:t>
            </a:r>
            <a:r>
              <a:rPr lang="en-US" i="1" u="sng" dirty="0"/>
              <a:t>. </a:t>
            </a:r>
            <a:r>
              <a:rPr lang="en-US" i="1" u="sng" dirty="0" err="1"/>
              <a:t>Nói</a:t>
            </a:r>
            <a:r>
              <a:rPr lang="en-US" i="1" u="sng" dirty="0"/>
              <a:t> </a:t>
            </a:r>
            <a:r>
              <a:rPr lang="en-US" i="1" u="sng" dirty="0" err="1"/>
              <a:t>cách</a:t>
            </a:r>
            <a:r>
              <a:rPr lang="en-US" i="1" u="sng" dirty="0"/>
              <a:t> </a:t>
            </a:r>
            <a:r>
              <a:rPr lang="en-US" i="1" u="sng" dirty="0" err="1"/>
              <a:t>khác</a:t>
            </a:r>
            <a:r>
              <a:rPr lang="en-US" i="1" u="sng" dirty="0"/>
              <a:t>, </a:t>
            </a:r>
            <a:r>
              <a:rPr lang="en-US" i="1" u="sng" dirty="0" err="1"/>
              <a:t>người</a:t>
            </a:r>
            <a:r>
              <a:rPr lang="en-US" i="1" u="sng" dirty="0"/>
              <a:t> </a:t>
            </a:r>
            <a:r>
              <a:rPr lang="en-US" i="1" u="sng" dirty="0" err="1"/>
              <a:t>sử</a:t>
            </a:r>
            <a:r>
              <a:rPr lang="en-US" i="1" u="sng" dirty="0"/>
              <a:t> </a:t>
            </a:r>
            <a:r>
              <a:rPr lang="en-US" i="1" u="sng" dirty="0" err="1"/>
              <a:t>dụng</a:t>
            </a:r>
            <a:r>
              <a:rPr lang="en-US" i="1" u="sng" dirty="0"/>
              <a:t> </a:t>
            </a:r>
            <a:r>
              <a:rPr lang="en-US" i="1" u="sng" dirty="0" err="1"/>
              <a:t>không</a:t>
            </a:r>
            <a:r>
              <a:rPr lang="en-US" i="1" u="sng" dirty="0"/>
              <a:t> </a:t>
            </a:r>
            <a:r>
              <a:rPr lang="en-US" i="1" u="sng" dirty="0" err="1"/>
              <a:t>cần</a:t>
            </a:r>
            <a:r>
              <a:rPr lang="en-US" i="1" u="sng" dirty="0"/>
              <a:t> </a:t>
            </a:r>
            <a:r>
              <a:rPr lang="en-US" i="1" u="sng" dirty="0" err="1"/>
              <a:t>phải</a:t>
            </a:r>
            <a:r>
              <a:rPr lang="en-US" i="1" u="sng" dirty="0"/>
              <a:t> </a:t>
            </a:r>
            <a:r>
              <a:rPr lang="en-US" i="1" u="sng" dirty="0" err="1"/>
              <a:t>xác</a:t>
            </a:r>
            <a:r>
              <a:rPr lang="en-US" i="1" u="sng" dirty="0"/>
              <a:t> </a:t>
            </a:r>
            <a:r>
              <a:rPr lang="en-US" i="1" u="sng" dirty="0" err="1"/>
              <a:t>định</a:t>
            </a:r>
            <a:r>
              <a:rPr lang="en-US" i="1" u="sng" dirty="0"/>
              <a:t> </a:t>
            </a:r>
            <a:r>
              <a:rPr lang="en-US" i="1" u="sng" dirty="0" err="1"/>
              <a:t>khóa</a:t>
            </a:r>
            <a:r>
              <a:rPr lang="en-US" i="1" u="sng" dirty="0"/>
              <a:t> </a:t>
            </a:r>
            <a:r>
              <a:rPr lang="en-US" i="1" u="sng" dirty="0" err="1"/>
              <a:t>cho</a:t>
            </a:r>
            <a:r>
              <a:rPr lang="en-US" i="1" u="sng" dirty="0"/>
              <a:t> </a:t>
            </a:r>
            <a:r>
              <a:rPr lang="en-US" i="1" u="sng" dirty="0" err="1"/>
              <a:t>dữ</a:t>
            </a:r>
            <a:r>
              <a:rPr lang="en-US" i="1" u="sng" dirty="0"/>
              <a:t> </a:t>
            </a:r>
            <a:r>
              <a:rPr lang="en-US" i="1" u="sng" dirty="0" err="1"/>
              <a:t>liệu</a:t>
            </a:r>
            <a:r>
              <a:rPr lang="en-US" i="1" u="sng" dirty="0"/>
              <a:t>, </a:t>
            </a:r>
          </a:p>
          <a:p>
            <a:r>
              <a:rPr lang="en-US" i="1" u="sng" dirty="0"/>
              <a:t>DBMS </a:t>
            </a:r>
            <a:r>
              <a:rPr lang="en-US" i="1" u="sng" dirty="0" err="1"/>
              <a:t>phân</a:t>
            </a:r>
            <a:r>
              <a:rPr lang="en-US" i="1" u="sng" dirty="0"/>
              <a:t> </a:t>
            </a:r>
            <a:r>
              <a:rPr lang="en-US" i="1" u="sng" dirty="0" err="1"/>
              <a:t>tán</a:t>
            </a:r>
            <a:r>
              <a:rPr lang="en-US" i="1" u="sng" dirty="0"/>
              <a:t> </a:t>
            </a:r>
            <a:r>
              <a:rPr lang="en-US" i="1" u="sng" dirty="0" err="1"/>
              <a:t>sẽ</a:t>
            </a:r>
            <a:r>
              <a:rPr lang="en-US" i="1" u="sng" dirty="0"/>
              <a:t> lo </a:t>
            </a:r>
            <a:r>
              <a:rPr lang="en-US" i="1" u="sng" dirty="0" err="1"/>
              <a:t>liệu</a:t>
            </a:r>
            <a:r>
              <a:rPr lang="en-US" i="1" u="sng" dirty="0"/>
              <a:t> </a:t>
            </a:r>
            <a:r>
              <a:rPr lang="en-US" i="1" u="sng" dirty="0" err="1"/>
              <a:t>điều</a:t>
            </a:r>
            <a:r>
              <a:rPr lang="en-US" i="1" u="sng" dirty="0"/>
              <a:t> </a:t>
            </a:r>
            <a:r>
              <a:rPr lang="en-US" i="1" u="sng" dirty="0" err="1"/>
              <a:t>đó</a:t>
            </a:r>
            <a:r>
              <a:rPr lang="en-US" i="1" u="sng" dirty="0"/>
              <a:t> </a:t>
            </a:r>
            <a:r>
              <a:rPr lang="en-US" i="1" u="sng" dirty="0" err="1"/>
              <a:t>mỗi</a:t>
            </a:r>
            <a:r>
              <a:rPr lang="en-US" i="1" u="sng" dirty="0"/>
              <a:t> </a:t>
            </a:r>
            <a:r>
              <a:rPr lang="en-US" i="1" u="sng" dirty="0" err="1"/>
              <a:t>khi</a:t>
            </a:r>
            <a:r>
              <a:rPr lang="en-US" i="1" u="sng" dirty="0"/>
              <a:t> </a:t>
            </a:r>
            <a:r>
              <a:rPr lang="en-US" i="1" u="sng" dirty="0" err="1"/>
              <a:t>các</a:t>
            </a:r>
            <a:r>
              <a:rPr lang="en-US" i="1" u="sng" dirty="0"/>
              <a:t> </a:t>
            </a:r>
            <a:r>
              <a:rPr lang="en-US" i="1" u="sng" dirty="0" err="1"/>
              <a:t>giao</a:t>
            </a:r>
            <a:r>
              <a:rPr lang="en-US" i="1" u="sng" dirty="0"/>
              <a:t> </a:t>
            </a:r>
            <a:r>
              <a:rPr lang="en-US" i="1" u="sng" dirty="0" err="1"/>
              <a:t>tác</a:t>
            </a:r>
            <a:r>
              <a:rPr lang="en-US" i="1" u="sng" dirty="0"/>
              <a:t> </a:t>
            </a:r>
            <a:r>
              <a:rPr lang="en-US" i="1" u="sng" dirty="0" err="1"/>
              <a:t>đưa</a:t>
            </a:r>
            <a:r>
              <a:rPr lang="en-US" i="1" u="sng" dirty="0"/>
              <a:t> ra </a:t>
            </a:r>
            <a:r>
              <a:rPr lang="en-US" i="1" u="sng" dirty="0" err="1"/>
              <a:t>yêu</a:t>
            </a:r>
            <a:r>
              <a:rPr lang="en-US" i="1" u="sng" dirty="0"/>
              <a:t> </a:t>
            </a:r>
            <a:r>
              <a:rPr lang="en-US" i="1" u="sng" dirty="0" err="1"/>
              <a:t>cầu</a:t>
            </a:r>
            <a:r>
              <a:rPr lang="en-US" i="1" u="sng" dirty="0"/>
              <a:t> </a:t>
            </a:r>
            <a:r>
              <a:rPr lang="en-US" i="1" u="sng" dirty="0" err="1"/>
              <a:t>đọc</a:t>
            </a:r>
            <a:r>
              <a:rPr lang="en-US" i="1" u="sng" dirty="0"/>
              <a:t> </a:t>
            </a:r>
            <a:r>
              <a:rPr lang="en-US" i="1" u="sng" dirty="0" err="1"/>
              <a:t>hoặc</a:t>
            </a:r>
            <a:r>
              <a:rPr lang="en-US" i="1" u="sng" dirty="0"/>
              <a:t> </a:t>
            </a:r>
            <a:r>
              <a:rPr lang="en-US" i="1" u="sng" dirty="0" err="1"/>
              <a:t>ghi</a:t>
            </a:r>
            <a:r>
              <a:rPr lang="en-US" i="1" u="sng" dirty="0"/>
              <a:t>.</a:t>
            </a:r>
          </a:p>
        </p:txBody>
      </p:sp>
    </p:spTree>
    <p:extLst>
      <p:ext uri="{BB962C8B-B14F-4D97-AF65-F5344CB8AC3E}">
        <p14:creationId xmlns:p14="http://schemas.microsoft.com/office/powerpoint/2010/main" val="18473664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6" y="4615536"/>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2" y="438073"/>
            <a:ext cx="2153203"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1600" dirty="0"/>
              <a:t>.1, Ý </a:t>
            </a:r>
            <a:r>
              <a:rPr lang="en-US" sz="1600" dirty="0" err="1"/>
              <a:t>tưởng</a:t>
            </a:r>
            <a:r>
              <a:rPr lang="en-US" sz="1600" dirty="0"/>
              <a:t> </a:t>
            </a:r>
            <a:r>
              <a:rPr lang="en-US" sz="1600" dirty="0" err="1"/>
              <a:t>chính</a:t>
            </a:r>
            <a:endParaRPr lang="en-US" sz="1600" dirty="0"/>
          </a:p>
        </p:txBody>
      </p:sp>
      <p:sp>
        <p:nvSpPr>
          <p:cNvPr id="2" name="TextBox 1"/>
          <p:cNvSpPr txBox="1"/>
          <p:nvPr/>
        </p:nvSpPr>
        <p:spPr>
          <a:xfrm>
            <a:off x="454869" y="1276475"/>
            <a:ext cx="8164393" cy="3108543"/>
          </a:xfrm>
          <a:prstGeom prst="rect">
            <a:avLst/>
          </a:prstGeom>
          <a:noFill/>
        </p:spPr>
        <p:txBody>
          <a:bodyPr wrap="square" rtlCol="0">
            <a:spAutoFit/>
          </a:bodyPr>
          <a:lstStyle/>
          <a:p>
            <a:r>
              <a:rPr lang="en-US" dirty="0"/>
              <a:t>- </a:t>
            </a:r>
            <a:r>
              <a:rPr lang="en-US" dirty="0" err="1"/>
              <a:t>Trong</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dùng</a:t>
            </a:r>
            <a:r>
              <a:rPr lang="en-US" dirty="0"/>
              <a:t> </a:t>
            </a:r>
            <a:r>
              <a:rPr lang="en-US" dirty="0" err="1"/>
              <a:t>khóa</a:t>
            </a:r>
            <a:r>
              <a:rPr lang="en-US" dirty="0"/>
              <a:t> </a:t>
            </a:r>
            <a:r>
              <a:rPr lang="en-US" dirty="0" err="1"/>
              <a:t>chốt</a:t>
            </a:r>
            <a:r>
              <a:rPr lang="en-US" dirty="0"/>
              <a:t>, </a:t>
            </a:r>
            <a:r>
              <a:rPr lang="en-US" i="1" dirty="0" err="1"/>
              <a:t>bộ</a:t>
            </a:r>
            <a:r>
              <a:rPr lang="en-US" i="1" dirty="0"/>
              <a:t> </a:t>
            </a:r>
            <a:r>
              <a:rPr lang="en-US" i="1" dirty="0" err="1"/>
              <a:t>xếp</a:t>
            </a:r>
            <a:r>
              <a:rPr lang="en-US" i="1" dirty="0"/>
              <a:t> </a:t>
            </a:r>
            <a:r>
              <a:rPr lang="en-US" i="1" dirty="0" err="1"/>
              <a:t>lịch</a:t>
            </a:r>
            <a:r>
              <a:rPr lang="en-US" i="1" dirty="0"/>
              <a:t> </a:t>
            </a:r>
            <a:r>
              <a:rPr lang="en-US" dirty="0"/>
              <a:t>(scheduler) </a:t>
            </a:r>
            <a:r>
              <a:rPr lang="en-US" dirty="0" err="1"/>
              <a:t>chính</a:t>
            </a:r>
            <a:r>
              <a:rPr lang="en-US" dirty="0"/>
              <a:t> </a:t>
            </a:r>
            <a:r>
              <a:rPr lang="en-US" dirty="0" err="1"/>
              <a:t>là</a:t>
            </a:r>
            <a:r>
              <a:rPr lang="en-US" dirty="0"/>
              <a:t> </a:t>
            </a:r>
            <a:r>
              <a:rPr lang="en-US" i="1" dirty="0" err="1"/>
              <a:t>bộ</a:t>
            </a:r>
            <a:r>
              <a:rPr lang="en-US" i="1" dirty="0"/>
              <a:t> </a:t>
            </a:r>
            <a:r>
              <a:rPr lang="en-US" i="1" dirty="0" err="1"/>
              <a:t>quản</a:t>
            </a:r>
            <a:r>
              <a:rPr lang="en-US" i="1" dirty="0"/>
              <a:t> </a:t>
            </a:r>
            <a:r>
              <a:rPr lang="en-US" i="1" dirty="0" err="1"/>
              <a:t>lí</a:t>
            </a:r>
            <a:r>
              <a:rPr lang="en-US" i="1" dirty="0"/>
              <a:t> </a:t>
            </a:r>
            <a:r>
              <a:rPr lang="en-US" i="1" dirty="0" err="1"/>
              <a:t>khóa</a:t>
            </a:r>
            <a:r>
              <a:rPr lang="en-US" i="1" dirty="0"/>
              <a:t> </a:t>
            </a:r>
            <a:r>
              <a:rPr lang="en-US" dirty="0"/>
              <a:t>(lock manager)</a:t>
            </a:r>
          </a:p>
          <a:p>
            <a:endParaRPr lang="en-US" dirty="0"/>
          </a:p>
          <a:p>
            <a:r>
              <a:rPr lang="en-US" dirty="0"/>
              <a:t>- </a:t>
            </a:r>
            <a:r>
              <a:rPr lang="en-US" dirty="0" err="1"/>
              <a:t>Bộ</a:t>
            </a:r>
            <a:r>
              <a:rPr lang="en-US" dirty="0"/>
              <a:t> </a:t>
            </a:r>
            <a:r>
              <a:rPr lang="en-US" dirty="0" err="1"/>
              <a:t>quản</a:t>
            </a:r>
            <a:r>
              <a:rPr lang="en-US" dirty="0"/>
              <a:t> </a:t>
            </a:r>
            <a:r>
              <a:rPr lang="en-US" dirty="0" err="1"/>
              <a:t>lí</a:t>
            </a:r>
            <a:r>
              <a:rPr lang="en-US" dirty="0"/>
              <a:t> </a:t>
            </a:r>
            <a:r>
              <a:rPr lang="en-US" dirty="0" err="1"/>
              <a:t>giao</a:t>
            </a:r>
            <a:r>
              <a:rPr lang="en-US" dirty="0"/>
              <a:t> </a:t>
            </a:r>
            <a:r>
              <a:rPr lang="en-US" dirty="0" err="1"/>
              <a:t>tác</a:t>
            </a:r>
            <a:r>
              <a:rPr lang="en-US" dirty="0"/>
              <a:t> </a:t>
            </a:r>
            <a:r>
              <a:rPr lang="en-US" dirty="0" err="1"/>
              <a:t>sẽ</a:t>
            </a:r>
            <a:r>
              <a:rPr lang="en-US" dirty="0"/>
              <a:t> </a:t>
            </a:r>
            <a:r>
              <a:rPr lang="en-US" dirty="0" err="1"/>
              <a:t>chuyển</a:t>
            </a:r>
            <a:r>
              <a:rPr lang="en-US" dirty="0"/>
              <a:t> </a:t>
            </a:r>
            <a:r>
              <a:rPr lang="en-US" dirty="0" err="1"/>
              <a:t>cho</a:t>
            </a:r>
            <a:r>
              <a:rPr lang="en-US" dirty="0"/>
              <a:t> </a:t>
            </a:r>
            <a:r>
              <a:rPr lang="en-US" dirty="0" err="1"/>
              <a:t>bộ</a:t>
            </a:r>
            <a:r>
              <a:rPr lang="en-US" dirty="0"/>
              <a:t> </a:t>
            </a:r>
            <a:r>
              <a:rPr lang="en-US" dirty="0" err="1"/>
              <a:t>quản</a:t>
            </a:r>
            <a:r>
              <a:rPr lang="en-US" dirty="0"/>
              <a:t> </a:t>
            </a:r>
            <a:r>
              <a:rPr lang="en-US" dirty="0" err="1"/>
              <a:t>lí</a:t>
            </a:r>
            <a:r>
              <a:rPr lang="en-US" dirty="0"/>
              <a:t> </a:t>
            </a:r>
            <a:r>
              <a:rPr lang="en-US" dirty="0" err="1"/>
              <a:t>khóa</a:t>
            </a:r>
            <a:r>
              <a:rPr lang="en-US" dirty="0"/>
              <a:t> </a:t>
            </a:r>
            <a:r>
              <a:rPr lang="en-US" dirty="0" err="1"/>
              <a:t>các</a:t>
            </a:r>
            <a:r>
              <a:rPr lang="en-US" dirty="0"/>
              <a:t> </a:t>
            </a:r>
            <a:r>
              <a:rPr lang="en-US" dirty="0" err="1"/>
              <a:t>thao</a:t>
            </a:r>
            <a:r>
              <a:rPr lang="en-US" dirty="0"/>
              <a:t> </a:t>
            </a:r>
            <a:r>
              <a:rPr lang="en-US" dirty="0" err="1"/>
              <a:t>tác</a:t>
            </a:r>
            <a:r>
              <a:rPr lang="en-US" dirty="0"/>
              <a:t> CSDL </a:t>
            </a:r>
            <a:r>
              <a:rPr lang="en-US" dirty="0" err="1"/>
              <a:t>và</a:t>
            </a:r>
            <a:r>
              <a:rPr lang="en-US" dirty="0"/>
              <a:t> </a:t>
            </a:r>
            <a:r>
              <a:rPr lang="en-US" dirty="0" err="1"/>
              <a:t>các</a:t>
            </a:r>
            <a:r>
              <a:rPr lang="en-US" dirty="0"/>
              <a:t> </a:t>
            </a:r>
            <a:r>
              <a:rPr lang="en-US" dirty="0" err="1"/>
              <a:t>thông</a:t>
            </a:r>
            <a:r>
              <a:rPr lang="en-US" dirty="0"/>
              <a:t> tin </a:t>
            </a:r>
            <a:r>
              <a:rPr lang="en-US" dirty="0" err="1"/>
              <a:t>kèm</a:t>
            </a:r>
            <a:r>
              <a:rPr lang="en-US" dirty="0"/>
              <a:t> </a:t>
            </a:r>
            <a:r>
              <a:rPr lang="en-US" dirty="0" err="1"/>
              <a:t>theo.</a:t>
            </a:r>
            <a:endParaRPr lang="en-US" dirty="0"/>
          </a:p>
          <a:p>
            <a:endParaRPr lang="en-US" dirty="0"/>
          </a:p>
          <a:p>
            <a:r>
              <a:rPr lang="en-US" dirty="0"/>
              <a:t>- Sau </a:t>
            </a:r>
            <a:r>
              <a:rPr lang="en-US" dirty="0" err="1"/>
              <a:t>đó</a:t>
            </a:r>
            <a:r>
              <a:rPr lang="en-US" dirty="0"/>
              <a:t>, </a:t>
            </a:r>
            <a:r>
              <a:rPr lang="en-US" dirty="0" err="1"/>
              <a:t>bộ</a:t>
            </a:r>
            <a:r>
              <a:rPr lang="en-US" dirty="0"/>
              <a:t> </a:t>
            </a:r>
            <a:r>
              <a:rPr lang="en-US" dirty="0" err="1"/>
              <a:t>quản</a:t>
            </a:r>
            <a:r>
              <a:rPr lang="en-US" dirty="0"/>
              <a:t> </a:t>
            </a:r>
            <a:r>
              <a:rPr lang="en-US" dirty="0" err="1"/>
              <a:t>lí</a:t>
            </a:r>
            <a:r>
              <a:rPr lang="en-US" dirty="0"/>
              <a:t> </a:t>
            </a:r>
            <a:r>
              <a:rPr lang="en-US" dirty="0" err="1"/>
              <a:t>khóa</a:t>
            </a:r>
            <a:r>
              <a:rPr lang="en-US" dirty="0"/>
              <a:t> </a:t>
            </a:r>
            <a:r>
              <a:rPr lang="en-US" dirty="0" err="1"/>
              <a:t>sẽ</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đơn</a:t>
            </a:r>
            <a:r>
              <a:rPr lang="en-US" dirty="0"/>
              <a:t> </a:t>
            </a:r>
            <a:r>
              <a:rPr lang="en-US" dirty="0" err="1"/>
              <a:t>vị</a:t>
            </a:r>
            <a:r>
              <a:rPr lang="en-US" dirty="0"/>
              <a:t> </a:t>
            </a:r>
            <a:r>
              <a:rPr lang="en-US" dirty="0" err="1"/>
              <a:t>khóa</a:t>
            </a:r>
            <a:r>
              <a:rPr lang="en-US" dirty="0"/>
              <a:t> </a:t>
            </a:r>
            <a:r>
              <a:rPr lang="en-US" dirty="0" err="1"/>
              <a:t>có</a:t>
            </a:r>
            <a:r>
              <a:rPr lang="en-US" dirty="0"/>
              <a:t> </a:t>
            </a:r>
            <a:r>
              <a:rPr lang="en-US" dirty="0" err="1"/>
              <a:t>chứa</a:t>
            </a:r>
            <a:r>
              <a:rPr lang="en-US" dirty="0"/>
              <a:t> </a:t>
            </a:r>
            <a:r>
              <a:rPr lang="en-US" dirty="0" err="1"/>
              <a:t>mục</a:t>
            </a:r>
            <a:r>
              <a:rPr lang="en-US" dirty="0"/>
              <a:t> </a:t>
            </a:r>
            <a:r>
              <a:rPr lang="en-US" dirty="0" err="1"/>
              <a:t>dữ</a:t>
            </a:r>
            <a:r>
              <a:rPr lang="en-US" dirty="0"/>
              <a:t> </a:t>
            </a:r>
            <a:r>
              <a:rPr lang="en-US" dirty="0" err="1"/>
              <a:t>liệu</a:t>
            </a:r>
            <a:r>
              <a:rPr lang="en-US" dirty="0"/>
              <a:t> </a:t>
            </a:r>
            <a:r>
              <a:rPr lang="en-US" dirty="0" err="1"/>
              <a:t>đó</a:t>
            </a:r>
            <a:r>
              <a:rPr lang="en-US" dirty="0"/>
              <a:t> </a:t>
            </a:r>
            <a:r>
              <a:rPr lang="en-US" dirty="0" err="1"/>
              <a:t>đã</a:t>
            </a:r>
            <a:r>
              <a:rPr lang="en-US" dirty="0"/>
              <a:t> </a:t>
            </a:r>
            <a:r>
              <a:rPr lang="en-US" dirty="0" err="1"/>
              <a:t>bị</a:t>
            </a:r>
            <a:r>
              <a:rPr lang="en-US" dirty="0"/>
              <a:t> </a:t>
            </a:r>
            <a:r>
              <a:rPr lang="en-US" dirty="0" err="1"/>
              <a:t>khóa</a:t>
            </a:r>
            <a:r>
              <a:rPr lang="en-US" dirty="0"/>
              <a:t> hay </a:t>
            </a:r>
            <a:r>
              <a:rPr lang="en-US" dirty="0" err="1"/>
              <a:t>chưa</a:t>
            </a:r>
            <a:r>
              <a:rPr lang="en-US" dirty="0"/>
              <a:t>:</a:t>
            </a:r>
          </a:p>
          <a:p>
            <a:r>
              <a:rPr lang="en-US" dirty="0"/>
              <a:t>    + </a:t>
            </a:r>
            <a:r>
              <a:rPr lang="en-US" dirty="0" err="1"/>
              <a:t>Nếu</a:t>
            </a:r>
            <a:r>
              <a:rPr lang="en-US" dirty="0"/>
              <a:t> </a:t>
            </a:r>
            <a:r>
              <a:rPr lang="en-US" dirty="0" err="1"/>
              <a:t>đã</a:t>
            </a:r>
            <a:r>
              <a:rPr lang="en-US" dirty="0"/>
              <a:t> </a:t>
            </a:r>
            <a:r>
              <a:rPr lang="en-US" dirty="0" err="1"/>
              <a:t>khóa</a:t>
            </a:r>
            <a:r>
              <a:rPr lang="en-US" dirty="0"/>
              <a:t>, </a:t>
            </a:r>
            <a:r>
              <a:rPr lang="en-US" dirty="0" err="1"/>
              <a:t>và</a:t>
            </a:r>
            <a:r>
              <a:rPr lang="en-US" dirty="0"/>
              <a:t> </a:t>
            </a:r>
            <a:r>
              <a:rPr lang="en-US" dirty="0" err="1"/>
              <a:t>nếu</a:t>
            </a:r>
            <a:r>
              <a:rPr lang="en-US" dirty="0"/>
              <a:t> </a:t>
            </a:r>
            <a:r>
              <a:rPr lang="en-US" dirty="0" err="1"/>
              <a:t>thể</a:t>
            </a:r>
            <a:r>
              <a:rPr lang="en-US" dirty="0"/>
              <a:t> </a:t>
            </a:r>
            <a:r>
              <a:rPr lang="en-US" dirty="0" err="1"/>
              <a:t>thức</a:t>
            </a:r>
            <a:r>
              <a:rPr lang="en-US" dirty="0"/>
              <a:t> </a:t>
            </a:r>
            <a:r>
              <a:rPr lang="en-US" dirty="0" err="1"/>
              <a:t>khóa</a:t>
            </a:r>
            <a:r>
              <a:rPr lang="en-US" dirty="0"/>
              <a:t> </a:t>
            </a:r>
            <a:r>
              <a:rPr lang="en-US" dirty="0" err="1"/>
              <a:t>đó</a:t>
            </a:r>
            <a:r>
              <a:rPr lang="en-US" dirty="0"/>
              <a:t> </a:t>
            </a:r>
            <a:r>
              <a:rPr lang="en-US" dirty="0" err="1"/>
              <a:t>không</a:t>
            </a:r>
            <a:r>
              <a:rPr lang="en-US" dirty="0"/>
              <a:t> </a:t>
            </a:r>
            <a:r>
              <a:rPr lang="en-US" dirty="0" err="1"/>
              <a:t>tương</a:t>
            </a:r>
            <a:r>
              <a:rPr lang="en-US" dirty="0"/>
              <a:t> </a:t>
            </a:r>
            <a:r>
              <a:rPr lang="en-US" dirty="0" err="1"/>
              <a:t>thích</a:t>
            </a:r>
            <a:r>
              <a:rPr lang="en-US" dirty="0"/>
              <a:t> </a:t>
            </a:r>
            <a:r>
              <a:rPr lang="en-US" dirty="0" err="1"/>
              <a:t>với</a:t>
            </a:r>
            <a:r>
              <a:rPr lang="en-US" dirty="0"/>
              <a:t> </a:t>
            </a:r>
            <a:r>
              <a:rPr lang="en-US" dirty="0" err="1"/>
              <a:t>thể</a:t>
            </a:r>
            <a:r>
              <a:rPr lang="en-US" dirty="0"/>
              <a:t> </a:t>
            </a:r>
            <a:r>
              <a:rPr lang="en-US" dirty="0" err="1"/>
              <a:t>thức</a:t>
            </a:r>
            <a:r>
              <a:rPr lang="en-US" dirty="0"/>
              <a:t> </a:t>
            </a:r>
            <a:r>
              <a:rPr lang="en-US" dirty="0" err="1"/>
              <a:t>của</a:t>
            </a:r>
            <a:r>
              <a:rPr lang="en-US" dirty="0"/>
              <a:t> </a:t>
            </a:r>
            <a:r>
              <a:rPr lang="en-US" dirty="0" err="1"/>
              <a:t>giao</a:t>
            </a:r>
            <a:r>
              <a:rPr lang="en-US" dirty="0"/>
              <a:t> </a:t>
            </a:r>
            <a:r>
              <a:rPr lang="en-US" dirty="0" err="1"/>
              <a:t>tác</a:t>
            </a:r>
            <a:r>
              <a:rPr lang="en-US" dirty="0"/>
              <a:t> </a:t>
            </a:r>
            <a:r>
              <a:rPr lang="en-US" dirty="0" err="1"/>
              <a:t>đang</a:t>
            </a:r>
            <a:r>
              <a:rPr lang="en-US" dirty="0"/>
              <a:t> </a:t>
            </a:r>
            <a:r>
              <a:rPr lang="en-US" dirty="0" err="1"/>
              <a:t>yêu</a:t>
            </a:r>
            <a:r>
              <a:rPr lang="en-US" dirty="0"/>
              <a:t> </a:t>
            </a:r>
          </a:p>
          <a:p>
            <a:r>
              <a:rPr lang="en-US" dirty="0"/>
              <a:t>       </a:t>
            </a:r>
            <a:r>
              <a:rPr lang="en-US" dirty="0" err="1"/>
              <a:t>cầu</a:t>
            </a:r>
            <a:r>
              <a:rPr lang="en-US" dirty="0"/>
              <a:t>, </a:t>
            </a:r>
            <a:r>
              <a:rPr lang="en-US" dirty="0" err="1"/>
              <a:t>thao</a:t>
            </a:r>
            <a:r>
              <a:rPr lang="en-US" dirty="0"/>
              <a:t> </a:t>
            </a:r>
            <a:r>
              <a:rPr lang="en-US" dirty="0" err="1"/>
              <a:t>tác</a:t>
            </a:r>
            <a:r>
              <a:rPr lang="en-US" dirty="0"/>
              <a:t> </a:t>
            </a:r>
            <a:r>
              <a:rPr lang="en-US" dirty="0" err="1"/>
              <a:t>sẽ</a:t>
            </a:r>
            <a:r>
              <a:rPr lang="en-US" dirty="0"/>
              <a:t> </a:t>
            </a:r>
            <a:r>
              <a:rPr lang="en-US" dirty="0" err="1"/>
              <a:t>bị</a:t>
            </a:r>
            <a:r>
              <a:rPr lang="en-US" dirty="0"/>
              <a:t> </a:t>
            </a:r>
            <a:r>
              <a:rPr lang="en-US" dirty="0" err="1"/>
              <a:t>hoãn</a:t>
            </a:r>
            <a:r>
              <a:rPr lang="en-US" dirty="0"/>
              <a:t> </a:t>
            </a:r>
            <a:r>
              <a:rPr lang="en-US" dirty="0" err="1"/>
              <a:t>lại</a:t>
            </a:r>
            <a:r>
              <a:rPr lang="en-US" dirty="0"/>
              <a:t>.</a:t>
            </a:r>
          </a:p>
          <a:p>
            <a:r>
              <a:rPr lang="en-US" dirty="0"/>
              <a:t>    + </a:t>
            </a:r>
            <a:r>
              <a:rPr lang="en-US" dirty="0" err="1"/>
              <a:t>Ngược</a:t>
            </a:r>
            <a:r>
              <a:rPr lang="en-US" dirty="0"/>
              <a:t> </a:t>
            </a:r>
            <a:r>
              <a:rPr lang="en-US" dirty="0" err="1"/>
              <a:t>lại</a:t>
            </a:r>
            <a:r>
              <a:rPr lang="en-US" dirty="0"/>
              <a:t>, </a:t>
            </a:r>
            <a:r>
              <a:rPr lang="en-US" dirty="0" err="1"/>
              <a:t>khóa</a:t>
            </a:r>
            <a:r>
              <a:rPr lang="en-US" dirty="0"/>
              <a:t> </a:t>
            </a:r>
            <a:r>
              <a:rPr lang="en-US" dirty="0" err="1"/>
              <a:t>sẽ</a:t>
            </a:r>
            <a:r>
              <a:rPr lang="en-US" dirty="0"/>
              <a:t> </a:t>
            </a:r>
            <a:r>
              <a:rPr lang="en-US" dirty="0" err="1"/>
              <a:t>được</a:t>
            </a:r>
            <a:r>
              <a:rPr lang="en-US" dirty="0"/>
              <a:t> </a:t>
            </a:r>
            <a:r>
              <a:rPr lang="en-US" dirty="0" err="1"/>
              <a:t>đặt</a:t>
            </a:r>
            <a:r>
              <a:rPr lang="en-US" dirty="0"/>
              <a:t> </a:t>
            </a:r>
            <a:r>
              <a:rPr lang="en-US" dirty="0" err="1"/>
              <a:t>với</a:t>
            </a:r>
            <a:r>
              <a:rPr lang="en-US" dirty="0"/>
              <a:t> </a:t>
            </a:r>
            <a:r>
              <a:rPr lang="en-US" dirty="0" err="1"/>
              <a:t>thể</a:t>
            </a:r>
            <a:r>
              <a:rPr lang="en-US" dirty="0"/>
              <a:t> </a:t>
            </a:r>
            <a:r>
              <a:rPr lang="en-US" dirty="0" err="1"/>
              <a:t>thức</a:t>
            </a:r>
            <a:r>
              <a:rPr lang="en-US" dirty="0"/>
              <a:t> </a:t>
            </a:r>
            <a:r>
              <a:rPr lang="en-US" dirty="0" err="1"/>
              <a:t>mong</a:t>
            </a:r>
            <a:r>
              <a:rPr lang="en-US" dirty="0"/>
              <a:t> </a:t>
            </a:r>
            <a:r>
              <a:rPr lang="en-US" dirty="0" err="1"/>
              <a:t>muốn</a:t>
            </a:r>
            <a:r>
              <a:rPr lang="en-US" dirty="0"/>
              <a:t>, </a:t>
            </a:r>
            <a:r>
              <a:rPr lang="en-US" dirty="0" err="1"/>
              <a:t>và</a:t>
            </a:r>
            <a:r>
              <a:rPr lang="en-US" dirty="0"/>
              <a:t> </a:t>
            </a:r>
            <a:r>
              <a:rPr lang="en-US" dirty="0" err="1"/>
              <a:t>thao</a:t>
            </a:r>
            <a:r>
              <a:rPr lang="en-US" dirty="0"/>
              <a:t> </a:t>
            </a:r>
            <a:r>
              <a:rPr lang="en-US" dirty="0" err="1"/>
              <a:t>tác</a:t>
            </a:r>
            <a:r>
              <a:rPr lang="en-US" dirty="0"/>
              <a:t> </a:t>
            </a:r>
            <a:r>
              <a:rPr lang="en-US" dirty="0" err="1"/>
              <a:t>này</a:t>
            </a:r>
            <a:r>
              <a:rPr lang="en-US" dirty="0"/>
              <a:t> </a:t>
            </a:r>
            <a:r>
              <a:rPr lang="en-US" dirty="0" err="1"/>
              <a:t>được</a:t>
            </a:r>
            <a:r>
              <a:rPr lang="en-US" dirty="0"/>
              <a:t> </a:t>
            </a:r>
            <a:r>
              <a:rPr lang="en-US" dirty="0" err="1"/>
              <a:t>chuyển</a:t>
            </a:r>
            <a:r>
              <a:rPr lang="en-US" dirty="0"/>
              <a:t> </a:t>
            </a:r>
            <a:r>
              <a:rPr lang="en-US" dirty="0" err="1"/>
              <a:t>cho</a:t>
            </a:r>
            <a:r>
              <a:rPr lang="en-US" dirty="0"/>
              <a:t> </a:t>
            </a:r>
            <a:r>
              <a:rPr lang="en-US" dirty="0" err="1"/>
              <a:t>bộ</a:t>
            </a:r>
            <a:endParaRPr lang="en-US" dirty="0"/>
          </a:p>
          <a:p>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truy</a:t>
            </a:r>
            <a:r>
              <a:rPr lang="en-US" dirty="0"/>
              <a:t> </a:t>
            </a:r>
            <a:r>
              <a:rPr lang="en-US" dirty="0" err="1"/>
              <a:t>xuất</a:t>
            </a:r>
            <a:r>
              <a:rPr lang="en-US" dirty="0"/>
              <a:t> CSDL </a:t>
            </a:r>
            <a:r>
              <a:rPr lang="en-US" dirty="0" err="1"/>
              <a:t>thực</a:t>
            </a:r>
            <a:r>
              <a:rPr lang="en-US" dirty="0"/>
              <a:t> </a:t>
            </a:r>
            <a:r>
              <a:rPr lang="en-US" dirty="0" err="1"/>
              <a:t>thụ</a:t>
            </a:r>
            <a:r>
              <a:rPr lang="en-US" dirty="0"/>
              <a:t>.</a:t>
            </a:r>
          </a:p>
          <a:p>
            <a:endParaRPr lang="en-US" dirty="0"/>
          </a:p>
          <a:p>
            <a:r>
              <a:rPr lang="en-US" dirty="0"/>
              <a:t>- Sau </a:t>
            </a:r>
            <a:r>
              <a:rPr lang="en-US" dirty="0" err="1"/>
              <a:t>đó</a:t>
            </a:r>
            <a:r>
              <a:rPr lang="en-US" dirty="0"/>
              <a:t>, </a:t>
            </a:r>
            <a:r>
              <a:rPr lang="en-US" dirty="0" err="1"/>
              <a:t>bộ</a:t>
            </a:r>
            <a:r>
              <a:rPr lang="en-US" dirty="0"/>
              <a:t> </a:t>
            </a:r>
            <a:r>
              <a:rPr lang="en-US" dirty="0" err="1"/>
              <a:t>quản</a:t>
            </a:r>
            <a:r>
              <a:rPr lang="en-US" dirty="0"/>
              <a:t> </a:t>
            </a:r>
            <a:r>
              <a:rPr lang="en-US" dirty="0" err="1"/>
              <a:t>lý</a:t>
            </a:r>
            <a:r>
              <a:rPr lang="en-US" dirty="0"/>
              <a:t> </a:t>
            </a:r>
            <a:r>
              <a:rPr lang="en-US" dirty="0" err="1"/>
              <a:t>giao</a:t>
            </a:r>
            <a:r>
              <a:rPr lang="en-US" dirty="0"/>
              <a:t> </a:t>
            </a:r>
            <a:r>
              <a:rPr lang="en-US" dirty="0" err="1"/>
              <a:t>tác</a:t>
            </a:r>
            <a:r>
              <a:rPr lang="en-US" dirty="0"/>
              <a:t> </a:t>
            </a:r>
            <a:r>
              <a:rPr lang="en-US" dirty="0" err="1"/>
              <a:t>được</a:t>
            </a:r>
            <a:r>
              <a:rPr lang="en-US" dirty="0"/>
              <a:t> </a:t>
            </a:r>
            <a:r>
              <a:rPr lang="en-US" dirty="0" err="1"/>
              <a:t>thông</a:t>
            </a:r>
            <a:r>
              <a:rPr lang="en-US" dirty="0"/>
              <a:t> tin </a:t>
            </a:r>
            <a:r>
              <a:rPr lang="en-US" dirty="0" err="1"/>
              <a:t>về</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hiện</a:t>
            </a:r>
            <a:r>
              <a:rPr lang="en-US" dirty="0"/>
              <a:t>.</a:t>
            </a:r>
          </a:p>
          <a:p>
            <a:endParaRPr lang="en-US" dirty="0"/>
          </a:p>
          <a:p>
            <a:r>
              <a:rPr lang="en-US" dirty="0"/>
              <a:t>- </a:t>
            </a:r>
            <a:r>
              <a:rPr lang="en-US" dirty="0" err="1"/>
              <a:t>Việc</a:t>
            </a:r>
            <a:r>
              <a:rPr lang="en-US" dirty="0"/>
              <a:t> </a:t>
            </a:r>
            <a:r>
              <a:rPr lang="en-US" dirty="0" err="1"/>
              <a:t>kết</a:t>
            </a:r>
            <a:r>
              <a:rPr lang="en-US" dirty="0"/>
              <a:t> </a:t>
            </a:r>
            <a:r>
              <a:rPr lang="en-US" dirty="0" err="1"/>
              <a:t>thúc</a:t>
            </a:r>
            <a:r>
              <a:rPr lang="en-US" dirty="0"/>
              <a:t> </a:t>
            </a:r>
            <a:r>
              <a:rPr lang="en-US" dirty="0" err="1"/>
              <a:t>giao</a:t>
            </a:r>
            <a:r>
              <a:rPr lang="en-US" dirty="0"/>
              <a:t> </a:t>
            </a:r>
            <a:r>
              <a:rPr lang="en-US" dirty="0" err="1"/>
              <a:t>tác</a:t>
            </a:r>
            <a:r>
              <a:rPr lang="en-US" dirty="0"/>
              <a:t> </a:t>
            </a:r>
            <a:r>
              <a:rPr lang="en-US" dirty="0" err="1"/>
              <a:t>sẽ</a:t>
            </a:r>
            <a:r>
              <a:rPr lang="en-US" dirty="0"/>
              <a:t> </a:t>
            </a:r>
            <a:r>
              <a:rPr lang="en-US" dirty="0" err="1"/>
              <a:t>giải</a:t>
            </a:r>
            <a:r>
              <a:rPr lang="en-US" dirty="0"/>
              <a:t> </a:t>
            </a:r>
            <a:r>
              <a:rPr lang="en-US" dirty="0" err="1"/>
              <a:t>phóng</a:t>
            </a:r>
            <a:r>
              <a:rPr lang="en-US" dirty="0"/>
              <a:t> </a:t>
            </a:r>
            <a:r>
              <a:rPr lang="en-US" dirty="0" err="1"/>
              <a:t>các</a:t>
            </a:r>
            <a:r>
              <a:rPr lang="en-US" dirty="0"/>
              <a:t> </a:t>
            </a:r>
            <a:r>
              <a:rPr lang="en-US" dirty="0" err="1"/>
              <a:t>khóa</a:t>
            </a:r>
            <a:r>
              <a:rPr lang="en-US" dirty="0"/>
              <a:t> </a:t>
            </a:r>
            <a:r>
              <a:rPr lang="en-US" dirty="0" err="1"/>
              <a:t>của</a:t>
            </a:r>
            <a:r>
              <a:rPr lang="en-US" dirty="0"/>
              <a:t> </a:t>
            </a:r>
            <a:r>
              <a:rPr lang="en-US" dirty="0" err="1"/>
              <a:t>nó</a:t>
            </a:r>
            <a:r>
              <a:rPr lang="en-US" dirty="0"/>
              <a:t> </a:t>
            </a:r>
            <a:r>
              <a:rPr lang="en-US" dirty="0" err="1"/>
              <a:t>và</a:t>
            </a:r>
            <a:r>
              <a:rPr lang="en-US" dirty="0"/>
              <a:t> </a:t>
            </a:r>
            <a:r>
              <a:rPr lang="en-US" dirty="0" err="1"/>
              <a:t>làm</a:t>
            </a:r>
            <a:r>
              <a:rPr lang="en-US" dirty="0"/>
              <a:t> </a:t>
            </a:r>
            <a:r>
              <a:rPr lang="en-US" dirty="0" err="1"/>
              <a:t>khởi</a:t>
            </a:r>
            <a:r>
              <a:rPr lang="en-US" dirty="0"/>
              <a:t> </a:t>
            </a:r>
            <a:r>
              <a:rPr lang="en-US" dirty="0" err="1"/>
              <a:t>hoạt</a:t>
            </a:r>
            <a:r>
              <a:rPr lang="en-US" dirty="0"/>
              <a:t> </a:t>
            </a:r>
            <a:r>
              <a:rPr lang="en-US" dirty="0" err="1"/>
              <a:t>một</a:t>
            </a:r>
            <a:r>
              <a:rPr lang="en-US" dirty="0"/>
              <a:t> </a:t>
            </a:r>
            <a:r>
              <a:rPr lang="en-US" dirty="0" err="1"/>
              <a:t>giao</a:t>
            </a:r>
            <a:r>
              <a:rPr lang="en-US" dirty="0"/>
              <a:t> </a:t>
            </a:r>
            <a:r>
              <a:rPr lang="en-US" dirty="0" err="1"/>
              <a:t>tác</a:t>
            </a:r>
            <a:r>
              <a:rPr lang="en-US" dirty="0"/>
              <a:t> </a:t>
            </a:r>
            <a:r>
              <a:rPr lang="en-US" dirty="0" err="1"/>
              <a:t>khác</a:t>
            </a:r>
            <a:r>
              <a:rPr lang="en-US" dirty="0"/>
              <a:t> </a:t>
            </a:r>
            <a:r>
              <a:rPr lang="en-US" dirty="0" err="1"/>
              <a:t>đang</a:t>
            </a:r>
            <a:r>
              <a:rPr lang="en-US" dirty="0"/>
              <a:t> </a:t>
            </a:r>
            <a:r>
              <a:rPr lang="en-US" dirty="0" err="1"/>
              <a:t>đợi</a:t>
            </a:r>
            <a:r>
              <a:rPr lang="en-US" dirty="0"/>
              <a:t> </a:t>
            </a:r>
            <a:r>
              <a:rPr lang="en-US" dirty="0" err="1"/>
              <a:t>truy</a:t>
            </a:r>
            <a:r>
              <a:rPr lang="en-US" dirty="0"/>
              <a:t> </a:t>
            </a:r>
            <a:r>
              <a:rPr lang="en-US" dirty="0" err="1"/>
              <a:t>xuất</a:t>
            </a:r>
            <a:r>
              <a:rPr lang="en-US" dirty="0"/>
              <a:t> </a:t>
            </a:r>
            <a:r>
              <a:rPr lang="en-US" dirty="0" err="1"/>
              <a:t>mục</a:t>
            </a:r>
            <a:r>
              <a:rPr lang="en-US" dirty="0"/>
              <a:t> </a:t>
            </a:r>
            <a:r>
              <a:rPr lang="en-US" dirty="0" err="1"/>
              <a:t>dữ</a:t>
            </a:r>
            <a:r>
              <a:rPr lang="en-US" dirty="0"/>
              <a:t> </a:t>
            </a:r>
            <a:r>
              <a:rPr lang="en-US" dirty="0" err="1"/>
              <a:t>liệu</a:t>
            </a:r>
            <a:r>
              <a:rPr lang="en-US" dirty="0"/>
              <a:t> </a:t>
            </a:r>
            <a:r>
              <a:rPr lang="en-US" dirty="0" err="1"/>
              <a:t>này</a:t>
            </a:r>
            <a:r>
              <a:rPr lang="en-US" dirty="0"/>
              <a:t>.</a:t>
            </a:r>
          </a:p>
        </p:txBody>
      </p:sp>
    </p:spTree>
    <p:extLst>
      <p:ext uri="{BB962C8B-B14F-4D97-AF65-F5344CB8AC3E}">
        <p14:creationId xmlns:p14="http://schemas.microsoft.com/office/powerpoint/2010/main" val="20858928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1" y="438073"/>
            <a:ext cx="4037225"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.2, </a:t>
            </a:r>
            <a:r>
              <a:rPr lang="en-US" sz="1600" dirty="0" err="1"/>
              <a:t>Thuật</a:t>
            </a:r>
            <a:r>
              <a:rPr lang="en-US" sz="1600" dirty="0"/>
              <a:t> </a:t>
            </a:r>
            <a:r>
              <a:rPr lang="en-US" sz="1600" dirty="0" err="1"/>
              <a:t>toán</a:t>
            </a:r>
            <a:r>
              <a:rPr lang="en-US" sz="1600" dirty="0"/>
              <a:t> </a:t>
            </a:r>
            <a:r>
              <a:rPr lang="en-US" sz="1600" dirty="0" err="1"/>
              <a:t>khóa</a:t>
            </a:r>
            <a:r>
              <a:rPr lang="en-US" sz="1600" dirty="0"/>
              <a:t> </a:t>
            </a:r>
            <a:r>
              <a:rPr lang="en-US" sz="1600" dirty="0" err="1"/>
              <a:t>chốt</a:t>
            </a:r>
            <a:r>
              <a:rPr lang="en-US" sz="1600" dirty="0"/>
              <a:t> </a:t>
            </a:r>
            <a:r>
              <a:rPr lang="en-US" sz="1600" dirty="0" err="1"/>
              <a:t>cơ</a:t>
            </a:r>
            <a:r>
              <a:rPr lang="en-US" sz="1600" dirty="0"/>
              <a:t> </a:t>
            </a:r>
            <a:r>
              <a:rPr lang="en-US" sz="1600" dirty="0" err="1"/>
              <a:t>bản</a:t>
            </a:r>
            <a:r>
              <a:rPr lang="en-US" sz="1600" dirty="0"/>
              <a:t> (Basic LM)</a:t>
            </a:r>
          </a:p>
        </p:txBody>
      </p:sp>
      <p:sp>
        <p:nvSpPr>
          <p:cNvPr id="2" name="TextBox 1"/>
          <p:cNvSpPr txBox="1"/>
          <p:nvPr/>
        </p:nvSpPr>
        <p:spPr>
          <a:xfrm>
            <a:off x="454869" y="1276475"/>
            <a:ext cx="8164393" cy="307777"/>
          </a:xfrm>
          <a:prstGeom prst="rect">
            <a:avLst/>
          </a:prstGeom>
          <a:noFill/>
        </p:spPr>
        <p:txBody>
          <a:bodyPr wrap="square" rtlCol="0">
            <a:spAutoFit/>
          </a:bodyPr>
          <a:lstStyle/>
          <a:p>
            <a:r>
              <a:rPr lang="en-US" dirty="0" err="1"/>
              <a:t>Các</a:t>
            </a:r>
            <a:r>
              <a:rPr lang="en-US" dirty="0"/>
              <a:t> </a:t>
            </a:r>
            <a:r>
              <a:rPr lang="en-US" dirty="0" err="1"/>
              <a:t>định</a:t>
            </a:r>
            <a:r>
              <a:rPr lang="en-US" dirty="0"/>
              <a:t> </a:t>
            </a:r>
            <a:r>
              <a:rPr lang="en-US" dirty="0" err="1"/>
              <a:t>nghĩa</a:t>
            </a:r>
            <a:r>
              <a:rPr lang="en-US" dirty="0"/>
              <a:t> </a:t>
            </a:r>
            <a:r>
              <a:rPr lang="en-US" dirty="0" err="1"/>
              <a:t>chuẩn</a:t>
            </a:r>
            <a:r>
              <a:rPr lang="en-US" dirty="0"/>
              <a:t> </a:t>
            </a:r>
            <a:r>
              <a:rPr lang="en-US" dirty="0" err="1"/>
              <a:t>bị</a:t>
            </a:r>
            <a:r>
              <a:rPr lang="en-US" dirty="0"/>
              <a:t> </a:t>
            </a:r>
            <a:r>
              <a:rPr lang="en-US" dirty="0" err="1"/>
              <a:t>cho</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sắp</a:t>
            </a:r>
            <a:r>
              <a:rPr lang="en-US" dirty="0"/>
              <a:t> </a:t>
            </a:r>
            <a:r>
              <a:rPr lang="en-US" dirty="0" err="1"/>
              <a:t>tới</a:t>
            </a:r>
            <a:r>
              <a:rPr lang="en-US" dirty="0"/>
              <a:t>: </a:t>
            </a:r>
          </a:p>
        </p:txBody>
      </p:sp>
      <p:pic>
        <p:nvPicPr>
          <p:cNvPr id="4" name="Picture 3">
            <a:extLst>
              <a:ext uri="{FF2B5EF4-FFF2-40B4-BE49-F238E27FC236}">
                <a16:creationId xmlns:a16="http://schemas.microsoft.com/office/drawing/2014/main" id="{CAF319D6-6BFE-4C66-B364-FB6815319F17}"/>
              </a:ext>
            </a:extLst>
          </p:cNvPr>
          <p:cNvPicPr>
            <a:picLocks noChangeAspect="1"/>
          </p:cNvPicPr>
          <p:nvPr/>
        </p:nvPicPr>
        <p:blipFill>
          <a:blip r:embed="rId3"/>
          <a:stretch>
            <a:fillRect/>
          </a:stretch>
        </p:blipFill>
        <p:spPr>
          <a:xfrm>
            <a:off x="975994" y="1604233"/>
            <a:ext cx="3530722" cy="3101194"/>
          </a:xfrm>
          <a:prstGeom prst="rect">
            <a:avLst/>
          </a:prstGeom>
        </p:spPr>
      </p:pic>
      <p:pic>
        <p:nvPicPr>
          <p:cNvPr id="8" name="Picture 7">
            <a:extLst>
              <a:ext uri="{FF2B5EF4-FFF2-40B4-BE49-F238E27FC236}">
                <a16:creationId xmlns:a16="http://schemas.microsoft.com/office/drawing/2014/main" id="{ACA74A02-FF77-468E-AC6E-4CAE2C72C364}"/>
              </a:ext>
            </a:extLst>
          </p:cNvPr>
          <p:cNvPicPr>
            <a:picLocks noChangeAspect="1"/>
          </p:cNvPicPr>
          <p:nvPr/>
        </p:nvPicPr>
        <p:blipFill>
          <a:blip r:embed="rId4"/>
          <a:stretch>
            <a:fillRect/>
          </a:stretch>
        </p:blipFill>
        <p:spPr>
          <a:xfrm>
            <a:off x="4811415" y="1604233"/>
            <a:ext cx="3180261" cy="3101194"/>
          </a:xfrm>
          <a:prstGeom prst="rect">
            <a:avLst/>
          </a:prstGeom>
        </p:spPr>
      </p:pic>
    </p:spTree>
    <p:extLst>
      <p:ext uri="{BB962C8B-B14F-4D97-AF65-F5344CB8AC3E}">
        <p14:creationId xmlns:p14="http://schemas.microsoft.com/office/powerpoint/2010/main" val="17857370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ctrTitle"/>
          </p:nvPr>
        </p:nvSpPr>
        <p:spPr>
          <a:xfrm>
            <a:off x="655285" y="852725"/>
            <a:ext cx="798539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solidFill>
                  <a:srgbClr val="2F3848"/>
                </a:solidFill>
              </a:rPr>
              <a:t>ĐIỀU KHIỂN ĐỒNG THỜI PHÂN TÁN</a:t>
            </a:r>
            <a:endParaRPr sz="4000" dirty="0">
              <a:solidFill>
                <a:srgbClr val="2F3848"/>
              </a:solidFill>
            </a:endParaRPr>
          </a:p>
        </p:txBody>
      </p:sp>
      <p:sp>
        <p:nvSpPr>
          <p:cNvPr id="3" name="Subtitle 2"/>
          <p:cNvSpPr>
            <a:spLocks noGrp="1"/>
          </p:cNvSpPr>
          <p:nvPr>
            <p:ph type="subTitle" idx="1"/>
          </p:nvPr>
        </p:nvSpPr>
        <p:spPr>
          <a:xfrm>
            <a:off x="1174289" y="2444264"/>
            <a:ext cx="3646190" cy="459342"/>
          </a:xfrm>
        </p:spPr>
        <p:txBody>
          <a:bodyPr/>
          <a:lstStyle/>
          <a:p>
            <a:r>
              <a:rPr lang="en-US" b="1" dirty="0"/>
              <a:t>1. </a:t>
            </a:r>
            <a:r>
              <a:rPr lang="en-US" b="1" dirty="0" err="1"/>
              <a:t>Lý</a:t>
            </a:r>
            <a:r>
              <a:rPr lang="en-US" b="1" dirty="0"/>
              <a:t> </a:t>
            </a:r>
            <a:r>
              <a:rPr lang="en-US" b="1" dirty="0" err="1"/>
              <a:t>thuyết</a:t>
            </a:r>
            <a:r>
              <a:rPr lang="en-US" b="1" dirty="0"/>
              <a:t> </a:t>
            </a:r>
            <a:r>
              <a:rPr lang="en-US" b="1" dirty="0" err="1"/>
              <a:t>khả</a:t>
            </a:r>
            <a:r>
              <a:rPr lang="en-US" b="1" dirty="0"/>
              <a:t> </a:t>
            </a:r>
            <a:r>
              <a:rPr lang="en-US" b="1" dirty="0" err="1"/>
              <a:t>tuần</a:t>
            </a:r>
            <a:r>
              <a:rPr lang="en-US" b="1" dirty="0"/>
              <a:t> </a:t>
            </a:r>
            <a:r>
              <a:rPr lang="en-US" b="1" dirty="0" err="1"/>
              <a:t>tự</a:t>
            </a:r>
            <a:endParaRPr lang="en-US" b="1" dirty="0"/>
          </a:p>
        </p:txBody>
      </p:sp>
      <p:sp>
        <p:nvSpPr>
          <p:cNvPr id="7" name="Subtitle 2"/>
          <p:cNvSpPr txBox="1">
            <a:spLocks/>
          </p:cNvSpPr>
          <p:nvPr/>
        </p:nvSpPr>
        <p:spPr>
          <a:xfrm>
            <a:off x="1174288" y="3953580"/>
            <a:ext cx="7451549" cy="459342"/>
          </a:xfrm>
          <a:prstGeom prst="rect">
            <a:avLst/>
          </a:prstGeom>
          <a:noFill/>
          <a:ln w="1143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9pPr>
          </a:lstStyle>
          <a:p>
            <a:r>
              <a:rPr lang="en-US" b="1" dirty="0"/>
              <a:t>3.Các thuật toán điều khiển đồng thời bằng khóa chốt</a:t>
            </a:r>
          </a:p>
        </p:txBody>
      </p:sp>
      <p:sp>
        <p:nvSpPr>
          <p:cNvPr id="8" name="Subtitle 2"/>
          <p:cNvSpPr txBox="1">
            <a:spLocks/>
          </p:cNvSpPr>
          <p:nvPr/>
        </p:nvSpPr>
        <p:spPr>
          <a:xfrm>
            <a:off x="1174288" y="3157502"/>
            <a:ext cx="5996130" cy="459342"/>
          </a:xfrm>
          <a:prstGeom prst="rect">
            <a:avLst/>
          </a:prstGeom>
          <a:noFill/>
          <a:ln w="1143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lt1"/>
              </a:buClr>
              <a:buSzPts val="2400"/>
              <a:buFont typeface="Source Sans Pro"/>
              <a:buNone/>
              <a:defRPr sz="2400" b="0" i="0" u="none" strike="noStrike" cap="none">
                <a:solidFill>
                  <a:schemeClr val="lt1"/>
                </a:solidFill>
                <a:latin typeface="Source Sans Pro"/>
                <a:ea typeface="Source Sans Pro"/>
                <a:cs typeface="Source Sans Pro"/>
                <a:sym typeface="Source Sans Pro"/>
              </a:defRPr>
            </a:lvl9pPr>
          </a:lstStyle>
          <a:p>
            <a:r>
              <a:rPr lang="en-US" b="1" dirty="0"/>
              <a:t>2.Phân loại các cơ chế điều khiển đồng thời</a:t>
            </a:r>
          </a:p>
        </p:txBody>
      </p:sp>
      <p:cxnSp>
        <p:nvCxnSpPr>
          <p:cNvPr id="10" name="Straight Arrow Connector 9"/>
          <p:cNvCxnSpPr/>
          <p:nvPr/>
        </p:nvCxnSpPr>
        <p:spPr>
          <a:xfrm>
            <a:off x="6415054" y="573074"/>
            <a:ext cx="302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132181" y="725474"/>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362426" y="724378"/>
            <a:ext cx="434176" cy="330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428210" y="1658513"/>
            <a:ext cx="302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012592" y="724378"/>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132181" y="1181577"/>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022460" y="1189920"/>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191040"/>
      </p:ext>
    </p:extLst>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1" y="438073"/>
            <a:ext cx="4037225"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.2, </a:t>
            </a:r>
            <a:r>
              <a:rPr lang="en-US" sz="1600" dirty="0" err="1"/>
              <a:t>Thuật</a:t>
            </a:r>
            <a:r>
              <a:rPr lang="en-US" sz="1600" dirty="0"/>
              <a:t> </a:t>
            </a:r>
            <a:r>
              <a:rPr lang="en-US" sz="1600" dirty="0" err="1"/>
              <a:t>toán</a:t>
            </a:r>
            <a:r>
              <a:rPr lang="en-US" sz="1600" dirty="0"/>
              <a:t> </a:t>
            </a:r>
            <a:r>
              <a:rPr lang="en-US" sz="1600" dirty="0" err="1"/>
              <a:t>khóa</a:t>
            </a:r>
            <a:r>
              <a:rPr lang="en-US" sz="1600" dirty="0"/>
              <a:t> </a:t>
            </a:r>
            <a:r>
              <a:rPr lang="en-US" sz="1600" dirty="0" err="1"/>
              <a:t>chốt</a:t>
            </a:r>
            <a:r>
              <a:rPr lang="en-US" sz="1600" dirty="0"/>
              <a:t> </a:t>
            </a:r>
            <a:r>
              <a:rPr lang="en-US" sz="1600" dirty="0" err="1"/>
              <a:t>cơ</a:t>
            </a:r>
            <a:r>
              <a:rPr lang="en-US" sz="1600" dirty="0"/>
              <a:t> </a:t>
            </a:r>
            <a:r>
              <a:rPr lang="en-US" sz="1600" dirty="0" err="1"/>
              <a:t>bản</a:t>
            </a:r>
            <a:r>
              <a:rPr lang="en-US" sz="1600" dirty="0"/>
              <a:t> (Basic LM)</a:t>
            </a:r>
          </a:p>
        </p:txBody>
      </p:sp>
      <p:sp>
        <p:nvSpPr>
          <p:cNvPr id="2" name="TextBox 1"/>
          <p:cNvSpPr txBox="1"/>
          <p:nvPr/>
        </p:nvSpPr>
        <p:spPr>
          <a:xfrm>
            <a:off x="454868" y="1196962"/>
            <a:ext cx="8164393" cy="307777"/>
          </a:xfrm>
          <a:prstGeom prst="rect">
            <a:avLst/>
          </a:prstGeom>
          <a:noFill/>
        </p:spPr>
        <p:txBody>
          <a:bodyPr wrap="square" rtlCol="0">
            <a:spAutoFit/>
          </a:bodyPr>
          <a:lstStyle/>
          <a:p>
            <a:r>
              <a:rPr lang="en-US" b="1" dirty="0"/>
              <a:t>* </a:t>
            </a:r>
            <a:r>
              <a:rPr lang="en-US" b="1" dirty="0" err="1"/>
              <a:t>Thuật</a:t>
            </a:r>
            <a:r>
              <a:rPr lang="en-US" b="1" dirty="0"/>
              <a:t> </a:t>
            </a:r>
            <a:r>
              <a:rPr lang="en-US" b="1" dirty="0" err="1"/>
              <a:t>toán</a:t>
            </a:r>
            <a:r>
              <a:rPr lang="en-US" b="1" dirty="0"/>
              <a:t> </a:t>
            </a:r>
            <a:r>
              <a:rPr lang="en-US" b="1" dirty="0" err="1"/>
              <a:t>khóa</a:t>
            </a:r>
            <a:r>
              <a:rPr lang="en-US" b="1" dirty="0"/>
              <a:t> </a:t>
            </a:r>
            <a:r>
              <a:rPr lang="en-US" b="1" dirty="0" err="1"/>
              <a:t>chốt</a:t>
            </a:r>
            <a:r>
              <a:rPr lang="en-US" b="1" dirty="0"/>
              <a:t> </a:t>
            </a:r>
            <a:r>
              <a:rPr lang="en-US" b="1" dirty="0" err="1"/>
              <a:t>cơ</a:t>
            </a:r>
            <a:r>
              <a:rPr lang="en-US" b="1" dirty="0"/>
              <a:t> </a:t>
            </a:r>
            <a:r>
              <a:rPr lang="en-US" b="1" dirty="0" err="1"/>
              <a:t>bản</a:t>
            </a:r>
            <a:r>
              <a:rPr lang="en-US" b="1" dirty="0"/>
              <a:t> (Basic LM):</a:t>
            </a:r>
          </a:p>
        </p:txBody>
      </p:sp>
      <p:pic>
        <p:nvPicPr>
          <p:cNvPr id="10" name="Picture 9">
            <a:extLst>
              <a:ext uri="{FF2B5EF4-FFF2-40B4-BE49-F238E27FC236}">
                <a16:creationId xmlns:a16="http://schemas.microsoft.com/office/drawing/2014/main" id="{5D31BACE-D64D-4C49-94FE-CD2592DE98EC}"/>
              </a:ext>
            </a:extLst>
          </p:cNvPr>
          <p:cNvPicPr>
            <a:picLocks noChangeAspect="1"/>
          </p:cNvPicPr>
          <p:nvPr/>
        </p:nvPicPr>
        <p:blipFill>
          <a:blip r:embed="rId3"/>
          <a:stretch>
            <a:fillRect/>
          </a:stretch>
        </p:blipFill>
        <p:spPr>
          <a:xfrm>
            <a:off x="4811414" y="1609332"/>
            <a:ext cx="3070496" cy="3142574"/>
          </a:xfrm>
          <a:prstGeom prst="rect">
            <a:avLst/>
          </a:prstGeom>
        </p:spPr>
      </p:pic>
      <p:pic>
        <p:nvPicPr>
          <p:cNvPr id="12" name="Picture 11">
            <a:extLst>
              <a:ext uri="{FF2B5EF4-FFF2-40B4-BE49-F238E27FC236}">
                <a16:creationId xmlns:a16="http://schemas.microsoft.com/office/drawing/2014/main" id="{D4FE255B-BB0D-4648-BB21-230B3730B1CF}"/>
              </a:ext>
            </a:extLst>
          </p:cNvPr>
          <p:cNvPicPr>
            <a:picLocks noChangeAspect="1"/>
          </p:cNvPicPr>
          <p:nvPr/>
        </p:nvPicPr>
        <p:blipFill>
          <a:blip r:embed="rId4"/>
          <a:stretch>
            <a:fillRect/>
          </a:stretch>
        </p:blipFill>
        <p:spPr>
          <a:xfrm>
            <a:off x="1121426" y="1609332"/>
            <a:ext cx="3141289" cy="3156355"/>
          </a:xfrm>
          <a:prstGeom prst="rect">
            <a:avLst/>
          </a:prstGeom>
        </p:spPr>
      </p:pic>
    </p:spTree>
    <p:extLst>
      <p:ext uri="{BB962C8B-B14F-4D97-AF65-F5344CB8AC3E}">
        <p14:creationId xmlns:p14="http://schemas.microsoft.com/office/powerpoint/2010/main" val="8068416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1" y="438073"/>
            <a:ext cx="4037225"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.2, </a:t>
            </a:r>
            <a:r>
              <a:rPr lang="en-US" sz="1600" dirty="0" err="1"/>
              <a:t>Thuật</a:t>
            </a:r>
            <a:r>
              <a:rPr lang="en-US" sz="1600" dirty="0"/>
              <a:t> </a:t>
            </a:r>
            <a:r>
              <a:rPr lang="en-US" sz="1600" dirty="0" err="1"/>
              <a:t>toán</a:t>
            </a:r>
            <a:r>
              <a:rPr lang="en-US" sz="1600" dirty="0"/>
              <a:t> </a:t>
            </a:r>
            <a:r>
              <a:rPr lang="en-US" sz="1600" dirty="0" err="1"/>
              <a:t>khóa</a:t>
            </a:r>
            <a:r>
              <a:rPr lang="en-US" sz="1600" dirty="0"/>
              <a:t> </a:t>
            </a:r>
            <a:r>
              <a:rPr lang="en-US" sz="1600" dirty="0" err="1"/>
              <a:t>chốt</a:t>
            </a:r>
            <a:r>
              <a:rPr lang="en-US" sz="1600" dirty="0"/>
              <a:t> </a:t>
            </a:r>
            <a:r>
              <a:rPr lang="en-US" sz="1600" dirty="0" err="1"/>
              <a:t>cơ</a:t>
            </a:r>
            <a:r>
              <a:rPr lang="en-US" sz="1600" dirty="0"/>
              <a:t> </a:t>
            </a:r>
            <a:r>
              <a:rPr lang="en-US" sz="1600" dirty="0" err="1"/>
              <a:t>bản</a:t>
            </a:r>
            <a:r>
              <a:rPr lang="en-US" sz="1600" dirty="0"/>
              <a:t> (Basic LM)</a:t>
            </a:r>
          </a:p>
        </p:txBody>
      </p:sp>
      <p:sp>
        <p:nvSpPr>
          <p:cNvPr id="2" name="TextBox 1"/>
          <p:cNvSpPr txBox="1"/>
          <p:nvPr/>
        </p:nvSpPr>
        <p:spPr>
          <a:xfrm>
            <a:off x="454868" y="1196962"/>
            <a:ext cx="8164393" cy="307777"/>
          </a:xfrm>
          <a:prstGeom prst="rect">
            <a:avLst/>
          </a:prstGeom>
          <a:noFill/>
        </p:spPr>
        <p:txBody>
          <a:bodyPr wrap="square" rtlCol="0">
            <a:spAutoFit/>
          </a:bodyPr>
          <a:lstStyle/>
          <a:p>
            <a:r>
              <a:rPr lang="en-US" b="1" dirty="0"/>
              <a:t>* </a:t>
            </a:r>
            <a:r>
              <a:rPr lang="en-US" b="1" dirty="0" err="1"/>
              <a:t>Thuật</a:t>
            </a:r>
            <a:r>
              <a:rPr lang="en-US" b="1" dirty="0"/>
              <a:t> </a:t>
            </a:r>
            <a:r>
              <a:rPr lang="en-US" b="1" dirty="0" err="1"/>
              <a:t>toán</a:t>
            </a:r>
            <a:r>
              <a:rPr lang="en-US" b="1" dirty="0"/>
              <a:t> </a:t>
            </a:r>
            <a:r>
              <a:rPr lang="en-US" b="1" dirty="0" err="1"/>
              <a:t>khóa</a:t>
            </a:r>
            <a:r>
              <a:rPr lang="en-US" b="1" dirty="0"/>
              <a:t> </a:t>
            </a:r>
            <a:r>
              <a:rPr lang="en-US" b="1" dirty="0" err="1"/>
              <a:t>chốt</a:t>
            </a:r>
            <a:r>
              <a:rPr lang="en-US" b="1" dirty="0"/>
              <a:t> </a:t>
            </a:r>
            <a:r>
              <a:rPr lang="en-US" b="1" dirty="0" err="1"/>
              <a:t>cơ</a:t>
            </a:r>
            <a:r>
              <a:rPr lang="en-US" b="1" dirty="0"/>
              <a:t> </a:t>
            </a:r>
            <a:r>
              <a:rPr lang="en-US" b="1" dirty="0" err="1"/>
              <a:t>bản</a:t>
            </a:r>
            <a:r>
              <a:rPr lang="en-US" b="1" dirty="0"/>
              <a:t> (Basic LM):</a:t>
            </a:r>
          </a:p>
        </p:txBody>
      </p:sp>
      <p:pic>
        <p:nvPicPr>
          <p:cNvPr id="4" name="Picture 3">
            <a:extLst>
              <a:ext uri="{FF2B5EF4-FFF2-40B4-BE49-F238E27FC236}">
                <a16:creationId xmlns:a16="http://schemas.microsoft.com/office/drawing/2014/main" id="{6BD466E4-E40B-4493-87AF-54B36A5611B8}"/>
              </a:ext>
            </a:extLst>
          </p:cNvPr>
          <p:cNvPicPr>
            <a:picLocks noChangeAspect="1"/>
          </p:cNvPicPr>
          <p:nvPr/>
        </p:nvPicPr>
        <p:blipFill>
          <a:blip r:embed="rId3"/>
          <a:stretch>
            <a:fillRect/>
          </a:stretch>
        </p:blipFill>
        <p:spPr>
          <a:xfrm>
            <a:off x="1026143" y="1562797"/>
            <a:ext cx="3040342" cy="3134224"/>
          </a:xfrm>
          <a:prstGeom prst="rect">
            <a:avLst/>
          </a:prstGeom>
        </p:spPr>
      </p:pic>
      <p:sp>
        <p:nvSpPr>
          <p:cNvPr id="13" name="TextBox 12">
            <a:extLst>
              <a:ext uri="{FF2B5EF4-FFF2-40B4-BE49-F238E27FC236}">
                <a16:creationId xmlns:a16="http://schemas.microsoft.com/office/drawing/2014/main" id="{53844C97-11B0-4C54-89D6-91FD1DDFDEAE}"/>
              </a:ext>
            </a:extLst>
          </p:cNvPr>
          <p:cNvSpPr txBox="1"/>
          <p:nvPr/>
        </p:nvSpPr>
        <p:spPr>
          <a:xfrm>
            <a:off x="4572000" y="2360217"/>
            <a:ext cx="4047261" cy="1169551"/>
          </a:xfrm>
          <a:prstGeom prst="rect">
            <a:avLst/>
          </a:prstGeom>
          <a:noFill/>
        </p:spPr>
        <p:txBody>
          <a:bodyPr wrap="square">
            <a:spAutoFit/>
          </a:bodyPr>
          <a:lstStyle/>
          <a:p>
            <a:pPr algn="just"/>
            <a:r>
              <a:rPr lang="en-US" b="1" dirty="0"/>
              <a:t>* </a:t>
            </a:r>
            <a:r>
              <a:rPr lang="en-US" b="1" dirty="0" err="1"/>
              <a:t>Nhược</a:t>
            </a:r>
            <a:r>
              <a:rPr lang="en-US" b="1" dirty="0"/>
              <a:t> </a:t>
            </a:r>
            <a:r>
              <a:rPr lang="en-US" b="1" dirty="0" err="1"/>
              <a:t>điểm</a:t>
            </a:r>
            <a:r>
              <a:rPr lang="en-US" b="1" dirty="0"/>
              <a:t>: </a:t>
            </a:r>
            <a:r>
              <a:rPr lang="en-US" dirty="0" err="1"/>
              <a:t>Thuật</a:t>
            </a:r>
            <a:r>
              <a:rPr lang="en-US" dirty="0"/>
              <a:t> </a:t>
            </a:r>
            <a:r>
              <a:rPr lang="en-US" dirty="0" err="1"/>
              <a:t>toán</a:t>
            </a:r>
            <a:r>
              <a:rPr lang="en-US" dirty="0"/>
              <a:t> </a:t>
            </a:r>
            <a:r>
              <a:rPr lang="en-US" dirty="0" err="1"/>
              <a:t>không</a:t>
            </a:r>
            <a:r>
              <a:rPr lang="en-US" dirty="0"/>
              <a:t> </a:t>
            </a:r>
            <a:r>
              <a:rPr lang="en-US" dirty="0" err="1"/>
              <a:t>đồng</a:t>
            </a:r>
            <a:r>
              <a:rPr lang="en-US" dirty="0"/>
              <a:t> </a:t>
            </a:r>
            <a:r>
              <a:rPr lang="en-US" dirty="0" err="1"/>
              <a:t>bộ</a:t>
            </a:r>
            <a:r>
              <a:rPr lang="en-US" dirty="0"/>
              <a:t> </a:t>
            </a:r>
            <a:r>
              <a:rPr lang="en-US" dirty="0" err="1"/>
              <a:t>hóa</a:t>
            </a:r>
            <a:endParaRPr lang="en-US" dirty="0"/>
          </a:p>
          <a:p>
            <a:pPr algn="just"/>
            <a:r>
              <a:rPr lang="en-US" dirty="0"/>
              <a:t>   </a:t>
            </a:r>
            <a:r>
              <a:rPr lang="en-US" dirty="0" err="1"/>
              <a:t>chính</a:t>
            </a:r>
            <a:r>
              <a:rPr lang="en-US" dirty="0"/>
              <a:t> </a:t>
            </a:r>
            <a:r>
              <a:rPr lang="en-US" dirty="0" err="1"/>
              <a:t>xác</a:t>
            </a:r>
            <a:r>
              <a:rPr lang="en-US" dirty="0"/>
              <a:t> </a:t>
            </a:r>
            <a:r>
              <a:rPr lang="en-US" dirty="0" err="1"/>
              <a:t>các</a:t>
            </a:r>
            <a:r>
              <a:rPr lang="en-US" dirty="0"/>
              <a:t> </a:t>
            </a:r>
            <a:r>
              <a:rPr lang="en-US" dirty="0" err="1"/>
              <a:t>thực</a:t>
            </a:r>
            <a:r>
              <a:rPr lang="en-US" dirty="0"/>
              <a:t> </a:t>
            </a:r>
            <a:r>
              <a:rPr lang="en-US" dirty="0" err="1"/>
              <a:t>thi</a:t>
            </a:r>
            <a:r>
              <a:rPr lang="en-US" dirty="0"/>
              <a:t> </a:t>
            </a:r>
            <a:r>
              <a:rPr lang="en-US" dirty="0" err="1"/>
              <a:t>giao</a:t>
            </a:r>
            <a:r>
              <a:rPr lang="en-US" dirty="0"/>
              <a:t> </a:t>
            </a:r>
            <a:r>
              <a:rPr lang="en-US" dirty="0" err="1"/>
              <a:t>dịch</a:t>
            </a:r>
            <a:r>
              <a:rPr lang="en-US" dirty="0"/>
              <a:t>. </a:t>
            </a:r>
            <a:r>
              <a:rPr lang="en-US" dirty="0" err="1"/>
              <a:t>Điều</a:t>
            </a:r>
            <a:r>
              <a:rPr lang="en-US" dirty="0"/>
              <a:t> </a:t>
            </a:r>
            <a:r>
              <a:rPr lang="en-US" dirty="0" err="1"/>
              <a:t>này</a:t>
            </a:r>
            <a:r>
              <a:rPr lang="en-US" dirty="0"/>
              <a:t> </a:t>
            </a:r>
            <a:r>
              <a:rPr lang="en-US" dirty="0" err="1"/>
              <a:t>là</a:t>
            </a:r>
            <a:r>
              <a:rPr lang="en-US" dirty="0"/>
              <a:t> </a:t>
            </a:r>
          </a:p>
          <a:p>
            <a:pPr algn="just"/>
            <a:r>
              <a:rPr lang="en-US" dirty="0"/>
              <a:t>   do </a:t>
            </a:r>
            <a:r>
              <a:rPr lang="en-US" dirty="0" err="1"/>
              <a:t>khi</a:t>
            </a:r>
            <a:r>
              <a:rPr lang="en-US" dirty="0"/>
              <a:t> </a:t>
            </a:r>
            <a:r>
              <a:rPr lang="en-US" dirty="0" err="1"/>
              <a:t>tạo</a:t>
            </a:r>
            <a:r>
              <a:rPr lang="en-US" dirty="0"/>
              <a:t> ra </a:t>
            </a:r>
            <a:r>
              <a:rPr lang="en-US" dirty="0" err="1"/>
              <a:t>các</a:t>
            </a:r>
            <a:r>
              <a:rPr lang="en-US" dirty="0"/>
              <a:t> </a:t>
            </a:r>
            <a:r>
              <a:rPr lang="en-US" dirty="0" err="1"/>
              <a:t>lịch</a:t>
            </a:r>
            <a:r>
              <a:rPr lang="en-US" dirty="0"/>
              <a:t> </a:t>
            </a:r>
            <a:r>
              <a:rPr lang="en-US" dirty="0" err="1"/>
              <a:t>khả</a:t>
            </a:r>
            <a:r>
              <a:rPr lang="en-US" dirty="0"/>
              <a:t> </a:t>
            </a:r>
            <a:r>
              <a:rPr lang="en-US" dirty="0" err="1"/>
              <a:t>tuần</a:t>
            </a:r>
            <a:r>
              <a:rPr lang="en-US" dirty="0"/>
              <a:t> </a:t>
            </a:r>
            <a:r>
              <a:rPr lang="en-US" dirty="0" err="1"/>
              <a:t>tự</a:t>
            </a:r>
            <a:r>
              <a:rPr lang="en-US" dirty="0"/>
              <a:t>, </a:t>
            </a:r>
            <a:r>
              <a:rPr lang="en-US" dirty="0" err="1"/>
              <a:t>các</a:t>
            </a:r>
            <a:r>
              <a:rPr lang="en-US" dirty="0"/>
              <a:t> </a:t>
            </a:r>
            <a:r>
              <a:rPr lang="en-US" dirty="0" err="1"/>
              <a:t>thao</a:t>
            </a:r>
            <a:r>
              <a:rPr lang="en-US" dirty="0"/>
              <a:t> </a:t>
            </a:r>
            <a:r>
              <a:rPr lang="en-US" dirty="0" err="1"/>
              <a:t>tác</a:t>
            </a:r>
            <a:endParaRPr lang="en-US" dirty="0"/>
          </a:p>
          <a:p>
            <a:pPr algn="just"/>
            <a:r>
              <a:rPr lang="en-US" dirty="0"/>
              <a:t>   </a:t>
            </a:r>
            <a:r>
              <a:rPr lang="en-US" dirty="0" err="1"/>
              <a:t>khóa</a:t>
            </a:r>
            <a:r>
              <a:rPr lang="en-US" dirty="0"/>
              <a:t> </a:t>
            </a:r>
            <a:r>
              <a:rPr lang="en-US" dirty="0" err="1"/>
              <a:t>và</a:t>
            </a:r>
            <a:r>
              <a:rPr lang="en-US" dirty="0"/>
              <a:t> </a:t>
            </a:r>
            <a:r>
              <a:rPr lang="en-US" dirty="0" err="1"/>
              <a:t>giải</a:t>
            </a:r>
            <a:r>
              <a:rPr lang="en-US" dirty="0"/>
              <a:t> </a:t>
            </a:r>
            <a:r>
              <a:rPr lang="en-US" dirty="0" err="1"/>
              <a:t>phóng</a:t>
            </a:r>
            <a:r>
              <a:rPr lang="en-US" dirty="0"/>
              <a:t> </a:t>
            </a:r>
            <a:r>
              <a:rPr lang="en-US" dirty="0" err="1"/>
              <a:t>khóa</a:t>
            </a:r>
            <a:r>
              <a:rPr lang="en-US" dirty="0"/>
              <a:t> </a:t>
            </a:r>
            <a:r>
              <a:rPr lang="en-US" dirty="0" err="1"/>
              <a:t>cũng</a:t>
            </a:r>
            <a:r>
              <a:rPr lang="en-US" dirty="0"/>
              <a:t> </a:t>
            </a:r>
            <a:r>
              <a:rPr lang="en-US" dirty="0" err="1"/>
              <a:t>cần</a:t>
            </a:r>
            <a:r>
              <a:rPr lang="en-US" dirty="0"/>
              <a:t> </a:t>
            </a:r>
            <a:r>
              <a:rPr lang="en-US" dirty="0" err="1"/>
              <a:t>phải</a:t>
            </a:r>
            <a:r>
              <a:rPr lang="en-US" dirty="0"/>
              <a:t> </a:t>
            </a:r>
            <a:r>
              <a:rPr lang="en-US" dirty="0" err="1"/>
              <a:t>được</a:t>
            </a:r>
            <a:r>
              <a:rPr lang="en-US" dirty="0"/>
              <a:t> </a:t>
            </a:r>
          </a:p>
          <a:p>
            <a:pPr algn="just"/>
            <a:r>
              <a:rPr lang="en-US" dirty="0"/>
              <a:t>   </a:t>
            </a:r>
            <a:r>
              <a:rPr lang="en-US" dirty="0" err="1"/>
              <a:t>điều</a:t>
            </a:r>
            <a:r>
              <a:rPr lang="en-US" dirty="0"/>
              <a:t> </a:t>
            </a:r>
            <a:r>
              <a:rPr lang="en-US" dirty="0" err="1"/>
              <a:t>phối</a:t>
            </a:r>
            <a:r>
              <a:rPr lang="en-US" dirty="0"/>
              <a:t> </a:t>
            </a:r>
          </a:p>
        </p:txBody>
      </p:sp>
    </p:spTree>
    <p:extLst>
      <p:ext uri="{BB962C8B-B14F-4D97-AF65-F5344CB8AC3E}">
        <p14:creationId xmlns:p14="http://schemas.microsoft.com/office/powerpoint/2010/main" val="26440283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97650" y="4740125"/>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1" y="438073"/>
            <a:ext cx="4037225"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.2, </a:t>
            </a:r>
            <a:r>
              <a:rPr lang="en-US" sz="1600" dirty="0" err="1"/>
              <a:t>Thuật</a:t>
            </a:r>
            <a:r>
              <a:rPr lang="en-US" sz="1600" dirty="0"/>
              <a:t> </a:t>
            </a:r>
            <a:r>
              <a:rPr lang="en-US" sz="1600" dirty="0" err="1"/>
              <a:t>toán</a:t>
            </a:r>
            <a:r>
              <a:rPr lang="en-US" sz="1600" dirty="0"/>
              <a:t> </a:t>
            </a:r>
            <a:r>
              <a:rPr lang="en-US" sz="1600" dirty="0" err="1"/>
              <a:t>khóa</a:t>
            </a:r>
            <a:r>
              <a:rPr lang="en-US" sz="1600" dirty="0"/>
              <a:t> </a:t>
            </a:r>
            <a:r>
              <a:rPr lang="en-US" sz="1600" dirty="0" err="1"/>
              <a:t>chốt</a:t>
            </a:r>
            <a:r>
              <a:rPr lang="en-US" sz="1600" dirty="0"/>
              <a:t> </a:t>
            </a:r>
            <a:r>
              <a:rPr lang="en-US" sz="1600" dirty="0" err="1"/>
              <a:t>cơ</a:t>
            </a:r>
            <a:r>
              <a:rPr lang="en-US" sz="1600" dirty="0"/>
              <a:t> </a:t>
            </a:r>
            <a:r>
              <a:rPr lang="en-US" sz="1600" dirty="0" err="1"/>
              <a:t>bản</a:t>
            </a:r>
            <a:r>
              <a:rPr lang="en-US" sz="1600" dirty="0"/>
              <a:t> (Basic LM)</a:t>
            </a:r>
          </a:p>
        </p:txBody>
      </p:sp>
      <p:sp>
        <p:nvSpPr>
          <p:cNvPr id="2" name="TextBox 1"/>
          <p:cNvSpPr txBox="1"/>
          <p:nvPr/>
        </p:nvSpPr>
        <p:spPr>
          <a:xfrm>
            <a:off x="454868" y="1196962"/>
            <a:ext cx="2457297" cy="307777"/>
          </a:xfrm>
          <a:prstGeom prst="rect">
            <a:avLst/>
          </a:prstGeom>
          <a:noFill/>
        </p:spPr>
        <p:txBody>
          <a:bodyPr wrap="square" rtlCol="0">
            <a:spAutoFit/>
          </a:bodyPr>
          <a:lstStyle/>
          <a:p>
            <a:r>
              <a:rPr lang="en-US" b="1" dirty="0"/>
              <a:t>* </a:t>
            </a:r>
            <a:r>
              <a:rPr lang="en-US" b="1" dirty="0" err="1"/>
              <a:t>Ví</a:t>
            </a:r>
            <a:r>
              <a:rPr lang="en-US" b="1" dirty="0"/>
              <a:t> </a:t>
            </a:r>
            <a:r>
              <a:rPr lang="en-US" b="1" dirty="0" err="1"/>
              <a:t>dụ</a:t>
            </a:r>
            <a:r>
              <a:rPr lang="en-US" b="1" dirty="0"/>
              <a:t>: </a:t>
            </a:r>
            <a:r>
              <a:rPr lang="en-US" dirty="0" err="1"/>
              <a:t>Xét</a:t>
            </a:r>
            <a:r>
              <a:rPr lang="en-US" dirty="0"/>
              <a:t> 2 </a:t>
            </a:r>
            <a:r>
              <a:rPr lang="en-US" dirty="0" err="1"/>
              <a:t>giao</a:t>
            </a:r>
            <a:r>
              <a:rPr lang="en-US" dirty="0"/>
              <a:t> </a:t>
            </a:r>
            <a:r>
              <a:rPr lang="en-US" dirty="0" err="1"/>
              <a:t>tác</a:t>
            </a:r>
            <a:r>
              <a:rPr lang="en-US" dirty="0"/>
              <a:t> </a:t>
            </a:r>
            <a:r>
              <a:rPr lang="en-US" dirty="0" err="1"/>
              <a:t>sau</a:t>
            </a:r>
            <a:r>
              <a:rPr lang="en-US" dirty="0"/>
              <a:t>:</a:t>
            </a:r>
          </a:p>
        </p:txBody>
      </p:sp>
      <p:sp>
        <p:nvSpPr>
          <p:cNvPr id="13" name="TextBox 12">
            <a:extLst>
              <a:ext uri="{FF2B5EF4-FFF2-40B4-BE49-F238E27FC236}">
                <a16:creationId xmlns:a16="http://schemas.microsoft.com/office/drawing/2014/main" id="{53844C97-11B0-4C54-89D6-91FD1DDFDEAE}"/>
              </a:ext>
            </a:extLst>
          </p:cNvPr>
          <p:cNvSpPr txBox="1"/>
          <p:nvPr/>
        </p:nvSpPr>
        <p:spPr>
          <a:xfrm>
            <a:off x="553397" y="2804853"/>
            <a:ext cx="7711307" cy="2031325"/>
          </a:xfrm>
          <a:prstGeom prst="rect">
            <a:avLst/>
          </a:prstGeom>
          <a:noFill/>
        </p:spPr>
        <p:txBody>
          <a:bodyPr wrap="square">
            <a:spAutoFit/>
          </a:bodyPr>
          <a:lstStyle/>
          <a:p>
            <a:pPr algn="just"/>
            <a:r>
              <a:rPr lang="en-US" dirty="0" err="1"/>
              <a:t>Thuật</a:t>
            </a:r>
            <a:r>
              <a:rPr lang="en-US" dirty="0"/>
              <a:t> </a:t>
            </a:r>
            <a:r>
              <a:rPr lang="en-US" dirty="0" err="1"/>
              <a:t>toán</a:t>
            </a:r>
            <a:r>
              <a:rPr lang="en-US" dirty="0"/>
              <a:t> </a:t>
            </a:r>
            <a:r>
              <a:rPr lang="en-US" dirty="0" err="1"/>
              <a:t>khóa</a:t>
            </a:r>
            <a:r>
              <a:rPr lang="en-US" dirty="0"/>
              <a:t> </a:t>
            </a:r>
            <a:r>
              <a:rPr lang="en-US" dirty="0" err="1"/>
              <a:t>chốt</a:t>
            </a:r>
            <a:r>
              <a:rPr lang="en-US" dirty="0"/>
              <a:t> </a:t>
            </a:r>
            <a:r>
              <a:rPr lang="en-US" dirty="0" err="1"/>
              <a:t>cơ</a:t>
            </a:r>
            <a:r>
              <a:rPr lang="en-US" dirty="0"/>
              <a:t> </a:t>
            </a:r>
            <a:r>
              <a:rPr lang="en-US" dirty="0" err="1"/>
              <a:t>bản</a:t>
            </a:r>
            <a:r>
              <a:rPr lang="en-US" dirty="0"/>
              <a:t> </a:t>
            </a:r>
            <a:r>
              <a:rPr lang="en-US" dirty="0" err="1"/>
              <a:t>tạo</a:t>
            </a:r>
            <a:r>
              <a:rPr lang="en-US" dirty="0"/>
              <a:t> ra </a:t>
            </a:r>
            <a:r>
              <a:rPr lang="en-US" dirty="0" err="1"/>
              <a:t>một</a:t>
            </a:r>
            <a:r>
              <a:rPr lang="en-US" dirty="0"/>
              <a:t> </a:t>
            </a:r>
            <a:r>
              <a:rPr lang="en-US" dirty="0" err="1"/>
              <a:t>lịch</a:t>
            </a:r>
            <a:r>
              <a:rPr lang="en-US" dirty="0"/>
              <a:t> S </a:t>
            </a:r>
            <a:r>
              <a:rPr lang="en-US" dirty="0" err="1"/>
              <a:t>hợp</a:t>
            </a:r>
            <a:r>
              <a:rPr lang="en-US" dirty="0"/>
              <a:t> </a:t>
            </a:r>
            <a:r>
              <a:rPr lang="en-US" dirty="0" err="1"/>
              <a:t>lệ</a:t>
            </a:r>
            <a:r>
              <a:rPr lang="en-US" dirty="0"/>
              <a:t> </a:t>
            </a:r>
            <a:r>
              <a:rPr lang="en-US" dirty="0" err="1"/>
              <a:t>như</a:t>
            </a:r>
            <a:r>
              <a:rPr lang="en-US" dirty="0"/>
              <a:t> </a:t>
            </a:r>
            <a:r>
              <a:rPr lang="en-US" dirty="0" err="1"/>
              <a:t>sau</a:t>
            </a:r>
            <a:r>
              <a:rPr lang="en-US" dirty="0"/>
              <a:t>:</a:t>
            </a:r>
          </a:p>
          <a:p>
            <a:pPr algn="just"/>
            <a:endParaRPr lang="en-US" dirty="0"/>
          </a:p>
          <a:p>
            <a:pPr algn="just"/>
            <a:r>
              <a:rPr lang="en-US" dirty="0"/>
              <a:t>    S = {wl</a:t>
            </a:r>
            <a:r>
              <a:rPr lang="en-US" sz="1100" dirty="0"/>
              <a:t>1</a:t>
            </a:r>
            <a:r>
              <a:rPr lang="en-US" dirty="0"/>
              <a:t>(x), R</a:t>
            </a:r>
            <a:r>
              <a:rPr lang="en-US" sz="1100" dirty="0"/>
              <a:t>1</a:t>
            </a:r>
            <a:r>
              <a:rPr lang="en-US" dirty="0"/>
              <a:t>(x), W</a:t>
            </a:r>
            <a:r>
              <a:rPr lang="en-US" sz="1100" dirty="0"/>
              <a:t>1</a:t>
            </a:r>
            <a:r>
              <a:rPr lang="en-US" dirty="0"/>
              <a:t>(x), lr</a:t>
            </a:r>
            <a:r>
              <a:rPr lang="en-US" sz="1100" dirty="0"/>
              <a:t>1</a:t>
            </a:r>
            <a:r>
              <a:rPr lang="en-US" dirty="0"/>
              <a:t>(x), wl</a:t>
            </a:r>
            <a:r>
              <a:rPr lang="en-US" sz="1100" dirty="0"/>
              <a:t>2</a:t>
            </a:r>
            <a:r>
              <a:rPr lang="en-US" dirty="0"/>
              <a:t>(x), R</a:t>
            </a:r>
            <a:r>
              <a:rPr lang="en-US" sz="1100" dirty="0"/>
              <a:t>2</a:t>
            </a:r>
            <a:r>
              <a:rPr lang="en-US" dirty="0"/>
              <a:t>(x), W</a:t>
            </a:r>
            <a:r>
              <a:rPr lang="en-US" sz="1100" dirty="0"/>
              <a:t>2</a:t>
            </a:r>
            <a:r>
              <a:rPr lang="en-US" dirty="0"/>
              <a:t>(x), lr</a:t>
            </a:r>
            <a:r>
              <a:rPr lang="en-US" sz="1100" dirty="0"/>
              <a:t>2</a:t>
            </a:r>
            <a:r>
              <a:rPr lang="en-US" dirty="0"/>
              <a:t>(x), wl</a:t>
            </a:r>
            <a:r>
              <a:rPr lang="en-US" sz="1100" dirty="0"/>
              <a:t>2</a:t>
            </a:r>
            <a:r>
              <a:rPr lang="en-US" dirty="0"/>
              <a:t>(y), R</a:t>
            </a:r>
            <a:r>
              <a:rPr lang="en-US" sz="1100" dirty="0"/>
              <a:t>2</a:t>
            </a:r>
            <a:r>
              <a:rPr lang="en-US" dirty="0"/>
              <a:t>(y), W</a:t>
            </a:r>
            <a:r>
              <a:rPr lang="en-US" sz="1100" dirty="0"/>
              <a:t>2</a:t>
            </a:r>
            <a:r>
              <a:rPr lang="en-US" dirty="0"/>
              <a:t>(y)</a:t>
            </a:r>
          </a:p>
          <a:p>
            <a:pPr algn="just"/>
            <a:r>
              <a:rPr lang="en-US" dirty="0"/>
              <a:t>             lr</a:t>
            </a:r>
            <a:r>
              <a:rPr lang="en-US" sz="1100" dirty="0"/>
              <a:t>2</a:t>
            </a:r>
            <a:r>
              <a:rPr lang="en-US" dirty="0"/>
              <a:t>(y), C</a:t>
            </a:r>
            <a:r>
              <a:rPr lang="en-US" sz="1100" dirty="0"/>
              <a:t>2</a:t>
            </a:r>
            <a:r>
              <a:rPr lang="en-US" dirty="0"/>
              <a:t>, wl</a:t>
            </a:r>
            <a:r>
              <a:rPr lang="en-US" sz="1100" dirty="0"/>
              <a:t>1</a:t>
            </a:r>
            <a:r>
              <a:rPr lang="en-US" dirty="0"/>
              <a:t>(y), R</a:t>
            </a:r>
            <a:r>
              <a:rPr lang="en-US" sz="1100" dirty="0"/>
              <a:t>1(</a:t>
            </a:r>
            <a:r>
              <a:rPr lang="en-US" dirty="0"/>
              <a:t>y), W</a:t>
            </a:r>
            <a:r>
              <a:rPr lang="en-US" sz="1100" dirty="0"/>
              <a:t>1</a:t>
            </a:r>
            <a:r>
              <a:rPr lang="en-US" dirty="0"/>
              <a:t>(y), lr</a:t>
            </a:r>
            <a:r>
              <a:rPr lang="en-US" sz="1100" dirty="0"/>
              <a:t>1</a:t>
            </a:r>
            <a:r>
              <a:rPr lang="en-US" dirty="0"/>
              <a:t>(y), C</a:t>
            </a:r>
            <a:r>
              <a:rPr lang="en-US" sz="1100" dirty="0"/>
              <a:t>1</a:t>
            </a:r>
            <a:r>
              <a:rPr lang="en-US" dirty="0"/>
              <a:t>}</a:t>
            </a:r>
          </a:p>
          <a:p>
            <a:pPr algn="just"/>
            <a:endParaRPr lang="en-US" dirty="0"/>
          </a:p>
          <a:p>
            <a:pPr algn="just"/>
            <a:r>
              <a:rPr lang="en-US" dirty="0" err="1"/>
              <a:t>Giả</a:t>
            </a:r>
            <a:r>
              <a:rPr lang="en-US" dirty="0"/>
              <a:t> </a:t>
            </a:r>
            <a:r>
              <a:rPr lang="en-US" dirty="0" err="1"/>
              <a:t>sử</a:t>
            </a:r>
            <a:r>
              <a:rPr lang="en-US" dirty="0"/>
              <a:t> </a:t>
            </a:r>
            <a:r>
              <a:rPr lang="en-US" dirty="0" err="1"/>
              <a:t>trước</a:t>
            </a:r>
            <a:r>
              <a:rPr lang="en-US" dirty="0"/>
              <a:t> </a:t>
            </a:r>
            <a:r>
              <a:rPr lang="en-US" dirty="0" err="1"/>
              <a:t>lúc</a:t>
            </a:r>
            <a:r>
              <a:rPr lang="en-US" dirty="0"/>
              <a:t> </a:t>
            </a:r>
            <a:r>
              <a:rPr lang="en-US" dirty="0" err="1"/>
              <a:t>thực</a:t>
            </a:r>
            <a:r>
              <a:rPr lang="en-US" dirty="0"/>
              <a:t> </a:t>
            </a:r>
            <a:r>
              <a:rPr lang="en-US" dirty="0" err="1"/>
              <a:t>hiện</a:t>
            </a:r>
            <a:r>
              <a:rPr lang="en-US" dirty="0"/>
              <a:t> </a:t>
            </a:r>
            <a:r>
              <a:rPr lang="en-US" dirty="0" err="1"/>
              <a:t>giao</a:t>
            </a:r>
            <a:r>
              <a:rPr lang="en-US" dirty="0"/>
              <a:t> </a:t>
            </a:r>
            <a:r>
              <a:rPr lang="en-US" dirty="0" err="1"/>
              <a:t>tác</a:t>
            </a:r>
            <a:r>
              <a:rPr lang="en-US" dirty="0"/>
              <a:t>, x = 50 </a:t>
            </a:r>
            <a:r>
              <a:rPr lang="en-US" dirty="0" err="1"/>
              <a:t>và</a:t>
            </a:r>
            <a:r>
              <a:rPr lang="en-US" dirty="0"/>
              <a:t> y = 20:</a:t>
            </a:r>
          </a:p>
          <a:p>
            <a:pPr algn="just"/>
            <a:r>
              <a:rPr lang="en-US" dirty="0"/>
              <a:t>   - </a:t>
            </a:r>
            <a:r>
              <a:rPr lang="en-US" dirty="0" err="1"/>
              <a:t>Nếu</a:t>
            </a:r>
            <a:r>
              <a:rPr lang="en-US" dirty="0"/>
              <a:t> T1 </a:t>
            </a:r>
            <a:r>
              <a:rPr lang="en-US" dirty="0" err="1"/>
              <a:t>thực</a:t>
            </a:r>
            <a:r>
              <a:rPr lang="en-US" dirty="0"/>
              <a:t> </a:t>
            </a:r>
            <a:r>
              <a:rPr lang="en-US" dirty="0" err="1"/>
              <a:t>hiện</a:t>
            </a:r>
            <a:r>
              <a:rPr lang="en-US" dirty="0"/>
              <a:t> </a:t>
            </a:r>
            <a:r>
              <a:rPr lang="en-US" dirty="0" err="1"/>
              <a:t>trước</a:t>
            </a:r>
            <a:r>
              <a:rPr lang="en-US" dirty="0"/>
              <a:t> T2: x = 102, y = 38</a:t>
            </a:r>
          </a:p>
          <a:p>
            <a:pPr algn="just"/>
            <a:r>
              <a:rPr lang="en-US" dirty="0"/>
              <a:t>   - </a:t>
            </a:r>
            <a:r>
              <a:rPr lang="en-US" dirty="0" err="1"/>
              <a:t>Nếu</a:t>
            </a:r>
            <a:r>
              <a:rPr lang="en-US" dirty="0"/>
              <a:t> T2 </a:t>
            </a:r>
            <a:r>
              <a:rPr lang="en-US" dirty="0" err="1"/>
              <a:t>thực</a:t>
            </a:r>
            <a:r>
              <a:rPr lang="en-US" dirty="0"/>
              <a:t> </a:t>
            </a:r>
            <a:r>
              <a:rPr lang="en-US" dirty="0" err="1"/>
              <a:t>hiện</a:t>
            </a:r>
            <a:r>
              <a:rPr lang="en-US" dirty="0"/>
              <a:t> </a:t>
            </a:r>
            <a:r>
              <a:rPr lang="en-US" dirty="0" err="1"/>
              <a:t>trước</a:t>
            </a:r>
            <a:r>
              <a:rPr lang="en-US" dirty="0"/>
              <a:t> T1: x = 101, y = 39</a:t>
            </a:r>
          </a:p>
          <a:p>
            <a:pPr algn="just"/>
            <a:r>
              <a:rPr lang="en-US" dirty="0"/>
              <a:t>   - Khi </a:t>
            </a:r>
            <a:r>
              <a:rPr lang="en-US" dirty="0" err="1"/>
              <a:t>thực</a:t>
            </a:r>
            <a:r>
              <a:rPr lang="en-US" dirty="0"/>
              <a:t> </a:t>
            </a:r>
            <a:r>
              <a:rPr lang="en-US" dirty="0" err="1"/>
              <a:t>hiện</a:t>
            </a:r>
            <a:r>
              <a:rPr lang="en-US" dirty="0"/>
              <a:t> </a:t>
            </a:r>
            <a:r>
              <a:rPr lang="en-US" dirty="0" err="1"/>
              <a:t>bằng</a:t>
            </a:r>
            <a:r>
              <a:rPr lang="en-US" dirty="0"/>
              <a:t> </a:t>
            </a:r>
            <a:r>
              <a:rPr lang="en-US" dirty="0" err="1"/>
              <a:t>lịch</a:t>
            </a:r>
            <a:r>
              <a:rPr lang="en-US" dirty="0"/>
              <a:t> S: x = 102, y = 39 </a:t>
            </a:r>
            <a:r>
              <a:rPr lang="en-US" dirty="0">
                <a:sym typeface="Wingdings" panose="05000000000000000000" pitchFamily="2" charset="2"/>
              </a:rPr>
              <a:t> S </a:t>
            </a:r>
            <a:r>
              <a:rPr lang="en-US" dirty="0" err="1">
                <a:sym typeface="Wingdings" panose="05000000000000000000" pitchFamily="2" charset="2"/>
              </a:rPr>
              <a:t>không</a:t>
            </a:r>
            <a:r>
              <a:rPr lang="en-US" dirty="0">
                <a:sym typeface="Wingdings" panose="05000000000000000000" pitchFamily="2" charset="2"/>
              </a:rPr>
              <a:t> </a:t>
            </a:r>
            <a:r>
              <a:rPr lang="en-US" dirty="0" err="1">
                <a:sym typeface="Wingdings" panose="05000000000000000000" pitchFamily="2" charset="2"/>
              </a:rPr>
              <a:t>khả</a:t>
            </a:r>
            <a:r>
              <a:rPr lang="en-US" dirty="0">
                <a:sym typeface="Wingdings" panose="05000000000000000000" pitchFamily="2" charset="2"/>
              </a:rPr>
              <a:t> </a:t>
            </a:r>
            <a:r>
              <a:rPr lang="en-US" dirty="0" err="1">
                <a:sym typeface="Wingdings" panose="05000000000000000000" pitchFamily="2" charset="2"/>
              </a:rPr>
              <a:t>tuần</a:t>
            </a:r>
            <a:r>
              <a:rPr lang="en-US" dirty="0">
                <a:sym typeface="Wingdings" panose="05000000000000000000" pitchFamily="2" charset="2"/>
              </a:rPr>
              <a:t> </a:t>
            </a:r>
            <a:r>
              <a:rPr lang="en-US" dirty="0" err="1">
                <a:sym typeface="Wingdings" panose="05000000000000000000" pitchFamily="2" charset="2"/>
              </a:rPr>
              <a:t>tự</a:t>
            </a:r>
            <a:endParaRPr lang="en-US" dirty="0"/>
          </a:p>
        </p:txBody>
      </p:sp>
      <p:sp>
        <p:nvSpPr>
          <p:cNvPr id="10" name="TextBox 9">
            <a:extLst>
              <a:ext uri="{FF2B5EF4-FFF2-40B4-BE49-F238E27FC236}">
                <a16:creationId xmlns:a16="http://schemas.microsoft.com/office/drawing/2014/main" id="{3859B86A-7002-4F26-AC5D-324310939C4A}"/>
              </a:ext>
            </a:extLst>
          </p:cNvPr>
          <p:cNvSpPr txBox="1"/>
          <p:nvPr/>
        </p:nvSpPr>
        <p:spPr>
          <a:xfrm>
            <a:off x="3194212" y="1196962"/>
            <a:ext cx="1617203" cy="1492716"/>
          </a:xfrm>
          <a:prstGeom prst="rect">
            <a:avLst/>
          </a:prstGeom>
          <a:noFill/>
        </p:spPr>
        <p:txBody>
          <a:bodyPr wrap="square">
            <a:spAutoFit/>
          </a:bodyPr>
          <a:lstStyle/>
          <a:p>
            <a:pPr algn="just"/>
            <a:r>
              <a:rPr lang="en-US" sz="1300" dirty="0"/>
              <a:t>T1: Read(x)</a:t>
            </a:r>
          </a:p>
          <a:p>
            <a:pPr algn="just"/>
            <a:r>
              <a:rPr lang="en-US" sz="1300" dirty="0"/>
              <a:t>      x </a:t>
            </a:r>
            <a:r>
              <a:rPr lang="en-US" sz="1300" dirty="0">
                <a:sym typeface="Wingdings" panose="05000000000000000000" pitchFamily="2" charset="2"/>
              </a:rPr>
              <a:t> x + 1</a:t>
            </a:r>
          </a:p>
          <a:p>
            <a:pPr algn="just"/>
            <a:r>
              <a:rPr lang="en-US" sz="1300" dirty="0">
                <a:sym typeface="Wingdings" panose="05000000000000000000" pitchFamily="2" charset="2"/>
              </a:rPr>
              <a:t>      Write(x)</a:t>
            </a:r>
          </a:p>
          <a:p>
            <a:pPr algn="just"/>
            <a:r>
              <a:rPr lang="en-US" sz="1300" dirty="0">
                <a:sym typeface="Wingdings" panose="05000000000000000000" pitchFamily="2" charset="2"/>
              </a:rPr>
              <a:t>      Read(y)</a:t>
            </a:r>
          </a:p>
          <a:p>
            <a:pPr algn="just"/>
            <a:r>
              <a:rPr lang="en-US" sz="1300" dirty="0">
                <a:sym typeface="Wingdings" panose="05000000000000000000" pitchFamily="2" charset="2"/>
              </a:rPr>
              <a:t>      y  y – 1</a:t>
            </a:r>
          </a:p>
          <a:p>
            <a:pPr algn="just"/>
            <a:r>
              <a:rPr lang="en-US" sz="1300" dirty="0">
                <a:sym typeface="Wingdings" panose="05000000000000000000" pitchFamily="2" charset="2"/>
              </a:rPr>
              <a:t>      Write(y)</a:t>
            </a:r>
          </a:p>
          <a:p>
            <a:pPr algn="just"/>
            <a:r>
              <a:rPr lang="en-US" sz="1300" dirty="0">
                <a:sym typeface="Wingdings" panose="05000000000000000000" pitchFamily="2" charset="2"/>
              </a:rPr>
              <a:t>      Commit</a:t>
            </a:r>
            <a:endParaRPr lang="en-US" sz="1300" dirty="0"/>
          </a:p>
        </p:txBody>
      </p:sp>
      <p:sp>
        <p:nvSpPr>
          <p:cNvPr id="12" name="TextBox 11">
            <a:extLst>
              <a:ext uri="{FF2B5EF4-FFF2-40B4-BE49-F238E27FC236}">
                <a16:creationId xmlns:a16="http://schemas.microsoft.com/office/drawing/2014/main" id="{D29C54C6-6C0D-41C6-86CF-AA59A6D269C9}"/>
              </a:ext>
            </a:extLst>
          </p:cNvPr>
          <p:cNvSpPr txBox="1"/>
          <p:nvPr/>
        </p:nvSpPr>
        <p:spPr>
          <a:xfrm>
            <a:off x="5093462" y="1185585"/>
            <a:ext cx="1431235" cy="1492716"/>
          </a:xfrm>
          <a:prstGeom prst="rect">
            <a:avLst/>
          </a:prstGeom>
          <a:noFill/>
        </p:spPr>
        <p:txBody>
          <a:bodyPr wrap="square">
            <a:spAutoFit/>
          </a:bodyPr>
          <a:lstStyle/>
          <a:p>
            <a:pPr algn="just"/>
            <a:r>
              <a:rPr lang="en-US" sz="1300" dirty="0"/>
              <a:t>T2: Read(x)</a:t>
            </a:r>
          </a:p>
          <a:p>
            <a:pPr algn="just"/>
            <a:r>
              <a:rPr lang="en-US" sz="1300" dirty="0"/>
              <a:t>      x </a:t>
            </a:r>
            <a:r>
              <a:rPr lang="en-US" sz="1300" dirty="0">
                <a:sym typeface="Wingdings" panose="05000000000000000000" pitchFamily="2" charset="2"/>
              </a:rPr>
              <a:t> x * 2</a:t>
            </a:r>
          </a:p>
          <a:p>
            <a:pPr algn="just"/>
            <a:r>
              <a:rPr lang="en-US" sz="1300" dirty="0">
                <a:sym typeface="Wingdings" panose="05000000000000000000" pitchFamily="2" charset="2"/>
              </a:rPr>
              <a:t>      Write(x)</a:t>
            </a:r>
          </a:p>
          <a:p>
            <a:pPr algn="just"/>
            <a:r>
              <a:rPr lang="en-US" sz="1300" dirty="0">
                <a:sym typeface="Wingdings" panose="05000000000000000000" pitchFamily="2" charset="2"/>
              </a:rPr>
              <a:t>      Read(y)</a:t>
            </a:r>
          </a:p>
          <a:p>
            <a:pPr algn="just"/>
            <a:r>
              <a:rPr lang="en-US" sz="1300" dirty="0">
                <a:sym typeface="Wingdings" panose="05000000000000000000" pitchFamily="2" charset="2"/>
              </a:rPr>
              <a:t>      y  y * 2</a:t>
            </a:r>
          </a:p>
          <a:p>
            <a:pPr algn="just"/>
            <a:r>
              <a:rPr lang="en-US" sz="1300" dirty="0">
                <a:sym typeface="Wingdings" panose="05000000000000000000" pitchFamily="2" charset="2"/>
              </a:rPr>
              <a:t>      Write(y)</a:t>
            </a:r>
          </a:p>
          <a:p>
            <a:pPr algn="just"/>
            <a:r>
              <a:rPr lang="en-US" sz="1300" dirty="0">
                <a:sym typeface="Wingdings" panose="05000000000000000000" pitchFamily="2" charset="2"/>
              </a:rPr>
              <a:t>      Commit</a:t>
            </a:r>
            <a:endParaRPr lang="en-US" sz="1300" dirty="0"/>
          </a:p>
        </p:txBody>
      </p:sp>
    </p:spTree>
    <p:extLst>
      <p:ext uri="{BB962C8B-B14F-4D97-AF65-F5344CB8AC3E}">
        <p14:creationId xmlns:p14="http://schemas.microsoft.com/office/powerpoint/2010/main" val="35188055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2" y="438073"/>
            <a:ext cx="3488524"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.2, </a:t>
            </a:r>
            <a:r>
              <a:rPr lang="en-US" sz="1600" dirty="0" err="1"/>
              <a:t>Thuật</a:t>
            </a:r>
            <a:r>
              <a:rPr lang="en-US" sz="1600" dirty="0"/>
              <a:t> </a:t>
            </a:r>
            <a:r>
              <a:rPr lang="en-US" sz="1600" dirty="0" err="1"/>
              <a:t>toán</a:t>
            </a:r>
            <a:r>
              <a:rPr lang="en-US" sz="1600" dirty="0"/>
              <a:t> </a:t>
            </a:r>
            <a:r>
              <a:rPr lang="en-US" sz="1600" dirty="0" err="1"/>
              <a:t>khóa</a:t>
            </a:r>
            <a:r>
              <a:rPr lang="en-US" sz="1600" dirty="0"/>
              <a:t> </a:t>
            </a:r>
            <a:r>
              <a:rPr lang="en-US" sz="1600" dirty="0" err="1"/>
              <a:t>chốt</a:t>
            </a:r>
            <a:r>
              <a:rPr lang="en-US" sz="1600" dirty="0"/>
              <a:t> 2 </a:t>
            </a:r>
            <a:r>
              <a:rPr lang="en-US" sz="1600" dirty="0" err="1"/>
              <a:t>pha</a:t>
            </a:r>
            <a:r>
              <a:rPr lang="en-US" sz="1600" dirty="0"/>
              <a:t> (2PL)</a:t>
            </a:r>
          </a:p>
        </p:txBody>
      </p:sp>
      <p:sp>
        <p:nvSpPr>
          <p:cNvPr id="2" name="TextBox 1"/>
          <p:cNvSpPr txBox="1"/>
          <p:nvPr/>
        </p:nvSpPr>
        <p:spPr>
          <a:xfrm>
            <a:off x="454868" y="1196962"/>
            <a:ext cx="8164393" cy="3108543"/>
          </a:xfrm>
          <a:prstGeom prst="rect">
            <a:avLst/>
          </a:prstGeom>
          <a:noFill/>
        </p:spPr>
        <p:txBody>
          <a:bodyPr wrap="square" rtlCol="0">
            <a:spAutoFit/>
          </a:bodyPr>
          <a:lstStyle/>
          <a:p>
            <a:r>
              <a:rPr lang="en-US" b="1" dirty="0"/>
              <a:t>* </a:t>
            </a:r>
            <a:r>
              <a:rPr lang="en-US" b="1" dirty="0" err="1"/>
              <a:t>Quy</a:t>
            </a:r>
            <a:r>
              <a:rPr lang="en-US" b="1" dirty="0"/>
              <a:t> </a:t>
            </a:r>
            <a:r>
              <a:rPr lang="en-US" b="1" dirty="0" err="1"/>
              <a:t>tắc</a:t>
            </a:r>
            <a:r>
              <a:rPr lang="en-US" b="1" dirty="0"/>
              <a:t> </a:t>
            </a:r>
            <a:r>
              <a:rPr lang="en-US" b="1" dirty="0" err="1"/>
              <a:t>khóa</a:t>
            </a:r>
            <a:r>
              <a:rPr lang="en-US" b="1" dirty="0"/>
              <a:t> 2 </a:t>
            </a:r>
            <a:r>
              <a:rPr lang="en-US" b="1" dirty="0" err="1"/>
              <a:t>pha</a:t>
            </a:r>
            <a:r>
              <a:rPr lang="en-US" b="1" dirty="0"/>
              <a:t>: </a:t>
            </a:r>
            <a:r>
              <a:rPr lang="en-US" dirty="0" err="1"/>
              <a:t>Khẳng</a:t>
            </a:r>
            <a:r>
              <a:rPr lang="en-US" dirty="0"/>
              <a:t> </a:t>
            </a:r>
            <a:r>
              <a:rPr lang="en-US" dirty="0" err="1"/>
              <a:t>định</a:t>
            </a:r>
            <a:r>
              <a:rPr lang="en-US" dirty="0"/>
              <a:t> </a:t>
            </a:r>
            <a:r>
              <a:rPr lang="en-US" dirty="0" err="1"/>
              <a:t>rằng</a:t>
            </a:r>
            <a:r>
              <a:rPr lang="en-US" dirty="0"/>
              <a:t> </a:t>
            </a:r>
            <a:r>
              <a:rPr lang="en-US" dirty="0" err="1"/>
              <a:t>không</a:t>
            </a:r>
            <a:r>
              <a:rPr lang="en-US" dirty="0"/>
              <a:t> </a:t>
            </a:r>
            <a:r>
              <a:rPr lang="en-US" dirty="0" err="1"/>
              <a:t>có</a:t>
            </a:r>
            <a:r>
              <a:rPr lang="en-US" dirty="0"/>
              <a:t> </a:t>
            </a:r>
            <a:r>
              <a:rPr lang="en-US" dirty="0" err="1"/>
              <a:t>giao</a:t>
            </a:r>
            <a:r>
              <a:rPr lang="en-US" dirty="0"/>
              <a:t> </a:t>
            </a:r>
            <a:r>
              <a:rPr lang="en-US" dirty="0" err="1"/>
              <a:t>tác</a:t>
            </a:r>
            <a:r>
              <a:rPr lang="en-US" dirty="0"/>
              <a:t> </a:t>
            </a:r>
            <a:r>
              <a:rPr lang="en-US" dirty="0" err="1"/>
              <a:t>nào</a:t>
            </a:r>
            <a:r>
              <a:rPr lang="en-US" dirty="0"/>
              <a:t> </a:t>
            </a:r>
            <a:r>
              <a:rPr lang="en-US" dirty="0" err="1"/>
              <a:t>yêu</a:t>
            </a:r>
            <a:r>
              <a:rPr lang="en-US" dirty="0"/>
              <a:t> </a:t>
            </a:r>
            <a:r>
              <a:rPr lang="en-US" dirty="0" err="1"/>
              <a:t>cầu</a:t>
            </a:r>
            <a:r>
              <a:rPr lang="en-US" dirty="0"/>
              <a:t> </a:t>
            </a:r>
            <a:r>
              <a:rPr lang="en-US" dirty="0" err="1"/>
              <a:t>khóa</a:t>
            </a:r>
            <a:r>
              <a:rPr lang="en-US" dirty="0"/>
              <a:t> </a:t>
            </a:r>
            <a:r>
              <a:rPr lang="en-US" dirty="0" err="1"/>
              <a:t>sau</a:t>
            </a:r>
            <a:r>
              <a:rPr lang="en-US" dirty="0"/>
              <a:t> </a:t>
            </a:r>
            <a:r>
              <a:rPr lang="en-US" dirty="0" err="1"/>
              <a:t>khi</a:t>
            </a:r>
            <a:r>
              <a:rPr lang="en-US" dirty="0"/>
              <a:t> </a:t>
            </a:r>
            <a:r>
              <a:rPr lang="en-US" dirty="0" err="1"/>
              <a:t>nó</a:t>
            </a:r>
            <a:r>
              <a:rPr lang="en-US" dirty="0"/>
              <a:t> </a:t>
            </a:r>
            <a:r>
              <a:rPr lang="en-US" dirty="0" err="1"/>
              <a:t>đã</a:t>
            </a:r>
            <a:r>
              <a:rPr lang="en-US" dirty="0"/>
              <a:t> </a:t>
            </a:r>
            <a:r>
              <a:rPr lang="en-US" dirty="0" err="1"/>
              <a:t>giải</a:t>
            </a:r>
            <a:endParaRPr lang="en-US" dirty="0"/>
          </a:p>
          <a:p>
            <a:r>
              <a:rPr lang="en-US" dirty="0"/>
              <a:t>   </a:t>
            </a:r>
            <a:r>
              <a:rPr lang="en-US" dirty="0" err="1"/>
              <a:t>phóng</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khóa</a:t>
            </a:r>
            <a:r>
              <a:rPr lang="en-US" dirty="0"/>
              <a:t> </a:t>
            </a:r>
            <a:r>
              <a:rPr lang="en-US" dirty="0" err="1"/>
              <a:t>của</a:t>
            </a:r>
            <a:r>
              <a:rPr lang="en-US" dirty="0"/>
              <a:t> </a:t>
            </a:r>
            <a:r>
              <a:rPr lang="en-US" dirty="0" err="1"/>
              <a:t>nó</a:t>
            </a:r>
            <a:endParaRPr lang="en-US" dirty="0"/>
          </a:p>
          <a:p>
            <a:endParaRPr lang="en-US" dirty="0"/>
          </a:p>
          <a:p>
            <a:r>
              <a:rPr lang="en-US" dirty="0">
                <a:sym typeface="Wingdings" panose="05000000000000000000" pitchFamily="2" charset="2"/>
              </a:rPr>
              <a:t>  </a:t>
            </a:r>
            <a:r>
              <a:rPr lang="en-US" dirty="0" err="1">
                <a:sym typeface="Wingdings" panose="05000000000000000000" pitchFamily="2" charset="2"/>
              </a:rPr>
              <a:t>Một</a:t>
            </a:r>
            <a:r>
              <a:rPr lang="en-US" dirty="0">
                <a:sym typeface="Wingdings" panose="05000000000000000000" pitchFamily="2" charset="2"/>
              </a:rPr>
              <a:t> </a:t>
            </a:r>
            <a:r>
              <a:rPr lang="en-US" dirty="0" err="1">
                <a:sym typeface="Wingdings" panose="05000000000000000000" pitchFamily="2" charset="2"/>
              </a:rPr>
              <a:t>giao</a:t>
            </a:r>
            <a:r>
              <a:rPr lang="en-US" dirty="0">
                <a:sym typeface="Wingdings" panose="05000000000000000000" pitchFamily="2" charset="2"/>
              </a:rPr>
              <a:t> </a:t>
            </a:r>
            <a:r>
              <a:rPr lang="en-US" dirty="0" err="1">
                <a:sym typeface="Wingdings" panose="05000000000000000000" pitchFamily="2" charset="2"/>
              </a:rPr>
              <a:t>tác</a:t>
            </a:r>
            <a:r>
              <a:rPr lang="en-US" dirty="0">
                <a:sym typeface="Wingdings" panose="05000000000000000000" pitchFamily="2" charset="2"/>
              </a:rPr>
              <a:t> </a:t>
            </a:r>
            <a:r>
              <a:rPr lang="en-US" dirty="0" err="1">
                <a:sym typeface="Wingdings" panose="05000000000000000000" pitchFamily="2" charset="2"/>
              </a:rPr>
              <a:t>không</a:t>
            </a:r>
            <a:r>
              <a:rPr lang="en-US" dirty="0">
                <a:sym typeface="Wingdings" panose="05000000000000000000" pitchFamily="2" charset="2"/>
              </a:rPr>
              <a:t> </a:t>
            </a:r>
            <a:r>
              <a:rPr lang="en-US" dirty="0" err="1">
                <a:sym typeface="Wingdings" panose="05000000000000000000" pitchFamily="2" charset="2"/>
              </a:rPr>
              <a:t>được</a:t>
            </a:r>
            <a:r>
              <a:rPr lang="en-US" dirty="0">
                <a:sym typeface="Wingdings" panose="05000000000000000000" pitchFamily="2" charset="2"/>
              </a:rPr>
              <a:t> </a:t>
            </a:r>
            <a:r>
              <a:rPr lang="en-US" dirty="0" err="1">
                <a:sym typeface="Wingdings" panose="05000000000000000000" pitchFamily="2" charset="2"/>
              </a:rPr>
              <a:t>giải</a:t>
            </a:r>
            <a:r>
              <a:rPr lang="en-US" dirty="0">
                <a:sym typeface="Wingdings" panose="05000000000000000000" pitchFamily="2" charset="2"/>
              </a:rPr>
              <a:t> </a:t>
            </a:r>
            <a:r>
              <a:rPr lang="en-US" dirty="0" err="1">
                <a:sym typeface="Wingdings" panose="05000000000000000000" pitchFamily="2" charset="2"/>
              </a:rPr>
              <a:t>phóng</a:t>
            </a:r>
            <a:r>
              <a:rPr lang="en-US" dirty="0">
                <a:sym typeface="Wingdings" panose="05000000000000000000" pitchFamily="2" charset="2"/>
              </a:rPr>
              <a:t> </a:t>
            </a:r>
            <a:r>
              <a:rPr lang="en-US" dirty="0" err="1">
                <a:sym typeface="Wingdings" panose="05000000000000000000" pitchFamily="2" charset="2"/>
              </a:rPr>
              <a:t>khóa</a:t>
            </a:r>
            <a:r>
              <a:rPr lang="en-US" dirty="0">
                <a:sym typeface="Wingdings" panose="05000000000000000000" pitchFamily="2" charset="2"/>
              </a:rPr>
              <a:t> </a:t>
            </a:r>
            <a:r>
              <a:rPr lang="en-US" dirty="0" err="1">
                <a:sym typeface="Wingdings" panose="05000000000000000000" pitchFamily="2" charset="2"/>
              </a:rPr>
              <a:t>cho</a:t>
            </a:r>
            <a:r>
              <a:rPr lang="en-US" dirty="0">
                <a:sym typeface="Wingdings" panose="05000000000000000000" pitchFamily="2" charset="2"/>
              </a:rPr>
              <a:t> </a:t>
            </a:r>
            <a:r>
              <a:rPr lang="en-US" dirty="0" err="1">
                <a:sym typeface="Wingdings" panose="05000000000000000000" pitchFamily="2" charset="2"/>
              </a:rPr>
              <a:t>đến</a:t>
            </a:r>
            <a:r>
              <a:rPr lang="en-US" dirty="0">
                <a:sym typeface="Wingdings" panose="05000000000000000000" pitchFamily="2" charset="2"/>
              </a:rPr>
              <a:t> </a:t>
            </a:r>
            <a:r>
              <a:rPr lang="en-US" dirty="0" err="1">
                <a:sym typeface="Wingdings" panose="05000000000000000000" pitchFamily="2" charset="2"/>
              </a:rPr>
              <a:t>khi</a:t>
            </a:r>
            <a:r>
              <a:rPr lang="en-US" dirty="0">
                <a:sym typeface="Wingdings" panose="05000000000000000000" pitchFamily="2" charset="2"/>
              </a:rPr>
              <a:t> </a:t>
            </a:r>
            <a:r>
              <a:rPr lang="en-US" dirty="0" err="1">
                <a:sym typeface="Wingdings" panose="05000000000000000000" pitchFamily="2" charset="2"/>
              </a:rPr>
              <a:t>nó</a:t>
            </a:r>
            <a:r>
              <a:rPr lang="en-US" dirty="0">
                <a:sym typeface="Wingdings" panose="05000000000000000000" pitchFamily="2" charset="2"/>
              </a:rPr>
              <a:t> </a:t>
            </a:r>
            <a:r>
              <a:rPr lang="en-US" dirty="0" err="1">
                <a:sym typeface="Wingdings" panose="05000000000000000000" pitchFamily="2" charset="2"/>
              </a:rPr>
              <a:t>bảo</a:t>
            </a:r>
            <a:r>
              <a:rPr lang="en-US" dirty="0">
                <a:sym typeface="Wingdings" panose="05000000000000000000" pitchFamily="2" charset="2"/>
              </a:rPr>
              <a:t> </a:t>
            </a:r>
            <a:r>
              <a:rPr lang="en-US" dirty="0" err="1">
                <a:sym typeface="Wingdings" panose="05000000000000000000" pitchFamily="2" charset="2"/>
              </a:rPr>
              <a:t>đảm</a:t>
            </a:r>
            <a:r>
              <a:rPr lang="en-US" dirty="0">
                <a:sym typeface="Wingdings" panose="05000000000000000000" pitchFamily="2" charset="2"/>
              </a:rPr>
              <a:t> </a:t>
            </a:r>
            <a:r>
              <a:rPr lang="en-US" dirty="0" err="1">
                <a:sym typeface="Wingdings" panose="05000000000000000000" pitchFamily="2" charset="2"/>
              </a:rPr>
              <a:t>rằng</a:t>
            </a:r>
            <a:r>
              <a:rPr lang="en-US" dirty="0">
                <a:sym typeface="Wingdings" panose="05000000000000000000" pitchFamily="2" charset="2"/>
              </a:rPr>
              <a:t> </a:t>
            </a:r>
            <a:r>
              <a:rPr lang="en-US" dirty="0" err="1">
                <a:sym typeface="Wingdings" panose="05000000000000000000" pitchFamily="2" charset="2"/>
              </a:rPr>
              <a:t>không</a:t>
            </a:r>
            <a:r>
              <a:rPr lang="en-US" dirty="0">
                <a:sym typeface="Wingdings" panose="05000000000000000000" pitchFamily="2" charset="2"/>
              </a:rPr>
              <a:t> </a:t>
            </a:r>
            <a:r>
              <a:rPr lang="en-US" dirty="0" err="1">
                <a:sym typeface="Wingdings" panose="05000000000000000000" pitchFamily="2" charset="2"/>
              </a:rPr>
              <a:t>yêu</a:t>
            </a:r>
            <a:r>
              <a:rPr lang="en-US" dirty="0">
                <a:sym typeface="Wingdings" panose="05000000000000000000" pitchFamily="2" charset="2"/>
              </a:rPr>
              <a:t> </a:t>
            </a:r>
            <a:r>
              <a:rPr lang="en-US" dirty="0" err="1">
                <a:sym typeface="Wingdings" panose="05000000000000000000" pitchFamily="2" charset="2"/>
              </a:rPr>
              <a:t>cầu</a:t>
            </a:r>
            <a:r>
              <a:rPr lang="en-US" dirty="0">
                <a:sym typeface="Wingdings" panose="05000000000000000000" pitchFamily="2" charset="2"/>
              </a:rPr>
              <a:t> </a:t>
            </a:r>
            <a:r>
              <a:rPr lang="en-US" dirty="0" err="1">
                <a:sym typeface="Wingdings" panose="05000000000000000000" pitchFamily="2" charset="2"/>
              </a:rPr>
              <a:t>thêm</a:t>
            </a:r>
            <a:endParaRPr lang="en-US" dirty="0">
              <a:sym typeface="Wingdings" panose="05000000000000000000" pitchFamily="2" charset="2"/>
            </a:endParaRPr>
          </a:p>
          <a:p>
            <a:r>
              <a:rPr lang="en-US" dirty="0">
                <a:sym typeface="Wingdings" panose="05000000000000000000" pitchFamily="2" charset="2"/>
              </a:rPr>
              <a:t>      </a:t>
            </a:r>
            <a:r>
              <a:rPr lang="en-US" dirty="0" err="1">
                <a:sym typeface="Wingdings" panose="05000000000000000000" pitchFamily="2" charset="2"/>
              </a:rPr>
              <a:t>khóa</a:t>
            </a:r>
            <a:r>
              <a:rPr lang="en-US" dirty="0">
                <a:sym typeface="Wingdings" panose="05000000000000000000" pitchFamily="2" charset="2"/>
              </a:rPr>
              <a:t> </a:t>
            </a:r>
            <a:r>
              <a:rPr lang="en-US" dirty="0" err="1">
                <a:sym typeface="Wingdings" panose="05000000000000000000" pitchFamily="2" charset="2"/>
              </a:rPr>
              <a:t>nữa</a:t>
            </a:r>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  -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thuật</a:t>
            </a:r>
            <a:r>
              <a:rPr lang="en-US" dirty="0">
                <a:sym typeface="Wingdings" panose="05000000000000000000" pitchFamily="2" charset="2"/>
              </a:rPr>
              <a:t> </a:t>
            </a:r>
            <a:r>
              <a:rPr lang="en-US" dirty="0" err="1">
                <a:sym typeface="Wingdings" panose="05000000000000000000" pitchFamily="2" charset="2"/>
              </a:rPr>
              <a:t>toán</a:t>
            </a:r>
            <a:r>
              <a:rPr lang="en-US" dirty="0">
                <a:sym typeface="Wingdings" panose="05000000000000000000" pitchFamily="2" charset="2"/>
              </a:rPr>
              <a:t> 2PL </a:t>
            </a:r>
            <a:r>
              <a:rPr lang="en-US" dirty="0" err="1">
                <a:sym typeface="Wingdings" panose="05000000000000000000" pitchFamily="2" charset="2"/>
              </a:rPr>
              <a:t>thực</a:t>
            </a:r>
            <a:r>
              <a:rPr lang="en-US" dirty="0">
                <a:sym typeface="Wingdings" panose="05000000000000000000" pitchFamily="2" charset="2"/>
              </a:rPr>
              <a:t> </a:t>
            </a:r>
            <a:r>
              <a:rPr lang="en-US" dirty="0" err="1">
                <a:sym typeface="Wingdings" panose="05000000000000000000" pitchFamily="2" charset="2"/>
              </a:rPr>
              <a:t>hiện</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giao</a:t>
            </a:r>
            <a:r>
              <a:rPr lang="en-US" dirty="0">
                <a:sym typeface="Wingdings" panose="05000000000000000000" pitchFamily="2" charset="2"/>
              </a:rPr>
              <a:t> </a:t>
            </a:r>
            <a:r>
              <a:rPr lang="en-US" dirty="0" err="1">
                <a:sym typeface="Wingdings" panose="05000000000000000000" pitchFamily="2" charset="2"/>
              </a:rPr>
              <a:t>tác</a:t>
            </a:r>
            <a:r>
              <a:rPr lang="en-US" dirty="0">
                <a:sym typeface="Wingdings" panose="05000000000000000000" pitchFamily="2" charset="2"/>
              </a:rPr>
              <a:t> qua 2 </a:t>
            </a:r>
            <a:r>
              <a:rPr lang="en-US" dirty="0" err="1">
                <a:sym typeface="Wingdings" panose="05000000000000000000" pitchFamily="2" charset="2"/>
              </a:rPr>
              <a:t>pha</a:t>
            </a:r>
            <a:r>
              <a:rPr lang="en-US" dirty="0">
                <a:sym typeface="Wingdings" panose="05000000000000000000" pitchFamily="2" charset="2"/>
              </a:rPr>
              <a:t>:</a:t>
            </a:r>
          </a:p>
          <a:p>
            <a:r>
              <a:rPr lang="en-US" dirty="0">
                <a:sym typeface="Wingdings" panose="05000000000000000000" pitchFamily="2" charset="2"/>
              </a:rPr>
              <a:t>      + </a:t>
            </a:r>
            <a:r>
              <a:rPr lang="en-US" dirty="0" err="1">
                <a:sym typeface="Wingdings" panose="05000000000000000000" pitchFamily="2" charset="2"/>
              </a:rPr>
              <a:t>Pha</a:t>
            </a:r>
            <a:r>
              <a:rPr lang="en-US" dirty="0">
                <a:sym typeface="Wingdings" panose="05000000000000000000" pitchFamily="2" charset="2"/>
              </a:rPr>
              <a:t> </a:t>
            </a:r>
            <a:r>
              <a:rPr lang="en-US" dirty="0" err="1">
                <a:sym typeface="Wingdings" panose="05000000000000000000" pitchFamily="2" charset="2"/>
              </a:rPr>
              <a:t>tăng</a:t>
            </a:r>
            <a:r>
              <a:rPr lang="en-US" dirty="0">
                <a:sym typeface="Wingdings" panose="05000000000000000000" pitchFamily="2" charset="2"/>
              </a:rPr>
              <a:t> </a:t>
            </a:r>
            <a:r>
              <a:rPr lang="en-US" dirty="0" err="1">
                <a:sym typeface="Wingdings" panose="05000000000000000000" pitchFamily="2" charset="2"/>
              </a:rPr>
              <a:t>trưởng</a:t>
            </a:r>
            <a:r>
              <a:rPr lang="en-US" dirty="0">
                <a:sym typeface="Wingdings" panose="05000000000000000000" pitchFamily="2" charset="2"/>
              </a:rPr>
              <a:t> (Growing phase): </a:t>
            </a:r>
            <a:r>
              <a:rPr lang="en-US" dirty="0" err="1">
                <a:sym typeface="Wingdings" panose="05000000000000000000" pitchFamily="2" charset="2"/>
              </a:rPr>
              <a:t>Nhận</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khóa</a:t>
            </a:r>
            <a:r>
              <a:rPr lang="en-US" dirty="0">
                <a:sym typeface="Wingdings" panose="05000000000000000000" pitchFamily="2" charset="2"/>
              </a:rPr>
              <a:t> </a:t>
            </a:r>
            <a:r>
              <a:rPr lang="en-US" dirty="0" err="1">
                <a:sym typeface="Wingdings" panose="05000000000000000000" pitchFamily="2" charset="2"/>
              </a:rPr>
              <a:t>truy</a:t>
            </a:r>
            <a:r>
              <a:rPr lang="en-US" dirty="0">
                <a:sym typeface="Wingdings" panose="05000000000000000000" pitchFamily="2" charset="2"/>
              </a:rPr>
              <a:t> </a:t>
            </a:r>
            <a:r>
              <a:rPr lang="en-US" dirty="0" err="1">
                <a:sym typeface="Wingdings" panose="05000000000000000000" pitchFamily="2" charset="2"/>
              </a:rPr>
              <a:t>xuất</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mục</a:t>
            </a:r>
            <a:r>
              <a:rPr lang="en-US" dirty="0">
                <a:sym typeface="Wingdings" panose="05000000000000000000" pitchFamily="2" charset="2"/>
              </a:rPr>
              <a:t> </a:t>
            </a:r>
            <a:r>
              <a:rPr lang="en-US" dirty="0" err="1">
                <a:sym typeface="Wingdings" panose="05000000000000000000" pitchFamily="2" charset="2"/>
              </a:rPr>
              <a:t>dữ</a:t>
            </a:r>
            <a:r>
              <a:rPr lang="en-US" dirty="0">
                <a:sym typeface="Wingdings" panose="05000000000000000000" pitchFamily="2" charset="2"/>
              </a:rPr>
              <a:t> </a:t>
            </a:r>
            <a:r>
              <a:rPr lang="en-US" dirty="0" err="1">
                <a:sym typeface="Wingdings" panose="05000000000000000000" pitchFamily="2" charset="2"/>
              </a:rPr>
              <a:t>liệu</a:t>
            </a:r>
            <a:endParaRPr lang="en-US" dirty="0">
              <a:sym typeface="Wingdings" panose="05000000000000000000" pitchFamily="2" charset="2"/>
            </a:endParaRPr>
          </a:p>
          <a:p>
            <a:r>
              <a:rPr lang="en-US" dirty="0">
                <a:sym typeface="Wingdings" panose="05000000000000000000" pitchFamily="2" charset="2"/>
              </a:rPr>
              <a:t>      + </a:t>
            </a:r>
            <a:r>
              <a:rPr lang="en-US" dirty="0" err="1">
                <a:sym typeface="Wingdings" panose="05000000000000000000" pitchFamily="2" charset="2"/>
              </a:rPr>
              <a:t>Pha</a:t>
            </a:r>
            <a:r>
              <a:rPr lang="en-US" dirty="0">
                <a:sym typeface="Wingdings" panose="05000000000000000000" pitchFamily="2" charset="2"/>
              </a:rPr>
              <a:t> </a:t>
            </a:r>
            <a:r>
              <a:rPr lang="en-US" dirty="0" err="1">
                <a:sym typeface="Wingdings" panose="05000000000000000000" pitchFamily="2" charset="2"/>
              </a:rPr>
              <a:t>thu</a:t>
            </a:r>
            <a:r>
              <a:rPr lang="en-US" dirty="0">
                <a:sym typeface="Wingdings" panose="05000000000000000000" pitchFamily="2" charset="2"/>
              </a:rPr>
              <a:t> </a:t>
            </a:r>
            <a:r>
              <a:rPr lang="en-US" dirty="0" err="1">
                <a:sym typeface="Wingdings" panose="05000000000000000000" pitchFamily="2" charset="2"/>
              </a:rPr>
              <a:t>hồi</a:t>
            </a:r>
            <a:r>
              <a:rPr lang="en-US" dirty="0">
                <a:sym typeface="Wingdings" panose="05000000000000000000" pitchFamily="2" charset="2"/>
              </a:rPr>
              <a:t> (Shrinking phase): </a:t>
            </a:r>
            <a:r>
              <a:rPr lang="en-US" dirty="0" err="1">
                <a:sym typeface="Wingdings" panose="05000000000000000000" pitchFamily="2" charset="2"/>
              </a:rPr>
              <a:t>Giải</a:t>
            </a:r>
            <a:r>
              <a:rPr lang="en-US" dirty="0">
                <a:sym typeface="Wingdings" panose="05000000000000000000" pitchFamily="2" charset="2"/>
              </a:rPr>
              <a:t> </a:t>
            </a:r>
            <a:r>
              <a:rPr lang="en-US" dirty="0" err="1">
                <a:sym typeface="Wingdings" panose="05000000000000000000" pitchFamily="2" charset="2"/>
              </a:rPr>
              <a:t>phóng</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khóa</a:t>
            </a:r>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  - </a:t>
            </a:r>
            <a:r>
              <a:rPr lang="en-US" i="1" dirty="0" err="1">
                <a:sym typeface="Wingdings" panose="05000000000000000000" pitchFamily="2" charset="2"/>
              </a:rPr>
              <a:t>Điểm</a:t>
            </a:r>
            <a:r>
              <a:rPr lang="en-US" i="1" dirty="0">
                <a:sym typeface="Wingdings" panose="05000000000000000000" pitchFamily="2" charset="2"/>
              </a:rPr>
              <a:t> </a:t>
            </a:r>
            <a:r>
              <a:rPr lang="en-US" i="1" dirty="0" err="1">
                <a:sym typeface="Wingdings" panose="05000000000000000000" pitchFamily="2" charset="2"/>
              </a:rPr>
              <a:t>khóa</a:t>
            </a:r>
            <a:r>
              <a:rPr lang="en-US" i="1" dirty="0">
                <a:sym typeface="Wingdings" panose="05000000000000000000" pitchFamily="2" charset="2"/>
              </a:rPr>
              <a:t> </a:t>
            </a:r>
            <a:r>
              <a:rPr lang="en-US" dirty="0">
                <a:sym typeface="Wingdings" panose="05000000000000000000" pitchFamily="2" charset="2"/>
              </a:rPr>
              <a:t>(lock point): </a:t>
            </a:r>
            <a:r>
              <a:rPr lang="en-US" dirty="0" err="1">
                <a:sym typeface="Wingdings" panose="05000000000000000000" pitchFamily="2" charset="2"/>
              </a:rPr>
              <a:t>là</a:t>
            </a:r>
            <a:r>
              <a:rPr lang="en-US" dirty="0">
                <a:sym typeface="Wingdings" panose="05000000000000000000" pitchFamily="2" charset="2"/>
              </a:rPr>
              <a:t> </a:t>
            </a:r>
            <a:r>
              <a:rPr lang="en-US" dirty="0" err="1">
                <a:sym typeface="Wingdings" panose="05000000000000000000" pitchFamily="2" charset="2"/>
              </a:rPr>
              <a:t>thời</a:t>
            </a:r>
            <a:r>
              <a:rPr lang="en-US" dirty="0">
                <a:sym typeface="Wingdings" panose="05000000000000000000" pitchFamily="2" charset="2"/>
              </a:rPr>
              <a:t> </a:t>
            </a:r>
            <a:r>
              <a:rPr lang="en-US" dirty="0" err="1">
                <a:sym typeface="Wingdings" panose="05000000000000000000" pitchFamily="2" charset="2"/>
              </a:rPr>
              <a:t>điểm</a:t>
            </a:r>
            <a:r>
              <a:rPr lang="en-US" dirty="0">
                <a:sym typeface="Wingdings" panose="05000000000000000000" pitchFamily="2" charset="2"/>
              </a:rPr>
              <a:t> </a:t>
            </a:r>
            <a:r>
              <a:rPr lang="en-US" dirty="0" err="1">
                <a:sym typeface="Wingdings" panose="05000000000000000000" pitchFamily="2" charset="2"/>
              </a:rPr>
              <a:t>giao</a:t>
            </a:r>
            <a:r>
              <a:rPr lang="en-US" dirty="0">
                <a:sym typeface="Wingdings" panose="05000000000000000000" pitchFamily="2" charset="2"/>
              </a:rPr>
              <a:t> </a:t>
            </a:r>
            <a:r>
              <a:rPr lang="en-US" dirty="0" err="1">
                <a:sym typeface="Wingdings" panose="05000000000000000000" pitchFamily="2" charset="2"/>
              </a:rPr>
              <a:t>tác</a:t>
            </a:r>
            <a:r>
              <a:rPr lang="en-US" dirty="0">
                <a:sym typeface="Wingdings" panose="05000000000000000000" pitchFamily="2" charset="2"/>
              </a:rPr>
              <a:t> </a:t>
            </a:r>
            <a:r>
              <a:rPr lang="en-US" dirty="0" err="1">
                <a:sym typeface="Wingdings" panose="05000000000000000000" pitchFamily="2" charset="2"/>
              </a:rPr>
              <a:t>đã</a:t>
            </a:r>
            <a:r>
              <a:rPr lang="en-US" dirty="0">
                <a:sym typeface="Wingdings" panose="05000000000000000000" pitchFamily="2" charset="2"/>
              </a:rPr>
              <a:t> </a:t>
            </a:r>
            <a:r>
              <a:rPr lang="en-US" dirty="0" err="1">
                <a:sym typeface="Wingdings" panose="05000000000000000000" pitchFamily="2" charset="2"/>
              </a:rPr>
              <a:t>nhận</a:t>
            </a:r>
            <a:r>
              <a:rPr lang="en-US" dirty="0">
                <a:sym typeface="Wingdings" panose="05000000000000000000" pitchFamily="2" charset="2"/>
              </a:rPr>
              <a:t> </a:t>
            </a:r>
            <a:r>
              <a:rPr lang="en-US" dirty="0" err="1">
                <a:sym typeface="Wingdings" panose="05000000000000000000" pitchFamily="2" charset="2"/>
              </a:rPr>
              <a:t>được</a:t>
            </a:r>
            <a:r>
              <a:rPr lang="en-US" dirty="0">
                <a:sym typeface="Wingdings" panose="05000000000000000000" pitchFamily="2" charset="2"/>
              </a:rPr>
              <a:t> </a:t>
            </a:r>
            <a:r>
              <a:rPr lang="en-US" dirty="0" err="1">
                <a:sym typeface="Wingdings" panose="05000000000000000000" pitchFamily="2" charset="2"/>
              </a:rPr>
              <a:t>tất</a:t>
            </a:r>
            <a:r>
              <a:rPr lang="en-US" dirty="0">
                <a:sym typeface="Wingdings" panose="05000000000000000000" pitchFamily="2" charset="2"/>
              </a:rPr>
              <a:t> </a:t>
            </a:r>
            <a:r>
              <a:rPr lang="en-US" dirty="0" err="1">
                <a:sym typeface="Wingdings" panose="05000000000000000000" pitchFamily="2" charset="2"/>
              </a:rPr>
              <a:t>cả</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khóa</a:t>
            </a:r>
            <a:r>
              <a:rPr lang="en-US" dirty="0">
                <a:sym typeface="Wingdings" panose="05000000000000000000" pitchFamily="2" charset="2"/>
              </a:rPr>
              <a:t> </a:t>
            </a:r>
            <a:r>
              <a:rPr lang="en-US" dirty="0" err="1">
                <a:sym typeface="Wingdings" panose="05000000000000000000" pitchFamily="2" charset="2"/>
              </a:rPr>
              <a:t>nhưng</a:t>
            </a:r>
            <a:r>
              <a:rPr lang="en-US" dirty="0">
                <a:sym typeface="Wingdings" panose="05000000000000000000" pitchFamily="2" charset="2"/>
              </a:rPr>
              <a:t> </a:t>
            </a:r>
            <a:r>
              <a:rPr lang="en-US" dirty="0" err="1">
                <a:sym typeface="Wingdings" panose="05000000000000000000" pitchFamily="2" charset="2"/>
              </a:rPr>
              <a:t>chưa</a:t>
            </a:r>
            <a:r>
              <a:rPr lang="en-US" dirty="0">
                <a:sym typeface="Wingdings" panose="05000000000000000000" pitchFamily="2" charset="2"/>
              </a:rPr>
              <a:t> </a:t>
            </a:r>
            <a:r>
              <a:rPr lang="en-US" dirty="0" err="1">
                <a:sym typeface="Wingdings" panose="05000000000000000000" pitchFamily="2" charset="2"/>
              </a:rPr>
              <a:t>giải</a:t>
            </a:r>
            <a:r>
              <a:rPr lang="en-US" dirty="0">
                <a:sym typeface="Wingdings" panose="05000000000000000000" pitchFamily="2" charset="2"/>
              </a:rPr>
              <a:t> </a:t>
            </a:r>
          </a:p>
          <a:p>
            <a:r>
              <a:rPr lang="en-US" dirty="0">
                <a:sym typeface="Wingdings" panose="05000000000000000000" pitchFamily="2" charset="2"/>
              </a:rPr>
              <a:t>    </a:t>
            </a:r>
            <a:r>
              <a:rPr lang="en-US" dirty="0" err="1">
                <a:sym typeface="Wingdings" panose="05000000000000000000" pitchFamily="2" charset="2"/>
              </a:rPr>
              <a:t>bắt</a:t>
            </a:r>
            <a:r>
              <a:rPr lang="en-US" dirty="0">
                <a:sym typeface="Wingdings" panose="05000000000000000000" pitchFamily="2" charset="2"/>
              </a:rPr>
              <a:t> </a:t>
            </a:r>
            <a:r>
              <a:rPr lang="en-US" dirty="0" err="1">
                <a:sym typeface="Wingdings" panose="05000000000000000000" pitchFamily="2" charset="2"/>
              </a:rPr>
              <a:t>đầu</a:t>
            </a:r>
            <a:r>
              <a:rPr lang="en-US" dirty="0">
                <a:sym typeface="Wingdings" panose="05000000000000000000" pitchFamily="2" charset="2"/>
              </a:rPr>
              <a:t> </a:t>
            </a:r>
            <a:r>
              <a:rPr lang="en-US" dirty="0" err="1">
                <a:sym typeface="Wingdings" panose="05000000000000000000" pitchFamily="2" charset="2"/>
              </a:rPr>
              <a:t>giải</a:t>
            </a:r>
            <a:r>
              <a:rPr lang="en-US" dirty="0">
                <a:sym typeface="Wingdings" panose="05000000000000000000" pitchFamily="2" charset="2"/>
              </a:rPr>
              <a:t> </a:t>
            </a:r>
            <a:r>
              <a:rPr lang="en-US" dirty="0" err="1">
                <a:sym typeface="Wingdings" panose="05000000000000000000" pitchFamily="2" charset="2"/>
              </a:rPr>
              <a:t>phóng</a:t>
            </a:r>
            <a:r>
              <a:rPr lang="en-US" dirty="0">
                <a:sym typeface="Wingdings" panose="05000000000000000000" pitchFamily="2" charset="2"/>
              </a:rPr>
              <a:t> </a:t>
            </a:r>
            <a:r>
              <a:rPr lang="en-US" dirty="0" err="1">
                <a:sym typeface="Wingdings" panose="05000000000000000000" pitchFamily="2" charset="2"/>
              </a:rPr>
              <a:t>bất</a:t>
            </a:r>
            <a:r>
              <a:rPr lang="en-US" dirty="0">
                <a:sym typeface="Wingdings" panose="05000000000000000000" pitchFamily="2" charset="2"/>
              </a:rPr>
              <a:t> </a:t>
            </a:r>
            <a:r>
              <a:rPr lang="en-US" dirty="0" err="1">
                <a:sym typeface="Wingdings" panose="05000000000000000000" pitchFamily="2" charset="2"/>
              </a:rPr>
              <a:t>kỳ</a:t>
            </a:r>
            <a:r>
              <a:rPr lang="en-US" dirty="0">
                <a:sym typeface="Wingdings" panose="05000000000000000000" pitchFamily="2" charset="2"/>
              </a:rPr>
              <a:t> </a:t>
            </a:r>
            <a:r>
              <a:rPr lang="en-US" dirty="0" err="1">
                <a:sym typeface="Wingdings" panose="05000000000000000000" pitchFamily="2" charset="2"/>
              </a:rPr>
              <a:t>khóa</a:t>
            </a:r>
            <a:r>
              <a:rPr lang="en-US" dirty="0">
                <a:sym typeface="Wingdings" panose="05000000000000000000" pitchFamily="2" charset="2"/>
              </a:rPr>
              <a:t> </a:t>
            </a:r>
            <a:r>
              <a:rPr lang="en-US" dirty="0" err="1">
                <a:sym typeface="Wingdings" panose="05000000000000000000" pitchFamily="2" charset="2"/>
              </a:rPr>
              <a:t>nào</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   </a:t>
            </a:r>
            <a:r>
              <a:rPr lang="en-US" dirty="0" err="1">
                <a:sym typeface="Wingdings" panose="05000000000000000000" pitchFamily="2" charset="2"/>
              </a:rPr>
              <a:t>Điểm</a:t>
            </a:r>
            <a:r>
              <a:rPr lang="en-US" dirty="0">
                <a:sym typeface="Wingdings" panose="05000000000000000000" pitchFamily="2" charset="2"/>
              </a:rPr>
              <a:t> </a:t>
            </a:r>
            <a:r>
              <a:rPr lang="en-US" dirty="0" err="1">
                <a:sym typeface="Wingdings" panose="05000000000000000000" pitchFamily="2" charset="2"/>
              </a:rPr>
              <a:t>khóa</a:t>
            </a:r>
            <a:r>
              <a:rPr lang="en-US" dirty="0">
                <a:sym typeface="Wingdings" panose="05000000000000000000" pitchFamily="2" charset="2"/>
              </a:rPr>
              <a:t> </a:t>
            </a:r>
            <a:r>
              <a:rPr lang="en-US" dirty="0" err="1">
                <a:sym typeface="Wingdings" panose="05000000000000000000" pitchFamily="2" charset="2"/>
              </a:rPr>
              <a:t>xác</a:t>
            </a:r>
            <a:r>
              <a:rPr lang="en-US" dirty="0">
                <a:sym typeface="Wingdings" panose="05000000000000000000" pitchFamily="2" charset="2"/>
              </a:rPr>
              <a:t> </a:t>
            </a:r>
            <a:r>
              <a:rPr lang="en-US" dirty="0" err="1">
                <a:sym typeface="Wingdings" panose="05000000000000000000" pitchFamily="2" charset="2"/>
              </a:rPr>
              <a:t>định</a:t>
            </a:r>
            <a:r>
              <a:rPr lang="en-US" dirty="0">
                <a:sym typeface="Wingdings" panose="05000000000000000000" pitchFamily="2" charset="2"/>
              </a:rPr>
              <a:t> </a:t>
            </a:r>
            <a:r>
              <a:rPr lang="en-US" dirty="0" err="1">
                <a:sym typeface="Wingdings" panose="05000000000000000000" pitchFamily="2" charset="2"/>
              </a:rPr>
              <a:t>cuối</a:t>
            </a:r>
            <a:r>
              <a:rPr lang="en-US" dirty="0">
                <a:sym typeface="Wingdings" panose="05000000000000000000" pitchFamily="2" charset="2"/>
              </a:rPr>
              <a:t> </a:t>
            </a:r>
            <a:r>
              <a:rPr lang="en-US" dirty="0" err="1">
                <a:sym typeface="Wingdings" panose="05000000000000000000" pitchFamily="2" charset="2"/>
              </a:rPr>
              <a:t>pha</a:t>
            </a:r>
            <a:r>
              <a:rPr lang="en-US" dirty="0">
                <a:sym typeface="Wingdings" panose="05000000000000000000" pitchFamily="2" charset="2"/>
              </a:rPr>
              <a:t> </a:t>
            </a:r>
            <a:r>
              <a:rPr lang="en-US" dirty="0" err="1">
                <a:sym typeface="Wingdings" panose="05000000000000000000" pitchFamily="2" charset="2"/>
              </a:rPr>
              <a:t>tăng</a:t>
            </a:r>
            <a:r>
              <a:rPr lang="en-US" dirty="0">
                <a:sym typeface="Wingdings" panose="05000000000000000000" pitchFamily="2" charset="2"/>
              </a:rPr>
              <a:t> </a:t>
            </a:r>
            <a:r>
              <a:rPr lang="en-US" dirty="0" err="1">
                <a:sym typeface="Wingdings" panose="05000000000000000000" pitchFamily="2" charset="2"/>
              </a:rPr>
              <a:t>trưởng</a:t>
            </a:r>
            <a:r>
              <a:rPr lang="en-US" dirty="0">
                <a:sym typeface="Wingdings" panose="05000000000000000000" pitchFamily="2" charset="2"/>
              </a:rPr>
              <a:t> </a:t>
            </a:r>
            <a:r>
              <a:rPr lang="en-US" dirty="0" err="1">
                <a:sym typeface="Wingdings" panose="05000000000000000000" pitchFamily="2" charset="2"/>
              </a:rPr>
              <a:t>và</a:t>
            </a:r>
            <a:r>
              <a:rPr lang="en-US" dirty="0">
                <a:sym typeface="Wingdings" panose="05000000000000000000" pitchFamily="2" charset="2"/>
              </a:rPr>
              <a:t> </a:t>
            </a:r>
            <a:r>
              <a:rPr lang="en-US" dirty="0" err="1">
                <a:sym typeface="Wingdings" panose="05000000000000000000" pitchFamily="2" charset="2"/>
              </a:rPr>
              <a:t>khởi</a:t>
            </a:r>
            <a:r>
              <a:rPr lang="en-US" dirty="0">
                <a:sym typeface="Wingdings" panose="05000000000000000000" pitchFamily="2" charset="2"/>
              </a:rPr>
              <a:t> </a:t>
            </a:r>
            <a:r>
              <a:rPr lang="en-US" dirty="0" err="1">
                <a:sym typeface="Wingdings" panose="05000000000000000000" pitchFamily="2" charset="2"/>
              </a:rPr>
              <a:t>điểm</a:t>
            </a:r>
            <a:r>
              <a:rPr lang="en-US" dirty="0">
                <a:sym typeface="Wingdings" panose="05000000000000000000" pitchFamily="2" charset="2"/>
              </a:rPr>
              <a:t> </a:t>
            </a:r>
            <a:r>
              <a:rPr lang="en-US" dirty="0" err="1">
                <a:sym typeface="Wingdings" panose="05000000000000000000" pitchFamily="2" charset="2"/>
              </a:rPr>
              <a:t>pha</a:t>
            </a:r>
            <a:r>
              <a:rPr lang="en-US" dirty="0">
                <a:sym typeface="Wingdings" panose="05000000000000000000" pitchFamily="2" charset="2"/>
              </a:rPr>
              <a:t> </a:t>
            </a:r>
            <a:r>
              <a:rPr lang="en-US" dirty="0" err="1">
                <a:sym typeface="Wingdings" panose="05000000000000000000" pitchFamily="2" charset="2"/>
              </a:rPr>
              <a:t>thu</a:t>
            </a:r>
            <a:r>
              <a:rPr lang="en-US" dirty="0">
                <a:sym typeface="Wingdings" panose="05000000000000000000" pitchFamily="2" charset="2"/>
              </a:rPr>
              <a:t> </a:t>
            </a:r>
            <a:r>
              <a:rPr lang="en-US" dirty="0" err="1">
                <a:sym typeface="Wingdings" panose="05000000000000000000" pitchFamily="2" charset="2"/>
              </a:rPr>
              <a:t>hồi</a:t>
            </a:r>
            <a:r>
              <a:rPr lang="en-US" dirty="0">
                <a:sym typeface="Wingdings" panose="05000000000000000000" pitchFamily="2" charset="2"/>
              </a:rPr>
              <a:t> </a:t>
            </a:r>
            <a:r>
              <a:rPr lang="en-US" dirty="0" err="1">
                <a:sym typeface="Wingdings" panose="05000000000000000000" pitchFamily="2" charset="2"/>
              </a:rPr>
              <a:t>của</a:t>
            </a:r>
            <a:r>
              <a:rPr lang="en-US" dirty="0">
                <a:sym typeface="Wingdings" panose="05000000000000000000" pitchFamily="2" charset="2"/>
              </a:rPr>
              <a:t> </a:t>
            </a:r>
            <a:r>
              <a:rPr lang="en-US" dirty="0" err="1">
                <a:sym typeface="Wingdings" panose="05000000000000000000" pitchFamily="2" charset="2"/>
              </a:rPr>
              <a:t>một</a:t>
            </a:r>
            <a:r>
              <a:rPr lang="en-US" dirty="0">
                <a:sym typeface="Wingdings" panose="05000000000000000000" pitchFamily="2" charset="2"/>
              </a:rPr>
              <a:t> </a:t>
            </a:r>
            <a:r>
              <a:rPr lang="en-US" dirty="0" err="1">
                <a:sym typeface="Wingdings" panose="05000000000000000000" pitchFamily="2" charset="2"/>
              </a:rPr>
              <a:t>giao</a:t>
            </a:r>
            <a:r>
              <a:rPr lang="en-US" dirty="0">
                <a:sym typeface="Wingdings" panose="05000000000000000000" pitchFamily="2" charset="2"/>
              </a:rPr>
              <a:t> </a:t>
            </a:r>
            <a:r>
              <a:rPr lang="en-US" dirty="0" err="1">
                <a:sym typeface="Wingdings" panose="05000000000000000000" pitchFamily="2" charset="2"/>
              </a:rPr>
              <a:t>tác</a:t>
            </a:r>
            <a:r>
              <a:rPr lang="en-US" dirty="0">
                <a:sym typeface="Wingdings" panose="05000000000000000000" pitchFamily="2" charset="2"/>
              </a:rPr>
              <a:t>.</a:t>
            </a:r>
          </a:p>
        </p:txBody>
      </p:sp>
    </p:spTree>
    <p:extLst>
      <p:ext uri="{BB962C8B-B14F-4D97-AF65-F5344CB8AC3E}">
        <p14:creationId xmlns:p14="http://schemas.microsoft.com/office/powerpoint/2010/main" val="7353332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2" y="438073"/>
            <a:ext cx="3488524"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.2, </a:t>
            </a:r>
            <a:r>
              <a:rPr lang="en-US" sz="1600" dirty="0" err="1"/>
              <a:t>Thuật</a:t>
            </a:r>
            <a:r>
              <a:rPr lang="en-US" sz="1600" dirty="0"/>
              <a:t> </a:t>
            </a:r>
            <a:r>
              <a:rPr lang="en-US" sz="1600" dirty="0" err="1"/>
              <a:t>toán</a:t>
            </a:r>
            <a:r>
              <a:rPr lang="en-US" sz="1600" dirty="0"/>
              <a:t> </a:t>
            </a:r>
            <a:r>
              <a:rPr lang="en-US" sz="1600" dirty="0" err="1"/>
              <a:t>khóa</a:t>
            </a:r>
            <a:r>
              <a:rPr lang="en-US" sz="1600" dirty="0"/>
              <a:t> </a:t>
            </a:r>
            <a:r>
              <a:rPr lang="en-US" sz="1600" dirty="0" err="1"/>
              <a:t>chốt</a:t>
            </a:r>
            <a:r>
              <a:rPr lang="en-US" sz="1600" dirty="0"/>
              <a:t> 2 </a:t>
            </a:r>
            <a:r>
              <a:rPr lang="en-US" sz="1600" dirty="0" err="1"/>
              <a:t>pha</a:t>
            </a:r>
            <a:r>
              <a:rPr lang="en-US" sz="1600" dirty="0"/>
              <a:t> (2PL)</a:t>
            </a:r>
          </a:p>
        </p:txBody>
      </p:sp>
      <p:sp>
        <p:nvSpPr>
          <p:cNvPr id="2" name="TextBox 1"/>
          <p:cNvSpPr txBox="1"/>
          <p:nvPr/>
        </p:nvSpPr>
        <p:spPr>
          <a:xfrm>
            <a:off x="454868" y="1196962"/>
            <a:ext cx="8164393" cy="307777"/>
          </a:xfrm>
          <a:prstGeom prst="rect">
            <a:avLst/>
          </a:prstGeom>
          <a:noFill/>
        </p:spPr>
        <p:txBody>
          <a:bodyPr wrap="square" rtlCol="0">
            <a:spAutoFit/>
          </a:bodyPr>
          <a:lstStyle/>
          <a:p>
            <a:r>
              <a:rPr lang="en-US" b="1" dirty="0"/>
              <a:t>* </a:t>
            </a:r>
            <a:r>
              <a:rPr lang="en-US" b="1" dirty="0" err="1"/>
              <a:t>Biểu</a:t>
            </a:r>
            <a:r>
              <a:rPr lang="en-US" b="1" dirty="0"/>
              <a:t> </a:t>
            </a:r>
            <a:r>
              <a:rPr lang="en-US" b="1" dirty="0" err="1"/>
              <a:t>đồ</a:t>
            </a:r>
            <a:r>
              <a:rPr lang="en-US" b="1" dirty="0"/>
              <a:t> </a:t>
            </a:r>
            <a:r>
              <a:rPr lang="en-US" b="1" dirty="0" err="1"/>
              <a:t>khóa</a:t>
            </a:r>
            <a:r>
              <a:rPr lang="en-US" b="1" dirty="0"/>
              <a:t> </a:t>
            </a:r>
            <a:r>
              <a:rPr lang="en-US" b="1" dirty="0" err="1"/>
              <a:t>chốt</a:t>
            </a:r>
            <a:r>
              <a:rPr lang="en-US" b="1" dirty="0"/>
              <a:t> 2 </a:t>
            </a:r>
            <a:r>
              <a:rPr lang="en-US" b="1" dirty="0" err="1"/>
              <a:t>pha</a:t>
            </a:r>
            <a:r>
              <a:rPr lang="en-US" b="1" dirty="0"/>
              <a:t>:</a:t>
            </a:r>
            <a:endParaRPr lang="en-US" dirty="0"/>
          </a:p>
        </p:txBody>
      </p:sp>
      <p:sp>
        <p:nvSpPr>
          <p:cNvPr id="13" name="TextBox 12">
            <a:extLst>
              <a:ext uri="{FF2B5EF4-FFF2-40B4-BE49-F238E27FC236}">
                <a16:creationId xmlns:a16="http://schemas.microsoft.com/office/drawing/2014/main" id="{53844C97-11B0-4C54-89D6-91FD1DDFDEAE}"/>
              </a:ext>
            </a:extLst>
          </p:cNvPr>
          <p:cNvSpPr txBox="1"/>
          <p:nvPr/>
        </p:nvSpPr>
        <p:spPr>
          <a:xfrm>
            <a:off x="553397" y="3975057"/>
            <a:ext cx="7711307" cy="738664"/>
          </a:xfrm>
          <a:prstGeom prst="rect">
            <a:avLst/>
          </a:prstGeom>
          <a:noFill/>
        </p:spPr>
        <p:txBody>
          <a:bodyPr wrap="square">
            <a:spAutoFit/>
          </a:bodyPr>
          <a:lstStyle/>
          <a:p>
            <a:pPr algn="just"/>
            <a:r>
              <a:rPr lang="en-US" dirty="0"/>
              <a:t>- </a:t>
            </a:r>
            <a:r>
              <a:rPr lang="en-US" dirty="0" err="1"/>
              <a:t>Ưu</a:t>
            </a:r>
            <a:r>
              <a:rPr lang="en-US" dirty="0"/>
              <a:t> </a:t>
            </a:r>
            <a:r>
              <a:rPr lang="en-US" dirty="0" err="1"/>
              <a:t>điểm</a:t>
            </a:r>
            <a:r>
              <a:rPr lang="en-US" dirty="0"/>
              <a:t>: </a:t>
            </a:r>
            <a:r>
              <a:rPr lang="en-US" dirty="0" err="1"/>
              <a:t>Làm</a:t>
            </a:r>
            <a:r>
              <a:rPr lang="en-US" dirty="0"/>
              <a:t> </a:t>
            </a:r>
            <a:r>
              <a:rPr lang="en-US" dirty="0" err="1"/>
              <a:t>tăng</a:t>
            </a:r>
            <a:r>
              <a:rPr lang="en-US" dirty="0"/>
              <a:t> </a:t>
            </a:r>
            <a:r>
              <a:rPr lang="en-US" dirty="0" err="1"/>
              <a:t>hoạt</a:t>
            </a:r>
            <a:r>
              <a:rPr lang="en-US" dirty="0"/>
              <a:t> </a:t>
            </a:r>
            <a:r>
              <a:rPr lang="en-US" dirty="0" err="1"/>
              <a:t>động</a:t>
            </a:r>
            <a:r>
              <a:rPr lang="en-US" dirty="0"/>
              <a:t> </a:t>
            </a:r>
            <a:r>
              <a:rPr lang="en-US" dirty="0" err="1"/>
              <a:t>đồng</a:t>
            </a:r>
            <a:r>
              <a:rPr lang="en-US" dirty="0"/>
              <a:t> </a:t>
            </a:r>
            <a:r>
              <a:rPr lang="en-US" dirty="0" err="1"/>
              <a:t>thời</a:t>
            </a:r>
            <a:endParaRPr lang="en-US" dirty="0"/>
          </a:p>
          <a:p>
            <a:pPr algn="just"/>
            <a:r>
              <a:rPr lang="en-US" dirty="0"/>
              <a:t>- </a:t>
            </a:r>
            <a:r>
              <a:rPr lang="en-US" dirty="0" err="1"/>
              <a:t>Nhược</a:t>
            </a:r>
            <a:r>
              <a:rPr lang="en-US" dirty="0"/>
              <a:t> </a:t>
            </a:r>
            <a:r>
              <a:rPr lang="en-US" dirty="0" err="1"/>
              <a:t>điểm</a:t>
            </a:r>
            <a:r>
              <a:rPr lang="en-US" dirty="0"/>
              <a:t>: </a:t>
            </a:r>
            <a:r>
              <a:rPr lang="en-US" dirty="0" err="1"/>
              <a:t>Việc</a:t>
            </a:r>
            <a:r>
              <a:rPr lang="en-US" dirty="0"/>
              <a:t> </a:t>
            </a:r>
            <a:r>
              <a:rPr lang="en-US" dirty="0" err="1"/>
              <a:t>cài</a:t>
            </a:r>
            <a:r>
              <a:rPr lang="en-US" dirty="0"/>
              <a:t> </a:t>
            </a:r>
            <a:r>
              <a:rPr lang="en-US" dirty="0" err="1"/>
              <a:t>đặt</a:t>
            </a:r>
            <a:r>
              <a:rPr lang="en-US" dirty="0"/>
              <a:t> </a:t>
            </a:r>
            <a:r>
              <a:rPr lang="en-US" dirty="0" err="1"/>
              <a:t>gặp</a:t>
            </a:r>
            <a:r>
              <a:rPr lang="en-US" dirty="0"/>
              <a:t> </a:t>
            </a:r>
            <a:r>
              <a:rPr lang="en-US" dirty="0" err="1"/>
              <a:t>nhiều</a:t>
            </a:r>
            <a:r>
              <a:rPr lang="en-US" dirty="0"/>
              <a:t> </a:t>
            </a:r>
            <a:r>
              <a:rPr lang="en-US" dirty="0" err="1"/>
              <a:t>khó</a:t>
            </a:r>
            <a:r>
              <a:rPr lang="en-US" dirty="0"/>
              <a:t> </a:t>
            </a:r>
            <a:r>
              <a:rPr lang="en-US" dirty="0" err="1"/>
              <a:t>khắn</a:t>
            </a:r>
            <a:endParaRPr lang="en-US" dirty="0"/>
          </a:p>
          <a:p>
            <a:pPr algn="just"/>
            <a:endParaRPr lang="en-US" dirty="0"/>
          </a:p>
        </p:txBody>
      </p:sp>
      <p:pic>
        <p:nvPicPr>
          <p:cNvPr id="4" name="Picture 3">
            <a:extLst>
              <a:ext uri="{FF2B5EF4-FFF2-40B4-BE49-F238E27FC236}">
                <a16:creationId xmlns:a16="http://schemas.microsoft.com/office/drawing/2014/main" id="{4C2E2310-1261-4689-A23C-B83652259F0C}"/>
              </a:ext>
            </a:extLst>
          </p:cNvPr>
          <p:cNvPicPr>
            <a:picLocks noChangeAspect="1"/>
          </p:cNvPicPr>
          <p:nvPr/>
        </p:nvPicPr>
        <p:blipFill>
          <a:blip r:embed="rId3"/>
          <a:stretch>
            <a:fillRect/>
          </a:stretch>
        </p:blipFill>
        <p:spPr>
          <a:xfrm>
            <a:off x="1846496" y="1621670"/>
            <a:ext cx="4832437" cy="2017092"/>
          </a:xfrm>
          <a:prstGeom prst="rect">
            <a:avLst/>
          </a:prstGeom>
        </p:spPr>
      </p:pic>
    </p:spTree>
    <p:extLst>
      <p:ext uri="{BB962C8B-B14F-4D97-AF65-F5344CB8AC3E}">
        <p14:creationId xmlns:p14="http://schemas.microsoft.com/office/powerpoint/2010/main" val="31383682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2" y="438073"/>
            <a:ext cx="3488524"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.2, </a:t>
            </a:r>
            <a:r>
              <a:rPr lang="en-US" sz="1600" dirty="0" err="1"/>
              <a:t>Thuật</a:t>
            </a:r>
            <a:r>
              <a:rPr lang="en-US" sz="1600" dirty="0"/>
              <a:t> </a:t>
            </a:r>
            <a:r>
              <a:rPr lang="en-US" sz="1600" dirty="0" err="1"/>
              <a:t>toán</a:t>
            </a:r>
            <a:r>
              <a:rPr lang="en-US" sz="1600" dirty="0"/>
              <a:t> </a:t>
            </a:r>
            <a:r>
              <a:rPr lang="en-US" sz="1600" dirty="0" err="1"/>
              <a:t>khóa</a:t>
            </a:r>
            <a:r>
              <a:rPr lang="en-US" sz="1600" dirty="0"/>
              <a:t> </a:t>
            </a:r>
            <a:r>
              <a:rPr lang="en-US" sz="1600" dirty="0" err="1"/>
              <a:t>chốt</a:t>
            </a:r>
            <a:r>
              <a:rPr lang="en-US" sz="1600" dirty="0"/>
              <a:t> 2 </a:t>
            </a:r>
            <a:r>
              <a:rPr lang="en-US" sz="1600" dirty="0" err="1"/>
              <a:t>pha</a:t>
            </a:r>
            <a:r>
              <a:rPr lang="en-US" sz="1600" dirty="0"/>
              <a:t> (2PL)</a:t>
            </a:r>
          </a:p>
        </p:txBody>
      </p:sp>
      <p:sp>
        <p:nvSpPr>
          <p:cNvPr id="2" name="TextBox 1"/>
          <p:cNvSpPr txBox="1"/>
          <p:nvPr/>
        </p:nvSpPr>
        <p:spPr>
          <a:xfrm>
            <a:off x="454868" y="1196962"/>
            <a:ext cx="8164393" cy="1815882"/>
          </a:xfrm>
          <a:prstGeom prst="rect">
            <a:avLst/>
          </a:prstGeom>
          <a:noFill/>
        </p:spPr>
        <p:txBody>
          <a:bodyPr wrap="square" rtlCol="0">
            <a:spAutoFit/>
          </a:bodyPr>
          <a:lstStyle/>
          <a:p>
            <a:r>
              <a:rPr lang="en-US" dirty="0"/>
              <a:t> - </a:t>
            </a:r>
            <a:r>
              <a:rPr lang="en-US" dirty="0" err="1"/>
              <a:t>Cuối</a:t>
            </a:r>
            <a:r>
              <a:rPr lang="en-US" dirty="0"/>
              <a:t> </a:t>
            </a:r>
            <a:r>
              <a:rPr lang="en-US" dirty="0" err="1"/>
              <a:t>cùng</a:t>
            </a:r>
            <a:r>
              <a:rPr lang="en-US" dirty="0"/>
              <a:t>, </a:t>
            </a:r>
            <a:r>
              <a:rPr lang="en-US" dirty="0" err="1"/>
              <a:t>nếu</a:t>
            </a:r>
            <a:r>
              <a:rPr lang="en-US" dirty="0"/>
              <a:t> </a:t>
            </a:r>
            <a:r>
              <a:rPr lang="en-US" dirty="0" err="1"/>
              <a:t>giao</a:t>
            </a:r>
            <a:r>
              <a:rPr lang="en-US" dirty="0"/>
              <a:t> </a:t>
            </a:r>
            <a:r>
              <a:rPr lang="en-US" dirty="0" err="1"/>
              <a:t>tác</a:t>
            </a:r>
            <a:r>
              <a:rPr lang="en-US" dirty="0"/>
              <a:t> </a:t>
            </a:r>
            <a:r>
              <a:rPr lang="en-US" dirty="0" err="1"/>
              <a:t>bị</a:t>
            </a:r>
            <a:r>
              <a:rPr lang="en-US" dirty="0"/>
              <a:t> </a:t>
            </a:r>
            <a:r>
              <a:rPr lang="en-US" dirty="0" err="1"/>
              <a:t>hủy</a:t>
            </a:r>
            <a:r>
              <a:rPr lang="en-US" dirty="0"/>
              <a:t> </a:t>
            </a:r>
            <a:r>
              <a:rPr lang="en-US" dirty="0" err="1"/>
              <a:t>bỏ</a:t>
            </a:r>
            <a:r>
              <a:rPr lang="en-US" dirty="0"/>
              <a:t> </a:t>
            </a:r>
            <a:r>
              <a:rPr lang="en-US" dirty="0" err="1"/>
              <a:t>sau</a:t>
            </a:r>
            <a:r>
              <a:rPr lang="en-US" dirty="0"/>
              <a:t> </a:t>
            </a:r>
            <a:r>
              <a:rPr lang="en-US" dirty="0" err="1"/>
              <a:t>khi</a:t>
            </a:r>
            <a:r>
              <a:rPr lang="en-US" dirty="0"/>
              <a:t> </a:t>
            </a:r>
            <a:r>
              <a:rPr lang="en-US" dirty="0" err="1"/>
              <a:t>giải</a:t>
            </a:r>
            <a:r>
              <a:rPr lang="en-US" dirty="0"/>
              <a:t> </a:t>
            </a:r>
            <a:r>
              <a:rPr lang="en-US" dirty="0" err="1"/>
              <a:t>phóng</a:t>
            </a:r>
            <a:r>
              <a:rPr lang="en-US" dirty="0"/>
              <a:t> 1 </a:t>
            </a:r>
            <a:r>
              <a:rPr lang="en-US" dirty="0" err="1"/>
              <a:t>khóa</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làm</a:t>
            </a:r>
            <a:r>
              <a:rPr lang="en-US" dirty="0"/>
              <a:t> </a:t>
            </a:r>
            <a:r>
              <a:rPr lang="en-US" dirty="0" err="1"/>
              <a:t>hủy</a:t>
            </a:r>
            <a:r>
              <a:rPr lang="en-US" dirty="0"/>
              <a:t> </a:t>
            </a:r>
            <a:r>
              <a:rPr lang="en-US" dirty="0" err="1"/>
              <a:t>bỏ</a:t>
            </a:r>
            <a:r>
              <a:rPr lang="en-US" dirty="0"/>
              <a:t> </a:t>
            </a:r>
            <a:r>
              <a:rPr lang="en-US" dirty="0" err="1"/>
              <a:t>luôn</a:t>
            </a:r>
            <a:r>
              <a:rPr lang="en-US" dirty="0"/>
              <a:t> </a:t>
            </a:r>
            <a:r>
              <a:rPr lang="en-US" dirty="0" err="1"/>
              <a:t>cả</a:t>
            </a:r>
            <a:endParaRPr lang="en-US" dirty="0"/>
          </a:p>
          <a:p>
            <a:r>
              <a:rPr lang="en-US" dirty="0"/>
              <a:t>   </a:t>
            </a:r>
            <a:r>
              <a:rPr lang="en-US" dirty="0" err="1"/>
              <a:t>giao</a:t>
            </a:r>
            <a:r>
              <a:rPr lang="en-US" dirty="0"/>
              <a:t> </a:t>
            </a:r>
            <a:r>
              <a:rPr lang="en-US" dirty="0" err="1"/>
              <a:t>tác</a:t>
            </a:r>
            <a:r>
              <a:rPr lang="en-US" dirty="0"/>
              <a:t> </a:t>
            </a:r>
            <a:r>
              <a:rPr lang="en-US" dirty="0" err="1"/>
              <a:t>đã</a:t>
            </a:r>
            <a:r>
              <a:rPr lang="en-US" dirty="0"/>
              <a:t> </a:t>
            </a:r>
            <a:r>
              <a:rPr lang="en-US" dirty="0" err="1"/>
              <a:t>truy</a:t>
            </a:r>
            <a:r>
              <a:rPr lang="en-US" dirty="0"/>
              <a:t> </a:t>
            </a:r>
            <a:r>
              <a:rPr lang="en-US" dirty="0" err="1"/>
              <a:t>xuất</a:t>
            </a:r>
            <a:r>
              <a:rPr lang="en-US" dirty="0"/>
              <a:t> </a:t>
            </a:r>
            <a:r>
              <a:rPr lang="en-US" dirty="0" err="1"/>
              <a:t>các</a:t>
            </a:r>
            <a:r>
              <a:rPr lang="en-US" dirty="0"/>
              <a:t> </a:t>
            </a:r>
            <a:r>
              <a:rPr lang="en-US" dirty="0" err="1"/>
              <a:t>mục</a:t>
            </a:r>
            <a:r>
              <a:rPr lang="en-US" dirty="0"/>
              <a:t> </a:t>
            </a:r>
            <a:r>
              <a:rPr lang="en-US" dirty="0" err="1"/>
              <a:t>mở</a:t>
            </a:r>
            <a:r>
              <a:rPr lang="en-US" dirty="0"/>
              <a:t> </a:t>
            </a:r>
            <a:r>
              <a:rPr lang="en-US" dirty="0" err="1"/>
              <a:t>khóa</a:t>
            </a:r>
            <a:r>
              <a:rPr lang="en-US" dirty="0"/>
              <a:t>.</a:t>
            </a:r>
          </a:p>
          <a:p>
            <a:r>
              <a:rPr lang="en-US" dirty="0">
                <a:sym typeface="Wingdings" panose="05000000000000000000" pitchFamily="2" charset="2"/>
              </a:rPr>
              <a:t>  </a:t>
            </a:r>
            <a:r>
              <a:rPr lang="en-US" dirty="0" err="1">
                <a:sym typeface="Wingdings" panose="05000000000000000000" pitchFamily="2" charset="2"/>
              </a:rPr>
              <a:t>Hiện</a:t>
            </a:r>
            <a:r>
              <a:rPr lang="en-US" dirty="0">
                <a:sym typeface="Wingdings" panose="05000000000000000000" pitchFamily="2" charset="2"/>
              </a:rPr>
              <a:t> </a:t>
            </a:r>
            <a:r>
              <a:rPr lang="en-US" dirty="0" err="1">
                <a:sym typeface="Wingdings" panose="05000000000000000000" pitchFamily="2" charset="2"/>
              </a:rPr>
              <a:t>tượng</a:t>
            </a:r>
            <a:r>
              <a:rPr lang="en-US" dirty="0">
                <a:sym typeface="Wingdings" panose="05000000000000000000" pitchFamily="2" charset="2"/>
              </a:rPr>
              <a:t> </a:t>
            </a:r>
            <a:r>
              <a:rPr lang="en-US" dirty="0" err="1">
                <a:sym typeface="Wingdings" panose="05000000000000000000" pitchFamily="2" charset="2"/>
              </a:rPr>
              <a:t>này</a:t>
            </a:r>
            <a:r>
              <a:rPr lang="en-US" dirty="0">
                <a:sym typeface="Wingdings" panose="05000000000000000000" pitchFamily="2" charset="2"/>
              </a:rPr>
              <a:t> </a:t>
            </a:r>
            <a:r>
              <a:rPr lang="en-US" dirty="0" err="1">
                <a:sym typeface="Wingdings" panose="05000000000000000000" pitchFamily="2" charset="2"/>
              </a:rPr>
              <a:t>được</a:t>
            </a:r>
            <a:r>
              <a:rPr lang="en-US" dirty="0">
                <a:sym typeface="Wingdings" panose="05000000000000000000" pitchFamily="2" charset="2"/>
              </a:rPr>
              <a:t> </a:t>
            </a:r>
            <a:r>
              <a:rPr lang="en-US" dirty="0" err="1">
                <a:sym typeface="Wingdings" panose="05000000000000000000" pitchFamily="2" charset="2"/>
              </a:rPr>
              <a:t>gọi</a:t>
            </a:r>
            <a:r>
              <a:rPr lang="en-US" dirty="0">
                <a:sym typeface="Wingdings" panose="05000000000000000000" pitchFamily="2" charset="2"/>
              </a:rPr>
              <a:t> </a:t>
            </a:r>
            <a:r>
              <a:rPr lang="en-US" dirty="0" err="1">
                <a:sym typeface="Wingdings" panose="05000000000000000000" pitchFamily="2" charset="2"/>
              </a:rPr>
              <a:t>là</a:t>
            </a:r>
            <a:r>
              <a:rPr lang="en-US" dirty="0">
                <a:sym typeface="Wingdings" panose="05000000000000000000" pitchFamily="2" charset="2"/>
              </a:rPr>
              <a:t> </a:t>
            </a:r>
            <a:r>
              <a:rPr lang="en-US" i="1" dirty="0" err="1">
                <a:sym typeface="Wingdings" panose="05000000000000000000" pitchFamily="2" charset="2"/>
              </a:rPr>
              <a:t>hủy</a:t>
            </a:r>
            <a:r>
              <a:rPr lang="en-US" i="1" dirty="0">
                <a:sym typeface="Wingdings" panose="05000000000000000000" pitchFamily="2" charset="2"/>
              </a:rPr>
              <a:t> </a:t>
            </a:r>
            <a:r>
              <a:rPr lang="en-US" i="1" dirty="0" err="1">
                <a:sym typeface="Wingdings" panose="05000000000000000000" pitchFamily="2" charset="2"/>
              </a:rPr>
              <a:t>bỏ</a:t>
            </a:r>
            <a:r>
              <a:rPr lang="en-US" i="1" dirty="0">
                <a:sym typeface="Wingdings" panose="05000000000000000000" pitchFamily="2" charset="2"/>
              </a:rPr>
              <a:t> </a:t>
            </a:r>
            <a:r>
              <a:rPr lang="en-US" i="1" dirty="0" err="1">
                <a:sym typeface="Wingdings" panose="05000000000000000000" pitchFamily="2" charset="2"/>
              </a:rPr>
              <a:t>dây</a:t>
            </a:r>
            <a:r>
              <a:rPr lang="en-US" i="1" dirty="0">
                <a:sym typeface="Wingdings" panose="05000000000000000000" pitchFamily="2" charset="2"/>
              </a:rPr>
              <a:t> </a:t>
            </a:r>
            <a:r>
              <a:rPr lang="en-US" i="1" dirty="0" err="1">
                <a:sym typeface="Wingdings" panose="05000000000000000000" pitchFamily="2" charset="2"/>
              </a:rPr>
              <a:t>chuyền</a:t>
            </a:r>
            <a:r>
              <a:rPr lang="en-US" i="1" dirty="0">
                <a:sym typeface="Wingdings" panose="05000000000000000000" pitchFamily="2" charset="2"/>
              </a:rPr>
              <a:t>.</a:t>
            </a:r>
          </a:p>
          <a:p>
            <a:endParaRPr lang="en-US" i="1" dirty="0">
              <a:sym typeface="Wingdings" panose="05000000000000000000" pitchFamily="2" charset="2"/>
            </a:endParaRPr>
          </a:p>
          <a:p>
            <a:r>
              <a:rPr lang="en-US" dirty="0">
                <a:sym typeface="Wingdings" panose="05000000000000000000" pitchFamily="2" charset="2"/>
              </a:rPr>
              <a:t>  </a:t>
            </a:r>
          </a:p>
          <a:p>
            <a:r>
              <a:rPr lang="en-US" b="1" dirty="0">
                <a:sym typeface="Wingdings" panose="05000000000000000000" pitchFamily="2" charset="2"/>
              </a:rPr>
              <a:t>* </a:t>
            </a:r>
            <a:r>
              <a:rPr lang="en-US" b="1" dirty="0" err="1">
                <a:sym typeface="Wingdings" panose="05000000000000000000" pitchFamily="2" charset="2"/>
              </a:rPr>
              <a:t>Khắc</a:t>
            </a:r>
            <a:r>
              <a:rPr lang="en-US" b="1" dirty="0">
                <a:sym typeface="Wingdings" panose="05000000000000000000" pitchFamily="2" charset="2"/>
              </a:rPr>
              <a:t> </a:t>
            </a:r>
            <a:r>
              <a:rPr lang="en-US" b="1" dirty="0" err="1">
                <a:sym typeface="Wingdings" panose="05000000000000000000" pitchFamily="2" charset="2"/>
              </a:rPr>
              <a:t>phục</a:t>
            </a:r>
            <a:r>
              <a:rPr lang="en-US" b="1" dirty="0">
                <a:sym typeface="Wingdings" panose="05000000000000000000" pitchFamily="2" charset="2"/>
              </a:rPr>
              <a:t>: </a:t>
            </a:r>
            <a:r>
              <a:rPr lang="en-US" dirty="0" err="1">
                <a:sym typeface="Wingdings" panose="05000000000000000000" pitchFamily="2" charset="2"/>
              </a:rPr>
              <a:t>Phần</a:t>
            </a:r>
            <a:r>
              <a:rPr lang="en-US" dirty="0">
                <a:sym typeface="Wingdings" panose="05000000000000000000" pitchFamily="2" charset="2"/>
              </a:rPr>
              <a:t> </a:t>
            </a:r>
            <a:r>
              <a:rPr lang="en-US" dirty="0" err="1">
                <a:sym typeface="Wingdings" panose="05000000000000000000" pitchFamily="2" charset="2"/>
              </a:rPr>
              <a:t>lớn</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bộ</a:t>
            </a:r>
            <a:r>
              <a:rPr lang="en-US" dirty="0">
                <a:sym typeface="Wingdings" panose="05000000000000000000" pitchFamily="2" charset="2"/>
              </a:rPr>
              <a:t> </a:t>
            </a:r>
            <a:r>
              <a:rPr lang="en-US" dirty="0" err="1">
                <a:sym typeface="Wingdings" panose="05000000000000000000" pitchFamily="2" charset="2"/>
              </a:rPr>
              <a:t>xếp</a:t>
            </a:r>
            <a:r>
              <a:rPr lang="en-US" dirty="0">
                <a:sym typeface="Wingdings" panose="05000000000000000000" pitchFamily="2" charset="2"/>
              </a:rPr>
              <a:t> </a:t>
            </a:r>
            <a:r>
              <a:rPr lang="en-US" dirty="0" err="1">
                <a:sym typeface="Wingdings" panose="05000000000000000000" pitchFamily="2" charset="2"/>
              </a:rPr>
              <a:t>lịch</a:t>
            </a:r>
            <a:r>
              <a:rPr lang="en-US" dirty="0">
                <a:sym typeface="Wingdings" panose="05000000000000000000" pitchFamily="2" charset="2"/>
              </a:rPr>
              <a:t> 2PL </a:t>
            </a:r>
            <a:r>
              <a:rPr lang="en-US" dirty="0" err="1">
                <a:sym typeface="Wingdings" panose="05000000000000000000" pitchFamily="2" charset="2"/>
              </a:rPr>
              <a:t>đều</a:t>
            </a:r>
            <a:r>
              <a:rPr lang="en-US" dirty="0">
                <a:sym typeface="Wingdings" panose="05000000000000000000" pitchFamily="2" charset="2"/>
              </a:rPr>
              <a:t> </a:t>
            </a:r>
            <a:r>
              <a:rPr lang="en-US" dirty="0" err="1">
                <a:sym typeface="Wingdings" panose="05000000000000000000" pitchFamily="2" charset="2"/>
              </a:rPr>
              <a:t>cài</a:t>
            </a:r>
            <a:r>
              <a:rPr lang="en-US" dirty="0">
                <a:sym typeface="Wingdings" panose="05000000000000000000" pitchFamily="2" charset="2"/>
              </a:rPr>
              <a:t> </a:t>
            </a:r>
            <a:r>
              <a:rPr lang="en-US" dirty="0" err="1">
                <a:sym typeface="Wingdings" panose="05000000000000000000" pitchFamily="2" charset="2"/>
              </a:rPr>
              <a:t>đặt</a:t>
            </a:r>
            <a:r>
              <a:rPr lang="en-US" dirty="0">
                <a:sym typeface="Wingdings" panose="05000000000000000000" pitchFamily="2" charset="2"/>
              </a:rPr>
              <a:t> </a:t>
            </a:r>
            <a:r>
              <a:rPr lang="en-US" dirty="0" err="1">
                <a:sym typeface="Wingdings" panose="05000000000000000000" pitchFamily="2" charset="2"/>
              </a:rPr>
              <a:t>một</a:t>
            </a:r>
            <a:r>
              <a:rPr lang="en-US" dirty="0">
                <a:sym typeface="Wingdings" panose="05000000000000000000" pitchFamily="2" charset="2"/>
              </a:rPr>
              <a:t> </a:t>
            </a:r>
            <a:r>
              <a:rPr lang="en-US" dirty="0" err="1">
                <a:sym typeface="Wingdings" panose="05000000000000000000" pitchFamily="2" charset="2"/>
              </a:rPr>
              <a:t>dạng</a:t>
            </a:r>
            <a:r>
              <a:rPr lang="en-US" dirty="0">
                <a:sym typeface="Wingdings" panose="05000000000000000000" pitchFamily="2" charset="2"/>
              </a:rPr>
              <a:t> </a:t>
            </a:r>
            <a:r>
              <a:rPr lang="en-US" dirty="0" err="1">
                <a:sym typeface="Wingdings" panose="05000000000000000000" pitchFamily="2" charset="2"/>
              </a:rPr>
              <a:t>khắt</a:t>
            </a:r>
            <a:r>
              <a:rPr lang="en-US" dirty="0">
                <a:sym typeface="Wingdings" panose="05000000000000000000" pitchFamily="2" charset="2"/>
              </a:rPr>
              <a:t> </a:t>
            </a:r>
            <a:r>
              <a:rPr lang="en-US" dirty="0" err="1">
                <a:sym typeface="Wingdings" panose="05000000000000000000" pitchFamily="2" charset="2"/>
              </a:rPr>
              <a:t>khe</a:t>
            </a:r>
            <a:r>
              <a:rPr lang="en-US" dirty="0">
                <a:sym typeface="Wingdings" panose="05000000000000000000" pitchFamily="2" charset="2"/>
              </a:rPr>
              <a:t> </a:t>
            </a:r>
            <a:r>
              <a:rPr lang="en-US" dirty="0" err="1">
                <a:sym typeface="Wingdings" panose="05000000000000000000" pitchFamily="2" charset="2"/>
              </a:rPr>
              <a:t>hơn</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tên</a:t>
            </a:r>
            <a:r>
              <a:rPr lang="en-US" dirty="0">
                <a:sym typeface="Wingdings" panose="05000000000000000000" pitchFamily="2" charset="2"/>
              </a:rPr>
              <a:t> </a:t>
            </a:r>
            <a:r>
              <a:rPr lang="en-US" dirty="0" err="1">
                <a:sym typeface="Wingdings" panose="05000000000000000000" pitchFamily="2" charset="2"/>
              </a:rPr>
              <a:t>là</a:t>
            </a:r>
            <a:endParaRPr lang="en-US" dirty="0">
              <a:sym typeface="Wingdings" panose="05000000000000000000" pitchFamily="2" charset="2"/>
            </a:endParaRPr>
          </a:p>
          <a:p>
            <a:r>
              <a:rPr lang="en-US" dirty="0">
                <a:sym typeface="Wingdings" panose="05000000000000000000" pitchFamily="2" charset="2"/>
              </a:rPr>
              <a:t>   </a:t>
            </a:r>
            <a:r>
              <a:rPr lang="en-US" i="1" dirty="0" err="1">
                <a:sym typeface="Wingdings" panose="05000000000000000000" pitchFamily="2" charset="2"/>
              </a:rPr>
              <a:t>khóa</a:t>
            </a:r>
            <a:r>
              <a:rPr lang="en-US" i="1" dirty="0">
                <a:sym typeface="Wingdings" panose="05000000000000000000" pitchFamily="2" charset="2"/>
              </a:rPr>
              <a:t> </a:t>
            </a:r>
            <a:r>
              <a:rPr lang="en-US" i="1" dirty="0" err="1">
                <a:sym typeface="Wingdings" panose="05000000000000000000" pitchFamily="2" charset="2"/>
              </a:rPr>
              <a:t>chốt</a:t>
            </a:r>
            <a:r>
              <a:rPr lang="en-US" i="1" dirty="0">
                <a:sym typeface="Wingdings" panose="05000000000000000000" pitchFamily="2" charset="2"/>
              </a:rPr>
              <a:t> 2 </a:t>
            </a:r>
            <a:r>
              <a:rPr lang="en-US" i="1" dirty="0" err="1">
                <a:sym typeface="Wingdings" panose="05000000000000000000" pitchFamily="2" charset="2"/>
              </a:rPr>
              <a:t>pha</a:t>
            </a:r>
            <a:r>
              <a:rPr lang="en-US" i="1" dirty="0">
                <a:sym typeface="Wingdings" panose="05000000000000000000" pitchFamily="2" charset="2"/>
              </a:rPr>
              <a:t> </a:t>
            </a:r>
            <a:r>
              <a:rPr lang="en-US" i="1" dirty="0" err="1">
                <a:sym typeface="Wingdings" panose="05000000000000000000" pitchFamily="2" charset="2"/>
              </a:rPr>
              <a:t>nghiêm</a:t>
            </a:r>
            <a:r>
              <a:rPr lang="en-US" i="1" dirty="0">
                <a:sym typeface="Wingdings" panose="05000000000000000000" pitchFamily="2" charset="2"/>
              </a:rPr>
              <a:t> </a:t>
            </a:r>
            <a:r>
              <a:rPr lang="en-US" i="1" dirty="0" err="1">
                <a:sym typeface="Wingdings" panose="05000000000000000000" pitchFamily="2" charset="2"/>
              </a:rPr>
              <a:t>ngặt</a:t>
            </a:r>
            <a:r>
              <a:rPr lang="en-US" i="1" dirty="0">
                <a:sym typeface="Wingdings" panose="05000000000000000000" pitchFamily="2" charset="2"/>
              </a:rPr>
              <a:t> </a:t>
            </a:r>
            <a:r>
              <a:rPr lang="en-US" dirty="0">
                <a:sym typeface="Wingdings" panose="05000000000000000000" pitchFamily="2" charset="2"/>
              </a:rPr>
              <a:t>(Strict two – phase locking). </a:t>
            </a:r>
            <a:r>
              <a:rPr lang="en-US" dirty="0" err="1">
                <a:sym typeface="Wingdings" panose="05000000000000000000" pitchFamily="2" charset="2"/>
              </a:rPr>
              <a:t>Trong</a:t>
            </a:r>
            <a:r>
              <a:rPr lang="en-US" dirty="0">
                <a:sym typeface="Wingdings" panose="05000000000000000000" pitchFamily="2" charset="2"/>
              </a:rPr>
              <a:t> </a:t>
            </a:r>
            <a:r>
              <a:rPr lang="en-US" dirty="0" err="1">
                <a:sym typeface="Wingdings" panose="05000000000000000000" pitchFamily="2" charset="2"/>
              </a:rPr>
              <a:t>đó</a:t>
            </a:r>
            <a:r>
              <a:rPr lang="en-US" dirty="0">
                <a:sym typeface="Wingdings" panose="05000000000000000000" pitchFamily="2" charset="2"/>
              </a:rPr>
              <a:t>, </a:t>
            </a:r>
            <a:r>
              <a:rPr lang="en-US" dirty="0" err="1">
                <a:sym typeface="Wingdings" panose="05000000000000000000" pitchFamily="2" charset="2"/>
              </a:rPr>
              <a:t>nó</a:t>
            </a:r>
            <a:r>
              <a:rPr lang="en-US" dirty="0">
                <a:sym typeface="Wingdings" panose="05000000000000000000" pitchFamily="2" charset="2"/>
              </a:rPr>
              <a:t> </a:t>
            </a:r>
            <a:r>
              <a:rPr lang="en-US" dirty="0" err="1">
                <a:sym typeface="Wingdings" panose="05000000000000000000" pitchFamily="2" charset="2"/>
              </a:rPr>
              <a:t>giải</a:t>
            </a:r>
            <a:r>
              <a:rPr lang="en-US" dirty="0">
                <a:sym typeface="Wingdings" panose="05000000000000000000" pitchFamily="2" charset="2"/>
              </a:rPr>
              <a:t> </a:t>
            </a:r>
            <a:r>
              <a:rPr lang="en-US" dirty="0" err="1">
                <a:sym typeface="Wingdings" panose="05000000000000000000" pitchFamily="2" charset="2"/>
              </a:rPr>
              <a:t>phóng</a:t>
            </a:r>
            <a:r>
              <a:rPr lang="en-US" dirty="0">
                <a:sym typeface="Wingdings" panose="05000000000000000000" pitchFamily="2" charset="2"/>
              </a:rPr>
              <a:t> </a:t>
            </a:r>
            <a:r>
              <a:rPr lang="en-US" dirty="0" err="1">
                <a:sym typeface="Wingdings" panose="05000000000000000000" pitchFamily="2" charset="2"/>
              </a:rPr>
              <a:t>toàn</a:t>
            </a:r>
            <a:endParaRPr lang="en-US" dirty="0">
              <a:sym typeface="Wingdings" panose="05000000000000000000" pitchFamily="2" charset="2"/>
            </a:endParaRPr>
          </a:p>
          <a:p>
            <a:r>
              <a:rPr lang="en-US" dirty="0">
                <a:sym typeface="Wingdings" panose="05000000000000000000" pitchFamily="2" charset="2"/>
              </a:rPr>
              <a:t>   </a:t>
            </a:r>
            <a:r>
              <a:rPr lang="en-US" dirty="0" err="1">
                <a:sym typeface="Wingdings" panose="05000000000000000000" pitchFamily="2" charset="2"/>
              </a:rPr>
              <a:t>bộ</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khóa</a:t>
            </a:r>
            <a:r>
              <a:rPr lang="en-US" dirty="0">
                <a:sym typeface="Wingdings" panose="05000000000000000000" pitchFamily="2" charset="2"/>
              </a:rPr>
              <a:t> </a:t>
            </a:r>
            <a:r>
              <a:rPr lang="en-US" dirty="0" err="1">
                <a:sym typeface="Wingdings" panose="05000000000000000000" pitchFamily="2" charset="2"/>
              </a:rPr>
              <a:t>vào</a:t>
            </a:r>
            <a:r>
              <a:rPr lang="en-US" dirty="0">
                <a:sym typeface="Wingdings" panose="05000000000000000000" pitchFamily="2" charset="2"/>
              </a:rPr>
              <a:t> </a:t>
            </a:r>
            <a:r>
              <a:rPr lang="en-US" dirty="0" err="1">
                <a:sym typeface="Wingdings" panose="05000000000000000000" pitchFamily="2" charset="2"/>
              </a:rPr>
              <a:t>lúc</a:t>
            </a:r>
            <a:r>
              <a:rPr lang="en-US" dirty="0">
                <a:sym typeface="Wingdings" panose="05000000000000000000" pitchFamily="2" charset="2"/>
              </a:rPr>
              <a:t> </a:t>
            </a:r>
            <a:r>
              <a:rPr lang="en-US" dirty="0" err="1">
                <a:sym typeface="Wingdings" panose="05000000000000000000" pitchFamily="2" charset="2"/>
              </a:rPr>
              <a:t>giao</a:t>
            </a:r>
            <a:r>
              <a:rPr lang="en-US" dirty="0">
                <a:sym typeface="Wingdings" panose="05000000000000000000" pitchFamily="2" charset="2"/>
              </a:rPr>
              <a:t> </a:t>
            </a:r>
            <a:r>
              <a:rPr lang="en-US" dirty="0" err="1">
                <a:sym typeface="Wingdings" panose="05000000000000000000" pitchFamily="2" charset="2"/>
              </a:rPr>
              <a:t>tác</a:t>
            </a:r>
            <a:r>
              <a:rPr lang="en-US" dirty="0">
                <a:sym typeface="Wingdings" panose="05000000000000000000" pitchFamily="2" charset="2"/>
              </a:rPr>
              <a:t> </a:t>
            </a:r>
            <a:r>
              <a:rPr lang="en-US" dirty="0" err="1">
                <a:sym typeface="Wingdings" panose="05000000000000000000" pitchFamily="2" charset="2"/>
              </a:rPr>
              <a:t>kết</a:t>
            </a:r>
            <a:r>
              <a:rPr lang="en-US" dirty="0">
                <a:sym typeface="Wingdings" panose="05000000000000000000" pitchFamily="2" charset="2"/>
              </a:rPr>
              <a:t> </a:t>
            </a:r>
            <a:r>
              <a:rPr lang="en-US" dirty="0" err="1">
                <a:sym typeface="Wingdings" panose="05000000000000000000" pitchFamily="2" charset="2"/>
              </a:rPr>
              <a:t>thúc</a:t>
            </a:r>
            <a:r>
              <a:rPr lang="en-US" dirty="0">
                <a:sym typeface="Wingdings" panose="05000000000000000000" pitchFamily="2" charset="2"/>
              </a:rPr>
              <a:t> (</a:t>
            </a:r>
            <a:r>
              <a:rPr lang="en-US" dirty="0" err="1">
                <a:sym typeface="Wingdings" panose="05000000000000000000" pitchFamily="2" charset="2"/>
              </a:rPr>
              <a:t>ủy</a:t>
            </a:r>
            <a:r>
              <a:rPr lang="en-US" dirty="0">
                <a:sym typeface="Wingdings" panose="05000000000000000000" pitchFamily="2" charset="2"/>
              </a:rPr>
              <a:t> </a:t>
            </a:r>
            <a:r>
              <a:rPr lang="en-US" dirty="0" err="1">
                <a:sym typeface="Wingdings" panose="05000000000000000000" pitchFamily="2" charset="2"/>
              </a:rPr>
              <a:t>thác</a:t>
            </a:r>
            <a:r>
              <a:rPr lang="en-US" dirty="0">
                <a:sym typeface="Wingdings" panose="05000000000000000000" pitchFamily="2" charset="2"/>
              </a:rPr>
              <a:t> </a:t>
            </a:r>
            <a:r>
              <a:rPr lang="en-US" dirty="0" err="1">
                <a:sym typeface="Wingdings" panose="05000000000000000000" pitchFamily="2" charset="2"/>
              </a:rPr>
              <a:t>hoặc</a:t>
            </a:r>
            <a:r>
              <a:rPr lang="en-US" dirty="0">
                <a:sym typeface="Wingdings" panose="05000000000000000000" pitchFamily="2" charset="2"/>
              </a:rPr>
              <a:t> </a:t>
            </a:r>
            <a:r>
              <a:rPr lang="en-US" dirty="0" err="1">
                <a:sym typeface="Wingdings" panose="05000000000000000000" pitchFamily="2" charset="2"/>
              </a:rPr>
              <a:t>hủy</a:t>
            </a:r>
            <a:r>
              <a:rPr lang="en-US" dirty="0">
                <a:sym typeface="Wingdings" panose="05000000000000000000" pitchFamily="2" charset="2"/>
              </a:rPr>
              <a:t> </a:t>
            </a:r>
            <a:r>
              <a:rPr lang="en-US" dirty="0" err="1">
                <a:sym typeface="Wingdings" panose="05000000000000000000" pitchFamily="2" charset="2"/>
              </a:rPr>
              <a:t>bỏ</a:t>
            </a:r>
            <a:r>
              <a:rPr lang="en-US" dirty="0">
                <a:sym typeface="Wingdings" panose="05000000000000000000" pitchFamily="2" charset="2"/>
              </a:rPr>
              <a:t>).</a:t>
            </a:r>
          </a:p>
        </p:txBody>
      </p:sp>
    </p:spTree>
    <p:extLst>
      <p:ext uri="{BB962C8B-B14F-4D97-AF65-F5344CB8AC3E}">
        <p14:creationId xmlns:p14="http://schemas.microsoft.com/office/powerpoint/2010/main" val="5208790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2" y="438073"/>
            <a:ext cx="5079956"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.3, </a:t>
            </a:r>
            <a:r>
              <a:rPr lang="en-US" sz="1600" dirty="0" err="1"/>
              <a:t>Thuật</a:t>
            </a:r>
            <a:r>
              <a:rPr lang="en-US" sz="1600" dirty="0"/>
              <a:t> </a:t>
            </a:r>
            <a:r>
              <a:rPr lang="en-US" sz="1600" dirty="0" err="1"/>
              <a:t>toán</a:t>
            </a:r>
            <a:r>
              <a:rPr lang="en-US" sz="1600" dirty="0"/>
              <a:t> </a:t>
            </a:r>
            <a:r>
              <a:rPr lang="en-US" sz="1600" dirty="0" err="1"/>
              <a:t>khóa</a:t>
            </a:r>
            <a:r>
              <a:rPr lang="en-US" sz="1600" dirty="0"/>
              <a:t> </a:t>
            </a:r>
            <a:r>
              <a:rPr lang="en-US" sz="1600" dirty="0" err="1"/>
              <a:t>chốt</a:t>
            </a:r>
            <a:r>
              <a:rPr lang="en-US" sz="1600" dirty="0"/>
              <a:t> 2 </a:t>
            </a:r>
            <a:r>
              <a:rPr lang="en-US" sz="1600" dirty="0" err="1"/>
              <a:t>pha</a:t>
            </a:r>
            <a:r>
              <a:rPr lang="en-US" sz="1600" dirty="0"/>
              <a:t> </a:t>
            </a:r>
            <a:r>
              <a:rPr lang="en-US" sz="1600" dirty="0" err="1"/>
              <a:t>nghiêm</a:t>
            </a:r>
            <a:r>
              <a:rPr lang="en-US" sz="1600" dirty="0"/>
              <a:t> </a:t>
            </a:r>
            <a:r>
              <a:rPr lang="en-US" sz="1600" dirty="0" err="1"/>
              <a:t>ngặt</a:t>
            </a:r>
            <a:r>
              <a:rPr lang="en-US" sz="1600" dirty="0"/>
              <a:t>(S2PL - LM)</a:t>
            </a:r>
          </a:p>
        </p:txBody>
      </p:sp>
      <p:sp>
        <p:nvSpPr>
          <p:cNvPr id="2" name="TextBox 1"/>
          <p:cNvSpPr txBox="1"/>
          <p:nvPr/>
        </p:nvSpPr>
        <p:spPr>
          <a:xfrm>
            <a:off x="454868" y="1196962"/>
            <a:ext cx="8164393" cy="307777"/>
          </a:xfrm>
          <a:prstGeom prst="rect">
            <a:avLst/>
          </a:prstGeom>
          <a:noFill/>
        </p:spPr>
        <p:txBody>
          <a:bodyPr wrap="square" rtlCol="0">
            <a:spAutoFit/>
          </a:bodyPr>
          <a:lstStyle/>
          <a:p>
            <a:r>
              <a:rPr lang="en-US" b="1" dirty="0"/>
              <a:t>* </a:t>
            </a:r>
            <a:r>
              <a:rPr lang="en-US" b="1" dirty="0" err="1"/>
              <a:t>Biểu</a:t>
            </a:r>
            <a:r>
              <a:rPr lang="en-US" b="1" dirty="0"/>
              <a:t> </a:t>
            </a:r>
            <a:r>
              <a:rPr lang="en-US" b="1" dirty="0" err="1"/>
              <a:t>đồ</a:t>
            </a:r>
            <a:r>
              <a:rPr lang="en-US" b="1" dirty="0"/>
              <a:t> </a:t>
            </a:r>
            <a:r>
              <a:rPr lang="en-US" b="1" dirty="0" err="1"/>
              <a:t>khóa</a:t>
            </a:r>
            <a:r>
              <a:rPr lang="en-US" b="1" dirty="0"/>
              <a:t> </a:t>
            </a:r>
            <a:r>
              <a:rPr lang="en-US" b="1" dirty="0" err="1"/>
              <a:t>chốt</a:t>
            </a:r>
            <a:r>
              <a:rPr lang="en-US" b="1" dirty="0"/>
              <a:t> 2 </a:t>
            </a:r>
            <a:r>
              <a:rPr lang="en-US" b="1" dirty="0" err="1"/>
              <a:t>pha</a:t>
            </a:r>
            <a:r>
              <a:rPr lang="en-US" b="1" dirty="0"/>
              <a:t> </a:t>
            </a:r>
            <a:r>
              <a:rPr lang="en-US" b="1" dirty="0" err="1"/>
              <a:t>nghiêm</a:t>
            </a:r>
            <a:r>
              <a:rPr lang="en-US" b="1" dirty="0"/>
              <a:t> </a:t>
            </a:r>
            <a:r>
              <a:rPr lang="en-US" b="1" dirty="0" err="1"/>
              <a:t>ngặt</a:t>
            </a:r>
            <a:r>
              <a:rPr lang="en-US" b="1" dirty="0"/>
              <a:t>:</a:t>
            </a:r>
            <a:endParaRPr lang="en-US" dirty="0"/>
          </a:p>
        </p:txBody>
      </p:sp>
      <p:pic>
        <p:nvPicPr>
          <p:cNvPr id="7" name="Picture 6">
            <a:extLst>
              <a:ext uri="{FF2B5EF4-FFF2-40B4-BE49-F238E27FC236}">
                <a16:creationId xmlns:a16="http://schemas.microsoft.com/office/drawing/2014/main" id="{F1F1E9FA-45B3-4EDC-8CBC-0A0B337ABCAD}"/>
              </a:ext>
            </a:extLst>
          </p:cNvPr>
          <p:cNvPicPr>
            <a:picLocks noChangeAspect="1"/>
          </p:cNvPicPr>
          <p:nvPr/>
        </p:nvPicPr>
        <p:blipFill>
          <a:blip r:embed="rId3"/>
          <a:stretch>
            <a:fillRect/>
          </a:stretch>
        </p:blipFill>
        <p:spPr>
          <a:xfrm>
            <a:off x="1533421" y="1730891"/>
            <a:ext cx="5458587" cy="2476846"/>
          </a:xfrm>
          <a:prstGeom prst="rect">
            <a:avLst/>
          </a:prstGeom>
        </p:spPr>
      </p:pic>
    </p:spTree>
    <p:extLst>
      <p:ext uri="{BB962C8B-B14F-4D97-AF65-F5344CB8AC3E}">
        <p14:creationId xmlns:p14="http://schemas.microsoft.com/office/powerpoint/2010/main" val="6857040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2" y="438073"/>
            <a:ext cx="5079956"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.3, </a:t>
            </a:r>
            <a:r>
              <a:rPr lang="en-US" sz="1600" dirty="0" err="1"/>
              <a:t>Thuật</a:t>
            </a:r>
            <a:r>
              <a:rPr lang="en-US" sz="1600" dirty="0"/>
              <a:t> </a:t>
            </a:r>
            <a:r>
              <a:rPr lang="en-US" sz="1600" dirty="0" err="1"/>
              <a:t>toán</a:t>
            </a:r>
            <a:r>
              <a:rPr lang="en-US" sz="1600" dirty="0"/>
              <a:t> </a:t>
            </a:r>
            <a:r>
              <a:rPr lang="en-US" sz="1600" dirty="0" err="1"/>
              <a:t>khóa</a:t>
            </a:r>
            <a:r>
              <a:rPr lang="en-US" sz="1600" dirty="0"/>
              <a:t> </a:t>
            </a:r>
            <a:r>
              <a:rPr lang="en-US" sz="1600" dirty="0" err="1"/>
              <a:t>chốt</a:t>
            </a:r>
            <a:r>
              <a:rPr lang="en-US" sz="1600" dirty="0"/>
              <a:t> 2 </a:t>
            </a:r>
            <a:r>
              <a:rPr lang="en-US" sz="1600" dirty="0" err="1"/>
              <a:t>pha</a:t>
            </a:r>
            <a:r>
              <a:rPr lang="en-US" sz="1600" dirty="0"/>
              <a:t> </a:t>
            </a:r>
            <a:r>
              <a:rPr lang="en-US" sz="1600" dirty="0" err="1"/>
              <a:t>nghiêm</a:t>
            </a:r>
            <a:r>
              <a:rPr lang="en-US" sz="1600" dirty="0"/>
              <a:t> </a:t>
            </a:r>
            <a:r>
              <a:rPr lang="en-US" sz="1600" dirty="0" err="1"/>
              <a:t>ngặt</a:t>
            </a:r>
            <a:r>
              <a:rPr lang="en-US" sz="1600" dirty="0"/>
              <a:t>(S2PL - LM)</a:t>
            </a:r>
          </a:p>
        </p:txBody>
      </p:sp>
      <p:sp>
        <p:nvSpPr>
          <p:cNvPr id="2" name="TextBox 1"/>
          <p:cNvSpPr txBox="1"/>
          <p:nvPr/>
        </p:nvSpPr>
        <p:spPr>
          <a:xfrm>
            <a:off x="454868" y="1196962"/>
            <a:ext cx="8164393" cy="307777"/>
          </a:xfrm>
          <a:prstGeom prst="rect">
            <a:avLst/>
          </a:prstGeom>
          <a:noFill/>
        </p:spPr>
        <p:txBody>
          <a:bodyPr wrap="square" rtlCol="0">
            <a:spAutoFit/>
          </a:bodyPr>
          <a:lstStyle/>
          <a:p>
            <a:r>
              <a:rPr lang="en-US" b="1" dirty="0"/>
              <a:t>* </a:t>
            </a:r>
            <a:r>
              <a:rPr lang="en-US" b="1" dirty="0" err="1"/>
              <a:t>Thuật</a:t>
            </a:r>
            <a:r>
              <a:rPr lang="en-US" b="1" dirty="0"/>
              <a:t> </a:t>
            </a:r>
            <a:r>
              <a:rPr lang="en-US" b="1" dirty="0" err="1"/>
              <a:t>toán</a:t>
            </a:r>
            <a:r>
              <a:rPr lang="en-US" b="1" dirty="0"/>
              <a:t> </a:t>
            </a:r>
            <a:r>
              <a:rPr lang="en-US" b="1" dirty="0" err="1"/>
              <a:t>khóa</a:t>
            </a:r>
            <a:r>
              <a:rPr lang="en-US" b="1" dirty="0"/>
              <a:t> </a:t>
            </a:r>
            <a:r>
              <a:rPr lang="en-US" b="1" dirty="0" err="1"/>
              <a:t>chốt</a:t>
            </a:r>
            <a:r>
              <a:rPr lang="en-US" b="1" dirty="0"/>
              <a:t> 2 </a:t>
            </a:r>
            <a:r>
              <a:rPr lang="en-US" b="1" dirty="0" err="1"/>
              <a:t>pha</a:t>
            </a:r>
            <a:r>
              <a:rPr lang="en-US" b="1" dirty="0"/>
              <a:t> </a:t>
            </a:r>
            <a:r>
              <a:rPr lang="en-US" b="1" dirty="0" err="1"/>
              <a:t>nghiêm</a:t>
            </a:r>
            <a:r>
              <a:rPr lang="en-US" b="1" dirty="0"/>
              <a:t> </a:t>
            </a:r>
            <a:r>
              <a:rPr lang="en-US" b="1" dirty="0" err="1"/>
              <a:t>ngặt</a:t>
            </a:r>
            <a:r>
              <a:rPr lang="en-US" b="1" dirty="0"/>
              <a:t> (S2PL – LM):</a:t>
            </a:r>
            <a:endParaRPr lang="en-US" dirty="0"/>
          </a:p>
        </p:txBody>
      </p:sp>
      <p:pic>
        <p:nvPicPr>
          <p:cNvPr id="9" name="Picture 8">
            <a:extLst>
              <a:ext uri="{FF2B5EF4-FFF2-40B4-BE49-F238E27FC236}">
                <a16:creationId xmlns:a16="http://schemas.microsoft.com/office/drawing/2014/main" id="{0654850B-A7ED-414D-80DA-38100CC6EE05}"/>
              </a:ext>
            </a:extLst>
          </p:cNvPr>
          <p:cNvPicPr>
            <a:picLocks noChangeAspect="1"/>
          </p:cNvPicPr>
          <p:nvPr/>
        </p:nvPicPr>
        <p:blipFill>
          <a:blip r:embed="rId3"/>
          <a:stretch>
            <a:fillRect/>
          </a:stretch>
        </p:blipFill>
        <p:spPr>
          <a:xfrm>
            <a:off x="4654058" y="1572731"/>
            <a:ext cx="2990504" cy="3179299"/>
          </a:xfrm>
          <a:prstGeom prst="rect">
            <a:avLst/>
          </a:prstGeom>
        </p:spPr>
      </p:pic>
      <p:pic>
        <p:nvPicPr>
          <p:cNvPr id="11" name="Picture 10">
            <a:extLst>
              <a:ext uri="{FF2B5EF4-FFF2-40B4-BE49-F238E27FC236}">
                <a16:creationId xmlns:a16="http://schemas.microsoft.com/office/drawing/2014/main" id="{1430FD8F-E208-4F43-89B8-75CC4F4BDB2A}"/>
              </a:ext>
            </a:extLst>
          </p:cNvPr>
          <p:cNvPicPr>
            <a:picLocks noChangeAspect="1"/>
          </p:cNvPicPr>
          <p:nvPr/>
        </p:nvPicPr>
        <p:blipFill>
          <a:blip r:embed="rId4"/>
          <a:stretch>
            <a:fillRect/>
          </a:stretch>
        </p:blipFill>
        <p:spPr>
          <a:xfrm>
            <a:off x="655791" y="1572731"/>
            <a:ext cx="3606924" cy="3179299"/>
          </a:xfrm>
          <a:prstGeom prst="rect">
            <a:avLst/>
          </a:prstGeom>
        </p:spPr>
      </p:pic>
    </p:spTree>
    <p:extLst>
      <p:ext uri="{BB962C8B-B14F-4D97-AF65-F5344CB8AC3E}">
        <p14:creationId xmlns:p14="http://schemas.microsoft.com/office/powerpoint/2010/main" val="35415641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2" y="438073"/>
            <a:ext cx="5079956"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.3, </a:t>
            </a:r>
            <a:r>
              <a:rPr lang="en-US" sz="1600" dirty="0" err="1"/>
              <a:t>Thuật</a:t>
            </a:r>
            <a:r>
              <a:rPr lang="en-US" sz="1600" dirty="0"/>
              <a:t> </a:t>
            </a:r>
            <a:r>
              <a:rPr lang="en-US" sz="1600" dirty="0" err="1"/>
              <a:t>toán</a:t>
            </a:r>
            <a:r>
              <a:rPr lang="en-US" sz="1600" dirty="0"/>
              <a:t> </a:t>
            </a:r>
            <a:r>
              <a:rPr lang="en-US" sz="1600" dirty="0" err="1"/>
              <a:t>khóa</a:t>
            </a:r>
            <a:r>
              <a:rPr lang="en-US" sz="1600" dirty="0"/>
              <a:t> </a:t>
            </a:r>
            <a:r>
              <a:rPr lang="en-US" sz="1600" dirty="0" err="1"/>
              <a:t>chốt</a:t>
            </a:r>
            <a:r>
              <a:rPr lang="en-US" sz="1600" dirty="0"/>
              <a:t> 2 </a:t>
            </a:r>
            <a:r>
              <a:rPr lang="en-US" sz="1600" dirty="0" err="1"/>
              <a:t>pha</a:t>
            </a:r>
            <a:r>
              <a:rPr lang="en-US" sz="1600" dirty="0"/>
              <a:t> </a:t>
            </a:r>
            <a:r>
              <a:rPr lang="en-US" sz="1600" dirty="0" err="1"/>
              <a:t>nghiêm</a:t>
            </a:r>
            <a:r>
              <a:rPr lang="en-US" sz="1600" dirty="0"/>
              <a:t> </a:t>
            </a:r>
            <a:r>
              <a:rPr lang="en-US" sz="1600" dirty="0" err="1"/>
              <a:t>ngặt</a:t>
            </a:r>
            <a:r>
              <a:rPr lang="en-US" sz="1600" dirty="0"/>
              <a:t>(S2PL - LM)</a:t>
            </a:r>
          </a:p>
        </p:txBody>
      </p:sp>
      <p:sp>
        <p:nvSpPr>
          <p:cNvPr id="2" name="TextBox 1"/>
          <p:cNvSpPr txBox="1"/>
          <p:nvPr/>
        </p:nvSpPr>
        <p:spPr>
          <a:xfrm>
            <a:off x="454868" y="1196962"/>
            <a:ext cx="8164393" cy="307777"/>
          </a:xfrm>
          <a:prstGeom prst="rect">
            <a:avLst/>
          </a:prstGeom>
          <a:noFill/>
        </p:spPr>
        <p:txBody>
          <a:bodyPr wrap="square" rtlCol="0">
            <a:spAutoFit/>
          </a:bodyPr>
          <a:lstStyle/>
          <a:p>
            <a:r>
              <a:rPr lang="en-US" b="1" dirty="0"/>
              <a:t>* </a:t>
            </a:r>
            <a:r>
              <a:rPr lang="en-US" b="1" dirty="0" err="1"/>
              <a:t>Thuật</a:t>
            </a:r>
            <a:r>
              <a:rPr lang="en-US" b="1" dirty="0"/>
              <a:t> </a:t>
            </a:r>
            <a:r>
              <a:rPr lang="en-US" b="1" dirty="0" err="1"/>
              <a:t>toán</a:t>
            </a:r>
            <a:r>
              <a:rPr lang="en-US" b="1" dirty="0"/>
              <a:t> </a:t>
            </a:r>
            <a:r>
              <a:rPr lang="en-US" b="1" dirty="0" err="1"/>
              <a:t>khóa</a:t>
            </a:r>
            <a:r>
              <a:rPr lang="en-US" b="1" dirty="0"/>
              <a:t> </a:t>
            </a:r>
            <a:r>
              <a:rPr lang="en-US" b="1" dirty="0" err="1"/>
              <a:t>chốt</a:t>
            </a:r>
            <a:r>
              <a:rPr lang="en-US" b="1" dirty="0"/>
              <a:t> 2 </a:t>
            </a:r>
            <a:r>
              <a:rPr lang="en-US" b="1" dirty="0" err="1"/>
              <a:t>pha</a:t>
            </a:r>
            <a:r>
              <a:rPr lang="en-US" b="1" dirty="0"/>
              <a:t> </a:t>
            </a:r>
            <a:r>
              <a:rPr lang="en-US" b="1" dirty="0" err="1"/>
              <a:t>nghiêm</a:t>
            </a:r>
            <a:r>
              <a:rPr lang="en-US" b="1" dirty="0"/>
              <a:t> </a:t>
            </a:r>
            <a:r>
              <a:rPr lang="en-US" b="1" dirty="0" err="1"/>
              <a:t>ngặt</a:t>
            </a:r>
            <a:r>
              <a:rPr lang="en-US" b="1" dirty="0"/>
              <a:t> (S2PL – LM):</a:t>
            </a:r>
            <a:endParaRPr lang="en-US" dirty="0"/>
          </a:p>
        </p:txBody>
      </p:sp>
      <p:pic>
        <p:nvPicPr>
          <p:cNvPr id="7" name="Picture 6">
            <a:extLst>
              <a:ext uri="{FF2B5EF4-FFF2-40B4-BE49-F238E27FC236}">
                <a16:creationId xmlns:a16="http://schemas.microsoft.com/office/drawing/2014/main" id="{78711B37-DD8B-49C9-A811-FAA88CB12C05}"/>
              </a:ext>
            </a:extLst>
          </p:cNvPr>
          <p:cNvPicPr>
            <a:picLocks noChangeAspect="1"/>
          </p:cNvPicPr>
          <p:nvPr/>
        </p:nvPicPr>
        <p:blipFill>
          <a:blip r:embed="rId3"/>
          <a:stretch>
            <a:fillRect/>
          </a:stretch>
        </p:blipFill>
        <p:spPr>
          <a:xfrm>
            <a:off x="1107942" y="1576365"/>
            <a:ext cx="3054921" cy="3189697"/>
          </a:xfrm>
          <a:prstGeom prst="rect">
            <a:avLst/>
          </a:prstGeom>
        </p:spPr>
      </p:pic>
      <p:pic>
        <p:nvPicPr>
          <p:cNvPr id="12" name="Picture 11">
            <a:extLst>
              <a:ext uri="{FF2B5EF4-FFF2-40B4-BE49-F238E27FC236}">
                <a16:creationId xmlns:a16="http://schemas.microsoft.com/office/drawing/2014/main" id="{C27445F6-B927-4539-9C4A-7E857DA044ED}"/>
              </a:ext>
            </a:extLst>
          </p:cNvPr>
          <p:cNvPicPr>
            <a:picLocks noChangeAspect="1"/>
          </p:cNvPicPr>
          <p:nvPr/>
        </p:nvPicPr>
        <p:blipFill>
          <a:blip r:embed="rId4"/>
          <a:stretch>
            <a:fillRect/>
          </a:stretch>
        </p:blipFill>
        <p:spPr>
          <a:xfrm>
            <a:off x="4537064" y="2134773"/>
            <a:ext cx="4010585" cy="1667108"/>
          </a:xfrm>
          <a:prstGeom prst="rect">
            <a:avLst/>
          </a:prstGeom>
        </p:spPr>
      </p:pic>
    </p:spTree>
    <p:extLst>
      <p:ext uri="{BB962C8B-B14F-4D97-AF65-F5344CB8AC3E}">
        <p14:creationId xmlns:p14="http://schemas.microsoft.com/office/powerpoint/2010/main" val="23327398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29</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2" y="438073"/>
            <a:ext cx="5079956"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.3, </a:t>
            </a:r>
            <a:r>
              <a:rPr lang="en-US" sz="1600" dirty="0" err="1"/>
              <a:t>Thuật</a:t>
            </a:r>
            <a:r>
              <a:rPr lang="en-US" sz="1600" dirty="0"/>
              <a:t> </a:t>
            </a:r>
            <a:r>
              <a:rPr lang="en-US" sz="1600" dirty="0" err="1"/>
              <a:t>toán</a:t>
            </a:r>
            <a:r>
              <a:rPr lang="en-US" sz="1600" dirty="0"/>
              <a:t> </a:t>
            </a:r>
            <a:r>
              <a:rPr lang="en-US" sz="1600" dirty="0" err="1"/>
              <a:t>khóa</a:t>
            </a:r>
            <a:r>
              <a:rPr lang="en-US" sz="1600" dirty="0"/>
              <a:t> </a:t>
            </a:r>
            <a:r>
              <a:rPr lang="en-US" sz="1600" dirty="0" err="1"/>
              <a:t>chốt</a:t>
            </a:r>
            <a:r>
              <a:rPr lang="en-US" sz="1600" dirty="0"/>
              <a:t> 2 </a:t>
            </a:r>
            <a:r>
              <a:rPr lang="en-US" sz="1600" dirty="0" err="1"/>
              <a:t>pha</a:t>
            </a:r>
            <a:r>
              <a:rPr lang="en-US" sz="1600" dirty="0"/>
              <a:t> </a:t>
            </a:r>
            <a:r>
              <a:rPr lang="en-US" sz="1600" dirty="0" err="1"/>
              <a:t>nghiêm</a:t>
            </a:r>
            <a:r>
              <a:rPr lang="en-US" sz="1600" dirty="0"/>
              <a:t> </a:t>
            </a:r>
            <a:r>
              <a:rPr lang="en-US" sz="1600" dirty="0" err="1"/>
              <a:t>ngặt</a:t>
            </a:r>
            <a:r>
              <a:rPr lang="en-US" sz="1600" dirty="0"/>
              <a:t>(S2PL - LM)</a:t>
            </a:r>
          </a:p>
        </p:txBody>
      </p:sp>
      <p:sp>
        <p:nvSpPr>
          <p:cNvPr id="2" name="TextBox 1"/>
          <p:cNvSpPr txBox="1"/>
          <p:nvPr/>
        </p:nvSpPr>
        <p:spPr>
          <a:xfrm>
            <a:off x="454868" y="1196962"/>
            <a:ext cx="8164393" cy="307777"/>
          </a:xfrm>
          <a:prstGeom prst="rect">
            <a:avLst/>
          </a:prstGeom>
          <a:noFill/>
        </p:spPr>
        <p:txBody>
          <a:bodyPr wrap="square" rtlCol="0">
            <a:spAutoFit/>
          </a:bodyPr>
          <a:lstStyle/>
          <a:p>
            <a:r>
              <a:rPr lang="en-US" b="1" dirty="0"/>
              <a:t>* </a:t>
            </a:r>
            <a:r>
              <a:rPr lang="en-US" b="1" dirty="0" err="1"/>
              <a:t>Bộ</a:t>
            </a:r>
            <a:r>
              <a:rPr lang="en-US" b="1" dirty="0"/>
              <a:t> </a:t>
            </a:r>
            <a:r>
              <a:rPr lang="en-US" b="1" dirty="0" err="1"/>
              <a:t>quản</a:t>
            </a:r>
            <a:r>
              <a:rPr lang="en-US" b="1" dirty="0"/>
              <a:t> </a:t>
            </a:r>
            <a:r>
              <a:rPr lang="en-US" b="1" dirty="0" err="1"/>
              <a:t>lí</a:t>
            </a:r>
            <a:r>
              <a:rPr lang="en-US" b="1" dirty="0"/>
              <a:t> </a:t>
            </a:r>
            <a:r>
              <a:rPr lang="en-US" b="1" dirty="0" err="1"/>
              <a:t>giao</a:t>
            </a:r>
            <a:r>
              <a:rPr lang="en-US" b="1" dirty="0"/>
              <a:t> </a:t>
            </a:r>
            <a:r>
              <a:rPr lang="en-US" b="1" dirty="0" err="1"/>
              <a:t>tác</a:t>
            </a:r>
            <a:r>
              <a:rPr lang="en-US" b="1" dirty="0"/>
              <a:t> 2PL (2PL – TM):</a:t>
            </a:r>
            <a:endParaRPr lang="en-US" dirty="0"/>
          </a:p>
        </p:txBody>
      </p:sp>
      <p:pic>
        <p:nvPicPr>
          <p:cNvPr id="12" name="Picture 11">
            <a:extLst>
              <a:ext uri="{FF2B5EF4-FFF2-40B4-BE49-F238E27FC236}">
                <a16:creationId xmlns:a16="http://schemas.microsoft.com/office/drawing/2014/main" id="{D6D7D617-DFBD-42FD-9BBE-1FAAC825646F}"/>
              </a:ext>
            </a:extLst>
          </p:cNvPr>
          <p:cNvPicPr>
            <a:picLocks noChangeAspect="1"/>
          </p:cNvPicPr>
          <p:nvPr/>
        </p:nvPicPr>
        <p:blipFill>
          <a:blip r:embed="rId3"/>
          <a:stretch>
            <a:fillRect/>
          </a:stretch>
        </p:blipFill>
        <p:spPr>
          <a:xfrm>
            <a:off x="707136" y="1802339"/>
            <a:ext cx="3553321" cy="2333951"/>
          </a:xfrm>
          <a:prstGeom prst="rect">
            <a:avLst/>
          </a:prstGeom>
        </p:spPr>
      </p:pic>
      <p:pic>
        <p:nvPicPr>
          <p:cNvPr id="16" name="Picture 15">
            <a:extLst>
              <a:ext uri="{FF2B5EF4-FFF2-40B4-BE49-F238E27FC236}">
                <a16:creationId xmlns:a16="http://schemas.microsoft.com/office/drawing/2014/main" id="{90F8892F-C2FB-4FC7-A215-684BCE17FD70}"/>
              </a:ext>
            </a:extLst>
          </p:cNvPr>
          <p:cNvPicPr>
            <a:picLocks noChangeAspect="1"/>
          </p:cNvPicPr>
          <p:nvPr/>
        </p:nvPicPr>
        <p:blipFill>
          <a:blip r:embed="rId4"/>
          <a:stretch>
            <a:fillRect/>
          </a:stretch>
        </p:blipFill>
        <p:spPr>
          <a:xfrm>
            <a:off x="4811415" y="1453262"/>
            <a:ext cx="3225397" cy="3225397"/>
          </a:xfrm>
          <a:prstGeom prst="rect">
            <a:avLst/>
          </a:prstGeom>
        </p:spPr>
      </p:pic>
    </p:spTree>
    <p:extLst>
      <p:ext uri="{BB962C8B-B14F-4D97-AF65-F5344CB8AC3E}">
        <p14:creationId xmlns:p14="http://schemas.microsoft.com/office/powerpoint/2010/main" val="14205328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4" name="Rectangle 3"/>
          <p:cNvSpPr/>
          <p:nvPr/>
        </p:nvSpPr>
        <p:spPr>
          <a:xfrm>
            <a:off x="1782752" y="3130379"/>
            <a:ext cx="6973122" cy="10618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Google Shape;92;p16"/>
          <p:cNvSpPr txBox="1">
            <a:spLocks noGrp="1"/>
          </p:cNvSpPr>
          <p:nvPr>
            <p:ph type="title"/>
          </p:nvPr>
        </p:nvSpPr>
        <p:spPr>
          <a:xfrm>
            <a:off x="810768" y="321410"/>
            <a:ext cx="6945186"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TỔNG QUAN VỀ ĐIỀU KHIỂN ĐỒNG THỜI PHÂN TÁN</a:t>
            </a:r>
            <a:endParaRPr u="sng" dirty="0"/>
          </a:p>
        </p:txBody>
      </p:sp>
      <p:sp>
        <p:nvSpPr>
          <p:cNvPr id="96" name="Google Shape;96;p16"/>
          <p:cNvSpPr txBox="1">
            <a:spLocks noGrp="1"/>
          </p:cNvSpPr>
          <p:nvPr>
            <p:ph type="sldNum" idx="12"/>
          </p:nvPr>
        </p:nvSpPr>
        <p:spPr>
          <a:xfrm>
            <a:off x="4080563"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1</a:t>
            </a:r>
          </a:p>
        </p:txBody>
      </p:sp>
      <p:sp>
        <p:nvSpPr>
          <p:cNvPr id="2" name="Rectangle 1"/>
          <p:cNvSpPr/>
          <p:nvPr/>
        </p:nvSpPr>
        <p:spPr>
          <a:xfrm>
            <a:off x="399659" y="1346214"/>
            <a:ext cx="8573302" cy="1345048"/>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dirty="0"/>
              <a:t>Điều khiển đồng thời giải quyết các tính chất biệt lập (isolation) và nhất quán (consistency) của giao dịch.</a:t>
            </a:r>
          </a:p>
          <a:p>
            <a:pPr marL="285750" indent="-285750">
              <a:lnSpc>
                <a:spcPct val="150000"/>
              </a:lnSpc>
              <a:buFont typeface="Courier New" panose="02070309020205020404" pitchFamily="49" charset="0"/>
              <a:buChar char="o"/>
            </a:pPr>
            <a:r>
              <a:rPr lang="en-US" dirty="0"/>
              <a:t>Cơ chế điều khiển đồng thời phân tán của một hệ quản trị CSDL phân tán bảo đảm rằng tính nhất quán của CSDL.</a:t>
            </a:r>
          </a:p>
        </p:txBody>
      </p:sp>
      <p:sp>
        <p:nvSpPr>
          <p:cNvPr id="3" name="Bent-Up Arrow 2"/>
          <p:cNvSpPr/>
          <p:nvPr/>
        </p:nvSpPr>
        <p:spPr>
          <a:xfrm rot="5400000">
            <a:off x="719856" y="2979522"/>
            <a:ext cx="703081" cy="117095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35962" y="3291961"/>
            <a:ext cx="6819912" cy="738664"/>
          </a:xfrm>
          <a:prstGeom prst="rect">
            <a:avLst/>
          </a:prstGeom>
        </p:spPr>
        <p:txBody>
          <a:bodyPr wrap="square">
            <a:spAutoFit/>
          </a:bodyPr>
          <a:lstStyle/>
          <a:p>
            <a:pPr>
              <a:lnSpc>
                <a:spcPct val="150000"/>
              </a:lnSpc>
            </a:pPr>
            <a:r>
              <a:rPr lang="en-US" b="1" dirty="0"/>
              <a:t>Trong phần này chúng ta đưa ra một giả thiết quan trọng : hệ thống phân tán hoàn toàn khả tín và không có bất kỳ sự cố nào (cả phần cứng lẫn phần mềm) </a:t>
            </a:r>
          </a:p>
        </p:txBody>
      </p:sp>
    </p:spTree>
    <p:extLst>
      <p:ext uri="{BB962C8B-B14F-4D97-AF65-F5344CB8AC3E}">
        <p14:creationId xmlns:p14="http://schemas.microsoft.com/office/powerpoint/2010/main" val="5833227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30</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2" y="438073"/>
            <a:ext cx="5079956"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.3, </a:t>
            </a:r>
            <a:r>
              <a:rPr lang="en-US" sz="1600" dirty="0" err="1"/>
              <a:t>Thuật</a:t>
            </a:r>
            <a:r>
              <a:rPr lang="en-US" sz="1600" dirty="0"/>
              <a:t> </a:t>
            </a:r>
            <a:r>
              <a:rPr lang="en-US" sz="1600" dirty="0" err="1"/>
              <a:t>toán</a:t>
            </a:r>
            <a:r>
              <a:rPr lang="en-US" sz="1600" dirty="0"/>
              <a:t> </a:t>
            </a:r>
            <a:r>
              <a:rPr lang="en-US" sz="1600" dirty="0" err="1"/>
              <a:t>khóa</a:t>
            </a:r>
            <a:r>
              <a:rPr lang="en-US" sz="1600" dirty="0"/>
              <a:t> </a:t>
            </a:r>
            <a:r>
              <a:rPr lang="en-US" sz="1600" dirty="0" err="1"/>
              <a:t>chốt</a:t>
            </a:r>
            <a:r>
              <a:rPr lang="en-US" sz="1600" dirty="0"/>
              <a:t> 2 </a:t>
            </a:r>
            <a:r>
              <a:rPr lang="en-US" sz="1600" dirty="0" err="1"/>
              <a:t>pha</a:t>
            </a:r>
            <a:r>
              <a:rPr lang="en-US" sz="1600" dirty="0"/>
              <a:t> </a:t>
            </a:r>
            <a:r>
              <a:rPr lang="en-US" sz="1600" dirty="0" err="1"/>
              <a:t>nghiêm</a:t>
            </a:r>
            <a:r>
              <a:rPr lang="en-US" sz="1600" dirty="0"/>
              <a:t> </a:t>
            </a:r>
            <a:r>
              <a:rPr lang="en-US" sz="1600" dirty="0" err="1"/>
              <a:t>ngặt</a:t>
            </a:r>
            <a:r>
              <a:rPr lang="en-US" sz="1600" dirty="0"/>
              <a:t>(S2PL - LM)</a:t>
            </a:r>
          </a:p>
        </p:txBody>
      </p:sp>
      <p:sp>
        <p:nvSpPr>
          <p:cNvPr id="2" name="TextBox 1"/>
          <p:cNvSpPr txBox="1"/>
          <p:nvPr/>
        </p:nvSpPr>
        <p:spPr>
          <a:xfrm>
            <a:off x="454868" y="1196962"/>
            <a:ext cx="8164393" cy="307777"/>
          </a:xfrm>
          <a:prstGeom prst="rect">
            <a:avLst/>
          </a:prstGeom>
          <a:noFill/>
        </p:spPr>
        <p:txBody>
          <a:bodyPr wrap="square" rtlCol="0">
            <a:spAutoFit/>
          </a:bodyPr>
          <a:lstStyle/>
          <a:p>
            <a:r>
              <a:rPr lang="en-US" b="1" dirty="0"/>
              <a:t>* </a:t>
            </a:r>
            <a:r>
              <a:rPr lang="en-US" b="1" dirty="0" err="1"/>
              <a:t>Bộ</a:t>
            </a:r>
            <a:r>
              <a:rPr lang="en-US" b="1" dirty="0"/>
              <a:t> </a:t>
            </a:r>
            <a:r>
              <a:rPr lang="en-US" b="1" dirty="0" err="1"/>
              <a:t>quản</a:t>
            </a:r>
            <a:r>
              <a:rPr lang="en-US" b="1" dirty="0"/>
              <a:t> </a:t>
            </a:r>
            <a:r>
              <a:rPr lang="en-US" b="1" dirty="0" err="1"/>
              <a:t>lí</a:t>
            </a:r>
            <a:r>
              <a:rPr lang="en-US" b="1" dirty="0"/>
              <a:t> </a:t>
            </a:r>
            <a:r>
              <a:rPr lang="en-US" b="1" dirty="0" err="1"/>
              <a:t>giao</a:t>
            </a:r>
            <a:r>
              <a:rPr lang="en-US" b="1" dirty="0"/>
              <a:t> </a:t>
            </a:r>
            <a:r>
              <a:rPr lang="en-US" b="1" dirty="0" err="1"/>
              <a:t>tác</a:t>
            </a:r>
            <a:r>
              <a:rPr lang="en-US" b="1" dirty="0"/>
              <a:t> 2PL (2PL – TM):</a:t>
            </a:r>
            <a:endParaRPr lang="en-US" dirty="0"/>
          </a:p>
        </p:txBody>
      </p:sp>
      <p:pic>
        <p:nvPicPr>
          <p:cNvPr id="4" name="Picture 3">
            <a:extLst>
              <a:ext uri="{FF2B5EF4-FFF2-40B4-BE49-F238E27FC236}">
                <a16:creationId xmlns:a16="http://schemas.microsoft.com/office/drawing/2014/main" id="{D8EF77A7-811F-4573-BD33-32F53306696B}"/>
              </a:ext>
            </a:extLst>
          </p:cNvPr>
          <p:cNvPicPr>
            <a:picLocks noChangeAspect="1"/>
          </p:cNvPicPr>
          <p:nvPr/>
        </p:nvPicPr>
        <p:blipFill>
          <a:blip r:embed="rId3"/>
          <a:stretch>
            <a:fillRect/>
          </a:stretch>
        </p:blipFill>
        <p:spPr>
          <a:xfrm>
            <a:off x="2897399" y="1646429"/>
            <a:ext cx="3095898" cy="3050592"/>
          </a:xfrm>
          <a:prstGeom prst="rect">
            <a:avLst/>
          </a:prstGeom>
        </p:spPr>
      </p:pic>
    </p:spTree>
    <p:extLst>
      <p:ext uri="{BB962C8B-B14F-4D97-AF65-F5344CB8AC3E}">
        <p14:creationId xmlns:p14="http://schemas.microsoft.com/office/powerpoint/2010/main" val="11887754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31</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2" y="438073"/>
            <a:ext cx="3271034"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.4, Nghi </a:t>
            </a:r>
            <a:r>
              <a:rPr lang="en-US" sz="1600" dirty="0" err="1"/>
              <a:t>thức</a:t>
            </a:r>
            <a:r>
              <a:rPr lang="en-US" sz="1600" dirty="0"/>
              <a:t> 2PL </a:t>
            </a:r>
            <a:r>
              <a:rPr lang="en-US" sz="1600" dirty="0" err="1"/>
              <a:t>tập</a:t>
            </a:r>
            <a:r>
              <a:rPr lang="en-US" sz="1600" dirty="0"/>
              <a:t> </a:t>
            </a:r>
            <a:r>
              <a:rPr lang="en-US" sz="1600" dirty="0" err="1"/>
              <a:t>trung</a:t>
            </a:r>
            <a:r>
              <a:rPr lang="en-US" sz="1600" dirty="0"/>
              <a:t> (C2PL )</a:t>
            </a:r>
          </a:p>
        </p:txBody>
      </p:sp>
      <p:sp>
        <p:nvSpPr>
          <p:cNvPr id="2" name="TextBox 1"/>
          <p:cNvSpPr txBox="1"/>
          <p:nvPr/>
        </p:nvSpPr>
        <p:spPr>
          <a:xfrm>
            <a:off x="707136" y="1395745"/>
            <a:ext cx="8164393" cy="1815882"/>
          </a:xfrm>
          <a:prstGeom prst="rect">
            <a:avLst/>
          </a:prstGeom>
          <a:noFill/>
        </p:spPr>
        <p:txBody>
          <a:bodyPr wrap="square" rtlCol="0">
            <a:spAutoFit/>
          </a:bodyPr>
          <a:lstStyle/>
          <a:p>
            <a:r>
              <a:rPr lang="en-US" dirty="0"/>
              <a:t>* </a:t>
            </a:r>
            <a:r>
              <a:rPr lang="en-US" dirty="0" err="1"/>
              <a:t>Thuật</a:t>
            </a:r>
            <a:r>
              <a:rPr lang="en-US" dirty="0"/>
              <a:t> </a:t>
            </a:r>
            <a:r>
              <a:rPr lang="en-US" dirty="0" err="1"/>
              <a:t>toán</a:t>
            </a:r>
            <a:r>
              <a:rPr lang="en-US" dirty="0"/>
              <a:t> 2PL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được</a:t>
            </a:r>
            <a:r>
              <a:rPr lang="en-US" dirty="0"/>
              <a:t> </a:t>
            </a:r>
            <a:r>
              <a:rPr lang="en-US" dirty="0" err="1"/>
              <a:t>mở</a:t>
            </a:r>
            <a:r>
              <a:rPr lang="en-US" dirty="0"/>
              <a:t> </a:t>
            </a:r>
            <a:r>
              <a:rPr lang="en-US" dirty="0" err="1"/>
              <a:t>rộng</a:t>
            </a:r>
            <a:r>
              <a:rPr lang="en-US" dirty="0"/>
              <a:t> </a:t>
            </a:r>
            <a:r>
              <a:rPr lang="en-US" dirty="0" err="1"/>
              <a:t>cho</a:t>
            </a:r>
            <a:r>
              <a:rPr lang="en-US" dirty="0"/>
              <a:t> </a:t>
            </a:r>
            <a:r>
              <a:rPr lang="en-US" dirty="0" err="1"/>
              <a:t>môi</a:t>
            </a:r>
            <a:r>
              <a:rPr lang="en-US" dirty="0"/>
              <a:t> </a:t>
            </a:r>
            <a:r>
              <a:rPr lang="en-US" dirty="0" err="1"/>
              <a:t>trường</a:t>
            </a:r>
            <a:r>
              <a:rPr lang="en-US" dirty="0"/>
              <a:t> </a:t>
            </a:r>
            <a:r>
              <a:rPr lang="en-US" dirty="0" err="1"/>
              <a:t>phân</a:t>
            </a:r>
            <a:r>
              <a:rPr lang="en-US" dirty="0"/>
              <a:t> </a:t>
            </a:r>
            <a:r>
              <a:rPr lang="en-US" dirty="0" err="1"/>
              <a:t>tán</a:t>
            </a:r>
            <a:r>
              <a:rPr lang="en-US" dirty="0"/>
              <a:t> (</a:t>
            </a:r>
            <a:r>
              <a:rPr lang="en-US" dirty="0" err="1"/>
              <a:t>nhân</a:t>
            </a:r>
            <a:r>
              <a:rPr lang="en-US" dirty="0"/>
              <a:t> </a:t>
            </a:r>
            <a:r>
              <a:rPr lang="en-US" dirty="0" err="1"/>
              <a:t>bản</a:t>
            </a:r>
            <a:r>
              <a:rPr lang="en-US" dirty="0"/>
              <a:t> </a:t>
            </a:r>
            <a:r>
              <a:rPr lang="en-US" dirty="0" err="1"/>
              <a:t>hoặc</a:t>
            </a:r>
            <a:r>
              <a:rPr lang="en-US" dirty="0"/>
              <a:t> </a:t>
            </a:r>
          </a:p>
          <a:p>
            <a:r>
              <a:rPr lang="en-US" dirty="0" err="1"/>
              <a:t>phân</a:t>
            </a:r>
            <a:r>
              <a:rPr lang="en-US" dirty="0"/>
              <a:t> </a:t>
            </a:r>
            <a:r>
              <a:rPr lang="en-US" dirty="0" err="1"/>
              <a:t>hoạch</a:t>
            </a:r>
            <a:r>
              <a:rPr lang="en-US" dirty="0"/>
              <a:t>)</a:t>
            </a:r>
          </a:p>
          <a:p>
            <a:endParaRPr lang="en-US" dirty="0"/>
          </a:p>
          <a:p>
            <a:r>
              <a:rPr lang="en-US" b="1" dirty="0"/>
              <a:t>* </a:t>
            </a:r>
            <a:r>
              <a:rPr lang="en-US" b="1" dirty="0" err="1"/>
              <a:t>Cách</a:t>
            </a:r>
            <a:r>
              <a:rPr lang="en-US" b="1" dirty="0"/>
              <a:t> </a:t>
            </a:r>
            <a:r>
              <a:rPr lang="en-US" b="1" dirty="0" err="1"/>
              <a:t>thực</a:t>
            </a:r>
            <a:r>
              <a:rPr lang="en-US" b="1" dirty="0"/>
              <a:t> </a:t>
            </a:r>
            <a:r>
              <a:rPr lang="en-US" b="1" dirty="0" err="1"/>
              <a:t>hiện</a:t>
            </a:r>
            <a:r>
              <a:rPr lang="en-US" b="1" dirty="0"/>
              <a:t>: </a:t>
            </a:r>
            <a:r>
              <a:rPr lang="en-US" dirty="0" err="1"/>
              <a:t>Trao</a:t>
            </a:r>
            <a:r>
              <a:rPr lang="en-US" dirty="0"/>
              <a:t> </a:t>
            </a:r>
            <a:r>
              <a:rPr lang="en-US" dirty="0" err="1"/>
              <a:t>trách</a:t>
            </a:r>
            <a:r>
              <a:rPr lang="en-US" dirty="0"/>
              <a:t> </a:t>
            </a:r>
            <a:r>
              <a:rPr lang="en-US" dirty="0" err="1"/>
              <a:t>nhiệm</a:t>
            </a:r>
            <a:r>
              <a:rPr lang="en-US" dirty="0"/>
              <a:t> </a:t>
            </a:r>
            <a:r>
              <a:rPr lang="en-US" dirty="0" err="1"/>
              <a:t>quản</a:t>
            </a:r>
            <a:r>
              <a:rPr lang="en-US" dirty="0"/>
              <a:t> </a:t>
            </a:r>
            <a:r>
              <a:rPr lang="en-US" dirty="0" err="1"/>
              <a:t>lí</a:t>
            </a:r>
            <a:r>
              <a:rPr lang="en-US" dirty="0"/>
              <a:t> </a:t>
            </a:r>
            <a:r>
              <a:rPr lang="en-US" dirty="0" err="1"/>
              <a:t>khóa</a:t>
            </a:r>
            <a:r>
              <a:rPr lang="en-US" dirty="0"/>
              <a:t> </a:t>
            </a:r>
            <a:r>
              <a:rPr lang="en-US" dirty="0" err="1"/>
              <a:t>cho</a:t>
            </a:r>
            <a:r>
              <a:rPr lang="en-US" dirty="0"/>
              <a:t> </a:t>
            </a:r>
            <a:r>
              <a:rPr lang="en-US" dirty="0" err="1"/>
              <a:t>một</a:t>
            </a:r>
            <a:r>
              <a:rPr lang="en-US" dirty="0"/>
              <a:t> </a:t>
            </a:r>
            <a:r>
              <a:rPr lang="en-US" dirty="0" err="1"/>
              <a:t>vị</a:t>
            </a:r>
            <a:r>
              <a:rPr lang="en-US" dirty="0"/>
              <a:t> </a:t>
            </a:r>
            <a:r>
              <a:rPr lang="en-US" dirty="0" err="1"/>
              <a:t>trí</a:t>
            </a:r>
            <a:r>
              <a:rPr lang="en-US" dirty="0"/>
              <a:t> </a:t>
            </a:r>
            <a:r>
              <a:rPr lang="en-US" dirty="0" err="1"/>
              <a:t>duy</a:t>
            </a:r>
            <a:r>
              <a:rPr lang="en-US" dirty="0"/>
              <a:t> </a:t>
            </a:r>
            <a:r>
              <a:rPr lang="en-US" dirty="0" err="1"/>
              <a:t>nhất</a:t>
            </a:r>
            <a:r>
              <a:rPr lang="en-US" dirty="0"/>
              <a:t>, </a:t>
            </a:r>
            <a:r>
              <a:rPr lang="en-US" dirty="0" err="1"/>
              <a:t>nghĩa</a:t>
            </a:r>
            <a:r>
              <a:rPr lang="en-US" dirty="0"/>
              <a:t> </a:t>
            </a:r>
            <a:r>
              <a:rPr lang="en-US" dirty="0" err="1"/>
              <a:t>là</a:t>
            </a:r>
            <a:r>
              <a:rPr lang="en-US" dirty="0"/>
              <a:t> </a:t>
            </a:r>
            <a:r>
              <a:rPr lang="en-US" dirty="0" err="1"/>
              <a:t>chỉ</a:t>
            </a:r>
            <a:r>
              <a:rPr lang="en-US" dirty="0"/>
              <a:t> </a:t>
            </a:r>
            <a:r>
              <a:rPr lang="en-US" dirty="0" err="1"/>
              <a:t>có</a:t>
            </a:r>
            <a:r>
              <a:rPr lang="en-US" dirty="0"/>
              <a:t> </a:t>
            </a:r>
            <a:r>
              <a:rPr lang="en-US" dirty="0" err="1"/>
              <a:t>một</a:t>
            </a:r>
            <a:endParaRPr lang="en-US" dirty="0"/>
          </a:p>
          <a:p>
            <a:r>
              <a:rPr lang="en-US" dirty="0"/>
              <a:t>  </a:t>
            </a:r>
            <a:r>
              <a:rPr lang="en-US" dirty="0" err="1"/>
              <a:t>vị</a:t>
            </a:r>
            <a:r>
              <a:rPr lang="en-US" dirty="0"/>
              <a:t> </a:t>
            </a:r>
            <a:r>
              <a:rPr lang="en-US" dirty="0" err="1"/>
              <a:t>trí</a:t>
            </a:r>
            <a:r>
              <a:rPr lang="en-US" dirty="0"/>
              <a:t> </a:t>
            </a:r>
            <a:r>
              <a:rPr lang="en-US" dirty="0" err="1"/>
              <a:t>có</a:t>
            </a:r>
            <a:r>
              <a:rPr lang="en-US" dirty="0"/>
              <a:t> </a:t>
            </a:r>
            <a:r>
              <a:rPr lang="en-US" dirty="0" err="1"/>
              <a:t>bộ</a:t>
            </a:r>
            <a:r>
              <a:rPr lang="en-US" dirty="0"/>
              <a:t> </a:t>
            </a:r>
            <a:r>
              <a:rPr lang="en-US" dirty="0" err="1"/>
              <a:t>quản</a:t>
            </a:r>
            <a:r>
              <a:rPr lang="en-US" dirty="0"/>
              <a:t> </a:t>
            </a:r>
            <a:r>
              <a:rPr lang="en-US" dirty="0" err="1"/>
              <a:t>lí</a:t>
            </a:r>
            <a:r>
              <a:rPr lang="en-US" dirty="0"/>
              <a:t> </a:t>
            </a:r>
            <a:r>
              <a:rPr lang="en-US" dirty="0" err="1"/>
              <a:t>khóa</a:t>
            </a:r>
            <a:r>
              <a:rPr lang="en-US" dirty="0"/>
              <a:t>. </a:t>
            </a:r>
            <a:r>
              <a:rPr lang="en-US" dirty="0" err="1"/>
              <a:t>Các</a:t>
            </a:r>
            <a:r>
              <a:rPr lang="en-US" dirty="0"/>
              <a:t> </a:t>
            </a:r>
            <a:r>
              <a:rPr lang="en-US" dirty="0" err="1"/>
              <a:t>bộ</a:t>
            </a:r>
            <a:r>
              <a:rPr lang="en-US" dirty="0"/>
              <a:t> </a:t>
            </a:r>
            <a:r>
              <a:rPr lang="en-US" dirty="0" err="1"/>
              <a:t>quản</a:t>
            </a:r>
            <a:r>
              <a:rPr lang="en-US" dirty="0"/>
              <a:t> </a:t>
            </a:r>
            <a:r>
              <a:rPr lang="en-US" dirty="0" err="1"/>
              <a:t>lí</a:t>
            </a:r>
            <a:r>
              <a:rPr lang="en-US" dirty="0"/>
              <a:t> </a:t>
            </a:r>
            <a:r>
              <a:rPr lang="en-US" dirty="0" err="1"/>
              <a:t>giao</a:t>
            </a:r>
            <a:r>
              <a:rPr lang="en-US" dirty="0"/>
              <a:t> </a:t>
            </a:r>
            <a:r>
              <a:rPr lang="en-US" dirty="0" err="1"/>
              <a:t>tác</a:t>
            </a:r>
            <a:r>
              <a:rPr lang="en-US" dirty="0"/>
              <a:t> ở </a:t>
            </a:r>
            <a:r>
              <a:rPr lang="en-US" dirty="0" err="1"/>
              <a:t>các</a:t>
            </a:r>
            <a:r>
              <a:rPr lang="en-US" dirty="0"/>
              <a:t> </a:t>
            </a:r>
            <a:r>
              <a:rPr lang="en-US" dirty="0" err="1"/>
              <a:t>vị</a:t>
            </a:r>
            <a:r>
              <a:rPr lang="en-US" dirty="0"/>
              <a:t> </a:t>
            </a:r>
            <a:r>
              <a:rPr lang="en-US" dirty="0" err="1"/>
              <a:t>trí</a:t>
            </a:r>
            <a:r>
              <a:rPr lang="en-US" dirty="0"/>
              <a:t> </a:t>
            </a:r>
            <a:r>
              <a:rPr lang="en-US" dirty="0" err="1"/>
              <a:t>khác</a:t>
            </a:r>
            <a:r>
              <a:rPr lang="en-US" dirty="0"/>
              <a:t> </a:t>
            </a:r>
            <a:r>
              <a:rPr lang="en-US" dirty="0" err="1"/>
              <a:t>phải</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nó</a:t>
            </a:r>
            <a:r>
              <a:rPr lang="en-US" dirty="0"/>
              <a:t> </a:t>
            </a:r>
            <a:r>
              <a:rPr lang="en-US" dirty="0" err="1"/>
              <a:t>chứ</a:t>
            </a:r>
            <a:r>
              <a:rPr lang="en-US" dirty="0"/>
              <a:t> </a:t>
            </a:r>
          </a:p>
          <a:p>
            <a:r>
              <a:rPr lang="en-US" dirty="0"/>
              <a:t>  </a:t>
            </a:r>
            <a:r>
              <a:rPr lang="en-US" dirty="0" err="1"/>
              <a:t>không</a:t>
            </a:r>
            <a:r>
              <a:rPr lang="en-US" dirty="0"/>
              <a:t> </a:t>
            </a:r>
            <a:r>
              <a:rPr lang="en-US" dirty="0" err="1"/>
              <a:t>phải</a:t>
            </a:r>
            <a:r>
              <a:rPr lang="en-US" dirty="0"/>
              <a:t> </a:t>
            </a:r>
            <a:r>
              <a:rPr lang="en-US" dirty="0" err="1"/>
              <a:t>với</a:t>
            </a:r>
            <a:r>
              <a:rPr lang="en-US" dirty="0"/>
              <a:t> </a:t>
            </a:r>
            <a:r>
              <a:rPr lang="en-US" dirty="0" err="1"/>
              <a:t>bộ</a:t>
            </a:r>
            <a:r>
              <a:rPr lang="en-US" dirty="0"/>
              <a:t> </a:t>
            </a:r>
            <a:r>
              <a:rPr lang="en-US" dirty="0" err="1"/>
              <a:t>quản</a:t>
            </a:r>
            <a:r>
              <a:rPr lang="en-US" dirty="0"/>
              <a:t> </a:t>
            </a:r>
            <a:r>
              <a:rPr lang="en-US" dirty="0" err="1"/>
              <a:t>lí</a:t>
            </a:r>
            <a:r>
              <a:rPr lang="en-US" dirty="0"/>
              <a:t> </a:t>
            </a:r>
            <a:r>
              <a:rPr lang="en-US" dirty="0" err="1"/>
              <a:t>khóa</a:t>
            </a:r>
            <a:r>
              <a:rPr lang="en-US" dirty="0"/>
              <a:t> </a:t>
            </a:r>
            <a:r>
              <a:rPr lang="en-US" dirty="0" err="1"/>
              <a:t>riêng</a:t>
            </a:r>
            <a:r>
              <a:rPr lang="en-US" dirty="0"/>
              <a:t> </a:t>
            </a:r>
            <a:r>
              <a:rPr lang="en-US" dirty="0" err="1"/>
              <a:t>của</a:t>
            </a:r>
            <a:r>
              <a:rPr lang="en-US" dirty="0"/>
              <a:t> </a:t>
            </a:r>
            <a:r>
              <a:rPr lang="en-US" dirty="0" err="1"/>
              <a:t>chúng</a:t>
            </a:r>
            <a:r>
              <a:rPr lang="en-US" dirty="0"/>
              <a:t>.</a:t>
            </a:r>
          </a:p>
          <a:p>
            <a:endParaRPr lang="en-US" dirty="0"/>
          </a:p>
          <a:p>
            <a:r>
              <a:rPr lang="en-US" dirty="0">
                <a:sym typeface="Wingdings" panose="05000000000000000000" pitchFamily="2" charset="2"/>
              </a:rPr>
              <a:t> </a:t>
            </a:r>
            <a:r>
              <a:rPr lang="en-US" dirty="0" err="1">
                <a:sym typeface="Wingdings" panose="05000000000000000000" pitchFamily="2" charset="2"/>
              </a:rPr>
              <a:t>Cách</a:t>
            </a:r>
            <a:r>
              <a:rPr lang="en-US" dirty="0">
                <a:sym typeface="Wingdings" panose="05000000000000000000" pitchFamily="2" charset="2"/>
              </a:rPr>
              <a:t> </a:t>
            </a:r>
            <a:r>
              <a:rPr lang="en-US" dirty="0" err="1">
                <a:sym typeface="Wingdings" panose="05000000000000000000" pitchFamily="2" charset="2"/>
              </a:rPr>
              <a:t>tiếp</a:t>
            </a:r>
            <a:r>
              <a:rPr lang="en-US" dirty="0">
                <a:sym typeface="Wingdings" panose="05000000000000000000" pitchFamily="2" charset="2"/>
              </a:rPr>
              <a:t> </a:t>
            </a:r>
            <a:r>
              <a:rPr lang="en-US" dirty="0" err="1">
                <a:sym typeface="Wingdings" panose="05000000000000000000" pitchFamily="2" charset="2"/>
              </a:rPr>
              <a:t>cận</a:t>
            </a:r>
            <a:r>
              <a:rPr lang="en-US" dirty="0">
                <a:sym typeface="Wingdings" panose="05000000000000000000" pitchFamily="2" charset="2"/>
              </a:rPr>
              <a:t> </a:t>
            </a:r>
            <a:r>
              <a:rPr lang="en-US" dirty="0" err="1">
                <a:sym typeface="Wingdings" panose="05000000000000000000" pitchFamily="2" charset="2"/>
              </a:rPr>
              <a:t>này</a:t>
            </a:r>
            <a:r>
              <a:rPr lang="en-US" dirty="0">
                <a:sym typeface="Wingdings" panose="05000000000000000000" pitchFamily="2" charset="2"/>
              </a:rPr>
              <a:t> </a:t>
            </a:r>
            <a:r>
              <a:rPr lang="en-US" dirty="0" err="1">
                <a:sym typeface="Wingdings" panose="05000000000000000000" pitchFamily="2" charset="2"/>
              </a:rPr>
              <a:t>gọi</a:t>
            </a:r>
            <a:r>
              <a:rPr lang="en-US" dirty="0">
                <a:sym typeface="Wingdings" panose="05000000000000000000" pitchFamily="2" charset="2"/>
              </a:rPr>
              <a:t> </a:t>
            </a:r>
            <a:r>
              <a:rPr lang="en-US" dirty="0" err="1">
                <a:sym typeface="Wingdings" panose="05000000000000000000" pitchFamily="2" charset="2"/>
              </a:rPr>
              <a:t>là</a:t>
            </a:r>
            <a:r>
              <a:rPr lang="en-US" dirty="0">
                <a:sym typeface="Wingdings" panose="05000000000000000000" pitchFamily="2" charset="2"/>
              </a:rPr>
              <a:t> </a:t>
            </a:r>
            <a:r>
              <a:rPr lang="en-US" dirty="0" err="1">
                <a:sym typeface="Wingdings" panose="05000000000000000000" pitchFamily="2" charset="2"/>
              </a:rPr>
              <a:t>thuật</a:t>
            </a:r>
            <a:r>
              <a:rPr lang="en-US" dirty="0">
                <a:sym typeface="Wingdings" panose="05000000000000000000" pitchFamily="2" charset="2"/>
              </a:rPr>
              <a:t> </a:t>
            </a:r>
            <a:r>
              <a:rPr lang="en-US" dirty="0" err="1">
                <a:sym typeface="Wingdings" panose="05000000000000000000" pitchFamily="2" charset="2"/>
              </a:rPr>
              <a:t>toán</a:t>
            </a:r>
            <a:r>
              <a:rPr lang="en-US" dirty="0">
                <a:sym typeface="Wingdings" panose="05000000000000000000" pitchFamily="2" charset="2"/>
              </a:rPr>
              <a:t> 2PL </a:t>
            </a:r>
            <a:r>
              <a:rPr lang="en-US" dirty="0" err="1">
                <a:sym typeface="Wingdings" panose="05000000000000000000" pitchFamily="2" charset="2"/>
              </a:rPr>
              <a:t>vị</a:t>
            </a:r>
            <a:r>
              <a:rPr lang="en-US" dirty="0">
                <a:sym typeface="Wingdings" panose="05000000000000000000" pitchFamily="2" charset="2"/>
              </a:rPr>
              <a:t> </a:t>
            </a:r>
            <a:r>
              <a:rPr lang="en-US" dirty="0" err="1">
                <a:sym typeface="Wingdings" panose="05000000000000000000" pitchFamily="2" charset="2"/>
              </a:rPr>
              <a:t>trí</a:t>
            </a:r>
            <a:r>
              <a:rPr lang="en-US" dirty="0">
                <a:sym typeface="Wingdings" panose="05000000000000000000" pitchFamily="2" charset="2"/>
              </a:rPr>
              <a:t> </a:t>
            </a:r>
            <a:r>
              <a:rPr lang="en-US" dirty="0" err="1">
                <a:sym typeface="Wingdings" panose="05000000000000000000" pitchFamily="2" charset="2"/>
              </a:rPr>
              <a:t>chính</a:t>
            </a:r>
            <a:r>
              <a:rPr lang="en-US" dirty="0">
                <a:sym typeface="Wingdings" panose="05000000000000000000" pitchFamily="2" charset="2"/>
              </a:rPr>
              <a:t> (primary site)</a:t>
            </a:r>
            <a:endParaRPr lang="en-US" dirty="0"/>
          </a:p>
        </p:txBody>
      </p:sp>
    </p:spTree>
    <p:extLst>
      <p:ext uri="{BB962C8B-B14F-4D97-AF65-F5344CB8AC3E}">
        <p14:creationId xmlns:p14="http://schemas.microsoft.com/office/powerpoint/2010/main" val="17219648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32</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2" y="438073"/>
            <a:ext cx="3290912"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.4, Nghi </a:t>
            </a:r>
            <a:r>
              <a:rPr lang="en-US" sz="1600" dirty="0" err="1"/>
              <a:t>thức</a:t>
            </a:r>
            <a:r>
              <a:rPr lang="en-US" sz="1600" dirty="0"/>
              <a:t> 2PL </a:t>
            </a:r>
            <a:r>
              <a:rPr lang="en-US" sz="1600" dirty="0" err="1"/>
              <a:t>tập</a:t>
            </a:r>
            <a:r>
              <a:rPr lang="en-US" sz="1600" dirty="0"/>
              <a:t> </a:t>
            </a:r>
            <a:r>
              <a:rPr lang="en-US" sz="1600" dirty="0" err="1"/>
              <a:t>trung</a:t>
            </a:r>
            <a:r>
              <a:rPr lang="en-US" sz="1600" dirty="0"/>
              <a:t> (C2PL )</a:t>
            </a:r>
          </a:p>
        </p:txBody>
      </p:sp>
      <p:sp>
        <p:nvSpPr>
          <p:cNvPr id="2" name="TextBox 1"/>
          <p:cNvSpPr txBox="1"/>
          <p:nvPr/>
        </p:nvSpPr>
        <p:spPr>
          <a:xfrm>
            <a:off x="707136" y="1165997"/>
            <a:ext cx="8164393" cy="3539430"/>
          </a:xfrm>
          <a:prstGeom prst="rect">
            <a:avLst/>
          </a:prstGeom>
          <a:noFill/>
        </p:spPr>
        <p:txBody>
          <a:bodyPr wrap="square" rtlCol="0">
            <a:spAutoFit/>
          </a:bodyPr>
          <a:lstStyle/>
          <a:p>
            <a:r>
              <a:rPr lang="en-US" b="1" dirty="0"/>
              <a:t>* </a:t>
            </a:r>
            <a:r>
              <a:rPr lang="en-US" b="1" dirty="0" err="1"/>
              <a:t>Cấu</a:t>
            </a:r>
            <a:r>
              <a:rPr lang="en-US" b="1" dirty="0"/>
              <a:t> </a:t>
            </a:r>
            <a:r>
              <a:rPr lang="en-US" b="1" dirty="0" err="1"/>
              <a:t>trúc</a:t>
            </a:r>
            <a:r>
              <a:rPr lang="en-US" b="1" dirty="0"/>
              <a:t> </a:t>
            </a:r>
            <a:r>
              <a:rPr lang="en-US" b="1" dirty="0" err="1"/>
              <a:t>truyền</a:t>
            </a:r>
            <a:r>
              <a:rPr lang="en-US" b="1" dirty="0"/>
              <a:t> </a:t>
            </a:r>
            <a:r>
              <a:rPr lang="en-US" b="1" dirty="0" err="1"/>
              <a:t>giao</a:t>
            </a:r>
            <a:r>
              <a:rPr lang="en-US" b="1" dirty="0"/>
              <a:t> </a:t>
            </a:r>
            <a:r>
              <a:rPr lang="en-US" b="1" dirty="0" err="1"/>
              <a:t>của</a:t>
            </a:r>
            <a:r>
              <a:rPr lang="en-US" b="1" dirty="0"/>
              <a:t> 2PL </a:t>
            </a:r>
            <a:r>
              <a:rPr lang="en-US" b="1" dirty="0" err="1"/>
              <a:t>tập</a:t>
            </a:r>
            <a:r>
              <a:rPr lang="en-US" b="1" dirty="0"/>
              <a:t> </a:t>
            </a:r>
            <a:r>
              <a:rPr lang="en-US" b="1" dirty="0" err="1"/>
              <a:t>trung</a:t>
            </a:r>
            <a:r>
              <a:rPr lang="en-US" b="1" dirty="0"/>
              <a:t>:</a:t>
            </a:r>
          </a:p>
          <a:p>
            <a:r>
              <a:rPr lang="en-US" dirty="0"/>
              <a:t>   </a:t>
            </a:r>
          </a:p>
          <a:p>
            <a:r>
              <a:rPr lang="en-US" dirty="0"/>
              <a:t>  1, TM </a:t>
            </a:r>
            <a:r>
              <a:rPr lang="en-US" dirty="0" err="1"/>
              <a:t>điều</a:t>
            </a:r>
            <a:r>
              <a:rPr lang="en-US" dirty="0"/>
              <a:t> </a:t>
            </a:r>
            <a:r>
              <a:rPr lang="en-US" dirty="0" err="1"/>
              <a:t>phối</a:t>
            </a:r>
            <a:r>
              <a:rPr lang="en-US" dirty="0"/>
              <a:t> – </a:t>
            </a:r>
            <a:r>
              <a:rPr lang="en-US" dirty="0" err="1"/>
              <a:t>khởi</a:t>
            </a:r>
            <a:r>
              <a:rPr lang="en-US" dirty="0"/>
              <a:t> </a:t>
            </a:r>
            <a:r>
              <a:rPr lang="en-US" dirty="0" err="1"/>
              <a:t>đầu</a:t>
            </a:r>
            <a:r>
              <a:rPr lang="en-US" dirty="0"/>
              <a:t> </a:t>
            </a:r>
            <a:r>
              <a:rPr lang="en-US" dirty="0" err="1"/>
              <a:t>giao</a:t>
            </a:r>
            <a:r>
              <a:rPr lang="en-US" dirty="0"/>
              <a:t> </a:t>
            </a:r>
            <a:r>
              <a:rPr lang="en-US" dirty="0" err="1"/>
              <a:t>dịch</a:t>
            </a:r>
            <a:r>
              <a:rPr lang="en-US" dirty="0"/>
              <a:t> </a:t>
            </a:r>
            <a:r>
              <a:rPr lang="en-US" dirty="0" err="1"/>
              <a:t>yêu</a:t>
            </a:r>
            <a:r>
              <a:rPr lang="en-US" dirty="0"/>
              <a:t> </a:t>
            </a:r>
            <a:r>
              <a:rPr lang="en-US" dirty="0" err="1"/>
              <a:t>cầu</a:t>
            </a:r>
            <a:r>
              <a:rPr lang="en-US" dirty="0"/>
              <a:t> LM </a:t>
            </a:r>
            <a:r>
              <a:rPr lang="en-US" dirty="0" err="1"/>
              <a:t>trung</a:t>
            </a:r>
            <a:r>
              <a:rPr lang="en-US" dirty="0"/>
              <a:t> </a:t>
            </a:r>
            <a:r>
              <a:rPr lang="en-US" dirty="0" err="1"/>
              <a:t>tâm</a:t>
            </a:r>
            <a:r>
              <a:rPr lang="en-US" dirty="0"/>
              <a:t> </a:t>
            </a:r>
            <a:r>
              <a:rPr lang="en-US" dirty="0" err="1"/>
              <a:t>cung</a:t>
            </a:r>
            <a:r>
              <a:rPr lang="en-US" dirty="0"/>
              <a:t> </a:t>
            </a:r>
            <a:r>
              <a:rPr lang="en-US" dirty="0" err="1"/>
              <a:t>cấp</a:t>
            </a:r>
            <a:r>
              <a:rPr lang="en-US" dirty="0"/>
              <a:t> </a:t>
            </a:r>
            <a:r>
              <a:rPr lang="en-US" dirty="0" err="1"/>
              <a:t>khóa</a:t>
            </a:r>
            <a:r>
              <a:rPr lang="en-US" dirty="0"/>
              <a:t>.</a:t>
            </a:r>
          </a:p>
          <a:p>
            <a:endParaRPr lang="en-US" dirty="0"/>
          </a:p>
          <a:p>
            <a:r>
              <a:rPr lang="en-US" dirty="0"/>
              <a:t>  2, LM </a:t>
            </a:r>
            <a:r>
              <a:rPr lang="en-US" dirty="0" err="1"/>
              <a:t>trung</a:t>
            </a:r>
            <a:r>
              <a:rPr lang="en-US" dirty="0"/>
              <a:t> </a:t>
            </a:r>
            <a:r>
              <a:rPr lang="en-US" dirty="0" err="1"/>
              <a:t>tâm</a:t>
            </a:r>
            <a:r>
              <a:rPr lang="en-US" dirty="0"/>
              <a:t> </a:t>
            </a:r>
            <a:r>
              <a:rPr lang="en-US" dirty="0" err="1"/>
              <a:t>trao</a:t>
            </a:r>
            <a:r>
              <a:rPr lang="en-US" dirty="0"/>
              <a:t> </a:t>
            </a:r>
            <a:r>
              <a:rPr lang="en-US" dirty="0" err="1"/>
              <a:t>khóa</a:t>
            </a:r>
            <a:r>
              <a:rPr lang="en-US" dirty="0"/>
              <a:t> </a:t>
            </a:r>
            <a:r>
              <a:rPr lang="en-US" dirty="0" err="1"/>
              <a:t>cho</a:t>
            </a:r>
            <a:r>
              <a:rPr lang="en-US" dirty="0"/>
              <a:t> TM </a:t>
            </a:r>
            <a:r>
              <a:rPr lang="en-US" dirty="0" err="1"/>
              <a:t>điều</a:t>
            </a:r>
            <a:r>
              <a:rPr lang="en-US" dirty="0"/>
              <a:t> </a:t>
            </a:r>
            <a:r>
              <a:rPr lang="en-US" dirty="0" err="1"/>
              <a:t>phối</a:t>
            </a:r>
            <a:r>
              <a:rPr lang="en-US" dirty="0"/>
              <a:t>.</a:t>
            </a:r>
          </a:p>
          <a:p>
            <a:endParaRPr lang="en-US" dirty="0"/>
          </a:p>
          <a:p>
            <a:r>
              <a:rPr lang="en-US" dirty="0"/>
              <a:t>  3, TM </a:t>
            </a:r>
            <a:r>
              <a:rPr lang="en-US" dirty="0" err="1"/>
              <a:t>điều</a:t>
            </a:r>
            <a:r>
              <a:rPr lang="en-US" dirty="0"/>
              <a:t> </a:t>
            </a:r>
            <a:r>
              <a:rPr lang="en-US" dirty="0" err="1"/>
              <a:t>phối</a:t>
            </a:r>
            <a:r>
              <a:rPr lang="en-US" dirty="0"/>
              <a:t> </a:t>
            </a:r>
            <a:r>
              <a:rPr lang="en-US" dirty="0" err="1"/>
              <a:t>yêu</a:t>
            </a:r>
            <a:r>
              <a:rPr lang="en-US" dirty="0"/>
              <a:t> </a:t>
            </a:r>
            <a:r>
              <a:rPr lang="en-US" dirty="0" err="1"/>
              <a:t>cầu</a:t>
            </a:r>
            <a:r>
              <a:rPr lang="en-US" dirty="0"/>
              <a:t> </a:t>
            </a:r>
            <a:r>
              <a:rPr lang="en-US" dirty="0" err="1"/>
              <a:t>các</a:t>
            </a:r>
            <a:r>
              <a:rPr lang="en-US" dirty="0"/>
              <a:t> </a:t>
            </a:r>
            <a:r>
              <a:rPr lang="en-US" dirty="0" err="1"/>
              <a:t>bộ</a:t>
            </a:r>
            <a:r>
              <a:rPr lang="en-US" dirty="0"/>
              <a:t> </a:t>
            </a:r>
            <a:r>
              <a:rPr lang="en-US" dirty="0" err="1"/>
              <a:t>xử</a:t>
            </a:r>
            <a:r>
              <a:rPr lang="en-US" dirty="0"/>
              <a:t> </a:t>
            </a:r>
            <a:r>
              <a:rPr lang="en-US" dirty="0" err="1"/>
              <a:t>lí</a:t>
            </a:r>
            <a:r>
              <a:rPr lang="en-US" dirty="0"/>
              <a:t> </a:t>
            </a:r>
            <a:r>
              <a:rPr lang="en-US" dirty="0" err="1"/>
              <a:t>dữ</a:t>
            </a:r>
            <a:r>
              <a:rPr lang="en-US" dirty="0"/>
              <a:t> </a:t>
            </a:r>
            <a:r>
              <a:rPr lang="en-US" dirty="0" err="1"/>
              <a:t>liệu</a:t>
            </a:r>
            <a:r>
              <a:rPr lang="en-US" dirty="0"/>
              <a:t> </a:t>
            </a:r>
            <a:r>
              <a:rPr lang="en-US" dirty="0" err="1"/>
              <a:t>tại</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tham</a:t>
            </a:r>
            <a:r>
              <a:rPr lang="en-US" dirty="0"/>
              <a:t> </a:t>
            </a:r>
            <a:r>
              <a:rPr lang="en-US" dirty="0" err="1"/>
              <a:t>gia</a:t>
            </a:r>
            <a:r>
              <a:rPr lang="en-US" dirty="0"/>
              <a:t> </a:t>
            </a:r>
            <a:r>
              <a:rPr lang="en-US" dirty="0" err="1"/>
              <a:t>giao</a:t>
            </a:r>
            <a:r>
              <a:rPr lang="en-US" dirty="0"/>
              <a:t> </a:t>
            </a:r>
            <a:r>
              <a:rPr lang="en-US" dirty="0" err="1"/>
              <a:t>dịch</a:t>
            </a:r>
            <a:endParaRPr lang="en-US" dirty="0"/>
          </a:p>
          <a:p>
            <a:endParaRPr lang="en-US" dirty="0"/>
          </a:p>
          <a:p>
            <a:r>
              <a:rPr lang="en-US" dirty="0"/>
              <a:t>  4, Sau </a:t>
            </a:r>
            <a:r>
              <a:rPr lang="en-US" dirty="0" err="1"/>
              <a:t>khi</a:t>
            </a:r>
            <a:r>
              <a:rPr lang="en-US" dirty="0"/>
              <a:t> </a:t>
            </a:r>
            <a:r>
              <a:rPr lang="en-US" dirty="0" err="1"/>
              <a:t>hoàn</a:t>
            </a:r>
            <a:r>
              <a:rPr lang="en-US" dirty="0"/>
              <a:t> </a:t>
            </a:r>
            <a:r>
              <a:rPr lang="en-US" dirty="0" err="1"/>
              <a:t>tất</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giao</a:t>
            </a:r>
            <a:r>
              <a:rPr lang="en-US" dirty="0"/>
              <a:t> </a:t>
            </a:r>
            <a:r>
              <a:rPr lang="en-US" dirty="0" err="1"/>
              <a:t>dịch</a:t>
            </a:r>
            <a:r>
              <a:rPr lang="en-US" dirty="0"/>
              <a:t>, TM </a:t>
            </a:r>
            <a:r>
              <a:rPr lang="en-US" dirty="0" err="1"/>
              <a:t>điều</a:t>
            </a:r>
            <a:r>
              <a:rPr lang="en-US" dirty="0"/>
              <a:t> </a:t>
            </a:r>
            <a:r>
              <a:rPr lang="en-US" dirty="0" err="1"/>
              <a:t>phối</a:t>
            </a:r>
            <a:r>
              <a:rPr lang="en-US" dirty="0"/>
              <a:t> </a:t>
            </a:r>
            <a:r>
              <a:rPr lang="en-US" dirty="0" err="1"/>
              <a:t>giải</a:t>
            </a:r>
            <a:r>
              <a:rPr lang="en-US" dirty="0"/>
              <a:t> </a:t>
            </a:r>
            <a:r>
              <a:rPr lang="en-US" dirty="0" err="1"/>
              <a:t>phóng</a:t>
            </a:r>
            <a:r>
              <a:rPr lang="en-US" dirty="0"/>
              <a:t> </a:t>
            </a:r>
            <a:r>
              <a:rPr lang="en-US" dirty="0" err="1"/>
              <a:t>khóa</a:t>
            </a:r>
            <a:r>
              <a:rPr lang="en-US" dirty="0"/>
              <a:t>, </a:t>
            </a:r>
            <a:r>
              <a:rPr lang="en-US" dirty="0" err="1"/>
              <a:t>trao</a:t>
            </a:r>
            <a:r>
              <a:rPr lang="en-US" dirty="0"/>
              <a:t> </a:t>
            </a:r>
            <a:r>
              <a:rPr lang="en-US" dirty="0" err="1"/>
              <a:t>quyền</a:t>
            </a:r>
            <a:r>
              <a:rPr lang="en-US" dirty="0"/>
              <a:t> </a:t>
            </a:r>
            <a:r>
              <a:rPr lang="en-US" dirty="0" err="1"/>
              <a:t>điều</a:t>
            </a:r>
            <a:endParaRPr lang="en-US" dirty="0"/>
          </a:p>
          <a:p>
            <a:r>
              <a:rPr lang="en-US" dirty="0"/>
              <a:t>      </a:t>
            </a:r>
            <a:r>
              <a:rPr lang="en-US" dirty="0" err="1"/>
              <a:t>khiển</a:t>
            </a:r>
            <a:r>
              <a:rPr lang="en-US" dirty="0"/>
              <a:t> </a:t>
            </a:r>
            <a:r>
              <a:rPr lang="en-US" dirty="0" err="1"/>
              <a:t>cung</a:t>
            </a:r>
            <a:r>
              <a:rPr lang="en-US" dirty="0"/>
              <a:t> </a:t>
            </a:r>
            <a:r>
              <a:rPr lang="en-US" dirty="0" err="1"/>
              <a:t>cấp</a:t>
            </a:r>
            <a:r>
              <a:rPr lang="en-US" dirty="0"/>
              <a:t> </a:t>
            </a:r>
            <a:r>
              <a:rPr lang="en-US" dirty="0" err="1"/>
              <a:t>khóa</a:t>
            </a:r>
            <a:r>
              <a:rPr lang="en-US" dirty="0"/>
              <a:t> </a:t>
            </a:r>
            <a:r>
              <a:rPr lang="en-US" dirty="0" err="1"/>
              <a:t>cho</a:t>
            </a:r>
            <a:r>
              <a:rPr lang="en-US" dirty="0"/>
              <a:t> LM </a:t>
            </a:r>
            <a:r>
              <a:rPr lang="en-US" dirty="0" err="1"/>
              <a:t>trung</a:t>
            </a:r>
            <a:r>
              <a:rPr lang="en-US" dirty="0"/>
              <a:t> </a:t>
            </a:r>
            <a:r>
              <a:rPr lang="en-US" dirty="0" err="1"/>
              <a:t>tâm</a:t>
            </a:r>
            <a:endParaRPr lang="en-US" dirty="0"/>
          </a:p>
          <a:p>
            <a:endParaRPr lang="en-US" dirty="0"/>
          </a:p>
          <a:p>
            <a:r>
              <a:rPr lang="en-US" b="1" dirty="0"/>
              <a:t>* </a:t>
            </a:r>
            <a:r>
              <a:rPr lang="en-US" b="1" dirty="0" err="1"/>
              <a:t>Khác</a:t>
            </a:r>
            <a:r>
              <a:rPr lang="en-US" b="1" dirty="0"/>
              <a:t> </a:t>
            </a:r>
            <a:r>
              <a:rPr lang="en-US" b="1" dirty="0" err="1"/>
              <a:t>biệt</a:t>
            </a:r>
            <a:r>
              <a:rPr lang="en-US" b="1" dirty="0"/>
              <a:t> </a:t>
            </a:r>
            <a:r>
              <a:rPr lang="en-US" b="1" dirty="0" err="1"/>
              <a:t>của</a:t>
            </a:r>
            <a:r>
              <a:rPr lang="en-US" b="1" dirty="0"/>
              <a:t> </a:t>
            </a:r>
            <a:r>
              <a:rPr lang="en-US" b="1" dirty="0" err="1"/>
              <a:t>thuật</a:t>
            </a:r>
            <a:r>
              <a:rPr lang="en-US" b="1" dirty="0"/>
              <a:t> </a:t>
            </a:r>
            <a:r>
              <a:rPr lang="en-US" b="1" dirty="0" err="1"/>
              <a:t>toán</a:t>
            </a:r>
            <a:r>
              <a:rPr lang="en-US" b="1" dirty="0"/>
              <a:t> C2PL – TM:</a:t>
            </a:r>
          </a:p>
          <a:p>
            <a:r>
              <a:rPr lang="en-US" dirty="0"/>
              <a:t>   - So </a:t>
            </a:r>
            <a:r>
              <a:rPr lang="en-US" dirty="0" err="1"/>
              <a:t>với</a:t>
            </a:r>
            <a:r>
              <a:rPr lang="en-US" dirty="0"/>
              <a:t> </a:t>
            </a:r>
            <a:r>
              <a:rPr lang="en-US" dirty="0" err="1"/>
              <a:t>thuật</a:t>
            </a:r>
            <a:r>
              <a:rPr lang="en-US" dirty="0"/>
              <a:t> </a:t>
            </a:r>
            <a:r>
              <a:rPr lang="en-US" dirty="0" err="1"/>
              <a:t>toán</a:t>
            </a:r>
            <a:r>
              <a:rPr lang="en-US" dirty="0"/>
              <a:t> 2PL – TM: TM </a:t>
            </a:r>
            <a:r>
              <a:rPr lang="en-US" dirty="0" err="1"/>
              <a:t>phân</a:t>
            </a:r>
            <a:r>
              <a:rPr lang="en-US" dirty="0"/>
              <a:t> </a:t>
            </a:r>
            <a:r>
              <a:rPr lang="en-US" dirty="0" err="1"/>
              <a:t>tán</a:t>
            </a:r>
            <a:r>
              <a:rPr lang="en-US" dirty="0"/>
              <a:t> </a:t>
            </a:r>
            <a:r>
              <a:rPr lang="en-US" dirty="0" err="1"/>
              <a:t>phải</a:t>
            </a:r>
            <a:r>
              <a:rPr lang="en-US" dirty="0"/>
              <a:t> </a:t>
            </a:r>
            <a:r>
              <a:rPr lang="en-US" dirty="0" err="1"/>
              <a:t>cài</a:t>
            </a:r>
            <a:r>
              <a:rPr lang="en-US" dirty="0"/>
              <a:t> </a:t>
            </a:r>
            <a:r>
              <a:rPr lang="en-US" dirty="0" err="1"/>
              <a:t>đặt</a:t>
            </a:r>
            <a:r>
              <a:rPr lang="en-US" dirty="0"/>
              <a:t> </a:t>
            </a:r>
            <a:r>
              <a:rPr lang="en-US" dirty="0" err="1"/>
              <a:t>nghi</a:t>
            </a:r>
            <a:r>
              <a:rPr lang="en-US" dirty="0"/>
              <a:t> </a:t>
            </a:r>
            <a:r>
              <a:rPr lang="en-US" dirty="0" err="1"/>
              <a:t>thức</a:t>
            </a:r>
            <a:r>
              <a:rPr lang="en-US" dirty="0"/>
              <a:t> </a:t>
            </a:r>
            <a:r>
              <a:rPr lang="en-US" dirty="0" err="1"/>
              <a:t>điều</a:t>
            </a:r>
            <a:r>
              <a:rPr lang="en-US" dirty="0"/>
              <a:t> </a:t>
            </a:r>
            <a:r>
              <a:rPr lang="en-US" dirty="0" err="1"/>
              <a:t>khiển</a:t>
            </a:r>
            <a:r>
              <a:rPr lang="en-US" dirty="0"/>
              <a:t> </a:t>
            </a:r>
            <a:r>
              <a:rPr lang="en-US" dirty="0" err="1"/>
              <a:t>bản</a:t>
            </a:r>
            <a:r>
              <a:rPr lang="en-US" dirty="0"/>
              <a:t> </a:t>
            </a:r>
            <a:r>
              <a:rPr lang="en-US" dirty="0" err="1"/>
              <a:t>sao</a:t>
            </a:r>
            <a:r>
              <a:rPr lang="en-US" dirty="0"/>
              <a:t> </a:t>
            </a:r>
            <a:r>
              <a:rPr lang="en-US" dirty="0" err="1"/>
              <a:t>nếu</a:t>
            </a:r>
            <a:endParaRPr lang="en-US" dirty="0"/>
          </a:p>
          <a:p>
            <a:r>
              <a:rPr lang="en-US" dirty="0"/>
              <a:t>     CSDL </a:t>
            </a:r>
            <a:r>
              <a:rPr lang="en-US" dirty="0" err="1"/>
              <a:t>được</a:t>
            </a:r>
            <a:r>
              <a:rPr lang="en-US" dirty="0"/>
              <a:t> </a:t>
            </a:r>
            <a:r>
              <a:rPr lang="en-US" dirty="0" err="1"/>
              <a:t>nhân</a:t>
            </a:r>
            <a:r>
              <a:rPr lang="en-US" dirty="0"/>
              <a:t> </a:t>
            </a:r>
            <a:r>
              <a:rPr lang="en-US" dirty="0" err="1"/>
              <a:t>bản</a:t>
            </a:r>
            <a:r>
              <a:rPr lang="en-US" dirty="0"/>
              <a:t>.</a:t>
            </a:r>
          </a:p>
          <a:p>
            <a:r>
              <a:rPr lang="en-US" dirty="0"/>
              <a:t>   - So </a:t>
            </a:r>
            <a:r>
              <a:rPr lang="en-US" dirty="0" err="1"/>
              <a:t>với</a:t>
            </a:r>
            <a:r>
              <a:rPr lang="en-US" dirty="0"/>
              <a:t> </a:t>
            </a:r>
            <a:r>
              <a:rPr lang="en-US" dirty="0" err="1"/>
              <a:t>bộ</a:t>
            </a:r>
            <a:r>
              <a:rPr lang="en-US" dirty="0"/>
              <a:t> </a:t>
            </a:r>
            <a:r>
              <a:rPr lang="en-US" dirty="0" err="1"/>
              <a:t>quản</a:t>
            </a:r>
            <a:r>
              <a:rPr lang="en-US" dirty="0"/>
              <a:t> </a:t>
            </a:r>
            <a:r>
              <a:rPr lang="en-US" dirty="0" err="1"/>
              <a:t>lí</a:t>
            </a:r>
            <a:r>
              <a:rPr lang="en-US" dirty="0"/>
              <a:t> </a:t>
            </a:r>
            <a:r>
              <a:rPr lang="en-US" dirty="0" err="1"/>
              <a:t>khóa</a:t>
            </a:r>
            <a:r>
              <a:rPr lang="en-US" dirty="0"/>
              <a:t> 2PL </a:t>
            </a:r>
            <a:r>
              <a:rPr lang="en-US" dirty="0" err="1"/>
              <a:t>nghiêm</a:t>
            </a:r>
            <a:r>
              <a:rPr lang="en-US" dirty="0"/>
              <a:t> </a:t>
            </a:r>
            <a:r>
              <a:rPr lang="en-US" dirty="0" err="1"/>
              <a:t>ngặt</a:t>
            </a:r>
            <a:r>
              <a:rPr lang="en-US" dirty="0"/>
              <a:t>: LM </a:t>
            </a:r>
            <a:r>
              <a:rPr lang="en-US" dirty="0" err="1"/>
              <a:t>trung</a:t>
            </a:r>
            <a:r>
              <a:rPr lang="en-US" dirty="0"/>
              <a:t> </a:t>
            </a:r>
            <a:r>
              <a:rPr lang="en-US" dirty="0" err="1"/>
              <a:t>tâm</a:t>
            </a:r>
            <a:r>
              <a:rPr lang="en-US" dirty="0"/>
              <a:t> </a:t>
            </a:r>
            <a:r>
              <a:rPr lang="en-US" dirty="0" err="1"/>
              <a:t>không</a:t>
            </a:r>
            <a:r>
              <a:rPr lang="en-US" dirty="0"/>
              <a:t> </a:t>
            </a:r>
            <a:r>
              <a:rPr lang="en-US" dirty="0" err="1"/>
              <a:t>gửi</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đến</a:t>
            </a:r>
            <a:r>
              <a:rPr lang="en-US" dirty="0"/>
              <a:t> </a:t>
            </a:r>
            <a:r>
              <a:rPr lang="en-US" dirty="0" err="1"/>
              <a:t>các</a:t>
            </a:r>
            <a:r>
              <a:rPr lang="en-US" dirty="0"/>
              <a:t> </a:t>
            </a:r>
          </a:p>
          <a:p>
            <a:r>
              <a:rPr lang="en-US" dirty="0"/>
              <a:t>     </a:t>
            </a:r>
            <a:r>
              <a:rPr lang="en-US" dirty="0" err="1"/>
              <a:t>bộ</a:t>
            </a:r>
            <a:r>
              <a:rPr lang="en-US" dirty="0"/>
              <a:t> </a:t>
            </a:r>
            <a:r>
              <a:rPr lang="en-US" dirty="0" err="1"/>
              <a:t>xử</a:t>
            </a:r>
            <a:r>
              <a:rPr lang="en-US" dirty="0"/>
              <a:t> </a:t>
            </a:r>
            <a:r>
              <a:rPr lang="en-US" dirty="0" err="1"/>
              <a:t>lí</a:t>
            </a:r>
            <a:r>
              <a:rPr lang="en-US" dirty="0"/>
              <a:t> </a:t>
            </a:r>
            <a:r>
              <a:rPr lang="en-US" dirty="0" err="1"/>
              <a:t>dữ</a:t>
            </a:r>
            <a:r>
              <a:rPr lang="en-US" dirty="0"/>
              <a:t> </a:t>
            </a:r>
            <a:r>
              <a:rPr lang="en-US" dirty="0" err="1"/>
              <a:t>liệu</a:t>
            </a:r>
            <a:r>
              <a:rPr lang="en-US" dirty="0"/>
              <a:t> </a:t>
            </a:r>
            <a:r>
              <a:rPr lang="en-US" dirty="0" err="1"/>
              <a:t>tương</a:t>
            </a:r>
            <a:r>
              <a:rPr lang="en-US" dirty="0"/>
              <a:t> </a:t>
            </a:r>
            <a:r>
              <a:rPr lang="en-US" dirty="0" err="1"/>
              <a:t>ứng</a:t>
            </a:r>
            <a:r>
              <a:rPr lang="en-US" dirty="0"/>
              <a:t>, </a:t>
            </a:r>
            <a:r>
              <a:rPr lang="en-US" dirty="0" err="1"/>
              <a:t>việc</a:t>
            </a:r>
            <a:r>
              <a:rPr lang="en-US" dirty="0"/>
              <a:t> </a:t>
            </a:r>
            <a:r>
              <a:rPr lang="en-US" dirty="0" err="1"/>
              <a:t>này</a:t>
            </a:r>
            <a:r>
              <a:rPr lang="en-US" dirty="0"/>
              <a:t> do TM </a:t>
            </a:r>
            <a:r>
              <a:rPr lang="en-US" dirty="0" err="1"/>
              <a:t>điều</a:t>
            </a:r>
            <a:r>
              <a:rPr lang="en-US" dirty="0"/>
              <a:t> </a:t>
            </a:r>
            <a:r>
              <a:rPr lang="en-US" dirty="0" err="1"/>
              <a:t>phối</a:t>
            </a:r>
            <a:r>
              <a:rPr lang="en-US" dirty="0"/>
              <a:t> </a:t>
            </a:r>
            <a:r>
              <a:rPr lang="en-US" dirty="0" err="1"/>
              <a:t>thực</a:t>
            </a:r>
            <a:r>
              <a:rPr lang="en-US" dirty="0"/>
              <a:t> </a:t>
            </a:r>
            <a:r>
              <a:rPr lang="en-US" dirty="0" err="1"/>
              <a:t>hiện</a:t>
            </a:r>
            <a:r>
              <a:rPr lang="en-US" dirty="0"/>
              <a:t>.</a:t>
            </a:r>
          </a:p>
        </p:txBody>
      </p:sp>
    </p:spTree>
    <p:extLst>
      <p:ext uri="{BB962C8B-B14F-4D97-AF65-F5344CB8AC3E}">
        <p14:creationId xmlns:p14="http://schemas.microsoft.com/office/powerpoint/2010/main" val="10502456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33</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3" y="438073"/>
            <a:ext cx="3221338"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.4, Nghi </a:t>
            </a:r>
            <a:r>
              <a:rPr lang="en-US" sz="1600" dirty="0" err="1"/>
              <a:t>thức</a:t>
            </a:r>
            <a:r>
              <a:rPr lang="en-US" sz="1600" dirty="0"/>
              <a:t> 2PL </a:t>
            </a:r>
            <a:r>
              <a:rPr lang="en-US" sz="1600" dirty="0" err="1"/>
              <a:t>tập</a:t>
            </a:r>
            <a:r>
              <a:rPr lang="en-US" sz="1600" dirty="0"/>
              <a:t> </a:t>
            </a:r>
            <a:r>
              <a:rPr lang="en-US" sz="1600" dirty="0" err="1"/>
              <a:t>trung</a:t>
            </a:r>
            <a:r>
              <a:rPr lang="en-US" sz="1600" dirty="0"/>
              <a:t>(C2PL)</a:t>
            </a:r>
          </a:p>
        </p:txBody>
      </p:sp>
      <p:sp>
        <p:nvSpPr>
          <p:cNvPr id="2" name="TextBox 1"/>
          <p:cNvSpPr txBox="1"/>
          <p:nvPr/>
        </p:nvSpPr>
        <p:spPr>
          <a:xfrm>
            <a:off x="454868" y="1196962"/>
            <a:ext cx="8164393" cy="307777"/>
          </a:xfrm>
          <a:prstGeom prst="rect">
            <a:avLst/>
          </a:prstGeom>
          <a:noFill/>
        </p:spPr>
        <p:txBody>
          <a:bodyPr wrap="square" rtlCol="0">
            <a:spAutoFit/>
          </a:bodyPr>
          <a:lstStyle/>
          <a:p>
            <a:r>
              <a:rPr lang="en-US" b="1" dirty="0"/>
              <a:t>* </a:t>
            </a:r>
            <a:r>
              <a:rPr lang="en-US" b="1" dirty="0" err="1"/>
              <a:t>Thuật</a:t>
            </a:r>
            <a:r>
              <a:rPr lang="en-US" b="1" dirty="0"/>
              <a:t> </a:t>
            </a:r>
            <a:r>
              <a:rPr lang="en-US" b="1" dirty="0" err="1"/>
              <a:t>toán</a:t>
            </a:r>
            <a:r>
              <a:rPr lang="en-US" b="1" dirty="0"/>
              <a:t> </a:t>
            </a:r>
            <a:r>
              <a:rPr lang="en-US" b="1" dirty="0" err="1"/>
              <a:t>quản</a:t>
            </a:r>
            <a:r>
              <a:rPr lang="en-US" b="1" dirty="0"/>
              <a:t> </a:t>
            </a:r>
            <a:r>
              <a:rPr lang="en-US" b="1" dirty="0" err="1"/>
              <a:t>lí</a:t>
            </a:r>
            <a:r>
              <a:rPr lang="en-US" b="1" dirty="0"/>
              <a:t> </a:t>
            </a:r>
            <a:r>
              <a:rPr lang="en-US" b="1" dirty="0" err="1"/>
              <a:t>giao</a:t>
            </a:r>
            <a:r>
              <a:rPr lang="en-US" b="1" dirty="0"/>
              <a:t> </a:t>
            </a:r>
            <a:r>
              <a:rPr lang="en-US" b="1" dirty="0" err="1"/>
              <a:t>tác</a:t>
            </a:r>
            <a:r>
              <a:rPr lang="en-US" b="1" dirty="0"/>
              <a:t> 2PL </a:t>
            </a:r>
            <a:r>
              <a:rPr lang="en-US" b="1" dirty="0" err="1"/>
              <a:t>tập</a:t>
            </a:r>
            <a:r>
              <a:rPr lang="en-US" b="1" dirty="0"/>
              <a:t> </a:t>
            </a:r>
            <a:r>
              <a:rPr lang="en-US" b="1" dirty="0" err="1"/>
              <a:t>trung</a:t>
            </a:r>
            <a:r>
              <a:rPr lang="en-US" b="1" dirty="0"/>
              <a:t> (C2PL – TM):</a:t>
            </a:r>
            <a:endParaRPr lang="en-US" dirty="0"/>
          </a:p>
        </p:txBody>
      </p:sp>
      <p:pic>
        <p:nvPicPr>
          <p:cNvPr id="4" name="Picture 3">
            <a:extLst>
              <a:ext uri="{FF2B5EF4-FFF2-40B4-BE49-F238E27FC236}">
                <a16:creationId xmlns:a16="http://schemas.microsoft.com/office/drawing/2014/main" id="{602C2774-BB88-4AE1-ADF9-E7979C45852A}"/>
              </a:ext>
            </a:extLst>
          </p:cNvPr>
          <p:cNvPicPr>
            <a:picLocks noChangeAspect="1"/>
          </p:cNvPicPr>
          <p:nvPr/>
        </p:nvPicPr>
        <p:blipFill>
          <a:blip r:embed="rId3"/>
          <a:stretch>
            <a:fillRect/>
          </a:stretch>
        </p:blipFill>
        <p:spPr>
          <a:xfrm>
            <a:off x="1094005" y="1664477"/>
            <a:ext cx="3443059" cy="3040950"/>
          </a:xfrm>
          <a:prstGeom prst="rect">
            <a:avLst/>
          </a:prstGeom>
        </p:spPr>
      </p:pic>
      <p:pic>
        <p:nvPicPr>
          <p:cNvPr id="8" name="Picture 7">
            <a:extLst>
              <a:ext uri="{FF2B5EF4-FFF2-40B4-BE49-F238E27FC236}">
                <a16:creationId xmlns:a16="http://schemas.microsoft.com/office/drawing/2014/main" id="{33B7742A-3AF5-4CEE-AF2C-1846DBE00FFA}"/>
              </a:ext>
            </a:extLst>
          </p:cNvPr>
          <p:cNvPicPr>
            <a:picLocks noChangeAspect="1"/>
          </p:cNvPicPr>
          <p:nvPr/>
        </p:nvPicPr>
        <p:blipFill>
          <a:blip r:embed="rId4"/>
          <a:stretch>
            <a:fillRect/>
          </a:stretch>
        </p:blipFill>
        <p:spPr>
          <a:xfrm>
            <a:off x="4811415" y="1629714"/>
            <a:ext cx="2950925" cy="3102070"/>
          </a:xfrm>
          <a:prstGeom prst="rect">
            <a:avLst/>
          </a:prstGeom>
        </p:spPr>
      </p:pic>
    </p:spTree>
    <p:extLst>
      <p:ext uri="{BB962C8B-B14F-4D97-AF65-F5344CB8AC3E}">
        <p14:creationId xmlns:p14="http://schemas.microsoft.com/office/powerpoint/2010/main" val="4076731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34</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3" y="438073"/>
            <a:ext cx="3221338"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.4, Nghi </a:t>
            </a:r>
            <a:r>
              <a:rPr lang="en-US" sz="1600" dirty="0" err="1"/>
              <a:t>thức</a:t>
            </a:r>
            <a:r>
              <a:rPr lang="en-US" sz="1600" dirty="0"/>
              <a:t> 2PL </a:t>
            </a:r>
            <a:r>
              <a:rPr lang="en-US" sz="1600" dirty="0" err="1"/>
              <a:t>tập</a:t>
            </a:r>
            <a:r>
              <a:rPr lang="en-US" sz="1600" dirty="0"/>
              <a:t> </a:t>
            </a:r>
            <a:r>
              <a:rPr lang="en-US" sz="1600" dirty="0" err="1"/>
              <a:t>trung</a:t>
            </a:r>
            <a:r>
              <a:rPr lang="en-US" sz="1600" dirty="0"/>
              <a:t>(C2PL)</a:t>
            </a:r>
          </a:p>
        </p:txBody>
      </p:sp>
      <p:sp>
        <p:nvSpPr>
          <p:cNvPr id="2" name="TextBox 1"/>
          <p:cNvSpPr txBox="1"/>
          <p:nvPr/>
        </p:nvSpPr>
        <p:spPr>
          <a:xfrm>
            <a:off x="454868" y="1196962"/>
            <a:ext cx="8164393" cy="307777"/>
          </a:xfrm>
          <a:prstGeom prst="rect">
            <a:avLst/>
          </a:prstGeom>
          <a:noFill/>
        </p:spPr>
        <p:txBody>
          <a:bodyPr wrap="square" rtlCol="0">
            <a:spAutoFit/>
          </a:bodyPr>
          <a:lstStyle/>
          <a:p>
            <a:r>
              <a:rPr lang="en-US" b="1" dirty="0"/>
              <a:t>* </a:t>
            </a:r>
            <a:r>
              <a:rPr lang="en-US" b="1" dirty="0" err="1"/>
              <a:t>Thuật</a:t>
            </a:r>
            <a:r>
              <a:rPr lang="en-US" b="1" dirty="0"/>
              <a:t> </a:t>
            </a:r>
            <a:r>
              <a:rPr lang="en-US" b="1" dirty="0" err="1"/>
              <a:t>toán</a:t>
            </a:r>
            <a:r>
              <a:rPr lang="en-US" b="1" dirty="0"/>
              <a:t> </a:t>
            </a:r>
            <a:r>
              <a:rPr lang="en-US" b="1" dirty="0" err="1"/>
              <a:t>quản</a:t>
            </a:r>
            <a:r>
              <a:rPr lang="en-US" b="1" dirty="0"/>
              <a:t> </a:t>
            </a:r>
            <a:r>
              <a:rPr lang="en-US" b="1" dirty="0" err="1"/>
              <a:t>lí</a:t>
            </a:r>
            <a:r>
              <a:rPr lang="en-US" b="1" dirty="0"/>
              <a:t> </a:t>
            </a:r>
            <a:r>
              <a:rPr lang="en-US" b="1" dirty="0" err="1"/>
              <a:t>giao</a:t>
            </a:r>
            <a:r>
              <a:rPr lang="en-US" b="1" dirty="0"/>
              <a:t> </a:t>
            </a:r>
            <a:r>
              <a:rPr lang="en-US" b="1" dirty="0" err="1"/>
              <a:t>tác</a:t>
            </a:r>
            <a:r>
              <a:rPr lang="en-US" b="1" dirty="0"/>
              <a:t> 2PL </a:t>
            </a:r>
            <a:r>
              <a:rPr lang="en-US" b="1" dirty="0" err="1"/>
              <a:t>tập</a:t>
            </a:r>
            <a:r>
              <a:rPr lang="en-US" b="1" dirty="0"/>
              <a:t> </a:t>
            </a:r>
            <a:r>
              <a:rPr lang="en-US" b="1" dirty="0" err="1"/>
              <a:t>trung</a:t>
            </a:r>
            <a:r>
              <a:rPr lang="en-US" b="1" dirty="0"/>
              <a:t> (C2PL – TM):</a:t>
            </a:r>
            <a:endParaRPr lang="en-US" dirty="0"/>
          </a:p>
        </p:txBody>
      </p:sp>
      <p:pic>
        <p:nvPicPr>
          <p:cNvPr id="7" name="Picture 6">
            <a:extLst>
              <a:ext uri="{FF2B5EF4-FFF2-40B4-BE49-F238E27FC236}">
                <a16:creationId xmlns:a16="http://schemas.microsoft.com/office/drawing/2014/main" id="{E1AB6E01-189C-4FC9-9DA6-016BD3D7B5B1}"/>
              </a:ext>
            </a:extLst>
          </p:cNvPr>
          <p:cNvPicPr>
            <a:picLocks noChangeAspect="1"/>
          </p:cNvPicPr>
          <p:nvPr/>
        </p:nvPicPr>
        <p:blipFill>
          <a:blip r:embed="rId3"/>
          <a:stretch>
            <a:fillRect/>
          </a:stretch>
        </p:blipFill>
        <p:spPr>
          <a:xfrm>
            <a:off x="1008142" y="1629713"/>
            <a:ext cx="3254573" cy="3178353"/>
          </a:xfrm>
          <a:prstGeom prst="rect">
            <a:avLst/>
          </a:prstGeom>
        </p:spPr>
      </p:pic>
      <p:pic>
        <p:nvPicPr>
          <p:cNvPr id="10" name="Picture 9">
            <a:extLst>
              <a:ext uri="{FF2B5EF4-FFF2-40B4-BE49-F238E27FC236}">
                <a16:creationId xmlns:a16="http://schemas.microsoft.com/office/drawing/2014/main" id="{9D0FF27F-4C87-4537-8516-B605D55D57A4}"/>
              </a:ext>
            </a:extLst>
          </p:cNvPr>
          <p:cNvPicPr>
            <a:picLocks noChangeAspect="1"/>
          </p:cNvPicPr>
          <p:nvPr/>
        </p:nvPicPr>
        <p:blipFill>
          <a:blip r:embed="rId4"/>
          <a:stretch>
            <a:fillRect/>
          </a:stretch>
        </p:blipFill>
        <p:spPr>
          <a:xfrm>
            <a:off x="4824660" y="1629713"/>
            <a:ext cx="3155970" cy="3178353"/>
          </a:xfrm>
          <a:prstGeom prst="rect">
            <a:avLst/>
          </a:prstGeom>
        </p:spPr>
      </p:pic>
    </p:spTree>
    <p:extLst>
      <p:ext uri="{BB962C8B-B14F-4D97-AF65-F5344CB8AC3E}">
        <p14:creationId xmlns:p14="http://schemas.microsoft.com/office/powerpoint/2010/main" val="12098578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35</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3" y="438073"/>
            <a:ext cx="3221338"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.4, Nghi </a:t>
            </a:r>
            <a:r>
              <a:rPr lang="en-US" sz="1600" dirty="0" err="1"/>
              <a:t>thức</a:t>
            </a:r>
            <a:r>
              <a:rPr lang="en-US" sz="1600" dirty="0"/>
              <a:t> 2PL </a:t>
            </a:r>
            <a:r>
              <a:rPr lang="en-US" sz="1600" dirty="0" err="1"/>
              <a:t>tập</a:t>
            </a:r>
            <a:r>
              <a:rPr lang="en-US" sz="1600" dirty="0"/>
              <a:t> </a:t>
            </a:r>
            <a:r>
              <a:rPr lang="en-US" sz="1600" dirty="0" err="1"/>
              <a:t>trung</a:t>
            </a:r>
            <a:r>
              <a:rPr lang="en-US" sz="1600" dirty="0"/>
              <a:t>(C2PL)</a:t>
            </a:r>
          </a:p>
        </p:txBody>
      </p:sp>
      <p:sp>
        <p:nvSpPr>
          <p:cNvPr id="2" name="TextBox 1"/>
          <p:cNvSpPr txBox="1"/>
          <p:nvPr/>
        </p:nvSpPr>
        <p:spPr>
          <a:xfrm>
            <a:off x="454868" y="1196962"/>
            <a:ext cx="8164393" cy="307777"/>
          </a:xfrm>
          <a:prstGeom prst="rect">
            <a:avLst/>
          </a:prstGeom>
          <a:noFill/>
        </p:spPr>
        <p:txBody>
          <a:bodyPr wrap="square" rtlCol="0">
            <a:spAutoFit/>
          </a:bodyPr>
          <a:lstStyle/>
          <a:p>
            <a:r>
              <a:rPr lang="en-US" b="1" dirty="0"/>
              <a:t>* </a:t>
            </a:r>
            <a:r>
              <a:rPr lang="en-US" b="1" dirty="0" err="1"/>
              <a:t>Thuật</a:t>
            </a:r>
            <a:r>
              <a:rPr lang="en-US" b="1" dirty="0"/>
              <a:t> </a:t>
            </a:r>
            <a:r>
              <a:rPr lang="en-US" b="1" dirty="0" err="1"/>
              <a:t>toán</a:t>
            </a:r>
            <a:r>
              <a:rPr lang="en-US" b="1" dirty="0"/>
              <a:t> </a:t>
            </a:r>
            <a:r>
              <a:rPr lang="en-US" b="1" dirty="0" err="1"/>
              <a:t>quản</a:t>
            </a:r>
            <a:r>
              <a:rPr lang="en-US" b="1" dirty="0"/>
              <a:t> </a:t>
            </a:r>
            <a:r>
              <a:rPr lang="en-US" b="1" dirty="0" err="1"/>
              <a:t>lí</a:t>
            </a:r>
            <a:r>
              <a:rPr lang="en-US" b="1" dirty="0"/>
              <a:t> </a:t>
            </a:r>
            <a:r>
              <a:rPr lang="en-US" b="1" dirty="0" err="1"/>
              <a:t>giao</a:t>
            </a:r>
            <a:r>
              <a:rPr lang="en-US" b="1" dirty="0"/>
              <a:t> </a:t>
            </a:r>
            <a:r>
              <a:rPr lang="en-US" b="1" dirty="0" err="1"/>
              <a:t>tác</a:t>
            </a:r>
            <a:r>
              <a:rPr lang="en-US" b="1" dirty="0"/>
              <a:t> 2PL </a:t>
            </a:r>
            <a:r>
              <a:rPr lang="en-US" b="1" dirty="0" err="1"/>
              <a:t>tập</a:t>
            </a:r>
            <a:r>
              <a:rPr lang="en-US" b="1" dirty="0"/>
              <a:t> </a:t>
            </a:r>
            <a:r>
              <a:rPr lang="en-US" b="1" dirty="0" err="1"/>
              <a:t>trung</a:t>
            </a:r>
            <a:r>
              <a:rPr lang="en-US" b="1" dirty="0"/>
              <a:t> (C2PL – TM):</a:t>
            </a:r>
            <a:endParaRPr lang="en-US" dirty="0"/>
          </a:p>
        </p:txBody>
      </p:sp>
      <p:pic>
        <p:nvPicPr>
          <p:cNvPr id="4" name="Picture 3">
            <a:extLst>
              <a:ext uri="{FF2B5EF4-FFF2-40B4-BE49-F238E27FC236}">
                <a16:creationId xmlns:a16="http://schemas.microsoft.com/office/drawing/2014/main" id="{CA3946C6-98FB-46FA-ACB2-3126AD402C68}"/>
              </a:ext>
            </a:extLst>
          </p:cNvPr>
          <p:cNvPicPr>
            <a:picLocks noChangeAspect="1"/>
          </p:cNvPicPr>
          <p:nvPr/>
        </p:nvPicPr>
        <p:blipFill>
          <a:blip r:embed="rId3"/>
          <a:stretch>
            <a:fillRect/>
          </a:stretch>
        </p:blipFill>
        <p:spPr>
          <a:xfrm>
            <a:off x="2384862" y="1842986"/>
            <a:ext cx="3953427" cy="1457528"/>
          </a:xfrm>
          <a:prstGeom prst="rect">
            <a:avLst/>
          </a:prstGeom>
        </p:spPr>
      </p:pic>
    </p:spTree>
    <p:extLst>
      <p:ext uri="{BB962C8B-B14F-4D97-AF65-F5344CB8AC3E}">
        <p14:creationId xmlns:p14="http://schemas.microsoft.com/office/powerpoint/2010/main" val="3703015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36</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3" y="438073"/>
            <a:ext cx="3221338"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.4, Nghi </a:t>
            </a:r>
            <a:r>
              <a:rPr lang="en-US" sz="1600" dirty="0" err="1"/>
              <a:t>thức</a:t>
            </a:r>
            <a:r>
              <a:rPr lang="en-US" sz="1600" dirty="0"/>
              <a:t> 2PL </a:t>
            </a:r>
            <a:r>
              <a:rPr lang="en-US" sz="1600" dirty="0" err="1"/>
              <a:t>tập</a:t>
            </a:r>
            <a:r>
              <a:rPr lang="en-US" sz="1600" dirty="0"/>
              <a:t> </a:t>
            </a:r>
            <a:r>
              <a:rPr lang="en-US" sz="1600" dirty="0" err="1"/>
              <a:t>trung</a:t>
            </a:r>
            <a:r>
              <a:rPr lang="en-US" sz="1600" dirty="0"/>
              <a:t>(C2PL)</a:t>
            </a:r>
          </a:p>
        </p:txBody>
      </p:sp>
      <p:sp>
        <p:nvSpPr>
          <p:cNvPr id="2" name="TextBox 1"/>
          <p:cNvSpPr txBox="1"/>
          <p:nvPr/>
        </p:nvSpPr>
        <p:spPr>
          <a:xfrm>
            <a:off x="454868" y="1196962"/>
            <a:ext cx="8164393" cy="307777"/>
          </a:xfrm>
          <a:prstGeom prst="rect">
            <a:avLst/>
          </a:prstGeom>
          <a:noFill/>
        </p:spPr>
        <p:txBody>
          <a:bodyPr wrap="square" rtlCol="0">
            <a:spAutoFit/>
          </a:bodyPr>
          <a:lstStyle/>
          <a:p>
            <a:r>
              <a:rPr lang="en-US" b="1" dirty="0"/>
              <a:t>* </a:t>
            </a:r>
            <a:r>
              <a:rPr lang="en-US" b="1" dirty="0" err="1"/>
              <a:t>Bộ</a:t>
            </a:r>
            <a:r>
              <a:rPr lang="en-US" b="1" dirty="0"/>
              <a:t> </a:t>
            </a:r>
            <a:r>
              <a:rPr lang="en-US" b="1" dirty="0" err="1"/>
              <a:t>quản</a:t>
            </a:r>
            <a:r>
              <a:rPr lang="en-US" b="1" dirty="0"/>
              <a:t> </a:t>
            </a:r>
            <a:r>
              <a:rPr lang="en-US" b="1" dirty="0" err="1"/>
              <a:t>lí</a:t>
            </a:r>
            <a:r>
              <a:rPr lang="en-US" b="1" dirty="0"/>
              <a:t> </a:t>
            </a:r>
            <a:r>
              <a:rPr lang="en-US" b="1" dirty="0" err="1"/>
              <a:t>khóa</a:t>
            </a:r>
            <a:r>
              <a:rPr lang="en-US" b="1" dirty="0"/>
              <a:t> 2PL </a:t>
            </a:r>
            <a:r>
              <a:rPr lang="en-US" b="1" dirty="0" err="1"/>
              <a:t>tập</a:t>
            </a:r>
            <a:r>
              <a:rPr lang="en-US" b="1" dirty="0"/>
              <a:t> </a:t>
            </a:r>
            <a:r>
              <a:rPr lang="en-US" b="1" dirty="0" err="1"/>
              <a:t>trung</a:t>
            </a:r>
            <a:r>
              <a:rPr lang="en-US" b="1" dirty="0"/>
              <a:t> (C2PL – LM):</a:t>
            </a:r>
            <a:endParaRPr lang="en-US" dirty="0"/>
          </a:p>
        </p:txBody>
      </p:sp>
      <p:pic>
        <p:nvPicPr>
          <p:cNvPr id="7" name="Picture 6">
            <a:extLst>
              <a:ext uri="{FF2B5EF4-FFF2-40B4-BE49-F238E27FC236}">
                <a16:creationId xmlns:a16="http://schemas.microsoft.com/office/drawing/2014/main" id="{C38948F0-18A6-4F6A-8F6B-5F376387EFEA}"/>
              </a:ext>
            </a:extLst>
          </p:cNvPr>
          <p:cNvPicPr>
            <a:picLocks noChangeAspect="1"/>
          </p:cNvPicPr>
          <p:nvPr/>
        </p:nvPicPr>
        <p:blipFill>
          <a:blip r:embed="rId3"/>
          <a:stretch>
            <a:fillRect/>
          </a:stretch>
        </p:blipFill>
        <p:spPr>
          <a:xfrm>
            <a:off x="553397" y="1780175"/>
            <a:ext cx="3858163" cy="2457793"/>
          </a:xfrm>
          <a:prstGeom prst="rect">
            <a:avLst/>
          </a:prstGeom>
        </p:spPr>
      </p:pic>
      <p:pic>
        <p:nvPicPr>
          <p:cNvPr id="9" name="Picture 8">
            <a:extLst>
              <a:ext uri="{FF2B5EF4-FFF2-40B4-BE49-F238E27FC236}">
                <a16:creationId xmlns:a16="http://schemas.microsoft.com/office/drawing/2014/main" id="{1A54C159-9054-4786-913B-7E6AC980B467}"/>
              </a:ext>
            </a:extLst>
          </p:cNvPr>
          <p:cNvPicPr>
            <a:picLocks noChangeAspect="1"/>
          </p:cNvPicPr>
          <p:nvPr/>
        </p:nvPicPr>
        <p:blipFill>
          <a:blip r:embed="rId4"/>
          <a:stretch>
            <a:fillRect/>
          </a:stretch>
        </p:blipFill>
        <p:spPr>
          <a:xfrm>
            <a:off x="4886398" y="1394968"/>
            <a:ext cx="3204054" cy="3228205"/>
          </a:xfrm>
          <a:prstGeom prst="rect">
            <a:avLst/>
          </a:prstGeom>
        </p:spPr>
      </p:pic>
    </p:spTree>
    <p:extLst>
      <p:ext uri="{BB962C8B-B14F-4D97-AF65-F5344CB8AC3E}">
        <p14:creationId xmlns:p14="http://schemas.microsoft.com/office/powerpoint/2010/main" val="33142149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37</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3" y="438073"/>
            <a:ext cx="3221338"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.4, Nghi </a:t>
            </a:r>
            <a:r>
              <a:rPr lang="en-US" sz="1600" dirty="0" err="1"/>
              <a:t>thức</a:t>
            </a:r>
            <a:r>
              <a:rPr lang="en-US" sz="1600" dirty="0"/>
              <a:t> 2PL </a:t>
            </a:r>
            <a:r>
              <a:rPr lang="en-US" sz="1600" dirty="0" err="1"/>
              <a:t>tập</a:t>
            </a:r>
            <a:r>
              <a:rPr lang="en-US" sz="1600" dirty="0"/>
              <a:t> </a:t>
            </a:r>
            <a:r>
              <a:rPr lang="en-US" sz="1600" dirty="0" err="1"/>
              <a:t>trung</a:t>
            </a:r>
            <a:r>
              <a:rPr lang="en-US" sz="1600" dirty="0"/>
              <a:t>(C2PL)</a:t>
            </a:r>
          </a:p>
        </p:txBody>
      </p:sp>
      <p:sp>
        <p:nvSpPr>
          <p:cNvPr id="2" name="TextBox 1"/>
          <p:cNvSpPr txBox="1"/>
          <p:nvPr/>
        </p:nvSpPr>
        <p:spPr>
          <a:xfrm>
            <a:off x="454868" y="1196962"/>
            <a:ext cx="8164393" cy="307777"/>
          </a:xfrm>
          <a:prstGeom prst="rect">
            <a:avLst/>
          </a:prstGeom>
          <a:noFill/>
        </p:spPr>
        <p:txBody>
          <a:bodyPr wrap="square" rtlCol="0">
            <a:spAutoFit/>
          </a:bodyPr>
          <a:lstStyle/>
          <a:p>
            <a:r>
              <a:rPr lang="en-US" b="1" dirty="0"/>
              <a:t>* </a:t>
            </a:r>
            <a:r>
              <a:rPr lang="en-US" b="1" dirty="0" err="1"/>
              <a:t>Bộ</a:t>
            </a:r>
            <a:r>
              <a:rPr lang="en-US" b="1" dirty="0"/>
              <a:t> </a:t>
            </a:r>
            <a:r>
              <a:rPr lang="en-US" b="1" dirty="0" err="1"/>
              <a:t>quản</a:t>
            </a:r>
            <a:r>
              <a:rPr lang="en-US" b="1" dirty="0"/>
              <a:t> </a:t>
            </a:r>
            <a:r>
              <a:rPr lang="en-US" b="1" dirty="0" err="1"/>
              <a:t>lí</a:t>
            </a:r>
            <a:r>
              <a:rPr lang="en-US" b="1" dirty="0"/>
              <a:t> </a:t>
            </a:r>
            <a:r>
              <a:rPr lang="en-US" b="1" dirty="0" err="1"/>
              <a:t>khóa</a:t>
            </a:r>
            <a:r>
              <a:rPr lang="en-US" b="1" dirty="0"/>
              <a:t> 2PL </a:t>
            </a:r>
            <a:r>
              <a:rPr lang="en-US" b="1" dirty="0" err="1"/>
              <a:t>tập</a:t>
            </a:r>
            <a:r>
              <a:rPr lang="en-US" b="1" dirty="0"/>
              <a:t> </a:t>
            </a:r>
            <a:r>
              <a:rPr lang="en-US" b="1" dirty="0" err="1"/>
              <a:t>trung</a:t>
            </a:r>
            <a:r>
              <a:rPr lang="en-US" b="1" dirty="0"/>
              <a:t> (C2PL – LM):</a:t>
            </a:r>
            <a:endParaRPr lang="en-US" dirty="0"/>
          </a:p>
        </p:txBody>
      </p:sp>
      <p:pic>
        <p:nvPicPr>
          <p:cNvPr id="4" name="Picture 3">
            <a:extLst>
              <a:ext uri="{FF2B5EF4-FFF2-40B4-BE49-F238E27FC236}">
                <a16:creationId xmlns:a16="http://schemas.microsoft.com/office/drawing/2014/main" id="{200204CA-2C81-4D0D-A65F-3A0C4859FAB8}"/>
              </a:ext>
            </a:extLst>
          </p:cNvPr>
          <p:cNvPicPr>
            <a:picLocks noChangeAspect="1"/>
          </p:cNvPicPr>
          <p:nvPr/>
        </p:nvPicPr>
        <p:blipFill>
          <a:blip r:embed="rId3"/>
          <a:stretch>
            <a:fillRect/>
          </a:stretch>
        </p:blipFill>
        <p:spPr>
          <a:xfrm>
            <a:off x="1104705" y="1611060"/>
            <a:ext cx="3158010" cy="3173880"/>
          </a:xfrm>
          <a:prstGeom prst="rect">
            <a:avLst/>
          </a:prstGeom>
        </p:spPr>
      </p:pic>
      <p:sp>
        <p:nvSpPr>
          <p:cNvPr id="9" name="TextBox 8">
            <a:extLst>
              <a:ext uri="{FF2B5EF4-FFF2-40B4-BE49-F238E27FC236}">
                <a16:creationId xmlns:a16="http://schemas.microsoft.com/office/drawing/2014/main" id="{D16077AA-2850-41DD-B3E6-1C372B53FA25}"/>
              </a:ext>
            </a:extLst>
          </p:cNvPr>
          <p:cNvSpPr txBox="1"/>
          <p:nvPr/>
        </p:nvSpPr>
        <p:spPr>
          <a:xfrm>
            <a:off x="4674387" y="2134773"/>
            <a:ext cx="3770875" cy="1384995"/>
          </a:xfrm>
          <a:prstGeom prst="rect">
            <a:avLst/>
          </a:prstGeom>
          <a:noFill/>
        </p:spPr>
        <p:txBody>
          <a:bodyPr wrap="square">
            <a:spAutoFit/>
          </a:bodyPr>
          <a:lstStyle/>
          <a:p>
            <a:pPr algn="just"/>
            <a:r>
              <a:rPr lang="en-US" b="1" dirty="0"/>
              <a:t>* </a:t>
            </a:r>
            <a:r>
              <a:rPr lang="en-US" b="1" dirty="0" err="1"/>
              <a:t>Nhược</a:t>
            </a:r>
            <a:r>
              <a:rPr lang="en-US" b="1" dirty="0"/>
              <a:t> </a:t>
            </a:r>
            <a:r>
              <a:rPr lang="en-US" b="1" dirty="0" err="1"/>
              <a:t>điểm</a:t>
            </a:r>
            <a:r>
              <a:rPr lang="en-US" b="1" dirty="0"/>
              <a:t> </a:t>
            </a:r>
            <a:r>
              <a:rPr lang="en-US" b="1" dirty="0" err="1"/>
              <a:t>của</a:t>
            </a:r>
            <a:r>
              <a:rPr lang="en-US" b="1" dirty="0"/>
              <a:t> </a:t>
            </a:r>
            <a:r>
              <a:rPr lang="en-US" b="1" dirty="0" err="1"/>
              <a:t>các</a:t>
            </a:r>
            <a:r>
              <a:rPr lang="en-US" b="1" dirty="0"/>
              <a:t> </a:t>
            </a:r>
            <a:r>
              <a:rPr lang="en-US" b="1" dirty="0" err="1"/>
              <a:t>thuật</a:t>
            </a:r>
            <a:r>
              <a:rPr lang="en-US" b="1" dirty="0"/>
              <a:t> </a:t>
            </a:r>
            <a:r>
              <a:rPr lang="en-US" b="1" dirty="0" err="1"/>
              <a:t>toán</a:t>
            </a:r>
            <a:r>
              <a:rPr lang="en-US" b="1" dirty="0"/>
              <a:t> C2PL: </a:t>
            </a:r>
            <a:r>
              <a:rPr lang="en-US" dirty="0" err="1"/>
              <a:t>Có</a:t>
            </a:r>
            <a:r>
              <a:rPr lang="en-US" dirty="0"/>
              <a:t> </a:t>
            </a:r>
            <a:r>
              <a:rPr lang="en-US" dirty="0" err="1"/>
              <a:t>thể</a:t>
            </a:r>
            <a:r>
              <a:rPr lang="en-US" dirty="0"/>
              <a:t> </a:t>
            </a:r>
            <a:r>
              <a:rPr lang="en-US" dirty="0" err="1"/>
              <a:t>tạo</a:t>
            </a:r>
            <a:r>
              <a:rPr lang="en-US" dirty="0"/>
              <a:t> ra </a:t>
            </a:r>
            <a:r>
              <a:rPr lang="en-US" dirty="0" err="1"/>
              <a:t>một</a:t>
            </a:r>
            <a:r>
              <a:rPr lang="en-US" dirty="0"/>
              <a:t> </a:t>
            </a:r>
            <a:r>
              <a:rPr lang="en-US" dirty="0" err="1"/>
              <a:t>điểm</a:t>
            </a:r>
            <a:r>
              <a:rPr lang="en-US" dirty="0"/>
              <a:t> </a:t>
            </a:r>
            <a:r>
              <a:rPr lang="en-US" dirty="0" err="1"/>
              <a:t>ùn</a:t>
            </a:r>
            <a:r>
              <a:rPr lang="en-US" dirty="0"/>
              <a:t> </a:t>
            </a:r>
            <a:r>
              <a:rPr lang="en-US" dirty="0" err="1"/>
              <a:t>tắc</a:t>
            </a:r>
            <a:r>
              <a:rPr lang="en-US" dirty="0"/>
              <a:t> </a:t>
            </a:r>
            <a:r>
              <a:rPr lang="en-US" dirty="0" err="1"/>
              <a:t>quanh</a:t>
            </a:r>
            <a:r>
              <a:rPr lang="en-US" dirty="0"/>
              <a:t> </a:t>
            </a:r>
            <a:r>
              <a:rPr lang="en-US" dirty="0" err="1"/>
              <a:t>vị</a:t>
            </a:r>
            <a:r>
              <a:rPr lang="en-US" dirty="0"/>
              <a:t> </a:t>
            </a:r>
            <a:r>
              <a:rPr lang="en-US" dirty="0" err="1"/>
              <a:t>trí</a:t>
            </a:r>
            <a:r>
              <a:rPr lang="en-US" dirty="0"/>
              <a:t> </a:t>
            </a:r>
            <a:r>
              <a:rPr lang="en-US" dirty="0" err="1"/>
              <a:t>trung</a:t>
            </a:r>
            <a:r>
              <a:rPr lang="en-US" dirty="0"/>
              <a:t> </a:t>
            </a:r>
            <a:r>
              <a:rPr lang="en-US" dirty="0" err="1"/>
              <a:t>tâm</a:t>
            </a:r>
            <a:r>
              <a:rPr lang="en-US" dirty="0"/>
              <a:t>. </a:t>
            </a:r>
            <a:r>
              <a:rPr lang="en-US" dirty="0" err="1"/>
              <a:t>Hơn</a:t>
            </a:r>
            <a:r>
              <a:rPr lang="en-US" dirty="0"/>
              <a:t> </a:t>
            </a:r>
            <a:r>
              <a:rPr lang="en-US" dirty="0" err="1"/>
              <a:t>nữa</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kém</a:t>
            </a:r>
            <a:r>
              <a:rPr lang="en-US" dirty="0"/>
              <a:t> </a:t>
            </a:r>
            <a:r>
              <a:rPr lang="en-US" dirty="0" err="1"/>
              <a:t>thích</a:t>
            </a:r>
            <a:r>
              <a:rPr lang="en-US" dirty="0"/>
              <a:t> </a:t>
            </a:r>
            <a:r>
              <a:rPr lang="en-US" dirty="0" err="1"/>
              <a:t>ứng</a:t>
            </a:r>
            <a:r>
              <a:rPr lang="en-US" dirty="0"/>
              <a:t> </a:t>
            </a:r>
            <a:r>
              <a:rPr lang="en-US" dirty="0" err="1"/>
              <a:t>bởi</a:t>
            </a:r>
            <a:r>
              <a:rPr lang="en-US" dirty="0"/>
              <a:t> </a:t>
            </a:r>
            <a:r>
              <a:rPr lang="en-US" dirty="0" err="1"/>
              <a:t>vì</a:t>
            </a:r>
            <a:r>
              <a:rPr lang="en-US" dirty="0"/>
              <a:t> </a:t>
            </a:r>
            <a:r>
              <a:rPr lang="en-US" dirty="0" err="1"/>
              <a:t>sự</a:t>
            </a:r>
            <a:r>
              <a:rPr lang="en-US" dirty="0"/>
              <a:t> </a:t>
            </a:r>
            <a:r>
              <a:rPr lang="en-US" dirty="0" err="1"/>
              <a:t>cố</a:t>
            </a:r>
            <a:r>
              <a:rPr lang="en-US" dirty="0"/>
              <a:t> </a:t>
            </a:r>
            <a:r>
              <a:rPr lang="en-US" dirty="0" err="1"/>
              <a:t>hoặc</a:t>
            </a:r>
            <a:r>
              <a:rPr lang="en-US" dirty="0"/>
              <a:t> </a:t>
            </a:r>
            <a:r>
              <a:rPr lang="en-US" dirty="0" err="1"/>
              <a:t>tình</a:t>
            </a:r>
            <a:r>
              <a:rPr lang="en-US" dirty="0"/>
              <a:t> </a:t>
            </a:r>
            <a:r>
              <a:rPr lang="en-US" dirty="0" err="1"/>
              <a:t>trạng</a:t>
            </a:r>
            <a:r>
              <a:rPr lang="en-US" dirty="0"/>
              <a:t> </a:t>
            </a:r>
            <a:r>
              <a:rPr lang="en-US" dirty="0" err="1"/>
              <a:t>bất</a:t>
            </a:r>
            <a:r>
              <a:rPr lang="en-US" dirty="0"/>
              <a:t> </a:t>
            </a:r>
            <a:r>
              <a:rPr lang="en-US" dirty="0" err="1"/>
              <a:t>khả</a:t>
            </a:r>
            <a:r>
              <a:rPr lang="en-US" dirty="0"/>
              <a:t> </a:t>
            </a:r>
            <a:r>
              <a:rPr lang="en-US" dirty="0" err="1"/>
              <a:t>truy</a:t>
            </a:r>
            <a:r>
              <a:rPr lang="en-US" dirty="0"/>
              <a:t> </a:t>
            </a:r>
            <a:r>
              <a:rPr lang="en-US" dirty="0" err="1"/>
              <a:t>đến</a:t>
            </a:r>
            <a:r>
              <a:rPr lang="en-US" dirty="0"/>
              <a:t> </a:t>
            </a:r>
            <a:r>
              <a:rPr lang="en-US" dirty="0" err="1"/>
              <a:t>vị</a:t>
            </a:r>
            <a:r>
              <a:rPr lang="en-US" dirty="0"/>
              <a:t> </a:t>
            </a:r>
            <a:r>
              <a:rPr lang="en-US" dirty="0" err="1"/>
              <a:t>trí</a:t>
            </a:r>
            <a:r>
              <a:rPr lang="en-US" dirty="0"/>
              <a:t> </a:t>
            </a:r>
            <a:r>
              <a:rPr lang="en-US" dirty="0" err="1"/>
              <a:t>trung</a:t>
            </a:r>
            <a:r>
              <a:rPr lang="en-US" dirty="0"/>
              <a:t> </a:t>
            </a:r>
            <a:r>
              <a:rPr lang="en-US" dirty="0" err="1"/>
              <a:t>tâm</a:t>
            </a:r>
            <a:r>
              <a:rPr lang="en-US" dirty="0"/>
              <a:t> </a:t>
            </a:r>
            <a:r>
              <a:rPr lang="en-US" dirty="0" err="1"/>
              <a:t>có</a:t>
            </a:r>
            <a:r>
              <a:rPr lang="en-US" dirty="0"/>
              <a:t> </a:t>
            </a:r>
            <a:r>
              <a:rPr lang="en-US" dirty="0" err="1"/>
              <a:t>thể</a:t>
            </a:r>
            <a:r>
              <a:rPr lang="en-US" dirty="0"/>
              <a:t> </a:t>
            </a:r>
            <a:r>
              <a:rPr lang="en-US" dirty="0" err="1"/>
              <a:t>dẫn</a:t>
            </a:r>
            <a:r>
              <a:rPr lang="en-US" dirty="0"/>
              <a:t> </a:t>
            </a:r>
            <a:r>
              <a:rPr lang="en-US" dirty="0" err="1"/>
              <a:t>đến</a:t>
            </a:r>
            <a:r>
              <a:rPr lang="en-US" dirty="0"/>
              <a:t> </a:t>
            </a:r>
            <a:r>
              <a:rPr lang="en-US" dirty="0" err="1"/>
              <a:t>các</a:t>
            </a:r>
            <a:r>
              <a:rPr lang="en-US" dirty="0"/>
              <a:t> </a:t>
            </a:r>
            <a:r>
              <a:rPr lang="en-US" dirty="0" err="1"/>
              <a:t>sự</a:t>
            </a:r>
            <a:r>
              <a:rPr lang="en-US" dirty="0"/>
              <a:t> </a:t>
            </a:r>
            <a:r>
              <a:rPr lang="en-US" dirty="0" err="1"/>
              <a:t>cố</a:t>
            </a:r>
            <a:r>
              <a:rPr lang="en-US" dirty="0"/>
              <a:t> </a:t>
            </a:r>
            <a:r>
              <a:rPr lang="en-US" dirty="0" err="1"/>
              <a:t>hệ</a:t>
            </a:r>
            <a:r>
              <a:rPr lang="en-US" dirty="0"/>
              <a:t> </a:t>
            </a:r>
            <a:r>
              <a:rPr lang="en-US" dirty="0" err="1"/>
              <a:t>thống</a:t>
            </a:r>
            <a:r>
              <a:rPr lang="en-US" dirty="0"/>
              <a:t>.</a:t>
            </a:r>
          </a:p>
        </p:txBody>
      </p:sp>
    </p:spTree>
    <p:extLst>
      <p:ext uri="{BB962C8B-B14F-4D97-AF65-F5344CB8AC3E}">
        <p14:creationId xmlns:p14="http://schemas.microsoft.com/office/powerpoint/2010/main" val="40148201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38</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3" y="438073"/>
            <a:ext cx="27740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.5, </a:t>
            </a:r>
            <a:r>
              <a:rPr lang="en-US" sz="1600" dirty="0" err="1"/>
              <a:t>Thuật</a:t>
            </a:r>
            <a:r>
              <a:rPr lang="en-US" sz="1600" dirty="0"/>
              <a:t> </a:t>
            </a:r>
            <a:r>
              <a:rPr lang="en-US" sz="1600" dirty="0" err="1"/>
              <a:t>toán</a:t>
            </a:r>
            <a:r>
              <a:rPr lang="en-US" sz="1600" dirty="0"/>
              <a:t> 2PL </a:t>
            </a:r>
            <a:r>
              <a:rPr lang="en-US" sz="1600" dirty="0" err="1"/>
              <a:t>bản</a:t>
            </a:r>
            <a:r>
              <a:rPr lang="en-US" sz="1600" dirty="0"/>
              <a:t> </a:t>
            </a:r>
            <a:r>
              <a:rPr lang="en-US" sz="1600" dirty="0" err="1"/>
              <a:t>chính</a:t>
            </a:r>
            <a:endParaRPr lang="en-US" sz="1600" dirty="0"/>
          </a:p>
        </p:txBody>
      </p:sp>
      <p:sp>
        <p:nvSpPr>
          <p:cNvPr id="2" name="TextBox 1"/>
          <p:cNvSpPr txBox="1"/>
          <p:nvPr/>
        </p:nvSpPr>
        <p:spPr>
          <a:xfrm>
            <a:off x="619881" y="1296353"/>
            <a:ext cx="7834367" cy="3108543"/>
          </a:xfrm>
          <a:prstGeom prst="rect">
            <a:avLst/>
          </a:prstGeom>
          <a:noFill/>
        </p:spPr>
        <p:txBody>
          <a:bodyPr wrap="square" rtlCol="0">
            <a:spAutoFit/>
          </a:bodyPr>
          <a:lstStyle/>
          <a:p>
            <a:r>
              <a:rPr lang="en-US" dirty="0"/>
              <a:t> - </a:t>
            </a:r>
            <a:r>
              <a:rPr lang="en-US" dirty="0" err="1"/>
              <a:t>Thuật</a:t>
            </a:r>
            <a:r>
              <a:rPr lang="en-US" dirty="0"/>
              <a:t> </a:t>
            </a:r>
            <a:r>
              <a:rPr lang="en-US" dirty="0" err="1"/>
              <a:t>toán</a:t>
            </a:r>
            <a:r>
              <a:rPr lang="en-US" dirty="0"/>
              <a:t> 2PL </a:t>
            </a:r>
            <a:r>
              <a:rPr lang="en-US" dirty="0" err="1"/>
              <a:t>bản</a:t>
            </a:r>
            <a:r>
              <a:rPr lang="en-US" dirty="0"/>
              <a:t> </a:t>
            </a:r>
            <a:r>
              <a:rPr lang="en-US" dirty="0" err="1"/>
              <a:t>chính</a:t>
            </a:r>
            <a:r>
              <a:rPr lang="en-US" dirty="0"/>
              <a:t> </a:t>
            </a:r>
            <a:r>
              <a:rPr lang="en-US" dirty="0" err="1"/>
              <a:t>là</a:t>
            </a:r>
            <a:r>
              <a:rPr lang="en-US" dirty="0"/>
              <a:t> </a:t>
            </a:r>
            <a:r>
              <a:rPr lang="en-US" dirty="0" err="1"/>
              <a:t>sự</a:t>
            </a:r>
            <a:r>
              <a:rPr lang="en-US" dirty="0"/>
              <a:t> </a:t>
            </a:r>
            <a:r>
              <a:rPr lang="en-US" dirty="0" err="1"/>
              <a:t>cải</a:t>
            </a:r>
            <a:r>
              <a:rPr lang="en-US" dirty="0"/>
              <a:t> </a:t>
            </a:r>
            <a:r>
              <a:rPr lang="en-US" dirty="0" err="1"/>
              <a:t>tiến</a:t>
            </a:r>
            <a:r>
              <a:rPr lang="en-US" dirty="0"/>
              <a:t> </a:t>
            </a:r>
            <a:r>
              <a:rPr lang="en-US" dirty="0" err="1"/>
              <a:t>của</a:t>
            </a:r>
            <a:r>
              <a:rPr lang="en-US" dirty="0"/>
              <a:t> </a:t>
            </a:r>
            <a:r>
              <a:rPr lang="en-US" dirty="0" err="1"/>
              <a:t>thuật</a:t>
            </a:r>
            <a:r>
              <a:rPr lang="en-US" dirty="0"/>
              <a:t> </a:t>
            </a:r>
            <a:r>
              <a:rPr lang="en-US" dirty="0" err="1"/>
              <a:t>toán</a:t>
            </a:r>
            <a:r>
              <a:rPr lang="en-US" dirty="0"/>
              <a:t> 2PL </a:t>
            </a:r>
            <a:r>
              <a:rPr lang="en-US" dirty="0" err="1"/>
              <a:t>tập</a:t>
            </a:r>
            <a:r>
              <a:rPr lang="en-US" dirty="0"/>
              <a:t> </a:t>
            </a:r>
            <a:r>
              <a:rPr lang="en-US" dirty="0" err="1"/>
              <a:t>trung</a:t>
            </a:r>
            <a:r>
              <a:rPr lang="en-US" dirty="0"/>
              <a:t> </a:t>
            </a:r>
            <a:r>
              <a:rPr lang="en-US" dirty="0" err="1"/>
              <a:t>với</a:t>
            </a:r>
            <a:r>
              <a:rPr lang="en-US" dirty="0"/>
              <a:t> </a:t>
            </a:r>
            <a:r>
              <a:rPr lang="en-US" dirty="0" err="1"/>
              <a:t>nỗ</a:t>
            </a:r>
            <a:r>
              <a:rPr lang="en-US" dirty="0"/>
              <a:t> </a:t>
            </a:r>
            <a:r>
              <a:rPr lang="en-US" dirty="0" err="1"/>
              <a:t>lực</a:t>
            </a:r>
            <a:r>
              <a:rPr lang="en-US" dirty="0"/>
              <a:t> </a:t>
            </a:r>
            <a:r>
              <a:rPr lang="en-US" dirty="0" err="1"/>
              <a:t>giải</a:t>
            </a:r>
            <a:r>
              <a:rPr lang="en-US" dirty="0"/>
              <a:t> </a:t>
            </a:r>
            <a:r>
              <a:rPr lang="en-US" dirty="0" err="1"/>
              <a:t>quyết</a:t>
            </a:r>
            <a:endParaRPr lang="en-US" dirty="0"/>
          </a:p>
          <a:p>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về</a:t>
            </a:r>
            <a:r>
              <a:rPr lang="en-US" dirty="0"/>
              <a:t> </a:t>
            </a:r>
            <a:r>
              <a:rPr lang="en-US" dirty="0" err="1"/>
              <a:t>hiệu</a:t>
            </a:r>
            <a:r>
              <a:rPr lang="en-US" dirty="0"/>
              <a:t> </a:t>
            </a:r>
            <a:r>
              <a:rPr lang="en-US" dirty="0" err="1"/>
              <a:t>năng</a:t>
            </a:r>
            <a:r>
              <a:rPr lang="en-US" dirty="0"/>
              <a:t>.</a:t>
            </a:r>
          </a:p>
          <a:p>
            <a:endParaRPr lang="en-US" dirty="0"/>
          </a:p>
          <a:p>
            <a:r>
              <a:rPr lang="en-US" dirty="0"/>
              <a:t> </a:t>
            </a:r>
            <a:r>
              <a:rPr lang="en-US" b="1" dirty="0"/>
              <a:t>* </a:t>
            </a:r>
            <a:r>
              <a:rPr lang="en-US" b="1" dirty="0" err="1"/>
              <a:t>Đặc</a:t>
            </a:r>
            <a:r>
              <a:rPr lang="en-US" b="1" dirty="0"/>
              <a:t> </a:t>
            </a:r>
            <a:r>
              <a:rPr lang="en-US" b="1" dirty="0" err="1"/>
              <a:t>điểm</a:t>
            </a:r>
            <a:r>
              <a:rPr lang="en-US" b="1" dirty="0"/>
              <a:t>: </a:t>
            </a:r>
          </a:p>
          <a:p>
            <a:r>
              <a:rPr lang="en-US" dirty="0"/>
              <a:t>        - </a:t>
            </a:r>
            <a:r>
              <a:rPr lang="en-US" dirty="0" err="1"/>
              <a:t>Cài</a:t>
            </a:r>
            <a:r>
              <a:rPr lang="en-US" dirty="0"/>
              <a:t> </a:t>
            </a:r>
            <a:r>
              <a:rPr lang="en-US" dirty="0" err="1"/>
              <a:t>đặt</a:t>
            </a:r>
            <a:r>
              <a:rPr lang="en-US" dirty="0"/>
              <a:t> </a:t>
            </a:r>
            <a:r>
              <a:rPr lang="en-US" dirty="0" err="1"/>
              <a:t>các</a:t>
            </a:r>
            <a:r>
              <a:rPr lang="en-US" dirty="0"/>
              <a:t> </a:t>
            </a:r>
            <a:r>
              <a:rPr lang="en-US" dirty="0" err="1"/>
              <a:t>bộ</a:t>
            </a:r>
            <a:r>
              <a:rPr lang="en-US" dirty="0"/>
              <a:t> </a:t>
            </a:r>
            <a:r>
              <a:rPr lang="en-US" dirty="0" err="1"/>
              <a:t>quản</a:t>
            </a:r>
            <a:r>
              <a:rPr lang="en-US" dirty="0"/>
              <a:t> </a:t>
            </a:r>
            <a:r>
              <a:rPr lang="en-US" dirty="0" err="1"/>
              <a:t>lí</a:t>
            </a:r>
            <a:r>
              <a:rPr lang="en-US" dirty="0"/>
              <a:t> </a:t>
            </a:r>
            <a:r>
              <a:rPr lang="en-US" dirty="0" err="1"/>
              <a:t>khóa</a:t>
            </a:r>
            <a:r>
              <a:rPr lang="en-US" dirty="0"/>
              <a:t> </a:t>
            </a:r>
            <a:r>
              <a:rPr lang="en-US" dirty="0" err="1"/>
              <a:t>tại</a:t>
            </a:r>
            <a:r>
              <a:rPr lang="en-US" dirty="0"/>
              <a:t> </a:t>
            </a:r>
            <a:r>
              <a:rPr lang="en-US" dirty="0" err="1"/>
              <a:t>một</a:t>
            </a:r>
            <a:r>
              <a:rPr lang="en-US" dirty="0"/>
              <a:t> </a:t>
            </a:r>
            <a:r>
              <a:rPr lang="en-US" dirty="0" err="1"/>
              <a:t>số</a:t>
            </a:r>
            <a:r>
              <a:rPr lang="en-US" dirty="0"/>
              <a:t> </a:t>
            </a:r>
            <a:r>
              <a:rPr lang="en-US" dirty="0" err="1"/>
              <a:t>vị</a:t>
            </a:r>
            <a:r>
              <a:rPr lang="en-US" dirty="0"/>
              <a:t> </a:t>
            </a:r>
            <a:r>
              <a:rPr lang="en-US" dirty="0" err="1"/>
              <a:t>trí</a:t>
            </a:r>
            <a:r>
              <a:rPr lang="en-US" dirty="0"/>
              <a:t>, </a:t>
            </a:r>
            <a:r>
              <a:rPr lang="en-US" dirty="0" err="1"/>
              <a:t>trao</a:t>
            </a:r>
            <a:r>
              <a:rPr lang="en-US" dirty="0"/>
              <a:t> </a:t>
            </a:r>
            <a:r>
              <a:rPr lang="en-US" dirty="0" err="1"/>
              <a:t>trách</a:t>
            </a:r>
            <a:r>
              <a:rPr lang="en-US" dirty="0"/>
              <a:t> </a:t>
            </a:r>
            <a:r>
              <a:rPr lang="en-US" dirty="0" err="1"/>
              <a:t>nhiệm</a:t>
            </a:r>
            <a:r>
              <a:rPr lang="en-US" dirty="0"/>
              <a:t> </a:t>
            </a:r>
            <a:r>
              <a:rPr lang="en-US" dirty="0" err="1"/>
              <a:t>quản</a:t>
            </a:r>
            <a:r>
              <a:rPr lang="en-US" dirty="0"/>
              <a:t> </a:t>
            </a:r>
            <a:r>
              <a:rPr lang="en-US" dirty="0" err="1"/>
              <a:t>lí</a:t>
            </a:r>
            <a:r>
              <a:rPr lang="en-US" dirty="0"/>
              <a:t> </a:t>
            </a:r>
            <a:r>
              <a:rPr lang="en-US" dirty="0" err="1"/>
              <a:t>khóa</a:t>
            </a:r>
            <a:r>
              <a:rPr lang="en-US" dirty="0"/>
              <a:t> </a:t>
            </a:r>
            <a:r>
              <a:rPr lang="en-US" dirty="0" err="1"/>
              <a:t>trên</a:t>
            </a:r>
            <a:r>
              <a:rPr lang="en-US" dirty="0"/>
              <a:t> </a:t>
            </a:r>
            <a:r>
              <a:rPr lang="en-US" dirty="0" err="1"/>
              <a:t>một</a:t>
            </a:r>
            <a:r>
              <a:rPr lang="en-US" dirty="0"/>
              <a:t> </a:t>
            </a:r>
          </a:p>
          <a:p>
            <a:r>
              <a:rPr lang="en-US" dirty="0"/>
              <a:t>           </a:t>
            </a:r>
            <a:r>
              <a:rPr lang="en-US" dirty="0" err="1"/>
              <a:t>tập</a:t>
            </a:r>
            <a:r>
              <a:rPr lang="en-US" dirty="0"/>
              <a:t> </a:t>
            </a:r>
            <a:r>
              <a:rPr lang="en-US" dirty="0" err="1"/>
              <a:t>đơn</a:t>
            </a:r>
            <a:r>
              <a:rPr lang="en-US" dirty="0"/>
              <a:t> </a:t>
            </a:r>
            <a:r>
              <a:rPr lang="en-US" dirty="0" err="1"/>
              <a:t>vị</a:t>
            </a:r>
            <a:r>
              <a:rPr lang="en-US" dirty="0"/>
              <a:t> </a:t>
            </a:r>
            <a:r>
              <a:rPr lang="en-US" dirty="0" err="1"/>
              <a:t>đơn</a:t>
            </a:r>
            <a:r>
              <a:rPr lang="en-US" dirty="0"/>
              <a:t> </a:t>
            </a:r>
            <a:r>
              <a:rPr lang="en-US" dirty="0" err="1"/>
              <a:t>vị</a:t>
            </a:r>
            <a:r>
              <a:rPr lang="en-US" dirty="0"/>
              <a:t> </a:t>
            </a:r>
            <a:r>
              <a:rPr lang="en-US" dirty="0" err="1"/>
              <a:t>khóa</a:t>
            </a:r>
            <a:r>
              <a:rPr lang="en-US" dirty="0"/>
              <a:t> </a:t>
            </a:r>
            <a:r>
              <a:rPr lang="en-US" dirty="0" err="1"/>
              <a:t>cho</a:t>
            </a:r>
            <a:r>
              <a:rPr lang="en-US" dirty="0"/>
              <a:t> </a:t>
            </a:r>
            <a:r>
              <a:rPr lang="en-US" dirty="0" err="1"/>
              <a:t>mỗi</a:t>
            </a:r>
            <a:r>
              <a:rPr lang="en-US" dirty="0"/>
              <a:t> </a:t>
            </a:r>
            <a:r>
              <a:rPr lang="en-US" dirty="0" err="1"/>
              <a:t>bộ</a:t>
            </a:r>
            <a:r>
              <a:rPr lang="en-US" dirty="0"/>
              <a:t> </a:t>
            </a:r>
            <a:r>
              <a:rPr lang="en-US" dirty="0" err="1"/>
              <a:t>quản</a:t>
            </a:r>
            <a:r>
              <a:rPr lang="en-US" dirty="0"/>
              <a:t> </a:t>
            </a:r>
            <a:r>
              <a:rPr lang="en-US" dirty="0" err="1"/>
              <a:t>lí</a:t>
            </a:r>
            <a:r>
              <a:rPr lang="en-US" dirty="0"/>
              <a:t>.</a:t>
            </a:r>
          </a:p>
          <a:p>
            <a:r>
              <a:rPr lang="en-US" dirty="0"/>
              <a:t>        -  </a:t>
            </a:r>
            <a:r>
              <a:rPr lang="en-US" dirty="0" err="1"/>
              <a:t>Bộ</a:t>
            </a:r>
            <a:r>
              <a:rPr lang="en-US" dirty="0"/>
              <a:t> </a:t>
            </a:r>
            <a:r>
              <a:rPr lang="en-US" dirty="0" err="1"/>
              <a:t>quản</a:t>
            </a:r>
            <a:r>
              <a:rPr lang="en-US" dirty="0"/>
              <a:t> </a:t>
            </a:r>
            <a:r>
              <a:rPr lang="en-US" dirty="0" err="1"/>
              <a:t>lí</a:t>
            </a:r>
            <a:r>
              <a:rPr lang="en-US" dirty="0"/>
              <a:t> </a:t>
            </a:r>
            <a:r>
              <a:rPr lang="en-US" dirty="0" err="1"/>
              <a:t>giao</a:t>
            </a:r>
            <a:r>
              <a:rPr lang="en-US" dirty="0"/>
              <a:t> </a:t>
            </a:r>
            <a:r>
              <a:rPr lang="en-US" dirty="0" err="1"/>
              <a:t>tác</a:t>
            </a:r>
            <a:r>
              <a:rPr lang="en-US" dirty="0"/>
              <a:t> </a:t>
            </a:r>
            <a:r>
              <a:rPr lang="en-US" dirty="0" err="1"/>
              <a:t>sẽ</a:t>
            </a:r>
            <a:r>
              <a:rPr lang="en-US" dirty="0"/>
              <a:t> </a:t>
            </a:r>
            <a:r>
              <a:rPr lang="en-US" dirty="0" err="1"/>
              <a:t>gửi</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khóa</a:t>
            </a:r>
            <a:r>
              <a:rPr lang="en-US" dirty="0"/>
              <a:t> </a:t>
            </a:r>
            <a:r>
              <a:rPr lang="en-US" dirty="0" err="1"/>
              <a:t>và</a:t>
            </a:r>
            <a:r>
              <a:rPr lang="en-US" dirty="0"/>
              <a:t> </a:t>
            </a:r>
            <a:r>
              <a:rPr lang="en-US" dirty="0" err="1"/>
              <a:t>mở</a:t>
            </a:r>
            <a:r>
              <a:rPr lang="en-US" dirty="0"/>
              <a:t> </a:t>
            </a:r>
            <a:r>
              <a:rPr lang="en-US" dirty="0" err="1"/>
              <a:t>khóa</a:t>
            </a:r>
            <a:r>
              <a:rPr lang="en-US" dirty="0"/>
              <a:t> </a:t>
            </a:r>
            <a:r>
              <a:rPr lang="en-US" dirty="0" err="1"/>
              <a:t>đến</a:t>
            </a:r>
            <a:r>
              <a:rPr lang="en-US" dirty="0"/>
              <a:t> </a:t>
            </a:r>
            <a:r>
              <a:rPr lang="en-US" dirty="0" err="1"/>
              <a:t>các</a:t>
            </a:r>
            <a:r>
              <a:rPr lang="en-US" dirty="0"/>
              <a:t> </a:t>
            </a:r>
            <a:r>
              <a:rPr lang="en-US" dirty="0" err="1"/>
              <a:t>bộ</a:t>
            </a:r>
            <a:r>
              <a:rPr lang="en-US" dirty="0"/>
              <a:t> </a:t>
            </a:r>
            <a:r>
              <a:rPr lang="en-US" dirty="0" err="1"/>
              <a:t>quản</a:t>
            </a:r>
            <a:r>
              <a:rPr lang="en-US" dirty="0"/>
              <a:t> </a:t>
            </a:r>
            <a:r>
              <a:rPr lang="en-US" dirty="0" err="1"/>
              <a:t>lí</a:t>
            </a:r>
            <a:r>
              <a:rPr lang="en-US" dirty="0"/>
              <a:t> </a:t>
            </a:r>
            <a:r>
              <a:rPr lang="en-US" dirty="0" err="1"/>
              <a:t>chịu</a:t>
            </a:r>
            <a:r>
              <a:rPr lang="en-US" dirty="0"/>
              <a:t> </a:t>
            </a:r>
          </a:p>
          <a:p>
            <a:r>
              <a:rPr lang="en-US" dirty="0"/>
              <a:t>           </a:t>
            </a:r>
            <a:r>
              <a:rPr lang="en-US" dirty="0" err="1"/>
              <a:t>trách</a:t>
            </a:r>
            <a:r>
              <a:rPr lang="en-US" dirty="0"/>
              <a:t> </a:t>
            </a:r>
            <a:r>
              <a:rPr lang="en-US" dirty="0" err="1"/>
              <a:t>nhiệm</a:t>
            </a:r>
            <a:r>
              <a:rPr lang="en-US" dirty="0"/>
              <a:t> </a:t>
            </a:r>
            <a:r>
              <a:rPr lang="en-US" dirty="0" err="1"/>
              <a:t>về</a:t>
            </a:r>
            <a:r>
              <a:rPr lang="en-US" dirty="0"/>
              <a:t> </a:t>
            </a:r>
            <a:r>
              <a:rPr lang="en-US" dirty="0" err="1"/>
              <a:t>đơn</a:t>
            </a:r>
            <a:r>
              <a:rPr lang="en-US" dirty="0"/>
              <a:t> </a:t>
            </a:r>
            <a:r>
              <a:rPr lang="en-US" dirty="0" err="1"/>
              <a:t>vị</a:t>
            </a:r>
            <a:r>
              <a:rPr lang="en-US" dirty="0"/>
              <a:t> </a:t>
            </a:r>
            <a:r>
              <a:rPr lang="en-US" dirty="0" err="1"/>
              <a:t>khóa</a:t>
            </a:r>
            <a:r>
              <a:rPr lang="en-US" dirty="0"/>
              <a:t> </a:t>
            </a:r>
            <a:r>
              <a:rPr lang="en-US" dirty="0" err="1"/>
              <a:t>đó</a:t>
            </a:r>
            <a:r>
              <a:rPr lang="en-US" dirty="0"/>
              <a:t>.</a:t>
            </a:r>
          </a:p>
          <a:p>
            <a:r>
              <a:rPr lang="en-US" dirty="0"/>
              <a:t>        - </a:t>
            </a:r>
            <a:r>
              <a:rPr lang="en-US" dirty="0" err="1"/>
              <a:t>Thuật</a:t>
            </a:r>
            <a:r>
              <a:rPr lang="en-US" dirty="0"/>
              <a:t> </a:t>
            </a:r>
            <a:r>
              <a:rPr lang="en-US" dirty="0" err="1"/>
              <a:t>toán</a:t>
            </a:r>
            <a:r>
              <a:rPr lang="en-US" dirty="0"/>
              <a:t> </a:t>
            </a:r>
            <a:r>
              <a:rPr lang="en-US" dirty="0" err="1"/>
              <a:t>sẽ</a:t>
            </a:r>
            <a:r>
              <a:rPr lang="en-US" dirty="0"/>
              <a:t> </a:t>
            </a:r>
            <a:r>
              <a:rPr lang="en-US" dirty="0" err="1"/>
              <a:t>xử</a:t>
            </a:r>
            <a:r>
              <a:rPr lang="en-US" dirty="0"/>
              <a:t> </a:t>
            </a:r>
            <a:r>
              <a:rPr lang="en-US" dirty="0" err="1"/>
              <a:t>lí</a:t>
            </a:r>
            <a:r>
              <a:rPr lang="en-US" dirty="0"/>
              <a:t> </a:t>
            </a:r>
            <a:r>
              <a:rPr lang="en-US" dirty="0" err="1"/>
              <a:t>một</a:t>
            </a:r>
            <a:r>
              <a:rPr lang="en-US" dirty="0"/>
              <a:t> </a:t>
            </a:r>
            <a:r>
              <a:rPr lang="en-US" dirty="0" err="1"/>
              <a:t>bản</a:t>
            </a:r>
            <a:r>
              <a:rPr lang="en-US" dirty="0"/>
              <a:t> </a:t>
            </a:r>
            <a:r>
              <a:rPr lang="en-US" dirty="0" err="1"/>
              <a:t>của</a:t>
            </a:r>
            <a:r>
              <a:rPr lang="en-US" dirty="0"/>
              <a:t> </a:t>
            </a:r>
            <a:r>
              <a:rPr lang="en-US" dirty="0" err="1"/>
              <a:t>mỗi</a:t>
            </a:r>
            <a:r>
              <a:rPr lang="en-US" dirty="0"/>
              <a:t> </a:t>
            </a:r>
            <a:r>
              <a:rPr lang="en-US" dirty="0" err="1"/>
              <a:t>mục</a:t>
            </a:r>
            <a:r>
              <a:rPr lang="en-US" dirty="0"/>
              <a:t> </a:t>
            </a:r>
            <a:r>
              <a:rPr lang="en-US" dirty="0" err="1"/>
              <a:t>dữ</a:t>
            </a:r>
            <a:r>
              <a:rPr lang="en-US" dirty="0"/>
              <a:t> </a:t>
            </a:r>
            <a:r>
              <a:rPr lang="en-US" dirty="0" err="1"/>
              <a:t>liệu</a:t>
            </a:r>
            <a:r>
              <a:rPr lang="en-US" dirty="0"/>
              <a:t> </a:t>
            </a:r>
            <a:r>
              <a:rPr lang="en-US" dirty="0" err="1"/>
              <a:t>như</a:t>
            </a:r>
            <a:r>
              <a:rPr lang="en-US" dirty="0"/>
              <a:t> </a:t>
            </a:r>
            <a:r>
              <a:rPr lang="en-US" dirty="0" err="1"/>
              <a:t>bản</a:t>
            </a:r>
            <a:r>
              <a:rPr lang="en-US" dirty="0"/>
              <a:t> </a:t>
            </a:r>
            <a:r>
              <a:rPr lang="en-US" dirty="0" err="1"/>
              <a:t>chính</a:t>
            </a:r>
            <a:r>
              <a:rPr lang="en-US" dirty="0"/>
              <a:t> </a:t>
            </a:r>
            <a:r>
              <a:rPr lang="en-US" dirty="0" err="1"/>
              <a:t>của</a:t>
            </a:r>
            <a:r>
              <a:rPr lang="en-US" dirty="0"/>
              <a:t> </a:t>
            </a:r>
            <a:r>
              <a:rPr lang="en-US" dirty="0" err="1"/>
              <a:t>nó</a:t>
            </a:r>
            <a:r>
              <a:rPr lang="en-US" dirty="0"/>
              <a:t>.</a:t>
            </a:r>
          </a:p>
          <a:p>
            <a:endParaRPr lang="en-US" dirty="0"/>
          </a:p>
          <a:p>
            <a:r>
              <a:rPr lang="en-US" dirty="0">
                <a:sym typeface="Wingdings" panose="05000000000000000000" pitchFamily="2" charset="2"/>
              </a:rPr>
              <a:t>  </a:t>
            </a:r>
            <a:r>
              <a:rPr lang="en-US" dirty="0" err="1">
                <a:sym typeface="Wingdings" panose="05000000000000000000" pitchFamily="2" charset="2"/>
              </a:rPr>
              <a:t>Thay</a:t>
            </a:r>
            <a:r>
              <a:rPr lang="en-US" dirty="0">
                <a:sym typeface="Wingdings" panose="05000000000000000000" pitchFamily="2" charset="2"/>
              </a:rPr>
              <a:t> </a:t>
            </a:r>
            <a:r>
              <a:rPr lang="en-US" dirty="0" err="1">
                <a:sym typeface="Wingdings" panose="05000000000000000000" pitchFamily="2" charset="2"/>
              </a:rPr>
              <a:t>đổi</a:t>
            </a:r>
            <a:r>
              <a:rPr lang="en-US" dirty="0">
                <a:sym typeface="Wingdings" panose="05000000000000000000" pitchFamily="2" charset="2"/>
              </a:rPr>
              <a:t> </a:t>
            </a:r>
            <a:r>
              <a:rPr lang="en-US" dirty="0" err="1">
                <a:sym typeface="Wingdings" panose="05000000000000000000" pitchFamily="2" charset="2"/>
              </a:rPr>
              <a:t>duy</a:t>
            </a:r>
            <a:r>
              <a:rPr lang="en-US" dirty="0">
                <a:sym typeface="Wingdings" panose="05000000000000000000" pitchFamily="2" charset="2"/>
              </a:rPr>
              <a:t> </a:t>
            </a:r>
            <a:r>
              <a:rPr lang="en-US" dirty="0" err="1">
                <a:sym typeface="Wingdings" panose="05000000000000000000" pitchFamily="2" charset="2"/>
              </a:rPr>
              <a:t>nhất</a:t>
            </a:r>
            <a:r>
              <a:rPr lang="en-US" dirty="0">
                <a:sym typeface="Wingdings" panose="05000000000000000000" pitchFamily="2" charset="2"/>
              </a:rPr>
              <a:t> so </a:t>
            </a:r>
            <a:r>
              <a:rPr lang="en-US" dirty="0" err="1">
                <a:sym typeface="Wingdings" panose="05000000000000000000" pitchFamily="2" charset="2"/>
              </a:rPr>
              <a:t>với</a:t>
            </a:r>
            <a:r>
              <a:rPr lang="en-US" dirty="0">
                <a:sym typeface="Wingdings" panose="05000000000000000000" pitchFamily="2" charset="2"/>
              </a:rPr>
              <a:t> 2PL </a:t>
            </a:r>
            <a:r>
              <a:rPr lang="en-US" dirty="0" err="1">
                <a:sym typeface="Wingdings" panose="05000000000000000000" pitchFamily="2" charset="2"/>
              </a:rPr>
              <a:t>tập</a:t>
            </a:r>
            <a:r>
              <a:rPr lang="en-US" dirty="0">
                <a:sym typeface="Wingdings" panose="05000000000000000000" pitchFamily="2" charset="2"/>
              </a:rPr>
              <a:t> </a:t>
            </a:r>
            <a:r>
              <a:rPr lang="en-US" dirty="0" err="1">
                <a:sym typeface="Wingdings" panose="05000000000000000000" pitchFamily="2" charset="2"/>
              </a:rPr>
              <a:t>trung</a:t>
            </a:r>
            <a:r>
              <a:rPr lang="en-US" dirty="0">
                <a:sym typeface="Wingdings" panose="05000000000000000000" pitchFamily="2" charset="2"/>
              </a:rPr>
              <a:t> </a:t>
            </a:r>
            <a:r>
              <a:rPr lang="en-US" dirty="0" err="1">
                <a:sym typeface="Wingdings" panose="05000000000000000000" pitchFamily="2" charset="2"/>
              </a:rPr>
              <a:t>là</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nơi</a:t>
            </a:r>
            <a:r>
              <a:rPr lang="en-US" dirty="0">
                <a:sym typeface="Wingdings" panose="05000000000000000000" pitchFamily="2" charset="2"/>
              </a:rPr>
              <a:t> </a:t>
            </a:r>
            <a:r>
              <a:rPr lang="en-US" dirty="0" err="1">
                <a:sym typeface="Wingdings" panose="05000000000000000000" pitchFamily="2" charset="2"/>
              </a:rPr>
              <a:t>đặt</a:t>
            </a:r>
            <a:r>
              <a:rPr lang="en-US" dirty="0">
                <a:sym typeface="Wingdings" panose="05000000000000000000" pitchFamily="2" charset="2"/>
              </a:rPr>
              <a:t> </a:t>
            </a:r>
            <a:r>
              <a:rPr lang="en-US" dirty="0" err="1">
                <a:sym typeface="Wingdings" panose="05000000000000000000" pitchFamily="2" charset="2"/>
              </a:rPr>
              <a:t>bản</a:t>
            </a:r>
            <a:r>
              <a:rPr lang="en-US" dirty="0">
                <a:sym typeface="Wingdings" panose="05000000000000000000" pitchFamily="2" charset="2"/>
              </a:rPr>
              <a:t> </a:t>
            </a:r>
            <a:r>
              <a:rPr lang="en-US" dirty="0" err="1">
                <a:sym typeface="Wingdings" panose="05000000000000000000" pitchFamily="2" charset="2"/>
              </a:rPr>
              <a:t>chính</a:t>
            </a:r>
            <a:r>
              <a:rPr lang="en-US" dirty="0">
                <a:sym typeface="Wingdings" panose="05000000000000000000" pitchFamily="2" charset="2"/>
              </a:rPr>
              <a:t> </a:t>
            </a:r>
            <a:r>
              <a:rPr lang="en-US" dirty="0" err="1">
                <a:sym typeface="Wingdings" panose="05000000000000000000" pitchFamily="2" charset="2"/>
              </a:rPr>
              <a:t>phải</a:t>
            </a:r>
            <a:r>
              <a:rPr lang="en-US" dirty="0">
                <a:sym typeface="Wingdings" panose="05000000000000000000" pitchFamily="2" charset="2"/>
              </a:rPr>
              <a:t> </a:t>
            </a:r>
            <a:r>
              <a:rPr lang="en-US" dirty="0" err="1">
                <a:sym typeface="Wingdings" panose="05000000000000000000" pitchFamily="2" charset="2"/>
              </a:rPr>
              <a:t>được</a:t>
            </a:r>
            <a:r>
              <a:rPr lang="en-US" dirty="0">
                <a:sym typeface="Wingdings" panose="05000000000000000000" pitchFamily="2" charset="2"/>
              </a:rPr>
              <a:t> </a:t>
            </a:r>
            <a:r>
              <a:rPr lang="en-US" dirty="0" err="1">
                <a:sym typeface="Wingdings" panose="05000000000000000000" pitchFamily="2" charset="2"/>
              </a:rPr>
              <a:t>xác</a:t>
            </a:r>
            <a:r>
              <a:rPr lang="en-US" dirty="0">
                <a:sym typeface="Wingdings" panose="05000000000000000000" pitchFamily="2" charset="2"/>
              </a:rPr>
              <a:t> </a:t>
            </a:r>
            <a:r>
              <a:rPr lang="en-US" dirty="0" err="1">
                <a:sym typeface="Wingdings" panose="05000000000000000000" pitchFamily="2" charset="2"/>
              </a:rPr>
              <a:t>định</a:t>
            </a:r>
            <a:r>
              <a:rPr lang="en-US" dirty="0">
                <a:sym typeface="Wingdings" panose="05000000000000000000" pitchFamily="2" charset="2"/>
              </a:rPr>
              <a:t> </a:t>
            </a:r>
            <a:r>
              <a:rPr lang="en-US" dirty="0" err="1">
                <a:sym typeface="Wingdings" panose="05000000000000000000" pitchFamily="2" charset="2"/>
              </a:rPr>
              <a:t>cho</a:t>
            </a:r>
            <a:r>
              <a:rPr lang="en-US" dirty="0">
                <a:sym typeface="Wingdings" panose="05000000000000000000" pitchFamily="2" charset="2"/>
              </a:rPr>
              <a:t> </a:t>
            </a:r>
          </a:p>
          <a:p>
            <a:r>
              <a:rPr lang="en-US" dirty="0">
                <a:sym typeface="Wingdings" panose="05000000000000000000" pitchFamily="2" charset="2"/>
              </a:rPr>
              <a:t>      </a:t>
            </a:r>
            <a:r>
              <a:rPr lang="en-US" dirty="0" err="1">
                <a:sym typeface="Wingdings" panose="05000000000000000000" pitchFamily="2" charset="2"/>
              </a:rPr>
              <a:t>mỗi</a:t>
            </a:r>
            <a:r>
              <a:rPr lang="en-US" dirty="0">
                <a:sym typeface="Wingdings" panose="05000000000000000000" pitchFamily="2" charset="2"/>
              </a:rPr>
              <a:t> </a:t>
            </a:r>
            <a:r>
              <a:rPr lang="en-US" dirty="0" err="1">
                <a:sym typeface="Wingdings" panose="05000000000000000000" pitchFamily="2" charset="2"/>
              </a:rPr>
              <a:t>mục</a:t>
            </a:r>
            <a:r>
              <a:rPr lang="en-US" dirty="0">
                <a:sym typeface="Wingdings" panose="05000000000000000000" pitchFamily="2" charset="2"/>
              </a:rPr>
              <a:t> </a:t>
            </a:r>
            <a:r>
              <a:rPr lang="en-US" dirty="0" err="1">
                <a:sym typeface="Wingdings" panose="05000000000000000000" pitchFamily="2" charset="2"/>
              </a:rPr>
              <a:t>trước</a:t>
            </a:r>
            <a:r>
              <a:rPr lang="en-US" dirty="0">
                <a:sym typeface="Wingdings" panose="05000000000000000000" pitchFamily="2" charset="2"/>
              </a:rPr>
              <a:t> </a:t>
            </a:r>
            <a:r>
              <a:rPr lang="en-US" dirty="0" err="1">
                <a:sym typeface="Wingdings" panose="05000000000000000000" pitchFamily="2" charset="2"/>
              </a:rPr>
              <a:t>khi</a:t>
            </a:r>
            <a:r>
              <a:rPr lang="en-US" dirty="0">
                <a:sym typeface="Wingdings" panose="05000000000000000000" pitchFamily="2" charset="2"/>
              </a:rPr>
              <a:t> </a:t>
            </a:r>
            <a:r>
              <a:rPr lang="en-US" dirty="0" err="1">
                <a:sym typeface="Wingdings" panose="05000000000000000000" pitchFamily="2" charset="2"/>
              </a:rPr>
              <a:t>gửi</a:t>
            </a:r>
            <a:r>
              <a:rPr lang="en-US" dirty="0">
                <a:sym typeface="Wingdings" panose="05000000000000000000" pitchFamily="2" charset="2"/>
              </a:rPr>
              <a:t> </a:t>
            </a:r>
            <a:r>
              <a:rPr lang="en-US" dirty="0" err="1">
                <a:sym typeface="Wingdings" panose="05000000000000000000" pitchFamily="2" charset="2"/>
              </a:rPr>
              <a:t>yêu</a:t>
            </a:r>
            <a:r>
              <a:rPr lang="en-US" dirty="0">
                <a:sym typeface="Wingdings" panose="05000000000000000000" pitchFamily="2" charset="2"/>
              </a:rPr>
              <a:t> </a:t>
            </a:r>
            <a:r>
              <a:rPr lang="en-US" dirty="0" err="1">
                <a:sym typeface="Wingdings" panose="05000000000000000000" pitchFamily="2" charset="2"/>
              </a:rPr>
              <a:t>cầu</a:t>
            </a:r>
            <a:r>
              <a:rPr lang="en-US" dirty="0">
                <a:sym typeface="Wingdings" panose="05000000000000000000" pitchFamily="2" charset="2"/>
              </a:rPr>
              <a:t> </a:t>
            </a:r>
            <a:r>
              <a:rPr lang="en-US" dirty="0" err="1">
                <a:sym typeface="Wingdings" panose="05000000000000000000" pitchFamily="2" charset="2"/>
              </a:rPr>
              <a:t>khóa</a:t>
            </a:r>
            <a:r>
              <a:rPr lang="en-US" dirty="0">
                <a:sym typeface="Wingdings" panose="05000000000000000000" pitchFamily="2" charset="2"/>
              </a:rPr>
              <a:t> </a:t>
            </a:r>
            <a:r>
              <a:rPr lang="en-US" dirty="0" err="1">
                <a:sym typeface="Wingdings" panose="05000000000000000000" pitchFamily="2" charset="2"/>
              </a:rPr>
              <a:t>hoặc</a:t>
            </a:r>
            <a:r>
              <a:rPr lang="en-US" dirty="0">
                <a:sym typeface="Wingdings" panose="05000000000000000000" pitchFamily="2" charset="2"/>
              </a:rPr>
              <a:t> </a:t>
            </a:r>
            <a:r>
              <a:rPr lang="en-US" dirty="0" err="1">
                <a:sym typeface="Wingdings" panose="05000000000000000000" pitchFamily="2" charset="2"/>
              </a:rPr>
              <a:t>mở</a:t>
            </a:r>
            <a:r>
              <a:rPr lang="en-US" dirty="0">
                <a:sym typeface="Wingdings" panose="05000000000000000000" pitchFamily="2" charset="2"/>
              </a:rPr>
              <a:t> </a:t>
            </a:r>
            <a:r>
              <a:rPr lang="en-US" dirty="0" err="1">
                <a:sym typeface="Wingdings" panose="05000000000000000000" pitchFamily="2" charset="2"/>
              </a:rPr>
              <a:t>khóa</a:t>
            </a:r>
            <a:r>
              <a:rPr lang="en-US" dirty="0">
                <a:sym typeface="Wingdings" panose="05000000000000000000" pitchFamily="2" charset="2"/>
              </a:rPr>
              <a:t> </a:t>
            </a:r>
            <a:r>
              <a:rPr lang="en-US" dirty="0" err="1">
                <a:sym typeface="Wingdings" panose="05000000000000000000" pitchFamily="2" charset="2"/>
              </a:rPr>
              <a:t>đến</a:t>
            </a:r>
            <a:r>
              <a:rPr lang="en-US" dirty="0">
                <a:sym typeface="Wingdings" panose="05000000000000000000" pitchFamily="2" charset="2"/>
              </a:rPr>
              <a:t> </a:t>
            </a:r>
            <a:r>
              <a:rPr lang="en-US" dirty="0" err="1">
                <a:sym typeface="Wingdings" panose="05000000000000000000" pitchFamily="2" charset="2"/>
              </a:rPr>
              <a:t>bộ</a:t>
            </a:r>
            <a:r>
              <a:rPr lang="en-US" dirty="0">
                <a:sym typeface="Wingdings" panose="05000000000000000000" pitchFamily="2" charset="2"/>
              </a:rPr>
              <a:t> </a:t>
            </a:r>
            <a:r>
              <a:rPr lang="en-US" dirty="0" err="1">
                <a:sym typeface="Wingdings" panose="05000000000000000000" pitchFamily="2" charset="2"/>
              </a:rPr>
              <a:t>quản</a:t>
            </a:r>
            <a:r>
              <a:rPr lang="en-US" dirty="0">
                <a:sym typeface="Wingdings" panose="05000000000000000000" pitchFamily="2" charset="2"/>
              </a:rPr>
              <a:t> </a:t>
            </a:r>
            <a:r>
              <a:rPr lang="en-US" dirty="0" err="1">
                <a:sym typeface="Wingdings" panose="05000000000000000000" pitchFamily="2" charset="2"/>
              </a:rPr>
              <a:t>lí</a:t>
            </a:r>
            <a:r>
              <a:rPr lang="en-US" dirty="0">
                <a:sym typeface="Wingdings" panose="05000000000000000000" pitchFamily="2" charset="2"/>
              </a:rPr>
              <a:t> </a:t>
            </a:r>
            <a:r>
              <a:rPr lang="en-US" dirty="0" err="1">
                <a:sym typeface="Wingdings" panose="05000000000000000000" pitchFamily="2" charset="2"/>
              </a:rPr>
              <a:t>khóa</a:t>
            </a:r>
            <a:r>
              <a:rPr lang="en-US" dirty="0">
                <a:sym typeface="Wingdings" panose="05000000000000000000" pitchFamily="2" charset="2"/>
              </a:rPr>
              <a:t> </a:t>
            </a:r>
            <a:r>
              <a:rPr lang="en-US" dirty="0" err="1">
                <a:sym typeface="Wingdings" panose="05000000000000000000" pitchFamily="2" charset="2"/>
              </a:rPr>
              <a:t>tại</a:t>
            </a:r>
            <a:r>
              <a:rPr lang="en-US" dirty="0">
                <a:sym typeface="Wingdings" panose="05000000000000000000" pitchFamily="2" charset="2"/>
              </a:rPr>
              <a:t> </a:t>
            </a:r>
            <a:r>
              <a:rPr lang="en-US" dirty="0" err="1">
                <a:sym typeface="Wingdings" panose="05000000000000000000" pitchFamily="2" charset="2"/>
              </a:rPr>
              <a:t>vị</a:t>
            </a:r>
            <a:r>
              <a:rPr lang="en-US" dirty="0">
                <a:sym typeface="Wingdings" panose="05000000000000000000" pitchFamily="2" charset="2"/>
              </a:rPr>
              <a:t> </a:t>
            </a:r>
            <a:r>
              <a:rPr lang="en-US" dirty="0" err="1">
                <a:sym typeface="Wingdings" panose="05000000000000000000" pitchFamily="2" charset="2"/>
              </a:rPr>
              <a:t>trí</a:t>
            </a:r>
            <a:r>
              <a:rPr lang="en-US" dirty="0">
                <a:sym typeface="Wingdings" panose="05000000000000000000" pitchFamily="2" charset="2"/>
              </a:rPr>
              <a:t> </a:t>
            </a:r>
            <a:r>
              <a:rPr lang="en-US" dirty="0" err="1">
                <a:sym typeface="Wingdings" panose="05000000000000000000" pitchFamily="2" charset="2"/>
              </a:rPr>
              <a:t>đó</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 - </a:t>
            </a:r>
            <a:r>
              <a:rPr lang="en-US" dirty="0" err="1">
                <a:sym typeface="Wingdings" panose="05000000000000000000" pitchFamily="2" charset="2"/>
              </a:rPr>
              <a:t>Là</a:t>
            </a:r>
            <a:r>
              <a:rPr lang="en-US" dirty="0">
                <a:sym typeface="Wingdings" panose="05000000000000000000" pitchFamily="2" charset="2"/>
              </a:rPr>
              <a:t> </a:t>
            </a:r>
            <a:r>
              <a:rPr lang="en-US" dirty="0" err="1">
                <a:sym typeface="Wingdings" panose="05000000000000000000" pitchFamily="2" charset="2"/>
              </a:rPr>
              <a:t>bước</a:t>
            </a:r>
            <a:r>
              <a:rPr lang="en-US" dirty="0">
                <a:sym typeface="Wingdings" panose="05000000000000000000" pitchFamily="2" charset="2"/>
              </a:rPr>
              <a:t> </a:t>
            </a:r>
            <a:r>
              <a:rPr lang="en-US" dirty="0" err="1">
                <a:sym typeface="Wingdings" panose="05000000000000000000" pitchFamily="2" charset="2"/>
              </a:rPr>
              <a:t>trung</a:t>
            </a:r>
            <a:r>
              <a:rPr lang="en-US" dirty="0">
                <a:sym typeface="Wingdings" panose="05000000000000000000" pitchFamily="2" charset="2"/>
              </a:rPr>
              <a:t> </a:t>
            </a:r>
            <a:r>
              <a:rPr lang="en-US" dirty="0" err="1">
                <a:sym typeface="Wingdings" panose="05000000000000000000" pitchFamily="2" charset="2"/>
              </a:rPr>
              <a:t>gian</a:t>
            </a:r>
            <a:r>
              <a:rPr lang="en-US" dirty="0">
                <a:sym typeface="Wingdings" panose="05000000000000000000" pitchFamily="2" charset="2"/>
              </a:rPr>
              <a:t> </a:t>
            </a:r>
            <a:r>
              <a:rPr lang="en-US" dirty="0" err="1">
                <a:sym typeface="Wingdings" panose="05000000000000000000" pitchFamily="2" charset="2"/>
              </a:rPr>
              <a:t>giữa</a:t>
            </a:r>
            <a:r>
              <a:rPr lang="en-US" dirty="0">
                <a:sym typeface="Wingdings" panose="05000000000000000000" pitchFamily="2" charset="2"/>
              </a:rPr>
              <a:t> </a:t>
            </a:r>
            <a:r>
              <a:rPr lang="en-US" dirty="0" err="1">
                <a:sym typeface="Wingdings" panose="05000000000000000000" pitchFamily="2" charset="2"/>
              </a:rPr>
              <a:t>thuật</a:t>
            </a:r>
            <a:r>
              <a:rPr lang="en-US" dirty="0">
                <a:sym typeface="Wingdings" panose="05000000000000000000" pitchFamily="2" charset="2"/>
              </a:rPr>
              <a:t> </a:t>
            </a:r>
            <a:r>
              <a:rPr lang="en-US" dirty="0" err="1">
                <a:sym typeface="Wingdings" panose="05000000000000000000" pitchFamily="2" charset="2"/>
              </a:rPr>
              <a:t>toán</a:t>
            </a:r>
            <a:r>
              <a:rPr lang="en-US" dirty="0">
                <a:sym typeface="Wingdings" panose="05000000000000000000" pitchFamily="2" charset="2"/>
              </a:rPr>
              <a:t> 2PL </a:t>
            </a:r>
            <a:r>
              <a:rPr lang="en-US" dirty="0" err="1">
                <a:sym typeface="Wingdings" panose="05000000000000000000" pitchFamily="2" charset="2"/>
              </a:rPr>
              <a:t>tập</a:t>
            </a:r>
            <a:r>
              <a:rPr lang="en-US" dirty="0">
                <a:sym typeface="Wingdings" panose="05000000000000000000" pitchFamily="2" charset="2"/>
              </a:rPr>
              <a:t> </a:t>
            </a:r>
            <a:r>
              <a:rPr lang="en-US" dirty="0" err="1">
                <a:sym typeface="Wingdings" panose="05000000000000000000" pitchFamily="2" charset="2"/>
              </a:rPr>
              <a:t>trung</a:t>
            </a:r>
            <a:r>
              <a:rPr lang="en-US" dirty="0">
                <a:sym typeface="Wingdings" panose="05000000000000000000" pitchFamily="2" charset="2"/>
              </a:rPr>
              <a:t> </a:t>
            </a:r>
            <a:r>
              <a:rPr lang="en-US" dirty="0" err="1">
                <a:sym typeface="Wingdings" panose="05000000000000000000" pitchFamily="2" charset="2"/>
              </a:rPr>
              <a:t>và</a:t>
            </a:r>
            <a:r>
              <a:rPr lang="en-US" dirty="0">
                <a:sym typeface="Wingdings" panose="05000000000000000000" pitchFamily="2" charset="2"/>
              </a:rPr>
              <a:t> </a:t>
            </a:r>
            <a:r>
              <a:rPr lang="en-US" dirty="0" err="1">
                <a:sym typeface="Wingdings" panose="05000000000000000000" pitchFamily="2" charset="2"/>
              </a:rPr>
              <a:t>thuật</a:t>
            </a:r>
            <a:r>
              <a:rPr lang="en-US" dirty="0">
                <a:sym typeface="Wingdings" panose="05000000000000000000" pitchFamily="2" charset="2"/>
              </a:rPr>
              <a:t> </a:t>
            </a:r>
            <a:r>
              <a:rPr lang="en-US" dirty="0" err="1">
                <a:sym typeface="Wingdings" panose="05000000000000000000" pitchFamily="2" charset="2"/>
              </a:rPr>
              <a:t>toán</a:t>
            </a:r>
            <a:r>
              <a:rPr lang="en-US" dirty="0">
                <a:sym typeface="Wingdings" panose="05000000000000000000" pitchFamily="2" charset="2"/>
              </a:rPr>
              <a:t> 2PL </a:t>
            </a:r>
            <a:r>
              <a:rPr lang="en-US" dirty="0" err="1">
                <a:sym typeface="Wingdings" panose="05000000000000000000" pitchFamily="2" charset="2"/>
              </a:rPr>
              <a:t>phân</a:t>
            </a:r>
            <a:r>
              <a:rPr lang="en-US" dirty="0">
                <a:sym typeface="Wingdings" panose="05000000000000000000" pitchFamily="2" charset="2"/>
              </a:rPr>
              <a:t> </a:t>
            </a:r>
            <a:r>
              <a:rPr lang="en-US" dirty="0" err="1">
                <a:sym typeface="Wingdings" panose="05000000000000000000" pitchFamily="2" charset="2"/>
              </a:rPr>
              <a:t>quyền</a:t>
            </a:r>
            <a:r>
              <a:rPr lang="en-US" dirty="0">
                <a:sym typeface="Wingdings" panose="05000000000000000000" pitchFamily="2" charset="2"/>
              </a:rPr>
              <a:t>.</a:t>
            </a:r>
          </a:p>
        </p:txBody>
      </p:sp>
    </p:spTree>
    <p:extLst>
      <p:ext uri="{BB962C8B-B14F-4D97-AF65-F5344CB8AC3E}">
        <p14:creationId xmlns:p14="http://schemas.microsoft.com/office/powerpoint/2010/main" val="32228935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39</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3" y="438073"/>
            <a:ext cx="4037222"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.6, </a:t>
            </a:r>
            <a:r>
              <a:rPr lang="en-US" sz="1600" dirty="0" err="1"/>
              <a:t>Thuật</a:t>
            </a:r>
            <a:r>
              <a:rPr lang="en-US" sz="1600" dirty="0"/>
              <a:t> </a:t>
            </a:r>
            <a:r>
              <a:rPr lang="en-US" sz="1600" dirty="0" err="1"/>
              <a:t>toán</a:t>
            </a:r>
            <a:r>
              <a:rPr lang="en-US" sz="1600" dirty="0"/>
              <a:t> 2PL </a:t>
            </a:r>
            <a:r>
              <a:rPr lang="en-US" sz="1600" dirty="0" err="1"/>
              <a:t>phân</a:t>
            </a:r>
            <a:r>
              <a:rPr lang="en-US" sz="1600" dirty="0"/>
              <a:t> </a:t>
            </a:r>
            <a:r>
              <a:rPr lang="en-US" sz="1600" dirty="0" err="1"/>
              <a:t>quyền</a:t>
            </a:r>
            <a:r>
              <a:rPr lang="en-US" sz="1600" dirty="0"/>
              <a:t> (D2PL - TM)</a:t>
            </a:r>
          </a:p>
        </p:txBody>
      </p:sp>
      <p:sp>
        <p:nvSpPr>
          <p:cNvPr id="2" name="TextBox 1"/>
          <p:cNvSpPr txBox="1"/>
          <p:nvPr/>
        </p:nvSpPr>
        <p:spPr>
          <a:xfrm>
            <a:off x="619881" y="1296353"/>
            <a:ext cx="7834367" cy="2893100"/>
          </a:xfrm>
          <a:prstGeom prst="rect">
            <a:avLst/>
          </a:prstGeom>
          <a:noFill/>
        </p:spPr>
        <p:txBody>
          <a:bodyPr wrap="square" rtlCol="0">
            <a:spAutoFit/>
          </a:bodyPr>
          <a:lstStyle/>
          <a:p>
            <a:r>
              <a:rPr lang="en-US" dirty="0"/>
              <a:t> </a:t>
            </a:r>
            <a:r>
              <a:rPr lang="en-US" b="1" dirty="0"/>
              <a:t>* </a:t>
            </a:r>
            <a:r>
              <a:rPr lang="en-US" b="1" dirty="0" err="1"/>
              <a:t>Thuật</a:t>
            </a:r>
            <a:r>
              <a:rPr lang="en-US" b="1" dirty="0"/>
              <a:t> </a:t>
            </a:r>
            <a:r>
              <a:rPr lang="en-US" b="1" dirty="0" err="1"/>
              <a:t>toán</a:t>
            </a:r>
            <a:r>
              <a:rPr lang="en-US" b="1" dirty="0"/>
              <a:t> 2PL </a:t>
            </a:r>
            <a:r>
              <a:rPr lang="en-US" b="1" dirty="0" err="1"/>
              <a:t>phân</a:t>
            </a:r>
            <a:r>
              <a:rPr lang="en-US" b="1" dirty="0"/>
              <a:t> </a:t>
            </a:r>
            <a:r>
              <a:rPr lang="en-US" b="1" dirty="0" err="1"/>
              <a:t>quyền</a:t>
            </a:r>
            <a:r>
              <a:rPr lang="en-US" b="1" dirty="0"/>
              <a:t> </a:t>
            </a:r>
            <a:r>
              <a:rPr lang="en-US" b="1" dirty="0" err="1"/>
              <a:t>cài</a:t>
            </a:r>
            <a:r>
              <a:rPr lang="en-US" b="1" dirty="0"/>
              <a:t> </a:t>
            </a:r>
            <a:r>
              <a:rPr lang="en-US" b="1" dirty="0" err="1"/>
              <a:t>đặt</a:t>
            </a:r>
            <a:r>
              <a:rPr lang="en-US" b="1" dirty="0"/>
              <a:t> </a:t>
            </a:r>
            <a:r>
              <a:rPr lang="en-US" b="1" dirty="0" err="1"/>
              <a:t>bộ</a:t>
            </a:r>
            <a:r>
              <a:rPr lang="en-US" b="1" dirty="0"/>
              <a:t> </a:t>
            </a:r>
            <a:r>
              <a:rPr lang="en-US" b="1" dirty="0" err="1"/>
              <a:t>quản</a:t>
            </a:r>
            <a:r>
              <a:rPr lang="en-US" b="1" dirty="0"/>
              <a:t> </a:t>
            </a:r>
            <a:r>
              <a:rPr lang="en-US" b="1" dirty="0" err="1"/>
              <a:t>lí</a:t>
            </a:r>
            <a:r>
              <a:rPr lang="en-US" b="1" dirty="0"/>
              <a:t> </a:t>
            </a:r>
            <a:r>
              <a:rPr lang="en-US" b="1" dirty="0" err="1"/>
              <a:t>khóa</a:t>
            </a:r>
            <a:r>
              <a:rPr lang="en-US" b="1" dirty="0"/>
              <a:t> </a:t>
            </a:r>
            <a:r>
              <a:rPr lang="en-US" b="1" dirty="0" err="1"/>
              <a:t>trên</a:t>
            </a:r>
            <a:r>
              <a:rPr lang="en-US" b="1" dirty="0"/>
              <a:t> </a:t>
            </a:r>
            <a:r>
              <a:rPr lang="en-US" b="1" dirty="0" err="1"/>
              <a:t>mỗi</a:t>
            </a:r>
            <a:r>
              <a:rPr lang="en-US" b="1" dirty="0"/>
              <a:t> </a:t>
            </a:r>
            <a:r>
              <a:rPr lang="en-US" b="1" dirty="0" err="1"/>
              <a:t>vị</a:t>
            </a:r>
            <a:r>
              <a:rPr lang="en-US" b="1" dirty="0"/>
              <a:t> </a:t>
            </a:r>
            <a:r>
              <a:rPr lang="en-US" b="1" dirty="0" err="1"/>
              <a:t>trí</a:t>
            </a:r>
            <a:r>
              <a:rPr lang="en-US" b="1" dirty="0"/>
              <a:t>.</a:t>
            </a:r>
          </a:p>
          <a:p>
            <a:endParaRPr lang="en-US" dirty="0"/>
          </a:p>
          <a:p>
            <a:r>
              <a:rPr lang="en-US" dirty="0"/>
              <a:t>   - </a:t>
            </a:r>
            <a:r>
              <a:rPr lang="en-US" dirty="0" err="1"/>
              <a:t>Nếu</a:t>
            </a:r>
            <a:r>
              <a:rPr lang="en-US" dirty="0"/>
              <a:t> CSDL </a:t>
            </a:r>
            <a:r>
              <a:rPr lang="en-US" dirty="0" err="1"/>
              <a:t>không</a:t>
            </a:r>
            <a:r>
              <a:rPr lang="en-US" dirty="0"/>
              <a:t> </a:t>
            </a:r>
            <a:r>
              <a:rPr lang="en-US" dirty="0" err="1"/>
              <a:t>nhân</a:t>
            </a:r>
            <a:r>
              <a:rPr lang="en-US" dirty="0"/>
              <a:t> </a:t>
            </a:r>
            <a:r>
              <a:rPr lang="en-US" dirty="0" err="1"/>
              <a:t>bản</a:t>
            </a:r>
            <a:r>
              <a:rPr lang="en-US" dirty="0"/>
              <a:t>, </a:t>
            </a:r>
            <a:r>
              <a:rPr lang="en-US" dirty="0" err="1">
                <a:sym typeface="Wingdings" panose="05000000000000000000" pitchFamily="2" charset="2"/>
              </a:rPr>
              <a:t>thuật</a:t>
            </a:r>
            <a:r>
              <a:rPr lang="en-US" dirty="0">
                <a:sym typeface="Wingdings" panose="05000000000000000000" pitchFamily="2" charset="2"/>
              </a:rPr>
              <a:t> </a:t>
            </a:r>
            <a:r>
              <a:rPr lang="en-US" dirty="0" err="1">
                <a:sym typeface="Wingdings" panose="05000000000000000000" pitchFamily="2" charset="2"/>
              </a:rPr>
              <a:t>toán</a:t>
            </a:r>
            <a:r>
              <a:rPr lang="en-US" dirty="0">
                <a:sym typeface="Wingdings" panose="05000000000000000000" pitchFamily="2" charset="2"/>
              </a:rPr>
              <a:t> 2PL </a:t>
            </a:r>
            <a:r>
              <a:rPr lang="en-US" dirty="0" err="1">
                <a:sym typeface="Wingdings" panose="05000000000000000000" pitchFamily="2" charset="2"/>
              </a:rPr>
              <a:t>phân</a:t>
            </a:r>
            <a:r>
              <a:rPr lang="en-US" dirty="0">
                <a:sym typeface="Wingdings" panose="05000000000000000000" pitchFamily="2" charset="2"/>
              </a:rPr>
              <a:t> </a:t>
            </a:r>
            <a:r>
              <a:rPr lang="en-US" dirty="0" err="1">
                <a:sym typeface="Wingdings" panose="05000000000000000000" pitchFamily="2" charset="2"/>
              </a:rPr>
              <a:t>quyền</a:t>
            </a:r>
            <a:r>
              <a:rPr lang="en-US" dirty="0">
                <a:sym typeface="Wingdings" panose="05000000000000000000" pitchFamily="2" charset="2"/>
              </a:rPr>
              <a:t> </a:t>
            </a:r>
            <a:r>
              <a:rPr lang="en-US" dirty="0" err="1">
                <a:sym typeface="Wingdings" panose="05000000000000000000" pitchFamily="2" charset="2"/>
              </a:rPr>
              <a:t>sẽ</a:t>
            </a:r>
            <a:r>
              <a:rPr lang="en-US" dirty="0">
                <a:sym typeface="Wingdings" panose="05000000000000000000" pitchFamily="2" charset="2"/>
              </a:rPr>
              <a:t> </a:t>
            </a:r>
            <a:r>
              <a:rPr lang="en-US" dirty="0" err="1">
                <a:sym typeface="Wingdings" panose="05000000000000000000" pitchFamily="2" charset="2"/>
              </a:rPr>
              <a:t>suy</a:t>
            </a:r>
            <a:r>
              <a:rPr lang="en-US" dirty="0">
                <a:sym typeface="Wingdings" panose="05000000000000000000" pitchFamily="2" charset="2"/>
              </a:rPr>
              <a:t> </a:t>
            </a:r>
            <a:r>
              <a:rPr lang="en-US" dirty="0" err="1">
                <a:sym typeface="Wingdings" panose="05000000000000000000" pitchFamily="2" charset="2"/>
              </a:rPr>
              <a:t>biến</a:t>
            </a:r>
            <a:r>
              <a:rPr lang="en-US" dirty="0">
                <a:sym typeface="Wingdings" panose="05000000000000000000" pitchFamily="2" charset="2"/>
              </a:rPr>
              <a:t> </a:t>
            </a:r>
            <a:r>
              <a:rPr lang="en-US" dirty="0" err="1">
                <a:sym typeface="Wingdings" panose="05000000000000000000" pitchFamily="2" charset="2"/>
              </a:rPr>
              <a:t>thành</a:t>
            </a:r>
            <a:r>
              <a:rPr lang="en-US" dirty="0">
                <a:sym typeface="Wingdings" panose="05000000000000000000" pitchFamily="2" charset="2"/>
              </a:rPr>
              <a:t> </a:t>
            </a:r>
            <a:r>
              <a:rPr lang="en-US" dirty="0" err="1">
                <a:sym typeface="Wingdings" panose="05000000000000000000" pitchFamily="2" charset="2"/>
              </a:rPr>
              <a:t>thuật</a:t>
            </a:r>
            <a:r>
              <a:rPr lang="en-US" dirty="0">
                <a:sym typeface="Wingdings" panose="05000000000000000000" pitchFamily="2" charset="2"/>
              </a:rPr>
              <a:t>.</a:t>
            </a:r>
          </a:p>
          <a:p>
            <a:r>
              <a:rPr lang="en-US" dirty="0">
                <a:sym typeface="Wingdings" panose="05000000000000000000" pitchFamily="2" charset="2"/>
              </a:rPr>
              <a:t>     </a:t>
            </a:r>
            <a:r>
              <a:rPr lang="en-US" dirty="0" err="1">
                <a:sym typeface="Wingdings" panose="05000000000000000000" pitchFamily="2" charset="2"/>
              </a:rPr>
              <a:t>toán</a:t>
            </a:r>
            <a:r>
              <a:rPr lang="en-US" dirty="0">
                <a:sym typeface="Wingdings" panose="05000000000000000000" pitchFamily="2" charset="2"/>
              </a:rPr>
              <a:t> 2PL </a:t>
            </a:r>
            <a:r>
              <a:rPr lang="en-US" dirty="0" err="1">
                <a:sym typeface="Wingdings" panose="05000000000000000000" pitchFamily="2" charset="2"/>
              </a:rPr>
              <a:t>bản</a:t>
            </a:r>
            <a:r>
              <a:rPr lang="en-US" dirty="0">
                <a:sym typeface="Wingdings" panose="05000000000000000000" pitchFamily="2" charset="2"/>
              </a:rPr>
              <a:t> </a:t>
            </a:r>
            <a:r>
              <a:rPr lang="en-US" dirty="0" err="1">
                <a:sym typeface="Wingdings" panose="05000000000000000000" pitchFamily="2" charset="2"/>
              </a:rPr>
              <a:t>chính</a:t>
            </a:r>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   - </a:t>
            </a:r>
            <a:r>
              <a:rPr lang="en-US" dirty="0" err="1">
                <a:sym typeface="Wingdings" panose="05000000000000000000" pitchFamily="2" charset="2"/>
              </a:rPr>
              <a:t>Nếu</a:t>
            </a:r>
            <a:r>
              <a:rPr lang="en-US" dirty="0">
                <a:sym typeface="Wingdings" panose="05000000000000000000" pitchFamily="2" charset="2"/>
              </a:rPr>
              <a:t> CSDL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nhân</a:t>
            </a:r>
            <a:r>
              <a:rPr lang="en-US" dirty="0">
                <a:sym typeface="Wingdings" panose="05000000000000000000" pitchFamily="2" charset="2"/>
              </a:rPr>
              <a:t> </a:t>
            </a:r>
            <a:r>
              <a:rPr lang="en-US" dirty="0" err="1">
                <a:sym typeface="Wingdings" panose="05000000000000000000" pitchFamily="2" charset="2"/>
              </a:rPr>
              <a:t>bản</a:t>
            </a:r>
            <a:r>
              <a:rPr lang="en-US" dirty="0">
                <a:sym typeface="Wingdings" panose="05000000000000000000" pitchFamily="2" charset="2"/>
              </a:rPr>
              <a:t>, </a:t>
            </a:r>
            <a:r>
              <a:rPr lang="en-US" dirty="0" err="1">
                <a:sym typeface="Wingdings" panose="05000000000000000000" pitchFamily="2" charset="2"/>
              </a:rPr>
              <a:t>giao</a:t>
            </a:r>
            <a:r>
              <a:rPr lang="en-US" dirty="0">
                <a:sym typeface="Wingdings" panose="05000000000000000000" pitchFamily="2" charset="2"/>
              </a:rPr>
              <a:t> </a:t>
            </a:r>
            <a:r>
              <a:rPr lang="en-US" dirty="0" err="1">
                <a:sym typeface="Wingdings" panose="05000000000000000000" pitchFamily="2" charset="2"/>
              </a:rPr>
              <a:t>tác</a:t>
            </a:r>
            <a:r>
              <a:rPr lang="en-US" dirty="0">
                <a:sym typeface="Wingdings" panose="05000000000000000000" pitchFamily="2" charset="2"/>
              </a:rPr>
              <a:t> </a:t>
            </a:r>
            <a:r>
              <a:rPr lang="en-US" dirty="0" err="1">
                <a:sym typeface="Wingdings" panose="05000000000000000000" pitchFamily="2" charset="2"/>
              </a:rPr>
              <a:t>sẽ</a:t>
            </a:r>
            <a:r>
              <a:rPr lang="en-US" dirty="0">
                <a:sym typeface="Wingdings" panose="05000000000000000000" pitchFamily="2" charset="2"/>
              </a:rPr>
              <a:t> </a:t>
            </a:r>
            <a:r>
              <a:rPr lang="en-US" dirty="0" err="1">
                <a:sym typeface="Wingdings" panose="05000000000000000000" pitchFamily="2" charset="2"/>
              </a:rPr>
              <a:t>cài</a:t>
            </a:r>
            <a:r>
              <a:rPr lang="en-US" dirty="0">
                <a:sym typeface="Wingdings" panose="05000000000000000000" pitchFamily="2" charset="2"/>
              </a:rPr>
              <a:t> </a:t>
            </a:r>
            <a:r>
              <a:rPr lang="en-US" dirty="0" err="1">
                <a:sym typeface="Wingdings" panose="05000000000000000000" pitchFamily="2" charset="2"/>
              </a:rPr>
              <a:t>đặt</a:t>
            </a:r>
            <a:r>
              <a:rPr lang="en-US" dirty="0">
                <a:sym typeface="Wingdings" panose="05000000000000000000" pitchFamily="2" charset="2"/>
              </a:rPr>
              <a:t> </a:t>
            </a:r>
            <a:r>
              <a:rPr lang="en-US" dirty="0" err="1">
                <a:sym typeface="Wingdings" panose="05000000000000000000" pitchFamily="2" charset="2"/>
              </a:rPr>
              <a:t>nghi</a:t>
            </a:r>
            <a:r>
              <a:rPr lang="en-US" dirty="0">
                <a:sym typeface="Wingdings" panose="05000000000000000000" pitchFamily="2" charset="2"/>
              </a:rPr>
              <a:t> </a:t>
            </a:r>
            <a:r>
              <a:rPr lang="en-US" dirty="0" err="1">
                <a:sym typeface="Wingdings" panose="05000000000000000000" pitchFamily="2" charset="2"/>
              </a:rPr>
              <a:t>thức</a:t>
            </a:r>
            <a:r>
              <a:rPr lang="en-US" dirty="0">
                <a:sym typeface="Wingdings" panose="05000000000000000000" pitchFamily="2" charset="2"/>
              </a:rPr>
              <a:t> </a:t>
            </a:r>
            <a:r>
              <a:rPr lang="en-US" dirty="0" err="1">
                <a:sym typeface="Wingdings" panose="05000000000000000000" pitchFamily="2" charset="2"/>
              </a:rPr>
              <a:t>điều</a:t>
            </a:r>
            <a:r>
              <a:rPr lang="en-US" dirty="0">
                <a:sym typeface="Wingdings" panose="05000000000000000000" pitchFamily="2" charset="2"/>
              </a:rPr>
              <a:t> </a:t>
            </a:r>
            <a:r>
              <a:rPr lang="en-US" dirty="0" err="1">
                <a:sym typeface="Wingdings" panose="05000000000000000000" pitchFamily="2" charset="2"/>
              </a:rPr>
              <a:t>khiển</a:t>
            </a:r>
            <a:r>
              <a:rPr lang="en-US" dirty="0">
                <a:sym typeface="Wingdings" panose="05000000000000000000" pitchFamily="2" charset="2"/>
              </a:rPr>
              <a:t> </a:t>
            </a:r>
            <a:r>
              <a:rPr lang="en-US" dirty="0" err="1">
                <a:sym typeface="Wingdings" panose="05000000000000000000" pitchFamily="2" charset="2"/>
              </a:rPr>
              <a:t>bản</a:t>
            </a:r>
            <a:r>
              <a:rPr lang="en-US" dirty="0">
                <a:sym typeface="Wingdings" panose="05000000000000000000" pitchFamily="2" charset="2"/>
              </a:rPr>
              <a:t> </a:t>
            </a:r>
            <a:r>
              <a:rPr lang="en-US" dirty="0" err="1">
                <a:sym typeface="Wingdings" panose="05000000000000000000" pitchFamily="2" charset="2"/>
              </a:rPr>
              <a:t>sao</a:t>
            </a:r>
            <a:r>
              <a:rPr lang="en-US" dirty="0">
                <a:sym typeface="Wingdings" panose="05000000000000000000" pitchFamily="2" charset="2"/>
              </a:rPr>
              <a:t> ROWA.</a:t>
            </a:r>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 </a:t>
            </a:r>
            <a:r>
              <a:rPr lang="en-US" b="1" dirty="0">
                <a:sym typeface="Wingdings" panose="05000000000000000000" pitchFamily="2" charset="2"/>
              </a:rPr>
              <a:t>* </a:t>
            </a:r>
            <a:r>
              <a:rPr lang="en-US" b="1" dirty="0" err="1">
                <a:sym typeface="Wingdings" panose="05000000000000000000" pitchFamily="2" charset="2"/>
              </a:rPr>
              <a:t>Cấu</a:t>
            </a:r>
            <a:r>
              <a:rPr lang="en-US" b="1" dirty="0">
                <a:sym typeface="Wingdings" panose="05000000000000000000" pitchFamily="2" charset="2"/>
              </a:rPr>
              <a:t> </a:t>
            </a:r>
            <a:r>
              <a:rPr lang="en-US" b="1" dirty="0" err="1">
                <a:sym typeface="Wingdings" panose="05000000000000000000" pitchFamily="2" charset="2"/>
              </a:rPr>
              <a:t>trúc</a:t>
            </a:r>
            <a:r>
              <a:rPr lang="en-US" b="1" dirty="0">
                <a:sym typeface="Wingdings" panose="05000000000000000000" pitchFamily="2" charset="2"/>
              </a:rPr>
              <a:t> </a:t>
            </a:r>
            <a:r>
              <a:rPr lang="en-US" b="1" dirty="0" err="1">
                <a:sym typeface="Wingdings" panose="05000000000000000000" pitchFamily="2" charset="2"/>
              </a:rPr>
              <a:t>truyền</a:t>
            </a:r>
            <a:r>
              <a:rPr lang="en-US" b="1" dirty="0">
                <a:sym typeface="Wingdings" panose="05000000000000000000" pitchFamily="2" charset="2"/>
              </a:rPr>
              <a:t> </a:t>
            </a:r>
            <a:r>
              <a:rPr lang="en-US" b="1" dirty="0" err="1">
                <a:sym typeface="Wingdings" panose="05000000000000000000" pitchFamily="2" charset="2"/>
              </a:rPr>
              <a:t>giao</a:t>
            </a:r>
            <a:r>
              <a:rPr lang="en-US" b="1" dirty="0">
                <a:sym typeface="Wingdings" panose="05000000000000000000" pitchFamily="2" charset="2"/>
              </a:rPr>
              <a:t> </a:t>
            </a:r>
            <a:r>
              <a:rPr lang="en-US" b="1" dirty="0" err="1">
                <a:sym typeface="Wingdings" panose="05000000000000000000" pitchFamily="2" charset="2"/>
              </a:rPr>
              <a:t>của</a:t>
            </a:r>
            <a:r>
              <a:rPr lang="en-US" b="1" dirty="0">
                <a:sym typeface="Wingdings" panose="05000000000000000000" pitchFamily="2" charset="2"/>
              </a:rPr>
              <a:t> 2PL </a:t>
            </a:r>
            <a:r>
              <a:rPr lang="en-US" b="1" dirty="0" err="1">
                <a:sym typeface="Wingdings" panose="05000000000000000000" pitchFamily="2" charset="2"/>
              </a:rPr>
              <a:t>phân</a:t>
            </a:r>
            <a:r>
              <a:rPr lang="en-US" b="1" dirty="0">
                <a:sym typeface="Wingdings" panose="05000000000000000000" pitchFamily="2" charset="2"/>
              </a:rPr>
              <a:t> </a:t>
            </a:r>
            <a:r>
              <a:rPr lang="en-US" b="1" dirty="0" err="1">
                <a:sym typeface="Wingdings" panose="05000000000000000000" pitchFamily="2" charset="2"/>
              </a:rPr>
              <a:t>quyền</a:t>
            </a:r>
            <a:r>
              <a:rPr lang="en-US" b="1" dirty="0">
                <a:sym typeface="Wingdings" panose="05000000000000000000" pitchFamily="2" charset="2"/>
              </a:rPr>
              <a:t>: </a:t>
            </a:r>
          </a:p>
          <a:p>
            <a:r>
              <a:rPr lang="en-US" b="1" dirty="0">
                <a:sym typeface="Wingdings" panose="05000000000000000000" pitchFamily="2" charset="2"/>
              </a:rPr>
              <a:t>   </a:t>
            </a:r>
            <a:r>
              <a:rPr lang="en-US" dirty="0">
                <a:sym typeface="Wingdings" panose="05000000000000000000" pitchFamily="2" charset="2"/>
              </a:rPr>
              <a:t>1, TM </a:t>
            </a:r>
            <a:r>
              <a:rPr lang="en-US" dirty="0" err="1">
                <a:sym typeface="Wingdings" panose="05000000000000000000" pitchFamily="2" charset="2"/>
              </a:rPr>
              <a:t>điều</a:t>
            </a:r>
            <a:r>
              <a:rPr lang="en-US" dirty="0">
                <a:sym typeface="Wingdings" panose="05000000000000000000" pitchFamily="2" charset="2"/>
              </a:rPr>
              <a:t> </a:t>
            </a:r>
            <a:r>
              <a:rPr lang="en-US" dirty="0" err="1">
                <a:sym typeface="Wingdings" panose="05000000000000000000" pitchFamily="2" charset="2"/>
              </a:rPr>
              <a:t>phối</a:t>
            </a:r>
            <a:r>
              <a:rPr lang="en-US" dirty="0">
                <a:sym typeface="Wingdings" panose="05000000000000000000" pitchFamily="2" charset="2"/>
              </a:rPr>
              <a:t> – </a:t>
            </a:r>
            <a:r>
              <a:rPr lang="en-US" dirty="0" err="1">
                <a:sym typeface="Wingdings" panose="05000000000000000000" pitchFamily="2" charset="2"/>
              </a:rPr>
              <a:t>vị</a:t>
            </a:r>
            <a:r>
              <a:rPr lang="en-US" dirty="0">
                <a:sym typeface="Wingdings" panose="05000000000000000000" pitchFamily="2" charset="2"/>
              </a:rPr>
              <a:t> </a:t>
            </a:r>
            <a:r>
              <a:rPr lang="en-US" dirty="0" err="1">
                <a:sym typeface="Wingdings" panose="05000000000000000000" pitchFamily="2" charset="2"/>
              </a:rPr>
              <a:t>trí</a:t>
            </a:r>
            <a:r>
              <a:rPr lang="en-US" dirty="0">
                <a:sym typeface="Wingdings" panose="05000000000000000000" pitchFamily="2" charset="2"/>
              </a:rPr>
              <a:t> </a:t>
            </a:r>
            <a:r>
              <a:rPr lang="en-US" dirty="0" err="1">
                <a:sym typeface="Wingdings" panose="05000000000000000000" pitchFamily="2" charset="2"/>
              </a:rPr>
              <a:t>khởi</a:t>
            </a:r>
            <a:r>
              <a:rPr lang="en-US" dirty="0">
                <a:sym typeface="Wingdings" panose="05000000000000000000" pitchFamily="2" charset="2"/>
              </a:rPr>
              <a:t> </a:t>
            </a:r>
            <a:r>
              <a:rPr lang="en-US" dirty="0" err="1">
                <a:sym typeface="Wingdings" panose="05000000000000000000" pitchFamily="2" charset="2"/>
              </a:rPr>
              <a:t>đầu</a:t>
            </a:r>
            <a:r>
              <a:rPr lang="en-US" dirty="0">
                <a:sym typeface="Wingdings" panose="05000000000000000000" pitchFamily="2" charset="2"/>
              </a:rPr>
              <a:t> </a:t>
            </a:r>
            <a:r>
              <a:rPr lang="en-US" dirty="0" err="1">
                <a:sym typeface="Wingdings" panose="05000000000000000000" pitchFamily="2" charset="2"/>
              </a:rPr>
              <a:t>của</a:t>
            </a:r>
            <a:r>
              <a:rPr lang="en-US" dirty="0">
                <a:sym typeface="Wingdings" panose="05000000000000000000" pitchFamily="2" charset="2"/>
              </a:rPr>
              <a:t> </a:t>
            </a:r>
            <a:r>
              <a:rPr lang="en-US" dirty="0" err="1">
                <a:sym typeface="Wingdings" panose="05000000000000000000" pitchFamily="2" charset="2"/>
              </a:rPr>
              <a:t>giao</a:t>
            </a:r>
            <a:r>
              <a:rPr lang="en-US" dirty="0">
                <a:sym typeface="Wingdings" panose="05000000000000000000" pitchFamily="2" charset="2"/>
              </a:rPr>
              <a:t> </a:t>
            </a:r>
            <a:r>
              <a:rPr lang="en-US" dirty="0" err="1">
                <a:sym typeface="Wingdings" panose="05000000000000000000" pitchFamily="2" charset="2"/>
              </a:rPr>
              <a:t>dịch</a:t>
            </a:r>
            <a:r>
              <a:rPr lang="en-US" dirty="0">
                <a:sym typeface="Wingdings" panose="05000000000000000000" pitchFamily="2" charset="2"/>
              </a:rPr>
              <a:t> </a:t>
            </a:r>
            <a:r>
              <a:rPr lang="en-US" dirty="0" err="1">
                <a:sym typeface="Wingdings" panose="05000000000000000000" pitchFamily="2" charset="2"/>
              </a:rPr>
              <a:t>yêu</a:t>
            </a:r>
            <a:r>
              <a:rPr lang="en-US" dirty="0">
                <a:sym typeface="Wingdings" panose="05000000000000000000" pitchFamily="2" charset="2"/>
              </a:rPr>
              <a:t> </a:t>
            </a:r>
            <a:r>
              <a:rPr lang="en-US" dirty="0" err="1">
                <a:sym typeface="Wingdings" panose="05000000000000000000" pitchFamily="2" charset="2"/>
              </a:rPr>
              <a:t>cầu</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vị</a:t>
            </a:r>
            <a:r>
              <a:rPr lang="en-US" dirty="0">
                <a:sym typeface="Wingdings" panose="05000000000000000000" pitchFamily="2" charset="2"/>
              </a:rPr>
              <a:t> </a:t>
            </a:r>
            <a:r>
              <a:rPr lang="en-US" dirty="0" err="1">
                <a:sym typeface="Wingdings" panose="05000000000000000000" pitchFamily="2" charset="2"/>
              </a:rPr>
              <a:t>trí</a:t>
            </a:r>
            <a:r>
              <a:rPr lang="en-US" dirty="0">
                <a:sym typeface="Wingdings" panose="05000000000000000000" pitchFamily="2" charset="2"/>
              </a:rPr>
              <a:t> DM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tham</a:t>
            </a:r>
            <a:r>
              <a:rPr lang="en-US" dirty="0">
                <a:sym typeface="Wingdings" panose="05000000000000000000" pitchFamily="2" charset="2"/>
              </a:rPr>
              <a:t> </a:t>
            </a:r>
            <a:r>
              <a:rPr lang="en-US" dirty="0" err="1">
                <a:sym typeface="Wingdings" panose="05000000000000000000" pitchFamily="2" charset="2"/>
              </a:rPr>
              <a:t>gia</a:t>
            </a:r>
            <a:r>
              <a:rPr lang="en-US" dirty="0">
                <a:sym typeface="Wingdings" panose="05000000000000000000" pitchFamily="2" charset="2"/>
              </a:rPr>
              <a:t> </a:t>
            </a:r>
            <a:r>
              <a:rPr lang="en-US" dirty="0" err="1">
                <a:sym typeface="Wingdings" panose="05000000000000000000" pitchFamily="2" charset="2"/>
              </a:rPr>
              <a:t>xử</a:t>
            </a:r>
            <a:endParaRPr lang="en-US" dirty="0">
              <a:sym typeface="Wingdings" panose="05000000000000000000" pitchFamily="2" charset="2"/>
            </a:endParaRPr>
          </a:p>
          <a:p>
            <a:r>
              <a:rPr lang="en-US" dirty="0">
                <a:sym typeface="Wingdings" panose="05000000000000000000" pitchFamily="2" charset="2"/>
              </a:rPr>
              <a:t>       </a:t>
            </a:r>
            <a:r>
              <a:rPr lang="en-US" dirty="0" err="1">
                <a:sym typeface="Wingdings" panose="05000000000000000000" pitchFamily="2" charset="2"/>
              </a:rPr>
              <a:t>lí</a:t>
            </a:r>
            <a:r>
              <a:rPr lang="en-US" dirty="0">
                <a:sym typeface="Wingdings" panose="05000000000000000000" pitchFamily="2" charset="2"/>
              </a:rPr>
              <a:t> </a:t>
            </a:r>
            <a:r>
              <a:rPr lang="en-US" dirty="0" err="1">
                <a:sym typeface="Wingdings" panose="05000000000000000000" pitchFamily="2" charset="2"/>
              </a:rPr>
              <a:t>giao</a:t>
            </a:r>
            <a:r>
              <a:rPr lang="en-US" dirty="0">
                <a:sym typeface="Wingdings" panose="05000000000000000000" pitchFamily="2" charset="2"/>
              </a:rPr>
              <a:t> </a:t>
            </a:r>
            <a:r>
              <a:rPr lang="en-US" dirty="0" err="1">
                <a:sym typeface="Wingdings" panose="05000000000000000000" pitchFamily="2" charset="2"/>
              </a:rPr>
              <a:t>dịch</a:t>
            </a:r>
            <a:r>
              <a:rPr lang="en-US" dirty="0">
                <a:sym typeface="Wingdings" panose="05000000000000000000" pitchFamily="2" charset="2"/>
              </a:rPr>
              <a:t> </a:t>
            </a:r>
            <a:r>
              <a:rPr lang="en-US" dirty="0" err="1">
                <a:sym typeface="Wingdings" panose="05000000000000000000" pitchFamily="2" charset="2"/>
              </a:rPr>
              <a:t>cung</a:t>
            </a:r>
            <a:r>
              <a:rPr lang="en-US" dirty="0">
                <a:sym typeface="Wingdings" panose="05000000000000000000" pitchFamily="2" charset="2"/>
              </a:rPr>
              <a:t> </a:t>
            </a:r>
            <a:r>
              <a:rPr lang="en-US" dirty="0" err="1">
                <a:sym typeface="Wingdings" panose="05000000000000000000" pitchFamily="2" charset="2"/>
              </a:rPr>
              <a:t>cấp</a:t>
            </a:r>
            <a:r>
              <a:rPr lang="en-US" dirty="0">
                <a:sym typeface="Wingdings" panose="05000000000000000000" pitchFamily="2" charset="2"/>
              </a:rPr>
              <a:t> </a:t>
            </a:r>
            <a:r>
              <a:rPr lang="en-US" dirty="0" err="1">
                <a:sym typeface="Wingdings" panose="05000000000000000000" pitchFamily="2" charset="2"/>
              </a:rPr>
              <a:t>khóa</a:t>
            </a:r>
            <a:r>
              <a:rPr lang="en-US" dirty="0">
                <a:sym typeface="Wingdings" panose="05000000000000000000" pitchFamily="2" charset="2"/>
              </a:rPr>
              <a:t> </a:t>
            </a:r>
            <a:r>
              <a:rPr lang="en-US" dirty="0" err="1">
                <a:sym typeface="Wingdings" panose="05000000000000000000" pitchFamily="2" charset="2"/>
              </a:rPr>
              <a:t>và</a:t>
            </a:r>
            <a:r>
              <a:rPr lang="en-US" dirty="0">
                <a:sym typeface="Wingdings" panose="05000000000000000000" pitchFamily="2" charset="2"/>
              </a:rPr>
              <a:t> </a:t>
            </a:r>
            <a:r>
              <a:rPr lang="en-US" dirty="0" err="1">
                <a:sym typeface="Wingdings" panose="05000000000000000000" pitchFamily="2" charset="2"/>
              </a:rPr>
              <a:t>tham</a:t>
            </a:r>
            <a:r>
              <a:rPr lang="en-US" dirty="0">
                <a:sym typeface="Wingdings" panose="05000000000000000000" pitchFamily="2" charset="2"/>
              </a:rPr>
              <a:t> </a:t>
            </a:r>
            <a:r>
              <a:rPr lang="en-US" dirty="0" err="1">
                <a:sym typeface="Wingdings" panose="05000000000000000000" pitchFamily="2" charset="2"/>
              </a:rPr>
              <a:t>gia</a:t>
            </a:r>
            <a:r>
              <a:rPr lang="en-US" dirty="0">
                <a:sym typeface="Wingdings" panose="05000000000000000000" pitchFamily="2" charset="2"/>
              </a:rPr>
              <a:t> </a:t>
            </a:r>
            <a:r>
              <a:rPr lang="en-US" dirty="0" err="1">
                <a:sym typeface="Wingdings" panose="05000000000000000000" pitchFamily="2" charset="2"/>
              </a:rPr>
              <a:t>xử</a:t>
            </a:r>
            <a:r>
              <a:rPr lang="en-US" dirty="0">
                <a:sym typeface="Wingdings" panose="05000000000000000000" pitchFamily="2" charset="2"/>
              </a:rPr>
              <a:t> </a:t>
            </a:r>
            <a:r>
              <a:rPr lang="en-US" dirty="0" err="1">
                <a:sym typeface="Wingdings" panose="05000000000000000000" pitchFamily="2" charset="2"/>
              </a:rPr>
              <a:t>lí</a:t>
            </a:r>
            <a:r>
              <a:rPr lang="en-US" dirty="0">
                <a:sym typeface="Wingdings" panose="05000000000000000000" pitchFamily="2" charset="2"/>
              </a:rPr>
              <a:t> </a:t>
            </a:r>
            <a:r>
              <a:rPr lang="en-US" dirty="0" err="1">
                <a:sym typeface="Wingdings" panose="05000000000000000000" pitchFamily="2" charset="2"/>
              </a:rPr>
              <a:t>dữ</a:t>
            </a:r>
            <a:r>
              <a:rPr lang="en-US" dirty="0">
                <a:sym typeface="Wingdings" panose="05000000000000000000" pitchFamily="2" charset="2"/>
              </a:rPr>
              <a:t> </a:t>
            </a:r>
            <a:r>
              <a:rPr lang="en-US" dirty="0" err="1">
                <a:sym typeface="Wingdings" panose="05000000000000000000" pitchFamily="2" charset="2"/>
              </a:rPr>
              <a:t>liệu</a:t>
            </a:r>
            <a:r>
              <a:rPr lang="en-US" dirty="0">
                <a:sym typeface="Wingdings" panose="05000000000000000000" pitchFamily="2" charset="2"/>
              </a:rPr>
              <a:t>.</a:t>
            </a:r>
          </a:p>
          <a:p>
            <a:r>
              <a:rPr lang="en-US" dirty="0">
                <a:sym typeface="Wingdings" panose="05000000000000000000" pitchFamily="2" charset="2"/>
              </a:rPr>
              <a:t>   2, Sau </a:t>
            </a:r>
            <a:r>
              <a:rPr lang="en-US" dirty="0" err="1">
                <a:sym typeface="Wingdings" panose="05000000000000000000" pitchFamily="2" charset="2"/>
              </a:rPr>
              <a:t>khi</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DM </a:t>
            </a:r>
            <a:r>
              <a:rPr lang="en-US" dirty="0" err="1">
                <a:sym typeface="Wingdings" panose="05000000000000000000" pitchFamily="2" charset="2"/>
              </a:rPr>
              <a:t>đã</a:t>
            </a:r>
            <a:r>
              <a:rPr lang="en-US" dirty="0">
                <a:sym typeface="Wingdings" panose="05000000000000000000" pitchFamily="2" charset="2"/>
              </a:rPr>
              <a:t> </a:t>
            </a:r>
            <a:r>
              <a:rPr lang="en-US" dirty="0" err="1">
                <a:sym typeface="Wingdings" panose="05000000000000000000" pitchFamily="2" charset="2"/>
              </a:rPr>
              <a:t>hoàn</a:t>
            </a:r>
            <a:r>
              <a:rPr lang="en-US" dirty="0">
                <a:sym typeface="Wingdings" panose="05000000000000000000" pitchFamily="2" charset="2"/>
              </a:rPr>
              <a:t> </a:t>
            </a:r>
            <a:r>
              <a:rPr lang="en-US" dirty="0" err="1">
                <a:sym typeface="Wingdings" panose="05000000000000000000" pitchFamily="2" charset="2"/>
              </a:rPr>
              <a:t>tất</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giao</a:t>
            </a:r>
            <a:r>
              <a:rPr lang="en-US" dirty="0">
                <a:sym typeface="Wingdings" panose="05000000000000000000" pitchFamily="2" charset="2"/>
              </a:rPr>
              <a:t> </a:t>
            </a:r>
            <a:r>
              <a:rPr lang="en-US" dirty="0" err="1">
                <a:sym typeface="Wingdings" panose="05000000000000000000" pitchFamily="2" charset="2"/>
              </a:rPr>
              <a:t>dịch</a:t>
            </a:r>
            <a:r>
              <a:rPr lang="en-US" dirty="0">
                <a:sym typeface="Wingdings" panose="05000000000000000000" pitchFamily="2" charset="2"/>
              </a:rPr>
              <a:t>, TM </a:t>
            </a:r>
            <a:r>
              <a:rPr lang="en-US" dirty="0" err="1">
                <a:sym typeface="Wingdings" panose="05000000000000000000" pitchFamily="2" charset="2"/>
              </a:rPr>
              <a:t>điều</a:t>
            </a:r>
            <a:r>
              <a:rPr lang="en-US" dirty="0">
                <a:sym typeface="Wingdings" panose="05000000000000000000" pitchFamily="2" charset="2"/>
              </a:rPr>
              <a:t> </a:t>
            </a:r>
            <a:r>
              <a:rPr lang="en-US" dirty="0" err="1">
                <a:sym typeface="Wingdings" panose="05000000000000000000" pitchFamily="2" charset="2"/>
              </a:rPr>
              <a:t>phối</a:t>
            </a:r>
            <a:r>
              <a:rPr lang="en-US" dirty="0">
                <a:sym typeface="Wingdings" panose="05000000000000000000" pitchFamily="2" charset="2"/>
              </a:rPr>
              <a:t> </a:t>
            </a:r>
            <a:r>
              <a:rPr lang="en-US" dirty="0" err="1">
                <a:sym typeface="Wingdings" panose="05000000000000000000" pitchFamily="2" charset="2"/>
              </a:rPr>
              <a:t>khóa</a:t>
            </a:r>
            <a:r>
              <a:rPr lang="en-US" dirty="0">
                <a:sym typeface="Wingdings" panose="05000000000000000000" pitchFamily="2" charset="2"/>
              </a:rPr>
              <a:t> </a:t>
            </a:r>
            <a:r>
              <a:rPr lang="en-US" dirty="0" err="1">
                <a:sym typeface="Wingdings" panose="05000000000000000000" pitchFamily="2" charset="2"/>
              </a:rPr>
              <a:t>yêu</a:t>
            </a:r>
            <a:r>
              <a:rPr lang="en-US" dirty="0">
                <a:sym typeface="Wingdings" panose="05000000000000000000" pitchFamily="2" charset="2"/>
              </a:rPr>
              <a:t> </a:t>
            </a:r>
            <a:r>
              <a:rPr lang="en-US" dirty="0" err="1">
                <a:sym typeface="Wingdings" panose="05000000000000000000" pitchFamily="2" charset="2"/>
              </a:rPr>
              <a:t>cầu</a:t>
            </a:r>
            <a:r>
              <a:rPr lang="en-US" dirty="0">
                <a:sym typeface="Wingdings" panose="05000000000000000000" pitchFamily="2" charset="2"/>
              </a:rPr>
              <a:t> </a:t>
            </a:r>
            <a:r>
              <a:rPr lang="en-US" dirty="0" err="1">
                <a:sym typeface="Wingdings" panose="05000000000000000000" pitchFamily="2" charset="2"/>
              </a:rPr>
              <a:t>giải</a:t>
            </a:r>
            <a:r>
              <a:rPr lang="en-US" dirty="0">
                <a:sym typeface="Wingdings" panose="05000000000000000000" pitchFamily="2" charset="2"/>
              </a:rPr>
              <a:t> </a:t>
            </a:r>
            <a:r>
              <a:rPr lang="en-US" dirty="0" err="1">
                <a:sym typeface="Wingdings" panose="05000000000000000000" pitchFamily="2" charset="2"/>
              </a:rPr>
              <a:t>phóng</a:t>
            </a:r>
            <a:endParaRPr lang="en-US" dirty="0">
              <a:sym typeface="Wingdings" panose="05000000000000000000" pitchFamily="2" charset="2"/>
            </a:endParaRPr>
          </a:p>
          <a:p>
            <a:r>
              <a:rPr lang="en-US" dirty="0">
                <a:sym typeface="Wingdings" panose="05000000000000000000" pitchFamily="2" charset="2"/>
              </a:rPr>
              <a:t>       </a:t>
            </a:r>
            <a:r>
              <a:rPr lang="en-US" dirty="0" err="1">
                <a:sym typeface="Wingdings" panose="05000000000000000000" pitchFamily="2" charset="2"/>
              </a:rPr>
              <a:t>khóa</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18401605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3633347"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u="sng" dirty="0"/>
              <a:t>TỔNG QUAN VỀ ĐỒNG THỜI PHÂN TÁN</a:t>
            </a:r>
            <a:endParaRPr sz="1600" u="sng" dirty="0"/>
          </a:p>
        </p:txBody>
      </p:sp>
      <p:sp>
        <p:nvSpPr>
          <p:cNvPr id="96" name="Google Shape;96;p1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1</a:t>
            </a:r>
          </a:p>
        </p:txBody>
      </p:sp>
      <p:sp>
        <p:nvSpPr>
          <p:cNvPr id="5" name="Google Shape;92;p16"/>
          <p:cNvSpPr txBox="1">
            <a:spLocks/>
          </p:cNvSpPr>
          <p:nvPr/>
        </p:nvSpPr>
        <p:spPr>
          <a:xfrm>
            <a:off x="774192" y="438073"/>
            <a:ext cx="4488541"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1600" dirty="0"/>
              <a:t>.1 Lý thuyết khả tuần tự</a:t>
            </a:r>
          </a:p>
        </p:txBody>
      </p:sp>
      <p:sp>
        <p:nvSpPr>
          <p:cNvPr id="3" name="Rectangle 2"/>
          <p:cNvSpPr/>
          <p:nvPr/>
        </p:nvSpPr>
        <p:spPr>
          <a:xfrm>
            <a:off x="421296" y="1019229"/>
            <a:ext cx="7752708" cy="1708160"/>
          </a:xfrm>
          <a:prstGeom prst="rect">
            <a:avLst/>
          </a:prstGeom>
        </p:spPr>
        <p:txBody>
          <a:bodyPr wrap="square">
            <a:spAutoFit/>
          </a:bodyPr>
          <a:lstStyle/>
          <a:p>
            <a:pPr algn="ctr">
              <a:lnSpc>
                <a:spcPct val="150000"/>
              </a:lnSpc>
            </a:pPr>
            <a:r>
              <a:rPr lang="en-US" b="1" dirty="0"/>
              <a:t>Điểm mấu chốt </a:t>
            </a:r>
          </a:p>
          <a:p>
            <a:pPr>
              <a:lnSpc>
                <a:spcPct val="150000"/>
              </a:lnSpc>
            </a:pPr>
            <a:r>
              <a:rPr lang="en-US" dirty="0"/>
              <a:t>-  Việc thực </a:t>
            </a:r>
            <a:r>
              <a:rPr lang="en-US" dirty="0" err="1"/>
              <a:t>thi</a:t>
            </a:r>
            <a:r>
              <a:rPr lang="en-US" dirty="0"/>
              <a:t> </a:t>
            </a:r>
            <a:r>
              <a:rPr lang="en-US" dirty="0" err="1"/>
              <a:t>đồng</a:t>
            </a:r>
            <a:r>
              <a:rPr lang="en-US" dirty="0"/>
              <a:t> thời các giao tác làm cho CSDL ở một trạng thái có thể </a:t>
            </a:r>
            <a:r>
              <a:rPr lang="en-US" dirty="0" err="1"/>
              <a:t>có</a:t>
            </a:r>
            <a:r>
              <a:rPr lang="en-US" dirty="0"/>
              <a:t> </a:t>
            </a:r>
            <a:r>
              <a:rPr lang="en-US" dirty="0" err="1"/>
              <a:t>được</a:t>
            </a:r>
            <a:r>
              <a:rPr lang="en-US" dirty="0"/>
              <a:t> </a:t>
            </a:r>
            <a:r>
              <a:rPr lang="en-US" dirty="0" err="1"/>
              <a:t>giống</a:t>
            </a:r>
            <a:r>
              <a:rPr lang="en-US" dirty="0"/>
              <a:t> như khi cho chúng thực hiện tuần tự theo một thứ tự </a:t>
            </a:r>
            <a:r>
              <a:rPr lang="en-US" dirty="0" err="1"/>
              <a:t>nào</a:t>
            </a:r>
            <a:r>
              <a:rPr lang="en-US" dirty="0"/>
              <a:t> </a:t>
            </a:r>
            <a:r>
              <a:rPr lang="en-US" dirty="0" err="1"/>
              <a:t>đó</a:t>
            </a:r>
            <a:r>
              <a:rPr lang="en-US" dirty="0"/>
              <a:t>.</a:t>
            </a:r>
          </a:p>
          <a:p>
            <a:pPr>
              <a:lnSpc>
                <a:spcPct val="150000"/>
              </a:lnSpc>
            </a:pPr>
            <a:r>
              <a:rPr lang="en-US" dirty="0">
                <a:sym typeface="Wingdings" panose="05000000000000000000" pitchFamily="2" charset="2"/>
              </a:rPr>
              <a:t> </a:t>
            </a:r>
            <a:r>
              <a:rPr lang="en-US" dirty="0" err="1"/>
              <a:t>Giải</a:t>
            </a:r>
            <a:r>
              <a:rPr lang="en-US" dirty="0"/>
              <a:t> quyết các vấn đề cập nhật bị </a:t>
            </a:r>
            <a:r>
              <a:rPr lang="en-US" dirty="0" err="1"/>
              <a:t>thất</a:t>
            </a:r>
            <a:r>
              <a:rPr lang="en-US" dirty="0"/>
              <a:t> </a:t>
            </a:r>
            <a:r>
              <a:rPr lang="en-US" dirty="0" err="1"/>
              <a:t>lạc</a:t>
            </a:r>
            <a:r>
              <a:rPr lang="en-US" dirty="0"/>
              <a:t>.</a:t>
            </a:r>
          </a:p>
          <a:p>
            <a:pPr>
              <a:lnSpc>
                <a:spcPct val="150000"/>
              </a:lnSpc>
            </a:pPr>
            <a:r>
              <a:rPr lang="en-US" dirty="0"/>
              <a:t>- Phần còn lại sẽ tập trung vào các vấn đề khả tuần tự một cách hình </a:t>
            </a:r>
            <a:r>
              <a:rPr lang="en-US" dirty="0" err="1"/>
              <a:t>thức</a:t>
            </a:r>
            <a:r>
              <a:rPr lang="en-US" dirty="0"/>
              <a:t> </a:t>
            </a:r>
            <a:r>
              <a:rPr lang="en-US" dirty="0" err="1"/>
              <a:t>hơn</a:t>
            </a:r>
            <a:r>
              <a:rPr lang="en-US" dirty="0"/>
              <a:t>.</a:t>
            </a:r>
          </a:p>
        </p:txBody>
      </p:sp>
      <p:sp>
        <p:nvSpPr>
          <p:cNvPr id="2" name="TextBox 1"/>
          <p:cNvSpPr txBox="1"/>
          <p:nvPr/>
        </p:nvSpPr>
        <p:spPr>
          <a:xfrm>
            <a:off x="553396" y="2766219"/>
            <a:ext cx="3336163" cy="375552"/>
          </a:xfrm>
          <a:prstGeom prst="rect">
            <a:avLst/>
          </a:prstGeom>
          <a:noFill/>
        </p:spPr>
        <p:txBody>
          <a:bodyPr wrap="square" rtlCol="0">
            <a:spAutoFit/>
          </a:bodyPr>
          <a:lstStyle/>
          <a:p>
            <a:pPr>
              <a:lnSpc>
                <a:spcPct val="150000"/>
              </a:lnSpc>
            </a:pPr>
            <a:r>
              <a:rPr lang="en-US" b="1" dirty="0" err="1"/>
              <a:t>Định</a:t>
            </a:r>
            <a:r>
              <a:rPr lang="en-US" b="1" dirty="0"/>
              <a:t> </a:t>
            </a:r>
            <a:r>
              <a:rPr lang="en-US" b="1" dirty="0" err="1"/>
              <a:t>nghĩa</a:t>
            </a:r>
            <a:r>
              <a:rPr lang="en-US" b="1" dirty="0"/>
              <a:t> một Lịch S (Schedule): </a:t>
            </a:r>
          </a:p>
        </p:txBody>
      </p:sp>
      <mc:AlternateContent xmlns:mc="http://schemas.openxmlformats.org/markup-compatibility/2006" xmlns:a14="http://schemas.microsoft.com/office/drawing/2010/main">
        <mc:Choice Requires="a14">
          <p:sp>
            <p:nvSpPr>
              <p:cNvPr id="4" name="TextBox 3"/>
              <p:cNvSpPr txBox="1"/>
              <p:nvPr/>
            </p:nvSpPr>
            <p:spPr>
              <a:xfrm>
                <a:off x="435124" y="3153333"/>
                <a:ext cx="4001442" cy="1015663"/>
              </a:xfrm>
              <a:prstGeom prst="rect">
                <a:avLst/>
              </a:prstGeom>
              <a:noFill/>
            </p:spPr>
            <p:txBody>
              <a:bodyPr wrap="square" rtlCol="0">
                <a:spAutoFit/>
              </a:bodyPr>
              <a:lstStyle/>
              <a:p>
                <a:r>
                  <a:rPr lang="en-US" sz="1200" dirty="0"/>
                  <a:t>-</a:t>
                </a:r>
                <a:r>
                  <a:rPr lang="en-US" sz="1200" dirty="0" err="1"/>
                  <a:t>Được</a:t>
                </a:r>
                <a:r>
                  <a:rPr lang="en-US" sz="1200" dirty="0"/>
                  <a:t> </a:t>
                </a:r>
                <a:r>
                  <a:rPr lang="en-US" sz="1200" dirty="0" err="1"/>
                  <a:t>định</a:t>
                </a:r>
                <a:r>
                  <a:rPr lang="en-US" sz="1200" dirty="0"/>
                  <a:t> </a:t>
                </a:r>
                <a:r>
                  <a:rPr lang="en-US" sz="1200" dirty="0" err="1"/>
                  <a:t>nghĩa</a:t>
                </a:r>
                <a:r>
                  <a:rPr lang="en-US" sz="1200" dirty="0"/>
                  <a:t> trên tập giao tác T =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 </m:t>
                        </m:r>
                        <m:r>
                          <a:rPr lang="en-US" sz="1200" b="0" i="1" smtClean="0">
                            <a:latin typeface="Cambria Math" panose="02040503050406030204" pitchFamily="18" charset="0"/>
                          </a:rPr>
                          <m:t>𝑇</m:t>
                        </m:r>
                      </m:e>
                      <m:sub>
                        <m:r>
                          <a:rPr lang="en-US" sz="1200" b="0" i="1" smtClean="0">
                            <a:latin typeface="Cambria Math" panose="02040503050406030204" pitchFamily="18" charset="0"/>
                          </a:rPr>
                          <m:t>1</m:t>
                        </m:r>
                      </m:sub>
                    </m:sSub>
                    <m:r>
                      <a:rPr lang="en-US" sz="1200" b="0" i="0"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b="0" i="1" smtClean="0">
                            <a:latin typeface="Cambria Math" panose="02040503050406030204" pitchFamily="18" charset="0"/>
                          </a:rPr>
                          <m:t>2</m:t>
                        </m:r>
                      </m:sub>
                    </m:sSub>
                  </m:oMath>
                </a14:m>
                <a:r>
                  <a:rPr lang="en-US" sz="1200" dirty="0"/>
                  <a:t>, ...,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b="0" i="1" smtClean="0">
                            <a:latin typeface="Cambria Math" panose="02040503050406030204" pitchFamily="18" charset="0"/>
                          </a:rPr>
                          <m:t>𝑛</m:t>
                        </m:r>
                        <m:r>
                          <a:rPr lang="en-US" sz="1200" b="0" i="1" smtClean="0">
                            <a:latin typeface="Cambria Math" panose="02040503050406030204" pitchFamily="18" charset="0"/>
                          </a:rPr>
                          <m:t> </m:t>
                        </m:r>
                      </m:sub>
                    </m:sSub>
                    <m:r>
                      <a:rPr lang="en-US" sz="1200" b="0" i="0" smtClean="0">
                        <a:latin typeface="Cambria Math" panose="02040503050406030204" pitchFamily="18" charset="0"/>
                      </a:rPr>
                      <m:t>}</m:t>
                    </m:r>
                  </m:oMath>
                </a14:m>
                <a:endParaRPr lang="en-US" sz="1200" dirty="0"/>
              </a:p>
              <a:p>
                <a:r>
                  <a:rPr lang="en-US" sz="1200" dirty="0"/>
                  <a:t>-Xác định thứ </a:t>
                </a:r>
                <a:r>
                  <a:rPr lang="en-US" sz="1200" dirty="0" err="1"/>
                  <a:t>tự</a:t>
                </a:r>
                <a:r>
                  <a:rPr lang="en-US" sz="1200" dirty="0"/>
                  <a:t> </a:t>
                </a:r>
                <a:r>
                  <a:rPr lang="en-US" sz="1200" dirty="0" err="1"/>
                  <a:t>thực</a:t>
                </a:r>
                <a:r>
                  <a:rPr lang="en-US" sz="1200" dirty="0"/>
                  <a:t> </a:t>
                </a:r>
                <a:r>
                  <a:rPr lang="en-US" sz="1200" dirty="0" err="1"/>
                  <a:t>thi</a:t>
                </a:r>
                <a:r>
                  <a:rPr lang="en-US" sz="1200" dirty="0"/>
                  <a:t> </a:t>
                </a:r>
                <a:r>
                  <a:rPr lang="en-US" sz="1200" dirty="0" err="1"/>
                  <a:t>đan</a:t>
                </a:r>
                <a:r>
                  <a:rPr lang="en-US" sz="1200" dirty="0"/>
                  <a:t> xen lẫn nhau của các thao tác trong giao dịch</a:t>
                </a:r>
              </a:p>
              <a:p>
                <a:r>
                  <a:rPr lang="en-US" sz="1200" dirty="0"/>
                  <a:t>-</a:t>
                </a:r>
                <a:r>
                  <a:rPr lang="en-US" sz="1200" dirty="0" err="1"/>
                  <a:t>Có</a:t>
                </a:r>
                <a:r>
                  <a:rPr lang="en-US" sz="1200" dirty="0"/>
                  <a:t> </a:t>
                </a:r>
                <a:r>
                  <a:rPr lang="en-US" sz="1200" dirty="0" err="1"/>
                  <a:t>thể</a:t>
                </a:r>
                <a:r>
                  <a:rPr lang="en-US" sz="1200" dirty="0"/>
                  <a:t> </a:t>
                </a:r>
                <a:r>
                  <a:rPr lang="en-US" sz="1200" dirty="0" err="1"/>
                  <a:t>mô</a:t>
                </a:r>
                <a:r>
                  <a:rPr lang="en-US" sz="1200" dirty="0"/>
                  <a:t> </a:t>
                </a:r>
                <a:r>
                  <a:rPr lang="en-US" sz="1200" dirty="0" err="1"/>
                  <a:t>tả</a:t>
                </a:r>
                <a:r>
                  <a:rPr lang="en-US" sz="1200" dirty="0"/>
                  <a:t> </a:t>
                </a:r>
                <a:r>
                  <a:rPr lang="en-US" sz="1200" dirty="0" err="1"/>
                  <a:t>như</a:t>
                </a:r>
                <a:r>
                  <a:rPr lang="en-US" sz="1200" dirty="0"/>
                  <a:t> một thứ tự bộ phận trên T</a:t>
                </a:r>
              </a:p>
              <a:p>
                <a:r>
                  <a:rPr lang="en-US" sz="1200" dirty="0"/>
                  <a:t>-Được xem là một tiền tố (prefix) của một lịch đầy đủ</a:t>
                </a:r>
              </a:p>
            </p:txBody>
          </p:sp>
        </mc:Choice>
        <mc:Fallback xmlns="">
          <p:sp>
            <p:nvSpPr>
              <p:cNvPr id="4" name="TextBox 3"/>
              <p:cNvSpPr txBox="1">
                <a:spLocks noRot="1" noChangeAspect="1" noMove="1" noResize="1" noEditPoints="1" noAdjustHandles="1" noChangeArrowheads="1" noChangeShapeType="1" noTextEdit="1"/>
              </p:cNvSpPr>
              <p:nvPr/>
            </p:nvSpPr>
            <p:spPr>
              <a:xfrm>
                <a:off x="435124" y="3153333"/>
                <a:ext cx="4001442" cy="1015663"/>
              </a:xfrm>
              <a:prstGeom prst="rect">
                <a:avLst/>
              </a:prstGeom>
              <a:blipFill>
                <a:blip r:embed="rId4"/>
                <a:stretch>
                  <a:fillRect t="-599" b="-2994"/>
                </a:stretch>
              </a:blipFill>
            </p:spPr>
            <p:txBody>
              <a:bodyPr/>
              <a:lstStyle/>
              <a:p>
                <a:r>
                  <a:rPr lang="en-US">
                    <a:noFill/>
                  </a:rPr>
                  <a:t> </a:t>
                </a:r>
              </a:p>
            </p:txBody>
          </p:sp>
        </mc:Fallback>
      </mc:AlternateContent>
      <p:graphicFrame>
        <p:nvGraphicFramePr>
          <p:cNvPr id="8" name="Object 7"/>
          <p:cNvGraphicFramePr>
            <a:graphicFrameLocks noChangeAspect="1"/>
          </p:cNvGraphicFramePr>
          <p:nvPr>
            <p:extLst>
              <p:ext uri="{D42A27DB-BD31-4B8C-83A1-F6EECF244321}">
                <p14:modId xmlns:p14="http://schemas.microsoft.com/office/powerpoint/2010/main" val="4211489617"/>
              </p:ext>
            </p:extLst>
          </p:nvPr>
        </p:nvGraphicFramePr>
        <p:xfrm>
          <a:off x="6651146" y="3782115"/>
          <a:ext cx="914400" cy="198438"/>
        </p:xfrm>
        <a:graphic>
          <a:graphicData uri="http://schemas.openxmlformats.org/presentationml/2006/ole">
            <mc:AlternateContent xmlns:mc="http://schemas.openxmlformats.org/markup-compatibility/2006">
              <mc:Choice xmlns:v="urn:schemas-microsoft-com:vml" Requires="v">
                <p:oleObj spid="_x0000_s2130"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6651146" y="3782115"/>
                        <a:ext cx="914400" cy="198438"/>
                      </a:xfrm>
                      <a:prstGeom prst="rect">
                        <a:avLst/>
                      </a:prstGeom>
                    </p:spPr>
                  </p:pic>
                </p:oleObj>
              </mc:Fallback>
            </mc:AlternateContent>
          </a:graphicData>
        </a:graphic>
      </p:graphicFrame>
      <p:cxnSp>
        <p:nvCxnSpPr>
          <p:cNvPr id="10" name="Straight Connector 9"/>
          <p:cNvCxnSpPr>
            <a:endCxn id="96" idx="0"/>
          </p:cNvCxnSpPr>
          <p:nvPr/>
        </p:nvCxnSpPr>
        <p:spPr>
          <a:xfrm flipH="1">
            <a:off x="4572000" y="2865438"/>
            <a:ext cx="6579" cy="180821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10917" y="2727389"/>
            <a:ext cx="4433084" cy="375552"/>
          </a:xfrm>
          <a:prstGeom prst="rect">
            <a:avLst/>
          </a:prstGeom>
          <a:noFill/>
        </p:spPr>
        <p:txBody>
          <a:bodyPr wrap="square" rtlCol="0">
            <a:spAutoFit/>
          </a:bodyPr>
          <a:lstStyle/>
          <a:p>
            <a:pPr>
              <a:lnSpc>
                <a:spcPct val="150000"/>
              </a:lnSpc>
            </a:pPr>
            <a:r>
              <a:rPr lang="en-US" b="1" dirty="0" err="1"/>
              <a:t>Định</a:t>
            </a:r>
            <a:r>
              <a:rPr lang="en-US" b="1" dirty="0"/>
              <a:t> </a:t>
            </a:r>
            <a:r>
              <a:rPr lang="en-US" b="1" dirty="0" err="1"/>
              <a:t>nghĩa</a:t>
            </a:r>
            <a:r>
              <a:rPr lang="en-US" b="1" dirty="0"/>
              <a:t> một Lịch đầy đủ (Complete schedule): </a:t>
            </a:r>
          </a:p>
        </p:txBody>
      </p:sp>
      <mc:AlternateContent xmlns:mc="http://schemas.openxmlformats.org/markup-compatibility/2006" xmlns:a14="http://schemas.microsoft.com/office/drawing/2010/main">
        <mc:Choice Requires="a14">
          <p:sp>
            <p:nvSpPr>
              <p:cNvPr id="14" name="TextBox 13"/>
              <p:cNvSpPr txBox="1"/>
              <p:nvPr/>
            </p:nvSpPr>
            <p:spPr>
              <a:xfrm>
                <a:off x="4767409" y="3103162"/>
                <a:ext cx="4297650" cy="1016240"/>
              </a:xfrm>
              <a:prstGeom prst="rect">
                <a:avLst/>
              </a:prstGeom>
              <a:noFill/>
            </p:spPr>
            <p:txBody>
              <a:bodyPr wrap="square" rtlCol="0">
                <a:spAutoFit/>
              </a:bodyPr>
              <a:lstStyle/>
              <a:p>
                <a:r>
                  <a:rPr lang="en-US" sz="1200" dirty="0"/>
                  <a:t>-Là </a:t>
                </a:r>
                <a:r>
                  <a:rPr lang="en-US" sz="1200" dirty="0" err="1"/>
                  <a:t>lịch</a:t>
                </a:r>
                <a:r>
                  <a:rPr lang="en-US" sz="1200" dirty="0"/>
                  <a:t> </a:t>
                </a:r>
                <a:r>
                  <a:rPr lang="en-US" sz="1200" dirty="0" err="1"/>
                  <a:t>định</a:t>
                </a:r>
                <a:r>
                  <a:rPr lang="en-US" sz="1200" dirty="0"/>
                  <a:t> </a:t>
                </a:r>
                <a:r>
                  <a:rPr lang="en-US" sz="1200" dirty="0" err="1"/>
                  <a:t>nghĩa</a:t>
                </a:r>
                <a:r>
                  <a:rPr lang="en-US" sz="1200" dirty="0"/>
                  <a:t> </a:t>
                </a:r>
                <a:r>
                  <a:rPr lang="en-US" sz="1200" dirty="0" err="1"/>
                  <a:t>thứ</a:t>
                </a:r>
                <a:r>
                  <a:rPr lang="en-US" sz="1200" dirty="0"/>
                  <a:t> tự thực hiện của tất cả các thao tác trong miền biến thiên của nó</a:t>
                </a:r>
              </a:p>
              <a:p>
                <a:r>
                  <a:rPr lang="en-US" sz="1200" dirty="0"/>
                  <a:t>-</a:t>
                </a:r>
                <a:r>
                  <a:rPr lang="en-US" sz="1200" dirty="0" err="1"/>
                  <a:t>Được</a:t>
                </a:r>
                <a:r>
                  <a:rPr lang="en-US" sz="1200" dirty="0"/>
                  <a:t> </a:t>
                </a:r>
                <a:r>
                  <a:rPr lang="en-US" sz="1200" dirty="0" err="1"/>
                  <a:t>định</a:t>
                </a:r>
                <a:r>
                  <a:rPr lang="en-US" sz="1200" dirty="0"/>
                  <a:t> </a:t>
                </a:r>
                <a:r>
                  <a:rPr lang="en-US" sz="1200" dirty="0" err="1"/>
                  <a:t>nghĩa</a:t>
                </a:r>
                <a:r>
                  <a:rPr lang="en-US" sz="1200" dirty="0"/>
                  <a:t> trên tập giao tác T =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 </m:t>
                        </m:r>
                        <m:r>
                          <a:rPr lang="en-US" sz="1200" b="0" i="1" smtClean="0">
                            <a:latin typeface="Cambria Math" panose="02040503050406030204" pitchFamily="18" charset="0"/>
                          </a:rPr>
                          <m:t>𝑇</m:t>
                        </m:r>
                      </m:e>
                      <m:sub>
                        <m:r>
                          <a:rPr lang="en-US" sz="1200" b="0" i="1" smtClean="0">
                            <a:latin typeface="Cambria Math" panose="02040503050406030204" pitchFamily="18" charset="0"/>
                          </a:rPr>
                          <m:t>1</m:t>
                        </m:r>
                      </m:sub>
                    </m:sSub>
                    <m:r>
                      <a:rPr lang="en-US" sz="1200" b="0" i="0"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b="0" i="1" smtClean="0">
                            <a:latin typeface="Cambria Math" panose="02040503050406030204" pitchFamily="18" charset="0"/>
                          </a:rPr>
                          <m:t>2</m:t>
                        </m:r>
                      </m:sub>
                    </m:sSub>
                  </m:oMath>
                </a14:m>
                <a:r>
                  <a:rPr lang="en-US" sz="1200" dirty="0"/>
                  <a:t>, ...,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b="0" i="1" smtClean="0">
                            <a:latin typeface="Cambria Math" panose="02040503050406030204" pitchFamily="18" charset="0"/>
                          </a:rPr>
                          <m:t>𝑛</m:t>
                        </m:r>
                        <m:r>
                          <a:rPr lang="en-US" sz="1200" b="0" i="1" smtClean="0">
                            <a:latin typeface="Cambria Math" panose="02040503050406030204" pitchFamily="18" charset="0"/>
                          </a:rPr>
                          <m:t> </m:t>
                        </m:r>
                      </m:sub>
                    </m:sSub>
                    <m:r>
                      <a:rPr lang="en-US" sz="1200" b="0" i="0" smtClean="0">
                        <a:latin typeface="Cambria Math" panose="02040503050406030204" pitchFamily="18" charset="0"/>
                      </a:rPr>
                      <m:t>}</m:t>
                    </m:r>
                  </m:oMath>
                </a14:m>
                <a:r>
                  <a:rPr lang="en-US" sz="1200" dirty="0"/>
                  <a:t> là một thứ tự bộ phận = { </a:t>
                </a:r>
                <a14:m>
                  <m:oMath xmlns:m="http://schemas.openxmlformats.org/officeDocument/2006/math">
                    <m:sSub>
                      <m:sSubPr>
                        <m:ctrlPr>
                          <a:rPr lang="en-US" sz="1200" i="1" smtClean="0">
                            <a:latin typeface="Cambria Math" panose="02040503050406030204" pitchFamily="18" charset="0"/>
                          </a:rPr>
                        </m:ctrlPr>
                      </m:sSubPr>
                      <m:e>
                        <m:r>
                          <m:rPr>
                            <m:nor/>
                          </m:rPr>
                          <a:rPr lang="el-GR" b="1"/>
                          <m:t>Σ</m:t>
                        </m:r>
                      </m:e>
                      <m:sub>
                        <m:r>
                          <a:rPr lang="en-US" sz="1200" b="0" i="1" smtClean="0">
                            <a:latin typeface="Cambria Math" panose="02040503050406030204" pitchFamily="18" charset="0"/>
                          </a:rPr>
                          <m:t>𝑇</m:t>
                        </m:r>
                      </m:sub>
                    </m:sSub>
                    <m:r>
                      <a:rPr lang="en-US" sz="1200" b="0" i="0" smtClean="0">
                        <a:latin typeface="Cambria Math" panose="02040503050406030204" pitchFamily="18" charset="0"/>
                      </a:rPr>
                      <m:t> ,</m:t>
                    </m:r>
                  </m:oMath>
                </a14:m>
                <a:r>
                  <a:rPr lang="en-US" sz="1200" dirty="0"/>
                  <a:t> </a:t>
                </a:r>
                <a14:m>
                  <m:oMath xmlns:m="http://schemas.openxmlformats.org/officeDocument/2006/math">
                    <m:sSub>
                      <m:sSubPr>
                        <m:ctrlPr>
                          <a:rPr lang="en-US" sz="1200" i="1">
                            <a:latin typeface="Cambria Math" panose="02040503050406030204" pitchFamily="18" charset="0"/>
                          </a:rPr>
                        </m:ctrlPr>
                      </m:sSubPr>
                      <m:e>
                        <m:r>
                          <m:rPr>
                            <m:nor/>
                          </m:rPr>
                          <a:rPr lang="en-US" sz="1200" b="1" i="0" smtClean="0">
                            <a:latin typeface="Cambria Math" panose="02040503050406030204" pitchFamily="18" charset="0"/>
                          </a:rPr>
                          <m:t>&lt;</m:t>
                        </m:r>
                      </m:e>
                      <m:sub>
                        <m:r>
                          <a:rPr lang="en-US" sz="1200" i="1">
                            <a:latin typeface="Cambria Math" panose="02040503050406030204" pitchFamily="18" charset="0"/>
                          </a:rPr>
                          <m:t>𝑇</m:t>
                        </m:r>
                      </m:sub>
                    </m:sSub>
                  </m:oMath>
                </a14:m>
                <a:r>
                  <a:rPr lang="en-US" sz="1200" dirty="0"/>
                  <a:t> } trong đó : </a:t>
                </a:r>
              </a:p>
              <a:p>
                <a:endParaRPr lang="en-US" sz="1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4767409" y="3103162"/>
                <a:ext cx="4297650" cy="1016240"/>
              </a:xfrm>
              <a:prstGeom prst="rect">
                <a:avLst/>
              </a:prstGeom>
              <a:blipFill>
                <a:blip r:embed="rId7"/>
                <a:stretch>
                  <a:fillRect t="-599"/>
                </a:stretch>
              </a:blipFill>
            </p:spPr>
            <p:txBody>
              <a:bodyPr/>
              <a:lstStyle/>
              <a:p>
                <a:r>
                  <a:rPr lang="en-US">
                    <a:noFill/>
                  </a:rPr>
                  <a:t> </a:t>
                </a:r>
              </a:p>
            </p:txBody>
          </p:sp>
        </mc:Fallback>
      </mc:AlternateContent>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08129" y="3962820"/>
            <a:ext cx="3613937" cy="988143"/>
          </a:xfrm>
          <a:prstGeom prst="rect">
            <a:avLst/>
          </a:prstGeom>
        </p:spPr>
      </p:pic>
    </p:spTree>
    <p:extLst>
      <p:ext uri="{BB962C8B-B14F-4D97-AF65-F5344CB8AC3E}">
        <p14:creationId xmlns:p14="http://schemas.microsoft.com/office/powerpoint/2010/main" val="21842441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5785633" cy="343054"/>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t>CÁC THUẬT TOÁN ĐIỀU KHIỂN ĐỒNG THỜI BẰNG KHÓA CHỐT</a:t>
            </a:r>
            <a:endParaRPr sz="1600" u="sng" dirty="0"/>
          </a:p>
        </p:txBody>
      </p:sp>
      <p:sp>
        <p:nvSpPr>
          <p:cNvPr id="96" name="Google Shape;96;p16"/>
          <p:cNvSpPr txBox="1">
            <a:spLocks noGrp="1"/>
          </p:cNvSpPr>
          <p:nvPr>
            <p:ph type="sldNum" idx="12"/>
          </p:nvPr>
        </p:nvSpPr>
        <p:spPr>
          <a:xfrm>
            <a:off x="4262715" y="4697021"/>
            <a:ext cx="548700" cy="445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40</a:t>
            </a:fld>
            <a:endParaRPr dirty="0"/>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3</a:t>
            </a:r>
          </a:p>
        </p:txBody>
      </p:sp>
      <p:sp>
        <p:nvSpPr>
          <p:cNvPr id="5" name="Google Shape;92;p16"/>
          <p:cNvSpPr txBox="1">
            <a:spLocks/>
          </p:cNvSpPr>
          <p:nvPr/>
        </p:nvSpPr>
        <p:spPr>
          <a:xfrm>
            <a:off x="774193" y="438073"/>
            <a:ext cx="4037222"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pPr algn="ctr"/>
            <a:r>
              <a:rPr lang="en-US" sz="1600" dirty="0"/>
              <a:t>.6, </a:t>
            </a:r>
            <a:r>
              <a:rPr lang="en-US" sz="1600" dirty="0" err="1"/>
              <a:t>Thuật</a:t>
            </a:r>
            <a:r>
              <a:rPr lang="en-US" sz="1600" dirty="0"/>
              <a:t> </a:t>
            </a:r>
            <a:r>
              <a:rPr lang="en-US" sz="1600" dirty="0" err="1"/>
              <a:t>toán</a:t>
            </a:r>
            <a:r>
              <a:rPr lang="en-US" sz="1600" dirty="0"/>
              <a:t> 2PL </a:t>
            </a:r>
            <a:r>
              <a:rPr lang="en-US" sz="1600" dirty="0" err="1"/>
              <a:t>phân</a:t>
            </a:r>
            <a:r>
              <a:rPr lang="en-US" sz="1600" dirty="0"/>
              <a:t> </a:t>
            </a:r>
            <a:r>
              <a:rPr lang="en-US" sz="1600" dirty="0" err="1"/>
              <a:t>quyền</a:t>
            </a:r>
            <a:r>
              <a:rPr lang="en-US" sz="1600" dirty="0"/>
              <a:t> (D2PL - TM)</a:t>
            </a:r>
          </a:p>
        </p:txBody>
      </p:sp>
      <p:sp>
        <p:nvSpPr>
          <p:cNvPr id="2" name="TextBox 1"/>
          <p:cNvSpPr txBox="1"/>
          <p:nvPr/>
        </p:nvSpPr>
        <p:spPr>
          <a:xfrm>
            <a:off x="619881" y="1296353"/>
            <a:ext cx="7834367" cy="738664"/>
          </a:xfrm>
          <a:prstGeom prst="rect">
            <a:avLst/>
          </a:prstGeom>
          <a:noFill/>
        </p:spPr>
        <p:txBody>
          <a:bodyPr wrap="square" rtlCol="0">
            <a:spAutoFit/>
          </a:bodyPr>
          <a:lstStyle/>
          <a:p>
            <a:r>
              <a:rPr lang="en-US" dirty="0"/>
              <a:t> </a:t>
            </a:r>
            <a:r>
              <a:rPr lang="en-US" b="1" dirty="0"/>
              <a:t>* </a:t>
            </a:r>
            <a:r>
              <a:rPr lang="en-US" b="1" dirty="0" err="1"/>
              <a:t>Khác</a:t>
            </a:r>
            <a:r>
              <a:rPr lang="en-US" b="1" dirty="0"/>
              <a:t> </a:t>
            </a:r>
            <a:r>
              <a:rPr lang="en-US" b="1" dirty="0" err="1"/>
              <a:t>biệt</a:t>
            </a:r>
            <a:r>
              <a:rPr lang="en-US" b="1" dirty="0"/>
              <a:t> </a:t>
            </a:r>
            <a:r>
              <a:rPr lang="en-US" b="1" dirty="0" err="1"/>
              <a:t>giữa</a:t>
            </a:r>
            <a:r>
              <a:rPr lang="en-US" b="1" dirty="0"/>
              <a:t> 2PL </a:t>
            </a:r>
            <a:r>
              <a:rPr lang="en-US" b="1" dirty="0" err="1"/>
              <a:t>phân</a:t>
            </a:r>
            <a:r>
              <a:rPr lang="en-US" b="1" dirty="0"/>
              <a:t> </a:t>
            </a:r>
            <a:r>
              <a:rPr lang="en-US" b="1" dirty="0" err="1"/>
              <a:t>quyển</a:t>
            </a:r>
            <a:r>
              <a:rPr lang="en-US" b="1" dirty="0"/>
              <a:t> </a:t>
            </a:r>
            <a:r>
              <a:rPr lang="en-US" b="1" dirty="0" err="1"/>
              <a:t>và</a:t>
            </a:r>
            <a:r>
              <a:rPr lang="en-US" b="1" dirty="0"/>
              <a:t> 2PL </a:t>
            </a:r>
            <a:r>
              <a:rPr lang="en-US" b="1" dirty="0" err="1"/>
              <a:t>tập</a:t>
            </a:r>
            <a:r>
              <a:rPr lang="en-US" b="1" dirty="0"/>
              <a:t> </a:t>
            </a:r>
            <a:r>
              <a:rPr lang="en-US" b="1" dirty="0" err="1"/>
              <a:t>trung</a:t>
            </a:r>
            <a:r>
              <a:rPr lang="en-US" b="1" dirty="0"/>
              <a:t>:</a:t>
            </a:r>
          </a:p>
          <a:p>
            <a:endParaRPr lang="en-US" b="1" dirty="0"/>
          </a:p>
          <a:p>
            <a:endParaRPr lang="en-US" b="1" dirty="0"/>
          </a:p>
        </p:txBody>
      </p:sp>
      <p:graphicFrame>
        <p:nvGraphicFramePr>
          <p:cNvPr id="3" name="Table 3">
            <a:extLst>
              <a:ext uri="{FF2B5EF4-FFF2-40B4-BE49-F238E27FC236}">
                <a16:creationId xmlns:a16="http://schemas.microsoft.com/office/drawing/2014/main" id="{DD8FC0E0-21F9-4B92-B10B-565B51CDC223}"/>
              </a:ext>
            </a:extLst>
          </p:cNvPr>
          <p:cNvGraphicFramePr>
            <a:graphicFrameLocks noGrp="1"/>
          </p:cNvGraphicFramePr>
          <p:nvPr>
            <p:extLst>
              <p:ext uri="{D42A27DB-BD31-4B8C-83A1-F6EECF244321}">
                <p14:modId xmlns:p14="http://schemas.microsoft.com/office/powerpoint/2010/main" val="2139032651"/>
              </p:ext>
            </p:extLst>
          </p:nvPr>
        </p:nvGraphicFramePr>
        <p:xfrm>
          <a:off x="1355035" y="1869295"/>
          <a:ext cx="6096000" cy="2245505"/>
        </p:xfrm>
        <a:graphic>
          <a:graphicData uri="http://schemas.openxmlformats.org/drawingml/2006/table">
            <a:tbl>
              <a:tblPr firstRow="1" bandRow="1">
                <a:tableStyleId>{ADB6A776-FC38-4AEE-8BCA-9CBE5ED20A4B}</a:tableStyleId>
              </a:tblPr>
              <a:tblGrid>
                <a:gridCol w="3048000">
                  <a:extLst>
                    <a:ext uri="{9D8B030D-6E8A-4147-A177-3AD203B41FA5}">
                      <a16:colId xmlns:a16="http://schemas.microsoft.com/office/drawing/2014/main" val="1735158748"/>
                    </a:ext>
                  </a:extLst>
                </a:gridCol>
                <a:gridCol w="3048000">
                  <a:extLst>
                    <a:ext uri="{9D8B030D-6E8A-4147-A177-3AD203B41FA5}">
                      <a16:colId xmlns:a16="http://schemas.microsoft.com/office/drawing/2014/main" val="3332804237"/>
                    </a:ext>
                  </a:extLst>
                </a:gridCol>
              </a:tblGrid>
              <a:tr h="399739">
                <a:tc>
                  <a:txBody>
                    <a:bodyPr/>
                    <a:lstStyle/>
                    <a:p>
                      <a:pPr algn="ctr"/>
                      <a:r>
                        <a:rPr lang="en-US" b="1" dirty="0"/>
                        <a:t>2PL </a:t>
                      </a:r>
                      <a:r>
                        <a:rPr lang="en-US" b="1" dirty="0" err="1"/>
                        <a:t>phân</a:t>
                      </a:r>
                      <a:r>
                        <a:rPr lang="en-US" b="1" dirty="0"/>
                        <a:t> </a:t>
                      </a:r>
                      <a:r>
                        <a:rPr lang="en-US" b="1" dirty="0" err="1"/>
                        <a:t>quyền</a:t>
                      </a:r>
                      <a:endParaRPr lang="en-US" b="1" dirty="0"/>
                    </a:p>
                  </a:txBody>
                  <a:tcPr/>
                </a:tc>
                <a:tc>
                  <a:txBody>
                    <a:bodyPr/>
                    <a:lstStyle/>
                    <a:p>
                      <a:pPr algn="ctr"/>
                      <a:r>
                        <a:rPr lang="en-US" b="1" dirty="0"/>
                        <a:t>2PL </a:t>
                      </a:r>
                      <a:r>
                        <a:rPr lang="en-US" b="1" dirty="0" err="1"/>
                        <a:t>tập</a:t>
                      </a:r>
                      <a:r>
                        <a:rPr lang="en-US" b="1" dirty="0"/>
                        <a:t> </a:t>
                      </a:r>
                      <a:r>
                        <a:rPr lang="en-US" b="1" dirty="0" err="1"/>
                        <a:t>trung</a:t>
                      </a:r>
                      <a:endParaRPr lang="en-US" b="1" dirty="0"/>
                    </a:p>
                  </a:txBody>
                  <a:tcPr/>
                </a:tc>
                <a:extLst>
                  <a:ext uri="{0D108BD9-81ED-4DB2-BD59-A6C34878D82A}">
                    <a16:rowId xmlns:a16="http://schemas.microsoft.com/office/drawing/2014/main" val="1285067158"/>
                  </a:ext>
                </a:extLst>
              </a:tr>
              <a:tr h="827254">
                <a:tc>
                  <a:txBody>
                    <a:bodyPr/>
                    <a:lstStyle/>
                    <a:p>
                      <a:r>
                        <a:rPr lang="en-US" dirty="0" err="1"/>
                        <a:t>Các</a:t>
                      </a:r>
                      <a:r>
                        <a:rPr lang="en-US" dirty="0"/>
                        <a:t> </a:t>
                      </a:r>
                      <a:r>
                        <a:rPr lang="en-US" dirty="0" err="1"/>
                        <a:t>thông</a:t>
                      </a:r>
                      <a:r>
                        <a:rPr lang="en-US" dirty="0"/>
                        <a:t> </a:t>
                      </a:r>
                      <a:r>
                        <a:rPr lang="en-US" dirty="0" err="1"/>
                        <a:t>báo</a:t>
                      </a:r>
                      <a:r>
                        <a:rPr lang="en-US" dirty="0"/>
                        <a:t> </a:t>
                      </a:r>
                      <a:r>
                        <a:rPr lang="en-US" dirty="0" err="1"/>
                        <a:t>được</a:t>
                      </a:r>
                      <a:r>
                        <a:rPr lang="en-US" dirty="0"/>
                        <a:t> </a:t>
                      </a:r>
                      <a:r>
                        <a:rPr lang="en-US" dirty="0" err="1"/>
                        <a:t>gửi</a:t>
                      </a:r>
                      <a:r>
                        <a:rPr lang="en-US" dirty="0"/>
                        <a:t> </a:t>
                      </a:r>
                      <a:r>
                        <a:rPr lang="en-US" dirty="0" err="1"/>
                        <a:t>đến</a:t>
                      </a:r>
                      <a:r>
                        <a:rPr lang="en-US" dirty="0"/>
                        <a:t> </a:t>
                      </a:r>
                      <a:r>
                        <a:rPr lang="en-US" dirty="0" err="1"/>
                        <a:t>các</a:t>
                      </a:r>
                      <a:r>
                        <a:rPr lang="en-US" dirty="0"/>
                        <a:t> </a:t>
                      </a:r>
                      <a:r>
                        <a:rPr lang="en-US" dirty="0" err="1"/>
                        <a:t>bộ</a:t>
                      </a:r>
                      <a:r>
                        <a:rPr lang="en-US" dirty="0"/>
                        <a:t> </a:t>
                      </a:r>
                      <a:r>
                        <a:rPr lang="en-US" dirty="0" err="1"/>
                        <a:t>quản</a:t>
                      </a:r>
                      <a:r>
                        <a:rPr lang="en-US" dirty="0"/>
                        <a:t> </a:t>
                      </a:r>
                      <a:r>
                        <a:rPr lang="en-US" dirty="0" err="1"/>
                        <a:t>lí</a:t>
                      </a:r>
                      <a:r>
                        <a:rPr lang="en-US" dirty="0"/>
                        <a:t> </a:t>
                      </a:r>
                      <a:r>
                        <a:rPr lang="en-US" dirty="0" err="1"/>
                        <a:t>khóa</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tham</a:t>
                      </a:r>
                      <a:r>
                        <a:rPr lang="en-US" dirty="0"/>
                        <a:t> </a:t>
                      </a:r>
                      <a:r>
                        <a:rPr lang="en-US" dirty="0" err="1"/>
                        <a:t>gia</a:t>
                      </a:r>
                      <a:r>
                        <a:rPr lang="en-US" dirty="0"/>
                        <a:t> </a:t>
                      </a:r>
                      <a:r>
                        <a:rPr lang="en-US" dirty="0" err="1"/>
                        <a:t>trong</a:t>
                      </a:r>
                      <a:r>
                        <a:rPr lang="en-US" dirty="0"/>
                        <a:t> D2PL – TM.</a:t>
                      </a:r>
                    </a:p>
                  </a:txBody>
                  <a:tcPr/>
                </a:tc>
                <a:tc>
                  <a:txBody>
                    <a:bodyPr/>
                    <a:lstStyle/>
                    <a:p>
                      <a:r>
                        <a:rPr lang="en-US" dirty="0" err="1"/>
                        <a:t>Các</a:t>
                      </a:r>
                      <a:r>
                        <a:rPr lang="en-US" dirty="0"/>
                        <a:t> </a:t>
                      </a:r>
                      <a:r>
                        <a:rPr lang="en-US" dirty="0" err="1"/>
                        <a:t>thông</a:t>
                      </a:r>
                      <a:r>
                        <a:rPr lang="en-US" dirty="0"/>
                        <a:t> </a:t>
                      </a:r>
                      <a:r>
                        <a:rPr lang="en-US" dirty="0" err="1"/>
                        <a:t>báo</a:t>
                      </a:r>
                      <a:r>
                        <a:rPr lang="en-US" dirty="0"/>
                        <a:t> </a:t>
                      </a:r>
                      <a:r>
                        <a:rPr lang="en-US" dirty="0" err="1"/>
                        <a:t>gửi</a:t>
                      </a:r>
                      <a:r>
                        <a:rPr lang="en-US" dirty="0"/>
                        <a:t> </a:t>
                      </a:r>
                      <a:r>
                        <a:rPr lang="en-US" dirty="0" err="1"/>
                        <a:t>đến</a:t>
                      </a:r>
                      <a:r>
                        <a:rPr lang="en-US" dirty="0"/>
                        <a:t> </a:t>
                      </a:r>
                      <a:r>
                        <a:rPr lang="en-US" dirty="0" err="1"/>
                        <a:t>bộ</a:t>
                      </a:r>
                      <a:r>
                        <a:rPr lang="en-US" dirty="0"/>
                        <a:t> </a:t>
                      </a:r>
                      <a:r>
                        <a:rPr lang="en-US" dirty="0" err="1"/>
                        <a:t>quản</a:t>
                      </a:r>
                      <a:r>
                        <a:rPr lang="en-US" dirty="0"/>
                        <a:t> </a:t>
                      </a:r>
                      <a:r>
                        <a:rPr lang="en-US" dirty="0" err="1"/>
                        <a:t>lí</a:t>
                      </a:r>
                      <a:r>
                        <a:rPr lang="en-US" dirty="0"/>
                        <a:t> </a:t>
                      </a:r>
                      <a:r>
                        <a:rPr lang="en-US" dirty="0" err="1"/>
                        <a:t>khóa</a:t>
                      </a:r>
                      <a:r>
                        <a:rPr lang="en-US" dirty="0"/>
                        <a:t> </a:t>
                      </a:r>
                      <a:r>
                        <a:rPr lang="en-US" dirty="0" err="1"/>
                        <a:t>của</a:t>
                      </a:r>
                      <a:r>
                        <a:rPr lang="en-US" dirty="0"/>
                        <a:t> </a:t>
                      </a:r>
                      <a:r>
                        <a:rPr lang="en-US" dirty="0" err="1"/>
                        <a:t>vị</a:t>
                      </a:r>
                      <a:r>
                        <a:rPr lang="en-US" dirty="0"/>
                        <a:t> </a:t>
                      </a:r>
                      <a:r>
                        <a:rPr lang="en-US" dirty="0" err="1"/>
                        <a:t>trí</a:t>
                      </a:r>
                      <a:r>
                        <a:rPr lang="en-US" dirty="0"/>
                        <a:t> </a:t>
                      </a:r>
                      <a:r>
                        <a:rPr lang="en-US" dirty="0" err="1"/>
                        <a:t>trung</a:t>
                      </a:r>
                      <a:r>
                        <a:rPr lang="en-US" dirty="0"/>
                        <a:t> </a:t>
                      </a:r>
                      <a:r>
                        <a:rPr lang="en-US" dirty="0" err="1"/>
                        <a:t>tâm</a:t>
                      </a:r>
                      <a:r>
                        <a:rPr lang="en-US" dirty="0"/>
                        <a:t>.</a:t>
                      </a:r>
                    </a:p>
                  </a:txBody>
                  <a:tcPr/>
                </a:tc>
                <a:extLst>
                  <a:ext uri="{0D108BD9-81ED-4DB2-BD59-A6C34878D82A}">
                    <a16:rowId xmlns:a16="http://schemas.microsoft.com/office/drawing/2014/main" val="864689578"/>
                  </a:ext>
                </a:extLst>
              </a:tr>
              <a:tr h="1018512">
                <a:tc>
                  <a:txBody>
                    <a:bodyPr/>
                    <a:lstStyle/>
                    <a:p>
                      <a:r>
                        <a:rPr lang="en-US" dirty="0"/>
                        <a:t>TM </a:t>
                      </a:r>
                      <a:r>
                        <a:rPr lang="en-US" dirty="0" err="1"/>
                        <a:t>điều</a:t>
                      </a:r>
                      <a:r>
                        <a:rPr lang="en-US" dirty="0"/>
                        <a:t> </a:t>
                      </a:r>
                      <a:r>
                        <a:rPr lang="en-US" dirty="0" err="1"/>
                        <a:t>phối</a:t>
                      </a:r>
                      <a:r>
                        <a:rPr lang="en-US" dirty="0"/>
                        <a:t> </a:t>
                      </a:r>
                      <a:r>
                        <a:rPr lang="en-US" dirty="0" err="1"/>
                        <a:t>không</a:t>
                      </a:r>
                      <a:r>
                        <a:rPr lang="en-US" dirty="0"/>
                        <a:t> </a:t>
                      </a:r>
                      <a:r>
                        <a:rPr lang="en-US" dirty="0" err="1"/>
                        <a:t>chuyển</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đến</a:t>
                      </a:r>
                      <a:r>
                        <a:rPr lang="en-US" dirty="0"/>
                        <a:t> </a:t>
                      </a:r>
                      <a:r>
                        <a:rPr lang="en-US" dirty="0" err="1"/>
                        <a:t>bộ</a:t>
                      </a:r>
                      <a:r>
                        <a:rPr lang="en-US" dirty="0"/>
                        <a:t> </a:t>
                      </a:r>
                      <a:r>
                        <a:rPr lang="en-US" dirty="0" err="1"/>
                        <a:t>xử</a:t>
                      </a:r>
                      <a:r>
                        <a:rPr lang="en-US" dirty="0"/>
                        <a:t> </a:t>
                      </a:r>
                      <a:r>
                        <a:rPr lang="en-US" dirty="0" err="1"/>
                        <a:t>lí</a:t>
                      </a:r>
                      <a:r>
                        <a:rPr lang="en-US" dirty="0"/>
                        <a:t> </a:t>
                      </a:r>
                      <a:r>
                        <a:rPr lang="en-US" dirty="0" err="1"/>
                        <a:t>dữ</a:t>
                      </a:r>
                      <a:r>
                        <a:rPr lang="en-US" dirty="0"/>
                        <a:t> </a:t>
                      </a:r>
                      <a:r>
                        <a:rPr lang="en-US" dirty="0" err="1"/>
                        <a:t>liệu</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này</a:t>
                      </a:r>
                      <a:r>
                        <a:rPr lang="en-US" dirty="0"/>
                        <a:t> do </a:t>
                      </a:r>
                      <a:r>
                        <a:rPr lang="en-US" dirty="0" err="1"/>
                        <a:t>các</a:t>
                      </a:r>
                      <a:r>
                        <a:rPr lang="en-US" dirty="0"/>
                        <a:t> </a:t>
                      </a:r>
                      <a:r>
                        <a:rPr lang="en-US" dirty="0" err="1"/>
                        <a:t>bộ</a:t>
                      </a:r>
                      <a:r>
                        <a:rPr lang="en-US" dirty="0"/>
                        <a:t> </a:t>
                      </a:r>
                      <a:r>
                        <a:rPr lang="en-US" dirty="0" err="1"/>
                        <a:t>quản</a:t>
                      </a:r>
                      <a:r>
                        <a:rPr lang="en-US" dirty="0"/>
                        <a:t> </a:t>
                      </a:r>
                      <a:r>
                        <a:rPr lang="en-US" dirty="0" err="1"/>
                        <a:t>lí</a:t>
                      </a:r>
                      <a:r>
                        <a:rPr lang="en-US" dirty="0"/>
                        <a:t> </a:t>
                      </a:r>
                      <a:r>
                        <a:rPr lang="en-US" dirty="0" err="1"/>
                        <a:t>khóa</a:t>
                      </a:r>
                      <a:r>
                        <a:rPr lang="en-US" dirty="0"/>
                        <a:t> </a:t>
                      </a:r>
                      <a:r>
                        <a:rPr lang="en-US" dirty="0" err="1"/>
                        <a:t>tham</a:t>
                      </a:r>
                      <a:r>
                        <a:rPr lang="en-US" dirty="0"/>
                        <a:t> </a:t>
                      </a:r>
                      <a:r>
                        <a:rPr lang="en-US" dirty="0" err="1"/>
                        <a:t>gia</a:t>
                      </a:r>
                      <a:r>
                        <a:rPr lang="en-US" dirty="0"/>
                        <a:t> </a:t>
                      </a:r>
                      <a:r>
                        <a:rPr lang="en-US" dirty="0" err="1"/>
                        <a:t>chuyển</a:t>
                      </a:r>
                      <a:r>
                        <a:rPr lang="en-US" dirty="0"/>
                        <a:t> </a:t>
                      </a:r>
                      <a:r>
                        <a:rPr lang="en-US" dirty="0" err="1"/>
                        <a:t>đi</a:t>
                      </a:r>
                      <a:endParaRPr lang="en-US" dirty="0"/>
                    </a:p>
                  </a:txBody>
                  <a:tcPr/>
                </a:tc>
                <a:tc>
                  <a:txBody>
                    <a:bodyPr/>
                    <a:lstStyle/>
                    <a:p>
                      <a:r>
                        <a:rPr lang="en-US" dirty="0"/>
                        <a:t>TM </a:t>
                      </a:r>
                      <a:r>
                        <a:rPr lang="en-US" dirty="0" err="1"/>
                        <a:t>điều</a:t>
                      </a:r>
                      <a:r>
                        <a:rPr lang="en-US" dirty="0"/>
                        <a:t> </a:t>
                      </a:r>
                      <a:r>
                        <a:rPr lang="en-US" dirty="0" err="1"/>
                        <a:t>phối</a:t>
                      </a:r>
                      <a:r>
                        <a:rPr lang="en-US" dirty="0"/>
                        <a:t> </a:t>
                      </a:r>
                      <a:r>
                        <a:rPr lang="en-US" dirty="0" err="1"/>
                        <a:t>chuyển</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đến</a:t>
                      </a:r>
                      <a:r>
                        <a:rPr lang="en-US" dirty="0"/>
                        <a:t> </a:t>
                      </a:r>
                      <a:r>
                        <a:rPr lang="en-US" dirty="0" err="1"/>
                        <a:t>các</a:t>
                      </a:r>
                      <a:r>
                        <a:rPr lang="en-US" dirty="0"/>
                        <a:t> </a:t>
                      </a:r>
                      <a:r>
                        <a:rPr lang="en-US" dirty="0" err="1"/>
                        <a:t>bộ</a:t>
                      </a:r>
                      <a:r>
                        <a:rPr lang="en-US" dirty="0"/>
                        <a:t> </a:t>
                      </a:r>
                      <a:r>
                        <a:rPr lang="en-US" dirty="0" err="1"/>
                        <a:t>xử</a:t>
                      </a:r>
                      <a:r>
                        <a:rPr lang="en-US" dirty="0"/>
                        <a:t> </a:t>
                      </a:r>
                      <a:r>
                        <a:rPr lang="en-US" dirty="0" err="1"/>
                        <a:t>lí</a:t>
                      </a:r>
                      <a:r>
                        <a:rPr lang="en-US" dirty="0"/>
                        <a:t> </a:t>
                      </a:r>
                      <a:r>
                        <a:rPr lang="en-US" dirty="0" err="1"/>
                        <a:t>dữ</a:t>
                      </a:r>
                      <a:r>
                        <a:rPr lang="en-US" dirty="0"/>
                        <a:t> </a:t>
                      </a:r>
                      <a:r>
                        <a:rPr lang="en-US" dirty="0" err="1"/>
                        <a:t>liệu</a:t>
                      </a:r>
                      <a:endParaRPr lang="en-US" dirty="0"/>
                    </a:p>
                  </a:txBody>
                  <a:tcPr/>
                </a:tc>
                <a:extLst>
                  <a:ext uri="{0D108BD9-81ED-4DB2-BD59-A6C34878D82A}">
                    <a16:rowId xmlns:a16="http://schemas.microsoft.com/office/drawing/2014/main" val="819659280"/>
                  </a:ext>
                </a:extLst>
              </a:tr>
            </a:tbl>
          </a:graphicData>
        </a:graphic>
      </p:graphicFrame>
    </p:spTree>
    <p:extLst>
      <p:ext uri="{BB962C8B-B14F-4D97-AF65-F5344CB8AC3E}">
        <p14:creationId xmlns:p14="http://schemas.microsoft.com/office/powerpoint/2010/main" val="6666801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6" name="Google Shape;96;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41</a:t>
            </a:fld>
            <a:endParaRPr/>
          </a:p>
        </p:txBody>
      </p:sp>
      <p:pic>
        <p:nvPicPr>
          <p:cNvPr id="10" name="Picture 9">
            <a:extLst>
              <a:ext uri="{FF2B5EF4-FFF2-40B4-BE49-F238E27FC236}">
                <a16:creationId xmlns:a16="http://schemas.microsoft.com/office/drawing/2014/main" id="{A410D5DB-6015-405C-B513-27AEF4C0DBCB}"/>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484456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10" name="Rounded Rectangle 9"/>
          <p:cNvSpPr/>
          <p:nvPr/>
        </p:nvSpPr>
        <p:spPr>
          <a:xfrm>
            <a:off x="5315360" y="3841796"/>
            <a:ext cx="3555635" cy="10972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767490" y="1262712"/>
            <a:ext cx="1501823" cy="13849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Google Shape;92;p16"/>
          <p:cNvSpPr txBox="1">
            <a:spLocks noGrp="1"/>
          </p:cNvSpPr>
          <p:nvPr>
            <p:ph type="title"/>
          </p:nvPr>
        </p:nvSpPr>
        <p:spPr>
          <a:xfrm>
            <a:off x="774192" y="223874"/>
            <a:ext cx="3633347" cy="343054"/>
          </a:xfrm>
          <a:prstGeom prst="rect">
            <a:avLst/>
          </a:prstGeom>
          <a:ln>
            <a:noFill/>
          </a:ln>
        </p:spPr>
        <p:txBody>
          <a:bodyPr spcFirstLastPara="1" wrap="square" lIns="91425" tIns="91425" rIns="91425" bIns="91425" anchor="ctr" anchorCtr="0">
            <a:noAutofit/>
          </a:bodyPr>
          <a:lstStyle/>
          <a:p>
            <a:pPr lvl="0"/>
            <a:r>
              <a:rPr lang="en" sz="1600" u="sng" dirty="0"/>
              <a:t>TỔNG QUAN VỀ ĐỒNG THỜI PHÂN TÁN</a:t>
            </a:r>
            <a:endParaRPr sz="1600" u="sng" dirty="0"/>
          </a:p>
        </p:txBody>
      </p:sp>
      <p:sp>
        <p:nvSpPr>
          <p:cNvPr id="96" name="Google Shape;96;p1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1</a:t>
            </a:r>
          </a:p>
        </p:txBody>
      </p:sp>
      <p:sp>
        <p:nvSpPr>
          <p:cNvPr id="5" name="Google Shape;92;p16"/>
          <p:cNvSpPr txBox="1">
            <a:spLocks/>
          </p:cNvSpPr>
          <p:nvPr/>
        </p:nvSpPr>
        <p:spPr>
          <a:xfrm>
            <a:off x="774192" y="438073"/>
            <a:ext cx="6777831"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1600" dirty="0"/>
              <a:t>.2 Tác dụng của tiền tố</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809" y="1243149"/>
            <a:ext cx="3207628" cy="207001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16" y="3313162"/>
            <a:ext cx="3285963" cy="1567874"/>
          </a:xfrm>
          <a:prstGeom prst="rect">
            <a:avLst/>
          </a:prstGeom>
        </p:spPr>
      </p:pic>
      <p:sp>
        <p:nvSpPr>
          <p:cNvPr id="7" name="TextBox 6"/>
          <p:cNvSpPr txBox="1"/>
          <p:nvPr/>
        </p:nvSpPr>
        <p:spPr>
          <a:xfrm>
            <a:off x="3767490" y="1262712"/>
            <a:ext cx="1707832" cy="1384995"/>
          </a:xfrm>
          <a:prstGeom prst="rect">
            <a:avLst/>
          </a:prstGeom>
          <a:noFill/>
        </p:spPr>
        <p:txBody>
          <a:bodyPr wrap="square" rtlCol="0">
            <a:spAutoFit/>
          </a:bodyPr>
          <a:lstStyle/>
          <a:p>
            <a:r>
              <a:rPr lang="en-US" sz="1200" dirty="0"/>
              <a:t>R1(x)	R2(x)</a:t>
            </a:r>
          </a:p>
          <a:p>
            <a:endParaRPr lang="en-US" sz="1200" dirty="0"/>
          </a:p>
          <a:p>
            <a:endParaRPr lang="en-US" sz="1200" dirty="0"/>
          </a:p>
          <a:p>
            <a:r>
              <a:rPr lang="en-US" sz="1200" dirty="0"/>
              <a:t>W1(x) 	W2(x) </a:t>
            </a:r>
          </a:p>
          <a:p>
            <a:endParaRPr lang="en-US" sz="1200" dirty="0"/>
          </a:p>
          <a:p>
            <a:endParaRPr lang="en-US" sz="1200" dirty="0"/>
          </a:p>
          <a:p>
            <a:r>
              <a:rPr lang="en-US" sz="1200" dirty="0"/>
              <a:t>   C1	  C2         </a:t>
            </a:r>
          </a:p>
        </p:txBody>
      </p:sp>
      <p:cxnSp>
        <p:nvCxnSpPr>
          <p:cNvPr id="9" name="Straight Arrow Connector 8"/>
          <p:cNvCxnSpPr/>
          <p:nvPr/>
        </p:nvCxnSpPr>
        <p:spPr>
          <a:xfrm>
            <a:off x="4354913" y="1414015"/>
            <a:ext cx="302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072040" y="1566415"/>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302285" y="1565319"/>
            <a:ext cx="434176" cy="330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368069" y="2499454"/>
            <a:ext cx="302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952451" y="1565319"/>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072040" y="2022518"/>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962319" y="2030861"/>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66030" y="2851497"/>
            <a:ext cx="1609292" cy="461665"/>
          </a:xfrm>
          <a:prstGeom prst="rect">
            <a:avLst/>
          </a:prstGeom>
          <a:noFill/>
        </p:spPr>
        <p:txBody>
          <a:bodyPr wrap="square" rtlCol="0">
            <a:spAutoFit/>
          </a:bodyPr>
          <a:lstStyle/>
          <a:p>
            <a:r>
              <a:rPr lang="en-US" sz="1200" dirty="0"/>
              <a:t>Biểu diễn DAG của một lịch đầy đủ</a:t>
            </a:r>
          </a:p>
        </p:txBody>
      </p:sp>
      <p:sp>
        <p:nvSpPr>
          <p:cNvPr id="26" name="Bent-Up Arrow 25"/>
          <p:cNvSpPr/>
          <p:nvPr/>
        </p:nvSpPr>
        <p:spPr>
          <a:xfrm rot="5400000">
            <a:off x="3624069" y="2887330"/>
            <a:ext cx="275893" cy="208029"/>
          </a:xfrm>
          <a:prstGeom prst="bentUpArrow">
            <a:avLst>
              <a:gd name="adj1" fmla="val 0"/>
              <a:gd name="adj2" fmla="val 25000"/>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337040" y="3923343"/>
            <a:ext cx="3655656" cy="1015663"/>
          </a:xfrm>
          <a:prstGeom prst="rect">
            <a:avLst/>
          </a:prstGeom>
          <a:noFill/>
        </p:spPr>
        <p:txBody>
          <a:bodyPr wrap="square" rtlCol="0">
            <a:spAutoFit/>
          </a:bodyPr>
          <a:lstStyle/>
          <a:p>
            <a:r>
              <a:rPr lang="en-US" sz="1200" dirty="0"/>
              <a:t>-Xử lý các lịch không đầy đủ</a:t>
            </a:r>
          </a:p>
          <a:p>
            <a:r>
              <a:rPr lang="en-US" sz="1200" dirty="0"/>
              <a:t>-Chỉ phải giải quyết một số thao tác của các giao tác có tương tranh </a:t>
            </a:r>
          </a:p>
          <a:p>
            <a:r>
              <a:rPr lang="en-US" sz="1200" dirty="0"/>
              <a:t>-Giải quyết các giao tác không đầy đủ khi gặp phải sự cố </a:t>
            </a:r>
          </a:p>
        </p:txBody>
      </p:sp>
      <p:sp>
        <p:nvSpPr>
          <p:cNvPr id="28" name="TextBox 27">
            <a:extLst>
              <a:ext uri="{FF2B5EF4-FFF2-40B4-BE49-F238E27FC236}">
                <a16:creationId xmlns:a16="http://schemas.microsoft.com/office/drawing/2014/main" id="{159A86E2-8ED1-490F-AC5D-BE2D587C6B5C}"/>
              </a:ext>
            </a:extLst>
          </p:cNvPr>
          <p:cNvSpPr txBox="1"/>
          <p:nvPr/>
        </p:nvSpPr>
        <p:spPr>
          <a:xfrm>
            <a:off x="5475323" y="1330020"/>
            <a:ext cx="3517374" cy="1200329"/>
          </a:xfrm>
          <a:prstGeom prst="rect">
            <a:avLst/>
          </a:prstGeom>
          <a:noFill/>
        </p:spPr>
        <p:txBody>
          <a:bodyPr wrap="square" rtlCol="0">
            <a:spAutoFit/>
          </a:bodyPr>
          <a:lstStyle/>
          <a:p>
            <a:r>
              <a:rPr lang="en-US" sz="1200" dirty="0"/>
              <a:t>  </a:t>
            </a:r>
            <a:r>
              <a:rPr lang="en-US" sz="1200" dirty="0" err="1"/>
              <a:t>Một</a:t>
            </a:r>
            <a:r>
              <a:rPr lang="en-US" sz="1200" dirty="0"/>
              <a:t> </a:t>
            </a:r>
            <a:r>
              <a:rPr lang="en-US" sz="1200" dirty="0" err="1"/>
              <a:t>lịch</a:t>
            </a:r>
            <a:r>
              <a:rPr lang="en-US" sz="1200" dirty="0"/>
              <a:t> </a:t>
            </a:r>
            <a:r>
              <a:rPr lang="en-US" sz="1200" dirty="0" err="1"/>
              <a:t>được</a:t>
            </a:r>
            <a:r>
              <a:rPr lang="en-US" sz="1200" dirty="0"/>
              <a:t> </a:t>
            </a:r>
            <a:r>
              <a:rPr lang="en-US" sz="1200" dirty="0" err="1"/>
              <a:t>định</a:t>
            </a:r>
            <a:r>
              <a:rPr lang="en-US" sz="1200" dirty="0"/>
              <a:t> </a:t>
            </a:r>
            <a:r>
              <a:rPr lang="en-US" sz="1200" dirty="0" err="1"/>
              <a:t>nghĩa</a:t>
            </a:r>
            <a:r>
              <a:rPr lang="en-US" sz="1200" dirty="0"/>
              <a:t> </a:t>
            </a:r>
            <a:r>
              <a:rPr lang="en-US" sz="1200" dirty="0" err="1"/>
              <a:t>là</a:t>
            </a:r>
            <a:r>
              <a:rPr lang="en-US" sz="1200" dirty="0"/>
              <a:t> </a:t>
            </a:r>
            <a:r>
              <a:rPr lang="en-US" sz="1200" dirty="0" err="1"/>
              <a:t>một</a:t>
            </a:r>
            <a:r>
              <a:rPr lang="en-US" sz="1200" dirty="0"/>
              <a:t> </a:t>
            </a:r>
            <a:r>
              <a:rPr lang="en-US" sz="1200" i="1" dirty="0" err="1"/>
              <a:t>tiền</a:t>
            </a:r>
            <a:r>
              <a:rPr lang="en-US" sz="1200" i="1" dirty="0"/>
              <a:t> </a:t>
            </a:r>
            <a:r>
              <a:rPr lang="en-US" sz="1200" i="1" dirty="0" err="1"/>
              <a:t>tố</a:t>
            </a:r>
            <a:r>
              <a:rPr lang="en-US" sz="1200" i="1" dirty="0"/>
              <a:t> </a:t>
            </a:r>
            <a:r>
              <a:rPr lang="en-US" sz="1200" dirty="0"/>
              <a:t>(prefix) </a:t>
            </a:r>
            <a:r>
              <a:rPr lang="en-US" sz="1200" dirty="0" err="1"/>
              <a:t>của</a:t>
            </a:r>
            <a:r>
              <a:rPr lang="en-US" sz="1200" dirty="0"/>
              <a:t> </a:t>
            </a:r>
            <a:r>
              <a:rPr lang="en-US" sz="1200" dirty="0" err="1"/>
              <a:t>một</a:t>
            </a:r>
            <a:r>
              <a:rPr lang="en-US" sz="1200" dirty="0"/>
              <a:t> </a:t>
            </a:r>
            <a:r>
              <a:rPr lang="en-US" sz="1200" dirty="0" err="1"/>
              <a:t>lịch</a:t>
            </a:r>
            <a:r>
              <a:rPr lang="en-US" sz="1200" dirty="0"/>
              <a:t> </a:t>
            </a:r>
            <a:r>
              <a:rPr lang="en-US" sz="1200" dirty="0" err="1"/>
              <a:t>đầy</a:t>
            </a:r>
            <a:r>
              <a:rPr lang="en-US" sz="1200" dirty="0"/>
              <a:t> </a:t>
            </a:r>
            <a:r>
              <a:rPr lang="en-US" sz="1200" dirty="0" err="1"/>
              <a:t>đủ</a:t>
            </a:r>
            <a:r>
              <a:rPr lang="en-US" sz="1200" dirty="0"/>
              <a:t>. </a:t>
            </a:r>
            <a:r>
              <a:rPr lang="en-US" sz="1200" dirty="0" err="1"/>
              <a:t>Một</a:t>
            </a:r>
            <a:r>
              <a:rPr lang="en-US" sz="1200" dirty="0"/>
              <a:t> </a:t>
            </a:r>
            <a:r>
              <a:rPr lang="en-US" sz="1200" dirty="0" err="1"/>
              <a:t>tiền</a:t>
            </a:r>
            <a:r>
              <a:rPr lang="en-US" sz="1200" dirty="0"/>
              <a:t> </a:t>
            </a:r>
            <a:r>
              <a:rPr lang="en-US" sz="1200" dirty="0" err="1"/>
              <a:t>tố</a:t>
            </a:r>
            <a:r>
              <a:rPr lang="en-US" sz="1200" dirty="0"/>
              <a:t> </a:t>
            </a:r>
            <a:r>
              <a:rPr lang="en-US" sz="1200" dirty="0" err="1"/>
              <a:t>của</a:t>
            </a:r>
            <a:r>
              <a:rPr lang="en-US" sz="1200" dirty="0"/>
              <a:t> </a:t>
            </a:r>
            <a:r>
              <a:rPr lang="en-US" sz="1200" dirty="0" err="1"/>
              <a:t>một</a:t>
            </a:r>
            <a:r>
              <a:rPr lang="en-US" sz="1200" dirty="0"/>
              <a:t> </a:t>
            </a:r>
            <a:r>
              <a:rPr lang="en-US" sz="1200" dirty="0" err="1"/>
              <a:t>bộ</a:t>
            </a:r>
            <a:r>
              <a:rPr lang="en-US" sz="1200" dirty="0"/>
              <a:t> </a:t>
            </a:r>
            <a:r>
              <a:rPr lang="en-US" sz="1200" dirty="0" err="1"/>
              <a:t>phận</a:t>
            </a:r>
            <a:endParaRPr lang="en-US" sz="1200" dirty="0"/>
          </a:p>
          <a:p>
            <a:r>
              <a:rPr lang="en-US" sz="1200" dirty="0" err="1"/>
              <a:t>có</a:t>
            </a:r>
            <a:r>
              <a:rPr lang="en-US" sz="1200" dirty="0"/>
              <a:t> </a:t>
            </a:r>
            <a:r>
              <a:rPr lang="en-US" sz="1200" dirty="0" err="1"/>
              <a:t>thể</a:t>
            </a:r>
            <a:r>
              <a:rPr lang="en-US" sz="1200" dirty="0"/>
              <a:t> </a:t>
            </a:r>
            <a:r>
              <a:rPr lang="en-US" sz="1200" dirty="0" err="1"/>
              <a:t>được</a:t>
            </a:r>
            <a:r>
              <a:rPr lang="en-US" sz="1200" dirty="0"/>
              <a:t> </a:t>
            </a:r>
            <a:r>
              <a:rPr lang="en-US" sz="1200" dirty="0" err="1"/>
              <a:t>định</a:t>
            </a:r>
            <a:r>
              <a:rPr lang="en-US" sz="1200" dirty="0"/>
              <a:t> </a:t>
            </a:r>
            <a:r>
              <a:rPr lang="en-US" sz="1200" dirty="0" err="1"/>
              <a:t>nghĩa</a:t>
            </a:r>
            <a:r>
              <a:rPr lang="en-US" sz="1200" dirty="0"/>
              <a:t> </a:t>
            </a:r>
            <a:r>
              <a:rPr lang="en-US" sz="1200" dirty="0" err="1"/>
              <a:t>như</a:t>
            </a:r>
            <a:r>
              <a:rPr lang="en-US" sz="1200" dirty="0"/>
              <a:t> </a:t>
            </a:r>
            <a:r>
              <a:rPr lang="en-US" sz="1200" dirty="0" err="1"/>
              <a:t>sau</a:t>
            </a:r>
            <a:r>
              <a:rPr lang="en-US" sz="1200" dirty="0"/>
              <a:t>. Cho </a:t>
            </a:r>
            <a:r>
              <a:rPr lang="en-US" sz="1200" dirty="0" err="1"/>
              <a:t>trước</a:t>
            </a:r>
            <a:r>
              <a:rPr lang="en-US" sz="1200" dirty="0"/>
              <a:t> </a:t>
            </a:r>
            <a:r>
              <a:rPr lang="en-US" sz="1200" dirty="0" err="1"/>
              <a:t>một</a:t>
            </a:r>
            <a:r>
              <a:rPr lang="en-US" sz="1200" dirty="0"/>
              <a:t> </a:t>
            </a:r>
            <a:r>
              <a:rPr lang="en-US" sz="1200" dirty="0" err="1"/>
              <a:t>thứ</a:t>
            </a:r>
            <a:r>
              <a:rPr lang="en-US" sz="1200" dirty="0"/>
              <a:t> </a:t>
            </a:r>
            <a:r>
              <a:rPr lang="en-US" sz="1200" dirty="0" err="1"/>
              <a:t>tự</a:t>
            </a:r>
            <a:r>
              <a:rPr lang="en-US" sz="1200" dirty="0"/>
              <a:t> </a:t>
            </a:r>
            <a:r>
              <a:rPr lang="en-US" sz="1200" dirty="0" err="1"/>
              <a:t>bộ</a:t>
            </a:r>
            <a:r>
              <a:rPr lang="en-US" sz="1200" dirty="0"/>
              <a:t> </a:t>
            </a:r>
            <a:r>
              <a:rPr lang="en-US" sz="1200" dirty="0" err="1"/>
              <a:t>phận</a:t>
            </a:r>
            <a:r>
              <a:rPr lang="en-US" sz="1200" dirty="0"/>
              <a:t> P = {</a:t>
            </a:r>
            <a:r>
              <a:rPr lang="el-GR" sz="1200" dirty="0">
                <a:latin typeface="SimHei" panose="02010609060101010101" pitchFamily="49" charset="-122"/>
                <a:ea typeface="SimHei" panose="02010609060101010101" pitchFamily="49" charset="-122"/>
              </a:rPr>
              <a:t>Σ</a:t>
            </a:r>
            <a:r>
              <a:rPr lang="en-US" sz="1200" dirty="0">
                <a:latin typeface="SimHei" panose="02010609060101010101" pitchFamily="49" charset="-122"/>
                <a:ea typeface="SimHei" panose="02010609060101010101" pitchFamily="49" charset="-122"/>
              </a:rPr>
              <a:t>,</a:t>
            </a:r>
            <a:r>
              <a:rPr lang="en-US" sz="1200" dirty="0">
                <a:latin typeface="Arial" panose="020B0604020202020204" pitchFamily="34" charset="0"/>
                <a:ea typeface="SimHei" panose="02010609060101010101" pitchFamily="49" charset="-122"/>
                <a:cs typeface="Arial" panose="020B0604020202020204" pitchFamily="34" charset="0"/>
              </a:rPr>
              <a:t>&lt;</a:t>
            </a:r>
            <a:r>
              <a:rPr lang="en-US" sz="1200" dirty="0">
                <a:latin typeface="SimHei" panose="02010609060101010101" pitchFamily="49" charset="-122"/>
                <a:ea typeface="SimHei" panose="02010609060101010101" pitchFamily="49" charset="-122"/>
              </a:rPr>
              <a:t>}, P’= </a:t>
            </a:r>
            <a:r>
              <a:rPr lang="en-US" sz="1200" dirty="0"/>
              <a:t>{</a:t>
            </a:r>
            <a:r>
              <a:rPr lang="el-GR" sz="1200" dirty="0">
                <a:latin typeface="SimHei" panose="02010609060101010101" pitchFamily="49" charset="-122"/>
                <a:ea typeface="SimHei" panose="02010609060101010101" pitchFamily="49" charset="-122"/>
              </a:rPr>
              <a:t>Σ</a:t>
            </a:r>
            <a:r>
              <a:rPr lang="en-US" sz="1200" dirty="0">
                <a:latin typeface="SimHei" panose="02010609060101010101" pitchFamily="49" charset="-122"/>
                <a:ea typeface="SimHei" panose="02010609060101010101" pitchFamily="49" charset="-122"/>
              </a:rPr>
              <a:t>’,</a:t>
            </a:r>
            <a:r>
              <a:rPr lang="en-US" sz="1200" dirty="0">
                <a:latin typeface="Arial" panose="020B0604020202020204" pitchFamily="34" charset="0"/>
                <a:ea typeface="SimHei" panose="02010609060101010101" pitchFamily="49" charset="-122"/>
                <a:cs typeface="Arial" panose="020B0604020202020204" pitchFamily="34" charset="0"/>
              </a:rPr>
              <a:t>&lt;</a:t>
            </a:r>
            <a:r>
              <a:rPr lang="en-US" sz="1200" dirty="0">
                <a:latin typeface="SimHei" panose="02010609060101010101" pitchFamily="49" charset="-122"/>
                <a:ea typeface="SimHei" panose="02010609060101010101" pitchFamily="49" charset="-122"/>
              </a:rPr>
              <a:t>‘}</a:t>
            </a:r>
          </a:p>
          <a:p>
            <a:r>
              <a:rPr lang="en-US" sz="1200" dirty="0" err="1">
                <a:latin typeface="Arial" panose="020B0604020202020204" pitchFamily="34" charset="0"/>
                <a:ea typeface="SimHei" panose="02010609060101010101" pitchFamily="49" charset="-122"/>
                <a:cs typeface="Arial" panose="020B0604020202020204" pitchFamily="34" charset="0"/>
              </a:rPr>
              <a:t>là</a:t>
            </a:r>
            <a:r>
              <a:rPr lang="en-US" sz="1200" dirty="0">
                <a:latin typeface="Arial" panose="020B0604020202020204" pitchFamily="34" charset="0"/>
                <a:ea typeface="SimHei" panose="02010609060101010101" pitchFamily="49" charset="-122"/>
                <a:cs typeface="Arial" panose="020B0604020202020204" pitchFamily="34" charset="0"/>
              </a:rPr>
              <a:t> </a:t>
            </a:r>
            <a:r>
              <a:rPr lang="en-US" sz="1200" dirty="0" err="1">
                <a:latin typeface="Arial" panose="020B0604020202020204" pitchFamily="34" charset="0"/>
                <a:ea typeface="SimHei" panose="02010609060101010101" pitchFamily="49" charset="-122"/>
                <a:cs typeface="Arial" panose="020B0604020202020204" pitchFamily="34" charset="0"/>
              </a:rPr>
              <a:t>tiền</a:t>
            </a:r>
            <a:r>
              <a:rPr lang="en-US" sz="1200" dirty="0">
                <a:latin typeface="Arial" panose="020B0604020202020204" pitchFamily="34" charset="0"/>
                <a:ea typeface="SimHei" panose="02010609060101010101" pitchFamily="49" charset="-122"/>
                <a:cs typeface="Arial" panose="020B0604020202020204" pitchFamily="34" charset="0"/>
              </a:rPr>
              <a:t> </a:t>
            </a:r>
            <a:r>
              <a:rPr lang="en-US" sz="1200" dirty="0" err="1">
                <a:latin typeface="Arial" panose="020B0604020202020204" pitchFamily="34" charset="0"/>
                <a:ea typeface="SimHei" panose="02010609060101010101" pitchFamily="49" charset="-122"/>
                <a:cs typeface="Arial" panose="020B0604020202020204" pitchFamily="34" charset="0"/>
              </a:rPr>
              <a:t>tố</a:t>
            </a:r>
            <a:r>
              <a:rPr lang="en-US" sz="1200" dirty="0">
                <a:latin typeface="Arial" panose="020B0604020202020204" pitchFamily="34" charset="0"/>
                <a:ea typeface="SimHei" panose="02010609060101010101" pitchFamily="49" charset="-122"/>
                <a:cs typeface="Arial" panose="020B0604020202020204" pitchFamily="34" charset="0"/>
              </a:rPr>
              <a:t> </a:t>
            </a:r>
            <a:r>
              <a:rPr lang="en-US" sz="1200" dirty="0" err="1">
                <a:latin typeface="Arial" panose="020B0604020202020204" pitchFamily="34" charset="0"/>
                <a:ea typeface="SimHei" panose="02010609060101010101" pitchFamily="49" charset="-122"/>
                <a:cs typeface="Arial" panose="020B0604020202020204" pitchFamily="34" charset="0"/>
              </a:rPr>
              <a:t>của</a:t>
            </a:r>
            <a:r>
              <a:rPr lang="en-US" sz="1200" dirty="0">
                <a:latin typeface="Arial" panose="020B0604020202020204" pitchFamily="34" charset="0"/>
                <a:ea typeface="SimHei" panose="02010609060101010101" pitchFamily="49" charset="-122"/>
                <a:cs typeface="Arial" panose="020B0604020202020204" pitchFamily="34" charset="0"/>
              </a:rPr>
              <a:t> P </a:t>
            </a:r>
            <a:r>
              <a:rPr lang="en-US" sz="1200" dirty="0" err="1">
                <a:latin typeface="Arial" panose="020B0604020202020204" pitchFamily="34" charset="0"/>
                <a:ea typeface="SimHei" panose="02010609060101010101" pitchFamily="49" charset="-122"/>
                <a:cs typeface="Arial" panose="020B0604020202020204" pitchFamily="34" charset="0"/>
              </a:rPr>
              <a:t>nếu</a:t>
            </a:r>
            <a:r>
              <a:rPr lang="en-US" sz="1200" dirty="0">
                <a:latin typeface="Arial" panose="020B0604020202020204" pitchFamily="34" charset="0"/>
                <a:ea typeface="SimHei" panose="02010609060101010101" pitchFamily="49" charset="-122"/>
                <a:cs typeface="Arial" panose="020B0604020202020204" pitchFamily="34" charset="0"/>
              </a:rPr>
              <a:t>: </a:t>
            </a:r>
          </a:p>
          <a:p>
            <a:endParaRPr lang="en-US" sz="12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8431E433-B4A7-417C-A9F1-46FDDE28827D}"/>
              </a:ext>
            </a:extLst>
          </p:cNvPr>
          <p:cNvPicPr>
            <a:picLocks noChangeAspect="1"/>
          </p:cNvPicPr>
          <p:nvPr/>
        </p:nvPicPr>
        <p:blipFill>
          <a:blip r:embed="rId5"/>
          <a:stretch>
            <a:fillRect/>
          </a:stretch>
        </p:blipFill>
        <p:spPr>
          <a:xfrm>
            <a:off x="5660886" y="2412723"/>
            <a:ext cx="3077004" cy="657317"/>
          </a:xfrm>
          <a:prstGeom prst="rect">
            <a:avLst/>
          </a:prstGeom>
        </p:spPr>
      </p:pic>
      <p:sp>
        <p:nvSpPr>
          <p:cNvPr id="29" name="Down Arrow 7">
            <a:extLst>
              <a:ext uri="{FF2B5EF4-FFF2-40B4-BE49-F238E27FC236}">
                <a16:creationId xmlns:a16="http://schemas.microsoft.com/office/drawing/2014/main" id="{A896ABB2-9C01-4FD5-98BF-459CD0C3EA26}"/>
              </a:ext>
            </a:extLst>
          </p:cNvPr>
          <p:cNvSpPr/>
          <p:nvPr/>
        </p:nvSpPr>
        <p:spPr>
          <a:xfrm>
            <a:off x="7078558" y="3237902"/>
            <a:ext cx="172620"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4075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2" y="223874"/>
            <a:ext cx="3633347" cy="343054"/>
          </a:xfrm>
          <a:prstGeom prst="rect">
            <a:avLst/>
          </a:prstGeom>
          <a:ln>
            <a:noFill/>
          </a:ln>
        </p:spPr>
        <p:txBody>
          <a:bodyPr spcFirstLastPara="1" wrap="square" lIns="91425" tIns="91425" rIns="91425" bIns="91425" anchor="ctr" anchorCtr="0">
            <a:noAutofit/>
          </a:bodyPr>
          <a:lstStyle/>
          <a:p>
            <a:pPr lvl="0"/>
            <a:r>
              <a:rPr lang="en" sz="1600" u="sng" dirty="0"/>
              <a:t>TỔNG QUAN VỀ ĐỒNG THỜI PHÂN TÁN</a:t>
            </a:r>
            <a:endParaRPr sz="1600" u="sng" dirty="0"/>
          </a:p>
        </p:txBody>
      </p:sp>
      <p:sp>
        <p:nvSpPr>
          <p:cNvPr id="96" name="Google Shape;96;p16"/>
          <p:cNvSpPr txBox="1">
            <a:spLocks noGrp="1"/>
          </p:cNvSpPr>
          <p:nvPr>
            <p:ph type="sldNum" idx="12"/>
          </p:nvPr>
        </p:nvSpPr>
        <p:spPr>
          <a:xfrm>
            <a:off x="4291070" y="517887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1</a:t>
            </a:r>
          </a:p>
        </p:txBody>
      </p:sp>
      <p:sp>
        <p:nvSpPr>
          <p:cNvPr id="5" name="Google Shape;92;p16"/>
          <p:cNvSpPr txBox="1">
            <a:spLocks/>
          </p:cNvSpPr>
          <p:nvPr/>
        </p:nvSpPr>
        <p:spPr>
          <a:xfrm>
            <a:off x="774192" y="438073"/>
            <a:ext cx="4488541"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1600" dirty="0"/>
              <a:t>.2 </a:t>
            </a:r>
            <a:r>
              <a:rPr lang="en-US" sz="1600" dirty="0" err="1"/>
              <a:t>Tác</a:t>
            </a:r>
            <a:r>
              <a:rPr lang="en-US" sz="1600" dirty="0"/>
              <a:t> </a:t>
            </a:r>
            <a:r>
              <a:rPr lang="en-US" sz="1600" dirty="0" err="1"/>
              <a:t>dụng</a:t>
            </a:r>
            <a:r>
              <a:rPr lang="en-US" sz="1600" dirty="0"/>
              <a:t> </a:t>
            </a:r>
            <a:r>
              <a:rPr lang="en-US" sz="1600" dirty="0" err="1"/>
              <a:t>của</a:t>
            </a:r>
            <a:r>
              <a:rPr lang="en-US" sz="1600" dirty="0"/>
              <a:t> </a:t>
            </a:r>
            <a:r>
              <a:rPr lang="en-US" sz="1600" dirty="0" err="1"/>
              <a:t>tiền</a:t>
            </a:r>
            <a:r>
              <a:rPr lang="en-US" sz="1600" dirty="0"/>
              <a:t> </a:t>
            </a:r>
            <a:r>
              <a:rPr lang="en-US" sz="1600" dirty="0" err="1"/>
              <a:t>tố</a:t>
            </a:r>
            <a:endParaRPr lang="en-US" sz="1600" dirty="0"/>
          </a:p>
        </p:txBody>
      </p:sp>
      <p:sp>
        <p:nvSpPr>
          <p:cNvPr id="3" name="Rectangle 2"/>
          <p:cNvSpPr/>
          <p:nvPr/>
        </p:nvSpPr>
        <p:spPr>
          <a:xfrm>
            <a:off x="531185" y="1373302"/>
            <a:ext cx="7752708" cy="381451"/>
          </a:xfrm>
          <a:prstGeom prst="rect">
            <a:avLst/>
          </a:prstGeom>
        </p:spPr>
        <p:txBody>
          <a:bodyPr wrap="square">
            <a:spAutoFit/>
          </a:bodyPr>
          <a:lstStyle/>
          <a:p>
            <a:pPr>
              <a:lnSpc>
                <a:spcPct val="150000"/>
              </a:lnSpc>
            </a:pPr>
            <a:endParaRPr lang="en-US" dirty="0">
              <a:latin typeface="Source Sans Pro" panose="020B0604020202020204" charset="0"/>
            </a:endParaRPr>
          </a:p>
        </p:txBody>
      </p:sp>
      <p:grpSp>
        <p:nvGrpSpPr>
          <p:cNvPr id="4" name="Group 3"/>
          <p:cNvGrpSpPr/>
          <p:nvPr/>
        </p:nvGrpSpPr>
        <p:grpSpPr>
          <a:xfrm>
            <a:off x="3895807" y="1757250"/>
            <a:ext cx="3086125" cy="2130450"/>
            <a:chOff x="5090848" y="1342954"/>
            <a:chExt cx="3086125" cy="2130450"/>
          </a:xfrm>
        </p:grpSpPr>
        <p:sp>
          <p:nvSpPr>
            <p:cNvPr id="8" name="Rectangle 7"/>
            <p:cNvSpPr/>
            <p:nvPr/>
          </p:nvSpPr>
          <p:spPr>
            <a:xfrm>
              <a:off x="5090848" y="1342954"/>
              <a:ext cx="2415125" cy="21304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TextBox 15"/>
            <p:cNvSpPr txBox="1"/>
            <p:nvPr/>
          </p:nvSpPr>
          <p:spPr>
            <a:xfrm>
              <a:off x="5090849" y="1469765"/>
              <a:ext cx="3086124" cy="1938992"/>
            </a:xfrm>
            <a:prstGeom prst="rect">
              <a:avLst/>
            </a:prstGeom>
            <a:noFill/>
          </p:spPr>
          <p:txBody>
            <a:bodyPr wrap="square" rtlCol="0">
              <a:spAutoFit/>
            </a:bodyPr>
            <a:lstStyle/>
            <a:p>
              <a:r>
                <a:rPr lang="en-US" sz="1200" dirty="0"/>
                <a:t>R1(x) 	W2(x)	R3(x)</a:t>
              </a:r>
            </a:p>
            <a:p>
              <a:endParaRPr lang="en-US" sz="1200" dirty="0"/>
            </a:p>
            <a:p>
              <a:endParaRPr lang="en-US" sz="1200" dirty="0"/>
            </a:p>
            <a:p>
              <a:r>
                <a:rPr lang="en-US" sz="1200" dirty="0"/>
                <a:t>W1(x) 	W2(y)	R3(y)	 </a:t>
              </a:r>
            </a:p>
            <a:p>
              <a:endParaRPr lang="en-US" sz="1200" dirty="0"/>
            </a:p>
            <a:p>
              <a:endParaRPr lang="en-US" sz="1200" dirty="0"/>
            </a:p>
            <a:p>
              <a:r>
                <a:rPr lang="en-US" sz="1200" dirty="0"/>
                <a:t>   C1	 R2(z)	R3(z)</a:t>
              </a:r>
            </a:p>
            <a:p>
              <a:endParaRPr lang="en-US" sz="1200" dirty="0"/>
            </a:p>
            <a:p>
              <a:r>
                <a:rPr lang="en-US" sz="1200" dirty="0"/>
                <a:t>   </a:t>
              </a:r>
            </a:p>
            <a:p>
              <a:r>
                <a:rPr lang="en-US" sz="1200" dirty="0"/>
                <a:t>                        C2	 C3         </a:t>
              </a:r>
            </a:p>
          </p:txBody>
        </p:sp>
        <p:cxnSp>
          <p:nvCxnSpPr>
            <p:cNvPr id="9" name="Straight Arrow Connector 8"/>
            <p:cNvCxnSpPr/>
            <p:nvPr/>
          </p:nvCxnSpPr>
          <p:spPr>
            <a:xfrm>
              <a:off x="5691851" y="1627002"/>
              <a:ext cx="302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408978" y="1779402"/>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289389" y="1778306"/>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408978" y="2235505"/>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161029" y="2243848"/>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633911" y="1623653"/>
              <a:ext cx="302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633910" y="2153276"/>
              <a:ext cx="302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169800" y="1754753"/>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277002" y="2833721"/>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679946" y="3238715"/>
              <a:ext cx="302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7159932" y="2833721"/>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518823" y="1781297"/>
            <a:ext cx="3086125" cy="1506458"/>
            <a:chOff x="5090848" y="1342954"/>
            <a:chExt cx="3086125" cy="2130450"/>
          </a:xfrm>
        </p:grpSpPr>
        <p:sp>
          <p:nvSpPr>
            <p:cNvPr id="29" name="Rectangle 28"/>
            <p:cNvSpPr/>
            <p:nvPr/>
          </p:nvSpPr>
          <p:spPr>
            <a:xfrm>
              <a:off x="5090848" y="1342954"/>
              <a:ext cx="2415125" cy="21304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TextBox 29"/>
            <p:cNvSpPr txBox="1"/>
            <p:nvPr/>
          </p:nvSpPr>
          <p:spPr>
            <a:xfrm>
              <a:off x="5090849" y="1469765"/>
              <a:ext cx="3086124" cy="1938992"/>
            </a:xfrm>
            <a:prstGeom prst="rect">
              <a:avLst/>
            </a:prstGeom>
            <a:noFill/>
          </p:spPr>
          <p:txBody>
            <a:bodyPr wrap="square" rtlCol="0">
              <a:spAutoFit/>
            </a:bodyPr>
            <a:lstStyle/>
            <a:p>
              <a:r>
                <a:rPr lang="en-US" sz="1200" dirty="0"/>
                <a:t>R1(x) 	W2(x)	R3(x)</a:t>
              </a:r>
            </a:p>
            <a:p>
              <a:endParaRPr lang="en-US" sz="1200" dirty="0"/>
            </a:p>
            <a:p>
              <a:endParaRPr lang="en-US" sz="1200" dirty="0"/>
            </a:p>
            <a:p>
              <a:r>
                <a:rPr lang="en-US" sz="1200" dirty="0"/>
                <a:t> 	W2(y)	R3(y)	 </a:t>
              </a:r>
            </a:p>
            <a:p>
              <a:endParaRPr lang="en-US" sz="1200" dirty="0"/>
            </a:p>
            <a:p>
              <a:endParaRPr lang="en-US" sz="1200" dirty="0"/>
            </a:p>
            <a:p>
              <a:r>
                <a:rPr lang="en-US" sz="1200" dirty="0"/>
                <a:t>   	 R2(z)	R3(z)</a:t>
              </a:r>
            </a:p>
            <a:p>
              <a:endParaRPr lang="en-US" sz="1200" dirty="0"/>
            </a:p>
            <a:p>
              <a:r>
                <a:rPr lang="en-US" sz="1200" dirty="0"/>
                <a:t>   </a:t>
              </a:r>
            </a:p>
            <a:p>
              <a:r>
                <a:rPr lang="en-US" sz="1200" dirty="0"/>
                <a:t>         </a:t>
              </a:r>
            </a:p>
          </p:txBody>
        </p:sp>
        <p:cxnSp>
          <p:nvCxnSpPr>
            <p:cNvPr id="31" name="Straight Arrow Connector 30"/>
            <p:cNvCxnSpPr/>
            <p:nvPr/>
          </p:nvCxnSpPr>
          <p:spPr>
            <a:xfrm>
              <a:off x="5691851" y="1627002"/>
              <a:ext cx="302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289389" y="1778306"/>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288292" y="2593531"/>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7168703" y="2581755"/>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33911" y="1623653"/>
              <a:ext cx="302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633910" y="2394647"/>
              <a:ext cx="302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7169800" y="1754753"/>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850029" y="1290285"/>
            <a:ext cx="869149" cy="307777"/>
          </a:xfrm>
          <a:prstGeom prst="rect">
            <a:avLst/>
          </a:prstGeom>
          <a:noFill/>
        </p:spPr>
        <p:txBody>
          <a:bodyPr wrap="none" rtlCol="0">
            <a:spAutoFit/>
          </a:bodyPr>
          <a:lstStyle/>
          <a:p>
            <a:r>
              <a:rPr lang="en-US" b="1" dirty="0"/>
              <a:t>Thí dụ 2</a:t>
            </a:r>
          </a:p>
        </p:txBody>
      </p:sp>
      <p:sp>
        <p:nvSpPr>
          <p:cNvPr id="43" name="TextBox 42"/>
          <p:cNvSpPr txBox="1"/>
          <p:nvPr/>
        </p:nvSpPr>
        <p:spPr>
          <a:xfrm>
            <a:off x="6747364" y="1352954"/>
            <a:ext cx="2180326" cy="307777"/>
          </a:xfrm>
          <a:prstGeom prst="rect">
            <a:avLst/>
          </a:prstGeom>
          <a:noFill/>
        </p:spPr>
        <p:txBody>
          <a:bodyPr wrap="square" rtlCol="0">
            <a:spAutoFit/>
          </a:bodyPr>
          <a:lstStyle/>
          <a:p>
            <a:r>
              <a:rPr lang="en-US" dirty="0"/>
              <a:t>Tiền tố của lịch đầy đủ</a:t>
            </a:r>
          </a:p>
        </p:txBody>
      </p:sp>
      <p:sp>
        <p:nvSpPr>
          <p:cNvPr id="47" name="TextBox 46"/>
          <p:cNvSpPr txBox="1"/>
          <p:nvPr/>
        </p:nvSpPr>
        <p:spPr>
          <a:xfrm>
            <a:off x="4398990" y="1318665"/>
            <a:ext cx="1388522" cy="307777"/>
          </a:xfrm>
          <a:prstGeom prst="rect">
            <a:avLst/>
          </a:prstGeom>
          <a:noFill/>
        </p:spPr>
        <p:txBody>
          <a:bodyPr wrap="none" rtlCol="0">
            <a:spAutoFit/>
          </a:bodyPr>
          <a:lstStyle/>
          <a:p>
            <a:r>
              <a:rPr lang="en-US" dirty="0"/>
              <a:t>Một lịch đầy đủ</a:t>
            </a:r>
          </a:p>
        </p:txBody>
      </p:sp>
      <p:pic>
        <p:nvPicPr>
          <p:cNvPr id="11" name="Picture 10">
            <a:extLst>
              <a:ext uri="{FF2B5EF4-FFF2-40B4-BE49-F238E27FC236}">
                <a16:creationId xmlns:a16="http://schemas.microsoft.com/office/drawing/2014/main" id="{6E63449C-CB83-4A05-A108-4E01B7F11D52}"/>
              </a:ext>
            </a:extLst>
          </p:cNvPr>
          <p:cNvPicPr>
            <a:picLocks noChangeAspect="1"/>
          </p:cNvPicPr>
          <p:nvPr/>
        </p:nvPicPr>
        <p:blipFill>
          <a:blip r:embed="rId3"/>
          <a:stretch>
            <a:fillRect/>
          </a:stretch>
        </p:blipFill>
        <p:spPr>
          <a:xfrm>
            <a:off x="590375" y="1756183"/>
            <a:ext cx="2867425" cy="1133633"/>
          </a:xfrm>
          <a:prstGeom prst="rect">
            <a:avLst/>
          </a:prstGeom>
        </p:spPr>
      </p:pic>
      <p:cxnSp>
        <p:nvCxnSpPr>
          <p:cNvPr id="39" name="Straight Arrow Connector 38">
            <a:extLst>
              <a:ext uri="{FF2B5EF4-FFF2-40B4-BE49-F238E27FC236}">
                <a16:creationId xmlns:a16="http://schemas.microsoft.com/office/drawing/2014/main" id="{D78F2138-6BB8-44C3-957B-10ECC168677B}"/>
              </a:ext>
            </a:extLst>
          </p:cNvPr>
          <p:cNvCxnSpPr/>
          <p:nvPr/>
        </p:nvCxnSpPr>
        <p:spPr>
          <a:xfrm flipH="1">
            <a:off x="5103369" y="2670137"/>
            <a:ext cx="109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31E32ED-2989-44C7-96FF-C99199182B88}"/>
              </a:ext>
            </a:extLst>
          </p:cNvPr>
          <p:cNvCxnSpPr/>
          <p:nvPr/>
        </p:nvCxnSpPr>
        <p:spPr>
          <a:xfrm>
            <a:off x="5432964" y="3119611"/>
            <a:ext cx="302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B9F05D4-2081-4334-A44C-BBB8AD9537B2}"/>
              </a:ext>
            </a:extLst>
          </p:cNvPr>
          <p:cNvCxnSpPr/>
          <p:nvPr/>
        </p:nvCxnSpPr>
        <p:spPr>
          <a:xfrm>
            <a:off x="8061885" y="3113403"/>
            <a:ext cx="302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1781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3" y="223874"/>
            <a:ext cx="4666158" cy="343054"/>
          </a:xfrm>
          <a:prstGeom prst="rect">
            <a:avLst/>
          </a:prstGeom>
          <a:ln>
            <a:noFill/>
          </a:ln>
        </p:spPr>
        <p:txBody>
          <a:bodyPr spcFirstLastPara="1" wrap="square" lIns="91425" tIns="91425" rIns="91425" bIns="91425" anchor="ctr" anchorCtr="0">
            <a:noAutofit/>
          </a:bodyPr>
          <a:lstStyle/>
          <a:p>
            <a:pPr lvl="0"/>
            <a:r>
              <a:rPr lang="en" sz="1600" u="sng" dirty="0"/>
              <a:t>TỔNG QUAN VỀ ĐỒNG THỜI PHÂN TÁN</a:t>
            </a:r>
            <a:endParaRPr sz="1600" u="sng" dirty="0"/>
          </a:p>
        </p:txBody>
      </p:sp>
      <p:sp>
        <p:nvSpPr>
          <p:cNvPr id="96" name="Google Shape;96;p1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1</a:t>
            </a:r>
          </a:p>
        </p:txBody>
      </p:sp>
      <p:sp>
        <p:nvSpPr>
          <p:cNvPr id="5" name="Google Shape;92;p16"/>
          <p:cNvSpPr txBox="1">
            <a:spLocks/>
          </p:cNvSpPr>
          <p:nvPr/>
        </p:nvSpPr>
        <p:spPr>
          <a:xfrm>
            <a:off x="774192" y="438073"/>
            <a:ext cx="4970625"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1600" dirty="0"/>
              <a:t>.3 </a:t>
            </a:r>
            <a:r>
              <a:rPr lang="en-US" sz="1600" dirty="0" err="1"/>
              <a:t>Lịch</a:t>
            </a:r>
            <a:r>
              <a:rPr lang="en-US" sz="1600" dirty="0"/>
              <a:t> </a:t>
            </a:r>
            <a:r>
              <a:rPr lang="en-US" sz="1600" dirty="0" err="1"/>
              <a:t>tuần</a:t>
            </a:r>
            <a:r>
              <a:rPr lang="en-US" sz="1600" dirty="0"/>
              <a:t> </a:t>
            </a:r>
            <a:r>
              <a:rPr lang="en-US" sz="1600" dirty="0" err="1"/>
              <a:t>tự</a:t>
            </a:r>
            <a:r>
              <a:rPr lang="en-US" sz="1600" dirty="0"/>
              <a:t>, </a:t>
            </a:r>
            <a:r>
              <a:rPr lang="en-US" sz="1600" dirty="0" err="1"/>
              <a:t>khả</a:t>
            </a:r>
            <a:r>
              <a:rPr lang="en-US" sz="1600" dirty="0"/>
              <a:t> </a:t>
            </a:r>
            <a:r>
              <a:rPr lang="en-US" sz="1600" dirty="0" err="1"/>
              <a:t>tuần</a:t>
            </a:r>
            <a:r>
              <a:rPr lang="en-US" sz="1600" dirty="0"/>
              <a:t> </a:t>
            </a:r>
            <a:r>
              <a:rPr lang="en-US" sz="1600" dirty="0" err="1"/>
              <a:t>tự</a:t>
            </a:r>
            <a:r>
              <a:rPr lang="en-US" sz="1600" dirty="0"/>
              <a:t>, </a:t>
            </a:r>
            <a:r>
              <a:rPr lang="en-US" sz="1600" dirty="0" err="1"/>
              <a:t>tương</a:t>
            </a:r>
            <a:r>
              <a:rPr lang="en-US" sz="1600" dirty="0"/>
              <a:t> </a:t>
            </a:r>
            <a:r>
              <a:rPr lang="en-US" sz="1600" dirty="0" err="1"/>
              <a:t>đương</a:t>
            </a:r>
            <a:endParaRPr lang="en-US" sz="1600" dirty="0"/>
          </a:p>
        </p:txBody>
      </p:sp>
      <p:sp>
        <p:nvSpPr>
          <p:cNvPr id="11" name="TextBox 10">
            <a:extLst>
              <a:ext uri="{FF2B5EF4-FFF2-40B4-BE49-F238E27FC236}">
                <a16:creationId xmlns:a16="http://schemas.microsoft.com/office/drawing/2014/main" id="{C552FF3E-111A-46E6-B261-05AB568F9545}"/>
              </a:ext>
            </a:extLst>
          </p:cNvPr>
          <p:cNvSpPr txBox="1"/>
          <p:nvPr/>
        </p:nvSpPr>
        <p:spPr>
          <a:xfrm>
            <a:off x="553396" y="1287143"/>
            <a:ext cx="8202977" cy="738664"/>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Định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nghĩa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lịch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tuần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tự</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lịch</a:t>
            </a:r>
            <a:r>
              <a:rPr lang="en-US" dirty="0">
                <a:latin typeface="Arial" panose="020B0604020202020204" pitchFamily="34" charset="0"/>
                <a:cs typeface="Arial" panose="020B0604020202020204" pitchFamily="34" charset="0"/>
              </a:rPr>
              <a:t> S, </a:t>
            </a:r>
            <a:r>
              <a:rPr lang="en-US" dirty="0" err="1">
                <a:latin typeface="Arial" panose="020B0604020202020204" pitchFamily="34" charset="0"/>
                <a:cs typeface="Arial" panose="020B0604020202020204" pitchFamily="34" charset="0"/>
              </a:rPr>
              <a:t>tất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xen </a:t>
            </a:r>
            <a:r>
              <a:rPr lang="en-US" dirty="0" err="1">
                <a:latin typeface="Arial" panose="020B0604020202020204" pitchFamily="34" charset="0"/>
                <a:cs typeface="Arial" panose="020B0604020202020204" pitchFamily="34" charset="0"/>
              </a:rPr>
              <a:t>kẽ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xảy</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endParaRPr lang="en-US"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tuần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(serial) </a:t>
            </a:r>
            <a:endParaRPr lang="en-US" sz="1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DBD03E4-CC52-438F-9C85-65CAD6C94DA4}"/>
              </a:ext>
            </a:extLst>
          </p:cNvPr>
          <p:cNvSpPr txBox="1"/>
          <p:nvPr/>
        </p:nvSpPr>
        <p:spPr>
          <a:xfrm>
            <a:off x="555511" y="2224046"/>
            <a:ext cx="7942446" cy="1169551"/>
          </a:xfrm>
          <a:prstGeom prst="rect">
            <a:avLst/>
          </a:prstGeom>
          <a:noFill/>
        </p:spPr>
        <p:txBody>
          <a:bodyPr wrap="square">
            <a:spAutoFit/>
          </a:bodyPr>
          <a:lstStyle/>
          <a:p>
            <a:r>
              <a:rPr lang="en-US" sz="1200" dirty="0">
                <a:latin typeface="Source Sans Pro" panose="020B0604020202020204" charset="0"/>
              </a:rPr>
              <a:t> </a:t>
            </a:r>
            <a:r>
              <a:rPr lang="en-US" b="1" dirty="0" err="1">
                <a:latin typeface="Arial" panose="020B0604020202020204" pitchFamily="34" charset="0"/>
                <a:cs typeface="Arial" panose="020B0604020202020204" pitchFamily="34" charset="0"/>
              </a:rPr>
              <a:t>Thí</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a:t>
            </a:r>
            <a:r>
              <a:rPr lang="en-US" b="1"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Xét</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2.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lịch</a:t>
            </a:r>
            <a:r>
              <a:rPr lang="en-US" dirty="0">
                <a:latin typeface="Arial" panose="020B0604020202020204" pitchFamily="34" charset="0"/>
                <a:cs typeface="Arial" panose="020B0604020202020204" pitchFamily="34" charset="0"/>
              </a:rPr>
              <a:t> S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 = {W</a:t>
            </a:r>
            <a:r>
              <a:rPr lang="en-US" sz="11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(x), W</a:t>
            </a:r>
            <a:r>
              <a:rPr lang="en-US" sz="11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(y), R</a:t>
            </a:r>
            <a:r>
              <a:rPr lang="en-US" sz="11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(z), C</a:t>
            </a:r>
            <a:r>
              <a:rPr lang="en-US" sz="11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R</a:t>
            </a:r>
            <a:r>
              <a:rPr lang="en-US" sz="11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(x), W</a:t>
            </a:r>
            <a:r>
              <a:rPr lang="en-US" sz="11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(x), C</a:t>
            </a:r>
            <a:r>
              <a:rPr lang="en-US" sz="11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R</a:t>
            </a:r>
            <a:r>
              <a:rPr lang="en-US" sz="1100" dirty="0">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(x), R</a:t>
            </a:r>
            <a:r>
              <a:rPr lang="en-US" sz="1100" dirty="0">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(y), R</a:t>
            </a:r>
            <a:r>
              <a:rPr lang="en-US" sz="1100" dirty="0">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(z), C</a:t>
            </a:r>
            <a:r>
              <a:rPr lang="en-US" sz="1100" dirty="0">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Lịch</a:t>
            </a:r>
            <a:r>
              <a:rPr lang="en-US" dirty="0">
                <a:latin typeface="Arial" panose="020B0604020202020204" pitchFamily="34" charset="0"/>
                <a:cs typeface="Arial" panose="020B0604020202020204" pitchFamily="34" charset="0"/>
              </a:rPr>
              <a:t> S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T</a:t>
            </a:r>
            <a:r>
              <a:rPr lang="en-US" sz="11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T</a:t>
            </a:r>
            <a:r>
              <a:rPr lang="en-US" sz="1100" dirty="0">
                <a:latin typeface="Arial" panose="020B0604020202020204" pitchFamily="34" charset="0"/>
                <a:cs typeface="Arial" panose="020B0604020202020204" pitchFamily="34" charset="0"/>
                <a:sym typeface="Wingdings" panose="05000000000000000000" pitchFamily="2" charset="2"/>
              </a:rPr>
              <a:t>1 </a:t>
            </a:r>
            <a:r>
              <a:rPr lang="en-US" dirty="0">
                <a:latin typeface="Arial" panose="020B0604020202020204" pitchFamily="34" charset="0"/>
                <a:cs typeface="Arial" panose="020B0604020202020204" pitchFamily="34" charset="0"/>
                <a:sym typeface="Wingdings" panose="05000000000000000000" pitchFamily="2" charset="2"/>
              </a:rPr>
              <a:t> T</a:t>
            </a:r>
            <a:r>
              <a:rPr lang="en-US" sz="1100" dirty="0">
                <a:latin typeface="Arial" panose="020B0604020202020204" pitchFamily="34" charset="0"/>
                <a:cs typeface="Arial" panose="020B0604020202020204" pitchFamily="34" charset="0"/>
                <a:sym typeface="Wingdings" panose="05000000000000000000" pitchFamily="2" charset="2"/>
              </a:rPr>
              <a:t>3</a:t>
            </a:r>
            <a:r>
              <a:rPr lang="en-US" sz="1100"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hoặc</a:t>
            </a:r>
            <a:r>
              <a:rPr lang="en-US" dirty="0">
                <a:latin typeface="Arial" panose="020B0604020202020204" pitchFamily="34" charset="0"/>
                <a:cs typeface="Arial" panose="020B0604020202020204" pitchFamily="34" charset="0"/>
              </a:rPr>
              <a:t> T</a:t>
            </a:r>
            <a:r>
              <a:rPr lang="en-US" sz="11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&lt;</a:t>
            </a:r>
            <a:r>
              <a:rPr lang="en-US" sz="1200" dirty="0">
                <a:latin typeface="Arial" panose="020B0604020202020204" pitchFamily="34" charset="0"/>
                <a:cs typeface="Arial" panose="020B0604020202020204" pitchFamily="34" charset="0"/>
              </a:rPr>
              <a:t>s</a:t>
            </a:r>
            <a:r>
              <a:rPr lang="en-US" dirty="0">
                <a:latin typeface="Arial" panose="020B0604020202020204" pitchFamily="34" charset="0"/>
                <a:cs typeface="Arial" panose="020B0604020202020204" pitchFamily="34" charset="0"/>
              </a:rPr>
              <a:t> T</a:t>
            </a:r>
            <a:r>
              <a:rPr lang="en-US" sz="11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&lt;</a:t>
            </a:r>
            <a:r>
              <a:rPr lang="en-US" sz="1200" dirty="0">
                <a:latin typeface="Arial" panose="020B0604020202020204" pitchFamily="34" charset="0"/>
                <a:cs typeface="Arial" panose="020B0604020202020204" pitchFamily="34" charset="0"/>
              </a:rPr>
              <a:t>s</a:t>
            </a:r>
            <a:r>
              <a:rPr lang="en-US" dirty="0">
                <a:latin typeface="Arial" panose="020B0604020202020204" pitchFamily="34" charset="0"/>
                <a:cs typeface="Arial" panose="020B0604020202020204" pitchFamily="34" charset="0"/>
              </a:rPr>
              <a:t> T</a:t>
            </a:r>
            <a:r>
              <a:rPr lang="en-US" sz="1100"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38939658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74193" y="223874"/>
            <a:ext cx="4666158" cy="343054"/>
          </a:xfrm>
          <a:prstGeom prst="rect">
            <a:avLst/>
          </a:prstGeom>
          <a:ln>
            <a:noFill/>
          </a:ln>
        </p:spPr>
        <p:txBody>
          <a:bodyPr spcFirstLastPara="1" wrap="square" lIns="91425" tIns="91425" rIns="91425" bIns="91425" anchor="ctr" anchorCtr="0">
            <a:noAutofit/>
          </a:bodyPr>
          <a:lstStyle/>
          <a:p>
            <a:pPr lvl="0"/>
            <a:r>
              <a:rPr lang="en" sz="1600" u="sng" dirty="0"/>
              <a:t>TỔNG QUAN VỀ ĐỒNG THỜI PHÂN TÁN</a:t>
            </a:r>
            <a:endParaRPr sz="1600" u="sng" dirty="0"/>
          </a:p>
        </p:txBody>
      </p:sp>
      <p:sp>
        <p:nvSpPr>
          <p:cNvPr id="96" name="Google Shape;96;p1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1</a:t>
            </a:r>
          </a:p>
        </p:txBody>
      </p:sp>
      <p:sp>
        <p:nvSpPr>
          <p:cNvPr id="5" name="Google Shape;92;p16"/>
          <p:cNvSpPr txBox="1">
            <a:spLocks/>
          </p:cNvSpPr>
          <p:nvPr/>
        </p:nvSpPr>
        <p:spPr>
          <a:xfrm>
            <a:off x="774192" y="438073"/>
            <a:ext cx="4970625"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1600" dirty="0"/>
              <a:t>.3 </a:t>
            </a:r>
            <a:r>
              <a:rPr lang="en-US" sz="1600" dirty="0" err="1"/>
              <a:t>Lịch</a:t>
            </a:r>
            <a:r>
              <a:rPr lang="en-US" sz="1600" dirty="0"/>
              <a:t> </a:t>
            </a:r>
            <a:r>
              <a:rPr lang="en-US" sz="1600" dirty="0" err="1"/>
              <a:t>tuần</a:t>
            </a:r>
            <a:r>
              <a:rPr lang="en-US" sz="1600" dirty="0"/>
              <a:t> </a:t>
            </a:r>
            <a:r>
              <a:rPr lang="en-US" sz="1600" dirty="0" err="1"/>
              <a:t>tự</a:t>
            </a:r>
            <a:r>
              <a:rPr lang="en-US" sz="1600" dirty="0"/>
              <a:t>, </a:t>
            </a:r>
            <a:r>
              <a:rPr lang="en-US" sz="1600" dirty="0" err="1"/>
              <a:t>khả</a:t>
            </a:r>
            <a:r>
              <a:rPr lang="en-US" sz="1600" dirty="0"/>
              <a:t> </a:t>
            </a:r>
            <a:r>
              <a:rPr lang="en-US" sz="1600" dirty="0" err="1"/>
              <a:t>tuần</a:t>
            </a:r>
            <a:r>
              <a:rPr lang="en-US" sz="1600" dirty="0"/>
              <a:t> </a:t>
            </a:r>
            <a:r>
              <a:rPr lang="en-US" sz="1600" dirty="0" err="1"/>
              <a:t>tự</a:t>
            </a:r>
            <a:r>
              <a:rPr lang="en-US" sz="1600" dirty="0"/>
              <a:t>, </a:t>
            </a:r>
            <a:r>
              <a:rPr lang="en-US" sz="1600" dirty="0" err="1"/>
              <a:t>tương</a:t>
            </a:r>
            <a:r>
              <a:rPr lang="en-US" sz="1600" dirty="0"/>
              <a:t> </a:t>
            </a:r>
            <a:r>
              <a:rPr lang="en-US" sz="1600" dirty="0" err="1"/>
              <a:t>đương</a:t>
            </a:r>
            <a:endParaRPr lang="en-US" sz="1600" dirty="0"/>
          </a:p>
        </p:txBody>
      </p:sp>
      <p:sp>
        <p:nvSpPr>
          <p:cNvPr id="11" name="TextBox 10">
            <a:extLst>
              <a:ext uri="{FF2B5EF4-FFF2-40B4-BE49-F238E27FC236}">
                <a16:creationId xmlns:a16="http://schemas.microsoft.com/office/drawing/2014/main" id="{C552FF3E-111A-46E6-B261-05AB568F9545}"/>
              </a:ext>
            </a:extLst>
          </p:cNvPr>
          <p:cNvSpPr txBox="1"/>
          <p:nvPr/>
        </p:nvSpPr>
        <p:spPr>
          <a:xfrm>
            <a:off x="553396" y="1287143"/>
            <a:ext cx="8202977" cy="95410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 * Hai </a:t>
            </a:r>
            <a:r>
              <a:rPr lang="en-US" sz="1400" dirty="0" err="1">
                <a:latin typeface="Arial" panose="020B0604020202020204" pitchFamily="34" charset="0"/>
                <a:cs typeface="Arial" panose="020B0604020202020204" pitchFamily="34" charset="0"/>
              </a:rPr>
              <a:t>lịch</a:t>
            </a:r>
            <a:r>
              <a:rPr lang="en-US" sz="1400" dirty="0">
                <a:latin typeface="Arial" panose="020B0604020202020204" pitchFamily="34" charset="0"/>
                <a:cs typeface="Arial" panose="020B0604020202020204" pitchFamily="34" charset="0"/>
              </a:rPr>
              <a:t> S1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S2 </a:t>
            </a:r>
            <a:r>
              <a:rPr lang="en-US" sz="1400" dirty="0" err="1">
                <a:latin typeface="Arial" panose="020B0604020202020204" pitchFamily="34" charset="0"/>
                <a:cs typeface="Arial" panose="020B0604020202020204" pitchFamily="34" charset="0"/>
              </a:rPr>
              <a:t>được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định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nghĩa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cùng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một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tập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giao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tác</a:t>
            </a:r>
            <a:r>
              <a:rPr lang="en-US" sz="1400" dirty="0">
                <a:latin typeface="Arial" panose="020B0604020202020204" pitchFamily="34" charset="0"/>
                <a:cs typeface="Arial" panose="020B0604020202020204" pitchFamily="34" charset="0"/>
              </a:rPr>
              <a:t> T </a:t>
            </a:r>
            <a:r>
              <a:rPr lang="en-US" sz="1400" dirty="0" err="1">
                <a:latin typeface="Arial" panose="020B0604020202020204" pitchFamily="34" charset="0"/>
                <a:cs typeface="Arial" panose="020B0604020202020204" pitchFamily="34" charset="0"/>
              </a:rPr>
              <a:t>được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goi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là</a:t>
            </a:r>
            <a:r>
              <a:rPr lang="en-US" sz="1400"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tương</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đương</a:t>
            </a:r>
            <a:r>
              <a:rPr lang="en-US" sz="1400" i="1"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sz="1100" dirty="0" err="1">
                <a:latin typeface="Arial" panose="020B0604020202020204" pitchFamily="34" charset="0"/>
                <a:cs typeface="Arial" panose="020B0604020202020204" pitchFamily="34" charset="0"/>
              </a:rPr>
              <a:t>ij</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sz="1100" dirty="0" err="1">
                <a:latin typeface="Arial" panose="020B0604020202020204" pitchFamily="34" charset="0"/>
                <a:cs typeface="Arial" panose="020B0604020202020204" pitchFamily="34" charset="0"/>
              </a:rPr>
              <a:t>kl</a:t>
            </a:r>
            <a:r>
              <a:rPr lang="en-US" sz="12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k),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sz="1100" dirty="0" err="1">
                <a:latin typeface="Arial" panose="020B0604020202020204" pitchFamily="34" charset="0"/>
                <a:cs typeface="Arial" panose="020B0604020202020204" pitchFamily="34" charset="0"/>
              </a:rPr>
              <a:t>ij</a:t>
            </a:r>
            <a:r>
              <a:rPr lang="en-US" dirty="0">
                <a:latin typeface="Arial" panose="020B0604020202020204" pitchFamily="34" charset="0"/>
                <a:cs typeface="Arial" panose="020B0604020202020204" pitchFamily="34" charset="0"/>
              </a:rPr>
              <a:t> &lt;</a:t>
            </a:r>
            <a:r>
              <a:rPr lang="en-US" sz="11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sz="1100" dirty="0" err="1">
                <a:latin typeface="Arial" panose="020B0604020202020204" pitchFamily="34" charset="0"/>
                <a:cs typeface="Arial" panose="020B0604020202020204" pitchFamily="34" charset="0"/>
              </a:rPr>
              <a:t>kl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sz="1100" dirty="0" err="1">
                <a:latin typeface="Arial" panose="020B0604020202020204" pitchFamily="34" charset="0"/>
                <a:cs typeface="Arial" panose="020B0604020202020204" pitchFamily="34" charset="0"/>
              </a:rPr>
              <a:t>ij</a:t>
            </a:r>
            <a:r>
              <a:rPr lang="en-US" sz="11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&lt;</a:t>
            </a:r>
            <a:r>
              <a:rPr lang="en-US" sz="11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sz="1100" dirty="0" err="1">
                <a:latin typeface="Arial" panose="020B0604020202020204" pitchFamily="34" charset="0"/>
                <a:cs typeface="Arial" panose="020B0604020202020204" pitchFamily="34" charset="0"/>
              </a:rPr>
              <a:t>kl</a:t>
            </a:r>
            <a:r>
              <a:rPr lang="en-US"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Đây</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được</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gọi</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là</a:t>
            </a:r>
            <a:r>
              <a:rPr lang="en-US" dirty="0">
                <a:latin typeface="Arial" panose="020B0604020202020204" pitchFamily="34" charset="0"/>
                <a:cs typeface="Arial" panose="020B0604020202020204" pitchFamily="34" charset="0"/>
                <a:sym typeface="Wingdings" panose="05000000000000000000" pitchFamily="2" charset="2"/>
              </a:rPr>
              <a:t> </a:t>
            </a:r>
            <a:r>
              <a:rPr lang="en-US" i="1" dirty="0" err="1">
                <a:latin typeface="Arial" panose="020B0604020202020204" pitchFamily="34" charset="0"/>
                <a:cs typeface="Arial" panose="020B0604020202020204" pitchFamily="34" charset="0"/>
                <a:sym typeface="Wingdings" panose="05000000000000000000" pitchFamily="2" charset="2"/>
              </a:rPr>
              <a:t>tương</a:t>
            </a:r>
            <a:r>
              <a:rPr lang="en-US" i="1" dirty="0">
                <a:latin typeface="Arial" panose="020B0604020202020204" pitchFamily="34" charset="0"/>
                <a:cs typeface="Arial" panose="020B0604020202020204" pitchFamily="34" charset="0"/>
                <a:sym typeface="Wingdings" panose="05000000000000000000" pitchFamily="2" charset="2"/>
              </a:rPr>
              <a:t> </a:t>
            </a:r>
            <a:r>
              <a:rPr lang="en-US" i="1" dirty="0" err="1">
                <a:latin typeface="Arial" panose="020B0604020202020204" pitchFamily="34" charset="0"/>
                <a:cs typeface="Arial" panose="020B0604020202020204" pitchFamily="34" charset="0"/>
                <a:sym typeface="Wingdings" panose="05000000000000000000" pitchFamily="2" charset="2"/>
              </a:rPr>
              <a:t>đương</a:t>
            </a:r>
            <a:r>
              <a:rPr lang="en-US" i="1" dirty="0">
                <a:latin typeface="Arial" panose="020B0604020202020204" pitchFamily="34" charset="0"/>
                <a:cs typeface="Arial" panose="020B0604020202020204" pitchFamily="34" charset="0"/>
                <a:sym typeface="Wingdings" panose="05000000000000000000" pitchFamily="2" charset="2"/>
              </a:rPr>
              <a:t> </a:t>
            </a:r>
            <a:r>
              <a:rPr lang="en-US" i="1" dirty="0" err="1">
                <a:latin typeface="Arial" panose="020B0604020202020204" pitchFamily="34" charset="0"/>
                <a:cs typeface="Arial" panose="020B0604020202020204" pitchFamily="34" charset="0"/>
                <a:sym typeface="Wingdings" panose="05000000000000000000" pitchFamily="2" charset="2"/>
              </a:rPr>
              <a:t>tương</a:t>
            </a:r>
            <a:r>
              <a:rPr lang="en-US" i="1" dirty="0">
                <a:latin typeface="Arial" panose="020B0604020202020204" pitchFamily="34" charset="0"/>
                <a:cs typeface="Arial" panose="020B0604020202020204" pitchFamily="34" charset="0"/>
                <a:sym typeface="Wingdings" panose="05000000000000000000" pitchFamily="2" charset="2"/>
              </a:rPr>
              <a:t> </a:t>
            </a:r>
            <a:r>
              <a:rPr lang="en-US" i="1" dirty="0" err="1">
                <a:latin typeface="Arial" panose="020B0604020202020204" pitchFamily="34" charset="0"/>
                <a:cs typeface="Arial" panose="020B0604020202020204" pitchFamily="34" charset="0"/>
                <a:sym typeface="Wingdings" panose="05000000000000000000" pitchFamily="2" charset="2"/>
              </a:rPr>
              <a:t>tranh</a:t>
            </a:r>
            <a:r>
              <a:rPr lang="en-US" dirty="0">
                <a:latin typeface="Arial" panose="020B0604020202020204" pitchFamily="34" charset="0"/>
                <a:cs typeface="Arial" panose="020B0604020202020204" pitchFamily="34" charset="0"/>
                <a:sym typeface="Wingdings" panose="05000000000000000000" pitchFamily="2" charset="2"/>
              </a:rPr>
              <a:t>.</a:t>
            </a:r>
            <a:endParaRPr lang="en-US" sz="1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DBD03E4-CC52-438F-9C85-65CAD6C94DA4}"/>
              </a:ext>
            </a:extLst>
          </p:cNvPr>
          <p:cNvSpPr txBox="1"/>
          <p:nvPr/>
        </p:nvSpPr>
        <p:spPr>
          <a:xfrm>
            <a:off x="553396" y="2376689"/>
            <a:ext cx="7942446" cy="1169551"/>
          </a:xfrm>
          <a:prstGeom prst="rect">
            <a:avLst/>
          </a:prstGeom>
          <a:noFill/>
        </p:spPr>
        <p:txBody>
          <a:bodyPr wrap="square">
            <a:spAutoFit/>
          </a:bodyPr>
          <a:lstStyle/>
          <a:p>
            <a:r>
              <a:rPr lang="en-US" sz="1200" dirty="0">
                <a:latin typeface="Source Sans Pro" panose="020B0604020202020204" charset="0"/>
              </a:rPr>
              <a:t> </a:t>
            </a:r>
            <a:r>
              <a:rPr lang="en-US" b="1" dirty="0" err="1">
                <a:latin typeface="Arial" panose="020B0604020202020204" pitchFamily="34" charset="0"/>
                <a:cs typeface="Arial" panose="020B0604020202020204" pitchFamily="34" charset="0"/>
              </a:rPr>
              <a:t>Thí</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a:t>
            </a:r>
            <a:r>
              <a:rPr lang="en-US" b="1" dirty="0">
                <a:latin typeface="Arial" panose="020B0604020202020204" pitchFamily="34" charset="0"/>
                <a:cs typeface="Arial" panose="020B0604020202020204" pitchFamily="34" charset="0"/>
              </a:rPr>
              <a:t> 4: </a:t>
            </a:r>
            <a:r>
              <a:rPr lang="en-US" dirty="0" err="1">
                <a:latin typeface="Arial" panose="020B0604020202020204" pitchFamily="34" charset="0"/>
                <a:cs typeface="Arial" panose="020B0604020202020204" pitchFamily="34" charset="0"/>
              </a:rPr>
              <a:t>Xét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2.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lịch</a:t>
            </a:r>
            <a:r>
              <a:rPr lang="en-US" dirty="0">
                <a:latin typeface="Arial" panose="020B0604020202020204" pitchFamily="34" charset="0"/>
                <a:cs typeface="Arial" panose="020B0604020202020204" pitchFamily="34" charset="0"/>
              </a:rPr>
              <a:t> S’ </a:t>
            </a:r>
            <a:r>
              <a:rPr lang="en-US" dirty="0" err="1">
                <a:latin typeface="Arial" panose="020B0604020202020204" pitchFamily="34" charset="0"/>
                <a:cs typeface="Arial" panose="020B0604020202020204" pitchFamily="34" charset="0"/>
              </a:rPr>
              <a:t>dưới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tranh</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lịch</a:t>
            </a:r>
            <a:r>
              <a:rPr lang="en-US" dirty="0">
                <a:latin typeface="Arial" panose="020B0604020202020204" pitchFamily="34" charset="0"/>
                <a:cs typeface="Arial" panose="020B0604020202020204" pitchFamily="34" charset="0"/>
              </a:rPr>
              <a:t> S ở </a:t>
            </a:r>
            <a:r>
              <a:rPr lang="en-US" dirty="0" err="1">
                <a:latin typeface="Arial" panose="020B0604020202020204" pitchFamily="34" charset="0"/>
                <a:cs typeface="Arial" panose="020B0604020202020204" pitchFamily="34" charset="0"/>
              </a:rPr>
              <a:t>thí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3:</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 = {W</a:t>
            </a:r>
            <a:r>
              <a:rPr lang="en-US" sz="11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x), R</a:t>
            </a:r>
            <a:r>
              <a:rPr lang="en-US" sz="11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(x), W</a:t>
            </a:r>
            <a:r>
              <a:rPr lang="en-US" sz="11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(x), C</a:t>
            </a:r>
            <a:r>
              <a:rPr lang="en-US" sz="11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R</a:t>
            </a:r>
            <a:r>
              <a:rPr lang="en-US" sz="1100" dirty="0">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(x), W</a:t>
            </a:r>
            <a:r>
              <a:rPr lang="en-US" sz="11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(y), R</a:t>
            </a:r>
            <a:r>
              <a:rPr lang="en-US" sz="1100" dirty="0">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(y), R</a:t>
            </a:r>
            <a:r>
              <a:rPr lang="en-US" sz="11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(z), C</a:t>
            </a:r>
            <a:r>
              <a:rPr lang="en-US" sz="11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R</a:t>
            </a:r>
            <a:r>
              <a:rPr lang="en-US" sz="1100" dirty="0">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(z), C3}</a:t>
            </a:r>
          </a:p>
          <a:p>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C9240500-F9BB-43CB-A8D6-B2CA10D4A3F5}"/>
              </a:ext>
            </a:extLst>
          </p:cNvPr>
          <p:cNvSpPr txBox="1"/>
          <p:nvPr/>
        </p:nvSpPr>
        <p:spPr>
          <a:xfrm>
            <a:off x="446612" y="3368661"/>
            <a:ext cx="7942446" cy="1169551"/>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Một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lịch</a:t>
            </a:r>
            <a:r>
              <a:rPr lang="en-US" sz="1400" dirty="0">
                <a:latin typeface="Arial" panose="020B0604020202020204" pitchFamily="34" charset="0"/>
                <a:cs typeface="Arial" panose="020B0604020202020204" pitchFamily="34" charset="0"/>
              </a:rPr>
              <a:t> S </a:t>
            </a:r>
            <a:r>
              <a:rPr lang="en-US" sz="1400" dirty="0" err="1">
                <a:latin typeface="Arial" panose="020B0604020202020204" pitchFamily="34" charset="0"/>
                <a:cs typeface="Arial" panose="020B0604020202020204" pitchFamily="34" charset="0"/>
              </a:rPr>
              <a:t>được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gọi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là</a:t>
            </a:r>
            <a:r>
              <a:rPr lang="en-US" sz="1400"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khả</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tuần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tự</a:t>
            </a:r>
            <a:r>
              <a:rPr lang="en-US" sz="1400" i="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(serializable) </a:t>
            </a:r>
            <a:r>
              <a:rPr lang="en-US" sz="1400" dirty="0" err="1">
                <a:latin typeface="Arial" panose="020B0604020202020204" pitchFamily="34" charset="0"/>
                <a:cs typeface="Arial" panose="020B0604020202020204" pitchFamily="34" charset="0"/>
              </a:rPr>
              <a:t>nếu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chỉ</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nếu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có</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tương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đương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tương</a:t>
            </a:r>
            <a:r>
              <a:rPr lang="en-US"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tranh</a:t>
            </a:r>
            <a:endParaRPr lang="en-US" sz="14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endParaRPr lang="en-US" sz="14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Thí</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a:t>
            </a:r>
            <a:r>
              <a:rPr lang="en-US" b="1" dirty="0">
                <a:latin typeface="Arial" panose="020B0604020202020204" pitchFamily="34" charset="0"/>
                <a:cs typeface="Arial" panose="020B0604020202020204" pitchFamily="34" charset="0"/>
              </a:rPr>
              <a:t> 5: </a:t>
            </a:r>
            <a:r>
              <a:rPr lang="en-US" dirty="0" err="1">
                <a:latin typeface="Arial" panose="020B0604020202020204" pitchFamily="34" charset="0"/>
                <a:cs typeface="Arial" panose="020B0604020202020204" pitchFamily="34" charset="0"/>
              </a:rPr>
              <a:t>Lịch</a:t>
            </a:r>
            <a:r>
              <a:rPr lang="en-US" dirty="0">
                <a:latin typeface="Arial" panose="020B0604020202020204" pitchFamily="34" charset="0"/>
                <a:cs typeface="Arial" panose="020B0604020202020204" pitchFamily="34" charset="0"/>
              </a:rPr>
              <a:t> S’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4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S</a:t>
            </a:r>
          </a:p>
          <a:p>
            <a:r>
              <a:rPr lang="en-US" dirty="0">
                <a:latin typeface="Arial" panose="020B0604020202020204" pitchFamily="34" charset="0"/>
                <a:cs typeface="Arial" panose="020B0604020202020204" pitchFamily="34" charset="0"/>
              </a:rPr>
              <a:t>     ở </a:t>
            </a:r>
            <a:r>
              <a:rPr lang="en-US" dirty="0" err="1">
                <a:latin typeface="Arial" panose="020B0604020202020204" pitchFamily="34" charset="0"/>
                <a:cs typeface="Arial" panose="020B0604020202020204" pitchFamily="34" charset="0"/>
              </a:rPr>
              <a:t>thí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3.            </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76874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4" name="Rounded Rectangle 3"/>
          <p:cNvSpPr/>
          <p:nvPr/>
        </p:nvSpPr>
        <p:spPr>
          <a:xfrm>
            <a:off x="1910421" y="1593111"/>
            <a:ext cx="5120640" cy="701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Google Shape;92;p16"/>
          <p:cNvSpPr txBox="1">
            <a:spLocks noGrp="1"/>
          </p:cNvSpPr>
          <p:nvPr>
            <p:ph type="title"/>
          </p:nvPr>
        </p:nvSpPr>
        <p:spPr>
          <a:xfrm>
            <a:off x="774193" y="223874"/>
            <a:ext cx="4666158" cy="343054"/>
          </a:xfrm>
          <a:prstGeom prst="rect">
            <a:avLst/>
          </a:prstGeom>
          <a:ln>
            <a:noFill/>
          </a:ln>
        </p:spPr>
        <p:txBody>
          <a:bodyPr spcFirstLastPara="1" wrap="square" lIns="91425" tIns="91425" rIns="91425" bIns="91425" anchor="ctr" anchorCtr="0">
            <a:noAutofit/>
          </a:bodyPr>
          <a:lstStyle/>
          <a:p>
            <a:pPr lvl="0"/>
            <a:r>
              <a:rPr lang="en" sz="1600" u="sng" dirty="0"/>
              <a:t>TỔNG QUAN VỀ ĐỒNG THỜI PHÂN TÁN</a:t>
            </a:r>
            <a:endParaRPr sz="1600" u="sng" dirty="0"/>
          </a:p>
        </p:txBody>
      </p:sp>
      <p:sp>
        <p:nvSpPr>
          <p:cNvPr id="96" name="Google Shape;96;p1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6" name="Google Shape;92;p16"/>
          <p:cNvSpPr txBox="1">
            <a:spLocks/>
          </p:cNvSpPr>
          <p:nvPr/>
        </p:nvSpPr>
        <p:spPr>
          <a:xfrm>
            <a:off x="399659" y="313636"/>
            <a:ext cx="307477"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4800" dirty="0"/>
              <a:t>1</a:t>
            </a:r>
          </a:p>
        </p:txBody>
      </p:sp>
      <p:sp>
        <p:nvSpPr>
          <p:cNvPr id="5" name="Google Shape;92;p16"/>
          <p:cNvSpPr txBox="1">
            <a:spLocks/>
          </p:cNvSpPr>
          <p:nvPr/>
        </p:nvSpPr>
        <p:spPr>
          <a:xfrm>
            <a:off x="774192" y="438073"/>
            <a:ext cx="5847588" cy="343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400"/>
              <a:buFont typeface="Source Sans Pro"/>
              <a:buNone/>
              <a:defRPr sz="2400" b="1" i="0" u="none" strike="noStrike" cap="none">
                <a:solidFill>
                  <a:schemeClr val="accent1"/>
                </a:solidFill>
                <a:latin typeface="Source Sans Pro"/>
                <a:ea typeface="Source Sans Pro"/>
                <a:cs typeface="Source Sans Pro"/>
                <a:sym typeface="Source Sans Pro"/>
              </a:defRPr>
            </a:lvl9pPr>
          </a:lstStyle>
          <a:p>
            <a:r>
              <a:rPr lang="en-US" sz="1600" dirty="0"/>
              <a:t>.4 Chức năng cơ bản của bộ phận điều khiển đồng thời</a:t>
            </a:r>
          </a:p>
        </p:txBody>
      </p:sp>
      <p:sp>
        <p:nvSpPr>
          <p:cNvPr id="13" name="Rectangle 12"/>
          <p:cNvSpPr/>
          <p:nvPr/>
        </p:nvSpPr>
        <p:spPr>
          <a:xfrm>
            <a:off x="2015670" y="1708956"/>
            <a:ext cx="4910142" cy="523220"/>
          </a:xfrm>
          <a:prstGeom prst="rect">
            <a:avLst/>
          </a:prstGeom>
        </p:spPr>
        <p:txBody>
          <a:bodyPr wrap="square">
            <a:spAutoFit/>
          </a:bodyPr>
          <a:lstStyle/>
          <a:p>
            <a:r>
              <a:rPr lang="en-US" b="1" dirty="0">
                <a:latin typeface="Source Sans Pro" panose="020B0604020202020204" charset="0"/>
              </a:rPr>
              <a:t>Chức năng cơ bản của bộ phận điều khiển đồng thời là tạo ra một lịch khả tuần tự để thực hiện các giao tác đang chờ đợi</a:t>
            </a:r>
          </a:p>
        </p:txBody>
      </p:sp>
      <p:sp>
        <p:nvSpPr>
          <p:cNvPr id="14" name="Bent Arrow 13"/>
          <p:cNvSpPr/>
          <p:nvPr/>
        </p:nvSpPr>
        <p:spPr>
          <a:xfrm flipV="1">
            <a:off x="1051371" y="1719404"/>
            <a:ext cx="704106" cy="3054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596676" y="2699071"/>
            <a:ext cx="8499348" cy="1569660"/>
          </a:xfrm>
          <a:prstGeom prst="rect">
            <a:avLst/>
          </a:prstGeom>
          <a:noFill/>
        </p:spPr>
        <p:txBody>
          <a:bodyPr wrap="square" rtlCol="0">
            <a:spAutoFit/>
          </a:bodyPr>
          <a:lstStyle/>
          <a:p>
            <a:r>
              <a:rPr lang="en-US" dirty="0">
                <a:latin typeface="+mj-lt"/>
              </a:rPr>
              <a:t>- </a:t>
            </a:r>
            <a:r>
              <a:rPr lang="en-US" dirty="0" err="1">
                <a:latin typeface="+mj-lt"/>
              </a:rPr>
              <a:t>Lý</a:t>
            </a:r>
            <a:r>
              <a:rPr lang="en-US" dirty="0">
                <a:latin typeface="+mj-lt"/>
              </a:rPr>
              <a:t> thuyết khả tuần tự có thể mở rộng cho các CSDL phân tán không nhân bản (hoặc phân </a:t>
            </a:r>
            <a:r>
              <a:rPr lang="en-US" dirty="0" err="1">
                <a:latin typeface="+mj-lt"/>
              </a:rPr>
              <a:t>hoạch</a:t>
            </a:r>
            <a:r>
              <a:rPr lang="en-US" dirty="0">
                <a:latin typeface="+mj-lt"/>
              </a:rPr>
              <a:t>)</a:t>
            </a:r>
          </a:p>
          <a:p>
            <a:r>
              <a:rPr lang="en-US" dirty="0">
                <a:latin typeface="+mj-lt"/>
              </a:rPr>
              <a:t>- </a:t>
            </a:r>
            <a:r>
              <a:rPr lang="en-US" dirty="0" err="1">
                <a:latin typeface="+mj-lt"/>
              </a:rPr>
              <a:t>Lịch</a:t>
            </a:r>
            <a:r>
              <a:rPr lang="en-US" dirty="0">
                <a:latin typeface="+mj-lt"/>
              </a:rPr>
              <a:t> thực thi giao tác tại mỗi vị trí được gọi là </a:t>
            </a:r>
            <a:r>
              <a:rPr lang="en-US" i="1" dirty="0">
                <a:latin typeface="+mj-lt"/>
              </a:rPr>
              <a:t>lịch cục bộ </a:t>
            </a:r>
            <a:r>
              <a:rPr lang="en-US" dirty="0">
                <a:latin typeface="+mj-lt"/>
              </a:rPr>
              <a:t>(local schedule)</a:t>
            </a:r>
          </a:p>
          <a:p>
            <a:r>
              <a:rPr lang="en-US" dirty="0">
                <a:latin typeface="+mj-lt"/>
              </a:rPr>
              <a:t>- </a:t>
            </a:r>
            <a:r>
              <a:rPr lang="en-US" dirty="0" err="1">
                <a:latin typeface="+mj-lt"/>
              </a:rPr>
              <a:t>Nếu</a:t>
            </a:r>
            <a:r>
              <a:rPr lang="en-US" dirty="0">
                <a:latin typeface="+mj-lt"/>
              </a:rPr>
              <a:t> CSDL </a:t>
            </a:r>
            <a:r>
              <a:rPr lang="en-US" dirty="0" err="1">
                <a:latin typeface="+mj-lt"/>
              </a:rPr>
              <a:t>không</a:t>
            </a:r>
            <a:r>
              <a:rPr lang="en-US" dirty="0">
                <a:latin typeface="+mj-lt"/>
              </a:rPr>
              <a:t> </a:t>
            </a:r>
            <a:r>
              <a:rPr lang="en-US" dirty="0" err="1">
                <a:latin typeface="+mj-lt"/>
              </a:rPr>
              <a:t>được</a:t>
            </a:r>
            <a:r>
              <a:rPr lang="en-US" dirty="0">
                <a:latin typeface="+mj-lt"/>
              </a:rPr>
              <a:t> </a:t>
            </a:r>
            <a:r>
              <a:rPr lang="en-US" dirty="0" err="1">
                <a:latin typeface="+mj-lt"/>
              </a:rPr>
              <a:t>nhân</a:t>
            </a:r>
            <a:r>
              <a:rPr lang="en-US" dirty="0">
                <a:latin typeface="+mj-lt"/>
              </a:rPr>
              <a:t> </a:t>
            </a:r>
            <a:r>
              <a:rPr lang="en-US" dirty="0" err="1">
                <a:latin typeface="+mj-lt"/>
              </a:rPr>
              <a:t>bản</a:t>
            </a:r>
            <a:r>
              <a:rPr lang="en-US" dirty="0">
                <a:latin typeface="+mj-lt"/>
              </a:rPr>
              <a:t> </a:t>
            </a:r>
            <a:r>
              <a:rPr lang="en-US" dirty="0" err="1">
                <a:latin typeface="+mj-lt"/>
              </a:rPr>
              <a:t>và</a:t>
            </a:r>
            <a:r>
              <a:rPr lang="en-US" dirty="0">
                <a:latin typeface="+mj-lt"/>
              </a:rPr>
              <a:t> </a:t>
            </a:r>
            <a:r>
              <a:rPr lang="en-US" dirty="0" err="1">
                <a:latin typeface="+mj-lt"/>
              </a:rPr>
              <a:t>mỗi</a:t>
            </a:r>
            <a:r>
              <a:rPr lang="en-US" dirty="0">
                <a:latin typeface="+mj-lt"/>
              </a:rPr>
              <a:t> </a:t>
            </a:r>
            <a:r>
              <a:rPr lang="en-US" dirty="0" err="1">
                <a:latin typeface="+mj-lt"/>
              </a:rPr>
              <a:t>lịch</a:t>
            </a:r>
            <a:r>
              <a:rPr lang="en-US" dirty="0">
                <a:latin typeface="+mj-lt"/>
              </a:rPr>
              <a:t> </a:t>
            </a:r>
            <a:r>
              <a:rPr lang="en-US" dirty="0" err="1">
                <a:latin typeface="+mj-lt"/>
              </a:rPr>
              <a:t>cục</a:t>
            </a:r>
            <a:r>
              <a:rPr lang="en-US" dirty="0">
                <a:latin typeface="+mj-lt"/>
              </a:rPr>
              <a:t> </a:t>
            </a:r>
            <a:r>
              <a:rPr lang="en-US" dirty="0" err="1">
                <a:latin typeface="+mj-lt"/>
              </a:rPr>
              <a:t>bộ</a:t>
            </a:r>
            <a:r>
              <a:rPr lang="en-US" dirty="0">
                <a:latin typeface="+mj-lt"/>
              </a:rPr>
              <a:t> </a:t>
            </a:r>
            <a:r>
              <a:rPr lang="en-US" dirty="0" err="1">
                <a:latin typeface="+mj-lt"/>
              </a:rPr>
              <a:t>đều</a:t>
            </a:r>
            <a:r>
              <a:rPr lang="en-US" dirty="0">
                <a:latin typeface="+mj-lt"/>
              </a:rPr>
              <a:t> </a:t>
            </a:r>
            <a:r>
              <a:rPr lang="en-US" dirty="0" err="1">
                <a:latin typeface="+mj-lt"/>
              </a:rPr>
              <a:t>khả</a:t>
            </a:r>
            <a:r>
              <a:rPr lang="en-US" dirty="0">
                <a:latin typeface="+mj-lt"/>
              </a:rPr>
              <a:t> </a:t>
            </a:r>
            <a:r>
              <a:rPr lang="en-US" dirty="0" err="1">
                <a:latin typeface="+mj-lt"/>
              </a:rPr>
              <a:t>tuần</a:t>
            </a:r>
            <a:r>
              <a:rPr lang="en-US" dirty="0">
                <a:latin typeface="+mj-lt"/>
              </a:rPr>
              <a:t> </a:t>
            </a:r>
            <a:r>
              <a:rPr lang="en-US" dirty="0" err="1">
                <a:latin typeface="+mj-lt"/>
              </a:rPr>
              <a:t>tự</a:t>
            </a:r>
            <a:r>
              <a:rPr lang="en-US" dirty="0">
                <a:latin typeface="+mj-lt"/>
              </a:rPr>
              <a:t> </a:t>
            </a:r>
            <a:r>
              <a:rPr lang="en-US" dirty="0" err="1">
                <a:latin typeface="+mj-lt"/>
              </a:rPr>
              <a:t>thì</a:t>
            </a:r>
            <a:r>
              <a:rPr lang="en-US" dirty="0">
                <a:latin typeface="+mj-lt"/>
              </a:rPr>
              <a:t> </a:t>
            </a:r>
            <a:r>
              <a:rPr lang="en-US" dirty="0" err="1">
                <a:latin typeface="+mj-lt"/>
              </a:rPr>
              <a:t>hợp</a:t>
            </a:r>
            <a:r>
              <a:rPr lang="en-US" dirty="0">
                <a:latin typeface="+mj-lt"/>
              </a:rPr>
              <a:t> </a:t>
            </a:r>
            <a:r>
              <a:rPr lang="en-US" dirty="0" err="1">
                <a:latin typeface="+mj-lt"/>
              </a:rPr>
              <a:t>của</a:t>
            </a:r>
            <a:r>
              <a:rPr lang="en-US" dirty="0">
                <a:latin typeface="+mj-lt"/>
              </a:rPr>
              <a:t> </a:t>
            </a:r>
            <a:r>
              <a:rPr lang="en-US" dirty="0" err="1">
                <a:latin typeface="+mj-lt"/>
              </a:rPr>
              <a:t>chúng</a:t>
            </a:r>
            <a:r>
              <a:rPr lang="en-US" dirty="0">
                <a:latin typeface="+mj-lt"/>
              </a:rPr>
              <a:t> (</a:t>
            </a:r>
            <a:r>
              <a:rPr lang="en-US" dirty="0" err="1">
                <a:latin typeface="+mj-lt"/>
              </a:rPr>
              <a:t>được</a:t>
            </a:r>
            <a:r>
              <a:rPr lang="en-US" dirty="0">
                <a:latin typeface="+mj-lt"/>
              </a:rPr>
              <a:t> </a:t>
            </a:r>
            <a:r>
              <a:rPr lang="en-US" dirty="0" err="1">
                <a:latin typeface="+mj-lt"/>
              </a:rPr>
              <a:t>gọi</a:t>
            </a:r>
            <a:r>
              <a:rPr lang="en-US" dirty="0">
                <a:latin typeface="+mj-lt"/>
              </a:rPr>
              <a:t> </a:t>
            </a:r>
          </a:p>
          <a:p>
            <a:r>
              <a:rPr lang="en-US" dirty="0">
                <a:latin typeface="+mj-lt"/>
              </a:rPr>
              <a:t>  </a:t>
            </a:r>
            <a:r>
              <a:rPr lang="en-US" dirty="0" err="1">
                <a:latin typeface="+mj-lt"/>
              </a:rPr>
              <a:t>là</a:t>
            </a:r>
            <a:r>
              <a:rPr lang="en-US" dirty="0">
                <a:latin typeface="+mj-lt"/>
              </a:rPr>
              <a:t> </a:t>
            </a:r>
            <a:r>
              <a:rPr lang="en-US" dirty="0" err="1">
                <a:latin typeface="+mj-lt"/>
              </a:rPr>
              <a:t>lịch</a:t>
            </a:r>
            <a:r>
              <a:rPr lang="en-US" dirty="0">
                <a:latin typeface="+mj-lt"/>
              </a:rPr>
              <a:t> </a:t>
            </a:r>
            <a:r>
              <a:rPr lang="en-US" dirty="0" err="1">
                <a:latin typeface="+mj-lt"/>
              </a:rPr>
              <a:t>toàn</a:t>
            </a:r>
            <a:r>
              <a:rPr lang="en-US" dirty="0">
                <a:latin typeface="+mj-lt"/>
              </a:rPr>
              <a:t> </a:t>
            </a:r>
            <a:r>
              <a:rPr lang="en-US" dirty="0" err="1">
                <a:latin typeface="+mj-lt"/>
              </a:rPr>
              <a:t>cục</a:t>
            </a:r>
            <a:r>
              <a:rPr lang="en-US" dirty="0">
                <a:latin typeface="+mj-lt"/>
              </a:rPr>
              <a:t>) </a:t>
            </a:r>
            <a:r>
              <a:rPr lang="en-US" dirty="0" err="1">
                <a:latin typeface="+mj-lt"/>
              </a:rPr>
              <a:t>cũng</a:t>
            </a:r>
            <a:r>
              <a:rPr lang="en-US" dirty="0">
                <a:latin typeface="+mj-lt"/>
              </a:rPr>
              <a:t> </a:t>
            </a:r>
            <a:r>
              <a:rPr lang="en-US" dirty="0" err="1">
                <a:latin typeface="+mj-lt"/>
              </a:rPr>
              <a:t>khả</a:t>
            </a:r>
            <a:r>
              <a:rPr lang="en-US" dirty="0">
                <a:latin typeface="+mj-lt"/>
              </a:rPr>
              <a:t> </a:t>
            </a:r>
            <a:r>
              <a:rPr lang="en-US" dirty="0" err="1">
                <a:latin typeface="+mj-lt"/>
              </a:rPr>
              <a:t>tuần</a:t>
            </a:r>
            <a:r>
              <a:rPr lang="en-US" dirty="0">
                <a:latin typeface="+mj-lt"/>
              </a:rPr>
              <a:t> </a:t>
            </a:r>
            <a:r>
              <a:rPr lang="en-US" dirty="0" err="1">
                <a:latin typeface="+mj-lt"/>
              </a:rPr>
              <a:t>tự</a:t>
            </a:r>
            <a:r>
              <a:rPr lang="en-US" dirty="0">
                <a:latin typeface="+mj-lt"/>
              </a:rPr>
              <a:t>, </a:t>
            </a:r>
            <a:r>
              <a:rPr lang="en-US" dirty="0" err="1">
                <a:latin typeface="+mj-lt"/>
              </a:rPr>
              <a:t>với</a:t>
            </a:r>
            <a:r>
              <a:rPr lang="en-US" dirty="0">
                <a:latin typeface="+mj-lt"/>
              </a:rPr>
              <a:t> </a:t>
            </a:r>
            <a:r>
              <a:rPr lang="en-US" dirty="0" err="1">
                <a:latin typeface="+mj-lt"/>
              </a:rPr>
              <a:t>điều</a:t>
            </a:r>
            <a:r>
              <a:rPr lang="en-US" dirty="0">
                <a:latin typeface="+mj-lt"/>
              </a:rPr>
              <a:t> </a:t>
            </a:r>
            <a:r>
              <a:rPr lang="en-US" dirty="0" err="1">
                <a:latin typeface="+mj-lt"/>
              </a:rPr>
              <a:t>kiện</a:t>
            </a:r>
            <a:r>
              <a:rPr lang="en-US" dirty="0">
                <a:latin typeface="+mj-lt"/>
              </a:rPr>
              <a:t> </a:t>
            </a:r>
            <a:r>
              <a:rPr lang="en-US" dirty="0" err="1">
                <a:latin typeface="+mj-lt"/>
              </a:rPr>
              <a:t>là</a:t>
            </a:r>
            <a:r>
              <a:rPr lang="en-US" dirty="0">
                <a:latin typeface="+mj-lt"/>
              </a:rPr>
              <a:t> </a:t>
            </a:r>
            <a:r>
              <a:rPr lang="en-US" dirty="0" err="1">
                <a:latin typeface="+mj-lt"/>
              </a:rPr>
              <a:t>các</a:t>
            </a:r>
            <a:r>
              <a:rPr lang="en-US" dirty="0">
                <a:latin typeface="+mj-lt"/>
              </a:rPr>
              <a:t> </a:t>
            </a:r>
            <a:r>
              <a:rPr lang="en-US" dirty="0" err="1">
                <a:latin typeface="+mj-lt"/>
              </a:rPr>
              <a:t>thứ</a:t>
            </a:r>
            <a:r>
              <a:rPr lang="en-US" dirty="0">
                <a:latin typeface="+mj-lt"/>
              </a:rPr>
              <a:t> </a:t>
            </a:r>
            <a:r>
              <a:rPr lang="en-US" dirty="0" err="1">
                <a:latin typeface="+mj-lt"/>
              </a:rPr>
              <a:t>tự</a:t>
            </a:r>
            <a:r>
              <a:rPr lang="en-US" dirty="0">
                <a:latin typeface="+mj-lt"/>
              </a:rPr>
              <a:t> </a:t>
            </a:r>
            <a:r>
              <a:rPr lang="en-US" dirty="0" err="1">
                <a:latin typeface="+mj-lt"/>
              </a:rPr>
              <a:t>tuần</a:t>
            </a:r>
            <a:r>
              <a:rPr lang="en-US" dirty="0">
                <a:latin typeface="+mj-lt"/>
              </a:rPr>
              <a:t> </a:t>
            </a:r>
            <a:r>
              <a:rPr lang="en-US" dirty="0" err="1">
                <a:latin typeface="+mj-lt"/>
              </a:rPr>
              <a:t>tự</a:t>
            </a:r>
            <a:r>
              <a:rPr lang="en-US" dirty="0">
                <a:latin typeface="+mj-lt"/>
              </a:rPr>
              <a:t> </a:t>
            </a:r>
            <a:r>
              <a:rPr lang="en-US" dirty="0" err="1">
                <a:latin typeface="+mj-lt"/>
              </a:rPr>
              <a:t>hóa</a:t>
            </a:r>
            <a:r>
              <a:rPr lang="en-US" dirty="0">
                <a:latin typeface="+mj-lt"/>
              </a:rPr>
              <a:t> </a:t>
            </a:r>
            <a:r>
              <a:rPr lang="en-US" dirty="0" err="1">
                <a:latin typeface="+mj-lt"/>
              </a:rPr>
              <a:t>cục</a:t>
            </a:r>
            <a:r>
              <a:rPr lang="en-US" dirty="0">
                <a:latin typeface="+mj-lt"/>
              </a:rPr>
              <a:t> </a:t>
            </a:r>
            <a:r>
              <a:rPr lang="en-US" dirty="0" err="1">
                <a:latin typeface="+mj-lt"/>
              </a:rPr>
              <a:t>bộ</a:t>
            </a:r>
            <a:r>
              <a:rPr lang="en-US" dirty="0">
                <a:latin typeface="+mj-lt"/>
              </a:rPr>
              <a:t> </a:t>
            </a:r>
            <a:r>
              <a:rPr lang="en-US" dirty="0" err="1">
                <a:latin typeface="+mj-lt"/>
              </a:rPr>
              <a:t>đều</a:t>
            </a:r>
            <a:r>
              <a:rPr lang="en-US" dirty="0">
                <a:latin typeface="+mj-lt"/>
              </a:rPr>
              <a:t> </a:t>
            </a:r>
            <a:r>
              <a:rPr lang="en-US" dirty="0" err="1">
                <a:latin typeface="+mj-lt"/>
              </a:rPr>
              <a:t>giống</a:t>
            </a:r>
            <a:r>
              <a:rPr lang="en-US" dirty="0">
                <a:latin typeface="+mj-lt"/>
              </a:rPr>
              <a:t> </a:t>
            </a:r>
            <a:r>
              <a:rPr lang="en-US" dirty="0" err="1">
                <a:latin typeface="+mj-lt"/>
              </a:rPr>
              <a:t>nhau</a:t>
            </a:r>
            <a:r>
              <a:rPr lang="en-US" dirty="0">
                <a:latin typeface="+mj-lt"/>
              </a:rPr>
              <a:t>.</a:t>
            </a:r>
          </a:p>
          <a:p>
            <a:r>
              <a:rPr lang="en-US" dirty="0">
                <a:latin typeface="+mj-lt"/>
              </a:rPr>
              <a:t>- </a:t>
            </a:r>
            <a:r>
              <a:rPr lang="en-US" dirty="0" err="1">
                <a:latin typeface="+mj-lt"/>
              </a:rPr>
              <a:t>Trong</a:t>
            </a:r>
            <a:r>
              <a:rPr lang="en-US" dirty="0">
                <a:latin typeface="+mj-lt"/>
              </a:rPr>
              <a:t> CSDL phân tán nhân bản, mở rộng lý thuyết khả tuần tự đòi hỏi phải cẩn trọng.</a:t>
            </a:r>
          </a:p>
          <a:p>
            <a:endParaRPr lang="en-US" sz="1200" dirty="0">
              <a:latin typeface="Source Sans Pro" panose="020B0604020202020204" charset="0"/>
            </a:endParaRPr>
          </a:p>
          <a:p>
            <a:endParaRPr lang="en-US" dirty="0"/>
          </a:p>
        </p:txBody>
      </p:sp>
    </p:spTree>
    <p:extLst>
      <p:ext uri="{BB962C8B-B14F-4D97-AF65-F5344CB8AC3E}">
        <p14:creationId xmlns:p14="http://schemas.microsoft.com/office/powerpoint/2010/main" val="25827986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Benedick template">
  <a:themeElements>
    <a:clrScheme name="Custom 347">
      <a:dk1>
        <a:srgbClr val="2F3848"/>
      </a:dk1>
      <a:lt1>
        <a:srgbClr val="FFFFFF"/>
      </a:lt1>
      <a:dk2>
        <a:srgbClr val="6A717C"/>
      </a:dk2>
      <a:lt2>
        <a:srgbClr val="EFEFEF"/>
      </a:lt2>
      <a:accent1>
        <a:srgbClr val="00C5B9"/>
      </a:accent1>
      <a:accent2>
        <a:srgbClr val="6CF3CE"/>
      </a:accent2>
      <a:accent3>
        <a:srgbClr val="F05768"/>
      </a:accent3>
      <a:accent4>
        <a:srgbClr val="FD8E80"/>
      </a:accent4>
      <a:accent5>
        <a:srgbClr val="2F3848"/>
      </a:accent5>
      <a:accent6>
        <a:srgbClr val="6A717C"/>
      </a:accent6>
      <a:hlink>
        <a:srgbClr val="0097A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3197</TotalTime>
  <Words>4512</Words>
  <Application>Microsoft Office PowerPoint</Application>
  <PresentationFormat>On-screen Show (16:9)</PresentationFormat>
  <Paragraphs>465</Paragraphs>
  <Slides>41</Slides>
  <Notes>41</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3" baseType="lpstr">
      <vt:lpstr>Calibri</vt:lpstr>
      <vt:lpstr>Arial</vt:lpstr>
      <vt:lpstr>Courier New</vt:lpstr>
      <vt:lpstr>Source Sans Pro</vt:lpstr>
      <vt:lpstr>Cambria Math</vt:lpstr>
      <vt:lpstr>Calibri Light</vt:lpstr>
      <vt:lpstr>Wingdings</vt:lpstr>
      <vt:lpstr>Segoe UI Historic</vt:lpstr>
      <vt:lpstr>SimHei</vt:lpstr>
      <vt:lpstr>Benedick template</vt:lpstr>
      <vt:lpstr>Office Theme</vt:lpstr>
      <vt:lpstr>Equation</vt:lpstr>
      <vt:lpstr>PowerPoint Presentation</vt:lpstr>
      <vt:lpstr>ĐIỀU KHIỂN ĐỒNG THỜI PHÂN TÁN</vt:lpstr>
      <vt:lpstr>TỔNG QUAN VỀ ĐIỀU KHIỂN ĐỒNG THỜI PHÂN TÁN</vt:lpstr>
      <vt:lpstr>TỔNG QUAN VỀ ĐỒNG THỜI PHÂN TÁN</vt:lpstr>
      <vt:lpstr>TỔNG QUAN VỀ ĐỒNG THỜI PHÂN TÁN</vt:lpstr>
      <vt:lpstr>TỔNG QUAN VỀ ĐỒNG THỜI PHÂN TÁN</vt:lpstr>
      <vt:lpstr>TỔNG QUAN VỀ ĐỒNG THỜI PHÂN TÁN</vt:lpstr>
      <vt:lpstr>TỔNG QUAN VỀ ĐỒNG THỜI PHÂN TÁN</vt:lpstr>
      <vt:lpstr>TỔNG QUAN VỀ ĐỒNG THỜI PHÂN TÁN</vt:lpstr>
      <vt:lpstr>TỔNG QUAN VỀ ĐỒNG THỜI PHÂN TÁN</vt:lpstr>
      <vt:lpstr>PHÂN LOẠI CÁC CƠ CHẾ ĐIỀU KHIỂN ĐỒNG THỜI</vt:lpstr>
      <vt:lpstr>PHÂN LOẠI CÁC CƠ CHẾ ĐIỀU KHIỂN ĐỒNG THỜI</vt:lpstr>
      <vt:lpstr>PowerPoint Presentation</vt:lpstr>
      <vt:lpstr>PHÂN LOẠI CÁC CƠ CHẾ ĐIỀU KHIỂN ĐỒNG THỜI</vt:lpstr>
      <vt:lpstr>PHÂN LOẠI CÁC CƠ CHẾ ĐIỀU KHIỂN ĐỒNG THỜI</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CÁC THUẬT TOÁN ĐIỀU KHIỂN ĐỒNG THỜI BẰNG KHÓA CHỐT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PHÉP BIẾN ĐỔI ĐỒ HỌA</dc:title>
  <dc:creator>Nhin cc</dc:creator>
  <cp:lastModifiedBy>Dao Quang Huy</cp:lastModifiedBy>
  <cp:revision>230</cp:revision>
  <dcterms:modified xsi:type="dcterms:W3CDTF">2021-10-25T07:50:18Z</dcterms:modified>
  <cp:contentStatus/>
</cp:coreProperties>
</file>