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6858000" cy="9144000"/>
  <p:embeddedFontLst>
    <p:embeddedFont>
      <p:font typeface="Pinyon Script"/>
      <p:regular r:id="rId62"/>
    </p:embeddedFont>
    <p:embeddedFont>
      <p:font typeface="La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gFA+54R4MH6zvONJYDN40Vh379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807441-83A7-4B0E-BB93-6C127E459D88}">
  <a:tblStyle styleId="{3F807441-83A7-4B0E-BB93-6C127E459D88}"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inyonScript-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7.xml"/><Relationship Id="rId66" Type="http://schemas.openxmlformats.org/officeDocument/2006/relationships/font" Target="fonts/Lato-boldItalic.fntdata"/><Relationship Id="rId21" Type="http://schemas.openxmlformats.org/officeDocument/2006/relationships/slide" Target="slides/slide16.xml"/><Relationship Id="rId65"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9"/>
          <p:cNvSpPr/>
          <p:nvPr>
            <p:ph idx="2" type="pic"/>
          </p:nvPr>
        </p:nvSpPr>
        <p:spPr>
          <a:xfrm>
            <a:off x="5183188" y="987425"/>
            <a:ext cx="6172200" cy="4873625"/>
          </a:xfrm>
          <a:prstGeom prst="rect">
            <a:avLst/>
          </a:prstGeom>
          <a:noFill/>
          <a:ln>
            <a:noFill/>
          </a:ln>
        </p:spPr>
      </p:sp>
      <p:sp>
        <p:nvSpPr>
          <p:cNvPr id="74" name="Google Shape;74;p6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7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90" name="Shape 90"/>
        <p:cNvGrpSpPr/>
        <p:nvPr/>
      </p:nvGrpSpPr>
      <p:grpSpPr>
        <a:xfrm>
          <a:off x="0" y="0"/>
          <a:ext cx="0" cy="0"/>
          <a:chOff x="0" y="0"/>
          <a:chExt cx="0" cy="0"/>
        </a:xfrm>
      </p:grpSpPr>
      <p:sp>
        <p:nvSpPr>
          <p:cNvPr id="91" name="Google Shape;91;p72"/>
          <p:cNvSpPr/>
          <p:nvPr>
            <p:ph idx="2" type="pic"/>
          </p:nvPr>
        </p:nvSpPr>
        <p:spPr>
          <a:xfrm>
            <a:off x="336551" y="3233060"/>
            <a:ext cx="5686425" cy="2779713"/>
          </a:xfrm>
          <a:prstGeom prst="rect">
            <a:avLst/>
          </a:prstGeom>
          <a:noFill/>
          <a:ln>
            <a:noFill/>
          </a:ln>
        </p:spPr>
      </p:sp>
      <p:sp>
        <p:nvSpPr>
          <p:cNvPr id="92" name="Google Shape;92;p72"/>
          <p:cNvSpPr/>
          <p:nvPr>
            <p:ph idx="3" type="pic"/>
          </p:nvPr>
        </p:nvSpPr>
        <p:spPr>
          <a:xfrm>
            <a:off x="3243329" y="334483"/>
            <a:ext cx="2779200" cy="2779200"/>
          </a:xfrm>
          <a:prstGeom prst="rect">
            <a:avLst/>
          </a:prstGeom>
          <a:noFill/>
          <a:ln>
            <a:noFill/>
          </a:ln>
        </p:spPr>
      </p:sp>
      <p:sp>
        <p:nvSpPr>
          <p:cNvPr id="93" name="Google Shape;93;p72"/>
          <p:cNvSpPr/>
          <p:nvPr>
            <p:ph idx="4" type="pic"/>
          </p:nvPr>
        </p:nvSpPr>
        <p:spPr>
          <a:xfrm>
            <a:off x="335868" y="334483"/>
            <a:ext cx="2779200" cy="2779200"/>
          </a:xfrm>
          <a:prstGeom prst="rect">
            <a:avLst/>
          </a:prstGeom>
          <a:noFill/>
          <a:ln>
            <a:noFill/>
          </a:ln>
        </p:spPr>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94" name="Shape 94"/>
        <p:cNvGrpSpPr/>
        <p:nvPr/>
      </p:nvGrpSpPr>
      <p:grpSpPr>
        <a:xfrm>
          <a:off x="0" y="0"/>
          <a:ext cx="0" cy="0"/>
          <a:chOff x="0" y="0"/>
          <a:chExt cx="0" cy="0"/>
        </a:xfrm>
      </p:grpSpPr>
      <p:sp>
        <p:nvSpPr>
          <p:cNvPr id="95" name="Google Shape;95;p73"/>
          <p:cNvSpPr/>
          <p:nvPr>
            <p:ph idx="2" type="pic"/>
          </p:nvPr>
        </p:nvSpPr>
        <p:spPr>
          <a:xfrm>
            <a:off x="6096000" y="0"/>
            <a:ext cx="6096000" cy="6858000"/>
          </a:xfrm>
          <a:prstGeom prst="rect">
            <a:avLst/>
          </a:prstGeom>
          <a:noFill/>
          <a:ln>
            <a:noFill/>
          </a:ln>
        </p:spPr>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96" name="Shape 96"/>
        <p:cNvGrpSpPr/>
        <p:nvPr/>
      </p:nvGrpSpPr>
      <p:grpSpPr>
        <a:xfrm>
          <a:off x="0" y="0"/>
          <a:ext cx="0" cy="0"/>
          <a:chOff x="0" y="0"/>
          <a:chExt cx="0" cy="0"/>
        </a:xfrm>
      </p:grpSpPr>
      <p:sp>
        <p:nvSpPr>
          <p:cNvPr id="97" name="Google Shape;97;p74"/>
          <p:cNvSpPr/>
          <p:nvPr>
            <p:ph idx="2" type="pic"/>
          </p:nvPr>
        </p:nvSpPr>
        <p:spPr>
          <a:xfrm>
            <a:off x="278267" y="428625"/>
            <a:ext cx="3036887" cy="5918200"/>
          </a:xfrm>
          <a:prstGeom prst="rect">
            <a:avLst/>
          </a:prstGeom>
          <a:noFill/>
          <a:ln>
            <a:noFill/>
          </a:ln>
        </p:spPr>
      </p:sp>
      <p:sp>
        <p:nvSpPr>
          <p:cNvPr id="98" name="Google Shape;98;p74"/>
          <p:cNvSpPr/>
          <p:nvPr>
            <p:ph idx="3" type="pic"/>
          </p:nvPr>
        </p:nvSpPr>
        <p:spPr>
          <a:xfrm>
            <a:off x="3421065" y="428625"/>
            <a:ext cx="3036887" cy="5918200"/>
          </a:xfrm>
          <a:prstGeom prst="rect">
            <a:avLst/>
          </a:prstGeom>
          <a:noFill/>
          <a:ln>
            <a:noFill/>
          </a:ln>
        </p:spPr>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99" name="Shape 99"/>
        <p:cNvGrpSpPr/>
        <p:nvPr/>
      </p:nvGrpSpPr>
      <p:grpSpPr>
        <a:xfrm>
          <a:off x="0" y="0"/>
          <a:ext cx="0" cy="0"/>
          <a:chOff x="0" y="0"/>
          <a:chExt cx="0" cy="0"/>
        </a:xfrm>
      </p:grpSpPr>
      <p:sp>
        <p:nvSpPr>
          <p:cNvPr id="100" name="Google Shape;100;p75"/>
          <p:cNvSpPr/>
          <p:nvPr>
            <p:ph idx="2" type="pic"/>
          </p:nvPr>
        </p:nvSpPr>
        <p:spPr>
          <a:xfrm>
            <a:off x="345850" y="3581402"/>
            <a:ext cx="5591175" cy="3000828"/>
          </a:xfrm>
          <a:prstGeom prst="rect">
            <a:avLst/>
          </a:prstGeom>
          <a:noFill/>
          <a:ln>
            <a:noFill/>
          </a:ln>
        </p:spPr>
      </p:sp>
      <p:sp>
        <p:nvSpPr>
          <p:cNvPr id="101" name="Google Shape;101;p75"/>
          <p:cNvSpPr/>
          <p:nvPr>
            <p:ph idx="3" type="pic"/>
          </p:nvPr>
        </p:nvSpPr>
        <p:spPr>
          <a:xfrm>
            <a:off x="346077" y="428172"/>
            <a:ext cx="5591175" cy="3000828"/>
          </a:xfrm>
          <a:prstGeom prst="rect">
            <a:avLst/>
          </a:prstGeom>
          <a:noFill/>
          <a:ln>
            <a:noFill/>
          </a:ln>
        </p:spPr>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02" name="Shape 102"/>
        <p:cNvGrpSpPr/>
        <p:nvPr/>
      </p:nvGrpSpPr>
      <p:grpSpPr>
        <a:xfrm>
          <a:off x="0" y="0"/>
          <a:ext cx="0" cy="0"/>
          <a:chOff x="0" y="0"/>
          <a:chExt cx="0" cy="0"/>
        </a:xfrm>
      </p:grpSpPr>
      <p:sp>
        <p:nvSpPr>
          <p:cNvPr id="103" name="Google Shape;103;p76"/>
          <p:cNvSpPr/>
          <p:nvPr>
            <p:ph idx="2" type="pic"/>
          </p:nvPr>
        </p:nvSpPr>
        <p:spPr>
          <a:xfrm>
            <a:off x="6096000" y="0"/>
            <a:ext cx="6096000" cy="6858000"/>
          </a:xfrm>
          <a:prstGeom prst="rect">
            <a:avLst/>
          </a:prstGeom>
          <a:noFill/>
          <a:ln>
            <a:noFill/>
          </a:ln>
        </p:spPr>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104" name="Shape 104"/>
        <p:cNvGrpSpPr/>
        <p:nvPr/>
      </p:nvGrpSpPr>
      <p:grpSpPr>
        <a:xfrm>
          <a:off x="0" y="0"/>
          <a:ext cx="0" cy="0"/>
          <a:chOff x="0" y="0"/>
          <a:chExt cx="0" cy="0"/>
        </a:xfrm>
      </p:grpSpPr>
      <p:sp>
        <p:nvSpPr>
          <p:cNvPr id="105" name="Google Shape;105;p77"/>
          <p:cNvSpPr/>
          <p:nvPr>
            <p:ph idx="2" type="pic"/>
          </p:nvPr>
        </p:nvSpPr>
        <p:spPr>
          <a:xfrm>
            <a:off x="0" y="0"/>
            <a:ext cx="12192000" cy="6858000"/>
          </a:xfrm>
          <a:prstGeom prst="rect">
            <a:avLst/>
          </a:prstGeom>
          <a:noFill/>
          <a:ln>
            <a:noFill/>
          </a:ln>
        </p:spPr>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06" name="Shape 106"/>
        <p:cNvGrpSpPr/>
        <p:nvPr/>
      </p:nvGrpSpPr>
      <p:grpSpPr>
        <a:xfrm>
          <a:off x="0" y="0"/>
          <a:ext cx="0" cy="0"/>
          <a:chOff x="0" y="0"/>
          <a:chExt cx="0" cy="0"/>
        </a:xfrm>
      </p:grpSpPr>
      <p:sp>
        <p:nvSpPr>
          <p:cNvPr id="107" name="Google Shape;107;p78"/>
          <p:cNvSpPr/>
          <p:nvPr>
            <p:ph idx="2" type="pic"/>
          </p:nvPr>
        </p:nvSpPr>
        <p:spPr>
          <a:xfrm>
            <a:off x="465364" y="604159"/>
            <a:ext cx="5306787" cy="5592535"/>
          </a:xfrm>
          <a:prstGeom prst="rect">
            <a:avLst/>
          </a:prstGeom>
          <a:noFill/>
          <a:ln>
            <a:noFill/>
          </a:ln>
        </p:spPr>
      </p:sp>
      <p:sp>
        <p:nvSpPr>
          <p:cNvPr id="108" name="Google Shape;108;p78"/>
          <p:cNvSpPr/>
          <p:nvPr>
            <p:ph idx="3" type="pic"/>
          </p:nvPr>
        </p:nvSpPr>
        <p:spPr>
          <a:xfrm>
            <a:off x="6349093" y="604159"/>
            <a:ext cx="5306787" cy="5592535"/>
          </a:xfrm>
          <a:prstGeom prst="rect">
            <a:avLst/>
          </a:prstGeom>
          <a:noFill/>
          <a:ln>
            <a:noFill/>
          </a:ln>
        </p:spPr>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1" name="Shape 21"/>
        <p:cNvGrpSpPr/>
        <p:nvPr/>
      </p:nvGrpSpPr>
      <p:grpSpPr>
        <a:xfrm>
          <a:off x="0" y="0"/>
          <a:ext cx="0" cy="0"/>
          <a:chOff x="0" y="0"/>
          <a:chExt cx="0" cy="0"/>
        </a:xfrm>
      </p:grpSpPr>
      <p:sp>
        <p:nvSpPr>
          <p:cNvPr id="22" name="Google Shape;22;p61"/>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pic>
        <p:nvPicPr>
          <p:cNvPr id="26" name="Google Shape;26;p61"/>
          <p:cNvPicPr preferRelativeResize="0"/>
          <p:nvPr/>
        </p:nvPicPr>
        <p:blipFill rotWithShape="1">
          <a:blip r:embed="rId2">
            <a:alphaModFix/>
          </a:blip>
          <a:srcRect b="0" l="0" r="0" t="0"/>
          <a:stretch/>
        </p:blipFill>
        <p:spPr>
          <a:xfrm>
            <a:off x="851191" y="1047136"/>
            <a:ext cx="11130744" cy="5810864"/>
          </a:xfrm>
          <a:prstGeom prst="rect">
            <a:avLst/>
          </a:prstGeom>
          <a:noFill/>
          <a:ln>
            <a:noFill/>
          </a:ln>
        </p:spPr>
      </p:pic>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7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nvGrpSpPr>
          <p:cNvPr id="111" name="Google Shape;111;p79"/>
          <p:cNvGrpSpPr/>
          <p:nvPr/>
        </p:nvGrpSpPr>
        <p:grpSpPr>
          <a:xfrm>
            <a:off x="1107190" y="1588342"/>
            <a:ext cx="994351" cy="61101"/>
            <a:chOff x="4580561" y="2589004"/>
            <a:chExt cx="1064464" cy="25200"/>
          </a:xfrm>
        </p:grpSpPr>
        <p:sp>
          <p:nvSpPr>
            <p:cNvPr id="112" name="Google Shape;112;p7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13" name="Google Shape;113;p7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grpSp>
      <p:sp>
        <p:nvSpPr>
          <p:cNvPr id="114" name="Google Shape;114;p79"/>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Font typeface="Times New Roman"/>
              <a:buNone/>
              <a:defRPr sz="3466">
                <a:solidFill>
                  <a:schemeClr val="dk2"/>
                </a:solidFill>
                <a:latin typeface="Times New Roman"/>
                <a:ea typeface="Times New Roman"/>
                <a:cs typeface="Times New Roman"/>
                <a:sym typeface="Times New Roman"/>
              </a:defRPr>
            </a:lvl1pPr>
            <a:lvl2pPr lvl="1" algn="l">
              <a:lnSpc>
                <a:spcPct val="100000"/>
              </a:lnSpc>
              <a:spcBef>
                <a:spcPts val="0"/>
              </a:spcBef>
              <a:spcAft>
                <a:spcPts val="0"/>
              </a:spcAft>
              <a:buClr>
                <a:schemeClr val="dk2"/>
              </a:buClr>
              <a:buSzPts val="2600"/>
              <a:buNone/>
              <a:defRPr sz="3466">
                <a:solidFill>
                  <a:schemeClr val="dk2"/>
                </a:solidFill>
              </a:defRPr>
            </a:lvl2pPr>
            <a:lvl3pPr lvl="2" algn="l">
              <a:lnSpc>
                <a:spcPct val="100000"/>
              </a:lnSpc>
              <a:spcBef>
                <a:spcPts val="0"/>
              </a:spcBef>
              <a:spcAft>
                <a:spcPts val="0"/>
              </a:spcAft>
              <a:buClr>
                <a:schemeClr val="dk2"/>
              </a:buClr>
              <a:buSzPts val="2600"/>
              <a:buNone/>
              <a:defRPr sz="3466">
                <a:solidFill>
                  <a:schemeClr val="dk2"/>
                </a:solidFill>
              </a:defRPr>
            </a:lvl3pPr>
            <a:lvl4pPr lvl="3" algn="l">
              <a:lnSpc>
                <a:spcPct val="100000"/>
              </a:lnSpc>
              <a:spcBef>
                <a:spcPts val="0"/>
              </a:spcBef>
              <a:spcAft>
                <a:spcPts val="0"/>
              </a:spcAft>
              <a:buClr>
                <a:schemeClr val="dk2"/>
              </a:buClr>
              <a:buSzPts val="2600"/>
              <a:buNone/>
              <a:defRPr sz="3466">
                <a:solidFill>
                  <a:schemeClr val="dk2"/>
                </a:solidFill>
              </a:defRPr>
            </a:lvl4pPr>
            <a:lvl5pPr lvl="4" algn="l">
              <a:lnSpc>
                <a:spcPct val="100000"/>
              </a:lnSpc>
              <a:spcBef>
                <a:spcPts val="0"/>
              </a:spcBef>
              <a:spcAft>
                <a:spcPts val="0"/>
              </a:spcAft>
              <a:buClr>
                <a:schemeClr val="dk2"/>
              </a:buClr>
              <a:buSzPts val="2600"/>
              <a:buNone/>
              <a:defRPr sz="3466">
                <a:solidFill>
                  <a:schemeClr val="dk2"/>
                </a:solidFill>
              </a:defRPr>
            </a:lvl5pPr>
            <a:lvl6pPr lvl="5" algn="l">
              <a:lnSpc>
                <a:spcPct val="100000"/>
              </a:lnSpc>
              <a:spcBef>
                <a:spcPts val="0"/>
              </a:spcBef>
              <a:spcAft>
                <a:spcPts val="0"/>
              </a:spcAft>
              <a:buClr>
                <a:schemeClr val="dk2"/>
              </a:buClr>
              <a:buSzPts val="2600"/>
              <a:buNone/>
              <a:defRPr sz="3466">
                <a:solidFill>
                  <a:schemeClr val="dk2"/>
                </a:solidFill>
              </a:defRPr>
            </a:lvl6pPr>
            <a:lvl7pPr lvl="6" algn="l">
              <a:lnSpc>
                <a:spcPct val="100000"/>
              </a:lnSpc>
              <a:spcBef>
                <a:spcPts val="0"/>
              </a:spcBef>
              <a:spcAft>
                <a:spcPts val="0"/>
              </a:spcAft>
              <a:buClr>
                <a:schemeClr val="dk2"/>
              </a:buClr>
              <a:buSzPts val="2600"/>
              <a:buNone/>
              <a:defRPr sz="3466">
                <a:solidFill>
                  <a:schemeClr val="dk2"/>
                </a:solidFill>
              </a:defRPr>
            </a:lvl7pPr>
            <a:lvl8pPr lvl="7" algn="l">
              <a:lnSpc>
                <a:spcPct val="100000"/>
              </a:lnSpc>
              <a:spcBef>
                <a:spcPts val="0"/>
              </a:spcBef>
              <a:spcAft>
                <a:spcPts val="0"/>
              </a:spcAft>
              <a:buClr>
                <a:schemeClr val="dk2"/>
              </a:buClr>
              <a:buSzPts val="2600"/>
              <a:buNone/>
              <a:defRPr sz="3466">
                <a:solidFill>
                  <a:schemeClr val="dk2"/>
                </a:solidFill>
              </a:defRPr>
            </a:lvl8pPr>
            <a:lvl9pPr lvl="8" algn="l">
              <a:lnSpc>
                <a:spcPct val="100000"/>
              </a:lnSpc>
              <a:spcBef>
                <a:spcPts val="0"/>
              </a:spcBef>
              <a:spcAft>
                <a:spcPts val="0"/>
              </a:spcAft>
              <a:buClr>
                <a:schemeClr val="dk2"/>
              </a:buClr>
              <a:buSzPts val="2600"/>
              <a:buNone/>
              <a:defRPr sz="3466">
                <a:solidFill>
                  <a:schemeClr val="dk2"/>
                </a:solidFill>
              </a:defRPr>
            </a:lvl9pPr>
          </a:lstStyle>
          <a:p/>
        </p:txBody>
      </p:sp>
      <p:sp>
        <p:nvSpPr>
          <p:cNvPr id="115" name="Google Shape;115;p79"/>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1"/>
              </a:buClr>
              <a:buSzPts val="1300"/>
              <a:buChar char="●"/>
              <a:defRPr/>
            </a:lvl1pPr>
            <a:lvl2pPr indent="-298450" lvl="1" marL="914400" algn="l">
              <a:lnSpc>
                <a:spcPct val="115000"/>
              </a:lnSpc>
              <a:spcBef>
                <a:spcPts val="2133"/>
              </a:spcBef>
              <a:spcAft>
                <a:spcPts val="0"/>
              </a:spcAft>
              <a:buClr>
                <a:schemeClr val="dk1"/>
              </a:buClr>
              <a:buSzPts val="1100"/>
              <a:buChar char="○"/>
              <a:defRPr/>
            </a:lvl2pPr>
            <a:lvl3pPr indent="-298450" lvl="2" marL="1371600" algn="l">
              <a:lnSpc>
                <a:spcPct val="115000"/>
              </a:lnSpc>
              <a:spcBef>
                <a:spcPts val="2133"/>
              </a:spcBef>
              <a:spcAft>
                <a:spcPts val="0"/>
              </a:spcAft>
              <a:buClr>
                <a:schemeClr val="dk1"/>
              </a:buClr>
              <a:buSzPts val="1100"/>
              <a:buChar char="■"/>
              <a:defRPr/>
            </a:lvl3pPr>
            <a:lvl4pPr indent="-298450" lvl="3" marL="1828800" algn="l">
              <a:lnSpc>
                <a:spcPct val="115000"/>
              </a:lnSpc>
              <a:spcBef>
                <a:spcPts val="2133"/>
              </a:spcBef>
              <a:spcAft>
                <a:spcPts val="0"/>
              </a:spcAft>
              <a:buClr>
                <a:schemeClr val="dk1"/>
              </a:buClr>
              <a:buSzPts val="1100"/>
              <a:buChar char="●"/>
              <a:defRPr/>
            </a:lvl4pPr>
            <a:lvl5pPr indent="-298450" lvl="4" marL="2286000" algn="l">
              <a:lnSpc>
                <a:spcPct val="115000"/>
              </a:lnSpc>
              <a:spcBef>
                <a:spcPts val="2133"/>
              </a:spcBef>
              <a:spcAft>
                <a:spcPts val="0"/>
              </a:spcAft>
              <a:buClr>
                <a:schemeClr val="dk1"/>
              </a:buClr>
              <a:buSzPts val="1100"/>
              <a:buChar char="○"/>
              <a:defRPr/>
            </a:lvl5pPr>
            <a:lvl6pPr indent="-298450" lvl="5" marL="2743200" algn="l">
              <a:lnSpc>
                <a:spcPct val="115000"/>
              </a:lnSpc>
              <a:spcBef>
                <a:spcPts val="2133"/>
              </a:spcBef>
              <a:spcAft>
                <a:spcPts val="0"/>
              </a:spcAft>
              <a:buClr>
                <a:schemeClr val="dk1"/>
              </a:buClr>
              <a:buSzPts val="1100"/>
              <a:buChar char="■"/>
              <a:defRPr/>
            </a:lvl6pPr>
            <a:lvl7pPr indent="-298450" lvl="6" marL="3200400" algn="l">
              <a:lnSpc>
                <a:spcPct val="115000"/>
              </a:lnSpc>
              <a:spcBef>
                <a:spcPts val="2133"/>
              </a:spcBef>
              <a:spcAft>
                <a:spcPts val="0"/>
              </a:spcAft>
              <a:buClr>
                <a:schemeClr val="dk1"/>
              </a:buClr>
              <a:buSzPts val="1100"/>
              <a:buChar char="●"/>
              <a:defRPr/>
            </a:lvl7pPr>
            <a:lvl8pPr indent="-298450" lvl="7" marL="3657600" algn="l">
              <a:lnSpc>
                <a:spcPct val="115000"/>
              </a:lnSpc>
              <a:spcBef>
                <a:spcPts val="2133"/>
              </a:spcBef>
              <a:spcAft>
                <a:spcPts val="0"/>
              </a:spcAft>
              <a:buClr>
                <a:schemeClr val="dk1"/>
              </a:buClr>
              <a:buSzPts val="1100"/>
              <a:buChar char="○"/>
              <a:defRPr/>
            </a:lvl8pPr>
            <a:lvl9pPr indent="-298450" lvl="8" marL="4114800" algn="l">
              <a:lnSpc>
                <a:spcPct val="115000"/>
              </a:lnSpc>
              <a:spcBef>
                <a:spcPts val="2133"/>
              </a:spcBef>
              <a:spcAft>
                <a:spcPts val="2133"/>
              </a:spcAft>
              <a:buClr>
                <a:schemeClr val="dk1"/>
              </a:buClr>
              <a:buSzPts val="1100"/>
              <a:buChar char="■"/>
              <a:defRPr/>
            </a:lvl9pPr>
          </a:lstStyle>
          <a:p/>
        </p:txBody>
      </p:sp>
      <p:sp>
        <p:nvSpPr>
          <p:cNvPr id="116" name="Google Shape;116;p79"/>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6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6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6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1.png"/><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9.pn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121" name="Shape 121"/>
        <p:cNvGrpSpPr/>
        <p:nvPr/>
      </p:nvGrpSpPr>
      <p:grpSpPr>
        <a:xfrm>
          <a:off x="0" y="0"/>
          <a:ext cx="0" cy="0"/>
          <a:chOff x="0" y="0"/>
          <a:chExt cx="0" cy="0"/>
        </a:xfrm>
      </p:grpSpPr>
      <p:grpSp>
        <p:nvGrpSpPr>
          <p:cNvPr id="122" name="Google Shape;122;p1"/>
          <p:cNvGrpSpPr/>
          <p:nvPr/>
        </p:nvGrpSpPr>
        <p:grpSpPr>
          <a:xfrm>
            <a:off x="-755804" y="-1486724"/>
            <a:ext cx="13703609" cy="9286240"/>
            <a:chOff x="-755804" y="-1486724"/>
            <a:chExt cx="13703609" cy="9286240"/>
          </a:xfrm>
        </p:grpSpPr>
        <p:sp>
          <p:nvSpPr>
            <p:cNvPr id="123" name="Google Shape;123;p1"/>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AB2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1"/>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1"/>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1"/>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1"/>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1"/>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1"/>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5" name="Google Shape;145;p1"/>
          <p:cNvGrpSpPr/>
          <p:nvPr/>
        </p:nvGrpSpPr>
        <p:grpSpPr>
          <a:xfrm>
            <a:off x="1199305" y="795972"/>
            <a:ext cx="9793390" cy="5266057"/>
            <a:chOff x="1199305" y="700722"/>
            <a:chExt cx="9793390" cy="5266057"/>
          </a:xfrm>
        </p:grpSpPr>
        <p:sp>
          <p:nvSpPr>
            <p:cNvPr id="146" name="Google Shape;146;p1"/>
            <p:cNvSpPr/>
            <p:nvPr/>
          </p:nvSpPr>
          <p:spPr>
            <a:xfrm>
              <a:off x="1199305" y="70072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1"/>
            <p:cNvSpPr/>
            <p:nvPr/>
          </p:nvSpPr>
          <p:spPr>
            <a:xfrm>
              <a:off x="1409701" y="894860"/>
              <a:ext cx="9372599" cy="48777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8" name="Google Shape;148;p1"/>
          <p:cNvSpPr txBox="1"/>
          <p:nvPr/>
        </p:nvSpPr>
        <p:spPr>
          <a:xfrm>
            <a:off x="725420" y="3011825"/>
            <a:ext cx="10741200" cy="2601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4500">
                <a:solidFill>
                  <a:schemeClr val="dk1"/>
                </a:solidFill>
                <a:latin typeface="Times New Roman"/>
                <a:ea typeface="Times New Roman"/>
                <a:cs typeface="Times New Roman"/>
                <a:sym typeface="Times New Roman"/>
              </a:rPr>
              <a:t>Chào mừng thầy và các bạn đến với phần thuyết trình của nhóm 9</a:t>
            </a:r>
            <a:r>
              <a:rPr b="0" i="0" lang="vi-VN" sz="5400" u="none" cap="none" strike="noStrike">
                <a:solidFill>
                  <a:schemeClr val="dk1"/>
                </a:solidFill>
                <a:latin typeface="Arial"/>
                <a:ea typeface="Arial"/>
                <a:cs typeface="Arial"/>
                <a:sym typeface="Arial"/>
              </a:rPr>
              <a:t> </a:t>
            </a:r>
            <a:endParaRPr b="0" i="0" sz="5400" u="none" cap="none" strike="noStrike">
              <a:solidFill>
                <a:schemeClr val="dk1"/>
              </a:solidFill>
              <a:latin typeface="Arial"/>
              <a:ea typeface="Arial"/>
              <a:cs typeface="Arial"/>
              <a:sym typeface="Arial"/>
            </a:endParaRPr>
          </a:p>
          <a:p>
            <a:pPr indent="0" lvl="0" marL="0" marR="0" rtl="0" algn="ctr">
              <a:spcBef>
                <a:spcPts val="1200"/>
              </a:spcBef>
              <a:spcAft>
                <a:spcPts val="0"/>
              </a:spcAft>
              <a:buNone/>
            </a:pPr>
            <a:r>
              <a:t/>
            </a:r>
            <a:endParaRPr sz="5400">
              <a:solidFill>
                <a:schemeClr val="dk1"/>
              </a:solidFill>
            </a:endParaRPr>
          </a:p>
        </p:txBody>
      </p:sp>
      <p:sp>
        <p:nvSpPr>
          <p:cNvPr id="149" name="Google Shape;149;p1"/>
          <p:cNvSpPr txBox="1"/>
          <p:nvPr/>
        </p:nvSpPr>
        <p:spPr>
          <a:xfrm>
            <a:off x="725420" y="1462836"/>
            <a:ext cx="107412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5400">
                <a:solidFill>
                  <a:schemeClr val="dk1"/>
                </a:solidFill>
              </a:rPr>
              <a:t>Chủ đề 3</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10"/>
          <p:cNvPicPr preferRelativeResize="0"/>
          <p:nvPr/>
        </p:nvPicPr>
        <p:blipFill rotWithShape="1">
          <a:blip r:embed="rId3">
            <a:alphaModFix/>
          </a:blip>
          <a:srcRect b="0" l="0" r="0" t="0"/>
          <a:stretch/>
        </p:blipFill>
        <p:spPr>
          <a:xfrm>
            <a:off x="6044658" y="1906974"/>
            <a:ext cx="5734050" cy="4791075"/>
          </a:xfrm>
          <a:prstGeom prst="rect">
            <a:avLst/>
          </a:prstGeom>
          <a:noFill/>
          <a:ln>
            <a:noFill/>
          </a:ln>
        </p:spPr>
      </p:pic>
      <p:sp>
        <p:nvSpPr>
          <p:cNvPr id="279" name="Google Shape;279;p10"/>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2 Khái quát về truy vấn</a:t>
            </a:r>
            <a:endParaRPr b="1" i="1" sz="3600"/>
          </a:p>
        </p:txBody>
      </p:sp>
      <p:sp>
        <p:nvSpPr>
          <p:cNvPr id="280" name="Google Shape;280;p10"/>
          <p:cNvSpPr txBox="1"/>
          <p:nvPr/>
        </p:nvSpPr>
        <p:spPr>
          <a:xfrm>
            <a:off x="1338805" y="1531715"/>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3.  Mô hình chung cho xử lý truy vấn phân tán</a:t>
            </a:r>
            <a:endParaRPr sz="1800">
              <a:solidFill>
                <a:schemeClr val="dk1"/>
              </a:solidFill>
              <a:latin typeface="Arial"/>
              <a:ea typeface="Arial"/>
              <a:cs typeface="Arial"/>
              <a:sym typeface="Arial"/>
            </a:endParaRPr>
          </a:p>
        </p:txBody>
      </p:sp>
      <p:sp>
        <p:nvSpPr>
          <p:cNvPr id="281" name="Google Shape;281;p10"/>
          <p:cNvSpPr txBox="1"/>
          <p:nvPr/>
        </p:nvSpPr>
        <p:spPr>
          <a:xfrm>
            <a:off x="1341862" y="2837987"/>
            <a:ext cx="5196468"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Xử lý truy vấn được chia làm 4 giai đoạn sau:</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phân rã truy vấn</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cục bộ hoá dữ liệu</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tối ưu hoá truy vấn toàn cục</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tối ưu hoá truy vấn cục bộ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286" name="Shape 286"/>
        <p:cNvGrpSpPr/>
        <p:nvPr/>
      </p:nvGrpSpPr>
      <p:grpSpPr>
        <a:xfrm>
          <a:off x="0" y="0"/>
          <a:ext cx="0" cy="0"/>
          <a:chOff x="0" y="0"/>
          <a:chExt cx="0" cy="0"/>
        </a:xfrm>
      </p:grpSpPr>
      <p:grpSp>
        <p:nvGrpSpPr>
          <p:cNvPr id="287" name="Google Shape;287;p11"/>
          <p:cNvGrpSpPr/>
          <p:nvPr/>
        </p:nvGrpSpPr>
        <p:grpSpPr>
          <a:xfrm>
            <a:off x="-755804" y="-1486724"/>
            <a:ext cx="13703609" cy="9286240"/>
            <a:chOff x="-755804" y="-1486724"/>
            <a:chExt cx="13703609" cy="9286240"/>
          </a:xfrm>
        </p:grpSpPr>
        <p:sp>
          <p:nvSpPr>
            <p:cNvPr id="288" name="Google Shape;288;p11"/>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F5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11"/>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11"/>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1"/>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1"/>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1"/>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1"/>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1"/>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1"/>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1"/>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1"/>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1"/>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11"/>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11"/>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11"/>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11"/>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11"/>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1"/>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1"/>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1"/>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1"/>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11"/>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10" name="Google Shape;310;p11"/>
          <p:cNvGrpSpPr/>
          <p:nvPr/>
        </p:nvGrpSpPr>
        <p:grpSpPr>
          <a:xfrm>
            <a:off x="1199305" y="795972"/>
            <a:ext cx="9793390" cy="5266057"/>
            <a:chOff x="1199305" y="795972"/>
            <a:chExt cx="9793390" cy="5266057"/>
          </a:xfrm>
        </p:grpSpPr>
        <p:sp>
          <p:nvSpPr>
            <p:cNvPr id="311" name="Google Shape;311;p11"/>
            <p:cNvSpPr/>
            <p:nvPr/>
          </p:nvSpPr>
          <p:spPr>
            <a:xfrm>
              <a:off x="1199305" y="79597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11"/>
            <p:cNvSpPr/>
            <p:nvPr/>
          </p:nvSpPr>
          <p:spPr>
            <a:xfrm>
              <a:off x="1409701" y="990110"/>
              <a:ext cx="9372599" cy="4877780"/>
            </a:xfrm>
            <a:custGeom>
              <a:rect b="b" l="l" r="r" t="t"/>
              <a:pathLst>
                <a:path extrusionOk="0" h="4877780" w="9372599">
                  <a:moveTo>
                    <a:pt x="4000542" y="611047"/>
                  </a:moveTo>
                  <a:lnTo>
                    <a:pt x="4000542" y="1863169"/>
                  </a:lnTo>
                  <a:lnTo>
                    <a:pt x="5252664" y="1863169"/>
                  </a:lnTo>
                  <a:lnTo>
                    <a:pt x="5252664" y="611047"/>
                  </a:lnTo>
                  <a:close/>
                  <a:moveTo>
                    <a:pt x="0" y="0"/>
                  </a:moveTo>
                  <a:lnTo>
                    <a:pt x="9372599" y="0"/>
                  </a:lnTo>
                  <a:lnTo>
                    <a:pt x="9372599" y="4877780"/>
                  </a:lnTo>
                  <a:lnTo>
                    <a:pt x="0" y="48777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11"/>
            <p:cNvSpPr txBox="1"/>
            <p:nvPr/>
          </p:nvSpPr>
          <p:spPr>
            <a:xfrm>
              <a:off x="5661761" y="1438801"/>
              <a:ext cx="72592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800">
                  <a:solidFill>
                    <a:schemeClr val="lt1"/>
                  </a:solidFill>
                  <a:latin typeface="Arial"/>
                  <a:ea typeface="Arial"/>
                  <a:cs typeface="Arial"/>
                  <a:sym typeface="Arial"/>
                </a:rPr>
                <a:t>3</a:t>
              </a:r>
              <a:endParaRPr/>
            </a:p>
          </p:txBody>
        </p:sp>
      </p:grpSp>
      <p:sp>
        <p:nvSpPr>
          <p:cNvPr id="314" name="Google Shape;314;p11"/>
          <p:cNvSpPr txBox="1"/>
          <p:nvPr/>
        </p:nvSpPr>
        <p:spPr>
          <a:xfrm>
            <a:off x="818323" y="3169722"/>
            <a:ext cx="1074115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4800">
                <a:solidFill>
                  <a:schemeClr val="dk1"/>
                </a:solidFill>
                <a:latin typeface="Arial"/>
                <a:ea typeface="Arial"/>
                <a:cs typeface="Arial"/>
                <a:sym typeface="Arial"/>
              </a:rPr>
              <a:t>Phân rã câu truy vấn</a:t>
            </a:r>
            <a:endParaRPr sz="6000">
              <a:solidFill>
                <a:schemeClr val="dk1"/>
              </a:solidFill>
              <a:latin typeface="Arial"/>
              <a:ea typeface="Arial"/>
              <a:cs typeface="Arial"/>
              <a:sym typeface="Arial"/>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2"/>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20" name="Google Shape;320;p12"/>
          <p:cNvSpPr txBox="1"/>
          <p:nvPr/>
        </p:nvSpPr>
        <p:spPr>
          <a:xfrm>
            <a:off x="1239644" y="1499840"/>
            <a:ext cx="10298151"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Là phép biến đổi một phép tính quan hệ thành một truy vấn đại số trên quan hệ tổng thể.</a:t>
            </a:r>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Cả hai truy vấn vào/ra đều được thực hiện trên quan hệ tổng thể và không quan tâm đến tính phân tán của dữ liệu.</a:t>
            </a:r>
            <a:endParaRPr/>
          </a:p>
        </p:txBody>
      </p:sp>
      <p:sp>
        <p:nvSpPr>
          <p:cNvPr id="321" name="Google Shape;321;p12"/>
          <p:cNvSpPr txBox="1"/>
          <p:nvPr/>
        </p:nvSpPr>
        <p:spPr>
          <a:xfrm>
            <a:off x="1237785" y="2501591"/>
            <a:ext cx="102981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==&gt; Phân rã truy vấn được thực hiện chung cho cả hệ tập trung và phân tán</a:t>
            </a:r>
            <a:endParaRPr sz="1800">
              <a:solidFill>
                <a:schemeClr val="dk1"/>
              </a:solidFill>
              <a:latin typeface="Arial"/>
              <a:ea typeface="Arial"/>
              <a:cs typeface="Arial"/>
              <a:sym typeface="Arial"/>
            </a:endParaRPr>
          </a:p>
        </p:txBody>
      </p:sp>
      <p:sp>
        <p:nvSpPr>
          <p:cNvPr id="322" name="Google Shape;322;p12"/>
          <p:cNvSpPr txBox="1"/>
          <p:nvPr/>
        </p:nvSpPr>
        <p:spPr>
          <a:xfrm>
            <a:off x="1241502" y="2988528"/>
            <a:ext cx="10298151"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Giai đoạn này chia làm 4 bước: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Đưa về dạng chuẩn tắc,</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Phân tích</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Loại bỏ dư thừa</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Viết lại</a:t>
            </a:r>
            <a:endParaRPr b="0" i="0" sz="1800" u="none" cap="none" strike="noStrike">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3"/>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28" name="Google Shape;328;p13"/>
          <p:cNvSpPr txBox="1"/>
          <p:nvPr/>
        </p:nvSpPr>
        <p:spPr>
          <a:xfrm>
            <a:off x="1338805" y="1531715"/>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1. Đưa về dạng chuẩn</a:t>
            </a:r>
            <a:endParaRPr/>
          </a:p>
        </p:txBody>
      </p:sp>
      <p:sp>
        <p:nvSpPr>
          <p:cNvPr id="329" name="Google Shape;329;p13"/>
          <p:cNvSpPr txBox="1"/>
          <p:nvPr/>
        </p:nvSpPr>
        <p:spPr>
          <a:xfrm>
            <a:off x="1341864" y="2010936"/>
            <a:ext cx="10000785"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Mục đích</a:t>
            </a:r>
            <a:r>
              <a:rPr lang="vi-VN" sz="1800">
                <a:solidFill>
                  <a:schemeClr val="dk1"/>
                </a:solidFill>
                <a:latin typeface="Arial"/>
                <a:ea typeface="Arial"/>
                <a:cs typeface="Arial"/>
                <a:sym typeface="Arial"/>
              </a:rPr>
              <a:t>: chuyển đổi truy vấn thành một dạng chuẩn để thuận lợi cho các xử lý tiếp theo</a:t>
            </a:r>
            <a:endParaRPr sz="1800">
              <a:solidFill>
                <a:schemeClr val="dk1"/>
              </a:solidFill>
              <a:latin typeface="Arial"/>
              <a:ea typeface="Arial"/>
              <a:cs typeface="Arial"/>
              <a:sym typeface="Arial"/>
            </a:endParaRPr>
          </a:p>
        </p:txBody>
      </p:sp>
      <p:sp>
        <p:nvSpPr>
          <p:cNvPr id="330" name="Google Shape;330;p13"/>
          <p:cNvSpPr txBox="1"/>
          <p:nvPr/>
        </p:nvSpPr>
        <p:spPr>
          <a:xfrm>
            <a:off x="1341864" y="2447692"/>
            <a:ext cx="10000785"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Với SQL thì có 2 dạng chuẩn tắc là: dạng chuẩn hội và dạng chuẩn tuyển.</a:t>
            </a:r>
            <a:endParaRPr sz="1800">
              <a:solidFill>
                <a:schemeClr val="dk1"/>
              </a:solidFill>
              <a:latin typeface="Arial"/>
              <a:ea typeface="Arial"/>
              <a:cs typeface="Arial"/>
              <a:sym typeface="Arial"/>
            </a:endParaRPr>
          </a:p>
          <a:p>
            <a:pPr indent="-114300" lvl="1" marL="457200" marR="0" rtl="0" algn="l">
              <a:spcBef>
                <a:spcPts val="0"/>
              </a:spcBef>
              <a:spcAft>
                <a:spcPts val="0"/>
              </a:spcAft>
              <a:buClr>
                <a:schemeClr val="dk1"/>
              </a:buClr>
              <a:buSzPts val="1800"/>
              <a:buFont typeface="Arial"/>
              <a:buChar char="•"/>
            </a:pPr>
            <a:r>
              <a:rPr b="1" i="0" lang="vi-VN" sz="1800" u="none" cap="none" strike="noStrike">
                <a:solidFill>
                  <a:schemeClr val="dk1"/>
                </a:solidFill>
                <a:latin typeface="Arial"/>
                <a:ea typeface="Arial"/>
                <a:cs typeface="Arial"/>
                <a:sym typeface="Arial"/>
              </a:rPr>
              <a:t>  Dạng chuẩn hội:</a:t>
            </a:r>
            <a:r>
              <a:rPr b="0" i="0" lang="vi-VN" sz="1800" u="none" cap="none" strike="noStrike">
                <a:solidFill>
                  <a:schemeClr val="dk1"/>
                </a:solidFill>
                <a:latin typeface="Arial"/>
                <a:ea typeface="Arial"/>
                <a:cs typeface="Arial"/>
                <a:sym typeface="Arial"/>
              </a:rPr>
              <a:t> là hội (∧) của những phép toán tuyển (ν): (p</a:t>
            </a:r>
            <a:r>
              <a:rPr b="0" baseline="-25000" i="0" lang="vi-VN" sz="1800" u="none" cap="none" strike="noStrike">
                <a:solidFill>
                  <a:schemeClr val="dk1"/>
                </a:solidFill>
                <a:latin typeface="Arial"/>
                <a:ea typeface="Arial"/>
                <a:cs typeface="Arial"/>
                <a:sym typeface="Arial"/>
              </a:rPr>
              <a:t>11 </a:t>
            </a:r>
            <a:r>
              <a:rPr b="0" i="0" lang="vi-VN" sz="1800" u="none" cap="none" strike="noStrike">
                <a:solidFill>
                  <a:schemeClr val="dk1"/>
                </a:solidFill>
                <a:latin typeface="Arial"/>
                <a:ea typeface="Arial"/>
                <a:cs typeface="Arial"/>
                <a:sym typeface="Arial"/>
              </a:rPr>
              <a:t>ν p</a:t>
            </a:r>
            <a:r>
              <a:rPr b="0" baseline="-25000" i="0" lang="vi-VN" sz="1800" u="none" cap="none" strike="noStrike">
                <a:solidFill>
                  <a:schemeClr val="dk1"/>
                </a:solidFill>
                <a:latin typeface="Arial"/>
                <a:ea typeface="Arial"/>
                <a:cs typeface="Arial"/>
                <a:sym typeface="Arial"/>
              </a:rPr>
              <a:t>12 </a:t>
            </a:r>
            <a:r>
              <a:rPr b="0" i="0" lang="vi-VN" sz="1800" u="none" cap="none" strike="noStrike">
                <a:solidFill>
                  <a:schemeClr val="dk1"/>
                </a:solidFill>
                <a:latin typeface="Arial"/>
                <a:ea typeface="Arial"/>
                <a:cs typeface="Arial"/>
                <a:sym typeface="Arial"/>
              </a:rPr>
              <a:t>ν...ν p</a:t>
            </a:r>
            <a:r>
              <a:rPr b="0" baseline="-25000" i="0" lang="vi-VN" sz="1800" u="none" cap="none" strike="noStrike">
                <a:solidFill>
                  <a:schemeClr val="dk1"/>
                </a:solidFill>
                <a:latin typeface="Arial"/>
                <a:ea typeface="Arial"/>
                <a:cs typeface="Arial"/>
                <a:sym typeface="Arial"/>
              </a:rPr>
              <a:t>1n</a:t>
            </a:r>
            <a:r>
              <a:rPr b="0" i="0" lang="vi-VN" sz="1800" u="none" cap="none" strike="noStrike">
                <a:solidFill>
                  <a:schemeClr val="dk1"/>
                </a:solidFill>
                <a:latin typeface="Arial"/>
                <a:ea typeface="Arial"/>
                <a:cs typeface="Arial"/>
                <a:sym typeface="Arial"/>
              </a:rPr>
              <a:t>) ∧...∧ (p</a:t>
            </a:r>
            <a:r>
              <a:rPr b="0" baseline="-25000" i="0" lang="vi-VN" sz="1800" u="none" cap="none" strike="noStrike">
                <a:solidFill>
                  <a:schemeClr val="dk1"/>
                </a:solidFill>
                <a:latin typeface="Arial"/>
                <a:ea typeface="Arial"/>
                <a:cs typeface="Arial"/>
                <a:sym typeface="Arial"/>
              </a:rPr>
              <a:t>m1 </a:t>
            </a:r>
            <a:r>
              <a:rPr b="0" i="0" lang="vi-VN" sz="1800" u="none" cap="none" strike="noStrike">
                <a:solidFill>
                  <a:schemeClr val="dk1"/>
                </a:solidFill>
                <a:latin typeface="Arial"/>
                <a:ea typeface="Arial"/>
                <a:cs typeface="Arial"/>
                <a:sym typeface="Arial"/>
              </a:rPr>
              <a:t>ν p</a:t>
            </a:r>
            <a:r>
              <a:rPr b="0" baseline="-25000" i="0" lang="vi-VN" sz="1800" u="none" cap="none" strike="noStrike">
                <a:solidFill>
                  <a:schemeClr val="dk1"/>
                </a:solidFill>
                <a:latin typeface="Arial"/>
                <a:ea typeface="Arial"/>
                <a:cs typeface="Arial"/>
                <a:sym typeface="Arial"/>
              </a:rPr>
              <a:t>m2 </a:t>
            </a:r>
            <a:r>
              <a:rPr b="0" i="0" lang="vi-VN" sz="1800" u="none" cap="none" strike="noStrike">
                <a:solidFill>
                  <a:schemeClr val="dk1"/>
                </a:solidFill>
                <a:latin typeface="Arial"/>
                <a:ea typeface="Arial"/>
                <a:cs typeface="Arial"/>
                <a:sym typeface="Arial"/>
              </a:rPr>
              <a:t>ν...ν p</a:t>
            </a:r>
            <a:r>
              <a:rPr b="0" baseline="-25000" i="0" lang="vi-VN" sz="1800" u="none" cap="none" strike="noStrike">
                <a:solidFill>
                  <a:schemeClr val="dk1"/>
                </a:solidFill>
                <a:latin typeface="Arial"/>
                <a:ea typeface="Arial"/>
                <a:cs typeface="Arial"/>
                <a:sym typeface="Arial"/>
              </a:rPr>
              <a:t>mn</a:t>
            </a:r>
            <a:r>
              <a:rPr b="0" i="0" lang="vi-V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114300" lvl="1" marL="457200" marR="0" rtl="0" algn="l">
              <a:spcBef>
                <a:spcPts val="0"/>
              </a:spcBef>
              <a:spcAft>
                <a:spcPts val="0"/>
              </a:spcAft>
              <a:buClr>
                <a:schemeClr val="dk1"/>
              </a:buClr>
              <a:buSzPts val="1800"/>
              <a:buFont typeface="Arial"/>
              <a:buChar char="•"/>
            </a:pPr>
            <a:r>
              <a:rPr b="1" i="0" lang="vi-VN" sz="1800" u="none" cap="none" strike="noStrike">
                <a:solidFill>
                  <a:schemeClr val="dk1"/>
                </a:solidFill>
                <a:latin typeface="Arial"/>
                <a:ea typeface="Arial"/>
                <a:cs typeface="Arial"/>
                <a:sym typeface="Arial"/>
              </a:rPr>
              <a:t>  Dạng chuẩn tuyển: </a:t>
            </a:r>
            <a:r>
              <a:rPr b="0" i="0" lang="vi-VN" sz="1800" u="none" cap="none" strike="noStrike">
                <a:solidFill>
                  <a:schemeClr val="dk1"/>
                </a:solidFill>
                <a:latin typeface="Arial"/>
                <a:ea typeface="Arial"/>
                <a:cs typeface="Arial"/>
                <a:sym typeface="Arial"/>
              </a:rPr>
              <a:t>là tuyển (ν) của những phép toán hội (∧) : (p</a:t>
            </a:r>
            <a:r>
              <a:rPr b="0" baseline="-25000" i="0" lang="vi-VN" sz="1800" u="none" cap="none" strike="noStrike">
                <a:solidFill>
                  <a:schemeClr val="dk1"/>
                </a:solidFill>
                <a:latin typeface="Arial"/>
                <a:ea typeface="Arial"/>
                <a:cs typeface="Arial"/>
                <a:sym typeface="Arial"/>
              </a:rPr>
              <a:t>11</a:t>
            </a:r>
            <a:r>
              <a:rPr b="0" i="0" lang="vi-VN" sz="1800" u="none" cap="none" strike="noStrike">
                <a:solidFill>
                  <a:schemeClr val="dk1"/>
                </a:solidFill>
                <a:latin typeface="Arial"/>
                <a:ea typeface="Arial"/>
                <a:cs typeface="Arial"/>
                <a:sym typeface="Arial"/>
              </a:rPr>
              <a:t> ∧ p</a:t>
            </a:r>
            <a:r>
              <a:rPr b="0" baseline="-25000" i="0" lang="vi-VN" sz="1800" u="none" cap="none" strike="noStrike">
                <a:solidFill>
                  <a:schemeClr val="dk1"/>
                </a:solidFill>
                <a:latin typeface="Arial"/>
                <a:ea typeface="Arial"/>
                <a:cs typeface="Arial"/>
                <a:sym typeface="Arial"/>
              </a:rPr>
              <a:t>12 </a:t>
            </a:r>
            <a:r>
              <a:rPr b="0" i="0" lang="vi-VN" sz="1800" u="none" cap="none" strike="noStrike">
                <a:solidFill>
                  <a:schemeClr val="dk1"/>
                </a:solidFill>
                <a:latin typeface="Arial"/>
                <a:ea typeface="Arial"/>
                <a:cs typeface="Arial"/>
                <a:sym typeface="Arial"/>
              </a:rPr>
              <a:t>∧ ...∧ p</a:t>
            </a:r>
            <a:r>
              <a:rPr b="0" baseline="-25000" i="0" lang="vi-VN" sz="1800" u="none" cap="none" strike="noStrike">
                <a:solidFill>
                  <a:schemeClr val="dk1"/>
                </a:solidFill>
                <a:latin typeface="Arial"/>
                <a:ea typeface="Arial"/>
                <a:cs typeface="Arial"/>
                <a:sym typeface="Arial"/>
              </a:rPr>
              <a:t>1n</a:t>
            </a:r>
            <a:r>
              <a:rPr b="0" i="0" lang="vi-VN" sz="1800" u="none" cap="none" strike="noStrike">
                <a:solidFill>
                  <a:schemeClr val="dk1"/>
                </a:solidFill>
                <a:latin typeface="Arial"/>
                <a:ea typeface="Arial"/>
                <a:cs typeface="Arial"/>
                <a:sym typeface="Arial"/>
              </a:rPr>
              <a:t>) ν...ν (p</a:t>
            </a:r>
            <a:r>
              <a:rPr b="0" baseline="-25000" i="0" lang="vi-VN" sz="1800" u="none" cap="none" strike="noStrike">
                <a:solidFill>
                  <a:schemeClr val="dk1"/>
                </a:solidFill>
                <a:latin typeface="Arial"/>
                <a:ea typeface="Arial"/>
                <a:cs typeface="Arial"/>
                <a:sym typeface="Arial"/>
              </a:rPr>
              <a:t>m1 </a:t>
            </a:r>
            <a:r>
              <a:rPr b="0" i="0" lang="vi-VN" sz="1800" u="none" cap="none" strike="noStrike">
                <a:solidFill>
                  <a:schemeClr val="dk1"/>
                </a:solidFill>
                <a:latin typeface="Arial"/>
                <a:ea typeface="Arial"/>
                <a:cs typeface="Arial"/>
                <a:sym typeface="Arial"/>
              </a:rPr>
              <a:t> ∧ p</a:t>
            </a:r>
            <a:r>
              <a:rPr b="0" baseline="-25000" i="0" lang="vi-VN" sz="1800" u="none" cap="none" strike="noStrike">
                <a:solidFill>
                  <a:schemeClr val="dk1"/>
                </a:solidFill>
                <a:latin typeface="Arial"/>
                <a:ea typeface="Arial"/>
                <a:cs typeface="Arial"/>
                <a:sym typeface="Arial"/>
              </a:rPr>
              <a:t>m2</a:t>
            </a:r>
            <a:r>
              <a:rPr b="0" i="0" lang="vi-VN" sz="1800" u="none" cap="none" strike="noStrike">
                <a:solidFill>
                  <a:schemeClr val="dk1"/>
                </a:solidFill>
                <a:latin typeface="Arial"/>
                <a:ea typeface="Arial"/>
                <a:cs typeface="Arial"/>
                <a:sym typeface="Arial"/>
              </a:rPr>
              <a:t> ∧ ...∧ p</a:t>
            </a:r>
            <a:r>
              <a:rPr b="0" baseline="-25000" i="0" lang="vi-VN" sz="1800" u="none" cap="none" strike="noStrike">
                <a:solidFill>
                  <a:schemeClr val="dk1"/>
                </a:solidFill>
                <a:latin typeface="Arial"/>
                <a:ea typeface="Arial"/>
                <a:cs typeface="Arial"/>
                <a:sym typeface="Arial"/>
              </a:rPr>
              <a:t>mn</a:t>
            </a:r>
            <a:r>
              <a:rPr b="0" i="0" lang="vi-V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Với trong đó các p</a:t>
            </a:r>
            <a:r>
              <a:rPr baseline="-25000" lang="vi-VN" sz="1800">
                <a:solidFill>
                  <a:schemeClr val="dk1"/>
                </a:solidFill>
                <a:latin typeface="Arial"/>
                <a:ea typeface="Arial"/>
                <a:cs typeface="Arial"/>
                <a:sym typeface="Arial"/>
              </a:rPr>
              <a:t>ij</a:t>
            </a:r>
            <a:r>
              <a:rPr lang="vi-VN" sz="1800">
                <a:solidFill>
                  <a:schemeClr val="dk1"/>
                </a:solidFill>
                <a:latin typeface="Arial"/>
                <a:ea typeface="Arial"/>
                <a:cs typeface="Arial"/>
                <a:sym typeface="Arial"/>
              </a:rPr>
              <a:t> là các biểu thức nguyên tố</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4"/>
          <p:cNvSpPr txBox="1"/>
          <p:nvPr>
            <p:ph type="title"/>
          </p:nvPr>
        </p:nvSpPr>
        <p:spPr>
          <a:xfrm>
            <a:off x="838201" y="365126"/>
            <a:ext cx="9298500" cy="54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36" name="Google Shape;336;p14"/>
          <p:cNvSpPr txBox="1"/>
          <p:nvPr/>
        </p:nvSpPr>
        <p:spPr>
          <a:xfrm>
            <a:off x="1338805" y="1531715"/>
            <a:ext cx="578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1. Đưa về dạng chuẩn</a:t>
            </a:r>
            <a:endParaRPr/>
          </a:p>
        </p:txBody>
      </p:sp>
      <p:sp>
        <p:nvSpPr>
          <p:cNvPr id="337" name="Google Shape;337;p14"/>
          <p:cNvSpPr txBox="1"/>
          <p:nvPr/>
        </p:nvSpPr>
        <p:spPr>
          <a:xfrm>
            <a:off x="1341864" y="2103863"/>
            <a:ext cx="10688400" cy="4062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Ví dụ</a:t>
            </a:r>
            <a:r>
              <a:rPr lang="vi-VN" sz="1800">
                <a:solidFill>
                  <a:schemeClr val="dk1"/>
                </a:solidFill>
                <a:latin typeface="Arial"/>
                <a:ea typeface="Arial"/>
                <a:cs typeface="Arial"/>
                <a:sym typeface="Arial"/>
              </a:rPr>
              <a:t>: </a:t>
            </a:r>
            <a:r>
              <a:rPr lang="vi-VN" sz="1600">
                <a:solidFill>
                  <a:schemeClr val="dk1"/>
                </a:solidFill>
                <a:latin typeface="Arial"/>
                <a:ea typeface="Arial"/>
                <a:cs typeface="Arial"/>
                <a:sym typeface="Arial"/>
              </a:rPr>
              <a:t>Từ các quan hệ NHANVIEN (MANV, TENNV, CHUCVU) và HOSO (MANV, MADA, NHIEMVU, THOIGIAN). </a:t>
            </a:r>
            <a:r>
              <a:rPr b="1" lang="vi-VN" sz="1600">
                <a:solidFill>
                  <a:schemeClr val="dk1"/>
                </a:solidFill>
                <a:latin typeface="Arial"/>
                <a:ea typeface="Arial"/>
                <a:cs typeface="Arial"/>
                <a:sym typeface="Arial"/>
              </a:rPr>
              <a:t>Xét truy vấn</a:t>
            </a:r>
            <a:r>
              <a:rPr lang="vi-VN" sz="1600">
                <a:solidFill>
                  <a:schemeClr val="dk1"/>
                </a:solidFill>
                <a:latin typeface="Arial"/>
                <a:ea typeface="Arial"/>
                <a:cs typeface="Arial"/>
                <a:sym typeface="Arial"/>
              </a:rPr>
              <a:t>: “ Tìm tên các nhân viên làm dự án J1 có thời gian là 12 hoặc 24 tháng”</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Truy vấn trên được biểu diễn trong SQL là:</a:t>
            </a:r>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SELECT</a:t>
            </a:r>
            <a:r>
              <a:rPr lang="vi-VN" sz="1600">
                <a:solidFill>
                  <a:schemeClr val="dk1"/>
                </a:solidFill>
                <a:latin typeface="Arial"/>
                <a:ea typeface="Arial"/>
                <a:cs typeface="Arial"/>
                <a:sym typeface="Arial"/>
              </a:rPr>
              <a:t> NHANVIEN.TENNV</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FROM</a:t>
            </a:r>
            <a:r>
              <a:rPr lang="vi-VN" sz="1600">
                <a:solidFill>
                  <a:schemeClr val="dk1"/>
                </a:solidFill>
                <a:latin typeface="Arial"/>
                <a:ea typeface="Arial"/>
                <a:cs typeface="Arial"/>
                <a:sym typeface="Arial"/>
              </a:rPr>
              <a:t> NHANVIEN,HOSO</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WHERE</a:t>
            </a:r>
            <a:r>
              <a:rPr lang="vi-VN" sz="1600">
                <a:solidFill>
                  <a:schemeClr val="dk1"/>
                </a:solidFill>
                <a:latin typeface="Arial"/>
                <a:ea typeface="Arial"/>
                <a:cs typeface="Arial"/>
                <a:sym typeface="Arial"/>
              </a:rPr>
              <a:t> NHANVIEN.MANV = HOSO.MANV</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HOSO.MADA = “J1”</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HOSO.THOIGIAN = 12 </a:t>
            </a:r>
            <a:r>
              <a:rPr b="1" lang="vi-VN" sz="1600">
                <a:solidFill>
                  <a:schemeClr val="dk1"/>
                </a:solidFill>
                <a:latin typeface="Arial"/>
                <a:ea typeface="Arial"/>
                <a:cs typeface="Arial"/>
                <a:sym typeface="Arial"/>
              </a:rPr>
              <a:t>OR</a:t>
            </a:r>
            <a:r>
              <a:rPr lang="vi-VN" sz="1600">
                <a:solidFill>
                  <a:schemeClr val="dk1"/>
                </a:solidFill>
                <a:latin typeface="Arial"/>
                <a:ea typeface="Arial"/>
                <a:cs typeface="Arial"/>
                <a:sym typeface="Arial"/>
              </a:rPr>
              <a:t> HOSO.THOIGIAN = 24</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b="1" lang="vi-VN" sz="1600">
                <a:solidFill>
                  <a:schemeClr val="dk1"/>
                </a:solidFill>
                <a:latin typeface="Arial"/>
                <a:ea typeface="Arial"/>
                <a:cs typeface="Arial"/>
                <a:sym typeface="Arial"/>
              </a:rPr>
              <a:t>Câu truy vấn được biểu diễn trong dạng chuẩn hội là</a:t>
            </a:r>
            <a:r>
              <a:rPr lang="vi-VN" sz="1600">
                <a:solidFill>
                  <a:schemeClr val="dk1"/>
                </a:solidFill>
                <a:latin typeface="Arial"/>
                <a:ea typeface="Arial"/>
                <a:cs typeface="Arial"/>
                <a:sym typeface="Arial"/>
              </a:rPr>
              <a:t>: </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NHANVIEN.MANV = HOSO.MANV ∧ HOSO.MADA = “J1” ∧ (HOSO.THOIGIAN = 12 ν HOSO.THOIGIAN = 24).</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b="1" lang="vi-VN" sz="1600">
                <a:solidFill>
                  <a:schemeClr val="dk1"/>
                </a:solidFill>
                <a:latin typeface="Arial"/>
                <a:ea typeface="Arial"/>
                <a:cs typeface="Arial"/>
                <a:sym typeface="Arial"/>
              </a:rPr>
              <a:t>Câu truy vấn được biểu diễn trong dạng chuẩn tuyển là</a:t>
            </a:r>
            <a:r>
              <a:rPr lang="vi-VN" sz="1600">
                <a:solidFill>
                  <a:schemeClr val="dk1"/>
                </a:solidFill>
                <a:latin typeface="Arial"/>
                <a:ea typeface="Arial"/>
                <a:cs typeface="Arial"/>
                <a:sym typeface="Arial"/>
              </a:rPr>
              <a:t>: </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(NHANVIEN.MANV = HOSO.MANV ∧ HOSO.MADA = “J1” ∧ HOSO.THOIGIAN = 12) ν </a:t>
            </a:r>
            <a:endParaRPr/>
          </a:p>
          <a:p>
            <a:pPr indent="0" lvl="0" marL="0" marR="0" rtl="0" algn="l">
              <a:spcBef>
                <a:spcPts val="0"/>
              </a:spcBef>
              <a:spcAft>
                <a:spcPts val="0"/>
              </a:spcAft>
              <a:buNone/>
            </a:pPr>
            <a:r>
              <a:rPr lang="vi-VN" sz="1600">
                <a:solidFill>
                  <a:schemeClr val="dk1"/>
                </a:solidFill>
                <a:latin typeface="Arial"/>
                <a:ea typeface="Arial"/>
                <a:cs typeface="Arial"/>
                <a:sym typeface="Arial"/>
              </a:rPr>
              <a:t>(NHANVIEN.MANV = HOSO.MANV ∧ HOSO.MADA = “J1” ∧ HOSO.THOIGIAN = 24)</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5"/>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43" name="Google Shape;343;p15"/>
          <p:cNvSpPr txBox="1"/>
          <p:nvPr/>
        </p:nvSpPr>
        <p:spPr>
          <a:xfrm>
            <a:off x="1338805" y="1531715"/>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2. Phân tích</a:t>
            </a:r>
            <a:endParaRPr/>
          </a:p>
        </p:txBody>
      </p:sp>
      <p:sp>
        <p:nvSpPr>
          <p:cNvPr id="344" name="Google Shape;344;p15"/>
          <p:cNvSpPr txBox="1"/>
          <p:nvPr/>
        </p:nvSpPr>
        <p:spPr>
          <a:xfrm>
            <a:off x="1341863" y="2057400"/>
            <a:ext cx="1033532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Mục đích</a:t>
            </a:r>
            <a:r>
              <a:rPr lang="vi-VN" sz="1800">
                <a:solidFill>
                  <a:schemeClr val="dk1"/>
                </a:solidFill>
                <a:latin typeface="Arial"/>
                <a:ea typeface="Arial"/>
                <a:cs typeface="Arial"/>
                <a:sym typeface="Arial"/>
              </a:rPr>
              <a:t>: Bước phân tích câu truy vấn cho phép </a:t>
            </a:r>
            <a:r>
              <a:rPr b="1" lang="vi-VN" sz="1800">
                <a:solidFill>
                  <a:schemeClr val="dk1"/>
                </a:solidFill>
                <a:latin typeface="Arial"/>
                <a:ea typeface="Arial"/>
                <a:cs typeface="Arial"/>
                <a:sym typeface="Arial"/>
              </a:rPr>
              <a:t>phát hiện</a:t>
            </a:r>
            <a:r>
              <a:rPr lang="vi-VN" sz="1800">
                <a:solidFill>
                  <a:schemeClr val="dk1"/>
                </a:solidFill>
                <a:latin typeface="Arial"/>
                <a:ea typeface="Arial"/>
                <a:cs typeface="Arial"/>
                <a:sym typeface="Arial"/>
              </a:rPr>
              <a:t> ra những thành phần </a:t>
            </a:r>
            <a:r>
              <a:rPr b="1" lang="vi-VN" sz="1800">
                <a:solidFill>
                  <a:schemeClr val="dk1"/>
                </a:solidFill>
                <a:latin typeface="Arial"/>
                <a:ea typeface="Arial"/>
                <a:cs typeface="Arial"/>
                <a:sym typeface="Arial"/>
              </a:rPr>
              <a:t>không chính xác</a:t>
            </a:r>
            <a:r>
              <a:rPr lang="vi-VN" sz="1800">
                <a:solidFill>
                  <a:schemeClr val="dk1"/>
                </a:solidFill>
                <a:latin typeface="Arial"/>
                <a:ea typeface="Arial"/>
                <a:cs typeface="Arial"/>
                <a:sym typeface="Arial"/>
              </a:rPr>
              <a:t> (sai kiểu hoặc sai ngữ nghĩa) và loại bỏ chúng sớm nhất nếu có thể</a:t>
            </a:r>
            <a:endParaRPr sz="1800">
              <a:solidFill>
                <a:schemeClr val="dk1"/>
              </a:solidFill>
              <a:latin typeface="Arial"/>
              <a:ea typeface="Arial"/>
              <a:cs typeface="Arial"/>
              <a:sym typeface="Arial"/>
            </a:endParaRPr>
          </a:p>
        </p:txBody>
      </p:sp>
      <p:sp>
        <p:nvSpPr>
          <p:cNvPr id="345" name="Google Shape;345;p15"/>
          <p:cNvSpPr txBox="1"/>
          <p:nvPr/>
        </p:nvSpPr>
        <p:spPr>
          <a:xfrm>
            <a:off x="1341863" y="2847278"/>
            <a:ext cx="1033532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Truy vấn sai kiểu</a:t>
            </a:r>
            <a:r>
              <a:rPr lang="vi-VN" sz="1800">
                <a:solidFill>
                  <a:schemeClr val="dk1"/>
                </a:solidFill>
                <a:latin typeface="Arial"/>
                <a:ea typeface="Arial"/>
                <a:cs typeface="Arial"/>
                <a:sym typeface="Arial"/>
              </a:rPr>
              <a:t>: nếu một thuộc tính bất kỳ hoặc tên quan hệ của nó không được định nghĩa trong lược đồ tổng thể, hoặc phép toán áp dụng cho thuộc tính sai kiểu.</a:t>
            </a:r>
            <a:endParaRPr sz="1800">
              <a:solidFill>
                <a:schemeClr val="dk1"/>
              </a:solidFill>
              <a:latin typeface="Arial"/>
              <a:ea typeface="Arial"/>
              <a:cs typeface="Arial"/>
              <a:sym typeface="Arial"/>
            </a:endParaRPr>
          </a:p>
        </p:txBody>
      </p:sp>
      <p:sp>
        <p:nvSpPr>
          <p:cNvPr id="346" name="Google Shape;346;p15"/>
          <p:cNvSpPr txBox="1"/>
          <p:nvPr/>
        </p:nvSpPr>
        <p:spPr>
          <a:xfrm>
            <a:off x="1336055" y="3659226"/>
            <a:ext cx="10223808"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Ví dụ: Truy vấn trong SQL sau đây là sai kiểu:</a:t>
            </a:r>
            <a:endParaRPr/>
          </a:p>
          <a:p>
            <a:pPr indent="0" lvl="0" marL="0" marR="0" rtl="0" algn="l">
              <a:spcBef>
                <a:spcPts val="0"/>
              </a:spcBef>
              <a:spcAft>
                <a:spcPts val="0"/>
              </a:spcAft>
              <a:buNone/>
            </a:pPr>
            <a:r>
              <a:rPr lang="vi-VN" sz="1800">
                <a:solidFill>
                  <a:schemeClr val="dk1"/>
                </a:solidFill>
                <a:latin typeface="Arial"/>
                <a:ea typeface="Arial"/>
                <a:cs typeface="Arial"/>
                <a:sym typeface="Arial"/>
              </a:rPr>
              <a:t>          </a:t>
            </a:r>
            <a:r>
              <a:rPr b="1" lang="vi-VN" sz="1800">
                <a:solidFill>
                  <a:schemeClr val="dk1"/>
                </a:solidFill>
                <a:latin typeface="Arial"/>
                <a:ea typeface="Arial"/>
                <a:cs typeface="Arial"/>
                <a:sym typeface="Arial"/>
              </a:rPr>
              <a:t>SELECT</a:t>
            </a:r>
            <a:r>
              <a:rPr lang="vi-VN" sz="1800">
                <a:solidFill>
                  <a:schemeClr val="dk1"/>
                </a:solidFill>
                <a:latin typeface="Arial"/>
                <a:ea typeface="Arial"/>
                <a:cs typeface="Arial"/>
                <a:sym typeface="Arial"/>
              </a:rPr>
              <a:t> 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a:t>
            </a:r>
            <a:r>
              <a:rPr b="1" lang="vi-VN" sz="1800">
                <a:solidFill>
                  <a:schemeClr val="dk1"/>
                </a:solidFill>
                <a:latin typeface="Arial"/>
                <a:ea typeface="Arial"/>
                <a:cs typeface="Arial"/>
                <a:sym typeface="Arial"/>
              </a:rPr>
              <a:t> FROM</a:t>
            </a:r>
            <a:r>
              <a:rPr lang="vi-VN" sz="1800">
                <a:solidFill>
                  <a:schemeClr val="dk1"/>
                </a:solidFill>
                <a:latin typeface="Arial"/>
                <a:ea typeface="Arial"/>
                <a:cs typeface="Arial"/>
                <a:sym typeface="Arial"/>
              </a:rPr>
              <a:t> 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a:t>
            </a:r>
            <a:r>
              <a:rPr b="1" lang="vi-VN" sz="1800">
                <a:solidFill>
                  <a:schemeClr val="dk1"/>
                </a:solidFill>
                <a:latin typeface="Arial"/>
                <a:ea typeface="Arial"/>
                <a:cs typeface="Arial"/>
                <a:sym typeface="Arial"/>
              </a:rPr>
              <a:t>WHERE</a:t>
            </a:r>
            <a:r>
              <a:rPr lang="vi-VN" sz="1800">
                <a:solidFill>
                  <a:schemeClr val="dk1"/>
                </a:solidFill>
                <a:latin typeface="Arial"/>
                <a:ea typeface="Arial"/>
                <a:cs typeface="Arial"/>
                <a:sym typeface="Arial"/>
              </a:rPr>
              <a:t> E.TENNV &gt; 200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==&gt;Câu truy vấn trên sai vì: Thuộc tính E# không được khai báo trong lược đồ và phép toán &gt;200 không thích hợp với kiểu chuỗi của thuộc tính E.TENNV</a:t>
            </a: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6"/>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52" name="Google Shape;352;p16"/>
          <p:cNvSpPr txBox="1"/>
          <p:nvPr/>
        </p:nvSpPr>
        <p:spPr>
          <a:xfrm>
            <a:off x="1338805" y="1531715"/>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2. Phân tích</a:t>
            </a:r>
            <a:endParaRPr/>
          </a:p>
        </p:txBody>
      </p:sp>
      <p:sp>
        <p:nvSpPr>
          <p:cNvPr id="353" name="Google Shape;353;p16"/>
          <p:cNvSpPr txBox="1"/>
          <p:nvPr/>
        </p:nvSpPr>
        <p:spPr>
          <a:xfrm>
            <a:off x="1341863" y="2057400"/>
            <a:ext cx="1033532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Mục đích</a:t>
            </a:r>
            <a:r>
              <a:rPr lang="vi-VN" sz="1800">
                <a:solidFill>
                  <a:schemeClr val="dk1"/>
                </a:solidFill>
                <a:latin typeface="Arial"/>
                <a:ea typeface="Arial"/>
                <a:cs typeface="Arial"/>
                <a:sym typeface="Arial"/>
              </a:rPr>
              <a:t>: Bước phân tích câu truy vấn cho phép </a:t>
            </a:r>
            <a:r>
              <a:rPr b="1" lang="vi-VN" sz="1800">
                <a:solidFill>
                  <a:schemeClr val="dk1"/>
                </a:solidFill>
                <a:latin typeface="Arial"/>
                <a:ea typeface="Arial"/>
                <a:cs typeface="Arial"/>
                <a:sym typeface="Arial"/>
              </a:rPr>
              <a:t>phát hiện</a:t>
            </a:r>
            <a:r>
              <a:rPr lang="vi-VN" sz="1800">
                <a:solidFill>
                  <a:schemeClr val="dk1"/>
                </a:solidFill>
                <a:latin typeface="Arial"/>
                <a:ea typeface="Arial"/>
                <a:cs typeface="Arial"/>
                <a:sym typeface="Arial"/>
              </a:rPr>
              <a:t> ra những thành phần </a:t>
            </a:r>
            <a:r>
              <a:rPr b="1" lang="vi-VN" sz="1800">
                <a:solidFill>
                  <a:schemeClr val="dk1"/>
                </a:solidFill>
                <a:latin typeface="Arial"/>
                <a:ea typeface="Arial"/>
                <a:cs typeface="Arial"/>
                <a:sym typeface="Arial"/>
              </a:rPr>
              <a:t>không chính xác</a:t>
            </a:r>
            <a:r>
              <a:rPr lang="vi-VN" sz="1800">
                <a:solidFill>
                  <a:schemeClr val="dk1"/>
                </a:solidFill>
                <a:latin typeface="Arial"/>
                <a:ea typeface="Arial"/>
                <a:cs typeface="Arial"/>
                <a:sym typeface="Arial"/>
              </a:rPr>
              <a:t> (sai kiểu hoặc sai ngữ nghĩa) và loại bỏ chúng sớm nhất nếu có thể</a:t>
            </a:r>
            <a:endParaRPr sz="1800">
              <a:solidFill>
                <a:schemeClr val="dk1"/>
              </a:solidFill>
              <a:latin typeface="Arial"/>
              <a:ea typeface="Arial"/>
              <a:cs typeface="Arial"/>
              <a:sym typeface="Arial"/>
            </a:endParaRPr>
          </a:p>
        </p:txBody>
      </p:sp>
      <p:sp>
        <p:nvSpPr>
          <p:cNvPr id="354" name="Google Shape;354;p16"/>
          <p:cNvSpPr txBox="1"/>
          <p:nvPr/>
        </p:nvSpPr>
        <p:spPr>
          <a:xfrm>
            <a:off x="1341863" y="2847278"/>
            <a:ext cx="1033532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Truy vấn sai kiểu</a:t>
            </a:r>
            <a:r>
              <a:rPr lang="vi-VN" sz="1800">
                <a:solidFill>
                  <a:schemeClr val="dk1"/>
                </a:solidFill>
                <a:latin typeface="Arial"/>
                <a:ea typeface="Arial"/>
                <a:cs typeface="Arial"/>
                <a:sym typeface="Arial"/>
              </a:rPr>
              <a:t>: nếu một thuộc tính bất kỳ hoặc tên quan hệ của nó không được định nghĩa trong lược đồ tổng thể, hoặc phép toán áp dụng cho thuộc tính sai kiểu.</a:t>
            </a:r>
            <a:endParaRPr sz="1800">
              <a:solidFill>
                <a:schemeClr val="dk1"/>
              </a:solidFill>
              <a:latin typeface="Arial"/>
              <a:ea typeface="Arial"/>
              <a:cs typeface="Arial"/>
              <a:sym typeface="Arial"/>
            </a:endParaRPr>
          </a:p>
        </p:txBody>
      </p:sp>
      <p:sp>
        <p:nvSpPr>
          <p:cNvPr id="355" name="Google Shape;355;p16"/>
          <p:cNvSpPr txBox="1"/>
          <p:nvPr/>
        </p:nvSpPr>
        <p:spPr>
          <a:xfrm>
            <a:off x="1341863" y="3759335"/>
            <a:ext cx="10335300" cy="369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Truy vấn sai ngữ nghĩa</a:t>
            </a:r>
            <a:r>
              <a:rPr lang="vi-VN" sz="1800">
                <a:solidFill>
                  <a:schemeClr val="dk1"/>
                </a:solidFill>
                <a:latin typeface="Arial"/>
                <a:ea typeface="Arial"/>
                <a:cs typeface="Arial"/>
                <a:sym typeface="Arial"/>
              </a:rPr>
              <a:t>: nếu các thành phần của nó không tham gia vào việc tạo ra kết quả.</a:t>
            </a:r>
            <a:endParaRPr sz="1800">
              <a:solidFill>
                <a:schemeClr val="dk1"/>
              </a:solidFill>
              <a:latin typeface="Arial"/>
              <a:ea typeface="Arial"/>
              <a:cs typeface="Arial"/>
              <a:sym typeface="Arial"/>
            </a:endParaRPr>
          </a:p>
        </p:txBody>
      </p:sp>
      <p:sp>
        <p:nvSpPr>
          <p:cNvPr id="356" name="Google Shape;356;p16"/>
          <p:cNvSpPr txBox="1"/>
          <p:nvPr/>
        </p:nvSpPr>
        <p:spPr>
          <a:xfrm>
            <a:off x="1341863" y="4296937"/>
            <a:ext cx="10335321" cy="2308324"/>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dk1"/>
              </a:buClr>
              <a:buSzPts val="1800"/>
              <a:buFont typeface="Noto Sans Symbols"/>
              <a:buChar char="✔"/>
            </a:pPr>
            <a:r>
              <a:rPr b="1" i="0" lang="vi-VN" sz="1800" u="none" cap="none" strike="noStrike">
                <a:solidFill>
                  <a:schemeClr val="dk1"/>
                </a:solidFill>
                <a:latin typeface="Arial"/>
                <a:ea typeface="Arial"/>
                <a:cs typeface="Arial"/>
                <a:sym typeface="Arial"/>
              </a:rPr>
              <a:t>Đồ thị truy vấn</a:t>
            </a:r>
            <a:r>
              <a:rPr b="0" i="0" lang="vi-V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Một nút dùng để biểu diễn cho quan hệ kết quả</a:t>
            </a:r>
            <a:endParaRPr b="0" i="0" sz="18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Các nút khác biểu diễn cho các toán hạng trong quan hệ</a:t>
            </a:r>
            <a:endParaRPr b="0" i="0" sz="18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Cạnh nối giữa hai nút không phải là nút kết quả biểu diễn một phép nối</a:t>
            </a:r>
            <a:endParaRPr b="0" i="0" sz="18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Cạnh có nút đích là kết quả thì là biểu diễn cho một phép chiếu</a:t>
            </a:r>
            <a:endParaRPr b="0" i="0" sz="18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Một nú không phải là kết quả có thể được gán nhãn bởi phép chọn hoặc phép tự nối</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Noto Sans Symbols"/>
              <a:buChar char="✔"/>
            </a:pPr>
            <a:r>
              <a:rPr b="1" i="0" lang="vi-VN" sz="1800" u="none" cap="none" strike="noStrike">
                <a:solidFill>
                  <a:schemeClr val="dk1"/>
                </a:solidFill>
                <a:latin typeface="Arial"/>
                <a:ea typeface="Arial"/>
                <a:cs typeface="Arial"/>
                <a:sym typeface="Arial"/>
              </a:rPr>
              <a:t>Đồ thị kết nối</a:t>
            </a:r>
            <a:r>
              <a:rPr b="0" i="0" lang="vi-VN" sz="1800" u="none" cap="none" strike="noStrike">
                <a:solidFill>
                  <a:schemeClr val="dk1"/>
                </a:solidFill>
                <a:latin typeface="Arial"/>
                <a:ea typeface="Arial"/>
                <a:cs typeface="Arial"/>
                <a:sym typeface="Arial"/>
              </a:rPr>
              <a:t>: Là một đồ thị con của đồ thị truy vấn mà trong đó chỉ có phép nối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62" name="Google Shape;362;p17"/>
          <p:cNvSpPr txBox="1"/>
          <p:nvPr/>
        </p:nvSpPr>
        <p:spPr>
          <a:xfrm>
            <a:off x="1338805" y="1531715"/>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2. Phân tích</a:t>
            </a:r>
            <a:endParaRPr/>
          </a:p>
        </p:txBody>
      </p:sp>
      <p:sp>
        <p:nvSpPr>
          <p:cNvPr id="363" name="Google Shape;363;p17"/>
          <p:cNvSpPr txBox="1"/>
          <p:nvPr/>
        </p:nvSpPr>
        <p:spPr>
          <a:xfrm>
            <a:off x="1341863" y="2103863"/>
            <a:ext cx="7175809"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Ví dụ:  Từ các quan hệ E = NHANVIEN (MANV, TENNV, CHUCVU)</a:t>
            </a:r>
            <a:endParaRPr/>
          </a:p>
          <a:p>
            <a:pPr indent="0" lvl="0" marL="0" marR="0" rtl="0" algn="l">
              <a:spcBef>
                <a:spcPts val="0"/>
              </a:spcBef>
              <a:spcAft>
                <a:spcPts val="0"/>
              </a:spcAft>
              <a:buNone/>
            </a:pPr>
            <a:r>
              <a:rPr lang="vi-VN" sz="1800">
                <a:solidFill>
                  <a:schemeClr val="dk1"/>
                </a:solidFill>
                <a:latin typeface="Arial"/>
                <a:ea typeface="Arial"/>
                <a:cs typeface="Arial"/>
                <a:sym typeface="Arial"/>
              </a:rPr>
              <a:t>G = HOSO (MANV, MADA, NHIEMVU, THOIGIAN) </a:t>
            </a:r>
            <a:endParaRPr/>
          </a:p>
          <a:p>
            <a:pPr indent="0" lvl="0" marL="0" marR="0" rtl="0" algn="l">
              <a:spcBef>
                <a:spcPts val="0"/>
              </a:spcBef>
              <a:spcAft>
                <a:spcPts val="0"/>
              </a:spcAft>
              <a:buNone/>
            </a:pPr>
            <a:r>
              <a:rPr lang="vi-VN" sz="1800">
                <a:solidFill>
                  <a:schemeClr val="dk1"/>
                </a:solidFill>
                <a:latin typeface="Arial"/>
                <a:ea typeface="Arial"/>
                <a:cs typeface="Arial"/>
                <a:sym typeface="Arial"/>
              </a:rPr>
              <a:t>J = DUAN (MADA, TENDA, NGANSACH). </a:t>
            </a:r>
            <a:endParaRPr/>
          </a:p>
          <a:p>
            <a:pPr indent="0" lvl="0" marL="0" marR="0" rtl="0" algn="l">
              <a:spcBef>
                <a:spcPts val="0"/>
              </a:spcBef>
              <a:spcAft>
                <a:spcPts val="0"/>
              </a:spcAft>
              <a:buNone/>
            </a:pPr>
            <a:r>
              <a:rPr lang="vi-VN" sz="1800">
                <a:solidFill>
                  <a:schemeClr val="dk1"/>
                </a:solidFill>
                <a:latin typeface="Arial"/>
                <a:ea typeface="Arial"/>
                <a:cs typeface="Arial"/>
                <a:sym typeface="Arial"/>
              </a:rPr>
              <a:t>Xác định truy vấn “Tên và nhiệm vụ các lập trình viên làm dự án CSDL có thời gian lớn hơn 3 năm”</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Truy vấn trên được biểu diễn trong SQL như sau:</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a:t>
            </a:r>
            <a:r>
              <a:rPr b="1" lang="vi-VN" sz="1800">
                <a:solidFill>
                  <a:schemeClr val="dk1"/>
                </a:solidFill>
                <a:latin typeface="Arial"/>
                <a:ea typeface="Arial"/>
                <a:cs typeface="Arial"/>
                <a:sym typeface="Arial"/>
              </a:rPr>
              <a:t>SELECT</a:t>
            </a:r>
            <a:r>
              <a:rPr lang="vi-VN" sz="1800">
                <a:solidFill>
                  <a:schemeClr val="dk1"/>
                </a:solidFill>
                <a:latin typeface="Arial"/>
                <a:ea typeface="Arial"/>
                <a:cs typeface="Arial"/>
                <a:sym typeface="Arial"/>
              </a:rPr>
              <a:t> E.TENNV, G.NHIEMVU</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vi-VN" sz="1800">
                <a:solidFill>
                  <a:schemeClr val="dk1"/>
                </a:solidFill>
                <a:latin typeface="Arial"/>
                <a:ea typeface="Arial"/>
                <a:cs typeface="Arial"/>
                <a:sym typeface="Arial"/>
              </a:rPr>
              <a:t>          FROM</a:t>
            </a:r>
            <a:r>
              <a:rPr lang="vi-VN" sz="1800">
                <a:solidFill>
                  <a:schemeClr val="dk1"/>
                </a:solidFill>
                <a:latin typeface="Arial"/>
                <a:ea typeface="Arial"/>
                <a:cs typeface="Arial"/>
                <a:sym typeface="Arial"/>
              </a:rPr>
              <a:t> E,G,J</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a:t>
            </a:r>
            <a:r>
              <a:rPr b="1" lang="vi-VN" sz="1800">
                <a:solidFill>
                  <a:schemeClr val="dk1"/>
                </a:solidFill>
                <a:latin typeface="Arial"/>
                <a:ea typeface="Arial"/>
                <a:cs typeface="Arial"/>
                <a:sym typeface="Arial"/>
              </a:rPr>
              <a:t>WHERE</a:t>
            </a:r>
            <a:r>
              <a:rPr lang="vi-VN" sz="1800">
                <a:solidFill>
                  <a:schemeClr val="dk1"/>
                </a:solidFill>
                <a:latin typeface="Arial"/>
                <a:ea typeface="Arial"/>
                <a:cs typeface="Arial"/>
                <a:sym typeface="Arial"/>
              </a:rPr>
              <a:t> E.MANV = G.MANV</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vi-VN" sz="1800">
                <a:solidFill>
                  <a:schemeClr val="dk1"/>
                </a:solidFill>
                <a:latin typeface="Arial"/>
                <a:ea typeface="Arial"/>
                <a:cs typeface="Arial"/>
                <a:sym typeface="Arial"/>
              </a:rPr>
              <a:t>          AND</a:t>
            </a:r>
            <a:r>
              <a:rPr lang="vi-VN" sz="1800">
                <a:solidFill>
                  <a:schemeClr val="dk1"/>
                </a:solidFill>
                <a:latin typeface="Arial"/>
                <a:ea typeface="Arial"/>
                <a:cs typeface="Arial"/>
                <a:sym typeface="Arial"/>
              </a:rPr>
              <a:t> G.MADA = J.MADA</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vi-VN" sz="1800">
                <a:solidFill>
                  <a:schemeClr val="dk1"/>
                </a:solidFill>
                <a:latin typeface="Arial"/>
                <a:ea typeface="Arial"/>
                <a:cs typeface="Arial"/>
                <a:sym typeface="Arial"/>
              </a:rPr>
              <a:t>          AND</a:t>
            </a:r>
            <a:r>
              <a:rPr lang="vi-VN" sz="1800">
                <a:solidFill>
                  <a:schemeClr val="dk1"/>
                </a:solidFill>
                <a:latin typeface="Arial"/>
                <a:ea typeface="Arial"/>
                <a:cs typeface="Arial"/>
                <a:sym typeface="Arial"/>
              </a:rPr>
              <a:t> TENDA = “CSDL”</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a:t>
            </a:r>
            <a:r>
              <a:rPr b="1" lang="vi-VN" sz="1800">
                <a:solidFill>
                  <a:schemeClr val="dk1"/>
                </a:solidFill>
                <a:latin typeface="Arial"/>
                <a:ea typeface="Arial"/>
                <a:cs typeface="Arial"/>
                <a:sym typeface="Arial"/>
              </a:rPr>
              <a:t> AND</a:t>
            </a:r>
            <a:r>
              <a:rPr lang="vi-VN" sz="1800">
                <a:solidFill>
                  <a:schemeClr val="dk1"/>
                </a:solidFill>
                <a:latin typeface="Arial"/>
                <a:ea typeface="Arial"/>
                <a:cs typeface="Arial"/>
                <a:sym typeface="Arial"/>
              </a:rPr>
              <a:t> THOIGIAN &gt;= 36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a:t>
            </a:r>
            <a:r>
              <a:rPr b="1" lang="vi-VN" sz="1800">
                <a:solidFill>
                  <a:schemeClr val="dk1"/>
                </a:solidFill>
                <a:latin typeface="Arial"/>
                <a:ea typeface="Arial"/>
                <a:cs typeface="Arial"/>
                <a:sym typeface="Arial"/>
              </a:rPr>
              <a:t>AND</a:t>
            </a:r>
            <a:r>
              <a:rPr lang="vi-VN" sz="1800">
                <a:solidFill>
                  <a:schemeClr val="dk1"/>
                </a:solidFill>
                <a:latin typeface="Arial"/>
                <a:ea typeface="Arial"/>
                <a:cs typeface="Arial"/>
                <a:sym typeface="Arial"/>
              </a:rPr>
              <a:t> CHUCVU = “Lập trình viên”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vi-VN" sz="1800">
                <a:solidFill>
                  <a:schemeClr val="dk1"/>
                </a:solidFill>
                <a:latin typeface="Arial"/>
                <a:ea typeface="Arial"/>
                <a:cs typeface="Arial"/>
                <a:sym typeface="Arial"/>
              </a:rPr>
              <a:t>⇒ Đồ thị truy vấn và đồ thị kết nối tương ứng</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364" name="Google Shape;364;p17"/>
          <p:cNvPicPr preferRelativeResize="0"/>
          <p:nvPr/>
        </p:nvPicPr>
        <p:blipFill rotWithShape="1">
          <a:blip r:embed="rId3">
            <a:alphaModFix/>
          </a:blip>
          <a:srcRect b="0" l="0" r="0" t="0"/>
          <a:stretch/>
        </p:blipFill>
        <p:spPr>
          <a:xfrm>
            <a:off x="8274205" y="1182770"/>
            <a:ext cx="3421565" cy="2968461"/>
          </a:xfrm>
          <a:prstGeom prst="rect">
            <a:avLst/>
          </a:prstGeom>
          <a:noFill/>
          <a:ln>
            <a:noFill/>
          </a:ln>
        </p:spPr>
      </p:pic>
      <p:pic>
        <p:nvPicPr>
          <p:cNvPr id="365" name="Google Shape;365;p17"/>
          <p:cNvPicPr preferRelativeResize="0"/>
          <p:nvPr/>
        </p:nvPicPr>
        <p:blipFill rotWithShape="1">
          <a:blip r:embed="rId4">
            <a:alphaModFix/>
          </a:blip>
          <a:srcRect b="0" l="0" r="0" t="0"/>
          <a:stretch/>
        </p:blipFill>
        <p:spPr>
          <a:xfrm>
            <a:off x="8335886" y="4192046"/>
            <a:ext cx="3428302" cy="26091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8"/>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71" name="Google Shape;371;p18"/>
          <p:cNvSpPr txBox="1"/>
          <p:nvPr/>
        </p:nvSpPr>
        <p:spPr>
          <a:xfrm>
            <a:off x="1338805" y="1531715"/>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3 Loại bỏ dư thừa</a:t>
            </a:r>
            <a:endParaRPr/>
          </a:p>
        </p:txBody>
      </p:sp>
      <p:sp>
        <p:nvSpPr>
          <p:cNvPr id="372" name="Google Shape;372;p18"/>
          <p:cNvSpPr txBox="1"/>
          <p:nvPr/>
        </p:nvSpPr>
        <p:spPr>
          <a:xfrm>
            <a:off x="1341863" y="2057400"/>
            <a:ext cx="10335321"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Mục đích</a:t>
            </a:r>
            <a:r>
              <a:rPr lang="vi-VN" sz="1800">
                <a:solidFill>
                  <a:schemeClr val="dk1"/>
                </a:solidFill>
                <a:latin typeface="Arial"/>
                <a:ea typeface="Arial"/>
                <a:cs typeface="Arial"/>
                <a:sym typeface="Arial"/>
              </a:rPr>
              <a:t>: Loại bỏ các truy vấn có chứa tân từ dư thừa và công việc dư thừa.</a:t>
            </a:r>
            <a:endParaRPr sz="1800">
              <a:solidFill>
                <a:schemeClr val="dk1"/>
              </a:solidFill>
              <a:latin typeface="Arial"/>
              <a:ea typeface="Arial"/>
              <a:cs typeface="Arial"/>
              <a:sym typeface="Arial"/>
            </a:endParaRPr>
          </a:p>
        </p:txBody>
      </p:sp>
      <p:sp>
        <p:nvSpPr>
          <p:cNvPr id="373" name="Google Shape;373;p18"/>
          <p:cNvSpPr txBox="1"/>
          <p:nvPr/>
        </p:nvSpPr>
        <p:spPr>
          <a:xfrm>
            <a:off x="1341863" y="2568497"/>
            <a:ext cx="1033532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Sự dư thừa tân từ và dư thừa công việc có thể được loại bỏ bằng cách làm đơn giản hóa các điều kiện thông qua các luật lũy đẳng:</a:t>
            </a:r>
            <a:endParaRPr sz="1800">
              <a:solidFill>
                <a:schemeClr val="dk1"/>
              </a:solidFill>
              <a:latin typeface="Arial"/>
              <a:ea typeface="Arial"/>
              <a:cs typeface="Arial"/>
              <a:sym typeface="Arial"/>
            </a:endParaRPr>
          </a:p>
        </p:txBody>
      </p:sp>
      <p:pic>
        <p:nvPicPr>
          <p:cNvPr descr="Ảnh có chứa bàn&#10;&#10;Mô tả được tự động tạo" id="374" name="Google Shape;374;p18"/>
          <p:cNvPicPr preferRelativeResize="0"/>
          <p:nvPr/>
        </p:nvPicPr>
        <p:blipFill rotWithShape="1">
          <a:blip r:embed="rId3">
            <a:alphaModFix/>
          </a:blip>
          <a:srcRect b="0" l="0" r="0" t="0"/>
          <a:stretch/>
        </p:blipFill>
        <p:spPr>
          <a:xfrm>
            <a:off x="3500437" y="3365810"/>
            <a:ext cx="5191125"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9"/>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80" name="Google Shape;380;p19"/>
          <p:cNvSpPr txBox="1"/>
          <p:nvPr/>
        </p:nvSpPr>
        <p:spPr>
          <a:xfrm>
            <a:off x="1338805" y="1262227"/>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3 Loại bỏ dư thừa</a:t>
            </a:r>
            <a:endParaRPr/>
          </a:p>
        </p:txBody>
      </p:sp>
      <p:sp>
        <p:nvSpPr>
          <p:cNvPr id="381" name="Google Shape;381;p19"/>
          <p:cNvSpPr txBox="1"/>
          <p:nvPr/>
        </p:nvSpPr>
        <p:spPr>
          <a:xfrm>
            <a:off x="1341863" y="1629935"/>
            <a:ext cx="10335321" cy="526297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Ví dụ: Xét câu truy vấn SQL sau:</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SELECT</a:t>
            </a:r>
            <a:r>
              <a:rPr lang="vi-VN" sz="1600">
                <a:solidFill>
                  <a:schemeClr val="dk1"/>
                </a:solidFill>
                <a:latin typeface="Arial"/>
                <a:ea typeface="Arial"/>
                <a:cs typeface="Arial"/>
                <a:sym typeface="Arial"/>
              </a:rPr>
              <a:t> G.CHUCVU</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FROM</a:t>
            </a:r>
            <a:r>
              <a:rPr lang="vi-VN" sz="1600">
                <a:solidFill>
                  <a:schemeClr val="dk1"/>
                </a:solidFill>
                <a:latin typeface="Arial"/>
                <a:ea typeface="Arial"/>
                <a:cs typeface="Arial"/>
                <a:sym typeface="Arial"/>
              </a:rPr>
              <a:t> E</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WHERE</a:t>
            </a: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NOT</a:t>
            </a:r>
            <a:r>
              <a:rPr lang="vi-VN" sz="1600">
                <a:solidFill>
                  <a:schemeClr val="dk1"/>
                </a:solidFill>
                <a:latin typeface="Arial"/>
                <a:ea typeface="Arial"/>
                <a:cs typeface="Arial"/>
                <a:sym typeface="Arial"/>
              </a:rPr>
              <a:t> (G.CHUCVU = “Lập trình viên”)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(G.CHUCVU = “Lập trình viên” </a:t>
            </a:r>
            <a:r>
              <a:rPr b="1" lang="vi-VN" sz="1600">
                <a:solidFill>
                  <a:schemeClr val="dk1"/>
                </a:solidFill>
                <a:latin typeface="Arial"/>
                <a:ea typeface="Arial"/>
                <a:cs typeface="Arial"/>
                <a:sym typeface="Arial"/>
              </a:rPr>
              <a:t>OR </a:t>
            </a:r>
            <a:r>
              <a:rPr lang="vi-VN" sz="1600">
                <a:solidFill>
                  <a:schemeClr val="dk1"/>
                </a:solidFill>
                <a:latin typeface="Arial"/>
                <a:ea typeface="Arial"/>
                <a:cs typeface="Arial"/>
                <a:sym typeface="Arial"/>
              </a:rPr>
              <a:t>G.CHUCVU = “Kỹ sư điện”)</a:t>
            </a:r>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NOT</a:t>
            </a:r>
            <a:r>
              <a:rPr lang="vi-VN" sz="1600">
                <a:solidFill>
                  <a:schemeClr val="dk1"/>
                </a:solidFill>
                <a:latin typeface="Arial"/>
                <a:ea typeface="Arial"/>
                <a:cs typeface="Arial"/>
                <a:sym typeface="Arial"/>
              </a:rPr>
              <a:t> (G.CHUCVU = “Kỹ sư điện”) </a:t>
            </a:r>
            <a:r>
              <a:rPr b="1" lang="vi-VN" sz="1600">
                <a:solidFill>
                  <a:schemeClr val="dk1"/>
                </a:solidFill>
                <a:latin typeface="Arial"/>
                <a:ea typeface="Arial"/>
                <a:cs typeface="Arial"/>
                <a:sym typeface="Arial"/>
              </a:rPr>
              <a:t>OR</a:t>
            </a:r>
            <a:r>
              <a:rPr lang="vi-VN" sz="1600">
                <a:solidFill>
                  <a:schemeClr val="dk1"/>
                </a:solidFill>
                <a:latin typeface="Arial"/>
                <a:ea typeface="Arial"/>
                <a:cs typeface="Arial"/>
                <a:sym typeface="Arial"/>
              </a:rPr>
              <a:t> E.TENNV = “Thắng”</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Nếu sử dụng các quy luật lũy đẳng đã biết, ta có thể loại bỏ dư thừa như sau:</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Đặt các tân từ sau lần lượt là: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p</a:t>
            </a:r>
            <a:r>
              <a:rPr baseline="-25000" lang="vi-VN" sz="1600">
                <a:solidFill>
                  <a:schemeClr val="dk1"/>
                </a:solidFill>
                <a:latin typeface="Arial"/>
                <a:ea typeface="Arial"/>
                <a:cs typeface="Arial"/>
                <a:sym typeface="Arial"/>
              </a:rPr>
              <a:t>1</a:t>
            </a:r>
            <a:r>
              <a:rPr lang="vi-VN" sz="1600">
                <a:solidFill>
                  <a:schemeClr val="dk1"/>
                </a:solidFill>
                <a:latin typeface="Arial"/>
                <a:ea typeface="Arial"/>
                <a:cs typeface="Arial"/>
                <a:sym typeface="Arial"/>
              </a:rPr>
              <a:t>: CHUCVU = “Lập trình viên”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p</a:t>
            </a:r>
            <a:r>
              <a:rPr baseline="-25000" lang="vi-VN" sz="1600">
                <a:solidFill>
                  <a:schemeClr val="dk1"/>
                </a:solidFill>
                <a:latin typeface="Arial"/>
                <a:ea typeface="Arial"/>
                <a:cs typeface="Arial"/>
                <a:sym typeface="Arial"/>
              </a:rPr>
              <a:t>2</a:t>
            </a:r>
            <a:r>
              <a:rPr lang="vi-VN" sz="1600">
                <a:solidFill>
                  <a:schemeClr val="dk1"/>
                </a:solidFill>
                <a:latin typeface="Arial"/>
                <a:ea typeface="Arial"/>
                <a:cs typeface="Arial"/>
                <a:sym typeface="Arial"/>
              </a:rPr>
              <a:t>: CHUCVU = “Kỹ sư điện”</a:t>
            </a:r>
            <a:r>
              <a:rPr baseline="-25000" lang="vi-VN"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p</a:t>
            </a:r>
            <a:r>
              <a:rPr baseline="-25000" lang="vi-VN" sz="1600">
                <a:solidFill>
                  <a:schemeClr val="dk1"/>
                </a:solidFill>
                <a:latin typeface="Arial"/>
                <a:ea typeface="Arial"/>
                <a:cs typeface="Arial"/>
                <a:sym typeface="Arial"/>
              </a:rPr>
              <a:t>3</a:t>
            </a:r>
            <a:r>
              <a:rPr lang="vi-VN" sz="1600">
                <a:solidFill>
                  <a:schemeClr val="dk1"/>
                </a:solidFill>
                <a:latin typeface="Arial"/>
                <a:ea typeface="Arial"/>
                <a:cs typeface="Arial"/>
                <a:sym typeface="Arial"/>
              </a:rPr>
              <a:t>: E.TENNV = “Thắng”</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Khi đó các tân từ sau mệnh đề </a:t>
            </a:r>
            <a:r>
              <a:rPr b="1" lang="vi-VN" sz="1600">
                <a:solidFill>
                  <a:schemeClr val="dk1"/>
                </a:solidFill>
                <a:latin typeface="Arial"/>
                <a:ea typeface="Arial"/>
                <a:cs typeface="Arial"/>
                <a:sym typeface="Arial"/>
              </a:rPr>
              <a:t>WHERE</a:t>
            </a:r>
            <a:r>
              <a:rPr lang="vi-VN" sz="1600">
                <a:solidFill>
                  <a:schemeClr val="dk1"/>
                </a:solidFill>
                <a:latin typeface="Arial"/>
                <a:ea typeface="Arial"/>
                <a:cs typeface="Arial"/>
                <a:sym typeface="Arial"/>
              </a:rPr>
              <a:t> được mô tả như sau:</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p: (¬p</a:t>
            </a:r>
            <a:r>
              <a:rPr baseline="-25000" lang="vi-VN" sz="1600">
                <a:solidFill>
                  <a:schemeClr val="dk1"/>
                </a:solidFill>
                <a:latin typeface="Arial"/>
                <a:ea typeface="Arial"/>
                <a:cs typeface="Arial"/>
                <a:sym typeface="Arial"/>
              </a:rPr>
              <a:t>1</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1</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2</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2</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3</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vi-VN" sz="1600">
                <a:solidFill>
                  <a:schemeClr val="dk1"/>
                </a:solidFill>
                <a:latin typeface="Arial"/>
                <a:ea typeface="Arial"/>
                <a:cs typeface="Arial"/>
                <a:sym typeface="Arial"/>
              </a:rPr>
              <a:t>              ⇔</a:t>
            </a:r>
            <a:r>
              <a:rPr lang="vi-VN" sz="1600">
                <a:solidFill>
                  <a:schemeClr val="dk1"/>
                </a:solidFill>
                <a:latin typeface="Arial"/>
                <a:ea typeface="Arial"/>
                <a:cs typeface="Arial"/>
                <a:sym typeface="Arial"/>
              </a:rPr>
              <a:t> (¬p</a:t>
            </a:r>
            <a:r>
              <a:rPr baseline="-25000" lang="vi-VN" sz="1600">
                <a:solidFill>
                  <a:schemeClr val="dk1"/>
                </a:solidFill>
                <a:latin typeface="Arial"/>
                <a:ea typeface="Arial"/>
                <a:cs typeface="Arial"/>
                <a:sym typeface="Arial"/>
              </a:rPr>
              <a:t>1</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1</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2</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1</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2</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2</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3</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vi-VN" sz="1600">
                <a:solidFill>
                  <a:schemeClr val="dk1"/>
                </a:solidFill>
                <a:latin typeface="Arial"/>
                <a:ea typeface="Arial"/>
                <a:cs typeface="Arial"/>
                <a:sym typeface="Arial"/>
              </a:rPr>
              <a:t>              ⇔ </a:t>
            </a:r>
            <a:r>
              <a:rPr lang="vi-VN" sz="1600">
                <a:solidFill>
                  <a:schemeClr val="dk1"/>
                </a:solidFill>
                <a:latin typeface="Arial"/>
                <a:ea typeface="Arial"/>
                <a:cs typeface="Arial"/>
                <a:sym typeface="Arial"/>
              </a:rPr>
              <a:t>(false ∧ ¬p</a:t>
            </a:r>
            <a:r>
              <a:rPr baseline="-25000" lang="vi-VN" sz="1600">
                <a:solidFill>
                  <a:schemeClr val="dk1"/>
                </a:solidFill>
                <a:latin typeface="Arial"/>
                <a:ea typeface="Arial"/>
                <a:cs typeface="Arial"/>
                <a:sym typeface="Arial"/>
              </a:rPr>
              <a:t>2</a:t>
            </a:r>
            <a:r>
              <a:rPr lang="vi-VN" sz="1600">
                <a:solidFill>
                  <a:schemeClr val="dk1"/>
                </a:solidFill>
                <a:latin typeface="Arial"/>
                <a:ea typeface="Arial"/>
                <a:cs typeface="Arial"/>
                <a:sym typeface="Arial"/>
              </a:rPr>
              <a:t>) ∨ (¬p</a:t>
            </a:r>
            <a:r>
              <a:rPr baseline="-25000" lang="vi-VN" sz="1600">
                <a:solidFill>
                  <a:schemeClr val="dk1"/>
                </a:solidFill>
                <a:latin typeface="Arial"/>
                <a:ea typeface="Arial"/>
                <a:cs typeface="Arial"/>
                <a:sym typeface="Arial"/>
              </a:rPr>
              <a:t>1</a:t>
            </a:r>
            <a:r>
              <a:rPr lang="vi-VN" sz="1600">
                <a:solidFill>
                  <a:schemeClr val="dk1"/>
                </a:solidFill>
                <a:latin typeface="Arial"/>
                <a:ea typeface="Arial"/>
                <a:cs typeface="Arial"/>
                <a:sym typeface="Arial"/>
              </a:rPr>
              <a:t> ∧ false) ∨ p</a:t>
            </a:r>
            <a:r>
              <a:rPr baseline="-25000" lang="vi-VN" sz="1600">
                <a:solidFill>
                  <a:schemeClr val="dk1"/>
                </a:solidFill>
                <a:latin typeface="Arial"/>
                <a:ea typeface="Arial"/>
                <a:cs typeface="Arial"/>
                <a:sym typeface="Arial"/>
              </a:rPr>
              <a:t>3</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vi-VN" sz="1600">
                <a:solidFill>
                  <a:schemeClr val="dk1"/>
                </a:solidFill>
                <a:latin typeface="Arial"/>
                <a:ea typeface="Arial"/>
                <a:cs typeface="Arial"/>
                <a:sym typeface="Arial"/>
              </a:rPr>
              <a:t>              ⇔ </a:t>
            </a:r>
            <a:r>
              <a:rPr lang="vi-VN" sz="1600">
                <a:solidFill>
                  <a:schemeClr val="dk1"/>
                </a:solidFill>
                <a:latin typeface="Arial"/>
                <a:ea typeface="Arial"/>
                <a:cs typeface="Arial"/>
                <a:sym typeface="Arial"/>
              </a:rPr>
              <a:t>false ∧ false ∨ p</a:t>
            </a:r>
            <a:r>
              <a:rPr baseline="-25000" lang="vi-VN" sz="1600">
                <a:solidFill>
                  <a:schemeClr val="dk1"/>
                </a:solidFill>
                <a:latin typeface="Arial"/>
                <a:ea typeface="Arial"/>
                <a:cs typeface="Arial"/>
                <a:sym typeface="Arial"/>
              </a:rPr>
              <a:t>3</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vi-VN" sz="1600">
                <a:solidFill>
                  <a:schemeClr val="dk1"/>
                </a:solidFill>
                <a:latin typeface="Arial"/>
                <a:ea typeface="Arial"/>
                <a:cs typeface="Arial"/>
                <a:sym typeface="Arial"/>
              </a:rPr>
              <a:t>              ⇔ </a:t>
            </a:r>
            <a:r>
              <a:rPr lang="vi-VN" sz="1600">
                <a:solidFill>
                  <a:schemeClr val="dk1"/>
                </a:solidFill>
                <a:latin typeface="Arial"/>
                <a:ea typeface="Arial"/>
                <a:cs typeface="Arial"/>
                <a:sym typeface="Arial"/>
              </a:rPr>
              <a:t>p</a:t>
            </a:r>
            <a:r>
              <a:rPr baseline="-25000" lang="vi-VN" sz="1600">
                <a:solidFill>
                  <a:schemeClr val="dk1"/>
                </a:solidFill>
                <a:latin typeface="Arial"/>
                <a:ea typeface="Arial"/>
                <a:cs typeface="Arial"/>
                <a:sym typeface="Arial"/>
              </a:rPr>
              <a:t>3</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==&gt;Vậy câu truy vấn được rút gọn thành:</a:t>
            </a:r>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SELECT</a:t>
            </a:r>
            <a:r>
              <a:rPr lang="vi-VN" sz="1600">
                <a:solidFill>
                  <a:schemeClr val="dk1"/>
                </a:solidFill>
                <a:latin typeface="Arial"/>
                <a:ea typeface="Arial"/>
                <a:cs typeface="Arial"/>
                <a:sym typeface="Arial"/>
              </a:rPr>
              <a:t> G.CHUCVU</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FROM</a:t>
            </a:r>
            <a:r>
              <a:rPr lang="vi-VN" sz="1600">
                <a:solidFill>
                  <a:schemeClr val="dk1"/>
                </a:solidFill>
                <a:latin typeface="Arial"/>
                <a:ea typeface="Arial"/>
                <a:cs typeface="Arial"/>
                <a:sym typeface="Arial"/>
              </a:rPr>
              <a:t> E</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vi-VN" sz="1600">
                <a:solidFill>
                  <a:schemeClr val="dk1"/>
                </a:solidFill>
                <a:latin typeface="Arial"/>
                <a:ea typeface="Arial"/>
                <a:cs typeface="Arial"/>
                <a:sym typeface="Arial"/>
              </a:rPr>
              <a:t>             </a:t>
            </a:r>
            <a:r>
              <a:rPr b="1" lang="vi-VN" sz="1600">
                <a:solidFill>
                  <a:schemeClr val="dk1"/>
                </a:solidFill>
                <a:latin typeface="Arial"/>
                <a:ea typeface="Arial"/>
                <a:cs typeface="Arial"/>
                <a:sym typeface="Arial"/>
              </a:rPr>
              <a:t>WHERE</a:t>
            </a:r>
            <a:r>
              <a:rPr lang="vi-VN" sz="1600">
                <a:solidFill>
                  <a:schemeClr val="dk1"/>
                </a:solidFill>
                <a:latin typeface="Arial"/>
                <a:ea typeface="Arial"/>
                <a:cs typeface="Arial"/>
                <a:sym typeface="Arial"/>
              </a:rPr>
              <a:t> E.TENNV = “Thắng”</a:t>
            </a:r>
            <a:endParaRPr sz="1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2"/>
          <p:cNvGrpSpPr/>
          <p:nvPr/>
        </p:nvGrpSpPr>
        <p:grpSpPr>
          <a:xfrm>
            <a:off x="-755804" y="-1486724"/>
            <a:ext cx="13703609" cy="9286240"/>
            <a:chOff x="-755804" y="-1486724"/>
            <a:chExt cx="13703609" cy="9286240"/>
          </a:xfrm>
        </p:grpSpPr>
        <p:sp>
          <p:nvSpPr>
            <p:cNvPr id="156" name="Google Shape;156;p2"/>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F5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2"/>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2"/>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2"/>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2"/>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2"/>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2"/>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2"/>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2"/>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2"/>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2"/>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2"/>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2"/>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2"/>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2"/>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2"/>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2"/>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2"/>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8" name="Google Shape;178;p2"/>
          <p:cNvGrpSpPr/>
          <p:nvPr/>
        </p:nvGrpSpPr>
        <p:grpSpPr>
          <a:xfrm>
            <a:off x="1199305" y="795972"/>
            <a:ext cx="9793390" cy="5266057"/>
            <a:chOff x="1199305" y="795972"/>
            <a:chExt cx="9793390" cy="5266057"/>
          </a:xfrm>
        </p:grpSpPr>
        <p:sp>
          <p:nvSpPr>
            <p:cNvPr id="179" name="Google Shape;179;p2"/>
            <p:cNvSpPr/>
            <p:nvPr/>
          </p:nvSpPr>
          <p:spPr>
            <a:xfrm>
              <a:off x="1199305" y="79597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2"/>
            <p:cNvSpPr/>
            <p:nvPr/>
          </p:nvSpPr>
          <p:spPr>
            <a:xfrm>
              <a:off x="1409701" y="990110"/>
              <a:ext cx="9372599" cy="4877780"/>
            </a:xfrm>
            <a:custGeom>
              <a:rect b="b" l="l" r="r" t="t"/>
              <a:pathLst>
                <a:path extrusionOk="0" h="4877780" w="9372599">
                  <a:moveTo>
                    <a:pt x="4000542" y="611047"/>
                  </a:moveTo>
                  <a:lnTo>
                    <a:pt x="4000542" y="1863169"/>
                  </a:lnTo>
                  <a:lnTo>
                    <a:pt x="5252664" y="1863169"/>
                  </a:lnTo>
                  <a:lnTo>
                    <a:pt x="5252664" y="611047"/>
                  </a:lnTo>
                  <a:close/>
                  <a:moveTo>
                    <a:pt x="0" y="0"/>
                  </a:moveTo>
                  <a:lnTo>
                    <a:pt x="9372599" y="0"/>
                  </a:lnTo>
                  <a:lnTo>
                    <a:pt x="9372599" y="4877780"/>
                  </a:lnTo>
                  <a:lnTo>
                    <a:pt x="0" y="48777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2"/>
            <p:cNvSpPr txBox="1"/>
            <p:nvPr/>
          </p:nvSpPr>
          <p:spPr>
            <a:xfrm>
              <a:off x="5661761" y="1438801"/>
              <a:ext cx="72592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8800" u="none" cap="none" strike="noStrike">
                  <a:solidFill>
                    <a:schemeClr val="lt1"/>
                  </a:solidFill>
                  <a:latin typeface="Arial"/>
                  <a:ea typeface="Arial"/>
                  <a:cs typeface="Arial"/>
                  <a:sym typeface="Arial"/>
                </a:rPr>
                <a:t>1</a:t>
              </a:r>
              <a:endParaRPr/>
            </a:p>
          </p:txBody>
        </p:sp>
      </p:grpSp>
      <p:sp>
        <p:nvSpPr>
          <p:cNvPr id="182" name="Google Shape;182;p2"/>
          <p:cNvSpPr txBox="1"/>
          <p:nvPr/>
        </p:nvSpPr>
        <p:spPr>
          <a:xfrm>
            <a:off x="827969" y="2918937"/>
            <a:ext cx="10741159" cy="17235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vi-VN" sz="4800" u="none">
                <a:solidFill>
                  <a:schemeClr val="dk1"/>
                </a:solidFill>
                <a:latin typeface="Arial"/>
                <a:ea typeface="Arial"/>
                <a:cs typeface="Arial"/>
                <a:sym typeface="Arial"/>
              </a:rPr>
              <a:t>Khái quát về cơ sở</a:t>
            </a:r>
            <a:endParaRPr b="0" sz="4800" u="none">
              <a:solidFill>
                <a:schemeClr val="dk1"/>
              </a:solidFill>
              <a:latin typeface="Arial"/>
              <a:ea typeface="Arial"/>
              <a:cs typeface="Arial"/>
              <a:sym typeface="Arial"/>
            </a:endParaRPr>
          </a:p>
          <a:p>
            <a:pPr indent="0" lvl="0" marL="0" marR="0" rtl="0" algn="ctr">
              <a:spcBef>
                <a:spcPts val="1200"/>
              </a:spcBef>
              <a:spcAft>
                <a:spcPts val="0"/>
              </a:spcAft>
              <a:buNone/>
            </a:pPr>
            <a:r>
              <a:rPr b="0" lang="vi-VN" sz="4800" u="none">
                <a:solidFill>
                  <a:schemeClr val="dk1"/>
                </a:solidFill>
                <a:latin typeface="Arial"/>
                <a:ea typeface="Arial"/>
                <a:cs typeface="Arial"/>
                <a:sym typeface="Arial"/>
              </a:rPr>
              <a:t> dữ liệu phân tán</a:t>
            </a:r>
            <a:endParaRPr b="0" sz="4800" u="none">
              <a:solidFill>
                <a:schemeClr val="dk1"/>
              </a:solidFill>
              <a:latin typeface="Arial"/>
              <a:ea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0"/>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87" name="Google Shape;387;p20"/>
          <p:cNvSpPr txBox="1"/>
          <p:nvPr/>
        </p:nvSpPr>
        <p:spPr>
          <a:xfrm>
            <a:off x="1338805" y="1262227"/>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4. Viết lại</a:t>
            </a:r>
            <a:endParaRPr/>
          </a:p>
        </p:txBody>
      </p:sp>
      <p:sp>
        <p:nvSpPr>
          <p:cNvPr id="388" name="Google Shape;388;p20"/>
          <p:cNvSpPr txBox="1"/>
          <p:nvPr/>
        </p:nvSpPr>
        <p:spPr>
          <a:xfrm>
            <a:off x="1341863" y="1787912"/>
            <a:ext cx="10177346"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Bước cuối cùng của phân rã câu truy vấn là viết lại câu truy vấn dưới dạng đại số quan hệ. Có thể được chia làm hai bước sau:</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Biến đổi trực tiếp truy vấn phép tính sang đại số quan hệ</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Cấu trúc lại câu truy vấn đại số quan hệ để cải tiến hiệu năng</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20"/>
          <p:cNvSpPr txBox="1"/>
          <p:nvPr/>
        </p:nvSpPr>
        <p:spPr>
          <a:xfrm>
            <a:off x="1341864" y="3200400"/>
            <a:ext cx="10177345"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202122"/>
              </a:buClr>
              <a:buSzPts val="2000"/>
              <a:buFont typeface="Noto Sans Symbols"/>
              <a:buChar char="⮚"/>
            </a:pPr>
            <a:r>
              <a:rPr lang="vi-VN" sz="2000">
                <a:solidFill>
                  <a:srgbClr val="202122"/>
                </a:solidFill>
                <a:latin typeface="Arial"/>
                <a:ea typeface="Arial"/>
                <a:cs typeface="Arial"/>
                <a:sym typeface="Arial"/>
              </a:rPr>
              <a:t>Thông thường người ta biểu diễn các truy vấn đại số quan hệ bởi cây đại số quan hệ.</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202122"/>
              </a:solidFill>
              <a:latin typeface="Arial"/>
              <a:ea typeface="Arial"/>
              <a:cs typeface="Arial"/>
              <a:sym typeface="Arial"/>
            </a:endParaRPr>
          </a:p>
          <a:p>
            <a:pPr indent="-342900" lvl="0" marL="342900" marR="0" rtl="0" algn="l">
              <a:spcBef>
                <a:spcPts val="0"/>
              </a:spcBef>
              <a:spcAft>
                <a:spcPts val="0"/>
              </a:spcAft>
              <a:buClr>
                <a:srgbClr val="202122"/>
              </a:buClr>
              <a:buSzPts val="2000"/>
              <a:buFont typeface="Noto Sans Symbols"/>
              <a:buChar char="⮚"/>
            </a:pPr>
            <a:r>
              <a:rPr b="1" lang="vi-VN" sz="2000">
                <a:solidFill>
                  <a:srgbClr val="202122"/>
                </a:solidFill>
                <a:latin typeface="Arial"/>
                <a:ea typeface="Arial"/>
                <a:cs typeface="Arial"/>
                <a:sym typeface="Arial"/>
              </a:rPr>
              <a:t>Cây đại số quan hệ</a:t>
            </a:r>
            <a:r>
              <a:rPr lang="vi-VN" sz="2000">
                <a:solidFill>
                  <a:srgbClr val="202122"/>
                </a:solidFill>
                <a:latin typeface="Arial"/>
                <a:ea typeface="Arial"/>
                <a:cs typeface="Arial"/>
                <a:sym typeface="Arial"/>
              </a:rPr>
              <a:t> là một cây mà nút lá biểu diễn một quan hệ trong CSDL, các nút không lá là các quan hệ trung gian được sinh ra bởi các phép toán</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1"/>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395" name="Google Shape;395;p21"/>
          <p:cNvSpPr txBox="1"/>
          <p:nvPr/>
        </p:nvSpPr>
        <p:spPr>
          <a:xfrm>
            <a:off x="1338805" y="1262227"/>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4. Viết lại</a:t>
            </a:r>
            <a:endParaRPr/>
          </a:p>
        </p:txBody>
      </p:sp>
      <p:sp>
        <p:nvSpPr>
          <p:cNvPr id="396" name="Google Shape;396;p21"/>
          <p:cNvSpPr txBox="1"/>
          <p:nvPr/>
        </p:nvSpPr>
        <p:spPr>
          <a:xfrm>
            <a:off x="1304693" y="1983059"/>
            <a:ext cx="6227956" cy="375487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vi-VN" sz="2000">
                <a:solidFill>
                  <a:schemeClr val="dk1"/>
                </a:solidFill>
                <a:latin typeface="Calibri"/>
                <a:ea typeface="Calibri"/>
                <a:cs typeface="Calibri"/>
                <a:sym typeface="Calibri"/>
              </a:rPr>
              <a:t>Ví dụ: Xét câu truy vấn “Tìm tên các nhân viên không phải là “Thắng”, làm việc trong dự án CSDL trong thời gian 1 hoặc 2 năm”</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Biểu diễn câu truy vấn: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a:t>
            </a:r>
            <a:r>
              <a:rPr b="1" lang="vi-VN" sz="2000">
                <a:solidFill>
                  <a:schemeClr val="dk1"/>
                </a:solidFill>
                <a:latin typeface="Calibri"/>
                <a:ea typeface="Calibri"/>
                <a:cs typeface="Calibri"/>
                <a:sym typeface="Calibri"/>
              </a:rPr>
              <a:t> SELECT</a:t>
            </a:r>
            <a:r>
              <a:rPr lang="vi-VN" sz="2000">
                <a:solidFill>
                  <a:schemeClr val="dk1"/>
                </a:solidFill>
                <a:latin typeface="Calibri"/>
                <a:ea typeface="Calibri"/>
                <a:cs typeface="Calibri"/>
                <a:sym typeface="Calibri"/>
              </a:rPr>
              <a:t> TENNV</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a:t>
            </a:r>
            <a:r>
              <a:rPr b="1" lang="vi-VN" sz="2000">
                <a:solidFill>
                  <a:schemeClr val="dk1"/>
                </a:solidFill>
                <a:latin typeface="Calibri"/>
                <a:ea typeface="Calibri"/>
                <a:cs typeface="Calibri"/>
                <a:sym typeface="Calibri"/>
              </a:rPr>
              <a:t>FROM</a:t>
            </a:r>
            <a:r>
              <a:rPr lang="vi-VN" sz="2000">
                <a:solidFill>
                  <a:schemeClr val="dk1"/>
                </a:solidFill>
                <a:latin typeface="Calibri"/>
                <a:ea typeface="Calibri"/>
                <a:cs typeface="Calibri"/>
                <a:sym typeface="Calibri"/>
              </a:rPr>
              <a:t> J,G,E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a:t>
            </a:r>
            <a:r>
              <a:rPr b="1" lang="vi-VN" sz="2000">
                <a:solidFill>
                  <a:schemeClr val="dk1"/>
                </a:solidFill>
                <a:latin typeface="Calibri"/>
                <a:ea typeface="Calibri"/>
                <a:cs typeface="Calibri"/>
                <a:sym typeface="Calibri"/>
              </a:rPr>
              <a:t>WHER</a:t>
            </a:r>
            <a:r>
              <a:rPr lang="vi-VN" sz="2000">
                <a:solidFill>
                  <a:schemeClr val="dk1"/>
                </a:solidFill>
                <a:latin typeface="Calibri"/>
                <a:ea typeface="Calibri"/>
                <a:cs typeface="Calibri"/>
                <a:sym typeface="Calibri"/>
              </a:rPr>
              <a:t>E G.MANV = E.MANV</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a:t>
            </a:r>
            <a:r>
              <a:rPr b="1" lang="vi-VN" sz="2000">
                <a:solidFill>
                  <a:schemeClr val="dk1"/>
                </a:solidFill>
                <a:latin typeface="Calibri"/>
                <a:ea typeface="Calibri"/>
                <a:cs typeface="Calibri"/>
                <a:sym typeface="Calibri"/>
              </a:rPr>
              <a:t>AND</a:t>
            </a:r>
            <a:r>
              <a:rPr lang="vi-VN" sz="2000">
                <a:solidFill>
                  <a:schemeClr val="dk1"/>
                </a:solidFill>
                <a:latin typeface="Calibri"/>
                <a:ea typeface="Calibri"/>
                <a:cs typeface="Calibri"/>
                <a:sym typeface="Calibri"/>
              </a:rPr>
              <a:t> G.MADA = J.MADA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a:t>
            </a:r>
            <a:r>
              <a:rPr b="1" lang="vi-VN" sz="2000">
                <a:solidFill>
                  <a:schemeClr val="dk1"/>
                </a:solidFill>
                <a:latin typeface="Calibri"/>
                <a:ea typeface="Calibri"/>
                <a:cs typeface="Calibri"/>
                <a:sym typeface="Calibri"/>
              </a:rPr>
              <a:t>AND</a:t>
            </a:r>
            <a:r>
              <a:rPr lang="vi-VN" sz="2000">
                <a:solidFill>
                  <a:schemeClr val="dk1"/>
                </a:solidFill>
                <a:latin typeface="Calibri"/>
                <a:ea typeface="Calibri"/>
                <a:cs typeface="Calibri"/>
                <a:sym typeface="Calibri"/>
              </a:rPr>
              <a:t> E.TENNV &lt;&gt; “Thắng”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a:t>
            </a:r>
            <a:r>
              <a:rPr b="1" lang="vi-VN" sz="2000">
                <a:solidFill>
                  <a:schemeClr val="dk1"/>
                </a:solidFill>
                <a:latin typeface="Calibri"/>
                <a:ea typeface="Calibri"/>
                <a:cs typeface="Calibri"/>
                <a:sym typeface="Calibri"/>
              </a:rPr>
              <a:t>AND</a:t>
            </a:r>
            <a:r>
              <a:rPr lang="vi-VN" sz="2000">
                <a:solidFill>
                  <a:schemeClr val="dk1"/>
                </a:solidFill>
                <a:latin typeface="Calibri"/>
                <a:ea typeface="Calibri"/>
                <a:cs typeface="Calibri"/>
                <a:sym typeface="Calibri"/>
              </a:rPr>
              <a:t> J.TENDA = “CSDL”</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               </a:t>
            </a:r>
            <a:r>
              <a:rPr b="1" lang="vi-VN" sz="2000">
                <a:solidFill>
                  <a:schemeClr val="dk1"/>
                </a:solidFill>
                <a:latin typeface="Calibri"/>
                <a:ea typeface="Calibri"/>
                <a:cs typeface="Calibri"/>
                <a:sym typeface="Calibri"/>
              </a:rPr>
              <a:t>AND </a:t>
            </a:r>
            <a:r>
              <a:rPr lang="vi-VN" sz="2000">
                <a:solidFill>
                  <a:schemeClr val="dk1"/>
                </a:solidFill>
                <a:latin typeface="Calibri"/>
                <a:ea typeface="Calibri"/>
                <a:cs typeface="Calibri"/>
                <a:sym typeface="Calibri"/>
              </a:rPr>
              <a:t>(THOIGIAN = 12 OR THOIGIAN = 24) </a:t>
            </a: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grpSp>
        <p:nvGrpSpPr>
          <p:cNvPr id="397" name="Google Shape;397;p21"/>
          <p:cNvGrpSpPr/>
          <p:nvPr/>
        </p:nvGrpSpPr>
        <p:grpSpPr>
          <a:xfrm>
            <a:off x="7239697" y="1336868"/>
            <a:ext cx="4514850" cy="4788287"/>
            <a:chOff x="7239697" y="1336868"/>
            <a:chExt cx="4514850" cy="4788287"/>
          </a:xfrm>
        </p:grpSpPr>
        <p:pic>
          <p:nvPicPr>
            <p:cNvPr id="398" name="Google Shape;398;p21"/>
            <p:cNvPicPr preferRelativeResize="0"/>
            <p:nvPr/>
          </p:nvPicPr>
          <p:blipFill rotWithShape="1">
            <a:blip r:embed="rId3">
              <a:alphaModFix/>
            </a:blip>
            <a:srcRect b="0" l="0" r="0" t="0"/>
            <a:stretch/>
          </p:blipFill>
          <p:spPr>
            <a:xfrm>
              <a:off x="7239697" y="1336868"/>
              <a:ext cx="4514850" cy="4788287"/>
            </a:xfrm>
            <a:prstGeom prst="rect">
              <a:avLst/>
            </a:prstGeom>
            <a:noFill/>
            <a:ln>
              <a:noFill/>
            </a:ln>
          </p:spPr>
        </p:pic>
        <p:pic>
          <p:nvPicPr>
            <p:cNvPr id="399" name="Google Shape;399;p21"/>
            <p:cNvPicPr preferRelativeResize="0"/>
            <p:nvPr/>
          </p:nvPicPr>
          <p:blipFill rotWithShape="1">
            <a:blip r:embed="rId4">
              <a:alphaModFix/>
            </a:blip>
            <a:srcRect b="0" l="0" r="0" t="0"/>
            <a:stretch/>
          </p:blipFill>
          <p:spPr>
            <a:xfrm>
              <a:off x="8040671" y="3762851"/>
              <a:ext cx="119079" cy="19529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2"/>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405" name="Google Shape;405;p22"/>
          <p:cNvSpPr txBox="1"/>
          <p:nvPr/>
        </p:nvSpPr>
        <p:spPr>
          <a:xfrm>
            <a:off x="1338805" y="1262227"/>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4. Viết lại</a:t>
            </a:r>
            <a:endParaRPr/>
          </a:p>
        </p:txBody>
      </p:sp>
      <p:sp>
        <p:nvSpPr>
          <p:cNvPr id="406" name="Google Shape;406;p22"/>
          <p:cNvSpPr txBox="1"/>
          <p:nvPr/>
        </p:nvSpPr>
        <p:spPr>
          <a:xfrm>
            <a:off x="1341863" y="1955180"/>
            <a:ext cx="10112297"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Ngoài ra, chúng ta còn có thể dùng các phép biến đổi đại số quan hệ tương đương để biến đổi cây đại số quan hệ thành cây tương đương (trong đó có thể có cây tối ưu) theo các bước:</a:t>
            </a:r>
            <a:endParaRPr sz="1800">
              <a:solidFill>
                <a:schemeClr val="dk1"/>
              </a:solidFill>
              <a:latin typeface="Arial"/>
              <a:ea typeface="Arial"/>
              <a:cs typeface="Arial"/>
              <a:sym typeface="Arial"/>
            </a:endParaRPr>
          </a:p>
        </p:txBody>
      </p:sp>
      <p:sp>
        <p:nvSpPr>
          <p:cNvPr id="407" name="Google Shape;407;p22"/>
          <p:cNvSpPr txBox="1"/>
          <p:nvPr/>
        </p:nvSpPr>
        <p:spPr>
          <a:xfrm>
            <a:off x="1341863" y="2782229"/>
            <a:ext cx="10112297" cy="1477328"/>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Phân rã các phép toán một ngôi, đơn giản hóa biểu thức truy vấn</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Nhóm các phép toán một ngôi trên cùng một quan hệ để giảm số lần thực hiện</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Giao hoán các phép toán một ngôi với các phép toán hai ngôi để ưu tiên một số phép toán (như phép toán chọn)</a:t>
            </a:r>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Sắp xếp thứ tự các phép toán hai ngôi trong thực hiện truy vấn</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3"/>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3 Phân rã câu truy vấn</a:t>
            </a:r>
            <a:endParaRPr b="1" i="1" sz="3600"/>
          </a:p>
        </p:txBody>
      </p:sp>
      <p:sp>
        <p:nvSpPr>
          <p:cNvPr id="413" name="Google Shape;413;p23"/>
          <p:cNvSpPr txBox="1"/>
          <p:nvPr/>
        </p:nvSpPr>
        <p:spPr>
          <a:xfrm>
            <a:off x="1338805" y="1262227"/>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4. Viết lại</a:t>
            </a:r>
            <a:endParaRPr/>
          </a:p>
        </p:txBody>
      </p:sp>
      <p:sp>
        <p:nvSpPr>
          <p:cNvPr id="414" name="Google Shape;414;p23"/>
          <p:cNvSpPr txBox="1"/>
          <p:nvPr/>
        </p:nvSpPr>
        <p:spPr>
          <a:xfrm>
            <a:off x="1341863" y="1685692"/>
            <a:ext cx="10112297"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Ví dụ: Cấu trúc lại cây truy vấn ở trên, ta được cây cho ra kết quả tốt hơn cây ban đầu:</a:t>
            </a:r>
            <a:endParaRPr sz="1800">
              <a:solidFill>
                <a:schemeClr val="dk1"/>
              </a:solidFill>
              <a:latin typeface="Calibri"/>
              <a:ea typeface="Calibri"/>
              <a:cs typeface="Calibri"/>
              <a:sym typeface="Calibri"/>
            </a:endParaRPr>
          </a:p>
        </p:txBody>
      </p:sp>
      <p:pic>
        <p:nvPicPr>
          <p:cNvPr id="415" name="Google Shape;415;p23"/>
          <p:cNvPicPr preferRelativeResize="0"/>
          <p:nvPr/>
        </p:nvPicPr>
        <p:blipFill rotWithShape="1">
          <a:blip r:embed="rId3">
            <a:alphaModFix/>
          </a:blip>
          <a:srcRect b="0" l="0" r="0" t="0"/>
          <a:stretch/>
        </p:blipFill>
        <p:spPr>
          <a:xfrm>
            <a:off x="1338844" y="2210381"/>
            <a:ext cx="4514850" cy="4425873"/>
          </a:xfrm>
          <a:prstGeom prst="rect">
            <a:avLst/>
          </a:prstGeom>
          <a:noFill/>
          <a:ln>
            <a:noFill/>
          </a:ln>
        </p:spPr>
      </p:pic>
      <p:pic>
        <p:nvPicPr>
          <p:cNvPr id="416" name="Google Shape;416;p23"/>
          <p:cNvPicPr preferRelativeResize="0"/>
          <p:nvPr/>
        </p:nvPicPr>
        <p:blipFill rotWithShape="1">
          <a:blip r:embed="rId4">
            <a:alphaModFix/>
          </a:blip>
          <a:srcRect b="0" l="0" r="0" t="0"/>
          <a:stretch/>
        </p:blipFill>
        <p:spPr>
          <a:xfrm>
            <a:off x="6948139" y="2055193"/>
            <a:ext cx="4865648" cy="4420296"/>
          </a:xfrm>
          <a:prstGeom prst="rect">
            <a:avLst/>
          </a:prstGeom>
          <a:noFill/>
          <a:ln>
            <a:noFill/>
          </a:ln>
        </p:spPr>
      </p:pic>
      <p:sp>
        <p:nvSpPr>
          <p:cNvPr id="417" name="Google Shape;417;p23"/>
          <p:cNvSpPr/>
          <p:nvPr/>
        </p:nvSpPr>
        <p:spPr>
          <a:xfrm>
            <a:off x="5918099" y="3906866"/>
            <a:ext cx="975731" cy="483219"/>
          </a:xfrm>
          <a:prstGeom prst="righ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422" name="Shape 422"/>
        <p:cNvGrpSpPr/>
        <p:nvPr/>
      </p:nvGrpSpPr>
      <p:grpSpPr>
        <a:xfrm>
          <a:off x="0" y="0"/>
          <a:ext cx="0" cy="0"/>
          <a:chOff x="0" y="0"/>
          <a:chExt cx="0" cy="0"/>
        </a:xfrm>
      </p:grpSpPr>
      <p:grpSp>
        <p:nvGrpSpPr>
          <p:cNvPr id="423" name="Google Shape;423;p24"/>
          <p:cNvGrpSpPr/>
          <p:nvPr/>
        </p:nvGrpSpPr>
        <p:grpSpPr>
          <a:xfrm>
            <a:off x="-755804" y="-1486724"/>
            <a:ext cx="13703609" cy="9286240"/>
            <a:chOff x="-755804" y="-1486724"/>
            <a:chExt cx="13703609" cy="9286240"/>
          </a:xfrm>
        </p:grpSpPr>
        <p:sp>
          <p:nvSpPr>
            <p:cNvPr id="424" name="Google Shape;424;p24"/>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F5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24"/>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Google Shape;426;p24"/>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24"/>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24"/>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24"/>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24"/>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24"/>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24"/>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24"/>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24"/>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24"/>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24"/>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24"/>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24"/>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24"/>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24"/>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24"/>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24"/>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4"/>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24"/>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24"/>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46" name="Google Shape;446;p24"/>
          <p:cNvGrpSpPr/>
          <p:nvPr/>
        </p:nvGrpSpPr>
        <p:grpSpPr>
          <a:xfrm>
            <a:off x="1199305" y="795972"/>
            <a:ext cx="9793390" cy="5266057"/>
            <a:chOff x="1199305" y="795972"/>
            <a:chExt cx="9793390" cy="5266057"/>
          </a:xfrm>
        </p:grpSpPr>
        <p:sp>
          <p:nvSpPr>
            <p:cNvPr id="447" name="Google Shape;447;p24"/>
            <p:cNvSpPr/>
            <p:nvPr/>
          </p:nvSpPr>
          <p:spPr>
            <a:xfrm>
              <a:off x="1199305" y="79597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24"/>
            <p:cNvSpPr/>
            <p:nvPr/>
          </p:nvSpPr>
          <p:spPr>
            <a:xfrm>
              <a:off x="1409701" y="990110"/>
              <a:ext cx="9372599" cy="4877780"/>
            </a:xfrm>
            <a:custGeom>
              <a:rect b="b" l="l" r="r" t="t"/>
              <a:pathLst>
                <a:path extrusionOk="0" h="4877780" w="9372599">
                  <a:moveTo>
                    <a:pt x="4000542" y="611047"/>
                  </a:moveTo>
                  <a:lnTo>
                    <a:pt x="4000542" y="1863169"/>
                  </a:lnTo>
                  <a:lnTo>
                    <a:pt x="5252664" y="1863169"/>
                  </a:lnTo>
                  <a:lnTo>
                    <a:pt x="5252664" y="611047"/>
                  </a:lnTo>
                  <a:close/>
                  <a:moveTo>
                    <a:pt x="0" y="0"/>
                  </a:moveTo>
                  <a:lnTo>
                    <a:pt x="9372599" y="0"/>
                  </a:lnTo>
                  <a:lnTo>
                    <a:pt x="9372599" y="4877780"/>
                  </a:lnTo>
                  <a:lnTo>
                    <a:pt x="0" y="48777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24"/>
            <p:cNvSpPr txBox="1"/>
            <p:nvPr/>
          </p:nvSpPr>
          <p:spPr>
            <a:xfrm>
              <a:off x="5661761" y="1438801"/>
              <a:ext cx="72592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800">
                  <a:solidFill>
                    <a:schemeClr val="lt1"/>
                  </a:solidFill>
                  <a:latin typeface="Arial"/>
                  <a:ea typeface="Arial"/>
                  <a:cs typeface="Arial"/>
                  <a:sym typeface="Arial"/>
                </a:rPr>
                <a:t>4</a:t>
              </a:r>
              <a:endParaRPr sz="8800">
                <a:solidFill>
                  <a:schemeClr val="lt1"/>
                </a:solidFill>
                <a:latin typeface="Arial"/>
                <a:ea typeface="Arial"/>
                <a:cs typeface="Arial"/>
                <a:sym typeface="Arial"/>
              </a:endParaRPr>
            </a:p>
          </p:txBody>
        </p:sp>
      </p:grpSp>
      <p:sp>
        <p:nvSpPr>
          <p:cNvPr id="450" name="Google Shape;450;p24"/>
          <p:cNvSpPr txBox="1"/>
          <p:nvPr/>
        </p:nvSpPr>
        <p:spPr>
          <a:xfrm>
            <a:off x="731513" y="3333696"/>
            <a:ext cx="1074115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4800">
                <a:solidFill>
                  <a:schemeClr val="dk1"/>
                </a:solidFill>
                <a:latin typeface="Arial"/>
                <a:ea typeface="Arial"/>
                <a:cs typeface="Arial"/>
                <a:sym typeface="Arial"/>
              </a:rPr>
              <a:t>Định vị dữ liệu</a:t>
            </a:r>
            <a:endParaRPr sz="6000">
              <a:solidFill>
                <a:schemeClr val="dk1"/>
              </a:solidFill>
              <a:latin typeface="Arial"/>
              <a:ea typeface="Arial"/>
              <a:cs typeface="Arial"/>
              <a:sym typeface="Arial"/>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5"/>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4 Định vị dữ liệu</a:t>
            </a:r>
            <a:endParaRPr/>
          </a:p>
        </p:txBody>
      </p:sp>
      <p:sp>
        <p:nvSpPr>
          <p:cNvPr id="456" name="Google Shape;456;p25"/>
          <p:cNvSpPr txBox="1"/>
          <p:nvPr/>
        </p:nvSpPr>
        <p:spPr>
          <a:xfrm>
            <a:off x="1239644" y="1499840"/>
            <a:ext cx="10298151"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Chức năng</a:t>
            </a:r>
            <a:r>
              <a:rPr lang="vi-VN" sz="1800">
                <a:solidFill>
                  <a:schemeClr val="dk1"/>
                </a:solidFill>
                <a:latin typeface="Arial"/>
                <a:ea typeface="Arial"/>
                <a:cs typeface="Arial"/>
                <a:sym typeface="Arial"/>
              </a:rPr>
              <a:t>: Cục bộ dữ liệu truy vấn sử dụng thông tin dữ liệu phân tán</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Cách thực hiện</a:t>
            </a:r>
            <a:r>
              <a:rPr lang="vi-VN" sz="1800">
                <a:solidFill>
                  <a:schemeClr val="dk1"/>
                </a:solidFill>
                <a:latin typeface="Arial"/>
                <a:ea typeface="Arial"/>
                <a:cs typeface="Arial"/>
                <a:sym typeface="Arial"/>
              </a:rPr>
              <a:t>: Xác định mảnh quan hệ nào được dùng trong truy vấn </a:t>
            </a:r>
            <a:endParaRPr/>
          </a:p>
          <a:p>
            <a:pPr indent="0" lvl="0" marL="0" marR="0" rtl="0" algn="l">
              <a:spcBef>
                <a:spcPts val="0"/>
              </a:spcBef>
              <a:spcAft>
                <a:spcPts val="0"/>
              </a:spcAft>
              <a:buNone/>
            </a:pPr>
            <a:r>
              <a:rPr lang="vi-VN" sz="1800">
                <a:solidFill>
                  <a:schemeClr val="dk1"/>
                </a:solidFill>
                <a:latin typeface="Arial"/>
                <a:ea typeface="Arial"/>
                <a:cs typeface="Arial"/>
                <a:sym typeface="Arial"/>
              </a:rPr>
              <a:t>       ==&gt; chuyển câu truy vấn phân tán thành câu truy vấn trên mảnh cụ thể</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Đầu vào</a:t>
            </a:r>
            <a:r>
              <a:rPr lang="vi-VN" sz="1800">
                <a:solidFill>
                  <a:schemeClr val="dk1"/>
                </a:solidFill>
                <a:latin typeface="Arial"/>
                <a:ea typeface="Arial"/>
                <a:cs typeface="Arial"/>
                <a:sym typeface="Arial"/>
              </a:rPr>
              <a:t>: Truy vấn phân tán đại số trên quan hệ phân tán</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Arial"/>
                <a:ea typeface="Arial"/>
                <a:cs typeface="Arial"/>
                <a:sym typeface="Arial"/>
              </a:rPr>
              <a:t>Đầu ra</a:t>
            </a:r>
            <a:r>
              <a:rPr lang="vi-VN" sz="1800">
                <a:solidFill>
                  <a:schemeClr val="dk1"/>
                </a:solidFill>
                <a:latin typeface="Arial"/>
                <a:ea typeface="Arial"/>
                <a:cs typeface="Arial"/>
                <a:sym typeface="Arial"/>
              </a:rPr>
              <a:t>: Các truy vấn theo mảnh</a:t>
            </a: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457" name="Google Shape;457;p25"/>
          <p:cNvPicPr preferRelativeResize="0"/>
          <p:nvPr/>
        </p:nvPicPr>
        <p:blipFill rotWithShape="1">
          <a:blip r:embed="rId3">
            <a:alphaModFix/>
          </a:blip>
          <a:srcRect b="0" l="0" r="0" t="0"/>
          <a:stretch/>
        </p:blipFill>
        <p:spPr>
          <a:xfrm>
            <a:off x="2926112" y="3306646"/>
            <a:ext cx="6352478" cy="271973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6"/>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4 Định vị dữ liệu</a:t>
            </a:r>
            <a:endParaRPr/>
          </a:p>
        </p:txBody>
      </p:sp>
      <p:sp>
        <p:nvSpPr>
          <p:cNvPr id="463" name="Google Shape;463;p26"/>
          <p:cNvSpPr txBox="1"/>
          <p:nvPr/>
        </p:nvSpPr>
        <p:spPr>
          <a:xfrm>
            <a:off x="1239644" y="1499840"/>
            <a:ext cx="10298151"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Tạo truy vấn trên một mảnh bao gồm 2 bước:</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1" i="0" lang="vi-VN" sz="1800" u="none" cap="none" strike="noStrike">
                <a:solidFill>
                  <a:schemeClr val="dk1"/>
                </a:solidFill>
                <a:latin typeface="Calibri"/>
                <a:ea typeface="Calibri"/>
                <a:cs typeface="Calibri"/>
                <a:sym typeface="Calibri"/>
              </a:rPr>
              <a:t>Bước 1</a:t>
            </a:r>
            <a:r>
              <a:rPr b="0" i="0" lang="vi-VN" sz="1800" u="none" cap="none" strike="noStrike">
                <a:solidFill>
                  <a:schemeClr val="dk1"/>
                </a:solidFill>
                <a:latin typeface="Calibri"/>
                <a:ea typeface="Calibri"/>
                <a:cs typeface="Calibri"/>
                <a:sym typeface="Calibri"/>
              </a:rPr>
              <a:t>: Truy vấn phân tán được ánh xạ sang một truy vấn trên mảnh bằng việc thay thế mỗi quan hệ phân tán bằng chương trình xây dựng lại có chứa các phép toán đại số quan hệ thao tác trên mảnh, gọi là chương trình cục bộ hóa (Localization Program)</a:t>
            </a:r>
            <a:endParaRPr b="0" i="0" sz="1800" u="none" cap="none" strike="noStrike">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1" i="0" lang="vi-VN" sz="1800" u="none" cap="none" strike="noStrike">
                <a:solidFill>
                  <a:schemeClr val="dk1"/>
                </a:solidFill>
                <a:latin typeface="Calibri"/>
                <a:ea typeface="Calibri"/>
                <a:cs typeface="Calibri"/>
                <a:sym typeface="Calibri"/>
              </a:rPr>
              <a:t> Bước 2</a:t>
            </a:r>
            <a:r>
              <a:rPr b="0" i="0" lang="vi-VN" sz="1800" u="none" cap="none" strike="noStrike">
                <a:solidFill>
                  <a:schemeClr val="dk1"/>
                </a:solidFill>
                <a:latin typeface="Calibri"/>
                <a:ea typeface="Calibri"/>
                <a:cs typeface="Calibri"/>
                <a:sym typeface="Calibri"/>
              </a:rPr>
              <a:t>: Truy vấn trên mảnh được đơn giản hóa và xây dựng lại để tạo 1 truy vấn khác tốt hơn. Quá trình đơn giản hóa và xây dựng lại có thể được thực hiện theo cùng một quy tắc được sử dụng trong tầng phân rã</a:t>
            </a:r>
            <a:endParaRPr b="0" i="0" sz="1800" u="none" cap="none" strike="noStrike">
              <a:solidFill>
                <a:schemeClr val="dk1"/>
              </a:solidFill>
              <a:latin typeface="Calibri"/>
              <a:ea typeface="Calibri"/>
              <a:cs typeface="Calibri"/>
              <a:sym typeface="Calibri"/>
            </a:endParaRPr>
          </a:p>
        </p:txBody>
      </p:sp>
      <p:sp>
        <p:nvSpPr>
          <p:cNvPr id="464" name="Google Shape;464;p26"/>
          <p:cNvSpPr txBox="1"/>
          <p:nvPr/>
        </p:nvSpPr>
        <p:spPr>
          <a:xfrm>
            <a:off x="1239644" y="4278351"/>
            <a:ext cx="1029815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i="1" lang="vi-VN" sz="1800">
                <a:solidFill>
                  <a:schemeClr val="dk1"/>
                </a:solidFill>
                <a:latin typeface="Arial"/>
                <a:ea typeface="Arial"/>
                <a:cs typeface="Arial"/>
                <a:sym typeface="Arial"/>
              </a:rPr>
              <a:t>Mỗi kiểu phân mảnh sẽ có kỹ thuật rút gọn để sinh ra truy vấn được tối ưu và đơn giản hóa khác nhau</a:t>
            </a:r>
            <a:endParaRPr sz="1800">
              <a:solidFill>
                <a:schemeClr val="dk1"/>
              </a:solidFill>
              <a:latin typeface="Arial"/>
              <a:ea typeface="Arial"/>
              <a:cs typeface="Arial"/>
              <a:sym typeface="Arial"/>
            </a:endParaRPr>
          </a:p>
        </p:txBody>
      </p:sp>
      <p:sp>
        <p:nvSpPr>
          <p:cNvPr id="465" name="Google Shape;465;p26"/>
          <p:cNvSpPr txBox="1"/>
          <p:nvPr/>
        </p:nvSpPr>
        <p:spPr>
          <a:xfrm>
            <a:off x="1243361" y="5053361"/>
            <a:ext cx="10298150"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lang="vi-VN" sz="1800">
                <a:solidFill>
                  <a:schemeClr val="dk1"/>
                </a:solidFill>
                <a:latin typeface="Arial"/>
                <a:ea typeface="Arial"/>
                <a:cs typeface="Arial"/>
                <a:sym typeface="Arial"/>
              </a:rPr>
              <a:t>Rút gọn theo phân mảnh ngang nguyên thuỷ</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vi-VN" sz="1800">
                <a:solidFill>
                  <a:schemeClr val="dk1"/>
                </a:solidFill>
                <a:latin typeface="Arial"/>
                <a:ea typeface="Arial"/>
                <a:cs typeface="Arial"/>
                <a:sym typeface="Arial"/>
              </a:rPr>
              <a:t>Rút gọn theo Phân mảnh dọc</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vi-VN" sz="1800">
                <a:solidFill>
                  <a:schemeClr val="dk1"/>
                </a:solidFill>
                <a:latin typeface="Arial"/>
                <a:ea typeface="Arial"/>
                <a:cs typeface="Arial"/>
                <a:sym typeface="Arial"/>
              </a:rPr>
              <a:t>Rút gọn theo phân mảnh gián tiếp</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vi-VN" sz="1800">
                <a:solidFill>
                  <a:schemeClr val="dk1"/>
                </a:solidFill>
                <a:latin typeface="Arial"/>
                <a:ea typeface="Arial"/>
                <a:cs typeface="Arial"/>
                <a:sym typeface="Arial"/>
              </a:rPr>
              <a:t>Rút gọn theo Phân mảnh hỗn hợp</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7"/>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4 Định vị dữ liệu</a:t>
            </a:r>
            <a:endParaRPr/>
          </a:p>
        </p:txBody>
      </p:sp>
      <p:sp>
        <p:nvSpPr>
          <p:cNvPr id="471" name="Google Shape;471;p27"/>
          <p:cNvSpPr txBox="1"/>
          <p:nvPr/>
        </p:nvSpPr>
        <p:spPr>
          <a:xfrm>
            <a:off x="1239644" y="1499840"/>
            <a:ext cx="102981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1. Rút gọn theo phân mảnh ngang nguyên thuỷ</a:t>
            </a:r>
            <a:endParaRPr b="1" sz="1800">
              <a:solidFill>
                <a:schemeClr val="dk1"/>
              </a:solidFill>
              <a:latin typeface="Arial"/>
              <a:ea typeface="Arial"/>
              <a:cs typeface="Arial"/>
              <a:sym typeface="Arial"/>
            </a:endParaRPr>
          </a:p>
        </p:txBody>
      </p:sp>
      <p:sp>
        <p:nvSpPr>
          <p:cNvPr id="472" name="Google Shape;472;p27"/>
          <p:cNvSpPr txBox="1"/>
          <p:nvPr/>
        </p:nvSpPr>
        <p:spPr>
          <a:xfrm>
            <a:off x="1239644" y="2010937"/>
            <a:ext cx="40070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a. Rút gọn với phép chọn</a:t>
            </a:r>
            <a:endParaRPr sz="1800">
              <a:solidFill>
                <a:schemeClr val="dk1"/>
              </a:solidFill>
              <a:latin typeface="Arial"/>
              <a:ea typeface="Arial"/>
              <a:cs typeface="Arial"/>
              <a:sym typeface="Arial"/>
            </a:endParaRPr>
          </a:p>
        </p:txBody>
      </p:sp>
      <p:sp>
        <p:nvSpPr>
          <p:cNvPr id="473" name="Google Shape;473;p27"/>
          <p:cNvSpPr txBox="1"/>
          <p:nvPr/>
        </p:nvSpPr>
        <p:spPr>
          <a:xfrm>
            <a:off x="1239644" y="2624254"/>
            <a:ext cx="1015876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Phép chọn thực hiện trên các mảnh có lượng từ hóa mâu thuẫn với lượng từ hóa của quy tắc phân mảnh ngang sinh ra các quan hệ rỗng.</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Cho một quan hệ R được phân đoạn ngang thành R</a:t>
            </a:r>
            <a:r>
              <a:rPr baseline="-25000" lang="vi-VN" sz="1800">
                <a:solidFill>
                  <a:schemeClr val="dk1"/>
                </a:solidFill>
                <a:latin typeface="Arial"/>
                <a:ea typeface="Arial"/>
                <a:cs typeface="Arial"/>
                <a:sym typeface="Arial"/>
              </a:rPr>
              <a:t>1</a:t>
            </a:r>
            <a:r>
              <a:rPr lang="vi-VN" sz="1800">
                <a:solidFill>
                  <a:schemeClr val="dk1"/>
                </a:solidFill>
                <a:latin typeface="Arial"/>
                <a:ea typeface="Arial"/>
                <a:cs typeface="Arial"/>
                <a:sym typeface="Arial"/>
              </a:rPr>
              <a:t>, R</a:t>
            </a:r>
            <a:r>
              <a:rPr baseline="-25000" lang="vi-VN" sz="1800">
                <a:solidFill>
                  <a:schemeClr val="dk1"/>
                </a:solidFill>
                <a:latin typeface="Arial"/>
                <a:ea typeface="Arial"/>
                <a:cs typeface="Arial"/>
                <a:sym typeface="Arial"/>
              </a:rPr>
              <a:t>2</a:t>
            </a:r>
            <a:r>
              <a:rPr lang="vi-VN" sz="1800">
                <a:solidFill>
                  <a:schemeClr val="dk1"/>
                </a:solidFill>
                <a:latin typeface="Arial"/>
                <a:ea typeface="Arial"/>
                <a:cs typeface="Arial"/>
                <a:sym typeface="Arial"/>
              </a:rPr>
              <a:t>, …, R</a:t>
            </a:r>
            <a:r>
              <a:rPr baseline="-25000" lang="vi-VN" sz="1800">
                <a:solidFill>
                  <a:schemeClr val="dk1"/>
                </a:solidFill>
                <a:latin typeface="Arial"/>
                <a:ea typeface="Arial"/>
                <a:cs typeface="Arial"/>
                <a:sym typeface="Arial"/>
              </a:rPr>
              <a:t>j</a:t>
            </a:r>
            <a:r>
              <a:rPr lang="vi-VN" sz="1800">
                <a:solidFill>
                  <a:schemeClr val="dk1"/>
                </a:solidFill>
                <a:latin typeface="Arial"/>
                <a:ea typeface="Arial"/>
                <a:cs typeface="Arial"/>
                <a:sym typeface="Arial"/>
              </a:rPr>
              <a:t>:  Rj=pjR. Trong đó, pi , pj là vị từ chọn, x là bộ dữ liệu, p(x) là vị từ p chiếm giữ x.</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i="1" lang="vi-VN" sz="1800">
                <a:solidFill>
                  <a:schemeClr val="dk1"/>
                </a:solidFill>
                <a:latin typeface="Arial"/>
                <a:ea typeface="Arial"/>
                <a:cs typeface="Arial"/>
                <a:sym typeface="Arial"/>
              </a:rPr>
              <a:t>     Luật 1</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Ảnh có chứa văn bản&#10;&#10;Mô tả được tự động tạo" id="474" name="Google Shape;474;p27"/>
          <p:cNvPicPr preferRelativeResize="0"/>
          <p:nvPr/>
        </p:nvPicPr>
        <p:blipFill rotWithShape="1">
          <a:blip r:embed="rId3">
            <a:alphaModFix/>
          </a:blip>
          <a:srcRect b="0" l="0" r="0" t="0"/>
          <a:stretch/>
        </p:blipFill>
        <p:spPr>
          <a:xfrm>
            <a:off x="3999570" y="4359347"/>
            <a:ext cx="4183565" cy="5646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8"/>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4 Định vị dữ liệu</a:t>
            </a:r>
            <a:endParaRPr/>
          </a:p>
        </p:txBody>
      </p:sp>
      <p:sp>
        <p:nvSpPr>
          <p:cNvPr id="480" name="Google Shape;480;p28"/>
          <p:cNvSpPr txBox="1"/>
          <p:nvPr/>
        </p:nvSpPr>
        <p:spPr>
          <a:xfrm>
            <a:off x="1239644" y="1499840"/>
            <a:ext cx="102981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1. Rút gọn theo phân mảnh ngang nguyên thuỷ</a:t>
            </a:r>
            <a:endParaRPr b="1" sz="1800">
              <a:solidFill>
                <a:schemeClr val="dk1"/>
              </a:solidFill>
              <a:latin typeface="Arial"/>
              <a:ea typeface="Arial"/>
              <a:cs typeface="Arial"/>
              <a:sym typeface="Arial"/>
            </a:endParaRPr>
          </a:p>
        </p:txBody>
      </p:sp>
      <p:sp>
        <p:nvSpPr>
          <p:cNvPr id="481" name="Google Shape;481;p28"/>
          <p:cNvSpPr txBox="1"/>
          <p:nvPr/>
        </p:nvSpPr>
        <p:spPr>
          <a:xfrm>
            <a:off x="1239644" y="2010937"/>
            <a:ext cx="40070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a. Rút gọn với phép chọn</a:t>
            </a:r>
            <a:endParaRPr sz="1800">
              <a:solidFill>
                <a:schemeClr val="dk1"/>
              </a:solidFill>
              <a:latin typeface="Arial"/>
              <a:ea typeface="Arial"/>
              <a:cs typeface="Arial"/>
              <a:sym typeface="Arial"/>
            </a:endParaRPr>
          </a:p>
        </p:txBody>
      </p:sp>
      <p:sp>
        <p:nvSpPr>
          <p:cNvPr id="482" name="Google Shape;482;p28"/>
          <p:cNvSpPr txBox="1"/>
          <p:nvPr/>
        </p:nvSpPr>
        <p:spPr>
          <a:xfrm>
            <a:off x="1243361" y="2562922"/>
            <a:ext cx="40070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b. Rút gọn với phép nối</a:t>
            </a:r>
            <a:endParaRPr sz="1800">
              <a:solidFill>
                <a:schemeClr val="dk1"/>
              </a:solidFill>
              <a:latin typeface="Arial"/>
              <a:ea typeface="Arial"/>
              <a:cs typeface="Arial"/>
              <a:sym typeface="Arial"/>
            </a:endParaRPr>
          </a:p>
        </p:txBody>
      </p:sp>
      <p:sp>
        <p:nvSpPr>
          <p:cNvPr id="483" name="Google Shape;483;p28"/>
          <p:cNvSpPr txBox="1"/>
          <p:nvPr/>
        </p:nvSpPr>
        <p:spPr>
          <a:xfrm>
            <a:off x="1239644" y="3070303"/>
            <a:ext cx="1015876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Các phép nối trên quan hệ đã được phân mảnh ngang có thể đơn giản khi chúng được phân mảnh theo thuộc tính nối.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Việc rút gọn được thực hiện dựa trên tính phân phối giữa phép nối và phép hợp và loại bỏ các phép nối vô ích.</a:t>
            </a: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Ảnh có chứa văn bản&#10;&#10;Mô tả được tự động tạo" id="484" name="Google Shape;484;p28"/>
          <p:cNvPicPr preferRelativeResize="0"/>
          <p:nvPr/>
        </p:nvPicPr>
        <p:blipFill rotWithShape="1">
          <a:blip r:embed="rId3">
            <a:alphaModFix/>
          </a:blip>
          <a:srcRect b="0" l="0" r="0" t="0"/>
          <a:stretch/>
        </p:blipFill>
        <p:spPr>
          <a:xfrm>
            <a:off x="2354766" y="4728839"/>
            <a:ext cx="6813394" cy="123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9"/>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4 Định vị dữ liệu</a:t>
            </a:r>
            <a:endParaRPr/>
          </a:p>
        </p:txBody>
      </p:sp>
      <p:sp>
        <p:nvSpPr>
          <p:cNvPr id="490" name="Google Shape;490;p29"/>
          <p:cNvSpPr txBox="1"/>
          <p:nvPr/>
        </p:nvSpPr>
        <p:spPr>
          <a:xfrm>
            <a:off x="1239644" y="1499840"/>
            <a:ext cx="102981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2. Rút gọn theo Phân mảnh dọc</a:t>
            </a:r>
            <a:endParaRPr b="1" sz="1800">
              <a:solidFill>
                <a:schemeClr val="dk1"/>
              </a:solidFill>
              <a:latin typeface="Arial"/>
              <a:ea typeface="Arial"/>
              <a:cs typeface="Arial"/>
              <a:sym typeface="Arial"/>
            </a:endParaRPr>
          </a:p>
        </p:txBody>
      </p:sp>
      <p:sp>
        <p:nvSpPr>
          <p:cNvPr id="491" name="Google Shape;491;p29"/>
          <p:cNvSpPr txBox="1"/>
          <p:nvPr/>
        </p:nvSpPr>
        <p:spPr>
          <a:xfrm>
            <a:off x="1499839" y="2057400"/>
            <a:ext cx="10233102"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Chức năng của việc phân mảnh dọc là tách quan hệ dựa vào thuộc tính của các phép chiếu.</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Nối của các mảnh trong vùng thuộc tính chung.</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Xác định các quan hệ trung gian vô ích và loại bỏ các cây con chứa chúng. </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Các phép chiếu trên một phân mảnh dọc không có thuộc tính chung với các thuộc tính chiếu (ngoại trừ khóa của quan hệ) là vô ích, mặc dù các quan hệ là khác rỗng.</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Ảnh có chứa văn bản&#10;&#10;Mô tả được tự động tạo" id="492" name="Google Shape;492;p29"/>
          <p:cNvPicPr preferRelativeResize="0"/>
          <p:nvPr/>
        </p:nvPicPr>
        <p:blipFill rotWithShape="1">
          <a:blip r:embed="rId3">
            <a:alphaModFix/>
          </a:blip>
          <a:srcRect b="0" l="0" r="0" t="0"/>
          <a:stretch/>
        </p:blipFill>
        <p:spPr>
          <a:xfrm>
            <a:off x="2057400" y="3932638"/>
            <a:ext cx="8077199" cy="15389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Khái quát về cơ sở dữ liệu phân tán</a:t>
            </a:r>
            <a:endParaRPr b="1" i="1" sz="3600"/>
          </a:p>
        </p:txBody>
      </p:sp>
      <p:sp>
        <p:nvSpPr>
          <p:cNvPr id="188" name="Google Shape;188;p3"/>
          <p:cNvSpPr txBox="1"/>
          <p:nvPr/>
        </p:nvSpPr>
        <p:spPr>
          <a:xfrm>
            <a:off x="1338805" y="1531715"/>
            <a:ext cx="3707755"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b="1" lang="vi-VN" sz="1800">
                <a:solidFill>
                  <a:schemeClr val="dk1"/>
                </a:solidFill>
                <a:latin typeface="Arial"/>
                <a:ea typeface="Arial"/>
                <a:cs typeface="Arial"/>
                <a:sym typeface="Arial"/>
              </a:rPr>
              <a:t>Cơ sở dữ liệu phân tán</a:t>
            </a:r>
            <a:endParaRPr b="1" sz="1800">
              <a:solidFill>
                <a:schemeClr val="dk1"/>
              </a:solidFill>
              <a:latin typeface="Arial"/>
              <a:ea typeface="Arial"/>
              <a:cs typeface="Arial"/>
              <a:sym typeface="Arial"/>
            </a:endParaRPr>
          </a:p>
        </p:txBody>
      </p:sp>
      <p:sp>
        <p:nvSpPr>
          <p:cNvPr id="189" name="Google Shape;189;p3"/>
          <p:cNvSpPr/>
          <p:nvPr/>
        </p:nvSpPr>
        <p:spPr>
          <a:xfrm>
            <a:off x="2702929" y="2080790"/>
            <a:ext cx="6780834" cy="916329"/>
          </a:xfrm>
          <a:prstGeom prst="roundRect">
            <a:avLst>
              <a:gd fmla="val 16667"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lt1"/>
                </a:solidFill>
                <a:latin typeface="Calibri"/>
                <a:ea typeface="Calibri"/>
                <a:cs typeface="Calibri"/>
                <a:sym typeface="Calibri"/>
              </a:rPr>
              <a:t>Là một tập hợp các dữ liệu phụ thuộc logic lẫn nhau của cùng một hệ thống và được lưu trữ trên các trạm của một máy tính</a:t>
            </a:r>
            <a:endParaRPr sz="1800">
              <a:solidFill>
                <a:schemeClr val="lt1"/>
              </a:solidFill>
              <a:latin typeface="Calibri"/>
              <a:ea typeface="Calibri"/>
              <a:cs typeface="Calibri"/>
              <a:sym typeface="Calibri"/>
            </a:endParaRPr>
          </a:p>
        </p:txBody>
      </p:sp>
      <p:sp>
        <p:nvSpPr>
          <p:cNvPr id="190" name="Google Shape;190;p3"/>
          <p:cNvSpPr/>
          <p:nvPr/>
        </p:nvSpPr>
        <p:spPr>
          <a:xfrm>
            <a:off x="2093449" y="3911639"/>
            <a:ext cx="2507846" cy="916329"/>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lt1"/>
                </a:solidFill>
                <a:latin typeface="Arial"/>
                <a:ea typeface="Arial"/>
                <a:cs typeface="Arial"/>
                <a:sym typeface="Arial"/>
              </a:rPr>
              <a:t> Tính phân tán</a:t>
            </a:r>
            <a:endParaRPr sz="1800">
              <a:solidFill>
                <a:schemeClr val="lt1"/>
              </a:solidFill>
              <a:latin typeface="Arial"/>
              <a:ea typeface="Arial"/>
              <a:cs typeface="Arial"/>
              <a:sym typeface="Arial"/>
            </a:endParaRPr>
          </a:p>
        </p:txBody>
      </p:sp>
      <p:sp>
        <p:nvSpPr>
          <p:cNvPr id="191" name="Google Shape;191;p3"/>
          <p:cNvSpPr/>
          <p:nvPr/>
        </p:nvSpPr>
        <p:spPr>
          <a:xfrm>
            <a:off x="7330993" y="3911638"/>
            <a:ext cx="2305290" cy="916329"/>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lt1"/>
                </a:solidFill>
                <a:latin typeface="Calibri"/>
                <a:ea typeface="Calibri"/>
                <a:cs typeface="Calibri"/>
                <a:sym typeface="Calibri"/>
              </a:rPr>
              <a:t>Sự tương quan logic</a:t>
            </a:r>
            <a:endParaRPr sz="1800">
              <a:solidFill>
                <a:schemeClr val="lt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4 Định vị dữ liệu</a:t>
            </a:r>
            <a:endParaRPr/>
          </a:p>
        </p:txBody>
      </p:sp>
      <p:sp>
        <p:nvSpPr>
          <p:cNvPr id="498" name="Google Shape;498;p30"/>
          <p:cNvSpPr txBox="1"/>
          <p:nvPr/>
        </p:nvSpPr>
        <p:spPr>
          <a:xfrm>
            <a:off x="1239644" y="1499840"/>
            <a:ext cx="102981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3. Rút gọn theo phân mảnh gián tiếp</a:t>
            </a:r>
            <a:endParaRPr b="1" sz="1800">
              <a:solidFill>
                <a:schemeClr val="dk1"/>
              </a:solidFill>
              <a:latin typeface="Arial"/>
              <a:ea typeface="Arial"/>
              <a:cs typeface="Arial"/>
              <a:sym typeface="Arial"/>
            </a:endParaRPr>
          </a:p>
        </p:txBody>
      </p:sp>
      <p:sp>
        <p:nvSpPr>
          <p:cNvPr id="499" name="Google Shape;499;p30"/>
          <p:cNvSpPr txBox="1"/>
          <p:nvPr/>
        </p:nvSpPr>
        <p:spPr>
          <a:xfrm>
            <a:off x="1499839" y="2057400"/>
            <a:ext cx="1023310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Là một cách tách hai quan hệ để việc xử lý nối của các phép chọn và phép nối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Nếu quan hệ R phụ thuộc vào sự phân mảnh ngang gián tiếp nhờ quan hệ S, thì các mảnh của R và S, mà có cùng giá trị thuộc tính nối sẽ được định vị tại cùng trạm. Ngoài ra, S có thể được phân mảnh tùy thuộc vào vị từ chọn.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Khi các bộ của R được đặt tuỳ theo những bộ của S, thì sự phân mảnh gián tiếp chỉ nên sử dụng mối quan hệ một nhiều từ S→R (i.e. với một bộ của S có thể phù hợp với n bộ của R, Nhưng với một bộ của R chỉ phù hợp với một bộ của S).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Truy vấn trên các phân mảnh gián tiếp cũng có thể rút gọn được, nếu các vị từ phân mảnh mâu thuẫn nhau thì phép nối sẽ đưa ra quan hệ rỗng.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Chương trình định vị một quan hệ đã được phân mảnh ngang gián tiếp là hợp của các mảnh.</a:t>
            </a: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1"/>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4 Định vị dữ liệu</a:t>
            </a:r>
            <a:endParaRPr/>
          </a:p>
        </p:txBody>
      </p:sp>
      <p:sp>
        <p:nvSpPr>
          <p:cNvPr id="505" name="Google Shape;505;p31"/>
          <p:cNvSpPr txBox="1"/>
          <p:nvPr/>
        </p:nvSpPr>
        <p:spPr>
          <a:xfrm>
            <a:off x="1239644" y="1499840"/>
            <a:ext cx="102981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4. Rút gọn theo Phân mảnh hỗn hợp</a:t>
            </a:r>
            <a:endParaRPr b="1" sz="1800">
              <a:solidFill>
                <a:schemeClr val="dk1"/>
              </a:solidFill>
              <a:latin typeface="Arial"/>
              <a:ea typeface="Arial"/>
              <a:cs typeface="Arial"/>
              <a:sym typeface="Arial"/>
            </a:endParaRPr>
          </a:p>
        </p:txBody>
      </p:sp>
      <p:sp>
        <p:nvSpPr>
          <p:cNvPr id="506" name="Google Shape;506;p31"/>
          <p:cNvSpPr txBox="1"/>
          <p:nvPr/>
        </p:nvSpPr>
        <p:spPr>
          <a:xfrm>
            <a:off x="1499839" y="2057400"/>
            <a:ext cx="1023310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Calibri"/>
                <a:ea typeface="Calibri"/>
                <a:cs typeface="Calibri"/>
                <a:sym typeface="Calibri"/>
              </a:rPr>
              <a:t>Sự phân mảnh hỗn hợp</a:t>
            </a:r>
            <a:r>
              <a:rPr lang="vi-VN" sz="1800">
                <a:solidFill>
                  <a:schemeClr val="dk1"/>
                </a:solidFill>
                <a:latin typeface="Calibri"/>
                <a:ea typeface="Calibri"/>
                <a:cs typeface="Calibri"/>
                <a:sym typeface="Calibri"/>
              </a:rPr>
              <a:t> là sự kết hợp giữa phân dọc và phân mảnh ngang.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Calibri"/>
                <a:ea typeface="Calibri"/>
                <a:cs typeface="Calibri"/>
                <a:sym typeface="Calibri"/>
              </a:rPr>
              <a:t>Mục đíc</a:t>
            </a:r>
            <a:r>
              <a:rPr lang="vi-VN" sz="1800">
                <a:solidFill>
                  <a:schemeClr val="dk1"/>
                </a:solidFill>
                <a:latin typeface="Calibri"/>
                <a:ea typeface="Calibri"/>
                <a:cs typeface="Calibri"/>
                <a:sym typeface="Calibri"/>
              </a:rPr>
              <a:t>h:hỗ trợ các truy vấn liên quan đến phép chiếu, phép chọn và phép nối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Calibri"/>
                <a:ea typeface="Calibri"/>
                <a:cs typeface="Calibri"/>
                <a:sym typeface="Calibri"/>
              </a:rPr>
              <a:t>Chương trình định vị cho một quan hệ đã phân mảnh hỗn hợp</a:t>
            </a:r>
            <a:r>
              <a:rPr lang="vi-VN" sz="1800">
                <a:solidFill>
                  <a:schemeClr val="dk1"/>
                </a:solidFill>
                <a:latin typeface="Calibri"/>
                <a:ea typeface="Calibri"/>
                <a:cs typeface="Calibri"/>
                <a:sym typeface="Calibri"/>
              </a:rPr>
              <a:t> là phép hợp và phép nối của các mảnh.</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Các truy vấn trên các mảnh hỗn hợp có thể được rút gọn bằng cách kết hợp các luật sử dụng trong phân mảnh ngang nguyên thủy, phân mảnh dọc, phân mảnh ngang gián tiếp, tương ứng như sau: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1800">
                <a:solidFill>
                  <a:schemeClr val="dk1"/>
                </a:solidFill>
                <a:latin typeface="Calibri"/>
                <a:ea typeface="Calibri"/>
                <a:cs typeface="Calibri"/>
                <a:sym typeface="Calibri"/>
              </a:rPr>
              <a:t>         1. Loại bỏ các quan hệ rỗng sinh bởi sự mâu thuẫn giữa các phép chọn trên các phân mảnh ngang.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1800">
                <a:solidFill>
                  <a:schemeClr val="dk1"/>
                </a:solidFill>
                <a:latin typeface="Calibri"/>
                <a:ea typeface="Calibri"/>
                <a:cs typeface="Calibri"/>
                <a:sym typeface="Calibri"/>
              </a:rPr>
              <a:t>         2. Loại bỏ các quan hệ vô ích sinh bởi các phép chiếu trên các phân mảnh dọc.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vi-VN" sz="1800">
                <a:solidFill>
                  <a:schemeClr val="dk1"/>
                </a:solidFill>
                <a:latin typeface="Calibri"/>
                <a:ea typeface="Calibri"/>
                <a:cs typeface="Calibri"/>
                <a:sym typeface="Calibri"/>
              </a:rPr>
              <a:t>         3. Phân phối các phép nối với các phép hợp để tách và loại bỏ các phép nối vô ích</a:t>
            </a: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511" name="Shape 511"/>
        <p:cNvGrpSpPr/>
        <p:nvPr/>
      </p:nvGrpSpPr>
      <p:grpSpPr>
        <a:xfrm>
          <a:off x="0" y="0"/>
          <a:ext cx="0" cy="0"/>
          <a:chOff x="0" y="0"/>
          <a:chExt cx="0" cy="0"/>
        </a:xfrm>
      </p:grpSpPr>
      <p:grpSp>
        <p:nvGrpSpPr>
          <p:cNvPr id="512" name="Google Shape;512;p32"/>
          <p:cNvGrpSpPr/>
          <p:nvPr/>
        </p:nvGrpSpPr>
        <p:grpSpPr>
          <a:xfrm>
            <a:off x="-755804" y="-1486724"/>
            <a:ext cx="13703609" cy="9286240"/>
            <a:chOff x="-755804" y="-1486724"/>
            <a:chExt cx="13703609" cy="9286240"/>
          </a:xfrm>
        </p:grpSpPr>
        <p:sp>
          <p:nvSpPr>
            <p:cNvPr id="513" name="Google Shape;513;p32"/>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F5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32"/>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32"/>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32"/>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32"/>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32"/>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32"/>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32"/>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32"/>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32"/>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3" name="Google Shape;523;p32"/>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32"/>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32"/>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32"/>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32"/>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32"/>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32"/>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32"/>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32"/>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32"/>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32"/>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32"/>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35" name="Google Shape;535;p32"/>
          <p:cNvGrpSpPr/>
          <p:nvPr/>
        </p:nvGrpSpPr>
        <p:grpSpPr>
          <a:xfrm>
            <a:off x="1199305" y="795972"/>
            <a:ext cx="9793390" cy="5266057"/>
            <a:chOff x="1199305" y="795972"/>
            <a:chExt cx="9793390" cy="5266057"/>
          </a:xfrm>
        </p:grpSpPr>
        <p:sp>
          <p:nvSpPr>
            <p:cNvPr id="536" name="Google Shape;536;p32"/>
            <p:cNvSpPr/>
            <p:nvPr/>
          </p:nvSpPr>
          <p:spPr>
            <a:xfrm>
              <a:off x="1199305" y="79597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32"/>
            <p:cNvSpPr/>
            <p:nvPr/>
          </p:nvSpPr>
          <p:spPr>
            <a:xfrm>
              <a:off x="1409701" y="990110"/>
              <a:ext cx="9372599" cy="4877780"/>
            </a:xfrm>
            <a:custGeom>
              <a:rect b="b" l="l" r="r" t="t"/>
              <a:pathLst>
                <a:path extrusionOk="0" h="4877780" w="9372599">
                  <a:moveTo>
                    <a:pt x="4000542" y="611047"/>
                  </a:moveTo>
                  <a:lnTo>
                    <a:pt x="4000542" y="1863169"/>
                  </a:lnTo>
                  <a:lnTo>
                    <a:pt x="5252664" y="1863169"/>
                  </a:lnTo>
                  <a:lnTo>
                    <a:pt x="5252664" y="611047"/>
                  </a:lnTo>
                  <a:close/>
                  <a:moveTo>
                    <a:pt x="0" y="0"/>
                  </a:moveTo>
                  <a:lnTo>
                    <a:pt x="9372599" y="0"/>
                  </a:lnTo>
                  <a:lnTo>
                    <a:pt x="9372599" y="4877780"/>
                  </a:lnTo>
                  <a:lnTo>
                    <a:pt x="0" y="48777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8" name="Google Shape;538;p32"/>
            <p:cNvSpPr txBox="1"/>
            <p:nvPr/>
          </p:nvSpPr>
          <p:spPr>
            <a:xfrm>
              <a:off x="5661761" y="1438801"/>
              <a:ext cx="72592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800">
                  <a:solidFill>
                    <a:schemeClr val="lt1"/>
                  </a:solidFill>
                  <a:latin typeface="Arial"/>
                  <a:ea typeface="Arial"/>
                  <a:cs typeface="Arial"/>
                  <a:sym typeface="Arial"/>
                </a:rPr>
                <a:t>5</a:t>
              </a:r>
              <a:endParaRPr/>
            </a:p>
          </p:txBody>
        </p:sp>
      </p:grpSp>
      <p:sp>
        <p:nvSpPr>
          <p:cNvPr id="539" name="Google Shape;539;p32"/>
          <p:cNvSpPr txBox="1"/>
          <p:nvPr/>
        </p:nvSpPr>
        <p:spPr>
          <a:xfrm>
            <a:off x="856906" y="3169722"/>
            <a:ext cx="1074115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4800">
                <a:solidFill>
                  <a:schemeClr val="dk1"/>
                </a:solidFill>
                <a:latin typeface="Arial"/>
                <a:ea typeface="Arial"/>
                <a:cs typeface="Arial"/>
                <a:sym typeface="Arial"/>
              </a:rPr>
              <a:t>Tối ưu hóa</a:t>
            </a:r>
            <a:endParaRPr sz="6000">
              <a:solidFill>
                <a:schemeClr val="dk1"/>
              </a:solidFill>
              <a:latin typeface="Arial"/>
              <a:ea typeface="Arial"/>
              <a:cs typeface="Arial"/>
              <a:sym typeface="Arial"/>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5"/>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Tối ưu hóa truy vấn phân tán</a:t>
            </a:r>
            <a:endParaRPr/>
          </a:p>
        </p:txBody>
      </p:sp>
      <p:sp>
        <p:nvSpPr>
          <p:cNvPr id="545" name="Google Shape;545;p35"/>
          <p:cNvSpPr/>
          <p:nvPr/>
        </p:nvSpPr>
        <p:spPr>
          <a:xfrm>
            <a:off x="1302328" y="1914344"/>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Định nghĩa</a:t>
            </a:r>
            <a:r>
              <a:rPr lang="vi-VN" sz="1800">
                <a:solidFill>
                  <a:srgbClr val="000000"/>
                </a:solidFill>
                <a:latin typeface="Times New Roman"/>
                <a:ea typeface="Times New Roman"/>
                <a:cs typeface="Times New Roman"/>
                <a:sym typeface="Times New Roman"/>
              </a:rPr>
              <a:t>: Không gian tìm kiếm là tập hợp các cây toán tử tương đương có thể được tạo ra bằng các quy tắc biến đổi</a:t>
            </a:r>
            <a:endParaRPr sz="1800">
              <a:solidFill>
                <a:schemeClr val="dk1"/>
              </a:solidFill>
              <a:latin typeface="Calibri"/>
              <a:ea typeface="Calibri"/>
              <a:cs typeface="Calibri"/>
              <a:sym typeface="Calibri"/>
            </a:endParaRPr>
          </a:p>
        </p:txBody>
      </p:sp>
      <p:sp>
        <p:nvSpPr>
          <p:cNvPr id="546" name="Google Shape;546;p35"/>
          <p:cNvSpPr txBox="1"/>
          <p:nvPr/>
        </p:nvSpPr>
        <p:spPr>
          <a:xfrm>
            <a:off x="1320800" y="1265382"/>
            <a:ext cx="46458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chemeClr val="dk1"/>
                </a:solidFill>
                <a:latin typeface="Calibri"/>
                <a:ea typeface="Calibri"/>
                <a:cs typeface="Calibri"/>
                <a:sym typeface="Calibri"/>
              </a:rPr>
              <a:t>1. Không gian tìm kiếm</a:t>
            </a:r>
            <a:endParaRPr/>
          </a:p>
        </p:txBody>
      </p:sp>
      <p:sp>
        <p:nvSpPr>
          <p:cNvPr id="547" name="Google Shape;547;p35"/>
          <p:cNvSpPr/>
          <p:nvPr/>
        </p:nvSpPr>
        <p:spPr>
          <a:xfrm>
            <a:off x="1320800" y="2723745"/>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000000"/>
                </a:solidFill>
                <a:latin typeface="Times New Roman"/>
                <a:ea typeface="Times New Roman"/>
                <a:cs typeface="Times New Roman"/>
                <a:sym typeface="Times New Roman"/>
              </a:rPr>
              <a:t>Không gian tìm kiếm tăng lên khi số các mảnh quan hệ hay số quan hệ tăng lên</a:t>
            </a:r>
            <a:endParaRPr sz="1800">
              <a:solidFill>
                <a:schemeClr val="dk1"/>
              </a:solidFill>
              <a:latin typeface="Calibri"/>
              <a:ea typeface="Calibri"/>
              <a:cs typeface="Calibri"/>
              <a:sym typeface="Calibri"/>
            </a:endParaRPr>
          </a:p>
        </p:txBody>
      </p:sp>
      <p:sp>
        <p:nvSpPr>
          <p:cNvPr id="548" name="Google Shape;548;p35"/>
          <p:cNvSpPr/>
          <p:nvPr/>
        </p:nvSpPr>
        <p:spPr>
          <a:xfrm>
            <a:off x="1385455" y="3678535"/>
            <a:ext cx="6096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rgbClr val="000000"/>
                </a:solidFill>
                <a:latin typeface="Times New Roman"/>
                <a:ea typeface="Times New Roman"/>
                <a:cs typeface="Times New Roman"/>
                <a:sym typeface="Times New Roman"/>
              </a:rPr>
              <a:t>Với N quan hệ, ta có N! kết nối tương đương.</a:t>
            </a:r>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6"/>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Tối ưu hóa truy vấn phân tán</a:t>
            </a:r>
            <a:endParaRPr/>
          </a:p>
        </p:txBody>
      </p:sp>
      <p:sp>
        <p:nvSpPr>
          <p:cNvPr id="554" name="Google Shape;554;p36"/>
          <p:cNvSpPr txBox="1"/>
          <p:nvPr/>
        </p:nvSpPr>
        <p:spPr>
          <a:xfrm>
            <a:off x="1320800" y="1265382"/>
            <a:ext cx="46458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chemeClr val="dk1"/>
                </a:solidFill>
                <a:latin typeface="Calibri"/>
                <a:ea typeface="Calibri"/>
                <a:cs typeface="Calibri"/>
                <a:sym typeface="Calibri"/>
              </a:rPr>
              <a:t>1. Không gian tìm kiếm</a:t>
            </a:r>
            <a:endParaRPr/>
          </a:p>
        </p:txBody>
      </p:sp>
      <p:sp>
        <p:nvSpPr>
          <p:cNvPr id="555" name="Google Shape;555;p36"/>
          <p:cNvSpPr/>
          <p:nvPr/>
        </p:nvSpPr>
        <p:spPr>
          <a:xfrm>
            <a:off x="1440873" y="1943018"/>
            <a:ext cx="6096000"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2000">
                <a:solidFill>
                  <a:srgbClr val="000000"/>
                </a:solidFill>
                <a:latin typeface="Times New Roman"/>
                <a:ea typeface="Times New Roman"/>
                <a:cs typeface="Times New Roman"/>
                <a:sym typeface="Times New Roman"/>
              </a:rPr>
              <a:t>Đối với các không gian tìm kiếm khác nhau, sẽ có hình dạng khác nhau của cây kết nối</a:t>
            </a:r>
            <a:endParaRPr/>
          </a:p>
        </p:txBody>
      </p:sp>
      <p:pic>
        <p:nvPicPr>
          <p:cNvPr id="556" name="Google Shape;556;p36"/>
          <p:cNvPicPr preferRelativeResize="0"/>
          <p:nvPr/>
        </p:nvPicPr>
        <p:blipFill rotWithShape="1">
          <a:blip r:embed="rId3">
            <a:alphaModFix/>
          </a:blip>
          <a:srcRect b="0" l="0" r="0" t="0"/>
          <a:stretch/>
        </p:blipFill>
        <p:spPr>
          <a:xfrm>
            <a:off x="6591357" y="3195601"/>
            <a:ext cx="5382376" cy="2591162"/>
          </a:xfrm>
          <a:prstGeom prst="rect">
            <a:avLst/>
          </a:prstGeom>
          <a:noFill/>
          <a:ln>
            <a:noFill/>
          </a:ln>
        </p:spPr>
      </p:pic>
      <p:sp>
        <p:nvSpPr>
          <p:cNvPr id="557" name="Google Shape;557;p36"/>
          <p:cNvSpPr/>
          <p:nvPr/>
        </p:nvSpPr>
        <p:spPr>
          <a:xfrm>
            <a:off x="1773382" y="2759453"/>
            <a:ext cx="4193309"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Trong một cây kết nối tuyến tính, ít nhất một toán hạng của mỗi nút toán tử là một quan hệ cơ sở. Do vậy, không gian tìm kiếm được giảm xuống còn 2N</a:t>
            </a:r>
            <a:endParaRPr sz="2000">
              <a:solidFill>
                <a:schemeClr val="dk1"/>
              </a:solidFill>
              <a:latin typeface="Calibri"/>
              <a:ea typeface="Calibri"/>
              <a:cs typeface="Calibri"/>
              <a:sym typeface="Calibri"/>
            </a:endParaRPr>
          </a:p>
        </p:txBody>
      </p:sp>
      <p:sp>
        <p:nvSpPr>
          <p:cNvPr id="558" name="Google Shape;558;p36"/>
          <p:cNvSpPr/>
          <p:nvPr/>
        </p:nvSpPr>
        <p:spPr>
          <a:xfrm>
            <a:off x="1681018" y="4814562"/>
            <a:ext cx="387003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Trong một cây kết nối kiểu bụi rậm, có thể có các toán tử mà cả 2 toán hạng đều là toán từ trung gian</a:t>
            </a:r>
            <a:endParaRPr sz="2000">
              <a:solidFill>
                <a:schemeClr val="dk1"/>
              </a:solidFill>
              <a:latin typeface="Calibri"/>
              <a:ea typeface="Calibri"/>
              <a:cs typeface="Calibri"/>
              <a:sym typeface="Calibri"/>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7"/>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Tối ưu hóa truy vấn phân tán</a:t>
            </a:r>
            <a:endParaRPr/>
          </a:p>
        </p:txBody>
      </p:sp>
      <p:sp>
        <p:nvSpPr>
          <p:cNvPr id="564" name="Google Shape;564;p37"/>
          <p:cNvSpPr/>
          <p:nvPr/>
        </p:nvSpPr>
        <p:spPr>
          <a:xfrm>
            <a:off x="1505528" y="1609636"/>
            <a:ext cx="941185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000">
                <a:solidFill>
                  <a:srgbClr val="000000"/>
                </a:solidFill>
                <a:latin typeface="Times New Roman"/>
                <a:ea typeface="Times New Roman"/>
                <a:cs typeface="Times New Roman"/>
                <a:sym typeface="Times New Roman"/>
              </a:rPr>
              <a:t>Định nghĩa: </a:t>
            </a:r>
            <a:r>
              <a:rPr lang="vi-VN" sz="2000">
                <a:solidFill>
                  <a:srgbClr val="000000"/>
                </a:solidFill>
                <a:latin typeface="Times New Roman"/>
                <a:ea typeface="Times New Roman"/>
                <a:cs typeface="Times New Roman"/>
                <a:sym typeface="Times New Roman"/>
              </a:rPr>
              <a:t>Là các thuật toán được áp dụng để khám phá không gian tìm kiếm và quyết định kế hoạch thực thi truy vấn (QEP) tốt nhất dựa trên kết nối chọn lọc (Join Selectivity) và kết nối định vị (Join Sites) để giảm chi phí tối ưu hóa truy vấn.</a:t>
            </a:r>
            <a:endParaRPr sz="2000">
              <a:solidFill>
                <a:schemeClr val="dk1"/>
              </a:solidFill>
              <a:latin typeface="Calibri"/>
              <a:ea typeface="Calibri"/>
              <a:cs typeface="Calibri"/>
              <a:sym typeface="Calibri"/>
            </a:endParaRPr>
          </a:p>
        </p:txBody>
      </p:sp>
      <p:sp>
        <p:nvSpPr>
          <p:cNvPr id="565" name="Google Shape;565;p37"/>
          <p:cNvSpPr/>
          <p:nvPr/>
        </p:nvSpPr>
        <p:spPr>
          <a:xfrm>
            <a:off x="1505528" y="2871863"/>
            <a:ext cx="53864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000">
                <a:solidFill>
                  <a:srgbClr val="000000"/>
                </a:solidFill>
                <a:latin typeface="Times New Roman"/>
                <a:ea typeface="Times New Roman"/>
                <a:cs typeface="Times New Roman"/>
                <a:sym typeface="Times New Roman"/>
              </a:rPr>
              <a:t>Phân loại: </a:t>
            </a:r>
            <a:r>
              <a:rPr lang="vi-VN" sz="2000">
                <a:solidFill>
                  <a:srgbClr val="000000"/>
                </a:solidFill>
                <a:latin typeface="Times New Roman"/>
                <a:ea typeface="Times New Roman"/>
                <a:cs typeface="Times New Roman"/>
                <a:sym typeface="Times New Roman"/>
              </a:rPr>
              <a:t>Có 2 cách tiếp cận để giải quyết vấn đề</a:t>
            </a:r>
            <a:endParaRPr sz="2000">
              <a:solidFill>
                <a:schemeClr val="dk1"/>
              </a:solidFill>
              <a:latin typeface="Calibri"/>
              <a:ea typeface="Calibri"/>
              <a:cs typeface="Calibri"/>
              <a:sym typeface="Calibri"/>
            </a:endParaRPr>
          </a:p>
        </p:txBody>
      </p:sp>
      <p:sp>
        <p:nvSpPr>
          <p:cNvPr id="566" name="Google Shape;566;p37"/>
          <p:cNvSpPr/>
          <p:nvPr/>
        </p:nvSpPr>
        <p:spPr>
          <a:xfrm>
            <a:off x="1505528" y="3447580"/>
            <a:ext cx="6770255"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2000"/>
              <a:buFont typeface="Noto Sans Symbols"/>
              <a:buChar char="⮚"/>
            </a:pPr>
            <a:r>
              <a:rPr lang="vi-VN" sz="2000">
                <a:solidFill>
                  <a:srgbClr val="000000"/>
                </a:solidFill>
                <a:latin typeface="Times New Roman"/>
                <a:ea typeface="Times New Roman"/>
                <a:cs typeface="Times New Roman"/>
                <a:sym typeface="Times New Roman"/>
              </a:rPr>
              <a:t>Cách tiếp cận 1: Chiến lược xác định (Deterministic Strategy)</a:t>
            </a:r>
            <a:endParaRPr sz="2000">
              <a:solidFill>
                <a:schemeClr val="dk1"/>
              </a:solidFill>
              <a:latin typeface="Calibri"/>
              <a:ea typeface="Calibri"/>
              <a:cs typeface="Calibri"/>
              <a:sym typeface="Calibri"/>
            </a:endParaRPr>
          </a:p>
        </p:txBody>
      </p:sp>
      <p:sp>
        <p:nvSpPr>
          <p:cNvPr id="567" name="Google Shape;567;p37"/>
          <p:cNvSpPr/>
          <p:nvPr/>
        </p:nvSpPr>
        <p:spPr>
          <a:xfrm>
            <a:off x="1505528" y="4285250"/>
            <a:ext cx="6096000" cy="70788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Noto Sans Symbols"/>
              <a:buChar char="⮚"/>
            </a:pPr>
            <a:r>
              <a:rPr lang="vi-VN" sz="2000">
                <a:solidFill>
                  <a:srgbClr val="000000"/>
                </a:solidFill>
                <a:latin typeface="Times New Roman"/>
                <a:ea typeface="Times New Roman"/>
                <a:cs typeface="Times New Roman"/>
                <a:sym typeface="Times New Roman"/>
              </a:rPr>
              <a:t>Cách tiếp cận 2: Chiến lược ngẫu nhiên (Randomized Strategies)</a:t>
            </a:r>
            <a:endParaRPr sz="2000">
              <a:solidFill>
                <a:schemeClr val="dk1"/>
              </a:solidFill>
              <a:latin typeface="Calibri"/>
              <a:ea typeface="Calibri"/>
              <a:cs typeface="Calibri"/>
              <a:sym typeface="Calibri"/>
            </a:endParaRPr>
          </a:p>
        </p:txBody>
      </p:sp>
      <p:sp>
        <p:nvSpPr>
          <p:cNvPr id="568" name="Google Shape;568;p37"/>
          <p:cNvSpPr/>
          <p:nvPr/>
        </p:nvSpPr>
        <p:spPr>
          <a:xfrm>
            <a:off x="1348510" y="1147971"/>
            <a:ext cx="3044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vi-VN" sz="2400">
                <a:solidFill>
                  <a:schemeClr val="dk1"/>
                </a:solidFill>
                <a:latin typeface="Calibri"/>
                <a:ea typeface="Calibri"/>
                <a:cs typeface="Calibri"/>
                <a:sym typeface="Calibri"/>
              </a:rPr>
              <a:t>2. Chiến lược tìm kiếm</a:t>
            </a:r>
            <a:endParaRPr sz="24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8"/>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2. Chiến lược tìm kiếm</a:t>
            </a:r>
            <a:endParaRPr/>
          </a:p>
        </p:txBody>
      </p:sp>
      <p:sp>
        <p:nvSpPr>
          <p:cNvPr id="574" name="Google Shape;574;p38"/>
          <p:cNvSpPr/>
          <p:nvPr/>
        </p:nvSpPr>
        <p:spPr>
          <a:xfrm>
            <a:off x="1565630" y="1626750"/>
            <a:ext cx="8529650"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2000"/>
              <a:buFont typeface="Noto Sans Symbols"/>
              <a:buChar char="⮚"/>
            </a:pPr>
            <a:r>
              <a:rPr b="1" lang="vi-VN" sz="2000">
                <a:solidFill>
                  <a:srgbClr val="000000"/>
                </a:solidFill>
                <a:latin typeface="Times New Roman"/>
                <a:ea typeface="Times New Roman"/>
                <a:cs typeface="Times New Roman"/>
                <a:sym typeface="Times New Roman"/>
              </a:rPr>
              <a:t>Cách tiếp cận 1: Chiến lược xác định (Deterministic Strategy)</a:t>
            </a:r>
            <a:endParaRPr b="1" sz="2000">
              <a:solidFill>
                <a:schemeClr val="dk1"/>
              </a:solidFill>
              <a:latin typeface="Calibri"/>
              <a:ea typeface="Calibri"/>
              <a:cs typeface="Calibri"/>
              <a:sym typeface="Calibri"/>
            </a:endParaRPr>
          </a:p>
        </p:txBody>
      </p:sp>
      <p:sp>
        <p:nvSpPr>
          <p:cNvPr id="575" name="Google Shape;575;p38"/>
          <p:cNvSpPr/>
          <p:nvPr/>
        </p:nvSpPr>
        <p:spPr>
          <a:xfrm>
            <a:off x="1944255" y="2043975"/>
            <a:ext cx="7772400" cy="424731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2000"/>
              <a:buFont typeface="Courier New"/>
              <a:buChar char="o"/>
            </a:pPr>
            <a:r>
              <a:rPr lang="vi-VN" sz="2000">
                <a:solidFill>
                  <a:srgbClr val="000000"/>
                </a:solidFill>
                <a:latin typeface="Times New Roman"/>
                <a:ea typeface="Times New Roman"/>
                <a:cs typeface="Times New Roman"/>
                <a:sym typeface="Times New Roman"/>
              </a:rPr>
              <a:t>Thực hiện: xây dựng kế hoạch bắt đầu từ những quan hệ cơ bản, kết nối đến 1 hoặc nhiều quan hệ tại mỗi bước cho đến khi đạt được kế hoạch hoàn chỉnh.</a:t>
            </a:r>
            <a:endParaRPr/>
          </a:p>
          <a:p>
            <a:pPr indent="-285750" lvl="0" marL="285750" marR="0" rtl="0" algn="just">
              <a:lnSpc>
                <a:spcPct val="150000"/>
              </a:lnSpc>
              <a:spcBef>
                <a:spcPts val="0"/>
              </a:spcBef>
              <a:spcAft>
                <a:spcPts val="0"/>
              </a:spcAft>
              <a:buClr>
                <a:srgbClr val="000000"/>
              </a:buClr>
              <a:buSzPts val="2000"/>
              <a:buFont typeface="Courier New"/>
              <a:buChar char="o"/>
            </a:pPr>
            <a:r>
              <a:rPr lang="vi-VN" sz="2000">
                <a:solidFill>
                  <a:srgbClr val="000000"/>
                </a:solidFill>
                <a:latin typeface="Times New Roman"/>
                <a:ea typeface="Times New Roman"/>
                <a:cs typeface="Times New Roman"/>
                <a:sym typeface="Times New Roman"/>
              </a:rPr>
              <a:t>Để giảm thiểu chi phí tối ưu, các kế hoạch tạo ra phương pháp tối ưu sẽ được cắt tỉa.</a:t>
            </a:r>
            <a:endParaRPr/>
          </a:p>
          <a:p>
            <a:pPr indent="-285750" lvl="0" marL="285750" marR="0" rtl="0" algn="just">
              <a:lnSpc>
                <a:spcPct val="150000"/>
              </a:lnSpc>
              <a:spcBef>
                <a:spcPts val="0"/>
              </a:spcBef>
              <a:spcAft>
                <a:spcPts val="0"/>
              </a:spcAft>
              <a:buClr>
                <a:srgbClr val="000000"/>
              </a:buClr>
              <a:buSzPts val="2000"/>
              <a:buFont typeface="Courier New"/>
              <a:buChar char="o"/>
            </a:pPr>
            <a:r>
              <a:rPr lang="vi-VN" sz="2000">
                <a:solidFill>
                  <a:srgbClr val="000000"/>
                </a:solidFill>
                <a:latin typeface="Times New Roman"/>
                <a:ea typeface="Times New Roman"/>
                <a:cs typeface="Times New Roman"/>
                <a:sym typeface="Times New Roman"/>
              </a:rPr>
              <a:t>Chiến lược quy hoạch động (Dynamic Programming) xây dựng kế hoạch dựa trên tìm kiếm theo chiều rộng.</a:t>
            </a:r>
            <a:endParaRPr/>
          </a:p>
          <a:p>
            <a:pPr indent="-285750" lvl="0" marL="285750" marR="0" rtl="0" algn="just">
              <a:lnSpc>
                <a:spcPct val="150000"/>
              </a:lnSpc>
              <a:spcBef>
                <a:spcPts val="0"/>
              </a:spcBef>
              <a:spcAft>
                <a:spcPts val="0"/>
              </a:spcAft>
              <a:buClr>
                <a:srgbClr val="000000"/>
              </a:buClr>
              <a:buSzPts val="2000"/>
              <a:buFont typeface="Courier New"/>
              <a:buChar char="o"/>
            </a:pPr>
            <a:r>
              <a:rPr lang="vi-VN" sz="2000">
                <a:solidFill>
                  <a:srgbClr val="000000"/>
                </a:solidFill>
                <a:latin typeface="Times New Roman"/>
                <a:ea typeface="Times New Roman"/>
                <a:cs typeface="Times New Roman"/>
                <a:sym typeface="Times New Roman"/>
              </a:rPr>
              <a:t>Chiến lược tham lam (Greedy Algorithms) sử dụng phương pháp tìm kiếm theo chiều sâu.</a:t>
            </a:r>
            <a:endParaRPr/>
          </a:p>
        </p:txBody>
      </p:sp>
      <p:sp>
        <p:nvSpPr>
          <p:cNvPr id="576" name="Google Shape;576;p38"/>
          <p:cNvSpPr/>
          <p:nvPr/>
        </p:nvSpPr>
        <p:spPr>
          <a:xfrm>
            <a:off x="1348510" y="1147971"/>
            <a:ext cx="3044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vi-VN" sz="2400">
                <a:solidFill>
                  <a:schemeClr val="dk1"/>
                </a:solidFill>
                <a:latin typeface="Calibri"/>
                <a:ea typeface="Calibri"/>
                <a:cs typeface="Calibri"/>
                <a:sym typeface="Calibri"/>
              </a:rPr>
              <a:t>2. Chiến lược tìm kiếm</a:t>
            </a:r>
            <a:endParaRPr sz="24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 calcmode="lin" valueType="num">
                                      <p:cBhvr additive="base">
                                        <p:cTn dur="500"/>
                                        <p:tgtEl>
                                          <p:spTgt spid="57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 calcmode="lin" valueType="num">
                                      <p:cBhvr additive="base">
                                        <p:cTn dur="500"/>
                                        <p:tgtEl>
                                          <p:spTgt spid="57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 calcmode="lin" valueType="num">
                                      <p:cBhvr additive="base">
                                        <p:cTn dur="500"/>
                                        <p:tgtEl>
                                          <p:spTgt spid="57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 calcmode="lin" valueType="num">
                                      <p:cBhvr additive="base">
                                        <p:cTn dur="500"/>
                                        <p:tgtEl>
                                          <p:spTgt spid="57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9"/>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2. Chiến lược tìm kiếm</a:t>
            </a:r>
            <a:endParaRPr/>
          </a:p>
        </p:txBody>
      </p:sp>
      <p:sp>
        <p:nvSpPr>
          <p:cNvPr id="582" name="Google Shape;582;p39"/>
          <p:cNvSpPr/>
          <p:nvPr/>
        </p:nvSpPr>
        <p:spPr>
          <a:xfrm>
            <a:off x="1386543" y="1728304"/>
            <a:ext cx="8201890"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Noto Sans Symbols"/>
              <a:buChar char="⮚"/>
            </a:pPr>
            <a:r>
              <a:rPr b="1" lang="vi-VN" sz="2000">
                <a:solidFill>
                  <a:srgbClr val="000000"/>
                </a:solidFill>
                <a:latin typeface="Times New Roman"/>
                <a:ea typeface="Times New Roman"/>
                <a:cs typeface="Times New Roman"/>
                <a:sym typeface="Times New Roman"/>
              </a:rPr>
              <a:t>Cách tiếp cận 2: Chiến lược ngẫu nhiên (Randomized Strategies)</a:t>
            </a:r>
            <a:endParaRPr b="1" sz="2000">
              <a:solidFill>
                <a:schemeClr val="dk1"/>
              </a:solidFill>
              <a:latin typeface="Calibri"/>
              <a:ea typeface="Calibri"/>
              <a:cs typeface="Calibri"/>
              <a:sym typeface="Calibri"/>
            </a:endParaRPr>
          </a:p>
        </p:txBody>
      </p:sp>
      <p:sp>
        <p:nvSpPr>
          <p:cNvPr id="583" name="Google Shape;583;p39"/>
          <p:cNvSpPr/>
          <p:nvPr/>
        </p:nvSpPr>
        <p:spPr>
          <a:xfrm>
            <a:off x="1608216" y="2247083"/>
            <a:ext cx="7758545" cy="240065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2000"/>
              <a:buFont typeface="Courier New"/>
              <a:buChar char="o"/>
            </a:pPr>
            <a:r>
              <a:rPr lang="vi-VN" sz="2000">
                <a:solidFill>
                  <a:srgbClr val="000000"/>
                </a:solidFill>
                <a:latin typeface="Times New Roman"/>
                <a:ea typeface="Times New Roman"/>
                <a:cs typeface="Times New Roman"/>
                <a:sym typeface="Times New Roman"/>
              </a:rPr>
              <a:t>Thực hiện: tìm kiếm giải pháp tối ưu xung quanh một vài điểm cụ thể.</a:t>
            </a:r>
            <a:endParaRPr/>
          </a:p>
          <a:p>
            <a:pPr indent="-285750" lvl="0" marL="285750" marR="0" rtl="0" algn="just">
              <a:lnSpc>
                <a:spcPct val="150000"/>
              </a:lnSpc>
              <a:spcBef>
                <a:spcPts val="0"/>
              </a:spcBef>
              <a:spcAft>
                <a:spcPts val="0"/>
              </a:spcAft>
              <a:buClr>
                <a:srgbClr val="000000"/>
              </a:buClr>
              <a:buSzPts val="2000"/>
              <a:buFont typeface="Courier New"/>
              <a:buChar char="o"/>
            </a:pPr>
            <a:r>
              <a:rPr lang="vi-VN" sz="2000">
                <a:solidFill>
                  <a:srgbClr val="000000"/>
                </a:solidFill>
                <a:latin typeface="Times New Roman"/>
                <a:ea typeface="Times New Roman"/>
                <a:cs typeface="Times New Roman"/>
                <a:sym typeface="Times New Roman"/>
              </a:rPr>
              <a:t>Chiến lược này không đảm bảo kế hoạch tối ưu nhưng tránh được chi phí tối ưu cao về mặt bộ nhớ và thời gian thực thi.</a:t>
            </a:r>
            <a:endParaRPr/>
          </a:p>
          <a:p>
            <a:pPr indent="-285750" lvl="0" marL="285750" marR="0" rtl="0" algn="just">
              <a:lnSpc>
                <a:spcPct val="150000"/>
              </a:lnSpc>
              <a:spcBef>
                <a:spcPts val="0"/>
              </a:spcBef>
              <a:spcAft>
                <a:spcPts val="0"/>
              </a:spcAft>
              <a:buClr>
                <a:srgbClr val="000000"/>
              </a:buClr>
              <a:buSzPts val="2000"/>
              <a:buFont typeface="Courier New"/>
              <a:buChar char="o"/>
            </a:pPr>
            <a:r>
              <a:rPr lang="vi-VN" sz="2000">
                <a:solidFill>
                  <a:srgbClr val="000000"/>
                </a:solidFill>
                <a:latin typeface="Times New Roman"/>
                <a:ea typeface="Times New Roman"/>
                <a:cs typeface="Times New Roman"/>
                <a:sym typeface="Times New Roman"/>
              </a:rPr>
              <a:t>Thuật toán phát triển lặp (Iterative Improvement) và mô phỏng tôi thép (Simulated Annealing) là các thuật toán phổ biến trong chiến lược này.</a:t>
            </a:r>
            <a:endParaRPr/>
          </a:p>
        </p:txBody>
      </p:sp>
      <p:sp>
        <p:nvSpPr>
          <p:cNvPr id="584" name="Google Shape;584;p39"/>
          <p:cNvSpPr/>
          <p:nvPr/>
        </p:nvSpPr>
        <p:spPr>
          <a:xfrm>
            <a:off x="1348510" y="1147971"/>
            <a:ext cx="3044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vi-VN" sz="2400">
                <a:solidFill>
                  <a:schemeClr val="dk1"/>
                </a:solidFill>
                <a:latin typeface="Calibri"/>
                <a:ea typeface="Calibri"/>
                <a:cs typeface="Calibri"/>
                <a:sym typeface="Calibri"/>
              </a:rPr>
              <a:t>2. Chiến lược tìm kiếm</a:t>
            </a:r>
            <a:endParaRPr sz="24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3">
                                            <p:txEl>
                                              <p:pRg end="0" st="0"/>
                                            </p:txEl>
                                          </p:spTgt>
                                        </p:tgtEl>
                                        <p:attrNameLst>
                                          <p:attrName>style.visibility</p:attrName>
                                        </p:attrNameLst>
                                      </p:cBhvr>
                                      <p:to>
                                        <p:strVal val="visible"/>
                                      </p:to>
                                    </p:set>
                                    <p:anim calcmode="lin" valueType="num">
                                      <p:cBhvr additive="base">
                                        <p:cTn dur="500"/>
                                        <p:tgtEl>
                                          <p:spTgt spid="58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3">
                                            <p:txEl>
                                              <p:pRg end="1" st="1"/>
                                            </p:txEl>
                                          </p:spTgt>
                                        </p:tgtEl>
                                        <p:attrNameLst>
                                          <p:attrName>style.visibility</p:attrName>
                                        </p:attrNameLst>
                                      </p:cBhvr>
                                      <p:to>
                                        <p:strVal val="visible"/>
                                      </p:to>
                                    </p:set>
                                    <p:anim calcmode="lin" valueType="num">
                                      <p:cBhvr additive="base">
                                        <p:cTn dur="500"/>
                                        <p:tgtEl>
                                          <p:spTgt spid="58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3">
                                            <p:txEl>
                                              <p:pRg end="2" st="2"/>
                                            </p:txEl>
                                          </p:spTgt>
                                        </p:tgtEl>
                                        <p:attrNameLst>
                                          <p:attrName>style.visibility</p:attrName>
                                        </p:attrNameLst>
                                      </p:cBhvr>
                                      <p:to>
                                        <p:strVal val="visible"/>
                                      </p:to>
                                    </p:set>
                                    <p:anim calcmode="lin" valueType="num">
                                      <p:cBhvr additive="base">
                                        <p:cTn dur="500"/>
                                        <p:tgtEl>
                                          <p:spTgt spid="58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0"/>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Tối ưu hóa truy vấn phân tán</a:t>
            </a:r>
            <a:endParaRPr/>
          </a:p>
        </p:txBody>
      </p:sp>
      <p:sp>
        <p:nvSpPr>
          <p:cNvPr id="590" name="Google Shape;590;p40"/>
          <p:cNvSpPr/>
          <p:nvPr/>
        </p:nvSpPr>
        <p:spPr>
          <a:xfrm>
            <a:off x="1783707" y="1914574"/>
            <a:ext cx="8644148"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vi-VN" sz="1800">
                <a:solidFill>
                  <a:schemeClr val="dk1"/>
                </a:solidFill>
                <a:latin typeface="Calibri"/>
                <a:ea typeface="Calibri"/>
                <a:cs typeface="Calibri"/>
                <a:sym typeface="Calibri"/>
              </a:rPr>
              <a:t>Chi phí của một chiến lược thực hiện phân tán có thể được biểu diễn theo 2 cách:</a:t>
            </a:r>
            <a:endParaRPr sz="20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Courier New"/>
              <a:buChar char="o"/>
            </a:pPr>
            <a:r>
              <a:rPr lang="vi-VN" sz="1800">
                <a:solidFill>
                  <a:schemeClr val="dk1"/>
                </a:solidFill>
                <a:latin typeface="Calibri"/>
                <a:ea typeface="Calibri"/>
                <a:cs typeface="Calibri"/>
                <a:sym typeface="Calibri"/>
              </a:rPr>
              <a:t>Theo tổng chi phí (total cost)</a:t>
            </a:r>
            <a:endParaRPr/>
          </a:p>
          <a:p>
            <a:pPr indent="-285750" lvl="0" marL="285750" marR="0" rtl="0" algn="l">
              <a:lnSpc>
                <a:spcPct val="150000"/>
              </a:lnSpc>
              <a:spcBef>
                <a:spcPts val="0"/>
              </a:spcBef>
              <a:spcAft>
                <a:spcPts val="0"/>
              </a:spcAft>
              <a:buClr>
                <a:schemeClr val="dk1"/>
              </a:buClr>
              <a:buSzPts val="1800"/>
              <a:buFont typeface="Courier New"/>
              <a:buChar char="o"/>
            </a:pPr>
            <a:r>
              <a:rPr lang="vi-VN" sz="1800">
                <a:solidFill>
                  <a:schemeClr val="dk1"/>
                </a:solidFill>
                <a:latin typeface="Calibri"/>
                <a:ea typeface="Calibri"/>
                <a:cs typeface="Calibri"/>
                <a:sym typeface="Calibri"/>
              </a:rPr>
              <a:t>Theo thời gian trả lời</a:t>
            </a:r>
            <a:endParaRPr/>
          </a:p>
        </p:txBody>
      </p:sp>
      <p:sp>
        <p:nvSpPr>
          <p:cNvPr id="591" name="Google Shape;591;p40"/>
          <p:cNvSpPr/>
          <p:nvPr/>
        </p:nvSpPr>
        <p:spPr>
          <a:xfrm>
            <a:off x="1357746" y="1452909"/>
            <a:ext cx="24529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vi-VN" sz="2400">
                <a:solidFill>
                  <a:schemeClr val="dk1"/>
                </a:solidFill>
                <a:latin typeface="Calibri"/>
                <a:ea typeface="Calibri"/>
                <a:cs typeface="Calibri"/>
                <a:sym typeface="Calibri"/>
              </a:rPr>
              <a:t>3. Mô hình chi phí</a:t>
            </a:r>
            <a:endParaRPr sz="24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 calcmode="lin" valueType="num">
                                      <p:cBhvr additive="base">
                                        <p:cTn dur="500"/>
                                        <p:tgtEl>
                                          <p:spTgt spid="5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 calcmode="lin" valueType="num">
                                      <p:cBhvr additive="base">
                                        <p:cTn dur="500"/>
                                        <p:tgtEl>
                                          <p:spTgt spid="5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0">
                                            <p:txEl>
                                              <p:pRg end="2" st="2"/>
                                            </p:txEl>
                                          </p:spTgt>
                                        </p:tgtEl>
                                        <p:attrNameLst>
                                          <p:attrName>style.visibility</p:attrName>
                                        </p:attrNameLst>
                                      </p:cBhvr>
                                      <p:to>
                                        <p:strVal val="visible"/>
                                      </p:to>
                                    </p:set>
                                    <p:anim calcmode="lin" valueType="num">
                                      <p:cBhvr additive="base">
                                        <p:cTn dur="500"/>
                                        <p:tgtEl>
                                          <p:spTgt spid="5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1"/>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Tối ưu hóa truy vấn phân tán</a:t>
            </a:r>
            <a:endParaRPr/>
          </a:p>
        </p:txBody>
      </p:sp>
      <p:sp>
        <p:nvSpPr>
          <p:cNvPr id="597" name="Google Shape;597;p41"/>
          <p:cNvSpPr/>
          <p:nvPr/>
        </p:nvSpPr>
        <p:spPr>
          <a:xfrm>
            <a:off x="1386544" y="1504290"/>
            <a:ext cx="8201890"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Noto Sans Symbols"/>
              <a:buChar char="⮚"/>
            </a:pPr>
            <a:r>
              <a:rPr b="1" lang="vi-VN" sz="2000">
                <a:solidFill>
                  <a:srgbClr val="000000"/>
                </a:solidFill>
                <a:latin typeface="Times New Roman"/>
                <a:ea typeface="Times New Roman"/>
                <a:cs typeface="Times New Roman"/>
                <a:sym typeface="Times New Roman"/>
              </a:rPr>
              <a:t>Theo tổng chi phí</a:t>
            </a:r>
            <a:endParaRPr b="1" sz="2000">
              <a:solidFill>
                <a:schemeClr val="dk1"/>
              </a:solidFill>
              <a:latin typeface="Calibri"/>
              <a:ea typeface="Calibri"/>
              <a:cs typeface="Calibri"/>
              <a:sym typeface="Calibri"/>
            </a:endParaRPr>
          </a:p>
        </p:txBody>
      </p:sp>
      <p:sp>
        <p:nvSpPr>
          <p:cNvPr id="598" name="Google Shape;598;p41"/>
          <p:cNvSpPr/>
          <p:nvPr/>
        </p:nvSpPr>
        <p:spPr>
          <a:xfrm>
            <a:off x="1783707" y="1914574"/>
            <a:ext cx="864414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000">
                <a:solidFill>
                  <a:schemeClr val="dk1"/>
                </a:solidFill>
                <a:latin typeface="Calibri"/>
                <a:ea typeface="Calibri"/>
                <a:cs typeface="Calibri"/>
                <a:sym typeface="Calibri"/>
              </a:rPr>
              <a:t>Thành phần:</a:t>
            </a:r>
            <a:endParaRPr/>
          </a:p>
          <a:p>
            <a:pPr indent="-285750" lvl="1" marL="742950" marR="0" rtl="0" algn="l">
              <a:spcBef>
                <a:spcPts val="0"/>
              </a:spcBef>
              <a:spcAft>
                <a:spcPts val="0"/>
              </a:spcAft>
              <a:buClr>
                <a:schemeClr val="dk1"/>
              </a:buClr>
              <a:buSzPts val="2000"/>
              <a:buFont typeface="Noto Sans Symbols"/>
              <a:buChar char="⮚"/>
            </a:pPr>
            <a:r>
              <a:rPr b="0" i="0" lang="vi-VN" sz="2000" u="none" cap="none" strike="noStrike">
                <a:solidFill>
                  <a:schemeClr val="dk1"/>
                </a:solidFill>
                <a:latin typeface="Calibri"/>
                <a:ea typeface="Calibri"/>
                <a:cs typeface="Calibri"/>
                <a:sym typeface="Calibri"/>
              </a:rPr>
              <a:t>Chi phí truyền thông</a:t>
            </a:r>
            <a:endParaRPr/>
          </a:p>
          <a:p>
            <a:pPr indent="-285750" lvl="1" marL="742950" marR="0" rtl="0" algn="l">
              <a:spcBef>
                <a:spcPts val="0"/>
              </a:spcBef>
              <a:spcAft>
                <a:spcPts val="0"/>
              </a:spcAft>
              <a:buClr>
                <a:schemeClr val="dk1"/>
              </a:buClr>
              <a:buSzPts val="2000"/>
              <a:buFont typeface="Noto Sans Symbols"/>
              <a:buChar char="⮚"/>
            </a:pPr>
            <a:r>
              <a:rPr b="0" i="0" lang="vi-VN" sz="2000" u="none" cap="none" strike="noStrike">
                <a:solidFill>
                  <a:schemeClr val="dk1"/>
                </a:solidFill>
                <a:latin typeface="Calibri"/>
                <a:ea typeface="Calibri"/>
                <a:cs typeface="Calibri"/>
                <a:sym typeface="Calibri"/>
              </a:rPr>
              <a:t>Chi phí I/O</a:t>
            </a:r>
            <a:endParaRPr/>
          </a:p>
          <a:p>
            <a:pPr indent="-285750" lvl="1" marL="742950" marR="0" rtl="0" algn="l">
              <a:spcBef>
                <a:spcPts val="0"/>
              </a:spcBef>
              <a:spcAft>
                <a:spcPts val="0"/>
              </a:spcAft>
              <a:buClr>
                <a:schemeClr val="dk1"/>
              </a:buClr>
              <a:buSzPts val="2000"/>
              <a:buFont typeface="Noto Sans Symbols"/>
              <a:buChar char="⮚"/>
            </a:pPr>
            <a:r>
              <a:rPr b="0" i="0" lang="vi-VN" sz="2000" u="none" cap="none" strike="noStrike">
                <a:solidFill>
                  <a:schemeClr val="dk1"/>
                </a:solidFill>
                <a:latin typeface="Calibri"/>
                <a:ea typeface="Calibri"/>
                <a:cs typeface="Calibri"/>
                <a:sym typeface="Calibri"/>
              </a:rPr>
              <a:t>Chi phí CPU</a:t>
            </a:r>
            <a:endParaRPr/>
          </a:p>
          <a:p>
            <a:pPr indent="0" lvl="0" marL="0" marR="0" rtl="0" algn="l">
              <a:spcBef>
                <a:spcPts val="0"/>
              </a:spcBef>
              <a:spcAft>
                <a:spcPts val="0"/>
              </a:spcAft>
              <a:buNone/>
            </a:pPr>
            <a:r>
              <a:rPr lang="vi-VN" sz="2000">
                <a:solidFill>
                  <a:schemeClr val="dk1"/>
                </a:solidFill>
                <a:latin typeface="Calibri"/>
                <a:ea typeface="Calibri"/>
                <a:cs typeface="Calibri"/>
                <a:sym typeface="Calibri"/>
              </a:rPr>
              <a:t>Chi phí truyền thông là quan trọng nhất</a:t>
            </a:r>
            <a:endParaRPr/>
          </a:p>
        </p:txBody>
      </p:sp>
      <p:sp>
        <p:nvSpPr>
          <p:cNvPr id="599" name="Google Shape;599;p41"/>
          <p:cNvSpPr/>
          <p:nvPr/>
        </p:nvSpPr>
        <p:spPr>
          <a:xfrm>
            <a:off x="1783707" y="3786304"/>
            <a:ext cx="6096000" cy="984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Công thức chung:</a:t>
            </a:r>
            <a:endParaRPr/>
          </a:p>
          <a:p>
            <a:pPr indent="0" lvl="0" marL="0" marR="0" rtl="0" algn="l">
              <a:spcBef>
                <a:spcPts val="0"/>
              </a:spcBef>
              <a:spcAft>
                <a:spcPts val="0"/>
              </a:spcAft>
              <a:buNone/>
            </a:pPr>
            <a:r>
              <a:rPr b="1" lang="vi-VN" sz="1800">
                <a:solidFill>
                  <a:srgbClr val="FF0000"/>
                </a:solidFill>
                <a:latin typeface="Times New Roman"/>
                <a:ea typeface="Times New Roman"/>
                <a:cs typeface="Times New Roman"/>
                <a:sym typeface="Times New Roman"/>
              </a:rPr>
              <a:t>Total_cost= C</a:t>
            </a:r>
            <a:r>
              <a:rPr b="1" baseline="-25000" lang="vi-VN" sz="2000">
                <a:solidFill>
                  <a:srgbClr val="FF0000"/>
                </a:solidFill>
                <a:latin typeface="Times New Roman"/>
                <a:ea typeface="Times New Roman"/>
                <a:cs typeface="Times New Roman"/>
                <a:sym typeface="Times New Roman"/>
              </a:rPr>
              <a:t>CPU</a:t>
            </a:r>
            <a:r>
              <a:rPr b="1" lang="vi-VN" sz="2000">
                <a:solidFill>
                  <a:srgbClr val="FF0000"/>
                </a:solidFill>
                <a:latin typeface="Times New Roman"/>
                <a:ea typeface="Times New Roman"/>
                <a:cs typeface="Times New Roman"/>
                <a:sym typeface="Times New Roman"/>
              </a:rPr>
              <a:t> </a:t>
            </a:r>
            <a:r>
              <a:rPr b="1" lang="vi-VN" sz="1800">
                <a:solidFill>
                  <a:srgbClr val="FF0000"/>
                </a:solidFill>
                <a:latin typeface="Times New Roman"/>
                <a:ea typeface="Times New Roman"/>
                <a:cs typeface="Times New Roman"/>
                <a:sym typeface="Times New Roman"/>
              </a:rPr>
              <a:t>* #instr + C</a:t>
            </a:r>
            <a:r>
              <a:rPr b="1" baseline="-25000" lang="vi-VN" sz="2000">
                <a:solidFill>
                  <a:srgbClr val="FF0000"/>
                </a:solidFill>
                <a:latin typeface="Times New Roman"/>
                <a:ea typeface="Times New Roman"/>
                <a:cs typeface="Times New Roman"/>
                <a:sym typeface="Times New Roman"/>
              </a:rPr>
              <a:t>I/O</a:t>
            </a:r>
            <a:r>
              <a:rPr b="1" lang="vi-VN" sz="2000">
                <a:solidFill>
                  <a:srgbClr val="FF0000"/>
                </a:solidFill>
                <a:latin typeface="Times New Roman"/>
                <a:ea typeface="Times New Roman"/>
                <a:cs typeface="Times New Roman"/>
                <a:sym typeface="Times New Roman"/>
              </a:rPr>
              <a:t> </a:t>
            </a:r>
            <a:r>
              <a:rPr b="1" lang="vi-VN" sz="1800">
                <a:solidFill>
                  <a:srgbClr val="FF0000"/>
                </a:solidFill>
                <a:latin typeface="Times New Roman"/>
                <a:ea typeface="Times New Roman"/>
                <a:cs typeface="Times New Roman"/>
                <a:sym typeface="Times New Roman"/>
              </a:rPr>
              <a:t>* #I/O</a:t>
            </a:r>
            <a:r>
              <a:rPr b="1" baseline="-25000" lang="vi-VN" sz="2000">
                <a:solidFill>
                  <a:srgbClr val="FF0000"/>
                </a:solidFill>
                <a:latin typeface="Times New Roman"/>
                <a:ea typeface="Times New Roman"/>
                <a:cs typeface="Times New Roman"/>
                <a:sym typeface="Times New Roman"/>
              </a:rPr>
              <a:t>S</a:t>
            </a:r>
            <a:r>
              <a:rPr b="1" lang="vi-VN" sz="2000">
                <a:solidFill>
                  <a:srgbClr val="FF0000"/>
                </a:solidFill>
                <a:latin typeface="Times New Roman"/>
                <a:ea typeface="Times New Roman"/>
                <a:cs typeface="Times New Roman"/>
                <a:sym typeface="Times New Roman"/>
              </a:rPr>
              <a:t> </a:t>
            </a:r>
            <a:r>
              <a:rPr b="1" lang="vi-VN" sz="1800">
                <a:solidFill>
                  <a:srgbClr val="FF0000"/>
                </a:solidFill>
                <a:latin typeface="Times New Roman"/>
                <a:ea typeface="Times New Roman"/>
                <a:cs typeface="Times New Roman"/>
                <a:sym typeface="Times New Roman"/>
              </a:rPr>
              <a:t>+ C</a:t>
            </a:r>
            <a:r>
              <a:rPr b="1" baseline="-25000" lang="vi-VN" sz="2000">
                <a:solidFill>
                  <a:srgbClr val="FF0000"/>
                </a:solidFill>
                <a:latin typeface="Times New Roman"/>
                <a:ea typeface="Times New Roman"/>
                <a:cs typeface="Times New Roman"/>
                <a:sym typeface="Times New Roman"/>
              </a:rPr>
              <a:t>MSG</a:t>
            </a:r>
            <a:r>
              <a:rPr b="1" lang="vi-VN" sz="2000">
                <a:solidFill>
                  <a:srgbClr val="FF0000"/>
                </a:solidFill>
                <a:latin typeface="Times New Roman"/>
                <a:ea typeface="Times New Roman"/>
                <a:cs typeface="Times New Roman"/>
                <a:sym typeface="Times New Roman"/>
              </a:rPr>
              <a:t> </a:t>
            </a:r>
            <a:r>
              <a:rPr b="1" lang="vi-VN" sz="1800">
                <a:solidFill>
                  <a:srgbClr val="FF0000"/>
                </a:solidFill>
                <a:latin typeface="Times New Roman"/>
                <a:ea typeface="Times New Roman"/>
                <a:cs typeface="Times New Roman"/>
                <a:sym typeface="Times New Roman"/>
              </a:rPr>
              <a:t>* #msg</a:t>
            </a:r>
            <a:r>
              <a:rPr b="1" lang="vi-VN" sz="2000">
                <a:solidFill>
                  <a:srgbClr val="FF0000"/>
                </a:solidFill>
                <a:latin typeface="Times New Roman"/>
                <a:ea typeface="Times New Roman"/>
                <a:cs typeface="Times New Roman"/>
                <a:sym typeface="Times New Roman"/>
              </a:rPr>
              <a:t>s </a:t>
            </a:r>
            <a:r>
              <a:rPr b="1" lang="vi-VN" sz="1800">
                <a:solidFill>
                  <a:srgbClr val="FF0000"/>
                </a:solidFill>
                <a:latin typeface="Times New Roman"/>
                <a:ea typeface="Times New Roman"/>
                <a:cs typeface="Times New Roman"/>
                <a:sym typeface="Times New Roman"/>
              </a:rPr>
              <a:t>+ C</a:t>
            </a:r>
            <a:r>
              <a:rPr b="1" baseline="-25000" lang="vi-VN" sz="2000">
                <a:solidFill>
                  <a:srgbClr val="FF0000"/>
                </a:solidFill>
                <a:latin typeface="Times New Roman"/>
                <a:ea typeface="Times New Roman"/>
                <a:cs typeface="Times New Roman"/>
                <a:sym typeface="Times New Roman"/>
              </a:rPr>
              <a:t>TR</a:t>
            </a:r>
            <a:r>
              <a:rPr b="1" lang="vi-VN" sz="2000">
                <a:solidFill>
                  <a:srgbClr val="FF0000"/>
                </a:solidFill>
                <a:latin typeface="Times New Roman"/>
                <a:ea typeface="Times New Roman"/>
                <a:cs typeface="Times New Roman"/>
                <a:sym typeface="Times New Roman"/>
              </a:rPr>
              <a:t> </a:t>
            </a:r>
            <a:r>
              <a:rPr b="1" lang="vi-VN" sz="1800">
                <a:solidFill>
                  <a:srgbClr val="FF0000"/>
                </a:solidFill>
                <a:latin typeface="Times New Roman"/>
                <a:ea typeface="Times New Roman"/>
                <a:cs typeface="Times New Roman"/>
                <a:sym typeface="Times New Roman"/>
              </a:rPr>
              <a:t>* #bytes</a:t>
            </a:r>
            <a:endParaRPr sz="1800">
              <a:solidFill>
                <a:schemeClr val="dk1"/>
              </a:solidFill>
              <a:latin typeface="Calibri"/>
              <a:ea typeface="Calibri"/>
              <a:cs typeface="Calibri"/>
              <a:sym typeface="Calibri"/>
            </a:endParaRPr>
          </a:p>
        </p:txBody>
      </p:sp>
      <p:sp>
        <p:nvSpPr>
          <p:cNvPr id="600" name="Google Shape;600;p41"/>
          <p:cNvSpPr/>
          <p:nvPr/>
        </p:nvSpPr>
        <p:spPr>
          <a:xfrm>
            <a:off x="1320800" y="4907109"/>
            <a:ext cx="6096000" cy="1754326"/>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Total_cost:</a:t>
            </a:r>
            <a:r>
              <a:rPr lang="vi-VN" sz="1800">
                <a:solidFill>
                  <a:srgbClr val="000000"/>
                </a:solidFill>
                <a:latin typeface="Times New Roman"/>
                <a:ea typeface="Times New Roman"/>
                <a:cs typeface="Times New Roman"/>
                <a:sym typeface="Times New Roman"/>
              </a:rPr>
              <a:t> tổng chi phí</a:t>
            </a:r>
            <a:endParaRPr/>
          </a:p>
          <a:p>
            <a:pPr indent="0" lvl="0" marL="45720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CPU</a:t>
            </a:r>
            <a:r>
              <a:rPr b="1" lang="vi-VN" sz="1800">
                <a:solidFill>
                  <a:srgbClr val="000000"/>
                </a:solidFill>
                <a:latin typeface="Times New Roman"/>
                <a:ea typeface="Times New Roman"/>
                <a:cs typeface="Times New Roman"/>
                <a:sym typeface="Times New Roman"/>
              </a:rPr>
              <a:t>:</a:t>
            </a:r>
            <a:r>
              <a:rPr lang="vi-VN" sz="1800">
                <a:solidFill>
                  <a:srgbClr val="000000"/>
                </a:solidFill>
                <a:latin typeface="Times New Roman"/>
                <a:ea typeface="Times New Roman"/>
                <a:cs typeface="Times New Roman"/>
                <a:sym typeface="Times New Roman"/>
              </a:rPr>
              <a:t> chi phí của một lệnh CPU</a:t>
            </a:r>
            <a:endParaRPr/>
          </a:p>
          <a:p>
            <a:pPr indent="0" lvl="0" marL="45720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I/O</a:t>
            </a:r>
            <a:r>
              <a:rPr b="1" lang="vi-VN" sz="1800">
                <a:solidFill>
                  <a:srgbClr val="000000"/>
                </a:solidFill>
                <a:latin typeface="Times New Roman"/>
                <a:ea typeface="Times New Roman"/>
                <a:cs typeface="Times New Roman"/>
                <a:sym typeface="Times New Roman"/>
              </a:rPr>
              <a:t>:</a:t>
            </a:r>
            <a:r>
              <a:rPr lang="vi-VN" sz="1800">
                <a:solidFill>
                  <a:srgbClr val="000000"/>
                </a:solidFill>
                <a:latin typeface="Times New Roman"/>
                <a:ea typeface="Times New Roman"/>
                <a:cs typeface="Times New Roman"/>
                <a:sym typeface="Times New Roman"/>
              </a:rPr>
              <a:t> chi phí của một xuất/nhập đĩa</a:t>
            </a:r>
            <a:endParaRPr sz="1800">
              <a:solidFill>
                <a:srgbClr val="000000"/>
              </a:solidFill>
              <a:latin typeface="Times New Roman"/>
              <a:ea typeface="Times New Roman"/>
              <a:cs typeface="Times New Roman"/>
              <a:sym typeface="Times New Roman"/>
            </a:endParaRPr>
          </a:p>
          <a:p>
            <a:pPr indent="0" lvl="0" marL="45720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MSG</a:t>
            </a:r>
            <a:r>
              <a:rPr b="1" lang="vi-VN" sz="1800">
                <a:solidFill>
                  <a:srgbClr val="000000"/>
                </a:solidFill>
                <a:latin typeface="Times New Roman"/>
                <a:ea typeface="Times New Roman"/>
                <a:cs typeface="Times New Roman"/>
                <a:sym typeface="Times New Roman"/>
              </a:rPr>
              <a:t>:</a:t>
            </a:r>
            <a:r>
              <a:rPr lang="vi-VN" sz="1800">
                <a:solidFill>
                  <a:srgbClr val="000000"/>
                </a:solidFill>
                <a:latin typeface="Times New Roman"/>
                <a:ea typeface="Times New Roman"/>
                <a:cs typeface="Times New Roman"/>
                <a:sym typeface="Times New Roman"/>
              </a:rPr>
              <a:t> chi phí của việc khởi đầu và nhận một thông báo.</a:t>
            </a:r>
            <a:endParaRPr sz="1800">
              <a:solidFill>
                <a:srgbClr val="000000"/>
              </a:solidFill>
              <a:latin typeface="Times New Roman"/>
              <a:ea typeface="Times New Roman"/>
              <a:cs typeface="Times New Roman"/>
              <a:sym typeface="Times New Roman"/>
            </a:endParaRPr>
          </a:p>
          <a:p>
            <a:pPr indent="0" lvl="0" marL="45720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TR</a:t>
            </a:r>
            <a:r>
              <a:rPr b="1" lang="vi-VN" sz="1800">
                <a:solidFill>
                  <a:srgbClr val="000000"/>
                </a:solidFill>
                <a:latin typeface="Times New Roman"/>
                <a:ea typeface="Times New Roman"/>
                <a:cs typeface="Times New Roman"/>
                <a:sym typeface="Times New Roman"/>
              </a:rPr>
              <a:t>:</a:t>
            </a:r>
            <a:r>
              <a:rPr lang="vi-VN" sz="1800">
                <a:solidFill>
                  <a:srgbClr val="000000"/>
                </a:solidFill>
                <a:latin typeface="Times New Roman"/>
                <a:ea typeface="Times New Roman"/>
                <a:cs typeface="Times New Roman"/>
                <a:sym typeface="Times New Roman"/>
              </a:rPr>
              <a:t> chi phí truyền một đơn vị dữ liệu từ trạm này đến trạm khác, ta xem CTR như là một hằng số.</a:t>
            </a:r>
            <a:endParaRPr sz="1800">
              <a:solidFill>
                <a:schemeClr val="dk1"/>
              </a:solidFill>
              <a:latin typeface="Calibri"/>
              <a:ea typeface="Calibri"/>
              <a:cs typeface="Calibri"/>
              <a:sym typeface="Calibri"/>
            </a:endParaRPr>
          </a:p>
        </p:txBody>
      </p:sp>
      <p:sp>
        <p:nvSpPr>
          <p:cNvPr id="601" name="Google Shape;601;p41"/>
          <p:cNvSpPr/>
          <p:nvPr/>
        </p:nvSpPr>
        <p:spPr>
          <a:xfrm>
            <a:off x="6862617" y="5011703"/>
            <a:ext cx="5754255" cy="1200329"/>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#instr:</a:t>
            </a:r>
            <a:r>
              <a:rPr lang="vi-VN" sz="1800">
                <a:solidFill>
                  <a:srgbClr val="000000"/>
                </a:solidFill>
                <a:latin typeface="Times New Roman"/>
                <a:ea typeface="Times New Roman"/>
                <a:cs typeface="Times New Roman"/>
                <a:sym typeface="Times New Roman"/>
              </a:rPr>
              <a:t> tổng tất cả các lệnh CPU ở các trạm</a:t>
            </a:r>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#I/OS: </a:t>
            </a:r>
            <a:r>
              <a:rPr lang="vi-VN" sz="1800">
                <a:solidFill>
                  <a:srgbClr val="000000"/>
                </a:solidFill>
                <a:latin typeface="Times New Roman"/>
                <a:ea typeface="Times New Roman"/>
                <a:cs typeface="Times New Roman"/>
                <a:sym typeface="Times New Roman"/>
              </a:rPr>
              <a:t>số lần xuất/nhập đĩa</a:t>
            </a:r>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#msgs:</a:t>
            </a:r>
            <a:r>
              <a:rPr lang="vi-VN" sz="1800">
                <a:solidFill>
                  <a:srgbClr val="000000"/>
                </a:solidFill>
                <a:latin typeface="Times New Roman"/>
                <a:ea typeface="Times New Roman"/>
                <a:cs typeface="Times New Roman"/>
                <a:sym typeface="Times New Roman"/>
              </a:rPr>
              <a:t> số thông báo</a:t>
            </a:r>
            <a:endParaRPr sz="1800">
              <a:solidFill>
                <a:srgbClr val="000000"/>
              </a:solidFill>
              <a:latin typeface="Times New Roman"/>
              <a:ea typeface="Times New Roman"/>
              <a:cs typeface="Times New Roman"/>
              <a:sym typeface="Times New Roman"/>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#bytes:</a:t>
            </a:r>
            <a:r>
              <a:rPr lang="vi-VN" sz="1800">
                <a:solidFill>
                  <a:srgbClr val="000000"/>
                </a:solidFill>
                <a:latin typeface="Times New Roman"/>
                <a:ea typeface="Times New Roman"/>
                <a:cs typeface="Times New Roman"/>
                <a:sym typeface="Times New Roman"/>
              </a:rPr>
              <a:t> tổng kích thước của các thông báo</a:t>
            </a:r>
            <a:endParaRPr sz="1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9"/>
                                        </p:tgtEl>
                                        <p:attrNameLst>
                                          <p:attrName>style.visibility</p:attrName>
                                        </p:attrNameLst>
                                      </p:cBhvr>
                                      <p:to>
                                        <p:strVal val="visible"/>
                                      </p:to>
                                    </p:set>
                                    <p:anim calcmode="lin" valueType="num">
                                      <p:cBhvr additive="base">
                                        <p:cTn dur="500"/>
                                        <p:tgtEl>
                                          <p:spTgt spid="5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0"/>
                                        </p:tgtEl>
                                        <p:attrNameLst>
                                          <p:attrName>style.visibility</p:attrName>
                                        </p:attrNameLst>
                                      </p:cBhvr>
                                      <p:to>
                                        <p:strVal val="visible"/>
                                      </p:to>
                                    </p:set>
                                    <p:anim calcmode="lin" valueType="num">
                                      <p:cBhvr additive="base">
                                        <p:cTn dur="500"/>
                                        <p:tgtEl>
                                          <p:spTgt spid="6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1"/>
                                        </p:tgtEl>
                                        <p:attrNameLst>
                                          <p:attrName>style.visibility</p:attrName>
                                        </p:attrNameLst>
                                      </p:cBhvr>
                                      <p:to>
                                        <p:strVal val="visible"/>
                                      </p:to>
                                    </p:set>
                                    <p:anim calcmode="lin" valueType="num">
                                      <p:cBhvr additive="base">
                                        <p:cTn dur="500"/>
                                        <p:tgtEl>
                                          <p:spTgt spid="6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Khái quát về cơ sở dữ liệu phân tán</a:t>
            </a:r>
            <a:endParaRPr b="1" i="1" sz="3600"/>
          </a:p>
        </p:txBody>
      </p:sp>
      <p:sp>
        <p:nvSpPr>
          <p:cNvPr id="197" name="Google Shape;197;p4"/>
          <p:cNvSpPr txBox="1"/>
          <p:nvPr/>
        </p:nvSpPr>
        <p:spPr>
          <a:xfrm>
            <a:off x="1338805" y="1531715"/>
            <a:ext cx="3707755"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b="1" lang="vi-VN" sz="1800">
                <a:solidFill>
                  <a:schemeClr val="dk1"/>
                </a:solidFill>
                <a:latin typeface="Arial"/>
                <a:ea typeface="Arial"/>
                <a:cs typeface="Arial"/>
                <a:sym typeface="Arial"/>
              </a:rPr>
              <a:t>Cơ sở dữ liệu phân tán</a:t>
            </a:r>
            <a:endParaRPr b="1" sz="1800">
              <a:solidFill>
                <a:schemeClr val="dk1"/>
              </a:solidFill>
              <a:latin typeface="Arial"/>
              <a:ea typeface="Arial"/>
              <a:cs typeface="Arial"/>
              <a:sym typeface="Arial"/>
            </a:endParaRPr>
          </a:p>
        </p:txBody>
      </p:sp>
      <p:sp>
        <p:nvSpPr>
          <p:cNvPr id="198" name="Google Shape;198;p4"/>
          <p:cNvSpPr/>
          <p:nvPr/>
        </p:nvSpPr>
        <p:spPr>
          <a:xfrm>
            <a:off x="2702929" y="2080790"/>
            <a:ext cx="6780834" cy="916329"/>
          </a:xfrm>
          <a:prstGeom prst="roundRect">
            <a:avLst>
              <a:gd fmla="val 16667"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lt1"/>
                </a:solidFill>
                <a:latin typeface="Calibri"/>
                <a:ea typeface="Calibri"/>
                <a:cs typeface="Calibri"/>
                <a:sym typeface="Calibri"/>
              </a:rPr>
              <a:t>Là một tập hợp các dữ liệu phụ thuộc logic lẫn nhau của cùng một hệ thống và được lưu trữ trên các trạm của một máy tính</a:t>
            </a:r>
            <a:endParaRPr sz="1800">
              <a:solidFill>
                <a:schemeClr val="lt1"/>
              </a:solidFill>
              <a:latin typeface="Calibri"/>
              <a:ea typeface="Calibri"/>
              <a:cs typeface="Calibri"/>
              <a:sym typeface="Calibri"/>
            </a:endParaRPr>
          </a:p>
        </p:txBody>
      </p:sp>
      <p:sp>
        <p:nvSpPr>
          <p:cNvPr id="199" name="Google Shape;199;p4"/>
          <p:cNvSpPr txBox="1"/>
          <p:nvPr/>
        </p:nvSpPr>
        <p:spPr>
          <a:xfrm>
            <a:off x="1522070" y="3248627"/>
            <a:ext cx="4344363"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Calibri"/>
                <a:ea typeface="Calibri"/>
                <a:cs typeface="Calibri"/>
                <a:sym typeface="Calibri"/>
              </a:rPr>
              <a:t>Các mục tiêu của hệ csdl phân tán</a:t>
            </a:r>
            <a:endParaRPr sz="1800">
              <a:solidFill>
                <a:schemeClr val="dk1"/>
              </a:solidFill>
              <a:latin typeface="Calibri"/>
              <a:ea typeface="Calibri"/>
              <a:cs typeface="Calibri"/>
              <a:sym typeface="Calibri"/>
            </a:endParaRPr>
          </a:p>
        </p:txBody>
      </p:sp>
      <p:sp>
        <p:nvSpPr>
          <p:cNvPr id="200" name="Google Shape;200;p4"/>
          <p:cNvSpPr txBox="1"/>
          <p:nvPr/>
        </p:nvSpPr>
        <p:spPr>
          <a:xfrm>
            <a:off x="1906085" y="3796616"/>
            <a:ext cx="499061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Sự độc lập dữ liệu </a:t>
            </a:r>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Tính trong suốt </a:t>
            </a:r>
            <a:r>
              <a:rPr lang="vi-VN" sz="1800">
                <a:solidFill>
                  <a:schemeClr val="dk1"/>
                </a:solidFill>
                <a:latin typeface="Arial"/>
                <a:ea typeface="Arial"/>
                <a:cs typeface="Arial"/>
                <a:sym typeface="Arial"/>
              </a:rPr>
              <a:t>phân bố, phân mảnh, nhân bản và</a:t>
            </a:r>
            <a:r>
              <a:rPr lang="vi-VN" sz="1800">
                <a:solidFill>
                  <a:schemeClr val="dk1"/>
                </a:solidFill>
                <a:latin typeface="Calibri"/>
                <a:ea typeface="Calibri"/>
                <a:cs typeface="Calibri"/>
                <a:sym typeface="Calibri"/>
              </a:rPr>
              <a:t> với hệ quản trị csdl</a:t>
            </a:r>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Tính tự trị của các trạm</a:t>
            </a:r>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Tính mở rộng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2"/>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Tối ưu hóa truy vấn phân tán</a:t>
            </a:r>
            <a:endParaRPr/>
          </a:p>
        </p:txBody>
      </p:sp>
      <p:sp>
        <p:nvSpPr>
          <p:cNvPr id="607" name="Google Shape;607;p42"/>
          <p:cNvSpPr/>
          <p:nvPr/>
        </p:nvSpPr>
        <p:spPr>
          <a:xfrm>
            <a:off x="1468583" y="1449686"/>
            <a:ext cx="8201890"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Noto Sans Symbols"/>
              <a:buChar char="⮚"/>
            </a:pPr>
            <a:r>
              <a:rPr b="1" lang="vi-VN" sz="2000">
                <a:solidFill>
                  <a:srgbClr val="000000"/>
                </a:solidFill>
                <a:latin typeface="Times New Roman"/>
                <a:ea typeface="Times New Roman"/>
                <a:cs typeface="Times New Roman"/>
                <a:sym typeface="Times New Roman"/>
              </a:rPr>
              <a:t>Theo thời gian trả lời</a:t>
            </a:r>
            <a:endParaRPr b="1" sz="2000">
              <a:solidFill>
                <a:schemeClr val="dk1"/>
              </a:solidFill>
              <a:latin typeface="Calibri"/>
              <a:ea typeface="Calibri"/>
              <a:cs typeface="Calibri"/>
              <a:sym typeface="Calibri"/>
            </a:endParaRPr>
          </a:p>
        </p:txBody>
      </p:sp>
      <p:sp>
        <p:nvSpPr>
          <p:cNvPr id="608" name="Google Shape;608;p42"/>
          <p:cNvSpPr/>
          <p:nvPr/>
        </p:nvSpPr>
        <p:spPr>
          <a:xfrm>
            <a:off x="1783707" y="1914574"/>
            <a:ext cx="8644148" cy="128753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vi-VN" sz="1800">
                <a:solidFill>
                  <a:schemeClr val="dk1"/>
                </a:solidFill>
                <a:latin typeface="Calibri"/>
                <a:ea typeface="Calibri"/>
                <a:cs typeface="Calibri"/>
                <a:sym typeface="Calibri"/>
              </a:rPr>
              <a:t>Khi thời gian trả lời của câu truy vấn là hàm mục tiêu của bộ tối ưu thì các xử lý địa phương song song và truyền thông song song phải được xét. Công thức tổng quát tính thời gian trả lời (response time) là:</a:t>
            </a:r>
            <a:endParaRPr/>
          </a:p>
        </p:txBody>
      </p:sp>
      <p:sp>
        <p:nvSpPr>
          <p:cNvPr id="609" name="Google Shape;609;p42"/>
          <p:cNvSpPr/>
          <p:nvPr/>
        </p:nvSpPr>
        <p:spPr>
          <a:xfrm>
            <a:off x="1783707" y="3336882"/>
            <a:ext cx="8644200" cy="1200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vi-VN" sz="1800">
                <a:solidFill>
                  <a:srgbClr val="FF0000"/>
                </a:solidFill>
                <a:latin typeface="Times New Roman"/>
                <a:ea typeface="Times New Roman"/>
                <a:cs typeface="Times New Roman"/>
                <a:sym typeface="Times New Roman"/>
              </a:rPr>
              <a:t>Response_time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b="1" lang="vi-VN" sz="1800">
                <a:solidFill>
                  <a:srgbClr val="FF0000"/>
                </a:solidFill>
                <a:latin typeface="Times New Roman"/>
                <a:ea typeface="Times New Roman"/>
                <a:cs typeface="Times New Roman"/>
                <a:sym typeface="Times New Roman"/>
              </a:rPr>
              <a:t>= C</a:t>
            </a:r>
            <a:r>
              <a:rPr b="1" baseline="-25000" lang="vi-VN" sz="1800">
                <a:solidFill>
                  <a:srgbClr val="FF0000"/>
                </a:solidFill>
                <a:latin typeface="Times New Roman"/>
                <a:ea typeface="Times New Roman"/>
                <a:cs typeface="Times New Roman"/>
                <a:sym typeface="Times New Roman"/>
              </a:rPr>
              <a:t>CPU</a:t>
            </a:r>
            <a:r>
              <a:rPr b="1" lang="vi-VN" sz="1800">
                <a:solidFill>
                  <a:srgbClr val="FF0000"/>
                </a:solidFill>
                <a:latin typeface="Times New Roman"/>
                <a:ea typeface="Times New Roman"/>
                <a:cs typeface="Times New Roman"/>
                <a:sym typeface="Times New Roman"/>
              </a:rPr>
              <a:t> * seq_#instr + C</a:t>
            </a:r>
            <a:r>
              <a:rPr b="1" baseline="-25000" lang="vi-VN" sz="1800">
                <a:solidFill>
                  <a:srgbClr val="FF0000"/>
                </a:solidFill>
                <a:latin typeface="Times New Roman"/>
                <a:ea typeface="Times New Roman"/>
                <a:cs typeface="Times New Roman"/>
                <a:sym typeface="Times New Roman"/>
              </a:rPr>
              <a:t>I/O</a:t>
            </a:r>
            <a:r>
              <a:rPr b="1" lang="vi-VN" sz="1800">
                <a:solidFill>
                  <a:srgbClr val="FF0000"/>
                </a:solidFill>
                <a:latin typeface="Times New Roman"/>
                <a:ea typeface="Times New Roman"/>
                <a:cs typeface="Times New Roman"/>
                <a:sym typeface="Times New Roman"/>
              </a:rPr>
              <a:t> * seq_#I/OS + C</a:t>
            </a:r>
            <a:r>
              <a:rPr b="1" baseline="-25000" lang="vi-VN" sz="1800">
                <a:solidFill>
                  <a:srgbClr val="FF0000"/>
                </a:solidFill>
                <a:latin typeface="Times New Roman"/>
                <a:ea typeface="Times New Roman"/>
                <a:cs typeface="Times New Roman"/>
                <a:sym typeface="Times New Roman"/>
              </a:rPr>
              <a:t>MSG</a:t>
            </a:r>
            <a:r>
              <a:rPr b="1" lang="vi-VN" sz="1800">
                <a:solidFill>
                  <a:srgbClr val="FF0000"/>
                </a:solidFill>
                <a:latin typeface="Times New Roman"/>
                <a:ea typeface="Times New Roman"/>
                <a:cs typeface="Times New Roman"/>
                <a:sym typeface="Times New Roman"/>
              </a:rPr>
              <a:t> * seq_#msgs + C</a:t>
            </a:r>
            <a:r>
              <a:rPr b="1" baseline="-25000" lang="vi-VN" sz="1800">
                <a:solidFill>
                  <a:srgbClr val="FF0000"/>
                </a:solidFill>
                <a:latin typeface="Times New Roman"/>
                <a:ea typeface="Times New Roman"/>
                <a:cs typeface="Times New Roman"/>
                <a:sym typeface="Times New Roman"/>
              </a:rPr>
              <a:t>TR</a:t>
            </a:r>
            <a:r>
              <a:rPr b="1" lang="vi-VN" sz="1800">
                <a:solidFill>
                  <a:srgbClr val="FF0000"/>
                </a:solidFill>
                <a:latin typeface="Times New Roman"/>
                <a:ea typeface="Times New Roman"/>
                <a:cs typeface="Times New Roman"/>
                <a:sym typeface="Times New Roman"/>
              </a:rPr>
              <a:t>* seq_#bytes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610" name="Google Shape;610;p42"/>
          <p:cNvSpPr/>
          <p:nvPr/>
        </p:nvSpPr>
        <p:spPr>
          <a:xfrm>
            <a:off x="1256146" y="4206068"/>
            <a:ext cx="6096000" cy="1754326"/>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Response_time:</a:t>
            </a:r>
            <a:r>
              <a:rPr lang="vi-VN" sz="1800">
                <a:solidFill>
                  <a:srgbClr val="000000"/>
                </a:solidFill>
                <a:latin typeface="Times New Roman"/>
                <a:ea typeface="Times New Roman"/>
                <a:cs typeface="Times New Roman"/>
                <a:sym typeface="Times New Roman"/>
              </a:rPr>
              <a:t> thời gian trả lời truy vấn</a:t>
            </a:r>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CPU</a:t>
            </a:r>
            <a:r>
              <a:rPr b="1" lang="vi-VN" sz="1800">
                <a:solidFill>
                  <a:srgbClr val="000000"/>
                </a:solidFill>
                <a:latin typeface="Times New Roman"/>
                <a:ea typeface="Times New Roman"/>
                <a:cs typeface="Times New Roman"/>
                <a:sym typeface="Times New Roman"/>
              </a:rPr>
              <a:t>:</a:t>
            </a:r>
            <a:r>
              <a:rPr lang="vi-VN" sz="1800">
                <a:solidFill>
                  <a:srgbClr val="000000"/>
                </a:solidFill>
                <a:latin typeface="Times New Roman"/>
                <a:ea typeface="Times New Roman"/>
                <a:cs typeface="Times New Roman"/>
                <a:sym typeface="Times New Roman"/>
              </a:rPr>
              <a:t> chi phí của một lệnh CPU</a:t>
            </a:r>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I/O</a:t>
            </a:r>
            <a:r>
              <a:rPr b="1" lang="vi-VN" sz="1800">
                <a:solidFill>
                  <a:srgbClr val="000000"/>
                </a:solidFill>
                <a:latin typeface="Times New Roman"/>
                <a:ea typeface="Times New Roman"/>
                <a:cs typeface="Times New Roman"/>
                <a:sym typeface="Times New Roman"/>
              </a:rPr>
              <a:t>: </a:t>
            </a:r>
            <a:r>
              <a:rPr lang="vi-VN" sz="1800">
                <a:solidFill>
                  <a:srgbClr val="000000"/>
                </a:solidFill>
                <a:latin typeface="Times New Roman"/>
                <a:ea typeface="Times New Roman"/>
                <a:cs typeface="Times New Roman"/>
                <a:sym typeface="Times New Roman"/>
              </a:rPr>
              <a:t>chi phí của một xuất/nhập đĩa</a:t>
            </a:r>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MSG</a:t>
            </a:r>
            <a:r>
              <a:rPr b="1" lang="vi-VN" sz="1800">
                <a:solidFill>
                  <a:srgbClr val="000099"/>
                </a:solidFill>
                <a:latin typeface="Times New Roman"/>
                <a:ea typeface="Times New Roman"/>
                <a:cs typeface="Times New Roman"/>
                <a:sym typeface="Times New Roman"/>
              </a:rPr>
              <a:t>:</a:t>
            </a:r>
            <a:r>
              <a:rPr lang="vi-VN" sz="1800">
                <a:solidFill>
                  <a:srgbClr val="000099"/>
                </a:solidFill>
                <a:latin typeface="Times New Roman"/>
                <a:ea typeface="Times New Roman"/>
                <a:cs typeface="Times New Roman"/>
                <a:sym typeface="Times New Roman"/>
              </a:rPr>
              <a:t> </a:t>
            </a:r>
            <a:r>
              <a:rPr lang="vi-VN" sz="1800">
                <a:solidFill>
                  <a:srgbClr val="000000"/>
                </a:solidFill>
                <a:latin typeface="Times New Roman"/>
                <a:ea typeface="Times New Roman"/>
                <a:cs typeface="Times New Roman"/>
                <a:sym typeface="Times New Roman"/>
              </a:rPr>
              <a:t>chi phí của việc khởi đầu và nhận một thông báo.</a:t>
            </a:r>
            <a:endParaRPr sz="1800">
              <a:solidFill>
                <a:srgbClr val="000000"/>
              </a:solidFill>
              <a:latin typeface="Times New Roman"/>
              <a:ea typeface="Times New Roman"/>
              <a:cs typeface="Times New Roman"/>
              <a:sym typeface="Times New Roman"/>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C</a:t>
            </a:r>
            <a:r>
              <a:rPr b="1" baseline="-25000" lang="vi-VN" sz="1800">
                <a:solidFill>
                  <a:srgbClr val="000000"/>
                </a:solidFill>
                <a:latin typeface="Times New Roman"/>
                <a:ea typeface="Times New Roman"/>
                <a:cs typeface="Times New Roman"/>
                <a:sym typeface="Times New Roman"/>
              </a:rPr>
              <a:t>TR</a:t>
            </a:r>
            <a:r>
              <a:rPr b="1" lang="vi-VN" sz="1800">
                <a:solidFill>
                  <a:srgbClr val="000000"/>
                </a:solidFill>
                <a:latin typeface="Times New Roman"/>
                <a:ea typeface="Times New Roman"/>
                <a:cs typeface="Times New Roman"/>
                <a:sym typeface="Times New Roman"/>
              </a:rPr>
              <a:t>:</a:t>
            </a:r>
            <a:r>
              <a:rPr lang="vi-VN" sz="1800">
                <a:solidFill>
                  <a:srgbClr val="000000"/>
                </a:solidFill>
                <a:latin typeface="Times New Roman"/>
                <a:ea typeface="Times New Roman"/>
                <a:cs typeface="Times New Roman"/>
                <a:sym typeface="Times New Roman"/>
              </a:rPr>
              <a:t> chi phí truyền một đơn vị dữ liệu từ trạm này đến trạm khác</a:t>
            </a:r>
            <a:endParaRPr sz="1800">
              <a:solidFill>
                <a:schemeClr val="dk1"/>
              </a:solidFill>
              <a:latin typeface="Calibri"/>
              <a:ea typeface="Calibri"/>
              <a:cs typeface="Calibri"/>
              <a:sym typeface="Calibri"/>
            </a:endParaRPr>
          </a:p>
        </p:txBody>
      </p:sp>
      <p:sp>
        <p:nvSpPr>
          <p:cNvPr id="611" name="Google Shape;611;p42"/>
          <p:cNvSpPr/>
          <p:nvPr/>
        </p:nvSpPr>
        <p:spPr>
          <a:xfrm>
            <a:off x="7088778" y="4483066"/>
            <a:ext cx="6096000" cy="1200329"/>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#instr</a:t>
            </a:r>
            <a:r>
              <a:rPr lang="vi-VN" sz="1800">
                <a:solidFill>
                  <a:srgbClr val="000000"/>
                </a:solidFill>
                <a:latin typeface="Times New Roman"/>
                <a:ea typeface="Times New Roman"/>
                <a:cs typeface="Times New Roman"/>
                <a:sym typeface="Times New Roman"/>
              </a:rPr>
              <a:t>: tổng tất cả các lệnh CPU ở các trạm</a:t>
            </a:r>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#I/OS:</a:t>
            </a:r>
            <a:r>
              <a:rPr lang="vi-VN" sz="1800">
                <a:solidFill>
                  <a:srgbClr val="000000"/>
                </a:solidFill>
                <a:latin typeface="Times New Roman"/>
                <a:ea typeface="Times New Roman"/>
                <a:cs typeface="Times New Roman"/>
                <a:sym typeface="Times New Roman"/>
              </a:rPr>
              <a:t> số lần xuất/nhập đĩa</a:t>
            </a:r>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#msgs:</a:t>
            </a:r>
            <a:r>
              <a:rPr lang="vi-VN" sz="1800">
                <a:solidFill>
                  <a:srgbClr val="000000"/>
                </a:solidFill>
                <a:latin typeface="Times New Roman"/>
                <a:ea typeface="Times New Roman"/>
                <a:cs typeface="Times New Roman"/>
                <a:sym typeface="Times New Roman"/>
              </a:rPr>
              <a:t> số thông báo</a:t>
            </a:r>
            <a:endParaRPr sz="1800">
              <a:solidFill>
                <a:srgbClr val="000000"/>
              </a:solidFill>
              <a:latin typeface="Times New Roman"/>
              <a:ea typeface="Times New Roman"/>
              <a:cs typeface="Times New Roman"/>
              <a:sym typeface="Times New Roman"/>
            </a:endParaRPr>
          </a:p>
          <a:p>
            <a:pPr indent="0" lvl="0" marL="457200" marR="0" rtl="0" algn="just">
              <a:spcBef>
                <a:spcPts val="0"/>
              </a:spcBef>
              <a:spcAft>
                <a:spcPts val="0"/>
              </a:spcAft>
              <a:buNone/>
            </a:pPr>
            <a:r>
              <a:rPr b="1" lang="vi-VN" sz="1800">
                <a:solidFill>
                  <a:srgbClr val="000000"/>
                </a:solidFill>
                <a:latin typeface="Times New Roman"/>
                <a:ea typeface="Times New Roman"/>
                <a:cs typeface="Times New Roman"/>
                <a:sym typeface="Times New Roman"/>
              </a:rPr>
              <a:t>#bytes</a:t>
            </a:r>
            <a:r>
              <a:rPr b="1" lang="vi-VN" sz="1800">
                <a:solidFill>
                  <a:srgbClr val="000099"/>
                </a:solidFill>
                <a:latin typeface="Times New Roman"/>
                <a:ea typeface="Times New Roman"/>
                <a:cs typeface="Times New Roman"/>
                <a:sym typeface="Times New Roman"/>
              </a:rPr>
              <a:t>:</a:t>
            </a:r>
            <a:r>
              <a:rPr lang="vi-VN" sz="1800">
                <a:solidFill>
                  <a:srgbClr val="000099"/>
                </a:solidFill>
                <a:latin typeface="Times New Roman"/>
                <a:ea typeface="Times New Roman"/>
                <a:cs typeface="Times New Roman"/>
                <a:sym typeface="Times New Roman"/>
              </a:rPr>
              <a:t> </a:t>
            </a:r>
            <a:r>
              <a:rPr lang="vi-VN" sz="1800">
                <a:solidFill>
                  <a:srgbClr val="000000"/>
                </a:solidFill>
                <a:latin typeface="Times New Roman"/>
                <a:ea typeface="Times New Roman"/>
                <a:cs typeface="Times New Roman"/>
                <a:sym typeface="Times New Roman"/>
              </a:rPr>
              <a:t>tổng kích thước của tất cả các thông</a:t>
            </a:r>
            <a:endParaRPr sz="1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8">
                                            <p:txEl>
                                              <p:pRg end="0" st="0"/>
                                            </p:txEl>
                                          </p:spTgt>
                                        </p:tgtEl>
                                        <p:attrNameLst>
                                          <p:attrName>style.visibility</p:attrName>
                                        </p:attrNameLst>
                                      </p:cBhvr>
                                      <p:to>
                                        <p:strVal val="visible"/>
                                      </p:to>
                                    </p:set>
                                    <p:anim calcmode="lin" valueType="num">
                                      <p:cBhvr additive="base">
                                        <p:cTn dur="500"/>
                                        <p:tgtEl>
                                          <p:spTgt spid="6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3"/>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Các thống kê cơ sở dữ liệu</a:t>
            </a:r>
            <a:endParaRPr i="1"/>
          </a:p>
        </p:txBody>
      </p:sp>
      <p:sp>
        <p:nvSpPr>
          <p:cNvPr id="617" name="Google Shape;617;p43"/>
          <p:cNvSpPr/>
          <p:nvPr/>
        </p:nvSpPr>
        <p:spPr>
          <a:xfrm>
            <a:off x="1413163" y="1434098"/>
            <a:ext cx="797098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Yếu tố chính ảnh hưởng đến hiệu suất của một chiến lực thực thi là kích thước của các quan hệ trung gian sinh ra trong quá trình thực hiện.</a:t>
            </a:r>
            <a:endParaRPr sz="2000">
              <a:solidFill>
                <a:schemeClr val="dk1"/>
              </a:solidFill>
              <a:latin typeface="Calibri"/>
              <a:ea typeface="Calibri"/>
              <a:cs typeface="Calibri"/>
              <a:sym typeface="Calibri"/>
            </a:endParaRPr>
          </a:p>
        </p:txBody>
      </p:sp>
      <p:sp>
        <p:nvSpPr>
          <p:cNvPr id="618" name="Google Shape;618;p43"/>
          <p:cNvSpPr/>
          <p:nvPr/>
        </p:nvSpPr>
        <p:spPr>
          <a:xfrm>
            <a:off x="1413163" y="2293081"/>
            <a:ext cx="764771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 Do vậy, để tối thiểu hoá khối lượng dữ liệu dữ liệu truyền, điểm quan tâm đầu tiên là đánh giá kích thước kết quả trung gian của các phép toán đại số quan hệ.</a:t>
            </a:r>
            <a:endParaRPr sz="2000">
              <a:solidFill>
                <a:schemeClr val="dk1"/>
              </a:solidFill>
              <a:latin typeface="Calibri"/>
              <a:ea typeface="Calibri"/>
              <a:cs typeface="Calibri"/>
              <a:sym typeface="Calibri"/>
            </a:endParaRPr>
          </a:p>
        </p:txBody>
      </p:sp>
      <p:sp>
        <p:nvSpPr>
          <p:cNvPr id="619" name="Google Shape;619;p43"/>
          <p:cNvSpPr/>
          <p:nvPr/>
        </p:nvSpPr>
        <p:spPr>
          <a:xfrm>
            <a:off x="1413163" y="3459841"/>
            <a:ext cx="6096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Mục đích của thống kê dữ liệu: Xác định kích thước của các quan hệ trung gian sinh ra trong quá trình thực hiện truy vấn và xác định chi phí truyền thông cho các đại lượng trung gian.</a:t>
            </a:r>
            <a:endParaRPr sz="20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500"/>
                                        <p:tgtEl>
                                          <p:spTgt spid="6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8"/>
                                        </p:tgtEl>
                                        <p:attrNameLst>
                                          <p:attrName>style.visibility</p:attrName>
                                        </p:attrNameLst>
                                      </p:cBhvr>
                                      <p:to>
                                        <p:strVal val="visible"/>
                                      </p:to>
                                    </p:set>
                                    <p:anim calcmode="lin" valueType="num">
                                      <p:cBhvr additive="base">
                                        <p:cTn dur="500"/>
                                        <p:tgtEl>
                                          <p:spTgt spid="6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9"/>
                                        </p:tgtEl>
                                        <p:attrNameLst>
                                          <p:attrName>style.visibility</p:attrName>
                                        </p:attrNameLst>
                                      </p:cBhvr>
                                      <p:to>
                                        <p:strVal val="visible"/>
                                      </p:to>
                                    </p:set>
                                    <p:anim calcmode="lin" valueType="num">
                                      <p:cBhvr additive="base">
                                        <p:cTn dur="500"/>
                                        <p:tgtEl>
                                          <p:spTgt spid="6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4"/>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Các thống kê cơ sở dữ liệu</a:t>
            </a:r>
            <a:endParaRPr i="1"/>
          </a:p>
        </p:txBody>
      </p:sp>
      <p:sp>
        <p:nvSpPr>
          <p:cNvPr id="625" name="Google Shape;625;p44"/>
          <p:cNvSpPr/>
          <p:nvPr/>
        </p:nvSpPr>
        <p:spPr>
          <a:xfrm>
            <a:off x="1856509" y="1702230"/>
            <a:ext cx="8534400" cy="3785652"/>
          </a:xfrm>
          <a:prstGeom prst="rect">
            <a:avLst/>
          </a:prstGeom>
          <a:noFill/>
          <a:ln>
            <a:noFill/>
          </a:ln>
        </p:spPr>
        <p:txBody>
          <a:bodyPr anchorCtr="0" anchor="t" bIns="45700" lIns="91425" spcFirstLastPara="1" rIns="91425" wrap="square" tIns="45700">
            <a:spAutoFit/>
          </a:bodyPr>
          <a:lstStyle/>
          <a:p>
            <a:pPr indent="457200" lvl="0" marL="0" marR="0" rtl="0" algn="l">
              <a:lnSpc>
                <a:spcPct val="150000"/>
              </a:lnSpc>
              <a:spcBef>
                <a:spcPts val="0"/>
              </a:spcBef>
              <a:spcAft>
                <a:spcPts val="0"/>
              </a:spcAft>
              <a:buNone/>
            </a:pPr>
            <a:r>
              <a:rPr lang="vi-VN" sz="2000">
                <a:solidFill>
                  <a:srgbClr val="000000"/>
                </a:solidFill>
                <a:latin typeface="Times New Roman"/>
                <a:ea typeface="Times New Roman"/>
                <a:cs typeface="Times New Roman"/>
                <a:sym typeface="Times New Roman"/>
              </a:rPr>
              <a:t>Một số ký hiệu: Quan hệ R xác định trên A = {A1, A2, ... , An} được phân đoạn thành R1, R2, …, Rr. Khi đó dữ liệu thống kê điển hình bao gồm:</a:t>
            </a:r>
            <a:endParaRPr sz="2000">
              <a:solidFill>
                <a:schemeClr val="dk1"/>
              </a:solidFill>
              <a:latin typeface="Calibri"/>
              <a:ea typeface="Calibri"/>
              <a:cs typeface="Calibri"/>
              <a:sym typeface="Calibri"/>
            </a:endParaRPr>
          </a:p>
          <a:p>
            <a:pPr indent="-127000" lvl="0" marL="0" marR="0" rtl="0" algn="l">
              <a:lnSpc>
                <a:spcPct val="150000"/>
              </a:lnSpc>
              <a:spcBef>
                <a:spcPts val="0"/>
              </a:spcBef>
              <a:spcAft>
                <a:spcPts val="0"/>
              </a:spcAft>
              <a:buClr>
                <a:srgbClr val="000000"/>
              </a:buClr>
              <a:buSzPts val="2000"/>
              <a:buFont typeface="Calibri"/>
              <a:buAutoNum type="arabicPeriod"/>
            </a:pPr>
            <a:r>
              <a:rPr lang="vi-VN" sz="2000">
                <a:solidFill>
                  <a:srgbClr val="000000"/>
                </a:solidFill>
                <a:latin typeface="Times New Roman"/>
                <a:ea typeface="Times New Roman"/>
                <a:cs typeface="Times New Roman"/>
                <a:sym typeface="Times New Roman"/>
              </a:rPr>
              <a:t>length(Ai): độ dài (byte) của thuộc tính Ai, với mỗi Ai ∈ Rj.</a:t>
            </a:r>
            <a:endParaRPr/>
          </a:p>
          <a:p>
            <a:pPr indent="-127000" lvl="0" marL="0" marR="0" rtl="0" algn="l">
              <a:lnSpc>
                <a:spcPct val="150000"/>
              </a:lnSpc>
              <a:spcBef>
                <a:spcPts val="0"/>
              </a:spcBef>
              <a:spcAft>
                <a:spcPts val="0"/>
              </a:spcAft>
              <a:buClr>
                <a:srgbClr val="000000"/>
              </a:buClr>
              <a:buSzPts val="2000"/>
              <a:buFont typeface="Calibri"/>
              <a:buAutoNum type="arabicPeriod"/>
            </a:pPr>
            <a:r>
              <a:rPr lang="vi-VN" sz="2000">
                <a:solidFill>
                  <a:srgbClr val="000000"/>
                </a:solidFill>
                <a:latin typeface="Times New Roman"/>
                <a:ea typeface="Times New Roman"/>
                <a:cs typeface="Times New Roman"/>
                <a:sym typeface="Times New Roman"/>
              </a:rPr>
              <a:t>card(∏Ai(Rj)): lực lượng của phép chiếu của đoạn Ri trên Ai</a:t>
            </a:r>
            <a:endParaRPr/>
          </a:p>
          <a:p>
            <a:pPr indent="-127000" lvl="0" marL="0" marR="0" rtl="0" algn="l">
              <a:lnSpc>
                <a:spcPct val="150000"/>
              </a:lnSpc>
              <a:spcBef>
                <a:spcPts val="0"/>
              </a:spcBef>
              <a:spcAft>
                <a:spcPts val="0"/>
              </a:spcAft>
              <a:buClr>
                <a:srgbClr val="000000"/>
              </a:buClr>
              <a:buSzPts val="2000"/>
              <a:buFont typeface="Calibri"/>
              <a:buAutoNum type="arabicPeriod"/>
            </a:pPr>
            <a:r>
              <a:rPr lang="vi-VN" sz="2000">
                <a:solidFill>
                  <a:srgbClr val="000000"/>
                </a:solidFill>
                <a:latin typeface="Times New Roman"/>
                <a:ea typeface="Times New Roman"/>
                <a:cs typeface="Times New Roman"/>
                <a:sym typeface="Times New Roman"/>
              </a:rPr>
              <a:t>max(Ai): giá trị cực đại của thuộc tính Ai trong Dom(Ai)</a:t>
            </a:r>
            <a:endParaRPr/>
          </a:p>
          <a:p>
            <a:pPr indent="-127000" lvl="0" marL="0" marR="0" rtl="0" algn="l">
              <a:lnSpc>
                <a:spcPct val="150000"/>
              </a:lnSpc>
              <a:spcBef>
                <a:spcPts val="0"/>
              </a:spcBef>
              <a:spcAft>
                <a:spcPts val="0"/>
              </a:spcAft>
              <a:buClr>
                <a:srgbClr val="000000"/>
              </a:buClr>
              <a:buSzPts val="2000"/>
              <a:buFont typeface="Calibri"/>
              <a:buAutoNum type="arabicPeriod"/>
            </a:pPr>
            <a:r>
              <a:rPr lang="vi-VN" sz="2000">
                <a:solidFill>
                  <a:srgbClr val="000000"/>
                </a:solidFill>
                <a:latin typeface="Times New Roman"/>
                <a:ea typeface="Times New Roman"/>
                <a:cs typeface="Times New Roman"/>
                <a:sym typeface="Times New Roman"/>
              </a:rPr>
              <a:t>min(Ai): giá trị cực tiểu của thuộc tính Ai trong Dom(Ai)</a:t>
            </a:r>
            <a:endParaRPr/>
          </a:p>
          <a:p>
            <a:pPr indent="-127000" lvl="0" marL="0" marR="0" rtl="0" algn="l">
              <a:lnSpc>
                <a:spcPct val="150000"/>
              </a:lnSpc>
              <a:spcBef>
                <a:spcPts val="0"/>
              </a:spcBef>
              <a:spcAft>
                <a:spcPts val="0"/>
              </a:spcAft>
              <a:buClr>
                <a:srgbClr val="000000"/>
              </a:buClr>
              <a:buSzPts val="2000"/>
              <a:buFont typeface="Calibri"/>
              <a:buAutoNum type="arabicPeriod"/>
            </a:pPr>
            <a:r>
              <a:rPr lang="vi-VN" sz="2000">
                <a:solidFill>
                  <a:srgbClr val="000000"/>
                </a:solidFill>
                <a:latin typeface="Times New Roman"/>
                <a:ea typeface="Times New Roman"/>
                <a:cs typeface="Times New Roman"/>
                <a:sym typeface="Times New Roman"/>
              </a:rPr>
              <a:t>card(dom[Ai]): lực lượng của thuộc tính Ai</a:t>
            </a:r>
            <a:endParaRPr/>
          </a:p>
          <a:p>
            <a:pPr indent="-127000" lvl="0" marL="0" marR="0" rtl="0" algn="l">
              <a:lnSpc>
                <a:spcPct val="150000"/>
              </a:lnSpc>
              <a:spcBef>
                <a:spcPts val="0"/>
              </a:spcBef>
              <a:spcAft>
                <a:spcPts val="0"/>
              </a:spcAft>
              <a:buClr>
                <a:srgbClr val="000000"/>
              </a:buClr>
              <a:buSzPts val="2000"/>
              <a:buFont typeface="Calibri"/>
              <a:buAutoNum type="arabicPeriod"/>
            </a:pPr>
            <a:r>
              <a:rPr lang="vi-VN" sz="2000">
                <a:solidFill>
                  <a:srgbClr val="000000"/>
                </a:solidFill>
                <a:latin typeface="Times New Roman"/>
                <a:ea typeface="Times New Roman"/>
                <a:cs typeface="Times New Roman"/>
                <a:sym typeface="Times New Roman"/>
              </a:rPr>
              <a:t>card(Ri): số các bộ trong mảnh Ri</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xEl>
                                              <p:pRg end="0" st="0"/>
                                            </p:txEl>
                                          </p:spTgt>
                                        </p:tgtEl>
                                        <p:attrNameLst>
                                          <p:attrName>style.visibility</p:attrName>
                                        </p:attrNameLst>
                                      </p:cBhvr>
                                      <p:to>
                                        <p:strVal val="visible"/>
                                      </p:to>
                                    </p:set>
                                    <p:anim calcmode="lin" valueType="num">
                                      <p:cBhvr additive="base">
                                        <p:cTn dur="500"/>
                                        <p:tgtEl>
                                          <p:spTgt spid="6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xEl>
                                              <p:pRg end="1" st="1"/>
                                            </p:txEl>
                                          </p:spTgt>
                                        </p:tgtEl>
                                        <p:attrNameLst>
                                          <p:attrName>style.visibility</p:attrName>
                                        </p:attrNameLst>
                                      </p:cBhvr>
                                      <p:to>
                                        <p:strVal val="visible"/>
                                      </p:to>
                                    </p:set>
                                    <p:anim calcmode="lin" valueType="num">
                                      <p:cBhvr additive="base">
                                        <p:cTn dur="500"/>
                                        <p:tgtEl>
                                          <p:spTgt spid="6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xEl>
                                              <p:pRg end="2" st="2"/>
                                            </p:txEl>
                                          </p:spTgt>
                                        </p:tgtEl>
                                        <p:attrNameLst>
                                          <p:attrName>style.visibility</p:attrName>
                                        </p:attrNameLst>
                                      </p:cBhvr>
                                      <p:to>
                                        <p:strVal val="visible"/>
                                      </p:to>
                                    </p:set>
                                    <p:anim calcmode="lin" valueType="num">
                                      <p:cBhvr additive="base">
                                        <p:cTn dur="500"/>
                                        <p:tgtEl>
                                          <p:spTgt spid="6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xEl>
                                              <p:pRg end="3" st="3"/>
                                            </p:txEl>
                                          </p:spTgt>
                                        </p:tgtEl>
                                        <p:attrNameLst>
                                          <p:attrName>style.visibility</p:attrName>
                                        </p:attrNameLst>
                                      </p:cBhvr>
                                      <p:to>
                                        <p:strVal val="visible"/>
                                      </p:to>
                                    </p:set>
                                    <p:anim calcmode="lin" valueType="num">
                                      <p:cBhvr additive="base">
                                        <p:cTn dur="500"/>
                                        <p:tgtEl>
                                          <p:spTgt spid="62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xEl>
                                              <p:pRg end="4" st="4"/>
                                            </p:txEl>
                                          </p:spTgt>
                                        </p:tgtEl>
                                        <p:attrNameLst>
                                          <p:attrName>style.visibility</p:attrName>
                                        </p:attrNameLst>
                                      </p:cBhvr>
                                      <p:to>
                                        <p:strVal val="visible"/>
                                      </p:to>
                                    </p:set>
                                    <p:anim calcmode="lin" valueType="num">
                                      <p:cBhvr additive="base">
                                        <p:cTn dur="500"/>
                                        <p:tgtEl>
                                          <p:spTgt spid="62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xEl>
                                              <p:pRg end="5" st="5"/>
                                            </p:txEl>
                                          </p:spTgt>
                                        </p:tgtEl>
                                        <p:attrNameLst>
                                          <p:attrName>style.visibility</p:attrName>
                                        </p:attrNameLst>
                                      </p:cBhvr>
                                      <p:to>
                                        <p:strVal val="visible"/>
                                      </p:to>
                                    </p:set>
                                    <p:anim calcmode="lin" valueType="num">
                                      <p:cBhvr additive="base">
                                        <p:cTn dur="500"/>
                                        <p:tgtEl>
                                          <p:spTgt spid="62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xEl>
                                              <p:pRg end="6" st="6"/>
                                            </p:txEl>
                                          </p:spTgt>
                                        </p:tgtEl>
                                        <p:attrNameLst>
                                          <p:attrName>style.visibility</p:attrName>
                                        </p:attrNameLst>
                                      </p:cBhvr>
                                      <p:to>
                                        <p:strVal val="visible"/>
                                      </p:to>
                                    </p:set>
                                    <p:anim calcmode="lin" valueType="num">
                                      <p:cBhvr additive="base">
                                        <p:cTn dur="500"/>
                                        <p:tgtEl>
                                          <p:spTgt spid="62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5"/>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Lực lượng của các kết quả trung gian</a:t>
            </a:r>
            <a:endParaRPr/>
          </a:p>
        </p:txBody>
      </p:sp>
      <p:sp>
        <p:nvSpPr>
          <p:cNvPr id="631" name="Google Shape;631;p45"/>
          <p:cNvSpPr/>
          <p:nvPr/>
        </p:nvSpPr>
        <p:spPr>
          <a:xfrm>
            <a:off x="1431635" y="1406436"/>
            <a:ext cx="942109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Phần này sẽ đưa ra các công thức để ước tính lực lượng của kết quả của các phép toán cơ sở đại số quan hệ (phép chọn, phép chiếu, phép tính Decartesk, kết nối, nửa kết nối, phép hợp và phép trừ)</a:t>
            </a:r>
            <a:endParaRPr sz="2000">
              <a:solidFill>
                <a:schemeClr val="dk1"/>
              </a:solidFill>
              <a:latin typeface="Calibri"/>
              <a:ea typeface="Calibri"/>
              <a:cs typeface="Calibri"/>
              <a:sym typeface="Calibri"/>
            </a:endParaRPr>
          </a:p>
        </p:txBody>
      </p:sp>
      <p:sp>
        <p:nvSpPr>
          <p:cNvPr id="632" name="Google Shape;632;p45"/>
          <p:cNvSpPr/>
          <p:nvPr/>
        </p:nvSpPr>
        <p:spPr>
          <a:xfrm>
            <a:off x="1431634" y="2625820"/>
            <a:ext cx="9587347"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Các toán hạng quan hệ được lý hiệu vởi R và S. Hệ số chọn của một phép toán (SF</a:t>
            </a:r>
            <a:r>
              <a:rPr baseline="-25000" lang="vi-VN" sz="2000">
                <a:solidFill>
                  <a:srgbClr val="000000"/>
                </a:solidFill>
                <a:latin typeface="Times New Roman"/>
                <a:ea typeface="Times New Roman"/>
                <a:cs typeface="Times New Roman"/>
                <a:sym typeface="Times New Roman"/>
              </a:rPr>
              <a:t>OP</a:t>
            </a:r>
            <a:r>
              <a:rPr lang="vi-VN" sz="2000">
                <a:solidFill>
                  <a:srgbClr val="000000"/>
                </a:solidFill>
                <a:latin typeface="Times New Roman"/>
                <a:ea typeface="Times New Roman"/>
                <a:cs typeface="Times New Roman"/>
                <a:sym typeface="Times New Roman"/>
              </a:rPr>
              <a:t>, OP hiển thị phép toán) là tỷ lệ giữa các bộ của một toán hàng quan hệ tham gia vào kết quả của phép toán với số các bộ của quan hệ.</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VD: SFj là hệ số chọn của phép nối, SFs là hệ số chọn của phép chọn.</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br>
              <a:rPr lang="vi-VN"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1"/>
                                        </p:tgtEl>
                                        <p:attrNameLst>
                                          <p:attrName>style.visibility</p:attrName>
                                        </p:attrNameLst>
                                      </p:cBhvr>
                                      <p:to>
                                        <p:strVal val="visible"/>
                                      </p:to>
                                    </p:set>
                                    <p:anim calcmode="lin" valueType="num">
                                      <p:cBhvr additive="base">
                                        <p:cTn dur="500"/>
                                        <p:tgtEl>
                                          <p:spTgt spid="6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2"/>
                                        </p:tgtEl>
                                        <p:attrNameLst>
                                          <p:attrName>style.visibility</p:attrName>
                                        </p:attrNameLst>
                                      </p:cBhvr>
                                      <p:to>
                                        <p:strVal val="visible"/>
                                      </p:to>
                                    </p:set>
                                    <p:anim calcmode="lin" valueType="num">
                                      <p:cBhvr additive="base">
                                        <p:cTn dur="500"/>
                                        <p:tgtEl>
                                          <p:spTgt spid="6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6"/>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Lực lượng của các kết quả trung gian</a:t>
            </a:r>
            <a:endParaRPr/>
          </a:p>
        </p:txBody>
      </p:sp>
      <p:sp>
        <p:nvSpPr>
          <p:cNvPr id="638" name="Google Shape;638;p46"/>
          <p:cNvSpPr/>
          <p:nvPr/>
        </p:nvSpPr>
        <p:spPr>
          <a:xfrm>
            <a:off x="1380488" y="1535607"/>
            <a:ext cx="45079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1. Phép chọn:</a:t>
            </a:r>
            <a:r>
              <a:rPr lang="vi-VN" sz="1800">
                <a:solidFill>
                  <a:srgbClr val="000000"/>
                </a:solidFill>
                <a:latin typeface="Times New Roman"/>
                <a:ea typeface="Times New Roman"/>
                <a:cs typeface="Times New Roman"/>
                <a:sym typeface="Times New Roman"/>
              </a:rPr>
              <a:t> card(SF(R)) = SFs(F) * card(R)</a:t>
            </a:r>
            <a:endParaRPr sz="1800">
              <a:solidFill>
                <a:schemeClr val="dk1"/>
              </a:solidFill>
              <a:latin typeface="Calibri"/>
              <a:ea typeface="Calibri"/>
              <a:cs typeface="Calibri"/>
              <a:sym typeface="Calibri"/>
            </a:endParaRPr>
          </a:p>
        </p:txBody>
      </p:sp>
      <p:sp>
        <p:nvSpPr>
          <p:cNvPr id="639" name="Google Shape;639;p46"/>
          <p:cNvSpPr/>
          <p:nvPr/>
        </p:nvSpPr>
        <p:spPr>
          <a:xfrm>
            <a:off x="1380488" y="3318225"/>
            <a:ext cx="38010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2. Phép chiếu:</a:t>
            </a:r>
            <a:r>
              <a:rPr lang="vi-VN" sz="1800">
                <a:solidFill>
                  <a:srgbClr val="000000"/>
                </a:solidFill>
                <a:latin typeface="Times New Roman"/>
                <a:ea typeface="Times New Roman"/>
                <a:cs typeface="Times New Roman"/>
                <a:sym typeface="Times New Roman"/>
              </a:rPr>
              <a:t> card(∏A(R)) = card(R)</a:t>
            </a:r>
            <a:endParaRPr sz="1800">
              <a:solidFill>
                <a:schemeClr val="dk1"/>
              </a:solidFill>
              <a:latin typeface="Calibri"/>
              <a:ea typeface="Calibri"/>
              <a:cs typeface="Calibri"/>
              <a:sym typeface="Calibri"/>
            </a:endParaRPr>
          </a:p>
        </p:txBody>
      </p:sp>
      <p:sp>
        <p:nvSpPr>
          <p:cNvPr id="640" name="Google Shape;640;p46"/>
          <p:cNvSpPr/>
          <p:nvPr/>
        </p:nvSpPr>
        <p:spPr>
          <a:xfrm>
            <a:off x="1380488" y="3900514"/>
            <a:ext cx="609600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Noto Sans Symbols"/>
              <a:buChar char="⮚"/>
            </a:pPr>
            <a:r>
              <a:rPr lang="vi-VN" sz="1800">
                <a:solidFill>
                  <a:srgbClr val="000000"/>
                </a:solidFill>
                <a:latin typeface="Times New Roman"/>
                <a:ea typeface="Times New Roman"/>
                <a:cs typeface="Times New Roman"/>
                <a:sym typeface="Times New Roman"/>
              </a:rPr>
              <a:t>Nếu phép chiếu của R trên một thuộc tính đơn A thì card(∏</a:t>
            </a:r>
            <a:r>
              <a:rPr baseline="-25000" lang="vi-VN" sz="1800">
                <a:solidFill>
                  <a:srgbClr val="000000"/>
                </a:solidFill>
                <a:latin typeface="Times New Roman"/>
                <a:ea typeface="Times New Roman"/>
                <a:cs typeface="Times New Roman"/>
                <a:sym typeface="Times New Roman"/>
              </a:rPr>
              <a:t>A</a:t>
            </a:r>
            <a:r>
              <a:rPr lang="vi-VN" sz="1800">
                <a:solidFill>
                  <a:srgbClr val="000000"/>
                </a:solidFill>
                <a:latin typeface="Times New Roman"/>
                <a:ea typeface="Times New Roman"/>
                <a:cs typeface="Times New Roman"/>
                <a:sym typeface="Times New Roman"/>
              </a:rPr>
              <a:t>(R)) = card(R).</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285750" lvl="0" marL="285750" marR="0" rtl="0" algn="l">
              <a:spcBef>
                <a:spcPts val="0"/>
              </a:spcBef>
              <a:spcAft>
                <a:spcPts val="0"/>
              </a:spcAft>
              <a:buClr>
                <a:srgbClr val="000000"/>
              </a:buClr>
              <a:buSzPts val="1800"/>
              <a:buFont typeface="Noto Sans Symbols"/>
              <a:buChar char="⮚"/>
            </a:pPr>
            <a:r>
              <a:rPr lang="vi-VN" sz="1800">
                <a:solidFill>
                  <a:srgbClr val="000000"/>
                </a:solidFill>
                <a:latin typeface="Times New Roman"/>
                <a:ea typeface="Times New Roman"/>
                <a:cs typeface="Times New Roman"/>
                <a:sym typeface="Times New Roman"/>
              </a:rPr>
              <a:t>Nếu một trong các thuộc tính chiếu là khoá của R, thì card(∏</a:t>
            </a:r>
            <a:r>
              <a:rPr baseline="-25000" lang="vi-VN" sz="1800">
                <a:solidFill>
                  <a:srgbClr val="000000"/>
                </a:solidFill>
                <a:latin typeface="Times New Roman"/>
                <a:ea typeface="Times New Roman"/>
                <a:cs typeface="Times New Roman"/>
                <a:sym typeface="Times New Roman"/>
              </a:rPr>
              <a:t>A</a:t>
            </a:r>
            <a:r>
              <a:rPr lang="vi-VN" sz="1800">
                <a:solidFill>
                  <a:srgbClr val="000000"/>
                </a:solidFill>
                <a:latin typeface="Times New Roman"/>
                <a:ea typeface="Times New Roman"/>
                <a:cs typeface="Times New Roman"/>
                <a:sym typeface="Times New Roman"/>
              </a:rPr>
              <a:t>(R)) = card(R) và card(R×S) = card(R) * card(S)</a:t>
            </a:r>
            <a:endParaRPr/>
          </a:p>
        </p:txBody>
      </p:sp>
      <p:sp>
        <p:nvSpPr>
          <p:cNvPr id="641" name="Google Shape;641;p46"/>
          <p:cNvSpPr/>
          <p:nvPr/>
        </p:nvSpPr>
        <p:spPr>
          <a:xfrm>
            <a:off x="1380487" y="2025563"/>
            <a:ext cx="650736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000000"/>
                </a:solidFill>
                <a:latin typeface="Times New Roman"/>
                <a:ea typeface="Times New Roman"/>
                <a:cs typeface="Times New Roman"/>
                <a:sym typeface="Times New Roman"/>
              </a:rPr>
              <a:t>Trong đó SFs(F) phụ thuộc vào công thức chọn và có thể tính như sau, với p(Ai), p(Ạ) là các vị từ tương ứng với các thuộc tính Ai, Aj.</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500"/>
                                        <p:tgtEl>
                                          <p:spTgt spid="6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500"/>
                                        <p:tgtEl>
                                          <p:spTgt spid="6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1"/>
                                        </p:tgtEl>
                                        <p:attrNameLst>
                                          <p:attrName>style.visibility</p:attrName>
                                        </p:attrNameLst>
                                      </p:cBhvr>
                                      <p:to>
                                        <p:strVal val="visible"/>
                                      </p:to>
                                    </p:set>
                                    <p:anim calcmode="lin" valueType="num">
                                      <p:cBhvr additive="base">
                                        <p:cTn dur="500"/>
                                        <p:tgtEl>
                                          <p:spTgt spid="6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7"/>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Lực lượng của các kết quả trung gian</a:t>
            </a:r>
            <a:endParaRPr/>
          </a:p>
        </p:txBody>
      </p:sp>
      <p:sp>
        <p:nvSpPr>
          <p:cNvPr id="647" name="Google Shape;647;p47"/>
          <p:cNvSpPr/>
          <p:nvPr/>
        </p:nvSpPr>
        <p:spPr>
          <a:xfrm>
            <a:off x="1380487" y="1549753"/>
            <a:ext cx="47362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3. Tích Decartes:</a:t>
            </a:r>
            <a:r>
              <a:rPr lang="vi-VN" sz="1800">
                <a:solidFill>
                  <a:srgbClr val="000000"/>
                </a:solidFill>
                <a:latin typeface="Times New Roman"/>
                <a:ea typeface="Times New Roman"/>
                <a:cs typeface="Times New Roman"/>
                <a:sym typeface="Times New Roman"/>
              </a:rPr>
              <a:t> card(R×S) = card(R) * card(S)</a:t>
            </a:r>
            <a:endParaRPr sz="1800">
              <a:solidFill>
                <a:schemeClr val="dk1"/>
              </a:solidFill>
              <a:latin typeface="Calibri"/>
              <a:ea typeface="Calibri"/>
              <a:cs typeface="Calibri"/>
              <a:sym typeface="Calibri"/>
            </a:endParaRPr>
          </a:p>
        </p:txBody>
      </p:sp>
      <p:sp>
        <p:nvSpPr>
          <p:cNvPr id="648" name="Google Shape;648;p47"/>
          <p:cNvSpPr/>
          <p:nvPr/>
        </p:nvSpPr>
        <p:spPr>
          <a:xfrm>
            <a:off x="1380487" y="2188894"/>
            <a:ext cx="5378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4. Phép kết nối</a:t>
            </a:r>
            <a:r>
              <a:rPr lang="vi-VN" sz="1800">
                <a:solidFill>
                  <a:srgbClr val="000000"/>
                </a:solidFill>
                <a:latin typeface="Times New Roman"/>
                <a:ea typeface="Times New Roman"/>
                <a:cs typeface="Times New Roman"/>
                <a:sym typeface="Times New Roman"/>
              </a:rPr>
              <a:t>: card (R ⋈ S) = SFj * card(R) * card(S)</a:t>
            </a:r>
            <a:endParaRPr/>
          </a:p>
        </p:txBody>
      </p:sp>
      <p:sp>
        <p:nvSpPr>
          <p:cNvPr id="649" name="Google Shape;649;p47"/>
          <p:cNvSpPr/>
          <p:nvPr/>
        </p:nvSpPr>
        <p:spPr>
          <a:xfrm>
            <a:off x="1588382" y="2828040"/>
            <a:ext cx="8756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Không có một cách tổng quát để xác định lực lượng của một phép nối nếu không có các thông tin thêm. Cận trên của lực lượng của phép nối chính là lực lượng của tích Decartes</a:t>
            </a:r>
            <a:endParaRPr sz="2000">
              <a:solidFill>
                <a:schemeClr val="dk1"/>
              </a:solidFill>
              <a:latin typeface="Calibri"/>
              <a:ea typeface="Calibri"/>
              <a:cs typeface="Calibri"/>
              <a:sym typeface="Calibri"/>
            </a:endParaRPr>
          </a:p>
        </p:txBody>
      </p:sp>
      <p:sp>
        <p:nvSpPr>
          <p:cNvPr id="650" name="Google Shape;650;p47"/>
          <p:cNvSpPr/>
          <p:nvPr/>
        </p:nvSpPr>
        <p:spPr>
          <a:xfrm>
            <a:off x="1380487" y="392885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000000"/>
                </a:solidFill>
                <a:latin typeface="Times New Roman"/>
                <a:ea typeface="Times New Roman"/>
                <a:cs typeface="Times New Roman"/>
                <a:sym typeface="Times New Roman"/>
              </a:rPr>
              <a:t>5. Phép nửa kết nối:</a:t>
            </a:r>
            <a:r>
              <a:rPr lang="vi-VN" sz="1800">
                <a:solidFill>
                  <a:srgbClr val="000000"/>
                </a:solidFill>
                <a:latin typeface="Times New Roman"/>
                <a:ea typeface="Times New Roman"/>
                <a:cs typeface="Times New Roman"/>
                <a:sym typeface="Times New Roman"/>
              </a:rPr>
              <a:t> Hệ số chọn của phép nửa nối (SF</a:t>
            </a:r>
            <a:r>
              <a:rPr baseline="-25000" lang="vi-VN" sz="1800">
                <a:solidFill>
                  <a:srgbClr val="000000"/>
                </a:solidFill>
                <a:latin typeface="Times New Roman"/>
                <a:ea typeface="Times New Roman"/>
                <a:cs typeface="Times New Roman"/>
                <a:sym typeface="Times New Roman"/>
              </a:rPr>
              <a:t>SJ</a:t>
            </a:r>
            <a:r>
              <a:rPr lang="vi-VN" sz="1800">
                <a:solidFill>
                  <a:srgbClr val="000000"/>
                </a:solidFill>
                <a:latin typeface="Times New Roman"/>
                <a:ea typeface="Times New Roman"/>
                <a:cs typeface="Times New Roman"/>
                <a:sym typeface="Times New Roman"/>
              </a:rPr>
              <a:t>) xấp xỉ là:</a:t>
            </a:r>
            <a:endParaRPr sz="1800">
              <a:solidFill>
                <a:schemeClr val="dk1"/>
              </a:solidFill>
              <a:latin typeface="Calibri"/>
              <a:ea typeface="Calibri"/>
              <a:cs typeface="Calibri"/>
              <a:sym typeface="Calibri"/>
            </a:endParaRPr>
          </a:p>
        </p:txBody>
      </p:sp>
      <p:pic>
        <p:nvPicPr>
          <p:cNvPr id="651" name="Google Shape;651;p47"/>
          <p:cNvPicPr preferRelativeResize="0"/>
          <p:nvPr/>
        </p:nvPicPr>
        <p:blipFill rotWithShape="1">
          <a:blip r:embed="rId3">
            <a:alphaModFix/>
          </a:blip>
          <a:srcRect b="0" l="0" r="0" t="0"/>
          <a:stretch/>
        </p:blipFill>
        <p:spPr>
          <a:xfrm>
            <a:off x="3748603" y="4659590"/>
            <a:ext cx="3398609" cy="91053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500"/>
                                        <p:tgtEl>
                                          <p:spTgt spid="6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500"/>
                                        <p:tgtEl>
                                          <p:spTgt spid="6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1"/>
                                        </p:tgtEl>
                                        <p:attrNameLst>
                                          <p:attrName>style.visibility</p:attrName>
                                        </p:attrNameLst>
                                      </p:cBhvr>
                                      <p:to>
                                        <p:strVal val="visible"/>
                                      </p:to>
                                    </p:set>
                                    <p:anim calcmode="lin" valueType="num">
                                      <p:cBhvr additive="base">
                                        <p:cTn dur="500"/>
                                        <p:tgtEl>
                                          <p:spTgt spid="6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8"/>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Lực lượng của các kết quả trung gian</a:t>
            </a:r>
            <a:endParaRPr/>
          </a:p>
        </p:txBody>
      </p:sp>
      <p:sp>
        <p:nvSpPr>
          <p:cNvPr id="657" name="Google Shape;657;p48"/>
          <p:cNvSpPr/>
          <p:nvPr/>
        </p:nvSpPr>
        <p:spPr>
          <a:xfrm>
            <a:off x="1900966" y="1563315"/>
            <a:ext cx="18517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000000"/>
                </a:solidFill>
                <a:latin typeface="Times New Roman"/>
                <a:ea typeface="Times New Roman"/>
                <a:cs typeface="Times New Roman"/>
                <a:sym typeface="Times New Roman"/>
              </a:rPr>
              <a:t>6. Phép hợp:</a:t>
            </a:r>
            <a:endParaRPr sz="2400">
              <a:solidFill>
                <a:schemeClr val="dk1"/>
              </a:solidFill>
              <a:latin typeface="Calibri"/>
              <a:ea typeface="Calibri"/>
              <a:cs typeface="Calibri"/>
              <a:sym typeface="Calibri"/>
            </a:endParaRPr>
          </a:p>
        </p:txBody>
      </p:sp>
      <p:sp>
        <p:nvSpPr>
          <p:cNvPr id="658" name="Google Shape;658;p48"/>
          <p:cNvSpPr/>
          <p:nvPr/>
        </p:nvSpPr>
        <p:spPr>
          <a:xfrm>
            <a:off x="1976581" y="2191573"/>
            <a:ext cx="796174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Rất khó đánh giá số lượng của RS, vì các bộ giống nhau giữa R và S bị loại bỏ bởi phép hợp. Ở đây chúng ta chỉ đưa ra công thức tính cận trên của card(R⋃S) bằng card(R)+card(S), cận dưới của card(R⋃S) bằng max{card(R), card(S)} (giả sử R và S không chứa các bộ lặp).</a:t>
            </a:r>
            <a:endParaRPr sz="2000">
              <a:solidFill>
                <a:schemeClr val="dk1"/>
              </a:solidFill>
              <a:latin typeface="Calibri"/>
              <a:ea typeface="Calibri"/>
              <a:cs typeface="Calibri"/>
              <a:sym typeface="Calibri"/>
            </a:endParaRPr>
          </a:p>
        </p:txBody>
      </p:sp>
      <p:sp>
        <p:nvSpPr>
          <p:cNvPr id="659" name="Google Shape;659;p48"/>
          <p:cNvSpPr/>
          <p:nvPr/>
        </p:nvSpPr>
        <p:spPr>
          <a:xfrm>
            <a:off x="1900966" y="3681605"/>
            <a:ext cx="176202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000000"/>
                </a:solidFill>
                <a:latin typeface="Times New Roman"/>
                <a:ea typeface="Times New Roman"/>
                <a:cs typeface="Times New Roman"/>
                <a:sym typeface="Times New Roman"/>
              </a:rPr>
              <a:t>7. Phép trừ:</a:t>
            </a:r>
            <a:endParaRPr sz="2400">
              <a:solidFill>
                <a:schemeClr val="dk1"/>
              </a:solidFill>
              <a:latin typeface="Calibri"/>
              <a:ea typeface="Calibri"/>
              <a:cs typeface="Calibri"/>
              <a:sym typeface="Calibri"/>
            </a:endParaRPr>
          </a:p>
        </p:txBody>
      </p:sp>
      <p:sp>
        <p:nvSpPr>
          <p:cNvPr id="660" name="Google Shape;660;p48"/>
          <p:cNvSpPr/>
          <p:nvPr/>
        </p:nvSpPr>
        <p:spPr>
          <a:xfrm>
            <a:off x="1976581" y="4309863"/>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Cũng như phép hợp ở đây chỉ đưa ra cận trên và cận dưới. Cận trên của card(R-S) là card(R), cận dưới là 0</a:t>
            </a:r>
            <a:endParaRPr sz="20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8"/>
                                        </p:tgtEl>
                                        <p:attrNameLst>
                                          <p:attrName>style.visibility</p:attrName>
                                        </p:attrNameLst>
                                      </p:cBhvr>
                                      <p:to>
                                        <p:strVal val="visible"/>
                                      </p:to>
                                    </p:set>
                                    <p:anim calcmode="lin" valueType="num">
                                      <p:cBhvr additive="base">
                                        <p:cTn dur="500"/>
                                        <p:tgtEl>
                                          <p:spTgt spid="6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500"/>
                                        <p:tgtEl>
                                          <p:spTgt spid="6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500"/>
                                        <p:tgtEl>
                                          <p:spTgt spid="6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665" name="Shape 665"/>
        <p:cNvGrpSpPr/>
        <p:nvPr/>
      </p:nvGrpSpPr>
      <p:grpSpPr>
        <a:xfrm>
          <a:off x="0" y="0"/>
          <a:ext cx="0" cy="0"/>
          <a:chOff x="0" y="0"/>
          <a:chExt cx="0" cy="0"/>
        </a:xfrm>
      </p:grpSpPr>
      <p:grpSp>
        <p:nvGrpSpPr>
          <p:cNvPr id="666" name="Google Shape;666;p49"/>
          <p:cNvGrpSpPr/>
          <p:nvPr/>
        </p:nvGrpSpPr>
        <p:grpSpPr>
          <a:xfrm>
            <a:off x="-755804" y="-1486724"/>
            <a:ext cx="13703609" cy="9286240"/>
            <a:chOff x="-755804" y="-1486724"/>
            <a:chExt cx="13703609" cy="9286240"/>
          </a:xfrm>
        </p:grpSpPr>
        <p:sp>
          <p:nvSpPr>
            <p:cNvPr id="667" name="Google Shape;667;p49"/>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F5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8" name="Google Shape;668;p49"/>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49"/>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49"/>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p49"/>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2" name="Google Shape;672;p49"/>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Google Shape;673;p49"/>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49"/>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Google Shape;675;p49"/>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Google Shape;676;p49"/>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7" name="Google Shape;677;p49"/>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8" name="Google Shape;678;p49"/>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Google Shape;679;p49"/>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p49"/>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p49"/>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49"/>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49"/>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49"/>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p49"/>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p49"/>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49"/>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p49"/>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89" name="Google Shape;689;p49"/>
          <p:cNvGrpSpPr/>
          <p:nvPr/>
        </p:nvGrpSpPr>
        <p:grpSpPr>
          <a:xfrm>
            <a:off x="1199305" y="795972"/>
            <a:ext cx="9793390" cy="5266057"/>
            <a:chOff x="1199305" y="795972"/>
            <a:chExt cx="9793390" cy="5266057"/>
          </a:xfrm>
        </p:grpSpPr>
        <p:sp>
          <p:nvSpPr>
            <p:cNvPr id="690" name="Google Shape;690;p49"/>
            <p:cNvSpPr/>
            <p:nvPr/>
          </p:nvSpPr>
          <p:spPr>
            <a:xfrm>
              <a:off x="1199305" y="79597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49"/>
            <p:cNvSpPr/>
            <p:nvPr/>
          </p:nvSpPr>
          <p:spPr>
            <a:xfrm>
              <a:off x="1409701" y="990110"/>
              <a:ext cx="9372599" cy="4877780"/>
            </a:xfrm>
            <a:custGeom>
              <a:rect b="b" l="l" r="r" t="t"/>
              <a:pathLst>
                <a:path extrusionOk="0" h="4877780" w="9372599">
                  <a:moveTo>
                    <a:pt x="4000542" y="611047"/>
                  </a:moveTo>
                  <a:lnTo>
                    <a:pt x="4000542" y="1863169"/>
                  </a:lnTo>
                  <a:lnTo>
                    <a:pt x="5252664" y="1863169"/>
                  </a:lnTo>
                  <a:lnTo>
                    <a:pt x="5252664" y="611047"/>
                  </a:lnTo>
                  <a:close/>
                  <a:moveTo>
                    <a:pt x="0" y="0"/>
                  </a:moveTo>
                  <a:lnTo>
                    <a:pt x="9372599" y="0"/>
                  </a:lnTo>
                  <a:lnTo>
                    <a:pt x="9372599" y="4877780"/>
                  </a:lnTo>
                  <a:lnTo>
                    <a:pt x="0" y="48777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49"/>
            <p:cNvSpPr txBox="1"/>
            <p:nvPr/>
          </p:nvSpPr>
          <p:spPr>
            <a:xfrm>
              <a:off x="5661761" y="1438801"/>
              <a:ext cx="72592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800">
                  <a:solidFill>
                    <a:schemeClr val="lt1"/>
                  </a:solidFill>
                  <a:latin typeface="Arial"/>
                  <a:ea typeface="Arial"/>
                  <a:cs typeface="Arial"/>
                  <a:sym typeface="Arial"/>
                </a:rPr>
                <a:t>6</a:t>
              </a:r>
              <a:endParaRPr sz="8800">
                <a:solidFill>
                  <a:schemeClr val="lt1"/>
                </a:solidFill>
                <a:latin typeface="Arial"/>
                <a:ea typeface="Arial"/>
                <a:cs typeface="Arial"/>
                <a:sym typeface="Arial"/>
              </a:endParaRPr>
            </a:p>
          </p:txBody>
        </p:sp>
      </p:grpSp>
      <p:sp>
        <p:nvSpPr>
          <p:cNvPr id="693" name="Google Shape;693;p49"/>
          <p:cNvSpPr txBox="1"/>
          <p:nvPr/>
        </p:nvSpPr>
        <p:spPr>
          <a:xfrm>
            <a:off x="827969" y="2918937"/>
            <a:ext cx="1074115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4800">
                <a:solidFill>
                  <a:schemeClr val="dk1"/>
                </a:solidFill>
                <a:latin typeface="Arial"/>
                <a:ea typeface="Arial"/>
                <a:cs typeface="Arial"/>
                <a:sym typeface="Arial"/>
              </a:rPr>
              <a:t>Thuật toán tối ưu</a:t>
            </a:r>
            <a:endParaRPr sz="6000">
              <a:solidFill>
                <a:schemeClr val="dk1"/>
              </a:solidFill>
              <a:latin typeface="Arial"/>
              <a:ea typeface="Arial"/>
              <a:cs typeface="Arial"/>
              <a:sym typeface="Arial"/>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0"/>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Các thuật toán tối ưu</a:t>
            </a:r>
            <a:endParaRPr/>
          </a:p>
        </p:txBody>
      </p:sp>
      <p:sp>
        <p:nvSpPr>
          <p:cNvPr id="699" name="Google Shape;699;p50"/>
          <p:cNvSpPr txBox="1"/>
          <p:nvPr/>
        </p:nvSpPr>
        <p:spPr>
          <a:xfrm>
            <a:off x="1463040" y="1358537"/>
            <a:ext cx="53470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chemeClr val="dk1"/>
                </a:solidFill>
                <a:latin typeface="Calibri"/>
                <a:ea typeface="Calibri"/>
                <a:cs typeface="Calibri"/>
                <a:sym typeface="Calibri"/>
              </a:rPr>
              <a:t>Một số thuật toán tối ưu hóa truy vấn:</a:t>
            </a:r>
            <a:endParaRPr/>
          </a:p>
        </p:txBody>
      </p:sp>
      <p:sp>
        <p:nvSpPr>
          <p:cNvPr id="700" name="Google Shape;700;p50"/>
          <p:cNvSpPr/>
          <p:nvPr/>
        </p:nvSpPr>
        <p:spPr>
          <a:xfrm>
            <a:off x="1532709" y="2124882"/>
            <a:ext cx="74980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 Phương pháp tĩnh: Việc tối ưu hóa truy vấn tĩnh được thực hiện tại thời điểm biên dịch truy vấn. Thuật toán tiêu biểu: R*.</a:t>
            </a:r>
            <a:endParaRPr sz="2000">
              <a:solidFill>
                <a:schemeClr val="dk1"/>
              </a:solidFill>
              <a:latin typeface="Calibri"/>
              <a:ea typeface="Calibri"/>
              <a:cs typeface="Calibri"/>
              <a:sym typeface="Calibri"/>
            </a:endParaRPr>
          </a:p>
        </p:txBody>
      </p:sp>
      <p:sp>
        <p:nvSpPr>
          <p:cNvPr id="701" name="Google Shape;701;p50"/>
          <p:cNvSpPr/>
          <p:nvPr/>
        </p:nvSpPr>
        <p:spPr>
          <a:xfrm>
            <a:off x="1532709" y="2991887"/>
            <a:ext cx="76896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rgbClr val="000000"/>
                </a:solidFill>
                <a:latin typeface="Times New Roman"/>
                <a:ea typeface="Times New Roman"/>
                <a:cs typeface="Times New Roman"/>
                <a:sym typeface="Times New Roman"/>
              </a:rPr>
              <a:t>- Phương pháp động: Việc tối ưu hóa động được thực hiện vào thời gian thực hiện truy vấn. Thuật toán tiêu biểu: INGRES phân tán.</a:t>
            </a:r>
            <a:endParaRPr sz="2000">
              <a:solidFill>
                <a:schemeClr val="dk1"/>
              </a:solidFill>
              <a:latin typeface="Calibri"/>
              <a:ea typeface="Calibri"/>
              <a:cs typeface="Calibri"/>
              <a:sym typeface="Calibri"/>
            </a:endParaRPr>
          </a:p>
        </p:txBody>
      </p:sp>
      <p:sp>
        <p:nvSpPr>
          <p:cNvPr id="702" name="Google Shape;702;p50"/>
          <p:cNvSpPr/>
          <p:nvPr/>
        </p:nvSpPr>
        <p:spPr>
          <a:xfrm>
            <a:off x="1532709" y="3979205"/>
            <a:ext cx="8020594"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2000">
                <a:solidFill>
                  <a:srgbClr val="000000"/>
                </a:solidFill>
                <a:latin typeface="Times New Roman"/>
                <a:ea typeface="Times New Roman"/>
                <a:cs typeface="Times New Roman"/>
                <a:sym typeface="Times New Roman"/>
              </a:rPr>
              <a:t>- Phương pháp dựa trên phép nửa kết nối (semijoin): Phương pháp này sẽ sử dụng phép nửa kết nối thay cho phép kết nối để giảm kích thước của các kết quả trung gian, giảm chi phí truyền thông, từ đó giảm tổng thời gian truy vấn. Thuật toán tiêu biểu: SDD-1</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9"/>
                                        </p:tgtEl>
                                        <p:attrNameLst>
                                          <p:attrName>style.visibility</p:attrName>
                                        </p:attrNameLst>
                                      </p:cBhvr>
                                      <p:to>
                                        <p:strVal val="visible"/>
                                      </p:to>
                                    </p:set>
                                    <p:anim calcmode="lin" valueType="num">
                                      <p:cBhvr additive="base">
                                        <p:cTn dur="500"/>
                                        <p:tgtEl>
                                          <p:spTgt spid="6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0"/>
                                        </p:tgtEl>
                                        <p:attrNameLst>
                                          <p:attrName>style.visibility</p:attrName>
                                        </p:attrNameLst>
                                      </p:cBhvr>
                                      <p:to>
                                        <p:strVal val="visible"/>
                                      </p:to>
                                    </p:set>
                                    <p:anim calcmode="lin" valueType="num">
                                      <p:cBhvr additive="base">
                                        <p:cTn dur="500"/>
                                        <p:tgtEl>
                                          <p:spTgt spid="7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1"/>
                                        </p:tgtEl>
                                        <p:attrNameLst>
                                          <p:attrName>style.visibility</p:attrName>
                                        </p:attrNameLst>
                                      </p:cBhvr>
                                      <p:to>
                                        <p:strVal val="visible"/>
                                      </p:to>
                                    </p:set>
                                    <p:anim calcmode="lin" valueType="num">
                                      <p:cBhvr additive="base">
                                        <p:cTn dur="500"/>
                                        <p:tgtEl>
                                          <p:spTgt spid="7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2"/>
                                        </p:tgtEl>
                                        <p:attrNameLst>
                                          <p:attrName>style.visibility</p:attrName>
                                        </p:attrNameLst>
                                      </p:cBhvr>
                                      <p:to>
                                        <p:strVal val="visible"/>
                                      </p:to>
                                    </p:set>
                                    <p:anim calcmode="lin" valueType="num">
                                      <p:cBhvr additive="base">
                                        <p:cTn dur="500"/>
                                        <p:tgtEl>
                                          <p:spTgt spid="7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1"/>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Ưu nhược điểm </a:t>
            </a:r>
            <a:endParaRPr/>
          </a:p>
        </p:txBody>
      </p:sp>
      <p:sp>
        <p:nvSpPr>
          <p:cNvPr id="708" name="Google Shape;708;p51"/>
          <p:cNvSpPr/>
          <p:nvPr/>
        </p:nvSpPr>
        <p:spPr>
          <a:xfrm>
            <a:off x="1524000" y="1879603"/>
            <a:ext cx="95184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000000"/>
                </a:solidFill>
                <a:latin typeface="Times New Roman"/>
                <a:ea typeface="Times New Roman"/>
                <a:cs typeface="Times New Roman"/>
                <a:sym typeface="Times New Roman"/>
              </a:rPr>
              <a:t> </a:t>
            </a:r>
            <a:r>
              <a:rPr b="1" lang="vi-VN" sz="2400">
                <a:solidFill>
                  <a:srgbClr val="000000"/>
                </a:solidFill>
                <a:latin typeface="Times New Roman"/>
                <a:ea typeface="Times New Roman"/>
                <a:cs typeface="Times New Roman"/>
                <a:sym typeface="Times New Roman"/>
              </a:rPr>
              <a:t>Ưu điểm </a:t>
            </a:r>
            <a:r>
              <a:rPr lang="vi-VN" sz="2400">
                <a:solidFill>
                  <a:srgbClr val="000000"/>
                </a:solidFill>
                <a:latin typeface="Times New Roman"/>
                <a:ea typeface="Times New Roman"/>
                <a:cs typeface="Times New Roman"/>
                <a:sym typeface="Times New Roman"/>
              </a:rPr>
              <a:t>của phương pháp động so với phương pháp tĩnh là kích thước thực sự của các quan hệ trung gian là phù hợp cho bộ xử lý truy vấn.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vi-VN" sz="2400">
                <a:solidFill>
                  <a:srgbClr val="000000"/>
                </a:solidFill>
                <a:latin typeface="Times New Roman"/>
                <a:ea typeface="Times New Roman"/>
                <a:cs typeface="Times New Roman"/>
                <a:sym typeface="Times New Roman"/>
              </a:rPr>
              <a:t>Vì vậy, sẽ giảm thiểu xác suất cho việc lựa chọn một giải pháp tồi.</a:t>
            </a:r>
            <a:endParaRPr sz="2400">
              <a:solidFill>
                <a:schemeClr val="dk1"/>
              </a:solidFill>
              <a:latin typeface="Calibri"/>
              <a:ea typeface="Calibri"/>
              <a:cs typeface="Calibri"/>
              <a:sym typeface="Calibri"/>
            </a:endParaRPr>
          </a:p>
        </p:txBody>
      </p:sp>
      <p:sp>
        <p:nvSpPr>
          <p:cNvPr id="709" name="Google Shape;709;p51"/>
          <p:cNvSpPr/>
          <p:nvPr/>
        </p:nvSpPr>
        <p:spPr>
          <a:xfrm>
            <a:off x="1584959" y="3587258"/>
            <a:ext cx="916141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000000"/>
                </a:solidFill>
                <a:latin typeface="Times New Roman"/>
                <a:ea typeface="Times New Roman"/>
                <a:cs typeface="Times New Roman"/>
                <a:sym typeface="Times New Roman"/>
              </a:rPr>
              <a:t>Nhược điểm </a:t>
            </a:r>
            <a:r>
              <a:rPr lang="vi-VN" sz="2400">
                <a:solidFill>
                  <a:srgbClr val="000000"/>
                </a:solidFill>
                <a:latin typeface="Times New Roman"/>
                <a:ea typeface="Times New Roman"/>
                <a:cs typeface="Times New Roman"/>
                <a:sym typeface="Times New Roman"/>
              </a:rPr>
              <a:t>của phương pháp động là các thao tác tối ưu hóa có chi phí cao, lặp lại nhiều lần cho mỗi thao tác. Vì vậy, phương pháp này sẽ rất phù hợp cho một số câu truy vấn đặc biệt.</a:t>
            </a:r>
            <a:endParaRPr sz="24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8"/>
                                        </p:tgtEl>
                                        <p:attrNameLst>
                                          <p:attrName>style.visibility</p:attrName>
                                        </p:attrNameLst>
                                      </p:cBhvr>
                                      <p:to>
                                        <p:strVal val="visible"/>
                                      </p:to>
                                    </p:set>
                                    <p:anim calcmode="lin" valueType="num">
                                      <p:cBhvr additive="base">
                                        <p:cTn dur="500"/>
                                        <p:tgtEl>
                                          <p:spTgt spid="7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9"/>
                                        </p:tgtEl>
                                        <p:attrNameLst>
                                          <p:attrName>style.visibility</p:attrName>
                                        </p:attrNameLst>
                                      </p:cBhvr>
                                      <p:to>
                                        <p:strVal val="visible"/>
                                      </p:to>
                                    </p:set>
                                    <p:anim calcmode="lin" valueType="num">
                                      <p:cBhvr additive="base">
                                        <p:cTn dur="500"/>
                                        <p:tgtEl>
                                          <p:spTgt spid="7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Khái quát về cơ sở dữ liệu phân tán</a:t>
            </a:r>
            <a:endParaRPr/>
          </a:p>
        </p:txBody>
      </p:sp>
      <p:sp>
        <p:nvSpPr>
          <p:cNvPr id="206" name="Google Shape;206;p5"/>
          <p:cNvSpPr txBox="1"/>
          <p:nvPr/>
        </p:nvSpPr>
        <p:spPr>
          <a:xfrm>
            <a:off x="1338805" y="1531715"/>
            <a:ext cx="37077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Cơ sở dữ liệu phân tán là gì?</a:t>
            </a:r>
            <a:endParaRPr b="1" sz="1800">
              <a:solidFill>
                <a:schemeClr val="dk1"/>
              </a:solidFill>
              <a:latin typeface="Arial"/>
              <a:ea typeface="Arial"/>
              <a:cs typeface="Arial"/>
              <a:sym typeface="Arial"/>
            </a:endParaRPr>
          </a:p>
        </p:txBody>
      </p:sp>
      <p:sp>
        <p:nvSpPr>
          <p:cNvPr id="207" name="Google Shape;207;p5"/>
          <p:cNvSpPr/>
          <p:nvPr/>
        </p:nvSpPr>
        <p:spPr>
          <a:xfrm>
            <a:off x="2702929" y="2080790"/>
            <a:ext cx="6780834" cy="916329"/>
          </a:xfrm>
          <a:prstGeom prst="roundRect">
            <a:avLst>
              <a:gd fmla="val 16667"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lt1"/>
                </a:solidFill>
                <a:latin typeface="Calibri"/>
                <a:ea typeface="Calibri"/>
                <a:cs typeface="Calibri"/>
                <a:sym typeface="Calibri"/>
              </a:rPr>
              <a:t>Là một tập hợp các dữ liệu phụ thuộc logic lẫn nhau của cùng một hệ thống và được lưu trữ trên các trạm của một máy tính</a:t>
            </a:r>
            <a:endParaRPr sz="1800">
              <a:solidFill>
                <a:schemeClr val="lt1"/>
              </a:solidFill>
              <a:latin typeface="Calibri"/>
              <a:ea typeface="Calibri"/>
              <a:cs typeface="Calibri"/>
              <a:sym typeface="Calibri"/>
            </a:endParaRPr>
          </a:p>
        </p:txBody>
      </p:sp>
      <p:sp>
        <p:nvSpPr>
          <p:cNvPr id="208" name="Google Shape;208;p5"/>
          <p:cNvSpPr txBox="1"/>
          <p:nvPr/>
        </p:nvSpPr>
        <p:spPr>
          <a:xfrm>
            <a:off x="1522070" y="3248627"/>
            <a:ext cx="4344363"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Calibri"/>
                <a:ea typeface="Calibri"/>
                <a:cs typeface="Calibri"/>
                <a:sym typeface="Calibri"/>
              </a:rPr>
              <a:t>Các mục tiêu của hệ csdl phân tán</a:t>
            </a:r>
            <a:endParaRPr sz="1800">
              <a:solidFill>
                <a:schemeClr val="dk1"/>
              </a:solidFill>
              <a:latin typeface="Calibri"/>
              <a:ea typeface="Calibri"/>
              <a:cs typeface="Calibri"/>
              <a:sym typeface="Calibri"/>
            </a:endParaRPr>
          </a:p>
        </p:txBody>
      </p:sp>
      <p:sp>
        <p:nvSpPr>
          <p:cNvPr id="209" name="Google Shape;209;p5"/>
          <p:cNvSpPr txBox="1"/>
          <p:nvPr/>
        </p:nvSpPr>
        <p:spPr>
          <a:xfrm>
            <a:off x="1522069" y="3788778"/>
            <a:ext cx="4344363"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vi-VN" sz="1800">
                <a:solidFill>
                  <a:schemeClr val="dk1"/>
                </a:solidFill>
                <a:latin typeface="Calibri"/>
                <a:ea typeface="Calibri"/>
                <a:cs typeface="Calibri"/>
                <a:sym typeface="Calibri"/>
              </a:rPr>
              <a:t>Ưu nhược điểm của csdl phân tán</a:t>
            </a:r>
            <a:endParaRPr sz="1800">
              <a:solidFill>
                <a:schemeClr val="dk1"/>
              </a:solidFill>
              <a:latin typeface="Calibri"/>
              <a:ea typeface="Calibri"/>
              <a:cs typeface="Calibri"/>
              <a:sym typeface="Calibri"/>
            </a:endParaRPr>
          </a:p>
        </p:txBody>
      </p:sp>
      <p:sp>
        <p:nvSpPr>
          <p:cNvPr id="210" name="Google Shape;210;p5"/>
          <p:cNvSpPr txBox="1"/>
          <p:nvPr/>
        </p:nvSpPr>
        <p:spPr>
          <a:xfrm>
            <a:off x="1599235" y="4242120"/>
            <a:ext cx="4344363"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ưu điểm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Calibri"/>
                <a:ea typeface="Calibri"/>
                <a:cs typeface="Calibri"/>
                <a:sym typeface="Calibri"/>
              </a:rPr>
              <a:t>Cho phép quản lý dữ liệu nhiều mức trong suốt</a:t>
            </a:r>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Calibri"/>
                <a:ea typeface="Calibri"/>
                <a:cs typeface="Calibri"/>
                <a:sym typeface="Calibri"/>
              </a:rPr>
              <a:t>Tăng độ tin cậy và khả năng sẵn sàng</a:t>
            </a:r>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Calibri"/>
                <a:ea typeface="Calibri"/>
                <a:cs typeface="Calibri"/>
                <a:sym typeface="Calibri"/>
              </a:rPr>
              <a:t>Cải thiện hiệu năng</a:t>
            </a:r>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Calibri"/>
                <a:ea typeface="Calibri"/>
                <a:cs typeface="Calibri"/>
                <a:sym typeface="Calibri"/>
              </a:rPr>
              <a:t>Dễ dàng mở rộng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5"/>
          <p:cNvSpPr txBox="1"/>
          <p:nvPr/>
        </p:nvSpPr>
        <p:spPr>
          <a:xfrm>
            <a:off x="6634222" y="4242122"/>
            <a:ext cx="4988028" cy="2754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Nhược điểm</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Độ phức tạp thiết kế và cài đặt hệ thống tăng</a:t>
            </a:r>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Hệ thống phần cứng phức tạp</a:t>
            </a:r>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Các phần mềm hệ thống đảm bảo quản trị, duy trì kết nối,trao đổi dữ liệu trên  mạng</a:t>
            </a:r>
            <a:endParaRPr/>
          </a:p>
          <a:p>
            <a:pPr indent="-285750" lvl="1" marL="742950" marR="0" rtl="0" algn="l">
              <a:spcBef>
                <a:spcPts val="0"/>
              </a:spcBef>
              <a:spcAft>
                <a:spcPts val="0"/>
              </a:spcAft>
              <a:buClr>
                <a:schemeClr val="dk1"/>
              </a:buClr>
              <a:buSzPts val="1800"/>
              <a:buFont typeface="Noto Sans Symbols"/>
              <a:buChar char="●"/>
            </a:pPr>
            <a:r>
              <a:rPr b="0" i="0" lang="vi-VN" sz="1800" u="none" cap="none" strike="noStrike">
                <a:solidFill>
                  <a:schemeClr val="dk1"/>
                </a:solidFill>
                <a:latin typeface="Arial"/>
                <a:ea typeface="Arial"/>
                <a:cs typeface="Arial"/>
                <a:sym typeface="Arial"/>
              </a:rPr>
              <a:t>Bảo mật khó khăn</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2"/>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Thuật toán Heuristic</a:t>
            </a:r>
            <a:endParaRPr/>
          </a:p>
        </p:txBody>
      </p:sp>
      <p:sp>
        <p:nvSpPr>
          <p:cNvPr id="715" name="Google Shape;715;p52"/>
          <p:cNvSpPr txBox="1"/>
          <p:nvPr/>
        </p:nvSpPr>
        <p:spPr>
          <a:xfrm>
            <a:off x="1505527" y="1394691"/>
            <a:ext cx="3620655"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b="1" lang="vi-VN" sz="2400">
                <a:solidFill>
                  <a:schemeClr val="dk1"/>
                </a:solidFill>
                <a:latin typeface="Calibri"/>
                <a:ea typeface="Calibri"/>
                <a:cs typeface="Calibri"/>
                <a:sym typeface="Calibri"/>
              </a:rPr>
              <a:t>Ý tưởng:</a:t>
            </a:r>
            <a:endParaRPr b="1" sz="2400">
              <a:solidFill>
                <a:schemeClr val="dk1"/>
              </a:solidFill>
              <a:latin typeface="Calibri"/>
              <a:ea typeface="Calibri"/>
              <a:cs typeface="Calibri"/>
              <a:sym typeface="Calibri"/>
            </a:endParaRPr>
          </a:p>
        </p:txBody>
      </p:sp>
      <p:sp>
        <p:nvSpPr>
          <p:cNvPr id="716" name="Google Shape;716;p52"/>
          <p:cNvSpPr txBox="1"/>
          <p:nvPr/>
        </p:nvSpPr>
        <p:spPr>
          <a:xfrm>
            <a:off x="1509132" y="1964473"/>
            <a:ext cx="9814931" cy="1477328"/>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Sử dụng các quy tắc Heuristic để thay đổi quá trình thực hiện biểu thức đại số quan hệ bên trong của một truy vấn. </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Thông thường, ta sử dụng hình thức một cây truy vấn hoặc cấu trúc dữ liệu độ thị truy vấn để cải tiến quá trình tối ưu. Từ một truy vấn mức cao đầu tiên tạo ra các biểu thức đại số quan hệ, sau đó được tối ưu theo các quy tắc heuristic</a:t>
            </a:r>
            <a:endParaRPr b="0" i="0" sz="1800" u="none" cap="none" strike="noStrike">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3"/>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Thuật toán Heuristic</a:t>
            </a:r>
            <a:endParaRPr/>
          </a:p>
        </p:txBody>
      </p:sp>
      <p:sp>
        <p:nvSpPr>
          <p:cNvPr id="722" name="Google Shape;722;p53"/>
          <p:cNvSpPr txBox="1"/>
          <p:nvPr/>
        </p:nvSpPr>
        <p:spPr>
          <a:xfrm>
            <a:off x="1505527" y="1394691"/>
            <a:ext cx="3620655"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b="1" lang="vi-VN" sz="2400">
                <a:solidFill>
                  <a:schemeClr val="dk1"/>
                </a:solidFill>
                <a:latin typeface="Calibri"/>
                <a:ea typeface="Calibri"/>
                <a:cs typeface="Calibri"/>
                <a:sym typeface="Calibri"/>
              </a:rPr>
              <a:t>Ý tưởng:</a:t>
            </a:r>
            <a:endParaRPr b="1" sz="2400">
              <a:solidFill>
                <a:schemeClr val="dk1"/>
              </a:solidFill>
              <a:latin typeface="Calibri"/>
              <a:ea typeface="Calibri"/>
              <a:cs typeface="Calibri"/>
              <a:sym typeface="Calibri"/>
            </a:endParaRPr>
          </a:p>
        </p:txBody>
      </p:sp>
      <p:sp>
        <p:nvSpPr>
          <p:cNvPr id="723" name="Google Shape;723;p53"/>
          <p:cNvSpPr txBox="1"/>
          <p:nvPr/>
        </p:nvSpPr>
        <p:spPr>
          <a:xfrm>
            <a:off x="1509244" y="2030311"/>
            <a:ext cx="3620655"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b="1" lang="vi-VN" sz="2400">
                <a:solidFill>
                  <a:schemeClr val="dk1"/>
                </a:solidFill>
                <a:latin typeface="Calibri"/>
                <a:ea typeface="Calibri"/>
                <a:cs typeface="Calibri"/>
                <a:sym typeface="Calibri"/>
              </a:rPr>
              <a:t>Quy tắc:</a:t>
            </a:r>
            <a:endParaRPr b="1" sz="2400">
              <a:solidFill>
                <a:schemeClr val="dk1"/>
              </a:solidFill>
              <a:latin typeface="Calibri"/>
              <a:ea typeface="Calibri"/>
              <a:cs typeface="Calibri"/>
              <a:sym typeface="Calibri"/>
            </a:endParaRPr>
          </a:p>
        </p:txBody>
      </p:sp>
      <p:graphicFrame>
        <p:nvGraphicFramePr>
          <p:cNvPr id="724" name="Google Shape;724;p53"/>
          <p:cNvGraphicFramePr/>
          <p:nvPr/>
        </p:nvGraphicFramePr>
        <p:xfrm>
          <a:off x="3433461" y="1428620"/>
          <a:ext cx="3000000" cy="3000000"/>
        </p:xfrm>
        <a:graphic>
          <a:graphicData uri="http://schemas.openxmlformats.org/drawingml/2006/table">
            <a:tbl>
              <a:tblPr bandRow="1" firstRow="1">
                <a:noFill/>
                <a:tableStyleId>{3F807441-83A7-4B0E-BB93-6C127E459D88}</a:tableStyleId>
              </a:tblPr>
              <a:tblGrid>
                <a:gridCol w="4084325"/>
                <a:gridCol w="4084325"/>
              </a:tblGrid>
              <a:tr h="370850">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(1). Gộp dãy phép chọn</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400"/>
                        <a:buFont typeface="Calibri"/>
                        <a:buNone/>
                      </a:pPr>
                      <a:r>
                        <a:rPr b="0" i="0" lang="vi-VN" sz="1400" u="none" cap="none" strike="noStrike"/>
                        <a:t>(7) Tính giao hoán của phép chiếu và phép nối</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(2) Tính giao hoán của phép chọn</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(8) Tính giao hoán của các phép toán tập hợp</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(3) Gộp dãy phép chiếu</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(9) Tính kết hợp của các phép toán</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(4) Tính giao hoán của phép chọn với phép chiếu</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(10) Tính giao hoán của phép chọn với các phép toán tập hợp</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(5) Tính giao hoán của phép nối/tích Đềcác</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(11) Tính giao hoán của phép chiếu với phép hợp</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(6) Tính giao hoán của phép chọn và phép nối</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400"/>
                        <a:buFont typeface="Arial"/>
                        <a:buNone/>
                      </a:pPr>
                      <a:r>
                        <a:rPr b="0" i="0" lang="vi-VN" sz="1400" u="none" cap="none" strike="noStrike">
                          <a:latin typeface="Arial"/>
                          <a:ea typeface="Arial"/>
                          <a:cs typeface="Arial"/>
                          <a:sym typeface="Arial"/>
                        </a:rPr>
                        <a:t>(12) Chuyển dãy các phép chọn, tích Decac thành phép nối</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725" name="Google Shape;725;p53"/>
          <p:cNvSpPr txBox="1"/>
          <p:nvPr/>
        </p:nvSpPr>
        <p:spPr>
          <a:xfrm>
            <a:off x="1434791" y="3990279"/>
            <a:ext cx="10260980" cy="307776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Arial"/>
              <a:buChar char="•"/>
            </a:pPr>
            <a:r>
              <a:rPr b="1" lang="vi-VN" sz="1600">
                <a:solidFill>
                  <a:schemeClr val="dk1"/>
                </a:solidFill>
                <a:latin typeface="Arial"/>
                <a:ea typeface="Arial"/>
                <a:cs typeface="Arial"/>
                <a:sym typeface="Arial"/>
              </a:rPr>
              <a:t>Bước 1</a:t>
            </a:r>
            <a:r>
              <a:rPr lang="vi-VN" sz="1600">
                <a:solidFill>
                  <a:schemeClr val="dk1"/>
                </a:solidFill>
                <a:latin typeface="Arial"/>
                <a:ea typeface="Arial"/>
                <a:cs typeface="Arial"/>
                <a:sym typeface="Arial"/>
              </a:rPr>
              <a:t>: Sử dụng quy tắc (1), tách các phép chọn liên kết (có điều kiện hội) thành 1 dãy các phép chọn. Chuyển các phép chọn xuống thành nhánh của cây</a:t>
            </a:r>
            <a:endParaRPr sz="16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600"/>
              <a:buFont typeface="Arial"/>
              <a:buChar char="•"/>
            </a:pPr>
            <a:r>
              <a:rPr b="1" lang="vi-VN" sz="1600">
                <a:solidFill>
                  <a:schemeClr val="dk1"/>
                </a:solidFill>
                <a:latin typeface="Arial"/>
                <a:ea typeface="Arial"/>
                <a:cs typeface="Arial"/>
                <a:sym typeface="Arial"/>
              </a:rPr>
              <a:t>Bước 2</a:t>
            </a:r>
            <a:r>
              <a:rPr lang="vi-VN" sz="1600">
                <a:solidFill>
                  <a:schemeClr val="dk1"/>
                </a:solidFill>
                <a:latin typeface="Arial"/>
                <a:ea typeface="Arial"/>
                <a:cs typeface="Arial"/>
                <a:sym typeface="Arial"/>
              </a:rPr>
              <a:t>: Áp dụng QT 2,4,6,10  (tính giao hoán của phép chọn với các phép khác), chuyển mỗi phép chọn ở trên xuống sâu phía dưới cây truy vấn</a:t>
            </a:r>
            <a:endParaRPr sz="16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600"/>
              <a:buFont typeface="Arial"/>
              <a:buChar char="•"/>
            </a:pPr>
            <a:r>
              <a:rPr b="1" lang="vi-VN" sz="1600">
                <a:solidFill>
                  <a:schemeClr val="dk1"/>
                </a:solidFill>
                <a:latin typeface="Arial"/>
                <a:ea typeface="Arial"/>
                <a:cs typeface="Arial"/>
                <a:sym typeface="Arial"/>
              </a:rPr>
              <a:t>Bước 3</a:t>
            </a:r>
            <a:r>
              <a:rPr lang="vi-VN" sz="1600">
                <a:solidFill>
                  <a:schemeClr val="dk1"/>
                </a:solidFill>
                <a:latin typeface="Arial"/>
                <a:ea typeface="Arial"/>
                <a:cs typeface="Arial"/>
                <a:sym typeface="Arial"/>
              </a:rPr>
              <a:t>: Áp dụng QT 5, 9  (tính giao hoán và kết hợp của các phép toán 2 ngôi), sắp xếp lại các nút lá, ưu tiên các quan hệ tương ứng với phép chọn có lợi nhất (tạo số bộ ít nhất hoặc kích thước nhỏ nhất)</a:t>
            </a:r>
            <a:endParaRPr sz="16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600"/>
              <a:buFont typeface="Arial"/>
              <a:buChar char="•"/>
            </a:pPr>
            <a:r>
              <a:rPr b="1" lang="vi-VN" sz="1600">
                <a:solidFill>
                  <a:schemeClr val="dk1"/>
                </a:solidFill>
                <a:latin typeface="Arial"/>
                <a:ea typeface="Arial"/>
                <a:cs typeface="Arial"/>
                <a:sym typeface="Arial"/>
              </a:rPr>
              <a:t>Bước 4</a:t>
            </a:r>
            <a:r>
              <a:rPr lang="vi-VN" sz="1600">
                <a:solidFill>
                  <a:schemeClr val="dk1"/>
                </a:solidFill>
                <a:latin typeface="Arial"/>
                <a:ea typeface="Arial"/>
                <a:cs typeface="Arial"/>
                <a:sym typeface="Arial"/>
              </a:rPr>
              <a:t>: Sử dụng QT 12, kết hợp một phép tích Decac với 1 phép chọn phù hợp để tạo thành 1 phép nối </a:t>
            </a:r>
            <a:endParaRPr sz="16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600"/>
              <a:buFont typeface="Arial"/>
              <a:buChar char="•"/>
            </a:pPr>
            <a:r>
              <a:rPr b="1" lang="vi-VN" sz="1600">
                <a:solidFill>
                  <a:schemeClr val="dk1"/>
                </a:solidFill>
                <a:latin typeface="Arial"/>
                <a:ea typeface="Arial"/>
                <a:cs typeface="Arial"/>
                <a:sym typeface="Arial"/>
              </a:rPr>
              <a:t>Bước 5</a:t>
            </a:r>
            <a:r>
              <a:rPr lang="vi-VN" sz="1600">
                <a:solidFill>
                  <a:schemeClr val="dk1"/>
                </a:solidFill>
                <a:latin typeface="Arial"/>
                <a:ea typeface="Arial"/>
                <a:cs typeface="Arial"/>
                <a:sym typeface="Arial"/>
              </a:rPr>
              <a:t>: Sử dụng các QT về dãy phép chiếu và tính giao hoán của phép chiếu với các phép khác để đẩy phép chiếu xuống càng sâu càng tốt</a:t>
            </a:r>
            <a:endParaRPr sz="16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600"/>
              <a:buFont typeface="Arial"/>
              <a:buChar char="•"/>
            </a:pPr>
            <a:r>
              <a:rPr b="1" lang="vi-VN" sz="1600">
                <a:solidFill>
                  <a:schemeClr val="dk1"/>
                </a:solidFill>
                <a:latin typeface="Arial"/>
                <a:ea typeface="Arial"/>
                <a:cs typeface="Arial"/>
                <a:sym typeface="Arial"/>
              </a:rPr>
              <a:t>Bước 6</a:t>
            </a:r>
            <a:r>
              <a:rPr lang="vi-VN" sz="1600">
                <a:solidFill>
                  <a:schemeClr val="dk1"/>
                </a:solidFill>
                <a:latin typeface="Arial"/>
                <a:ea typeface="Arial"/>
                <a:cs typeface="Arial"/>
                <a:sym typeface="Arial"/>
              </a:rPr>
              <a:t>: Tập trung các phép chọn</a:t>
            </a:r>
            <a:endParaRPr sz="16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600"/>
              <a:buFont typeface="Arial"/>
              <a:buChar char="•"/>
            </a:pPr>
            <a:r>
              <a:rPr b="1" lang="vi-VN" sz="1600">
                <a:solidFill>
                  <a:schemeClr val="dk1"/>
                </a:solidFill>
                <a:latin typeface="Arial"/>
                <a:ea typeface="Arial"/>
                <a:cs typeface="Arial"/>
                <a:sym typeface="Arial"/>
              </a:rPr>
              <a:t>Bước 7</a:t>
            </a:r>
            <a:r>
              <a:rPr lang="vi-VN" sz="1600">
                <a:solidFill>
                  <a:schemeClr val="dk1"/>
                </a:solidFill>
                <a:latin typeface="Arial"/>
                <a:ea typeface="Arial"/>
                <a:cs typeface="Arial"/>
                <a:sym typeface="Arial"/>
              </a:rPr>
              <a:t>: Áp dụng QT3 để loại những phép chiếu vô ích</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4"/>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Thuật toán Heuristic</a:t>
            </a:r>
            <a:endParaRPr/>
          </a:p>
        </p:txBody>
      </p:sp>
      <p:sp>
        <p:nvSpPr>
          <p:cNvPr id="731" name="Google Shape;731;p54"/>
          <p:cNvSpPr txBox="1"/>
          <p:nvPr/>
        </p:nvSpPr>
        <p:spPr>
          <a:xfrm>
            <a:off x="1505527" y="1394691"/>
            <a:ext cx="3620655"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b="1" lang="vi-VN" sz="2400">
                <a:solidFill>
                  <a:schemeClr val="dk1"/>
                </a:solidFill>
                <a:latin typeface="Calibri"/>
                <a:ea typeface="Calibri"/>
                <a:cs typeface="Calibri"/>
                <a:sym typeface="Calibri"/>
              </a:rPr>
              <a:t>Ví dụ</a:t>
            </a:r>
            <a:endParaRPr b="1" sz="2400">
              <a:solidFill>
                <a:schemeClr val="dk1"/>
              </a:solidFill>
              <a:latin typeface="Calibri"/>
              <a:ea typeface="Calibri"/>
              <a:cs typeface="Calibri"/>
              <a:sym typeface="Calibri"/>
            </a:endParaRPr>
          </a:p>
        </p:txBody>
      </p:sp>
      <p:sp>
        <p:nvSpPr>
          <p:cNvPr id="732" name="Google Shape;732;p54"/>
          <p:cNvSpPr txBox="1"/>
          <p:nvPr/>
        </p:nvSpPr>
        <p:spPr>
          <a:xfrm>
            <a:off x="1509132" y="1964473"/>
            <a:ext cx="9814931" cy="2308324"/>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lang="vi-VN" sz="1800">
                <a:solidFill>
                  <a:schemeClr val="dk1"/>
                </a:solidFill>
                <a:latin typeface="Arial"/>
                <a:ea typeface="Arial"/>
                <a:cs typeface="Arial"/>
                <a:sym typeface="Arial"/>
              </a:rPr>
              <a:t>Cho lược đồ CSDL quan hệ:</a:t>
            </a:r>
            <a:endParaRPr sz="1800">
              <a:solidFill>
                <a:schemeClr val="dk1"/>
              </a:solidFill>
              <a:latin typeface="Arial"/>
              <a:ea typeface="Arial"/>
              <a:cs typeface="Arial"/>
              <a:sym typeface="Arial"/>
            </a:endParaRPr>
          </a:p>
          <a:p>
            <a:pPr indent="0" lvl="1" marL="457200" marR="0" rtl="0" algn="l">
              <a:spcBef>
                <a:spcPts val="0"/>
              </a:spcBef>
              <a:spcAft>
                <a:spcPts val="0"/>
              </a:spcAft>
              <a:buNone/>
            </a:pPr>
            <a:r>
              <a:rPr b="0" i="0" lang="vi-VN" sz="1800" u="none" cap="none" strike="noStrike">
                <a:solidFill>
                  <a:schemeClr val="dk1"/>
                </a:solidFill>
                <a:latin typeface="Arial"/>
                <a:ea typeface="Arial"/>
                <a:cs typeface="Arial"/>
                <a:sym typeface="Arial"/>
              </a:rPr>
              <a:t>        </a:t>
            </a:r>
            <a:r>
              <a:rPr b="1" i="0" lang="vi-VN" sz="1800" u="none" cap="none" strike="noStrike">
                <a:solidFill>
                  <a:schemeClr val="dk1"/>
                </a:solidFill>
                <a:latin typeface="Arial"/>
                <a:ea typeface="Arial"/>
                <a:cs typeface="Arial"/>
                <a:sym typeface="Arial"/>
              </a:rPr>
              <a:t>NHANVIEN</a:t>
            </a:r>
            <a:r>
              <a:rPr b="0" i="0" lang="vi-VN" sz="1800" u="none" cap="none" strike="noStrike">
                <a:solidFill>
                  <a:schemeClr val="dk1"/>
                </a:solidFill>
                <a:latin typeface="Arial"/>
                <a:ea typeface="Arial"/>
                <a:cs typeface="Arial"/>
                <a:sym typeface="Arial"/>
              </a:rPr>
              <a:t> (MaNV,  Ten, ChucVu, NgaySinh, PhongBan, HSLuong) </a:t>
            </a:r>
            <a:endParaRPr b="0" i="0" sz="18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0" i="0" lang="vi-VN" sz="1800" u="none" cap="none" strike="noStrike">
                <a:solidFill>
                  <a:schemeClr val="dk1"/>
                </a:solidFill>
                <a:latin typeface="Arial"/>
                <a:ea typeface="Arial"/>
                <a:cs typeface="Arial"/>
                <a:sym typeface="Arial"/>
              </a:rPr>
              <a:t>        </a:t>
            </a:r>
            <a:r>
              <a:rPr b="1" i="0" lang="vi-VN" sz="1800" u="none" cap="none" strike="noStrike">
                <a:solidFill>
                  <a:schemeClr val="dk1"/>
                </a:solidFill>
                <a:latin typeface="Arial"/>
                <a:ea typeface="Arial"/>
                <a:cs typeface="Arial"/>
                <a:sym typeface="Arial"/>
              </a:rPr>
              <a:t>DUAN</a:t>
            </a:r>
            <a:r>
              <a:rPr b="0" i="0" lang="vi-VN" sz="1800" u="none" cap="none" strike="noStrike">
                <a:solidFill>
                  <a:schemeClr val="dk1"/>
                </a:solidFill>
                <a:latin typeface="Arial"/>
                <a:ea typeface="Arial"/>
                <a:cs typeface="Arial"/>
                <a:sym typeface="Arial"/>
              </a:rPr>
              <a:t> (SoDuAn, TenDuAn, NganSach)</a:t>
            </a:r>
            <a:endParaRPr b="0" i="0" sz="18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0" i="0" lang="vi-VN" sz="1800" u="none" cap="none" strike="noStrike">
                <a:solidFill>
                  <a:schemeClr val="dk1"/>
                </a:solidFill>
                <a:latin typeface="Arial"/>
                <a:ea typeface="Arial"/>
                <a:cs typeface="Arial"/>
                <a:sym typeface="Arial"/>
              </a:rPr>
              <a:t>        </a:t>
            </a:r>
            <a:r>
              <a:rPr b="1" i="0" lang="vi-VN" sz="1800" u="none" cap="none" strike="noStrike">
                <a:solidFill>
                  <a:schemeClr val="dk1"/>
                </a:solidFill>
                <a:latin typeface="Arial"/>
                <a:ea typeface="Arial"/>
                <a:cs typeface="Arial"/>
                <a:sym typeface="Arial"/>
              </a:rPr>
              <a:t>THAMGIA </a:t>
            </a:r>
            <a:r>
              <a:rPr b="0" i="0" lang="vi-VN" sz="1800" u="none" cap="none" strike="noStrike">
                <a:solidFill>
                  <a:schemeClr val="dk1"/>
                </a:solidFill>
                <a:latin typeface="Arial"/>
                <a:ea typeface="Arial"/>
                <a:cs typeface="Arial"/>
                <a:sym typeface="Arial"/>
              </a:rPr>
              <a:t>(SNV, SDA, SoNgayCong)</a:t>
            </a:r>
            <a:br>
              <a:rPr b="0" i="0" lang="vi-VN" sz="1800" u="none" cap="none" strike="noStrike">
                <a:solidFill>
                  <a:schemeClr val="dk1"/>
                </a:solidFill>
                <a:latin typeface="Calibri"/>
                <a:ea typeface="Calibri"/>
                <a:cs typeface="Calibri"/>
                <a:sym typeface="Calibri"/>
              </a:rPr>
            </a:br>
            <a:r>
              <a:rPr b="0" i="0" lang="vi-VN" sz="1800" u="none" cap="none" strike="noStrike">
                <a:solidFill>
                  <a:schemeClr val="dk1"/>
                </a:solidFill>
                <a:latin typeface="Arial"/>
                <a:ea typeface="Arial"/>
                <a:cs typeface="Arial"/>
                <a:sym typeface="Arial"/>
              </a:rPr>
              <a:t>Xét truy vấn: Tìm tên của tất cả các nhân viên sinh sau năm 1957, làm việc trong dự án có tên “Aquarius”</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br>
              <a:rPr b="0" i="0" lang="vi-VN"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733" name="Google Shape;733;p54"/>
          <p:cNvSpPr txBox="1"/>
          <p:nvPr/>
        </p:nvSpPr>
        <p:spPr>
          <a:xfrm>
            <a:off x="1509132" y="4027449"/>
            <a:ext cx="9814931" cy="175432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Truy vấn SQL được viết như sau:</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vi-VN" sz="1800">
                <a:solidFill>
                  <a:schemeClr val="dk1"/>
                </a:solidFill>
                <a:latin typeface="Arial"/>
                <a:ea typeface="Arial"/>
                <a:cs typeface="Arial"/>
                <a:sym typeface="Arial"/>
              </a:rPr>
              <a:t>SELECT</a:t>
            </a:r>
            <a:r>
              <a:rPr lang="vi-VN" sz="1800">
                <a:solidFill>
                  <a:schemeClr val="dk1"/>
                </a:solidFill>
                <a:latin typeface="Arial"/>
                <a:ea typeface="Arial"/>
                <a:cs typeface="Arial"/>
                <a:sym typeface="Arial"/>
              </a:rPr>
              <a:t> Ten </a:t>
            </a:r>
            <a:r>
              <a:rPr b="1" lang="vi-VN" sz="1800">
                <a:solidFill>
                  <a:schemeClr val="dk1"/>
                </a:solidFill>
                <a:latin typeface="Arial"/>
                <a:ea typeface="Arial"/>
                <a:cs typeface="Arial"/>
                <a:sym typeface="Arial"/>
              </a:rPr>
              <a:t>FROM</a:t>
            </a:r>
            <a:r>
              <a:rPr lang="vi-VN" sz="1800">
                <a:solidFill>
                  <a:schemeClr val="dk1"/>
                </a:solidFill>
                <a:latin typeface="Arial"/>
                <a:ea typeface="Arial"/>
                <a:cs typeface="Arial"/>
                <a:sym typeface="Arial"/>
              </a:rPr>
              <a:t> NHANVIEN, THAMGIA, DUAN</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vi-VN" sz="1800">
                <a:solidFill>
                  <a:schemeClr val="dk1"/>
                </a:solidFill>
                <a:latin typeface="Arial"/>
                <a:ea typeface="Arial"/>
                <a:cs typeface="Arial"/>
                <a:sym typeface="Arial"/>
              </a:rPr>
              <a:t>WHERE</a:t>
            </a:r>
            <a:r>
              <a:rPr lang="vi-VN" sz="1800">
                <a:solidFill>
                  <a:schemeClr val="dk1"/>
                </a:solidFill>
                <a:latin typeface="Arial"/>
                <a:ea typeface="Arial"/>
                <a:cs typeface="Arial"/>
                <a:sym typeface="Arial"/>
              </a:rPr>
              <a:t> TenDuAn = “Aquarius” </a:t>
            </a:r>
            <a:r>
              <a:rPr b="1" lang="vi-VN" sz="1800">
                <a:solidFill>
                  <a:schemeClr val="dk1"/>
                </a:solidFill>
                <a:latin typeface="Arial"/>
                <a:ea typeface="Arial"/>
                <a:cs typeface="Arial"/>
                <a:sym typeface="Arial"/>
              </a:rPr>
              <a:t>AND</a:t>
            </a:r>
            <a:r>
              <a:rPr lang="vi-VN" sz="1800">
                <a:solidFill>
                  <a:schemeClr val="dk1"/>
                </a:solidFill>
                <a:latin typeface="Arial"/>
                <a:ea typeface="Arial"/>
                <a:cs typeface="Arial"/>
                <a:sym typeface="Arial"/>
              </a:rPr>
              <a:t> SoDuAn = SDA  </a:t>
            </a:r>
            <a:r>
              <a:rPr b="1" lang="vi-VN" sz="1800">
                <a:solidFill>
                  <a:schemeClr val="dk1"/>
                </a:solidFill>
                <a:latin typeface="Arial"/>
                <a:ea typeface="Arial"/>
                <a:cs typeface="Arial"/>
                <a:sym typeface="Arial"/>
              </a:rPr>
              <a:t>AND</a:t>
            </a:r>
            <a:r>
              <a:rPr lang="vi-VN" sz="1800">
                <a:solidFill>
                  <a:schemeClr val="dk1"/>
                </a:solidFill>
                <a:latin typeface="Arial"/>
                <a:ea typeface="Arial"/>
                <a:cs typeface="Arial"/>
                <a:sym typeface="Arial"/>
              </a:rPr>
              <a:t> SNV = MaNV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vi-VN" sz="1800">
                <a:solidFill>
                  <a:schemeClr val="dk1"/>
                </a:solidFill>
                <a:latin typeface="Arial"/>
                <a:ea typeface="Arial"/>
                <a:cs typeface="Arial"/>
                <a:sym typeface="Arial"/>
              </a:rPr>
              <a:t>AND</a:t>
            </a:r>
            <a:r>
              <a:rPr lang="vi-VN" sz="1800">
                <a:solidFill>
                  <a:schemeClr val="dk1"/>
                </a:solidFill>
                <a:latin typeface="Arial"/>
                <a:ea typeface="Arial"/>
                <a:cs typeface="Arial"/>
                <a:sym typeface="Arial"/>
              </a:rPr>
              <a:t> NgaySinh &gt; “31/12/1977”</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5"/>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Thuật toán Heuristic</a:t>
            </a:r>
            <a:endParaRPr/>
          </a:p>
        </p:txBody>
      </p:sp>
      <p:sp>
        <p:nvSpPr>
          <p:cNvPr id="739" name="Google Shape;739;p55"/>
          <p:cNvSpPr txBox="1"/>
          <p:nvPr/>
        </p:nvSpPr>
        <p:spPr>
          <a:xfrm>
            <a:off x="1574181" y="1323278"/>
            <a:ext cx="9814931" cy="163121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Truy vấn SQL được viết như sau:</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SELECT</a:t>
            </a:r>
            <a:r>
              <a:rPr lang="vi-VN" sz="1600">
                <a:solidFill>
                  <a:schemeClr val="dk1"/>
                </a:solidFill>
                <a:latin typeface="Arial"/>
                <a:ea typeface="Arial"/>
                <a:cs typeface="Arial"/>
                <a:sym typeface="Arial"/>
              </a:rPr>
              <a:t> Ten </a:t>
            </a:r>
            <a:r>
              <a:rPr b="1" lang="vi-VN" sz="1600">
                <a:solidFill>
                  <a:schemeClr val="dk1"/>
                </a:solidFill>
                <a:latin typeface="Arial"/>
                <a:ea typeface="Arial"/>
                <a:cs typeface="Arial"/>
                <a:sym typeface="Arial"/>
              </a:rPr>
              <a:t>FROM</a:t>
            </a:r>
            <a:r>
              <a:rPr lang="vi-VN" sz="1600">
                <a:solidFill>
                  <a:schemeClr val="dk1"/>
                </a:solidFill>
                <a:latin typeface="Arial"/>
                <a:ea typeface="Arial"/>
                <a:cs typeface="Arial"/>
                <a:sym typeface="Arial"/>
              </a:rPr>
              <a:t> NHANVIEN, THAMGIA, DUAN</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WHERE</a:t>
            </a:r>
            <a:r>
              <a:rPr lang="vi-VN" sz="1600">
                <a:solidFill>
                  <a:schemeClr val="dk1"/>
                </a:solidFill>
                <a:latin typeface="Arial"/>
                <a:ea typeface="Arial"/>
                <a:cs typeface="Arial"/>
                <a:sym typeface="Arial"/>
              </a:rPr>
              <a:t> TenDuAn = “Aquarius”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SoDuAn = SDA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SNV = MaNV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NgaySinh &gt; “31/12/1977”</a:t>
            </a:r>
            <a:endParaRPr sz="1600">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740" name="Google Shape;740;p55"/>
          <p:cNvPicPr preferRelativeResize="0"/>
          <p:nvPr/>
        </p:nvPicPr>
        <p:blipFill rotWithShape="1">
          <a:blip r:embed="rId3">
            <a:alphaModFix/>
          </a:blip>
          <a:srcRect b="0" l="0" r="0" t="0"/>
          <a:stretch/>
        </p:blipFill>
        <p:spPr>
          <a:xfrm>
            <a:off x="1175292" y="2469878"/>
            <a:ext cx="4907002" cy="3377194"/>
          </a:xfrm>
          <a:prstGeom prst="rect">
            <a:avLst/>
          </a:prstGeom>
          <a:noFill/>
          <a:ln>
            <a:noFill/>
          </a:ln>
        </p:spPr>
      </p:pic>
      <p:sp>
        <p:nvSpPr>
          <p:cNvPr id="741" name="Google Shape;741;p55"/>
          <p:cNvSpPr txBox="1"/>
          <p:nvPr/>
        </p:nvSpPr>
        <p:spPr>
          <a:xfrm>
            <a:off x="2261839" y="6304156"/>
            <a:ext cx="27432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chemeClr val="dk1"/>
                </a:solidFill>
                <a:latin typeface="Arial"/>
                <a:ea typeface="Arial"/>
                <a:cs typeface="Arial"/>
                <a:sym typeface="Arial"/>
              </a:rPr>
              <a:t>Hình 1: Cây truy vấn ban đầu</a:t>
            </a:r>
            <a:endParaRPr sz="1600">
              <a:solidFill>
                <a:schemeClr val="dk1"/>
              </a:solidFill>
              <a:latin typeface="Arial"/>
              <a:ea typeface="Arial"/>
              <a:cs typeface="Arial"/>
              <a:sym typeface="Arial"/>
            </a:endParaRPr>
          </a:p>
        </p:txBody>
      </p:sp>
      <p:pic>
        <p:nvPicPr>
          <p:cNvPr id="742" name="Google Shape;742;p55"/>
          <p:cNvPicPr preferRelativeResize="0"/>
          <p:nvPr/>
        </p:nvPicPr>
        <p:blipFill rotWithShape="1">
          <a:blip r:embed="rId4">
            <a:alphaModFix/>
          </a:blip>
          <a:srcRect b="0" l="0" r="0" t="0"/>
          <a:stretch/>
        </p:blipFill>
        <p:spPr>
          <a:xfrm>
            <a:off x="6481414" y="2466742"/>
            <a:ext cx="4907002" cy="3364881"/>
          </a:xfrm>
          <a:prstGeom prst="rect">
            <a:avLst/>
          </a:prstGeom>
          <a:noFill/>
          <a:ln>
            <a:noFill/>
          </a:ln>
        </p:spPr>
      </p:pic>
      <p:sp>
        <p:nvSpPr>
          <p:cNvPr id="743" name="Google Shape;743;p55"/>
          <p:cNvSpPr txBox="1"/>
          <p:nvPr/>
        </p:nvSpPr>
        <p:spPr>
          <a:xfrm>
            <a:off x="7242717" y="6192644"/>
            <a:ext cx="37746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chemeClr val="dk1"/>
                </a:solidFill>
                <a:latin typeface="Arial"/>
                <a:ea typeface="Arial"/>
                <a:cs typeface="Arial"/>
                <a:sym typeface="Arial"/>
              </a:rPr>
              <a:t>Hình 2: Chuyển các phép chọn xuống dưới cây truy vấn sâu nhất có thể</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6"/>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Thuật toán Heuristic</a:t>
            </a:r>
            <a:endParaRPr/>
          </a:p>
        </p:txBody>
      </p:sp>
      <p:sp>
        <p:nvSpPr>
          <p:cNvPr id="749" name="Google Shape;749;p56"/>
          <p:cNvSpPr txBox="1"/>
          <p:nvPr/>
        </p:nvSpPr>
        <p:spPr>
          <a:xfrm>
            <a:off x="1574181" y="1323278"/>
            <a:ext cx="9814931" cy="163121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Truy vấn SQL được viết như sau:</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SELECT</a:t>
            </a:r>
            <a:r>
              <a:rPr lang="vi-VN" sz="1600">
                <a:solidFill>
                  <a:schemeClr val="dk1"/>
                </a:solidFill>
                <a:latin typeface="Arial"/>
                <a:ea typeface="Arial"/>
                <a:cs typeface="Arial"/>
                <a:sym typeface="Arial"/>
              </a:rPr>
              <a:t> Ten </a:t>
            </a:r>
            <a:r>
              <a:rPr b="1" lang="vi-VN" sz="1600">
                <a:solidFill>
                  <a:schemeClr val="dk1"/>
                </a:solidFill>
                <a:latin typeface="Arial"/>
                <a:ea typeface="Arial"/>
                <a:cs typeface="Arial"/>
                <a:sym typeface="Arial"/>
              </a:rPr>
              <a:t>FROM</a:t>
            </a:r>
            <a:r>
              <a:rPr lang="vi-VN" sz="1600">
                <a:solidFill>
                  <a:schemeClr val="dk1"/>
                </a:solidFill>
                <a:latin typeface="Arial"/>
                <a:ea typeface="Arial"/>
                <a:cs typeface="Arial"/>
                <a:sym typeface="Arial"/>
              </a:rPr>
              <a:t> NHANVIEN, THAMGIA, DUAN</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WHERE</a:t>
            </a:r>
            <a:r>
              <a:rPr lang="vi-VN" sz="1600">
                <a:solidFill>
                  <a:schemeClr val="dk1"/>
                </a:solidFill>
                <a:latin typeface="Arial"/>
                <a:ea typeface="Arial"/>
                <a:cs typeface="Arial"/>
                <a:sym typeface="Arial"/>
              </a:rPr>
              <a:t> TenDuAn = “Aquarius”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SoDuAn = SDA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SNV = MaNV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NgaySinh &gt; “31/12/1977”</a:t>
            </a:r>
            <a:endParaRPr sz="1600">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750" name="Google Shape;750;p56"/>
          <p:cNvSpPr txBox="1"/>
          <p:nvPr/>
        </p:nvSpPr>
        <p:spPr>
          <a:xfrm>
            <a:off x="2261839" y="6304156"/>
            <a:ext cx="2743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chemeClr val="dk1"/>
                </a:solidFill>
                <a:latin typeface="Arial"/>
                <a:ea typeface="Arial"/>
                <a:cs typeface="Arial"/>
                <a:sym typeface="Arial"/>
              </a:rPr>
              <a:t>Hình 3: Ưu tiên áp dụng các phép chọn có giới hạn hơn</a:t>
            </a:r>
            <a:endParaRPr sz="1800">
              <a:solidFill>
                <a:schemeClr val="dk1"/>
              </a:solidFill>
              <a:latin typeface="Arial"/>
              <a:ea typeface="Arial"/>
              <a:cs typeface="Arial"/>
              <a:sym typeface="Arial"/>
            </a:endParaRPr>
          </a:p>
        </p:txBody>
      </p:sp>
      <p:sp>
        <p:nvSpPr>
          <p:cNvPr id="751" name="Google Shape;751;p56"/>
          <p:cNvSpPr txBox="1"/>
          <p:nvPr/>
        </p:nvSpPr>
        <p:spPr>
          <a:xfrm>
            <a:off x="7242717" y="6192644"/>
            <a:ext cx="37746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chemeClr val="dk1"/>
                </a:solidFill>
                <a:latin typeface="Arial"/>
                <a:ea typeface="Arial"/>
                <a:cs typeface="Arial"/>
                <a:sym typeface="Arial"/>
              </a:rPr>
              <a:t>Hình 4: Thay tích Đề các và phép chọn thành các phép nối</a:t>
            </a:r>
            <a:endParaRPr sz="1800">
              <a:solidFill>
                <a:schemeClr val="dk1"/>
              </a:solidFill>
              <a:latin typeface="Arial"/>
              <a:ea typeface="Arial"/>
              <a:cs typeface="Arial"/>
              <a:sym typeface="Arial"/>
            </a:endParaRPr>
          </a:p>
        </p:txBody>
      </p:sp>
      <p:pic>
        <p:nvPicPr>
          <p:cNvPr id="752" name="Google Shape;752;p56"/>
          <p:cNvPicPr preferRelativeResize="0"/>
          <p:nvPr/>
        </p:nvPicPr>
        <p:blipFill rotWithShape="1">
          <a:blip r:embed="rId3">
            <a:alphaModFix/>
          </a:blip>
          <a:srcRect b="0" l="0" r="0" t="0"/>
          <a:stretch/>
        </p:blipFill>
        <p:spPr>
          <a:xfrm>
            <a:off x="961560" y="2647833"/>
            <a:ext cx="4907002" cy="3374406"/>
          </a:xfrm>
          <a:prstGeom prst="rect">
            <a:avLst/>
          </a:prstGeom>
          <a:noFill/>
          <a:ln>
            <a:noFill/>
          </a:ln>
        </p:spPr>
      </p:pic>
      <p:pic>
        <p:nvPicPr>
          <p:cNvPr id="753" name="Google Shape;753;p56"/>
          <p:cNvPicPr preferRelativeResize="0"/>
          <p:nvPr/>
        </p:nvPicPr>
        <p:blipFill rotWithShape="1">
          <a:blip r:embed="rId4">
            <a:alphaModFix/>
          </a:blip>
          <a:srcRect b="0" l="0" r="0" t="0"/>
          <a:stretch/>
        </p:blipFill>
        <p:spPr>
          <a:xfrm>
            <a:off x="6481414" y="2647833"/>
            <a:ext cx="4907002" cy="33744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7"/>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vi-VN"/>
              <a:t>Thuật toán Heuristic</a:t>
            </a:r>
            <a:endParaRPr/>
          </a:p>
        </p:txBody>
      </p:sp>
      <p:sp>
        <p:nvSpPr>
          <p:cNvPr id="759" name="Google Shape;759;p57"/>
          <p:cNvSpPr txBox="1"/>
          <p:nvPr/>
        </p:nvSpPr>
        <p:spPr>
          <a:xfrm>
            <a:off x="1574181" y="1323278"/>
            <a:ext cx="9814931" cy="163121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Noto Sans Symbols"/>
              <a:buChar char="⮚"/>
            </a:pPr>
            <a:r>
              <a:rPr lang="vi-VN" sz="1600">
                <a:solidFill>
                  <a:schemeClr val="dk1"/>
                </a:solidFill>
                <a:latin typeface="Arial"/>
                <a:ea typeface="Arial"/>
                <a:cs typeface="Arial"/>
                <a:sym typeface="Arial"/>
              </a:rPr>
              <a:t>Truy vấn SQL được viết như sau:</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SELECT</a:t>
            </a:r>
            <a:r>
              <a:rPr lang="vi-VN" sz="1600">
                <a:solidFill>
                  <a:schemeClr val="dk1"/>
                </a:solidFill>
                <a:latin typeface="Arial"/>
                <a:ea typeface="Arial"/>
                <a:cs typeface="Arial"/>
                <a:sym typeface="Arial"/>
              </a:rPr>
              <a:t> Ten </a:t>
            </a:r>
            <a:r>
              <a:rPr b="1" lang="vi-VN" sz="1600">
                <a:solidFill>
                  <a:schemeClr val="dk1"/>
                </a:solidFill>
                <a:latin typeface="Arial"/>
                <a:ea typeface="Arial"/>
                <a:cs typeface="Arial"/>
                <a:sym typeface="Arial"/>
              </a:rPr>
              <a:t>FROM</a:t>
            </a:r>
            <a:r>
              <a:rPr lang="vi-VN" sz="1600">
                <a:solidFill>
                  <a:schemeClr val="dk1"/>
                </a:solidFill>
                <a:latin typeface="Arial"/>
                <a:ea typeface="Arial"/>
                <a:cs typeface="Arial"/>
                <a:sym typeface="Arial"/>
              </a:rPr>
              <a:t> NHANVIEN, THAMGIA, DUAN</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WHERE</a:t>
            </a:r>
            <a:r>
              <a:rPr lang="vi-VN" sz="1600">
                <a:solidFill>
                  <a:schemeClr val="dk1"/>
                </a:solidFill>
                <a:latin typeface="Arial"/>
                <a:ea typeface="Arial"/>
                <a:cs typeface="Arial"/>
                <a:sym typeface="Arial"/>
              </a:rPr>
              <a:t> TenDuAn = “Aquarius”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SoDuAn = SDA  </a:t>
            </a: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SNV = MaNV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b="1" lang="vi-VN" sz="1600">
                <a:solidFill>
                  <a:schemeClr val="dk1"/>
                </a:solidFill>
                <a:latin typeface="Arial"/>
                <a:ea typeface="Arial"/>
                <a:cs typeface="Arial"/>
                <a:sym typeface="Arial"/>
              </a:rPr>
              <a:t>AND</a:t>
            </a:r>
            <a:r>
              <a:rPr lang="vi-VN" sz="1600">
                <a:solidFill>
                  <a:schemeClr val="dk1"/>
                </a:solidFill>
                <a:latin typeface="Arial"/>
                <a:ea typeface="Arial"/>
                <a:cs typeface="Arial"/>
                <a:sym typeface="Arial"/>
              </a:rPr>
              <a:t> NgaySinh &gt; “31/12/1977”</a:t>
            </a:r>
            <a:endParaRPr sz="1600">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760" name="Google Shape;760;p57"/>
          <p:cNvPicPr preferRelativeResize="0"/>
          <p:nvPr/>
        </p:nvPicPr>
        <p:blipFill rotWithShape="1">
          <a:blip r:embed="rId3">
            <a:alphaModFix/>
          </a:blip>
          <a:srcRect b="0" l="0" r="0" t="0"/>
          <a:stretch/>
        </p:blipFill>
        <p:spPr>
          <a:xfrm>
            <a:off x="2859267" y="2375093"/>
            <a:ext cx="5734050" cy="3743325"/>
          </a:xfrm>
          <a:prstGeom prst="rect">
            <a:avLst/>
          </a:prstGeom>
          <a:noFill/>
          <a:ln>
            <a:noFill/>
          </a:ln>
        </p:spPr>
      </p:pic>
      <p:sp>
        <p:nvSpPr>
          <p:cNvPr id="761" name="Google Shape;761;p57"/>
          <p:cNvSpPr txBox="1"/>
          <p:nvPr/>
        </p:nvSpPr>
        <p:spPr>
          <a:xfrm>
            <a:off x="3888059" y="6378497"/>
            <a:ext cx="44158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chemeClr val="dk1"/>
                </a:solidFill>
                <a:latin typeface="Calibri"/>
                <a:ea typeface="Calibri"/>
                <a:cs typeface="Calibri"/>
                <a:sym typeface="Calibri"/>
              </a:rPr>
              <a:t>Hình 5: Chuyển các phép chiếu xuống dưới cây truy vấn</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66" name="Shape 766"/>
        <p:cNvGrpSpPr/>
        <p:nvPr/>
      </p:nvGrpSpPr>
      <p:grpSpPr>
        <a:xfrm>
          <a:off x="0" y="0"/>
          <a:ext cx="0" cy="0"/>
          <a:chOff x="0" y="0"/>
          <a:chExt cx="0" cy="0"/>
        </a:xfrm>
      </p:grpSpPr>
      <p:grpSp>
        <p:nvGrpSpPr>
          <p:cNvPr id="767" name="Google Shape;767;p58"/>
          <p:cNvGrpSpPr/>
          <p:nvPr/>
        </p:nvGrpSpPr>
        <p:grpSpPr>
          <a:xfrm>
            <a:off x="-755804" y="-1486725"/>
            <a:ext cx="13703609" cy="9286241"/>
            <a:chOff x="-755804" y="-1486724"/>
            <a:chExt cx="13703609" cy="9286240"/>
          </a:xfrm>
        </p:grpSpPr>
        <p:sp>
          <p:nvSpPr>
            <p:cNvPr id="768" name="Google Shape;768;p58"/>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AB2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69" name="Google Shape;769;p58"/>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0" name="Google Shape;770;p58"/>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1" name="Google Shape;771;p58"/>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2" name="Google Shape;772;p58"/>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3" name="Google Shape;773;p58"/>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4" name="Google Shape;774;p58"/>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5" name="Google Shape;775;p58"/>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6" name="Google Shape;776;p58"/>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7" name="Google Shape;777;p58"/>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8" name="Google Shape;778;p58"/>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9" name="Google Shape;779;p58"/>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0" name="Google Shape;780;p58"/>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1" name="Google Shape;781;p58"/>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2" name="Google Shape;782;p58"/>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3" name="Google Shape;783;p58"/>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4" name="Google Shape;784;p58"/>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5" name="Google Shape;785;p58"/>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6" name="Google Shape;786;p58"/>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7" name="Google Shape;787;p58"/>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8" name="Google Shape;788;p58"/>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9" name="Google Shape;789;p58"/>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790" name="Google Shape;790;p58"/>
          <p:cNvGrpSpPr/>
          <p:nvPr/>
        </p:nvGrpSpPr>
        <p:grpSpPr>
          <a:xfrm>
            <a:off x="1199306" y="795973"/>
            <a:ext cx="9793391" cy="5266057"/>
            <a:chOff x="1199305" y="700722"/>
            <a:chExt cx="9793390" cy="5266057"/>
          </a:xfrm>
        </p:grpSpPr>
        <p:sp>
          <p:nvSpPr>
            <p:cNvPr id="791" name="Google Shape;791;p58"/>
            <p:cNvSpPr/>
            <p:nvPr/>
          </p:nvSpPr>
          <p:spPr>
            <a:xfrm>
              <a:off x="1199305" y="70072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92" name="Google Shape;792;p58"/>
            <p:cNvSpPr/>
            <p:nvPr/>
          </p:nvSpPr>
          <p:spPr>
            <a:xfrm>
              <a:off x="1409701" y="894860"/>
              <a:ext cx="9372599" cy="48777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793" name="Google Shape;793;p58"/>
          <p:cNvSpPr txBox="1"/>
          <p:nvPr/>
        </p:nvSpPr>
        <p:spPr>
          <a:xfrm>
            <a:off x="877822" y="2497977"/>
            <a:ext cx="10741159"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1200">
                <a:solidFill>
                  <a:schemeClr val="dk1"/>
                </a:solidFill>
                <a:latin typeface="Arial"/>
                <a:ea typeface="Arial"/>
                <a:cs typeface="Arial"/>
                <a:sym typeface="Arial"/>
              </a:rPr>
              <a:t>Thank you!</a:t>
            </a:r>
            <a:endParaRPr sz="11200">
              <a:solidFill>
                <a:schemeClr val="dk1"/>
              </a:solidFill>
              <a:latin typeface="Pinyon Script"/>
              <a:ea typeface="Pinyon Script"/>
              <a:cs typeface="Pinyon Script"/>
              <a:sym typeface="Pinyon Script"/>
            </a:endParaRPr>
          </a:p>
        </p:txBody>
      </p:sp>
    </p:spTree>
  </p:cSld>
  <p:clrMapOvr>
    <a:masterClrMapping/>
  </p:clrMapOvr>
  <mc:AlternateContent>
    <mc:Choice Requires="p14">
      <p:transition spd="slow" p14:dur="1250">
        <p14:reveal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216" name="Shape 216"/>
        <p:cNvGrpSpPr/>
        <p:nvPr/>
      </p:nvGrpSpPr>
      <p:grpSpPr>
        <a:xfrm>
          <a:off x="0" y="0"/>
          <a:ext cx="0" cy="0"/>
          <a:chOff x="0" y="0"/>
          <a:chExt cx="0" cy="0"/>
        </a:xfrm>
      </p:grpSpPr>
      <p:grpSp>
        <p:nvGrpSpPr>
          <p:cNvPr id="217" name="Google Shape;217;p6"/>
          <p:cNvGrpSpPr/>
          <p:nvPr/>
        </p:nvGrpSpPr>
        <p:grpSpPr>
          <a:xfrm>
            <a:off x="-755804" y="-1486724"/>
            <a:ext cx="13703609" cy="9286240"/>
            <a:chOff x="-755804" y="-1486724"/>
            <a:chExt cx="13703609" cy="9286240"/>
          </a:xfrm>
        </p:grpSpPr>
        <p:sp>
          <p:nvSpPr>
            <p:cNvPr id="218" name="Google Shape;218;p6"/>
            <p:cNvSpPr/>
            <p:nvPr/>
          </p:nvSpPr>
          <p:spPr>
            <a:xfrm rot="-1713684">
              <a:off x="2506979" y="2507681"/>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FF57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6"/>
            <p:cNvSpPr/>
            <p:nvPr/>
          </p:nvSpPr>
          <p:spPr>
            <a:xfrm>
              <a:off x="4338681" y="5339469"/>
              <a:ext cx="1205103" cy="1172481"/>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6"/>
            <p:cNvSpPr/>
            <p:nvPr/>
          </p:nvSpPr>
          <p:spPr>
            <a:xfrm rot="9060000">
              <a:off x="4940607" y="5776755"/>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6"/>
            <p:cNvSpPr/>
            <p:nvPr/>
          </p:nvSpPr>
          <p:spPr>
            <a:xfrm>
              <a:off x="10632228" y="3782397"/>
              <a:ext cx="1445472" cy="146594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6"/>
            <p:cNvSpPr/>
            <p:nvPr/>
          </p:nvSpPr>
          <p:spPr>
            <a:xfrm rot="-1713684">
              <a:off x="8523967" y="5485776"/>
              <a:ext cx="4391506" cy="755787"/>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6"/>
            <p:cNvSpPr/>
            <p:nvPr/>
          </p:nvSpPr>
          <p:spPr>
            <a:xfrm rot="-1713684">
              <a:off x="-793799" y="4380073"/>
              <a:ext cx="3368586" cy="698494"/>
            </a:xfrm>
            <a:custGeom>
              <a:rect b="b" l="l" r="r" t="t"/>
              <a:pathLst>
                <a:path extrusionOk="0" h="899999" w="4433787">
                  <a:moveTo>
                    <a:pt x="586152" y="719999"/>
                  </a:moveTo>
                  <a:lnTo>
                    <a:pt x="2066713" y="719999"/>
                  </a:lnTo>
                  <a:lnTo>
                    <a:pt x="2066708" y="720000"/>
                  </a:lnTo>
                  <a:lnTo>
                    <a:pt x="2547296" y="720000"/>
                  </a:lnTo>
                  <a:lnTo>
                    <a:pt x="2547291" y="719999"/>
                  </a:lnTo>
                  <a:lnTo>
                    <a:pt x="3215075" y="719999"/>
                  </a:lnTo>
                  <a:cubicBezTo>
                    <a:pt x="3264781" y="719999"/>
                    <a:pt x="3305075" y="760293"/>
                    <a:pt x="3305075" y="809999"/>
                  </a:cubicBezTo>
                  <a:cubicBezTo>
                    <a:pt x="3305075" y="859705"/>
                    <a:pt x="3264781" y="899999"/>
                    <a:pt x="3215075" y="899999"/>
                  </a:cubicBezTo>
                  <a:lnTo>
                    <a:pt x="586152" y="899999"/>
                  </a:lnTo>
                  <a:cubicBezTo>
                    <a:pt x="536446" y="899999"/>
                    <a:pt x="496152" y="859705"/>
                    <a:pt x="496152" y="809999"/>
                  </a:cubicBezTo>
                  <a:cubicBezTo>
                    <a:pt x="496152" y="760293"/>
                    <a:pt x="536446" y="719999"/>
                    <a:pt x="586152" y="719999"/>
                  </a:cubicBezTo>
                  <a:close/>
                  <a:moveTo>
                    <a:pt x="90000" y="180000"/>
                  </a:moveTo>
                  <a:lnTo>
                    <a:pt x="90041" y="180000"/>
                  </a:lnTo>
                  <a:cubicBezTo>
                    <a:pt x="40335" y="180000"/>
                    <a:pt x="41" y="220294"/>
                    <a:pt x="41" y="270000"/>
                  </a:cubicBezTo>
                  <a:cubicBezTo>
                    <a:pt x="41" y="319706"/>
                    <a:pt x="40335" y="360000"/>
                    <a:pt x="90041" y="360000"/>
                  </a:cubicBezTo>
                  <a:lnTo>
                    <a:pt x="90000" y="360000"/>
                  </a:lnTo>
                  <a:cubicBezTo>
                    <a:pt x="40294" y="360000"/>
                    <a:pt x="0" y="319706"/>
                    <a:pt x="0" y="270000"/>
                  </a:cubicBezTo>
                  <a:cubicBezTo>
                    <a:pt x="0" y="220294"/>
                    <a:pt x="40294" y="180000"/>
                    <a:pt x="90000" y="180000"/>
                  </a:cubicBezTo>
                  <a:close/>
                  <a:moveTo>
                    <a:pt x="1259888" y="0"/>
                  </a:moveTo>
                  <a:lnTo>
                    <a:pt x="4343787" y="0"/>
                  </a:lnTo>
                  <a:cubicBezTo>
                    <a:pt x="4393493" y="0"/>
                    <a:pt x="4433787" y="40294"/>
                    <a:pt x="4433787" y="90000"/>
                  </a:cubicBezTo>
                  <a:cubicBezTo>
                    <a:pt x="4433787" y="139706"/>
                    <a:pt x="4393493" y="180000"/>
                    <a:pt x="4343787" y="180000"/>
                  </a:cubicBezTo>
                  <a:lnTo>
                    <a:pt x="2606110" y="180000"/>
                  </a:lnTo>
                  <a:cubicBezTo>
                    <a:pt x="2556404" y="180000"/>
                    <a:pt x="2516110" y="220294"/>
                    <a:pt x="2516110" y="270000"/>
                  </a:cubicBezTo>
                  <a:cubicBezTo>
                    <a:pt x="2516110" y="319706"/>
                    <a:pt x="2556404" y="360000"/>
                    <a:pt x="2606110" y="360000"/>
                  </a:cubicBezTo>
                  <a:lnTo>
                    <a:pt x="3463180" y="360000"/>
                  </a:lnTo>
                  <a:cubicBezTo>
                    <a:pt x="3512886" y="360000"/>
                    <a:pt x="3553180" y="400294"/>
                    <a:pt x="3553180" y="450000"/>
                  </a:cubicBezTo>
                  <a:cubicBezTo>
                    <a:pt x="3553180" y="499706"/>
                    <a:pt x="3512886" y="540000"/>
                    <a:pt x="3463180" y="540000"/>
                  </a:cubicBezTo>
                  <a:lnTo>
                    <a:pt x="2547296" y="540000"/>
                  </a:lnTo>
                  <a:cubicBezTo>
                    <a:pt x="2497590" y="540000"/>
                    <a:pt x="2457296" y="580294"/>
                    <a:pt x="2457296" y="630000"/>
                  </a:cubicBezTo>
                  <a:cubicBezTo>
                    <a:pt x="2457296" y="667280"/>
                    <a:pt x="2479962" y="699265"/>
                    <a:pt x="2512264" y="712928"/>
                  </a:cubicBezTo>
                  <a:lnTo>
                    <a:pt x="2547291" y="719999"/>
                  </a:lnTo>
                  <a:lnTo>
                    <a:pt x="2066713" y="719999"/>
                  </a:lnTo>
                  <a:lnTo>
                    <a:pt x="2101740" y="712928"/>
                  </a:lnTo>
                  <a:cubicBezTo>
                    <a:pt x="2134043" y="699265"/>
                    <a:pt x="2156708" y="667280"/>
                    <a:pt x="2156708" y="630000"/>
                  </a:cubicBezTo>
                  <a:cubicBezTo>
                    <a:pt x="2156708" y="580294"/>
                    <a:pt x="2116414" y="540000"/>
                    <a:pt x="2066708" y="540000"/>
                  </a:cubicBezTo>
                  <a:lnTo>
                    <a:pt x="586152" y="540000"/>
                  </a:lnTo>
                  <a:cubicBezTo>
                    <a:pt x="536446" y="540000"/>
                    <a:pt x="496152" y="499706"/>
                    <a:pt x="496152" y="450000"/>
                  </a:cubicBezTo>
                  <a:cubicBezTo>
                    <a:pt x="496152" y="400294"/>
                    <a:pt x="536446" y="360000"/>
                    <a:pt x="586152" y="360000"/>
                  </a:cubicBezTo>
                  <a:lnTo>
                    <a:pt x="1917591" y="360000"/>
                  </a:lnTo>
                  <a:cubicBezTo>
                    <a:pt x="1967297" y="360000"/>
                    <a:pt x="2007591" y="319706"/>
                    <a:pt x="2007591" y="270000"/>
                  </a:cubicBezTo>
                  <a:cubicBezTo>
                    <a:pt x="2007591" y="220294"/>
                    <a:pt x="1967297" y="180000"/>
                    <a:pt x="1917591" y="180000"/>
                  </a:cubicBezTo>
                  <a:lnTo>
                    <a:pt x="1259888" y="180000"/>
                  </a:lnTo>
                  <a:cubicBezTo>
                    <a:pt x="1210182" y="180000"/>
                    <a:pt x="1169888" y="139706"/>
                    <a:pt x="1169888" y="90000"/>
                  </a:cubicBezTo>
                  <a:cubicBezTo>
                    <a:pt x="1169888" y="40294"/>
                    <a:pt x="1210182" y="0"/>
                    <a:pt x="1259888"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6"/>
            <p:cNvSpPr/>
            <p:nvPr/>
          </p:nvSpPr>
          <p:spPr>
            <a:xfrm rot="9060000">
              <a:off x="5160886" y="301061"/>
              <a:ext cx="1591524" cy="372770"/>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6"/>
            <p:cNvSpPr/>
            <p:nvPr/>
          </p:nvSpPr>
          <p:spPr>
            <a:xfrm>
              <a:off x="-676376" y="5780132"/>
              <a:ext cx="2019384" cy="201938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6"/>
            <p:cNvSpPr/>
            <p:nvPr/>
          </p:nvSpPr>
          <p:spPr>
            <a:xfrm>
              <a:off x="5307009" y="2131552"/>
              <a:ext cx="2198703" cy="2224014"/>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6"/>
            <p:cNvSpPr/>
            <p:nvPr/>
          </p:nvSpPr>
          <p:spPr>
            <a:xfrm>
              <a:off x="4771966" y="2031512"/>
              <a:ext cx="2000523" cy="202885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6"/>
            <p:cNvSpPr/>
            <p:nvPr/>
          </p:nvSpPr>
          <p:spPr>
            <a:xfrm>
              <a:off x="150545" y="1172186"/>
              <a:ext cx="875280" cy="874332"/>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6"/>
            <p:cNvSpPr/>
            <p:nvPr/>
          </p:nvSpPr>
          <p:spPr>
            <a:xfrm>
              <a:off x="3711572" y="310433"/>
              <a:ext cx="338420" cy="343213"/>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6"/>
            <p:cNvSpPr/>
            <p:nvPr/>
          </p:nvSpPr>
          <p:spPr>
            <a:xfrm>
              <a:off x="3934790" y="-918334"/>
              <a:ext cx="1410716" cy="1426956"/>
            </a:xfrm>
            <a:prstGeom prst="ellipse">
              <a:avLst/>
            </a:prstGeom>
            <a:gradFill>
              <a:gsLst>
                <a:gs pos="0">
                  <a:srgbClr val="8DDC94"/>
                </a:gs>
                <a:gs pos="9000">
                  <a:srgbClr val="8DDC94"/>
                </a:gs>
                <a:gs pos="85000">
                  <a:srgbClr val="2EB6E9"/>
                </a:gs>
                <a:gs pos="100000">
                  <a:srgbClr val="2EB6E9"/>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6"/>
            <p:cNvSpPr/>
            <p:nvPr/>
          </p:nvSpPr>
          <p:spPr>
            <a:xfrm>
              <a:off x="7555873" y="606571"/>
              <a:ext cx="906661" cy="919503"/>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6"/>
            <p:cNvSpPr/>
            <p:nvPr/>
          </p:nvSpPr>
          <p:spPr>
            <a:xfrm>
              <a:off x="11758017" y="6407654"/>
              <a:ext cx="753665" cy="764339"/>
            </a:xfrm>
            <a:prstGeom prst="ellipse">
              <a:avLst/>
            </a:prstGeom>
            <a:solidFill>
              <a:srgbClr val="58C7EE">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6"/>
            <p:cNvSpPr/>
            <p:nvPr/>
          </p:nvSpPr>
          <p:spPr>
            <a:xfrm>
              <a:off x="4618703" y="6097940"/>
              <a:ext cx="331315" cy="336007"/>
            </a:xfrm>
            <a:prstGeom prst="ellipse">
              <a:avLst/>
            </a:prstGeom>
            <a:gradFill>
              <a:gsLst>
                <a:gs pos="0">
                  <a:srgbClr val="FFFFCC"/>
                </a:gs>
                <a:gs pos="9000">
                  <a:srgbClr val="FFFFCC"/>
                </a:gs>
                <a:gs pos="85000">
                  <a:srgbClr val="FFFF00"/>
                </a:gs>
                <a:gs pos="100000">
                  <a:srgbClr val="FFFF00"/>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6"/>
            <p:cNvSpPr/>
            <p:nvPr/>
          </p:nvSpPr>
          <p:spPr>
            <a:xfrm rot="-1740000">
              <a:off x="8301595" y="-497950"/>
              <a:ext cx="4104000"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6"/>
            <p:cNvSpPr/>
            <p:nvPr/>
          </p:nvSpPr>
          <p:spPr>
            <a:xfrm rot="-1740000">
              <a:off x="5628275" y="6852006"/>
              <a:ext cx="2934277" cy="9659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6"/>
            <p:cNvSpPr/>
            <p:nvPr/>
          </p:nvSpPr>
          <p:spPr>
            <a:xfrm rot="-1740000">
              <a:off x="8472975" y="1561048"/>
              <a:ext cx="4104000"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6"/>
            <p:cNvSpPr/>
            <p:nvPr/>
          </p:nvSpPr>
          <p:spPr>
            <a:xfrm rot="9060000">
              <a:off x="10682570" y="88804"/>
              <a:ext cx="2309812" cy="413463"/>
            </a:xfrm>
            <a:custGeom>
              <a:rect b="b" l="l" r="r" t="t"/>
              <a:pathLst>
                <a:path extrusionOk="0" h="538938" w="2309812">
                  <a:moveTo>
                    <a:pt x="826565" y="180005"/>
                  </a:moveTo>
                  <a:lnTo>
                    <a:pt x="1450004" y="180005"/>
                  </a:lnTo>
                  <a:cubicBezTo>
                    <a:pt x="1400298" y="180005"/>
                    <a:pt x="1360004" y="220299"/>
                    <a:pt x="1360004" y="270005"/>
                  </a:cubicBezTo>
                  <a:cubicBezTo>
                    <a:pt x="1360004" y="307285"/>
                    <a:pt x="1382670" y="339270"/>
                    <a:pt x="1414972" y="352933"/>
                  </a:cubicBezTo>
                  <a:lnTo>
                    <a:pt x="1444719" y="358938"/>
                  </a:lnTo>
                  <a:lnTo>
                    <a:pt x="1893582" y="358938"/>
                  </a:lnTo>
                  <a:cubicBezTo>
                    <a:pt x="1943288" y="358938"/>
                    <a:pt x="1983582" y="399232"/>
                    <a:pt x="1983582" y="448938"/>
                  </a:cubicBezTo>
                  <a:cubicBezTo>
                    <a:pt x="1983582" y="498644"/>
                    <a:pt x="1943288" y="538938"/>
                    <a:pt x="1893582" y="538938"/>
                  </a:cubicBezTo>
                  <a:lnTo>
                    <a:pt x="523634" y="538938"/>
                  </a:lnTo>
                  <a:cubicBezTo>
                    <a:pt x="473928" y="538938"/>
                    <a:pt x="433634" y="498644"/>
                    <a:pt x="433634" y="448938"/>
                  </a:cubicBezTo>
                  <a:cubicBezTo>
                    <a:pt x="433634" y="399232"/>
                    <a:pt x="473928" y="358938"/>
                    <a:pt x="523634" y="358938"/>
                  </a:cubicBezTo>
                  <a:lnTo>
                    <a:pt x="831850" y="358938"/>
                  </a:lnTo>
                  <a:lnTo>
                    <a:pt x="861597" y="352933"/>
                  </a:lnTo>
                  <a:cubicBezTo>
                    <a:pt x="893900" y="339270"/>
                    <a:pt x="916565" y="307285"/>
                    <a:pt x="916565" y="270005"/>
                  </a:cubicBezTo>
                  <a:cubicBezTo>
                    <a:pt x="916565" y="220299"/>
                    <a:pt x="876271" y="180005"/>
                    <a:pt x="826565" y="180005"/>
                  </a:cubicBezTo>
                  <a:close/>
                  <a:moveTo>
                    <a:pt x="90000" y="0"/>
                  </a:moveTo>
                  <a:lnTo>
                    <a:pt x="2219812" y="0"/>
                  </a:lnTo>
                  <a:cubicBezTo>
                    <a:pt x="2269518" y="0"/>
                    <a:pt x="2309812" y="40294"/>
                    <a:pt x="2309812" y="90000"/>
                  </a:cubicBezTo>
                  <a:cubicBezTo>
                    <a:pt x="2309812" y="139706"/>
                    <a:pt x="2269518" y="180000"/>
                    <a:pt x="2219812" y="180000"/>
                  </a:cubicBezTo>
                  <a:lnTo>
                    <a:pt x="90000" y="180000"/>
                  </a:lnTo>
                  <a:cubicBezTo>
                    <a:pt x="40294" y="180000"/>
                    <a:pt x="0" y="139706"/>
                    <a:pt x="0" y="90000"/>
                  </a:cubicBezTo>
                  <a:cubicBezTo>
                    <a:pt x="0" y="40294"/>
                    <a:pt x="40294" y="0"/>
                    <a:pt x="90000" y="0"/>
                  </a:cubicBezTo>
                  <a:close/>
                </a:path>
              </a:pathLst>
            </a:custGeom>
            <a:solidFill>
              <a:srgbClr val="24B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6"/>
            <p:cNvSpPr/>
            <p:nvPr/>
          </p:nvSpPr>
          <p:spPr>
            <a:xfrm rot="-1740000">
              <a:off x="867675" y="-161182"/>
              <a:ext cx="2836732" cy="401499"/>
            </a:xfrm>
            <a:custGeom>
              <a:rect b="b" l="l" r="r" t="t"/>
              <a:pathLst>
                <a:path extrusionOk="0" h="535963" w="4113328">
                  <a:moveTo>
                    <a:pt x="99328" y="0"/>
                  </a:moveTo>
                  <a:lnTo>
                    <a:pt x="4023328" y="0"/>
                  </a:lnTo>
                  <a:cubicBezTo>
                    <a:pt x="4073034" y="0"/>
                    <a:pt x="4113328" y="40294"/>
                    <a:pt x="4113328" y="90000"/>
                  </a:cubicBezTo>
                  <a:cubicBezTo>
                    <a:pt x="4113328" y="139706"/>
                    <a:pt x="4073034" y="180000"/>
                    <a:pt x="4023328" y="180000"/>
                  </a:cubicBezTo>
                  <a:lnTo>
                    <a:pt x="2287682" y="180000"/>
                  </a:lnTo>
                  <a:cubicBezTo>
                    <a:pt x="2237976" y="180000"/>
                    <a:pt x="2197682" y="220294"/>
                    <a:pt x="2197682" y="270000"/>
                  </a:cubicBezTo>
                  <a:cubicBezTo>
                    <a:pt x="2197682" y="307280"/>
                    <a:pt x="2220348" y="339265"/>
                    <a:pt x="2252650" y="352928"/>
                  </a:cubicBezTo>
                  <a:lnTo>
                    <a:pt x="2267686" y="355963"/>
                  </a:lnTo>
                  <a:lnTo>
                    <a:pt x="4014000" y="355963"/>
                  </a:lnTo>
                  <a:cubicBezTo>
                    <a:pt x="4063706" y="355963"/>
                    <a:pt x="4104000" y="396257"/>
                    <a:pt x="4104000" y="445963"/>
                  </a:cubicBezTo>
                  <a:cubicBezTo>
                    <a:pt x="4104000" y="495669"/>
                    <a:pt x="4063706" y="535963"/>
                    <a:pt x="4014000" y="535963"/>
                  </a:cubicBezTo>
                  <a:lnTo>
                    <a:pt x="90000" y="535963"/>
                  </a:lnTo>
                  <a:cubicBezTo>
                    <a:pt x="40294" y="535963"/>
                    <a:pt x="0" y="495669"/>
                    <a:pt x="0" y="445963"/>
                  </a:cubicBezTo>
                  <a:cubicBezTo>
                    <a:pt x="0" y="396257"/>
                    <a:pt x="40294" y="355963"/>
                    <a:pt x="90000" y="355963"/>
                  </a:cubicBezTo>
                  <a:lnTo>
                    <a:pt x="1777239" y="355963"/>
                  </a:lnTo>
                  <a:lnTo>
                    <a:pt x="1792275" y="352928"/>
                  </a:lnTo>
                  <a:cubicBezTo>
                    <a:pt x="1824577" y="339265"/>
                    <a:pt x="1847242" y="307280"/>
                    <a:pt x="1847242" y="270000"/>
                  </a:cubicBezTo>
                  <a:cubicBezTo>
                    <a:pt x="1847242" y="220294"/>
                    <a:pt x="1806948" y="180000"/>
                    <a:pt x="1757242" y="180000"/>
                  </a:cubicBezTo>
                  <a:lnTo>
                    <a:pt x="99328" y="180000"/>
                  </a:lnTo>
                  <a:cubicBezTo>
                    <a:pt x="49622" y="180000"/>
                    <a:pt x="9328" y="139706"/>
                    <a:pt x="9328" y="90000"/>
                  </a:cubicBezTo>
                  <a:cubicBezTo>
                    <a:pt x="9328" y="40294"/>
                    <a:pt x="49622" y="0"/>
                    <a:pt x="99328" y="0"/>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6"/>
            <p:cNvSpPr/>
            <p:nvPr/>
          </p:nvSpPr>
          <p:spPr>
            <a:xfrm rot="-1740000">
              <a:off x="-90890" y="5344466"/>
              <a:ext cx="2898072" cy="80219"/>
            </a:xfrm>
            <a:prstGeom prst="roundRect">
              <a:avLst>
                <a:gd fmla="val 50000" name="adj"/>
              </a:avLst>
            </a:prstGeom>
            <a:gradFill>
              <a:gsLst>
                <a:gs pos="0">
                  <a:srgbClr val="FF5777"/>
                </a:gs>
                <a:gs pos="36000">
                  <a:srgbClr val="FF5777"/>
                </a:gs>
                <a:gs pos="100000">
                  <a:srgbClr val="FFBDCA">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0" name="Google Shape;240;p6"/>
          <p:cNvGrpSpPr/>
          <p:nvPr/>
        </p:nvGrpSpPr>
        <p:grpSpPr>
          <a:xfrm>
            <a:off x="1199305" y="795972"/>
            <a:ext cx="9793390" cy="5266057"/>
            <a:chOff x="1199305" y="795972"/>
            <a:chExt cx="9793390" cy="5266057"/>
          </a:xfrm>
        </p:grpSpPr>
        <p:sp>
          <p:nvSpPr>
            <p:cNvPr id="241" name="Google Shape;241;p6"/>
            <p:cNvSpPr/>
            <p:nvPr/>
          </p:nvSpPr>
          <p:spPr>
            <a:xfrm>
              <a:off x="1199305" y="795972"/>
              <a:ext cx="9793390" cy="5266057"/>
            </a:xfrm>
            <a:prstGeom prst="rect">
              <a:avLst/>
            </a:prstGeom>
            <a:no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6"/>
            <p:cNvSpPr/>
            <p:nvPr/>
          </p:nvSpPr>
          <p:spPr>
            <a:xfrm>
              <a:off x="1409701" y="990110"/>
              <a:ext cx="9372599" cy="4877780"/>
            </a:xfrm>
            <a:custGeom>
              <a:rect b="b" l="l" r="r" t="t"/>
              <a:pathLst>
                <a:path extrusionOk="0" h="4877780" w="9372599">
                  <a:moveTo>
                    <a:pt x="4000542" y="611047"/>
                  </a:moveTo>
                  <a:lnTo>
                    <a:pt x="4000542" y="1863169"/>
                  </a:lnTo>
                  <a:lnTo>
                    <a:pt x="5252664" y="1863169"/>
                  </a:lnTo>
                  <a:lnTo>
                    <a:pt x="5252664" y="611047"/>
                  </a:lnTo>
                  <a:close/>
                  <a:moveTo>
                    <a:pt x="0" y="0"/>
                  </a:moveTo>
                  <a:lnTo>
                    <a:pt x="9372599" y="0"/>
                  </a:lnTo>
                  <a:lnTo>
                    <a:pt x="9372599" y="4877780"/>
                  </a:lnTo>
                  <a:lnTo>
                    <a:pt x="0" y="48777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6"/>
            <p:cNvSpPr txBox="1"/>
            <p:nvPr/>
          </p:nvSpPr>
          <p:spPr>
            <a:xfrm>
              <a:off x="5661761" y="1438801"/>
              <a:ext cx="72592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800">
                  <a:solidFill>
                    <a:schemeClr val="lt1"/>
                  </a:solidFill>
                  <a:latin typeface="Arial"/>
                  <a:ea typeface="Arial"/>
                  <a:cs typeface="Arial"/>
                  <a:sym typeface="Arial"/>
                </a:rPr>
                <a:t>2</a:t>
              </a:r>
              <a:endParaRPr/>
            </a:p>
          </p:txBody>
        </p:sp>
      </p:grpSp>
      <p:sp>
        <p:nvSpPr>
          <p:cNvPr id="244" name="Google Shape;244;p6"/>
          <p:cNvSpPr txBox="1"/>
          <p:nvPr/>
        </p:nvSpPr>
        <p:spPr>
          <a:xfrm>
            <a:off x="827969" y="2918937"/>
            <a:ext cx="10741159" cy="17235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4800">
                <a:solidFill>
                  <a:schemeClr val="dk1"/>
                </a:solidFill>
                <a:latin typeface="Arial"/>
                <a:ea typeface="Arial"/>
                <a:cs typeface="Arial"/>
                <a:sym typeface="Arial"/>
              </a:rPr>
              <a:t>Một số nguyên lý chung về </a:t>
            </a:r>
            <a:endParaRPr sz="4800">
              <a:solidFill>
                <a:schemeClr val="dk1"/>
              </a:solidFill>
              <a:latin typeface="Arial"/>
              <a:ea typeface="Arial"/>
              <a:cs typeface="Arial"/>
              <a:sym typeface="Arial"/>
            </a:endParaRPr>
          </a:p>
          <a:p>
            <a:pPr indent="0" lvl="0" marL="0" marR="0" rtl="0" algn="ctr">
              <a:spcBef>
                <a:spcPts val="1200"/>
              </a:spcBef>
              <a:spcAft>
                <a:spcPts val="0"/>
              </a:spcAft>
              <a:buNone/>
            </a:pPr>
            <a:r>
              <a:rPr lang="vi-VN" sz="4800">
                <a:solidFill>
                  <a:schemeClr val="dk1"/>
                </a:solidFill>
                <a:latin typeface="Arial"/>
                <a:ea typeface="Arial"/>
                <a:cs typeface="Arial"/>
                <a:sym typeface="Arial"/>
              </a:rPr>
              <a:t>tối ưu hóa truy vấn</a:t>
            </a:r>
            <a:endParaRPr sz="4800">
              <a:solidFill>
                <a:schemeClr val="dk1"/>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7"/>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2 Khái quát về truy vấn</a:t>
            </a:r>
            <a:endParaRPr b="1" i="1" sz="3600"/>
          </a:p>
        </p:txBody>
      </p:sp>
      <p:sp>
        <p:nvSpPr>
          <p:cNvPr id="250" name="Google Shape;250;p7"/>
          <p:cNvSpPr txBox="1"/>
          <p:nvPr/>
        </p:nvSpPr>
        <p:spPr>
          <a:xfrm>
            <a:off x="1338805" y="1531715"/>
            <a:ext cx="3707755"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b="1" lang="vi-VN" sz="1800">
                <a:solidFill>
                  <a:schemeClr val="dk1"/>
                </a:solidFill>
                <a:latin typeface="Calibri"/>
                <a:ea typeface="Calibri"/>
                <a:cs typeface="Calibri"/>
                <a:sym typeface="Calibri"/>
              </a:rPr>
              <a:t>Vấn đề xử lý câu truy vấn</a:t>
            </a:r>
            <a:endParaRPr b="1" sz="1800">
              <a:solidFill>
                <a:schemeClr val="dk1"/>
              </a:solidFill>
              <a:latin typeface="Arial"/>
              <a:ea typeface="Arial"/>
              <a:cs typeface="Arial"/>
              <a:sym typeface="Arial"/>
            </a:endParaRPr>
          </a:p>
        </p:txBody>
      </p:sp>
      <p:sp>
        <p:nvSpPr>
          <p:cNvPr id="251" name="Google Shape;251;p7"/>
          <p:cNvSpPr txBox="1"/>
          <p:nvPr/>
        </p:nvSpPr>
        <p:spPr>
          <a:xfrm>
            <a:off x="1341863" y="2113156"/>
            <a:ext cx="10288858"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Quá trình chuyển đổi truy vấn cho cùng 1 kết quả như nhau.</a:t>
            </a:r>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Có nhiều giải pháp để chuyển đổi, mỗi giải pháp lại tiêu thụ tài nguyên máy tính khác nhau .</a:t>
            </a:r>
            <a:endParaRPr/>
          </a:p>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Vấn đề đặt ra cần lựa chọn giải pháp sao cho tiêu thụ tài nguyên là tối thiểu</a:t>
            </a:r>
            <a:endParaRPr sz="1800">
              <a:solidFill>
                <a:schemeClr val="dk1"/>
              </a:solidFill>
              <a:latin typeface="Arial"/>
              <a:ea typeface="Arial"/>
              <a:cs typeface="Arial"/>
              <a:sym typeface="Arial"/>
            </a:endParaRPr>
          </a:p>
        </p:txBody>
      </p:sp>
      <p:sp>
        <p:nvSpPr>
          <p:cNvPr id="252" name="Google Shape;252;p7"/>
          <p:cNvSpPr txBox="1"/>
          <p:nvPr/>
        </p:nvSpPr>
        <p:spPr>
          <a:xfrm>
            <a:off x="1345348" y="3008738"/>
            <a:ext cx="10298150" cy="17543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vi-VN" sz="1800">
                <a:solidFill>
                  <a:schemeClr val="dk1"/>
                </a:solidFill>
                <a:latin typeface="Calibri"/>
                <a:ea typeface="Calibri"/>
                <a:cs typeface="Calibri"/>
                <a:sym typeface="Calibri"/>
              </a:rPr>
              <a:t>Có 2 phương pháp tối ưu cơ bản:</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Biến đổi một câu truy vấn mức cao thành câu truy vấn tin tương đương ở mức thấp hơn dưới dạng biểu thức đại số quan hệ</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Phương pháp chọn lựa trong số các câu truy vấn tin dạng biểu thức đại số quan hệ tương đương một biểu thức có chi phí thời gian và tài nguyên sử dụng là nhỏ nhất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7"/>
          <p:cNvSpPr txBox="1"/>
          <p:nvPr/>
        </p:nvSpPr>
        <p:spPr>
          <a:xfrm>
            <a:off x="1341863" y="4761571"/>
            <a:ext cx="10288857"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vi-VN" sz="1800">
                <a:solidFill>
                  <a:schemeClr val="dk1"/>
                </a:solidFill>
                <a:latin typeface="Arial"/>
                <a:ea typeface="Arial"/>
                <a:cs typeface="Arial"/>
                <a:sym typeface="Arial"/>
              </a:rPr>
              <a:t>Trong môi trường phân tán thì các phép đại số quan hệ </a:t>
            </a:r>
            <a:r>
              <a:rPr b="1" lang="vi-VN" sz="1800">
                <a:solidFill>
                  <a:schemeClr val="dk1"/>
                </a:solidFill>
                <a:latin typeface="Arial"/>
                <a:ea typeface="Arial"/>
                <a:cs typeface="Arial"/>
                <a:sym typeface="Arial"/>
              </a:rPr>
              <a:t>không đủ</a:t>
            </a:r>
            <a:r>
              <a:rPr lang="vi-VN" sz="1800">
                <a:solidFill>
                  <a:schemeClr val="dk1"/>
                </a:solidFill>
                <a:latin typeface="Arial"/>
                <a:ea typeface="Arial"/>
                <a:cs typeface="Arial"/>
                <a:sym typeface="Arial"/>
              </a:rPr>
              <a:t> để mô tả giải pháp thực hiện</a:t>
            </a:r>
            <a:endParaRPr sz="1800">
              <a:solidFill>
                <a:schemeClr val="dk1"/>
              </a:solidFill>
              <a:latin typeface="Arial"/>
              <a:ea typeface="Arial"/>
              <a:cs typeface="Arial"/>
              <a:sym typeface="Arial"/>
            </a:endParaRPr>
          </a:p>
        </p:txBody>
      </p:sp>
      <p:sp>
        <p:nvSpPr>
          <p:cNvPr id="254" name="Google Shape;254;p7"/>
          <p:cNvSpPr txBox="1"/>
          <p:nvPr/>
        </p:nvSpPr>
        <p:spPr>
          <a:xfrm>
            <a:off x="1280300" y="5136763"/>
            <a:ext cx="3700345"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vi-VN" sz="1800">
                <a:solidFill>
                  <a:schemeClr val="dk1"/>
                </a:solidFill>
                <a:latin typeface="Arial"/>
                <a:ea typeface="Arial"/>
                <a:cs typeface="Arial"/>
                <a:sym typeface="Arial"/>
              </a:rPr>
              <a:t>Cung cấp thêm các thao tác chuyển đổi dữ liệu giữa các vị trí</a:t>
            </a:r>
            <a:endParaRPr sz="1800">
              <a:solidFill>
                <a:schemeClr val="dk1"/>
              </a:solidFill>
              <a:latin typeface="Arial"/>
              <a:ea typeface="Arial"/>
              <a:cs typeface="Arial"/>
              <a:sym typeface="Arial"/>
            </a:endParaRPr>
          </a:p>
        </p:txBody>
      </p:sp>
      <p:sp>
        <p:nvSpPr>
          <p:cNvPr id="255" name="Google Shape;255;p7"/>
          <p:cNvSpPr txBox="1"/>
          <p:nvPr/>
        </p:nvSpPr>
        <p:spPr>
          <a:xfrm>
            <a:off x="1283785" y="6060223"/>
            <a:ext cx="3337931" cy="6556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vi-VN" sz="1800">
                <a:solidFill>
                  <a:schemeClr val="dk1"/>
                </a:solidFill>
                <a:latin typeface="Arial"/>
                <a:ea typeface="Arial"/>
                <a:cs typeface="Arial"/>
                <a:sym typeface="Arial"/>
              </a:rPr>
              <a:t>Bộ xử lý cũng phải lựa chọn các vị trí tốt nhất</a:t>
            </a:r>
            <a:endParaRPr sz="1800">
              <a:solidFill>
                <a:schemeClr val="dk1"/>
              </a:solidFill>
              <a:latin typeface="Arial"/>
              <a:ea typeface="Arial"/>
              <a:cs typeface="Arial"/>
              <a:sym typeface="Arial"/>
            </a:endParaRPr>
          </a:p>
        </p:txBody>
      </p:sp>
      <p:sp>
        <p:nvSpPr>
          <p:cNvPr id="256" name="Google Shape;256;p7"/>
          <p:cNvSpPr/>
          <p:nvPr/>
        </p:nvSpPr>
        <p:spPr>
          <a:xfrm>
            <a:off x="5044587" y="5626012"/>
            <a:ext cx="975731" cy="483219"/>
          </a:xfrm>
          <a:prstGeom prst="righ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7"/>
          <p:cNvSpPr txBox="1"/>
          <p:nvPr/>
        </p:nvSpPr>
        <p:spPr>
          <a:xfrm>
            <a:off x="6098555" y="5401604"/>
            <a:ext cx="2743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Calibri"/>
                <a:ea typeface="Calibri"/>
                <a:cs typeface="Calibri"/>
                <a:sym typeface="Calibri"/>
              </a:rPr>
              <a:t>tăng số các giải pháp lựa chọn trong số giải pháp thực hiện</a:t>
            </a:r>
            <a:endParaRPr sz="1800">
              <a:solidFill>
                <a:schemeClr val="dk1"/>
              </a:solidFill>
              <a:latin typeface="Calibri"/>
              <a:ea typeface="Calibri"/>
              <a:cs typeface="Calibri"/>
              <a:sym typeface="Calibri"/>
            </a:endParaRPr>
          </a:p>
        </p:txBody>
      </p:sp>
      <p:sp>
        <p:nvSpPr>
          <p:cNvPr id="258" name="Google Shape;258;p7"/>
          <p:cNvSpPr/>
          <p:nvPr/>
        </p:nvSpPr>
        <p:spPr>
          <a:xfrm>
            <a:off x="8919635" y="5626012"/>
            <a:ext cx="975731" cy="483219"/>
          </a:xfrm>
          <a:prstGeom prst="righ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7"/>
          <p:cNvSpPr txBox="1"/>
          <p:nvPr/>
        </p:nvSpPr>
        <p:spPr>
          <a:xfrm>
            <a:off x="9856283" y="5470138"/>
            <a:ext cx="20648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truy vấn phân tán khó khăn </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2 Khái quát về truy vấn</a:t>
            </a:r>
            <a:endParaRPr b="1" i="1" sz="3600"/>
          </a:p>
        </p:txBody>
      </p:sp>
      <p:sp>
        <p:nvSpPr>
          <p:cNvPr id="265" name="Google Shape;265;p8"/>
          <p:cNvSpPr txBox="1"/>
          <p:nvPr/>
        </p:nvSpPr>
        <p:spPr>
          <a:xfrm>
            <a:off x="1338805" y="1531715"/>
            <a:ext cx="5045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2.  Mục tiêu của xử lý truy vấn phân tán</a:t>
            </a:r>
            <a:endParaRPr sz="1800">
              <a:solidFill>
                <a:schemeClr val="dk1"/>
              </a:solidFill>
              <a:latin typeface="Calibri"/>
              <a:ea typeface="Calibri"/>
              <a:cs typeface="Calibri"/>
              <a:sym typeface="Calibri"/>
            </a:endParaRPr>
          </a:p>
        </p:txBody>
      </p:sp>
      <p:sp>
        <p:nvSpPr>
          <p:cNvPr id="266" name="Google Shape;266;p8"/>
          <p:cNvSpPr txBox="1"/>
          <p:nvPr/>
        </p:nvSpPr>
        <p:spPr>
          <a:xfrm>
            <a:off x="1341863" y="2178206"/>
            <a:ext cx="1029815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Mục tiêu của xử lý truy vấn là thực hiện được các vấn đề được nêu ở trên là:</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Chuyển đổi một truy vấn mức cao (Phép tính quan hệ) sang một truy vấn mức thấp tương đương (đại số quan hệ).</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Lựa chọn một giải pháp được coi là tối ưu nhất tốn ít tài nguyên nhất.</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Lựa chọn các vị trí tốt nhất để xử lý dữ liệu và đường truyền thông mà dữ liệu sẽ lưu chuyển</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9"/>
          <p:cNvSpPr txBox="1"/>
          <p:nvPr>
            <p:ph type="title"/>
          </p:nvPr>
        </p:nvSpPr>
        <p:spPr>
          <a:xfrm>
            <a:off x="838201" y="365126"/>
            <a:ext cx="9298577" cy="5454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i="1" lang="vi-VN" sz="3600"/>
              <a:t>2 Khái quát về truy vấn</a:t>
            </a:r>
            <a:endParaRPr b="1" i="1" sz="3600"/>
          </a:p>
        </p:txBody>
      </p:sp>
      <p:sp>
        <p:nvSpPr>
          <p:cNvPr id="272" name="Google Shape;272;p9"/>
          <p:cNvSpPr txBox="1"/>
          <p:nvPr/>
        </p:nvSpPr>
        <p:spPr>
          <a:xfrm>
            <a:off x="1338805" y="1531715"/>
            <a:ext cx="5780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Arial"/>
                <a:ea typeface="Arial"/>
                <a:cs typeface="Arial"/>
                <a:sym typeface="Arial"/>
              </a:rPr>
              <a:t>3.  Mô hình chung cho xử lý truy vấn phân tán</a:t>
            </a:r>
            <a:endParaRPr sz="1800">
              <a:solidFill>
                <a:schemeClr val="dk1"/>
              </a:solidFill>
              <a:latin typeface="Arial"/>
              <a:ea typeface="Arial"/>
              <a:cs typeface="Arial"/>
              <a:sym typeface="Arial"/>
            </a:endParaRPr>
          </a:p>
        </p:txBody>
      </p:sp>
      <p:sp>
        <p:nvSpPr>
          <p:cNvPr id="273" name="Google Shape;273;p9"/>
          <p:cNvSpPr txBox="1"/>
          <p:nvPr/>
        </p:nvSpPr>
        <p:spPr>
          <a:xfrm>
            <a:off x="1341863" y="1973767"/>
            <a:ext cx="1029815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Quá trình xử lý:</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Câu truy vấn sẽ đc phân dã thành chuỗi các phép toán quan </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Cục bộ hoá câu truy vấn để  chuyển các thao tác trên các quan hệ thành các thao tác trên dữ liệu cục bộ</a:t>
            </a:r>
            <a:endParaRPr b="0" i="0" sz="1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Câu truy vấn trên các mảnh được mở và được tối ưu hoá</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br>
              <a:rPr lang="vi-V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2021-10-13T12:39:52Z</dcterms:created>
</cp:coreProperties>
</file>