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10287000" cx="18288000"/>
  <p:notesSz cx="6858000" cy="9144000"/>
  <p:embeddedFontLst>
    <p:embeddedFont>
      <p:font typeface="Josefin Sans"/>
      <p:bold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2" roundtripDataSignature="AMtx7mgUxiuUljoNF2G2ISuUB/RRyH0Q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JosefinSans-boldItalic.fntdata"/><Relationship Id="rId30" Type="http://schemas.openxmlformats.org/officeDocument/2006/relationships/font" Target="fonts/JosefinSans-bold.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5"/>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6"/>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6"/>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3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3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3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3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4"/>
          <p:cNvSpPr/>
          <p:nvPr>
            <p:ph idx="2" type="pic"/>
          </p:nvPr>
        </p:nvSpPr>
        <p:spPr>
          <a:xfrm>
            <a:off x="1792288" y="612775"/>
            <a:ext cx="5486400" cy="4114800"/>
          </a:xfrm>
          <a:prstGeom prst="rect">
            <a:avLst/>
          </a:prstGeom>
          <a:noFill/>
          <a:ln>
            <a:noFill/>
          </a:ln>
        </p:spPr>
      </p:sp>
      <p:sp>
        <p:nvSpPr>
          <p:cNvPr id="64" name="Google Shape;64;p3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27.png"/><Relationship Id="rId6" Type="http://schemas.openxmlformats.org/officeDocument/2006/relationships/image" Target="../media/image24.png"/><Relationship Id="rId7"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4.png"/><Relationship Id="rId4" Type="http://schemas.openxmlformats.org/officeDocument/2006/relationships/image" Target="../media/image6.png"/><Relationship Id="rId5"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9.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28.png"/><Relationship Id="rId7" Type="http://schemas.openxmlformats.org/officeDocument/2006/relationships/image" Target="../media/image31.png"/><Relationship Id="rId8"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32.png"/><Relationship Id="rId5"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0.png"/><Relationship Id="rId4" Type="http://schemas.openxmlformats.org/officeDocument/2006/relationships/image" Target="../media/image20.png"/><Relationship Id="rId5"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5.png"/><Relationship Id="rId4" Type="http://schemas.openxmlformats.org/officeDocument/2006/relationships/image" Target="../media/image37.png"/><Relationship Id="rId5" Type="http://schemas.openxmlformats.org/officeDocument/2006/relationships/image" Target="../media/image36.png"/><Relationship Id="rId6"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7.png"/><Relationship Id="rId6"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5.png"/><Relationship Id="rId6"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5.png"/><Relationship Id="rId6"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83" name="Shape 83"/>
        <p:cNvGrpSpPr/>
        <p:nvPr/>
      </p:nvGrpSpPr>
      <p:grpSpPr>
        <a:xfrm>
          <a:off x="0" y="0"/>
          <a:ext cx="0" cy="0"/>
          <a:chOff x="0" y="0"/>
          <a:chExt cx="0" cy="0"/>
        </a:xfrm>
      </p:grpSpPr>
      <p:grpSp>
        <p:nvGrpSpPr>
          <p:cNvPr id="84" name="Google Shape;84;p1"/>
          <p:cNvGrpSpPr/>
          <p:nvPr/>
        </p:nvGrpSpPr>
        <p:grpSpPr>
          <a:xfrm>
            <a:off x="8839200" y="3710106"/>
            <a:ext cx="8297782" cy="4860839"/>
            <a:chOff x="1463286" y="3296526"/>
            <a:chExt cx="9054206" cy="6749655"/>
          </a:xfrm>
        </p:grpSpPr>
        <p:sp>
          <p:nvSpPr>
            <p:cNvPr id="85" name="Google Shape;85;p1"/>
            <p:cNvSpPr txBox="1"/>
            <p:nvPr/>
          </p:nvSpPr>
          <p:spPr>
            <a:xfrm>
              <a:off x="1463286" y="3296526"/>
              <a:ext cx="8958073" cy="6749655"/>
            </a:xfrm>
            <a:prstGeom prst="rect">
              <a:avLst/>
            </a:prstGeom>
            <a:noFill/>
            <a:ln>
              <a:noFill/>
            </a:ln>
          </p:spPr>
          <p:txBody>
            <a:bodyPr anchorCtr="0" anchor="t" bIns="0" lIns="0" spcFirstLastPara="1" rIns="0" wrap="square" tIns="0">
              <a:spAutoFit/>
            </a:bodyPr>
            <a:lstStyle/>
            <a:p>
              <a:pPr indent="0" lvl="0" marL="0" marR="0" rtl="0" algn="r">
                <a:lnSpc>
                  <a:spcPct val="87208"/>
                </a:lnSpc>
                <a:spcBef>
                  <a:spcPts val="0"/>
                </a:spcBef>
                <a:spcAft>
                  <a:spcPts val="0"/>
                </a:spcAft>
                <a:buNone/>
              </a:pPr>
              <a:r>
                <a:rPr b="1" i="0" lang="en-US" sz="9600" u="none" cap="none" strike="noStrike">
                  <a:solidFill>
                    <a:srgbClr val="F7B4A7"/>
                  </a:solidFill>
                  <a:latin typeface="Josefin Sans"/>
                  <a:ea typeface="Josefin Sans"/>
                  <a:cs typeface="Josefin Sans"/>
                  <a:sym typeface="Josefin Sans"/>
                </a:rPr>
                <a:t>Tối ưu hoá truy vấn</a:t>
              </a:r>
              <a:endParaRPr/>
            </a:p>
          </p:txBody>
        </p:sp>
        <p:sp>
          <p:nvSpPr>
            <p:cNvPr id="86" name="Google Shape;86;p1"/>
            <p:cNvSpPr txBox="1"/>
            <p:nvPr/>
          </p:nvSpPr>
          <p:spPr>
            <a:xfrm>
              <a:off x="3233958" y="6556622"/>
              <a:ext cx="7283534" cy="82269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400" u="none" cap="none" strike="noStrike">
                  <a:solidFill>
                    <a:srgbClr val="94DDDE"/>
                  </a:solidFill>
                  <a:latin typeface="Josefin Sans"/>
                  <a:ea typeface="Josefin Sans"/>
                  <a:cs typeface="Josefin Sans"/>
                  <a:sym typeface="Josefin Sans"/>
                </a:rPr>
                <a:t>Nhóm 6 – Cơ sở dữ liệu phân tán</a:t>
              </a:r>
              <a:endParaRPr/>
            </a:p>
          </p:txBody>
        </p:sp>
      </p:grpSp>
      <p:pic>
        <p:nvPicPr>
          <p:cNvPr id="87" name="Google Shape;87;p1"/>
          <p:cNvPicPr preferRelativeResize="0"/>
          <p:nvPr/>
        </p:nvPicPr>
        <p:blipFill rotWithShape="1">
          <a:blip r:embed="rId3">
            <a:alphaModFix/>
          </a:blip>
          <a:srcRect b="0" l="0" r="0" t="0"/>
          <a:stretch/>
        </p:blipFill>
        <p:spPr>
          <a:xfrm>
            <a:off x="1182834" y="-1921745"/>
            <a:ext cx="6755642" cy="4114800"/>
          </a:xfrm>
          <a:prstGeom prst="rect">
            <a:avLst/>
          </a:prstGeom>
          <a:noFill/>
          <a:ln>
            <a:noFill/>
          </a:ln>
        </p:spPr>
      </p:pic>
      <p:pic>
        <p:nvPicPr>
          <p:cNvPr id="88" name="Google Shape;88;p1"/>
          <p:cNvPicPr preferRelativeResize="0"/>
          <p:nvPr/>
        </p:nvPicPr>
        <p:blipFill rotWithShape="1">
          <a:blip r:embed="rId4">
            <a:alphaModFix/>
          </a:blip>
          <a:srcRect b="0" l="0" r="0" t="0"/>
          <a:stretch/>
        </p:blipFill>
        <p:spPr>
          <a:xfrm>
            <a:off x="6303834" y="1790711"/>
            <a:ext cx="1194327" cy="2586142"/>
          </a:xfrm>
          <a:prstGeom prst="rect">
            <a:avLst/>
          </a:prstGeom>
          <a:noFill/>
          <a:ln>
            <a:noFill/>
          </a:ln>
        </p:spPr>
      </p:pic>
      <p:pic>
        <p:nvPicPr>
          <p:cNvPr id="89" name="Google Shape;89;p1"/>
          <p:cNvPicPr preferRelativeResize="0"/>
          <p:nvPr/>
        </p:nvPicPr>
        <p:blipFill rotWithShape="1">
          <a:blip r:embed="rId5">
            <a:alphaModFix/>
          </a:blip>
          <a:srcRect b="0" l="0" r="0" t="0"/>
          <a:stretch/>
        </p:blipFill>
        <p:spPr>
          <a:xfrm flipH="1">
            <a:off x="2095190" y="2021154"/>
            <a:ext cx="5357753" cy="5591583"/>
          </a:xfrm>
          <a:prstGeom prst="rect">
            <a:avLst/>
          </a:prstGeom>
          <a:noFill/>
          <a:ln>
            <a:noFill/>
          </a:ln>
        </p:spPr>
      </p:pic>
      <p:pic>
        <p:nvPicPr>
          <p:cNvPr id="90" name="Google Shape;90;p1"/>
          <p:cNvPicPr preferRelativeResize="0"/>
          <p:nvPr/>
        </p:nvPicPr>
        <p:blipFill rotWithShape="1">
          <a:blip r:embed="rId6">
            <a:alphaModFix/>
          </a:blip>
          <a:srcRect b="0" l="0" r="0" t="0"/>
          <a:stretch/>
        </p:blipFill>
        <p:spPr>
          <a:xfrm>
            <a:off x="-947148" y="1264426"/>
            <a:ext cx="3144039" cy="2440918"/>
          </a:xfrm>
          <a:prstGeom prst="rect">
            <a:avLst/>
          </a:prstGeom>
          <a:noFill/>
          <a:ln>
            <a:noFill/>
          </a:ln>
        </p:spPr>
      </p:pic>
      <p:pic>
        <p:nvPicPr>
          <p:cNvPr id="91" name="Google Shape;91;p1"/>
          <p:cNvPicPr preferRelativeResize="0"/>
          <p:nvPr/>
        </p:nvPicPr>
        <p:blipFill rotWithShape="1">
          <a:blip r:embed="rId7">
            <a:alphaModFix/>
          </a:blip>
          <a:srcRect b="0" l="0" r="0" t="0"/>
          <a:stretch/>
        </p:blipFill>
        <p:spPr>
          <a:xfrm>
            <a:off x="624872" y="5005800"/>
            <a:ext cx="1894295" cy="4252500"/>
          </a:xfrm>
          <a:prstGeom prst="rect">
            <a:avLst/>
          </a:prstGeom>
          <a:noFill/>
          <a:ln>
            <a:noFill/>
          </a:ln>
        </p:spPr>
      </p:pic>
      <p:pic>
        <p:nvPicPr>
          <p:cNvPr id="92" name="Google Shape;92;p1"/>
          <p:cNvPicPr preferRelativeResize="0"/>
          <p:nvPr/>
        </p:nvPicPr>
        <p:blipFill rotWithShape="1">
          <a:blip r:embed="rId8">
            <a:alphaModFix/>
          </a:blip>
          <a:srcRect b="0" l="0" r="0" t="0"/>
          <a:stretch/>
        </p:blipFill>
        <p:spPr>
          <a:xfrm>
            <a:off x="4011803" y="7612736"/>
            <a:ext cx="3486358" cy="4114800"/>
          </a:xfrm>
          <a:prstGeom prst="rect">
            <a:avLst/>
          </a:prstGeom>
          <a:noFill/>
          <a:ln>
            <a:noFill/>
          </a:ln>
        </p:spPr>
      </p:pic>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180" name="Shape 180"/>
        <p:cNvGrpSpPr/>
        <p:nvPr/>
      </p:nvGrpSpPr>
      <p:grpSpPr>
        <a:xfrm>
          <a:off x="0" y="0"/>
          <a:ext cx="0" cy="0"/>
          <a:chOff x="0" y="0"/>
          <a:chExt cx="0" cy="0"/>
        </a:xfrm>
      </p:grpSpPr>
      <p:sp>
        <p:nvSpPr>
          <p:cNvPr id="181" name="Google Shape;181;p10"/>
          <p:cNvSpPr txBox="1"/>
          <p:nvPr/>
        </p:nvSpPr>
        <p:spPr>
          <a:xfrm>
            <a:off x="457200" y="190500"/>
            <a:ext cx="15087600" cy="986809"/>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6400" u="none" cap="none" strike="noStrike">
                <a:solidFill>
                  <a:srgbClr val="94DDDE"/>
                </a:solidFill>
                <a:latin typeface="Josefin Sans"/>
                <a:ea typeface="Josefin Sans"/>
                <a:cs typeface="Josefin Sans"/>
                <a:sym typeface="Josefin Sans"/>
              </a:rPr>
              <a:t>Các kỹ thuật tối ưu hoá tập trung</a:t>
            </a:r>
            <a:endParaRPr/>
          </a:p>
        </p:txBody>
      </p:sp>
      <p:sp>
        <p:nvSpPr>
          <p:cNvPr id="182" name="Google Shape;182;p10"/>
          <p:cNvSpPr txBox="1"/>
          <p:nvPr/>
        </p:nvSpPr>
        <p:spPr>
          <a:xfrm>
            <a:off x="1559859" y="2150173"/>
            <a:ext cx="6477000" cy="1306768"/>
          </a:xfrm>
          <a:prstGeom prst="rect">
            <a:avLst/>
          </a:prstGeom>
          <a:noFill/>
          <a:ln>
            <a:noFill/>
          </a:ln>
        </p:spPr>
        <p:txBody>
          <a:bodyPr anchorCtr="0" anchor="t" bIns="0" lIns="0" spcFirstLastPara="1" rIns="0" wrap="square" tIns="0">
            <a:spAutoFit/>
          </a:bodyPr>
          <a:lstStyle/>
          <a:p>
            <a:pPr indent="0" lvl="0" marL="0" marR="0" rtl="0" algn="just">
              <a:lnSpc>
                <a:spcPct val="119964"/>
              </a:lnSpc>
              <a:spcBef>
                <a:spcPts val="0"/>
              </a:spcBef>
              <a:spcAft>
                <a:spcPts val="0"/>
              </a:spcAft>
              <a:buNone/>
            </a:pPr>
            <a:r>
              <a:rPr b="0" i="0" lang="en-US" sz="2800" u="none" cap="none" strike="noStrike">
                <a:solidFill>
                  <a:srgbClr val="FEFEFE"/>
                </a:solidFill>
                <a:latin typeface="Josefin Sans"/>
                <a:ea typeface="Josefin Sans"/>
                <a:cs typeface="Josefin Sans"/>
                <a:sym typeface="Josefin Sans"/>
              </a:rPr>
              <a:t>Một câu truy vấn phân tán được biến đổi thành các câu truy vấn địa phương được xử lý theo cách tập trung</a:t>
            </a:r>
            <a:endParaRPr/>
          </a:p>
        </p:txBody>
      </p:sp>
      <p:sp>
        <p:nvSpPr>
          <p:cNvPr id="183" name="Google Shape;183;p10"/>
          <p:cNvSpPr txBox="1"/>
          <p:nvPr/>
        </p:nvSpPr>
        <p:spPr>
          <a:xfrm>
            <a:off x="9677400" y="4429806"/>
            <a:ext cx="6477000" cy="1306768"/>
          </a:xfrm>
          <a:prstGeom prst="rect">
            <a:avLst/>
          </a:prstGeom>
          <a:noFill/>
          <a:ln>
            <a:noFill/>
          </a:ln>
        </p:spPr>
        <p:txBody>
          <a:bodyPr anchorCtr="0" anchor="t" bIns="0" lIns="0" spcFirstLastPara="1" rIns="0" wrap="square" tIns="0">
            <a:spAutoFit/>
          </a:bodyPr>
          <a:lstStyle/>
          <a:p>
            <a:pPr indent="0" lvl="0" marL="0" marR="0" rtl="0" algn="just">
              <a:lnSpc>
                <a:spcPct val="119964"/>
              </a:lnSpc>
              <a:spcBef>
                <a:spcPts val="0"/>
              </a:spcBef>
              <a:spcAft>
                <a:spcPts val="0"/>
              </a:spcAft>
              <a:buNone/>
            </a:pPr>
            <a:r>
              <a:rPr b="0" i="0" lang="en-US" sz="2800" u="none" cap="none" strike="noStrike">
                <a:solidFill>
                  <a:srgbClr val="FEFEFE"/>
                </a:solidFill>
                <a:latin typeface="Josefin Sans"/>
                <a:ea typeface="Josefin Sans"/>
                <a:cs typeface="Josefin Sans"/>
                <a:sym typeface="Josefin Sans"/>
              </a:rPr>
              <a:t>Các kỹ thuật tối ưu hoá câu truy vấn phân tán thường là sự mở rộng kỹ thuật đối với hệ tập trung</a:t>
            </a:r>
            <a:endParaRPr/>
          </a:p>
        </p:txBody>
      </p:sp>
      <p:sp>
        <p:nvSpPr>
          <p:cNvPr id="184" name="Google Shape;184;p10"/>
          <p:cNvSpPr txBox="1"/>
          <p:nvPr/>
        </p:nvSpPr>
        <p:spPr>
          <a:xfrm>
            <a:off x="2667000" y="7743586"/>
            <a:ext cx="7714897" cy="1742785"/>
          </a:xfrm>
          <a:prstGeom prst="rect">
            <a:avLst/>
          </a:prstGeom>
          <a:noFill/>
          <a:ln>
            <a:noFill/>
          </a:ln>
        </p:spPr>
        <p:txBody>
          <a:bodyPr anchorCtr="0" anchor="t" bIns="0" lIns="0" spcFirstLastPara="1" rIns="0" wrap="square" tIns="0">
            <a:spAutoFit/>
          </a:bodyPr>
          <a:lstStyle/>
          <a:p>
            <a:pPr indent="0" lvl="0" marL="0" marR="0" rtl="0" algn="just">
              <a:lnSpc>
                <a:spcPct val="119964"/>
              </a:lnSpc>
              <a:spcBef>
                <a:spcPts val="0"/>
              </a:spcBef>
              <a:spcAft>
                <a:spcPts val="0"/>
              </a:spcAft>
              <a:buNone/>
            </a:pPr>
            <a:r>
              <a:rPr b="0" i="0" lang="en-US" sz="2800" u="none" cap="none" strike="noStrike">
                <a:solidFill>
                  <a:srgbClr val="FEFEFE"/>
                </a:solidFill>
                <a:latin typeface="Josefin Sans"/>
                <a:ea typeface="Josefin Sans"/>
                <a:cs typeface="Josefin Sans"/>
                <a:sym typeface="Josefin Sans"/>
              </a:rPr>
              <a:t>Tối ưu hoá tập trung thường là vấn đề đơn giản, sự tối thiẻu hoá chi phí truyền thông dẫn đến tối ưu hoá câu truy vấn phân tán phức tạp hơn</a:t>
            </a:r>
            <a:endParaRPr/>
          </a:p>
        </p:txBody>
      </p:sp>
      <p:pic>
        <p:nvPicPr>
          <p:cNvPr id="185" name="Google Shape;185;p10"/>
          <p:cNvPicPr preferRelativeResize="0"/>
          <p:nvPr/>
        </p:nvPicPr>
        <p:blipFill rotWithShape="1">
          <a:blip r:embed="rId3">
            <a:alphaModFix/>
          </a:blip>
          <a:srcRect b="0" l="0" r="0" t="0"/>
          <a:stretch/>
        </p:blipFill>
        <p:spPr>
          <a:xfrm flipH="1">
            <a:off x="2438400" y="4429806"/>
            <a:ext cx="4597438" cy="2842053"/>
          </a:xfrm>
          <a:prstGeom prst="rect">
            <a:avLst/>
          </a:prstGeom>
          <a:noFill/>
          <a:ln>
            <a:noFill/>
          </a:ln>
        </p:spPr>
      </p:pic>
      <p:pic>
        <p:nvPicPr>
          <p:cNvPr id="186" name="Google Shape;186;p10"/>
          <p:cNvPicPr preferRelativeResize="0"/>
          <p:nvPr/>
        </p:nvPicPr>
        <p:blipFill rotWithShape="1">
          <a:blip r:embed="rId4">
            <a:alphaModFix/>
          </a:blip>
          <a:srcRect b="0" l="0" r="0" t="0"/>
          <a:stretch/>
        </p:blipFill>
        <p:spPr>
          <a:xfrm>
            <a:off x="13716000" y="-1866900"/>
            <a:ext cx="5357753" cy="5591583"/>
          </a:xfrm>
          <a:prstGeom prst="rect">
            <a:avLst/>
          </a:prstGeom>
          <a:noFill/>
          <a:ln>
            <a:noFill/>
          </a:ln>
        </p:spPr>
      </p:pic>
      <p:pic>
        <p:nvPicPr>
          <p:cNvPr id="187" name="Google Shape;187;p10"/>
          <p:cNvPicPr preferRelativeResize="0"/>
          <p:nvPr/>
        </p:nvPicPr>
        <p:blipFill rotWithShape="1">
          <a:blip r:embed="rId5">
            <a:alphaModFix/>
          </a:blip>
          <a:srcRect b="0" l="0" r="0" t="0"/>
          <a:stretch/>
        </p:blipFill>
        <p:spPr>
          <a:xfrm>
            <a:off x="13296900" y="6312789"/>
            <a:ext cx="3489749" cy="2861594"/>
          </a:xfrm>
          <a:prstGeom prst="rect">
            <a:avLst/>
          </a:prstGeom>
          <a:noFill/>
          <a:ln>
            <a:noFill/>
          </a:ln>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191" name="Shape 191"/>
        <p:cNvGrpSpPr/>
        <p:nvPr/>
      </p:nvGrpSpPr>
      <p:grpSpPr>
        <a:xfrm>
          <a:off x="0" y="0"/>
          <a:ext cx="0" cy="0"/>
          <a:chOff x="0" y="0"/>
          <a:chExt cx="0" cy="0"/>
        </a:xfrm>
      </p:grpSpPr>
      <p:sp>
        <p:nvSpPr>
          <p:cNvPr id="192" name="Google Shape;192;p11"/>
          <p:cNvSpPr txBox="1"/>
          <p:nvPr/>
        </p:nvSpPr>
        <p:spPr>
          <a:xfrm>
            <a:off x="1526102" y="1663351"/>
            <a:ext cx="10578305" cy="1652055"/>
          </a:xfrm>
          <a:prstGeom prst="rect">
            <a:avLst/>
          </a:prstGeom>
          <a:noFill/>
          <a:ln>
            <a:noFill/>
          </a:ln>
        </p:spPr>
        <p:txBody>
          <a:bodyPr anchorCtr="0" anchor="t" bIns="0" lIns="0" spcFirstLastPara="1" rIns="0" wrap="square" tIns="0">
            <a:spAutoFit/>
          </a:bodyPr>
          <a:lstStyle/>
          <a:p>
            <a:pPr indent="0" lvl="0" marL="0" marR="0" rtl="0" algn="l">
              <a:lnSpc>
                <a:spcPct val="129990"/>
              </a:lnSpc>
              <a:spcBef>
                <a:spcPts val="0"/>
              </a:spcBef>
              <a:spcAft>
                <a:spcPts val="0"/>
              </a:spcAft>
              <a:buNone/>
            </a:pPr>
            <a:r>
              <a:rPr b="1" i="0" lang="en-US" sz="5025" u="none" cap="none" strike="noStrike">
                <a:solidFill>
                  <a:srgbClr val="F7B4A7"/>
                </a:solidFill>
                <a:latin typeface="Josefin Sans"/>
                <a:ea typeface="Josefin Sans"/>
                <a:cs typeface="Josefin Sans"/>
                <a:sym typeface="Josefin Sans"/>
              </a:rPr>
              <a:t>Tại sao phải nghiên cứu xử lý truy vấn tập trung ?</a:t>
            </a:r>
            <a:endParaRPr/>
          </a:p>
        </p:txBody>
      </p:sp>
      <p:pic>
        <p:nvPicPr>
          <p:cNvPr id="193" name="Google Shape;193;p11"/>
          <p:cNvPicPr preferRelativeResize="0"/>
          <p:nvPr/>
        </p:nvPicPr>
        <p:blipFill rotWithShape="1">
          <a:blip r:embed="rId3">
            <a:alphaModFix/>
          </a:blip>
          <a:srcRect b="0" l="0" r="0" t="0"/>
          <a:stretch/>
        </p:blipFill>
        <p:spPr>
          <a:xfrm>
            <a:off x="13001822" y="1710976"/>
            <a:ext cx="3662625" cy="5642699"/>
          </a:xfrm>
          <a:prstGeom prst="rect">
            <a:avLst/>
          </a:prstGeom>
          <a:noFill/>
          <a:ln>
            <a:noFill/>
          </a:ln>
        </p:spPr>
      </p:pic>
      <p:sp>
        <p:nvSpPr>
          <p:cNvPr id="194" name="Google Shape;194;p11"/>
          <p:cNvSpPr txBox="1"/>
          <p:nvPr/>
        </p:nvSpPr>
        <p:spPr>
          <a:xfrm>
            <a:off x="1623553" y="3619500"/>
            <a:ext cx="10578305" cy="52014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1" lang="en-US" sz="3200" u="none" cap="none" strike="noStrike">
                <a:solidFill>
                  <a:srgbClr val="F7B4A7"/>
                </a:solidFill>
                <a:latin typeface="Josefin Sans"/>
                <a:ea typeface="Josefin Sans"/>
                <a:cs typeface="Josefin Sans"/>
                <a:sym typeface="Josefin Sans"/>
              </a:rPr>
              <a:t>Để hiểu được kỹ thuật tối ưu phân tán vì 3 lý do:</a:t>
            </a:r>
            <a:endParaRPr/>
          </a:p>
          <a:p>
            <a:pPr indent="-457200" lvl="0" marL="457200" marR="0" rtl="0" algn="l">
              <a:lnSpc>
                <a:spcPct val="150000"/>
              </a:lnSpc>
              <a:spcBef>
                <a:spcPts val="0"/>
              </a:spcBef>
              <a:spcAft>
                <a:spcPts val="0"/>
              </a:spcAft>
              <a:buClr>
                <a:srgbClr val="F7B4A7"/>
              </a:buClr>
              <a:buSzPts val="3200"/>
              <a:buFont typeface="Noto Sans Symbols"/>
              <a:buChar char="✔"/>
            </a:pPr>
            <a:r>
              <a:rPr b="0" i="0" lang="en-US" sz="3200" u="none" cap="none" strike="noStrike">
                <a:solidFill>
                  <a:srgbClr val="F7B4A7"/>
                </a:solidFill>
                <a:latin typeface="Josefin Sans"/>
                <a:ea typeface="Josefin Sans"/>
                <a:cs typeface="Josefin Sans"/>
                <a:sym typeface="Josefin Sans"/>
              </a:rPr>
              <a:t>Câu truy vấn phân tán phải được dịch thành các câu truy vấn cục bộ và được xử lý theo phương pháp tập trung.</a:t>
            </a:r>
            <a:endParaRPr/>
          </a:p>
          <a:p>
            <a:pPr indent="-457200" lvl="0" marL="457200" marR="0" rtl="0" algn="l">
              <a:lnSpc>
                <a:spcPct val="150000"/>
              </a:lnSpc>
              <a:spcBef>
                <a:spcPts val="0"/>
              </a:spcBef>
              <a:spcAft>
                <a:spcPts val="0"/>
              </a:spcAft>
              <a:buClr>
                <a:srgbClr val="F7B4A7"/>
              </a:buClr>
              <a:buSzPts val="3200"/>
              <a:buFont typeface="Noto Sans Symbols"/>
              <a:buChar char="✔"/>
            </a:pPr>
            <a:r>
              <a:rPr b="0" i="0" lang="en-US" sz="3200" u="none" cap="none" strike="noStrike">
                <a:solidFill>
                  <a:srgbClr val="F7B4A7"/>
                </a:solidFill>
                <a:latin typeface="Josefin Sans"/>
                <a:ea typeface="Josefin Sans"/>
                <a:cs typeface="Josefin Sans"/>
                <a:sym typeface="Josefin Sans"/>
              </a:rPr>
              <a:t>Các kỹ thuật tối ưu hoá phân tán thường là mở rộng của kỹ thuật tập trung</a:t>
            </a:r>
            <a:endParaRPr/>
          </a:p>
          <a:p>
            <a:pPr indent="-457200" lvl="0" marL="457200" marR="0" rtl="0" algn="l">
              <a:lnSpc>
                <a:spcPct val="150000"/>
              </a:lnSpc>
              <a:spcBef>
                <a:spcPts val="0"/>
              </a:spcBef>
              <a:spcAft>
                <a:spcPts val="0"/>
              </a:spcAft>
              <a:buClr>
                <a:srgbClr val="F7B4A7"/>
              </a:buClr>
              <a:buSzPts val="3200"/>
              <a:buFont typeface="Noto Sans Symbols"/>
              <a:buChar char="✔"/>
            </a:pPr>
            <a:r>
              <a:rPr b="0" i="0" lang="en-US" sz="3200" u="none" cap="none" strike="noStrike">
                <a:solidFill>
                  <a:srgbClr val="F7B4A7"/>
                </a:solidFill>
                <a:latin typeface="Josefin Sans"/>
                <a:ea typeface="Josefin Sans"/>
                <a:cs typeface="Josefin Sans"/>
                <a:sym typeface="Josefin Sans"/>
              </a:rPr>
              <a:t>Tối ưu hoá tập trung thường đơn giản</a:t>
            </a:r>
            <a:endParaRPr b="0" i="0" sz="3200" u="none" cap="none" strike="noStrike">
              <a:solidFill>
                <a:srgbClr val="F7B4A7"/>
              </a:solidFill>
              <a:latin typeface="Josefin Sans"/>
              <a:ea typeface="Josefin Sans"/>
              <a:cs typeface="Josefin Sans"/>
              <a:sym typeface="Josefin Sans"/>
            </a:endParaRP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98" name="Shape 198"/>
        <p:cNvGrpSpPr/>
        <p:nvPr/>
      </p:nvGrpSpPr>
      <p:grpSpPr>
        <a:xfrm>
          <a:off x="0" y="0"/>
          <a:ext cx="0" cy="0"/>
          <a:chOff x="0" y="0"/>
          <a:chExt cx="0" cy="0"/>
        </a:xfrm>
      </p:grpSpPr>
      <p:pic>
        <p:nvPicPr>
          <p:cNvPr id="199" name="Google Shape;199;p12"/>
          <p:cNvPicPr preferRelativeResize="0"/>
          <p:nvPr/>
        </p:nvPicPr>
        <p:blipFill rotWithShape="1">
          <a:blip r:embed="rId3">
            <a:alphaModFix/>
          </a:blip>
          <a:srcRect b="0" l="0" r="0" t="0"/>
          <a:stretch/>
        </p:blipFill>
        <p:spPr>
          <a:xfrm>
            <a:off x="2286000" y="614711"/>
            <a:ext cx="3489749" cy="2861594"/>
          </a:xfrm>
          <a:prstGeom prst="rect">
            <a:avLst/>
          </a:prstGeom>
          <a:noFill/>
          <a:ln>
            <a:noFill/>
          </a:ln>
        </p:spPr>
      </p:pic>
      <p:pic>
        <p:nvPicPr>
          <p:cNvPr id="200" name="Google Shape;200;p12"/>
          <p:cNvPicPr preferRelativeResize="0"/>
          <p:nvPr/>
        </p:nvPicPr>
        <p:blipFill rotWithShape="1">
          <a:blip r:embed="rId4">
            <a:alphaModFix/>
          </a:blip>
          <a:srcRect b="0" l="0" r="0" t="0"/>
          <a:stretch/>
        </p:blipFill>
        <p:spPr>
          <a:xfrm>
            <a:off x="1490793" y="4342477"/>
            <a:ext cx="4618653" cy="4114800"/>
          </a:xfrm>
          <a:prstGeom prst="rect">
            <a:avLst/>
          </a:prstGeom>
          <a:noFill/>
          <a:ln>
            <a:noFill/>
          </a:ln>
        </p:spPr>
      </p:pic>
      <p:sp>
        <p:nvSpPr>
          <p:cNvPr id="201" name="Google Shape;201;p12"/>
          <p:cNvSpPr txBox="1"/>
          <p:nvPr/>
        </p:nvSpPr>
        <p:spPr>
          <a:xfrm>
            <a:off x="7391400" y="952500"/>
            <a:ext cx="6143982" cy="859210"/>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b="1" i="0" lang="en-US" sz="4800" u="none" cap="none" strike="noStrike">
                <a:solidFill>
                  <a:srgbClr val="2B4B82"/>
                </a:solidFill>
                <a:latin typeface="Josefin Sans"/>
                <a:ea typeface="Josefin Sans"/>
                <a:cs typeface="Josefin Sans"/>
                <a:sym typeface="Josefin Sans"/>
              </a:rPr>
              <a:t>Thuật toán INGRES</a:t>
            </a:r>
            <a:endParaRPr b="1" i="0" sz="4800" u="none" cap="none" strike="noStrike">
              <a:solidFill>
                <a:srgbClr val="2B4B82"/>
              </a:solidFill>
              <a:latin typeface="Josefin Sans"/>
              <a:ea typeface="Josefin Sans"/>
              <a:cs typeface="Josefin Sans"/>
              <a:sym typeface="Josefin Sans"/>
            </a:endParaRPr>
          </a:p>
        </p:txBody>
      </p:sp>
      <p:sp>
        <p:nvSpPr>
          <p:cNvPr id="202" name="Google Shape;202;p12"/>
          <p:cNvSpPr txBox="1"/>
          <p:nvPr/>
        </p:nvSpPr>
        <p:spPr>
          <a:xfrm>
            <a:off x="7149356" y="2321495"/>
            <a:ext cx="10058400" cy="6135782"/>
          </a:xfrm>
          <a:prstGeom prst="rect">
            <a:avLst/>
          </a:prstGeom>
          <a:noFill/>
          <a:ln>
            <a:noFill/>
          </a:ln>
        </p:spPr>
        <p:txBody>
          <a:bodyPr anchorCtr="0" anchor="t" bIns="0" lIns="0" spcFirstLastPara="1" rIns="0" wrap="square" tIns="0">
            <a:spAutoFit/>
          </a:bodyPr>
          <a:lstStyle/>
          <a:p>
            <a:pPr indent="-304958" lvl="1" marL="609917" marR="0" rtl="0" algn="l">
              <a:lnSpc>
                <a:spcPct val="140014"/>
              </a:lnSpc>
              <a:spcBef>
                <a:spcPts val="0"/>
              </a:spcBef>
              <a:spcAft>
                <a:spcPts val="0"/>
              </a:spcAft>
              <a:buClr>
                <a:srgbClr val="2B4B82"/>
              </a:buClr>
              <a:buSzPts val="2824"/>
              <a:buFont typeface="Arial"/>
              <a:buChar char="•"/>
            </a:pPr>
            <a:r>
              <a:rPr b="0" i="0" lang="en-US" sz="2824" u="none" cap="none" strike="noStrike">
                <a:solidFill>
                  <a:srgbClr val="2B4B82"/>
                </a:solidFill>
                <a:latin typeface="Josefin Sans"/>
                <a:ea typeface="Josefin Sans"/>
                <a:cs typeface="Josefin Sans"/>
                <a:sym typeface="Josefin Sans"/>
              </a:rPr>
              <a:t>INGRES sử dụng thuật toán tối ưu hoá câu truy vấn động, chia một truy vấn phép tính quan hệ thành các truy vấn nhỏ hơn.</a:t>
            </a:r>
            <a:endParaRPr b="0" i="0" sz="2824" u="none" cap="none" strike="noStrike">
              <a:solidFill>
                <a:srgbClr val="2B4B82"/>
              </a:solidFill>
              <a:latin typeface="Josefin Sans"/>
              <a:ea typeface="Josefin Sans"/>
              <a:cs typeface="Josefin Sans"/>
              <a:sym typeface="Josefin Sans"/>
            </a:endParaRPr>
          </a:p>
          <a:p>
            <a:pPr indent="-304958" lvl="1" marL="609917" marR="0" rtl="0" algn="l">
              <a:lnSpc>
                <a:spcPct val="140014"/>
              </a:lnSpc>
              <a:spcBef>
                <a:spcPts val="0"/>
              </a:spcBef>
              <a:spcAft>
                <a:spcPts val="0"/>
              </a:spcAft>
              <a:buClr>
                <a:srgbClr val="2B4B82"/>
              </a:buClr>
              <a:buSzPts val="2824"/>
              <a:buFont typeface="Arial"/>
              <a:buChar char="•"/>
            </a:pPr>
            <a:r>
              <a:rPr b="0" i="0" lang="en-US" sz="2824" u="none" cap="none" strike="noStrike">
                <a:solidFill>
                  <a:srgbClr val="2B4B82"/>
                </a:solidFill>
                <a:latin typeface="Josefin Sans"/>
                <a:ea typeface="Josefin Sans"/>
                <a:cs typeface="Josefin Sans"/>
                <a:sym typeface="Josefin Sans"/>
              </a:rPr>
              <a:t>Một truy vấn đa biến đầu tiên được phân tích thành một dãy các truy vấn con có một biến duy nhất chung, mỗi truy vấn con được dựa vào kết quả của truy vấn con trước đó.Cải thiện chất lượng của việc đào tạo kết hợp.</a:t>
            </a:r>
            <a:endParaRPr/>
          </a:p>
          <a:p>
            <a:pPr indent="-304958" lvl="1" marL="609917" marR="0" rtl="0" algn="l">
              <a:lnSpc>
                <a:spcPct val="140014"/>
              </a:lnSpc>
              <a:spcBef>
                <a:spcPts val="0"/>
              </a:spcBef>
              <a:spcAft>
                <a:spcPts val="0"/>
              </a:spcAft>
              <a:buClr>
                <a:srgbClr val="2B4B82"/>
              </a:buClr>
              <a:buSzPts val="2824"/>
              <a:buFont typeface="Arial"/>
              <a:buChar char="•"/>
            </a:pPr>
            <a:r>
              <a:rPr b="0" i="0" lang="en-US" sz="2824" u="none" cap="none" strike="noStrike">
                <a:solidFill>
                  <a:srgbClr val="2B4B82"/>
                </a:solidFill>
                <a:latin typeface="Josefin Sans"/>
                <a:ea typeface="Josefin Sans"/>
                <a:cs typeface="Josefin Sans"/>
                <a:sym typeface="Josefin Sans"/>
              </a:rPr>
              <a:t>Sau đó, mỗi truy vấn con được xử lý bởi "bộ xử lý truy vấn một biến" (OVQP: one-variable query processor). </a:t>
            </a:r>
            <a:endParaRPr b="0" i="0" sz="2824" u="none" cap="none" strike="noStrike">
              <a:solidFill>
                <a:srgbClr val="2B4B82"/>
              </a:solidFill>
              <a:latin typeface="Josefin Sans"/>
              <a:ea typeface="Josefin Sans"/>
              <a:cs typeface="Josefin Sans"/>
              <a:sym typeface="Josefin Sans"/>
            </a:endParaRPr>
          </a:p>
          <a:p>
            <a:pPr indent="-304958" lvl="1" marL="609917" marR="0" rtl="0" algn="l">
              <a:lnSpc>
                <a:spcPct val="140212"/>
              </a:lnSpc>
              <a:spcBef>
                <a:spcPts val="0"/>
              </a:spcBef>
              <a:spcAft>
                <a:spcPts val="0"/>
              </a:spcAft>
              <a:buClr>
                <a:schemeClr val="dk2"/>
              </a:buClr>
              <a:buSzPts val="2820"/>
              <a:buFont typeface="Arial"/>
              <a:buChar char="•"/>
            </a:pPr>
            <a:r>
              <a:rPr b="0" i="0" lang="en-US" sz="2820" u="none" cap="none" strike="noStrike">
                <a:solidFill>
                  <a:schemeClr val="dk2"/>
                </a:solidFill>
                <a:latin typeface="Josefin Sans"/>
                <a:ea typeface="Josefin Sans"/>
                <a:cs typeface="Josefin Sans"/>
                <a:sym typeface="Josefin Sans"/>
              </a:rPr>
              <a:t>OVQP tối ưu truy nhập tới một quan hệ đơn, bằng cách lựa chọn phương pháp truy nhập tốt nhất (chỉ số, quét tuần tự)</a:t>
            </a:r>
            <a:endParaRPr b="0" i="0" sz="2820" u="none" cap="none" strike="noStrike">
              <a:solidFill>
                <a:schemeClr val="dk2"/>
              </a:solidFill>
              <a:latin typeface="Josefin Sans"/>
              <a:ea typeface="Josefin Sans"/>
              <a:cs typeface="Josefin Sans"/>
              <a:sym typeface="Josefin Sans"/>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06" name="Shape 206"/>
        <p:cNvGrpSpPr/>
        <p:nvPr/>
      </p:nvGrpSpPr>
      <p:grpSpPr>
        <a:xfrm>
          <a:off x="0" y="0"/>
          <a:ext cx="0" cy="0"/>
          <a:chOff x="0" y="0"/>
          <a:chExt cx="0" cy="0"/>
        </a:xfrm>
      </p:grpSpPr>
      <p:sp>
        <p:nvSpPr>
          <p:cNvPr id="207" name="Google Shape;207;p13"/>
          <p:cNvSpPr txBox="1"/>
          <p:nvPr/>
        </p:nvSpPr>
        <p:spPr>
          <a:xfrm>
            <a:off x="304800" y="342900"/>
            <a:ext cx="7772400" cy="147002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2"/>
              </a:buClr>
              <a:buSzPts val="6600"/>
              <a:buFont typeface="Josefin Sans"/>
              <a:buNone/>
            </a:pPr>
            <a:r>
              <a:rPr b="0" i="0" lang="en-US" sz="6600" u="none" cap="none" strike="noStrike">
                <a:solidFill>
                  <a:schemeClr val="dk2"/>
                </a:solidFill>
                <a:latin typeface="Josefin Sans"/>
                <a:ea typeface="Josefin Sans"/>
                <a:cs typeface="Josefin Sans"/>
                <a:sym typeface="Josefin Sans"/>
              </a:rPr>
              <a:t>Ý tưởng thuật toán</a:t>
            </a:r>
            <a:endParaRPr b="0" i="0" sz="6600" u="none" cap="none" strike="noStrike">
              <a:solidFill>
                <a:schemeClr val="dk2"/>
              </a:solidFill>
              <a:latin typeface="Josefin Sans"/>
              <a:ea typeface="Josefin Sans"/>
              <a:cs typeface="Josefin Sans"/>
              <a:sym typeface="Josefin Sans"/>
            </a:endParaRPr>
          </a:p>
        </p:txBody>
      </p:sp>
      <p:sp>
        <p:nvSpPr>
          <p:cNvPr id="208" name="Google Shape;208;p13"/>
          <p:cNvSpPr txBox="1"/>
          <p:nvPr/>
        </p:nvSpPr>
        <p:spPr>
          <a:xfrm>
            <a:off x="533400" y="1943100"/>
            <a:ext cx="10287002" cy="6781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20000"/>
              </a:lnSpc>
              <a:spcBef>
                <a:spcPts val="0"/>
              </a:spcBef>
              <a:spcAft>
                <a:spcPts val="0"/>
              </a:spcAft>
              <a:buClr>
                <a:schemeClr val="dk2"/>
              </a:buClr>
              <a:buSzPts val="2400"/>
              <a:buFont typeface="Noto Sans Symbols"/>
              <a:buChar char="✔"/>
            </a:pPr>
            <a:r>
              <a:rPr b="0" i="0" lang="en-US" sz="2400" u="none" cap="none" strike="noStrike">
                <a:solidFill>
                  <a:schemeClr val="dk2"/>
                </a:solidFill>
                <a:latin typeface="Josefin Sans"/>
                <a:ea typeface="Josefin Sans"/>
                <a:cs typeface="Josefin Sans"/>
                <a:sym typeface="Josefin Sans"/>
              </a:rPr>
              <a:t>Đầu tiên phân rã câu truy vấn dạng phép toán quan hệ thành các phần nhỏ hơn.</a:t>
            </a:r>
            <a:endParaRPr b="0" i="0" sz="2400" u="none" cap="none" strike="noStrike">
              <a:solidFill>
                <a:schemeClr val="dk2"/>
              </a:solidFill>
              <a:latin typeface="Josefin Sans"/>
              <a:ea typeface="Josefin Sans"/>
              <a:cs typeface="Josefin Sans"/>
              <a:sym typeface="Josefin Sans"/>
            </a:endParaRPr>
          </a:p>
          <a:p>
            <a:pPr indent="-285750" lvl="1" marL="742950" marR="0" rtl="0" algn="l">
              <a:lnSpc>
                <a:spcPct val="120000"/>
              </a:lnSpc>
              <a:spcBef>
                <a:spcPts val="1280"/>
              </a:spcBef>
              <a:spcAft>
                <a:spcPts val="0"/>
              </a:spcAft>
              <a:buClr>
                <a:schemeClr val="dk2"/>
              </a:buClr>
              <a:buSzPts val="2400"/>
              <a:buFont typeface="Noto Sans Symbols"/>
              <a:buChar char="✔"/>
            </a:pPr>
            <a:r>
              <a:rPr b="0" i="0" lang="en-US" sz="2400" u="none" cap="none" strike="noStrike">
                <a:solidFill>
                  <a:schemeClr val="dk2"/>
                </a:solidFill>
                <a:latin typeface="Josefin Sans"/>
                <a:ea typeface="Josefin Sans"/>
                <a:cs typeface="Josefin Sans"/>
                <a:sym typeface="Josefin Sans"/>
              </a:rPr>
              <a:t>Một truy vấn đa biến đầu tiên được phân tích thành một dãy các truy vấn con có một biến duy nhất chung, mỗi truy vấn con được dựa vào kết quả của truy vấn con trước đó.</a:t>
            </a:r>
            <a:endParaRPr b="0" i="0" sz="2400" u="none" cap="none" strike="noStrike">
              <a:solidFill>
                <a:schemeClr val="dk2"/>
              </a:solidFill>
              <a:latin typeface="Josefin Sans"/>
              <a:ea typeface="Josefin Sans"/>
              <a:cs typeface="Josefin Sans"/>
              <a:sym typeface="Josefin Sans"/>
            </a:endParaRPr>
          </a:p>
          <a:p>
            <a:pPr indent="-285750" lvl="1" marL="742950" marR="0" rtl="0" algn="l">
              <a:lnSpc>
                <a:spcPct val="120000"/>
              </a:lnSpc>
              <a:spcBef>
                <a:spcPts val="1280"/>
              </a:spcBef>
              <a:spcAft>
                <a:spcPts val="0"/>
              </a:spcAft>
              <a:buClr>
                <a:schemeClr val="dk2"/>
              </a:buClr>
              <a:buSzPts val="2400"/>
              <a:buFont typeface="Noto Sans Symbols"/>
              <a:buChar char="✔"/>
            </a:pPr>
            <a:r>
              <a:rPr b="0" i="0" lang="en-US" sz="2400" u="none" cap="none" strike="noStrike">
                <a:solidFill>
                  <a:schemeClr val="dk2"/>
                </a:solidFill>
                <a:latin typeface="Josefin Sans"/>
                <a:ea typeface="Josefin Sans"/>
                <a:cs typeface="Josefin Sans"/>
                <a:sym typeface="Josefin Sans"/>
              </a:rPr>
              <a:t>Sau đó mỗi câu truy vấn đơn quan hệ được xử lí bởi một </a:t>
            </a:r>
            <a:r>
              <a:rPr b="1" i="1" lang="en-US" sz="2400" u="none" cap="none" strike="noStrike">
                <a:solidFill>
                  <a:schemeClr val="dk2"/>
                </a:solidFill>
                <a:latin typeface="Josefin Sans"/>
                <a:ea typeface="Josefin Sans"/>
                <a:cs typeface="Josefin Sans"/>
                <a:sym typeface="Josefin Sans"/>
              </a:rPr>
              <a:t>“thể xử lý truy vấn một biến”</a:t>
            </a:r>
            <a:r>
              <a:rPr b="0" i="1" lang="en-US" sz="2400" u="none" cap="none" strike="noStrike">
                <a:solidFill>
                  <a:schemeClr val="dk2"/>
                </a:solidFill>
                <a:latin typeface="Josefin Sans"/>
                <a:ea typeface="Josefin Sans"/>
                <a:cs typeface="Josefin Sans"/>
                <a:sym typeface="Josefin Sans"/>
              </a:rPr>
              <a:t> </a:t>
            </a:r>
            <a:r>
              <a:rPr b="0" i="0" lang="en-US" sz="2400" u="none" cap="none" strike="noStrike">
                <a:solidFill>
                  <a:schemeClr val="dk2"/>
                </a:solidFill>
                <a:latin typeface="Josefin Sans"/>
                <a:ea typeface="Josefin Sans"/>
                <a:cs typeface="Josefin Sans"/>
                <a:sym typeface="Josefin Sans"/>
              </a:rPr>
              <a:t>(one variable query processor-OVQP --- OVQP tối ưu truy nhập tới một quan hệ đơn, bằng cách lựa chọn phương pháp truy nhập tốt nhất (chỉ số, quét tuần tự) )</a:t>
            </a:r>
            <a:endParaRPr b="0" i="0" sz="2400" u="none" cap="none" strike="noStrike">
              <a:solidFill>
                <a:schemeClr val="dk2"/>
              </a:solidFill>
              <a:latin typeface="Josefin Sans"/>
              <a:ea typeface="Josefin Sans"/>
              <a:cs typeface="Josefin Sans"/>
              <a:sym typeface="Josefin Sans"/>
            </a:endParaRPr>
          </a:p>
          <a:p>
            <a:pPr indent="-285750" lvl="1" marL="742950" marR="0" rtl="0" algn="l">
              <a:lnSpc>
                <a:spcPct val="120000"/>
              </a:lnSpc>
              <a:spcBef>
                <a:spcPts val="1280"/>
              </a:spcBef>
              <a:spcAft>
                <a:spcPts val="0"/>
              </a:spcAft>
              <a:buClr>
                <a:schemeClr val="dk2"/>
              </a:buClr>
              <a:buSzPts val="2400"/>
              <a:buFont typeface="Noto Sans Symbols"/>
              <a:buChar char="✔"/>
            </a:pPr>
            <a:r>
              <a:rPr b="0" i="0" lang="en-US" sz="2400" u="none" cap="none" strike="noStrike">
                <a:solidFill>
                  <a:schemeClr val="dk2"/>
                </a:solidFill>
                <a:latin typeface="Josefin Sans"/>
                <a:ea typeface="Josefin Sans"/>
                <a:cs typeface="Josefin Sans"/>
                <a:sym typeface="Josefin Sans"/>
              </a:rPr>
              <a:t>Trước tiên OVQP sẽ thực hiện các phép toán đơn ngôi và cố gắng giảm thiểu kích thước của các kết quả trung gian bằng các </a:t>
            </a:r>
            <a:r>
              <a:rPr b="1" i="0" lang="en-US" sz="2400" u="none" cap="none" strike="noStrike">
                <a:solidFill>
                  <a:schemeClr val="dk2"/>
                </a:solidFill>
                <a:latin typeface="Josefin Sans"/>
                <a:ea typeface="Josefin Sans"/>
                <a:cs typeface="Josefin Sans"/>
                <a:sym typeface="Josefin Sans"/>
              </a:rPr>
              <a:t>phép tách</a:t>
            </a:r>
            <a:r>
              <a:rPr b="0" i="0" lang="en-US" sz="2400" u="none" cap="none" strike="noStrike">
                <a:solidFill>
                  <a:schemeClr val="dk2"/>
                </a:solidFill>
                <a:latin typeface="Josefin Sans"/>
                <a:ea typeface="Josefin Sans"/>
                <a:cs typeface="Josefin Sans"/>
                <a:sym typeface="Josefin Sans"/>
              </a:rPr>
              <a:t> (detachment) và </a:t>
            </a:r>
            <a:r>
              <a:rPr b="1" i="0" lang="en-US" sz="2400" u="none" cap="none" strike="noStrike">
                <a:solidFill>
                  <a:schemeClr val="dk2"/>
                </a:solidFill>
                <a:latin typeface="Josefin Sans"/>
                <a:ea typeface="Josefin Sans"/>
                <a:cs typeface="Josefin Sans"/>
                <a:sym typeface="Josefin Sans"/>
              </a:rPr>
              <a:t>phép thế</a:t>
            </a:r>
            <a:r>
              <a:rPr b="0" i="0" lang="en-US" sz="2400" u="none" cap="none" strike="noStrike">
                <a:solidFill>
                  <a:schemeClr val="dk2"/>
                </a:solidFill>
                <a:latin typeface="Josefin Sans"/>
                <a:ea typeface="Josefin Sans"/>
                <a:cs typeface="Josefin Sans"/>
                <a:sym typeface="Josefin Sans"/>
              </a:rPr>
              <a:t> (substitution)</a:t>
            </a:r>
            <a:endParaRPr b="0" i="0" sz="2400" u="none" cap="none" strike="noStrike">
              <a:solidFill>
                <a:schemeClr val="dk2"/>
              </a:solidFill>
              <a:latin typeface="Josefin Sans"/>
              <a:ea typeface="Josefin Sans"/>
              <a:cs typeface="Josefin Sans"/>
              <a:sym typeface="Josefin Sans"/>
            </a:endParaRPr>
          </a:p>
          <a:p>
            <a:pPr indent="-285750" lvl="1" marL="742950" marR="0" rtl="0" algn="l">
              <a:lnSpc>
                <a:spcPct val="120000"/>
              </a:lnSpc>
              <a:spcBef>
                <a:spcPts val="1280"/>
              </a:spcBef>
              <a:spcAft>
                <a:spcPts val="0"/>
              </a:spcAft>
              <a:buClr>
                <a:schemeClr val="dk2"/>
              </a:buClr>
              <a:buSzPts val="2400"/>
              <a:buFont typeface="Noto Sans Symbols"/>
              <a:buChar char="✔"/>
            </a:pPr>
            <a:r>
              <a:rPr b="0" i="0" lang="en-US" sz="2400" u="none" cap="none" strike="noStrike">
                <a:solidFill>
                  <a:schemeClr val="dk2"/>
                </a:solidFill>
                <a:latin typeface="Josefin Sans"/>
                <a:ea typeface="Josefin Sans"/>
                <a:cs typeface="Josefin Sans"/>
                <a:sym typeface="Josefin Sans"/>
              </a:rPr>
              <a:t>Kí hiệu qi-1→qi để chỉ câu truy vấn q được phân rã thành hai câu truy vấn con q</a:t>
            </a:r>
            <a:r>
              <a:rPr b="0" baseline="-25000" i="0" lang="en-US" sz="2400" u="none" cap="none" strike="noStrike">
                <a:solidFill>
                  <a:schemeClr val="dk2"/>
                </a:solidFill>
                <a:latin typeface="Josefin Sans"/>
                <a:ea typeface="Josefin Sans"/>
                <a:cs typeface="Josefin Sans"/>
                <a:sym typeface="Josefin Sans"/>
              </a:rPr>
              <a:t>i-1</a:t>
            </a:r>
            <a:r>
              <a:rPr b="0" i="0" lang="en-US" sz="2400" u="none" cap="none" strike="noStrike">
                <a:solidFill>
                  <a:schemeClr val="dk2"/>
                </a:solidFill>
                <a:latin typeface="Josefin Sans"/>
                <a:ea typeface="Josefin Sans"/>
                <a:cs typeface="Josefin Sans"/>
                <a:sym typeface="Josefin Sans"/>
              </a:rPr>
              <a:t> và q</a:t>
            </a:r>
            <a:r>
              <a:rPr b="0" baseline="-25000" i="0" lang="en-US" sz="2400" u="none" cap="none" strike="noStrike">
                <a:solidFill>
                  <a:schemeClr val="dk2"/>
                </a:solidFill>
                <a:latin typeface="Josefin Sans"/>
                <a:ea typeface="Josefin Sans"/>
                <a:cs typeface="Josefin Sans"/>
                <a:sym typeface="Josefin Sans"/>
              </a:rPr>
              <a:t>i</a:t>
            </a:r>
            <a:r>
              <a:rPr b="0" i="0" lang="en-US" sz="2400" u="none" cap="none" strike="noStrike">
                <a:solidFill>
                  <a:schemeClr val="dk2"/>
                </a:solidFill>
                <a:latin typeface="Josefin Sans"/>
                <a:ea typeface="Josefin Sans"/>
                <a:cs typeface="Josefin Sans"/>
                <a:sym typeface="Josefin Sans"/>
              </a:rPr>
              <a:t>, trong đó q</a:t>
            </a:r>
            <a:r>
              <a:rPr b="0" baseline="-25000" i="0" lang="en-US" sz="2400" u="none" cap="none" strike="noStrike">
                <a:solidFill>
                  <a:schemeClr val="dk2"/>
                </a:solidFill>
                <a:latin typeface="Josefin Sans"/>
                <a:ea typeface="Josefin Sans"/>
                <a:cs typeface="Josefin Sans"/>
                <a:sym typeface="Josefin Sans"/>
              </a:rPr>
              <a:t>i-1</a:t>
            </a:r>
            <a:r>
              <a:rPr b="0" i="0" lang="en-US" sz="2400" u="none" cap="none" strike="noStrike">
                <a:solidFill>
                  <a:schemeClr val="dk2"/>
                </a:solidFill>
                <a:latin typeface="Josefin Sans"/>
                <a:ea typeface="Josefin Sans"/>
                <a:cs typeface="Josefin Sans"/>
                <a:sym typeface="Josefin Sans"/>
              </a:rPr>
              <a:t> được thực hiện trước và kết quả sẽ được qi sử dụng.</a:t>
            </a:r>
            <a:endParaRPr b="0" i="0" sz="2400" u="none" cap="none" strike="noStrike">
              <a:solidFill>
                <a:schemeClr val="dk2"/>
              </a:solidFill>
              <a:latin typeface="Josefin Sans"/>
              <a:ea typeface="Josefin Sans"/>
              <a:cs typeface="Josefin Sans"/>
              <a:sym typeface="Josefin Sans"/>
            </a:endParaRPr>
          </a:p>
          <a:p>
            <a:pPr indent="-190500" lvl="0" marL="342900" marR="0" rtl="0" algn="l">
              <a:spcBef>
                <a:spcPts val="1080"/>
              </a:spcBef>
              <a:spcAft>
                <a:spcPts val="0"/>
              </a:spcAft>
              <a:buClr>
                <a:schemeClr val="dk1"/>
              </a:buClr>
              <a:buSzPts val="2400"/>
              <a:buFont typeface="Noto Sans Symbols"/>
              <a:buNone/>
            </a:pPr>
            <a:r>
              <a:t/>
            </a:r>
            <a:endParaRPr b="0" i="0" sz="2400" u="none" cap="none" strike="noStrike">
              <a:solidFill>
                <a:schemeClr val="dk1"/>
              </a:solidFill>
              <a:latin typeface="Calibri"/>
              <a:ea typeface="Calibri"/>
              <a:cs typeface="Calibri"/>
              <a:sym typeface="Calibri"/>
            </a:endParaRPr>
          </a:p>
        </p:txBody>
      </p:sp>
      <p:pic>
        <p:nvPicPr>
          <p:cNvPr id="209" name="Google Shape;209;p13"/>
          <p:cNvPicPr preferRelativeResize="0"/>
          <p:nvPr/>
        </p:nvPicPr>
        <p:blipFill rotWithShape="1">
          <a:blip r:embed="rId3">
            <a:alphaModFix/>
          </a:blip>
          <a:srcRect b="0" l="0" r="0" t="0"/>
          <a:stretch/>
        </p:blipFill>
        <p:spPr>
          <a:xfrm>
            <a:off x="13030200" y="2322150"/>
            <a:ext cx="3662625" cy="5642699"/>
          </a:xfrm>
          <a:prstGeom prst="rect">
            <a:avLst/>
          </a:prstGeom>
          <a:noFill/>
          <a:ln>
            <a:noFill/>
          </a:ln>
        </p:spPr>
      </p:pic>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13" name="Shape 213"/>
        <p:cNvGrpSpPr/>
        <p:nvPr/>
      </p:nvGrpSpPr>
      <p:grpSpPr>
        <a:xfrm>
          <a:off x="0" y="0"/>
          <a:ext cx="0" cy="0"/>
          <a:chOff x="0" y="0"/>
          <a:chExt cx="0" cy="0"/>
        </a:xfrm>
      </p:grpSpPr>
      <p:sp>
        <p:nvSpPr>
          <p:cNvPr id="214" name="Google Shape;214;p14"/>
          <p:cNvSpPr txBox="1"/>
          <p:nvPr/>
        </p:nvSpPr>
        <p:spPr>
          <a:xfrm>
            <a:off x="304800" y="342900"/>
            <a:ext cx="4724400" cy="147002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2"/>
              </a:buClr>
              <a:buSzPts val="6600"/>
              <a:buFont typeface="Josefin Sans"/>
              <a:buNone/>
            </a:pPr>
            <a:r>
              <a:rPr b="0" i="0" lang="en-US" sz="6600" u="none" cap="none" strike="noStrike">
                <a:solidFill>
                  <a:schemeClr val="dk2"/>
                </a:solidFill>
                <a:latin typeface="Josefin Sans"/>
                <a:ea typeface="Josefin Sans"/>
                <a:cs typeface="Josefin Sans"/>
                <a:sym typeface="Josefin Sans"/>
              </a:rPr>
              <a:t>Phép tách</a:t>
            </a:r>
            <a:endParaRPr b="0" i="0" sz="6600" u="none" cap="none" strike="noStrike">
              <a:solidFill>
                <a:schemeClr val="dk2"/>
              </a:solidFill>
              <a:latin typeface="Josefin Sans"/>
              <a:ea typeface="Josefin Sans"/>
              <a:cs typeface="Josefin Sans"/>
              <a:sym typeface="Josefin Sans"/>
            </a:endParaRPr>
          </a:p>
        </p:txBody>
      </p:sp>
      <p:sp>
        <p:nvSpPr>
          <p:cNvPr id="215" name="Google Shape;215;p14"/>
          <p:cNvSpPr txBox="1"/>
          <p:nvPr/>
        </p:nvSpPr>
        <p:spPr>
          <a:xfrm>
            <a:off x="609600" y="3543300"/>
            <a:ext cx="7353300" cy="66833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20000"/>
              </a:lnSpc>
              <a:spcBef>
                <a:spcPts val="0"/>
              </a:spcBef>
              <a:spcAft>
                <a:spcPts val="0"/>
              </a:spcAft>
              <a:buClr>
                <a:schemeClr val="dk2"/>
              </a:buClr>
              <a:buSzPts val="3200"/>
              <a:buFont typeface="Noto Sans Symbols"/>
              <a:buChar char="▪"/>
            </a:pPr>
            <a:r>
              <a:rPr b="0" i="0" lang="en-US" sz="3200" u="none" cap="none" strike="noStrike">
                <a:solidFill>
                  <a:schemeClr val="dk2"/>
                </a:solidFill>
                <a:latin typeface="Josefin Sans"/>
                <a:ea typeface="Josefin Sans"/>
                <a:cs typeface="Josefin Sans"/>
                <a:sym typeface="Josefin Sans"/>
              </a:rPr>
              <a:t>Nếu câu truy vấn q được biểu diễn bằng SQL có dạng:</a:t>
            </a:r>
            <a:endParaRPr/>
          </a:p>
          <a:p>
            <a:pPr indent="-139700" lvl="0" marL="342900" marR="0" rtl="0" algn="l">
              <a:lnSpc>
                <a:spcPct val="120000"/>
              </a:lnSpc>
              <a:spcBef>
                <a:spcPts val="1240"/>
              </a:spcBef>
              <a:spcAft>
                <a:spcPts val="0"/>
              </a:spcAft>
              <a:buClr>
                <a:schemeClr val="dk1"/>
              </a:buClr>
              <a:buSzPts val="3200"/>
              <a:buFont typeface="Noto Sans Symbols"/>
              <a:buNone/>
            </a:pPr>
            <a:r>
              <a:t/>
            </a:r>
            <a:endParaRPr b="0" i="0" sz="3200" u="none" cap="none" strike="noStrike">
              <a:solidFill>
                <a:schemeClr val="dk2"/>
              </a:solidFill>
              <a:latin typeface="Josefin Sans"/>
              <a:ea typeface="Josefin Sans"/>
              <a:cs typeface="Josefin Sans"/>
              <a:sym typeface="Josefin Sans"/>
            </a:endParaRPr>
          </a:p>
          <a:p>
            <a:pPr indent="-139700" lvl="0" marL="342900" marR="0" rtl="0" algn="l">
              <a:lnSpc>
                <a:spcPct val="120000"/>
              </a:lnSpc>
              <a:spcBef>
                <a:spcPts val="1240"/>
              </a:spcBef>
              <a:spcAft>
                <a:spcPts val="0"/>
              </a:spcAft>
              <a:buClr>
                <a:schemeClr val="dk1"/>
              </a:buClr>
              <a:buSzPts val="3200"/>
              <a:buFont typeface="Noto Sans Symbols"/>
              <a:buNone/>
            </a:pPr>
            <a:r>
              <a:t/>
            </a:r>
            <a:endParaRPr b="0" i="0" sz="3200" u="none" cap="none" strike="noStrike">
              <a:solidFill>
                <a:schemeClr val="dk2"/>
              </a:solidFill>
              <a:latin typeface="Josefin Sans"/>
              <a:ea typeface="Josefin Sans"/>
              <a:cs typeface="Josefin Sans"/>
              <a:sym typeface="Josefin Sans"/>
            </a:endParaRPr>
          </a:p>
          <a:p>
            <a:pPr indent="-139700" lvl="0" marL="342900" marR="0" rtl="0" algn="l">
              <a:lnSpc>
                <a:spcPct val="120000"/>
              </a:lnSpc>
              <a:spcBef>
                <a:spcPts val="1240"/>
              </a:spcBef>
              <a:spcAft>
                <a:spcPts val="0"/>
              </a:spcAft>
              <a:buClr>
                <a:schemeClr val="dk1"/>
              </a:buClr>
              <a:buSzPts val="3200"/>
              <a:buFont typeface="Noto Sans Symbols"/>
              <a:buNone/>
            </a:pPr>
            <a:r>
              <a:t/>
            </a:r>
            <a:endParaRPr b="0" i="0" sz="3200" u="none" cap="none" strike="noStrike">
              <a:solidFill>
                <a:schemeClr val="dk2"/>
              </a:solidFill>
              <a:latin typeface="Josefin Sans"/>
              <a:ea typeface="Josefin Sans"/>
              <a:cs typeface="Josefin Sans"/>
              <a:sym typeface="Josefin Sans"/>
            </a:endParaRPr>
          </a:p>
          <a:p>
            <a:pPr indent="0" lvl="0" marL="0" marR="0" rtl="0" algn="l">
              <a:spcBef>
                <a:spcPts val="10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216" name="Google Shape;216;p14"/>
          <p:cNvSpPr txBox="1"/>
          <p:nvPr/>
        </p:nvSpPr>
        <p:spPr>
          <a:xfrm>
            <a:off x="10515600" y="3771900"/>
            <a:ext cx="7239000" cy="559158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2"/>
              </a:buClr>
              <a:buSzPts val="3200"/>
              <a:buFont typeface="Noto Sans Symbols"/>
              <a:buChar char="▪"/>
            </a:pPr>
            <a:r>
              <a:rPr b="0" i="0" lang="en-US" sz="3200" u="none" cap="none" strike="noStrike">
                <a:solidFill>
                  <a:schemeClr val="dk2"/>
                </a:solidFill>
                <a:latin typeface="Josefin Sans"/>
                <a:ea typeface="Josefin Sans"/>
                <a:cs typeface="Josefin Sans"/>
                <a:sym typeface="Josefin Sans"/>
              </a:rPr>
              <a:t>Trong đó: A1 và A’1 là các thuộc tính của quan hệ R1 , P1 là vị từ có chứa các thuộc tính của các quan hệ R1 , R2 , . . ., Rn . </a:t>
            </a:r>
            <a:endParaRPr b="0" i="0" sz="3200" u="none" cap="none" strike="noStrike">
              <a:solidFill>
                <a:schemeClr val="dk2"/>
              </a:solidFill>
              <a:latin typeface="Josefin Sans"/>
              <a:ea typeface="Josefin Sans"/>
              <a:cs typeface="Josefin Sans"/>
              <a:sym typeface="Josefin Sans"/>
            </a:endParaRPr>
          </a:p>
          <a:p>
            <a:pPr indent="0" lvl="0" marL="0" marR="0" rtl="0" algn="l">
              <a:spcBef>
                <a:spcPts val="640"/>
              </a:spcBef>
              <a:spcAft>
                <a:spcPts val="0"/>
              </a:spcAft>
              <a:buClr>
                <a:schemeClr val="dk1"/>
              </a:buClr>
              <a:buSzPts val="3200"/>
              <a:buFont typeface="Arial"/>
              <a:buNone/>
            </a:pPr>
            <a:r>
              <a:t/>
            </a:r>
            <a:endParaRPr b="0" i="0" sz="3200" u="none" cap="none" strike="noStrike">
              <a:solidFill>
                <a:schemeClr val="dk2"/>
              </a:solidFill>
              <a:latin typeface="Josefin Sans"/>
              <a:ea typeface="Josefin Sans"/>
              <a:cs typeface="Josefin Sans"/>
              <a:sym typeface="Josefin Sans"/>
            </a:endParaRPr>
          </a:p>
          <a:p>
            <a:pPr indent="-342900" lvl="0" marL="342900" marR="0" rtl="0" algn="l">
              <a:spcBef>
                <a:spcPts val="640"/>
              </a:spcBef>
              <a:spcAft>
                <a:spcPts val="0"/>
              </a:spcAft>
              <a:buClr>
                <a:schemeClr val="dk2"/>
              </a:buClr>
              <a:buSzPts val="3200"/>
              <a:buFont typeface="Noto Sans Symbols"/>
              <a:buChar char="▪"/>
            </a:pPr>
            <a:r>
              <a:rPr b="0" i="0" lang="en-US" sz="3200" u="none" cap="none" strike="noStrike">
                <a:solidFill>
                  <a:schemeClr val="dk2"/>
                </a:solidFill>
                <a:latin typeface="Josefin Sans"/>
                <a:ea typeface="Josefin Sans"/>
                <a:cs typeface="Josefin Sans"/>
                <a:sym typeface="Josefin Sans"/>
              </a:rPr>
              <a:t>Trong đó R’1 là một quan hệ tạm thời chứa các thông tin cần thiết để thực hiện tiếp tục câu truy vấn: </a:t>
            </a:r>
            <a:endParaRPr b="0" i="0" sz="3200" u="none" cap="none" strike="noStrike">
              <a:solidFill>
                <a:schemeClr val="dk2"/>
              </a:solidFill>
              <a:latin typeface="Josefin Sans"/>
              <a:ea typeface="Josefin Sans"/>
              <a:cs typeface="Josefin Sans"/>
              <a:sym typeface="Josefin Sans"/>
            </a:endParaRPr>
          </a:p>
          <a:p>
            <a:pPr indent="0" lvl="0" marL="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217" name="Google Shape;217;p14"/>
          <p:cNvSpPr txBox="1"/>
          <p:nvPr>
            <p:ph idx="1" type="subTitle"/>
          </p:nvPr>
        </p:nvSpPr>
        <p:spPr>
          <a:xfrm>
            <a:off x="3276600" y="2145796"/>
            <a:ext cx="11201400" cy="94138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spcBef>
                <a:spcPts val="0"/>
              </a:spcBef>
              <a:spcAft>
                <a:spcPts val="0"/>
              </a:spcAft>
              <a:buClr>
                <a:schemeClr val="dk2"/>
              </a:buClr>
              <a:buSzPct val="100000"/>
              <a:buNone/>
            </a:pPr>
            <a:r>
              <a:rPr lang="en-US" sz="3300">
                <a:solidFill>
                  <a:schemeClr val="dk2"/>
                </a:solidFill>
                <a:latin typeface="Josefin Sans"/>
                <a:ea typeface="Josefin Sans"/>
                <a:cs typeface="Josefin Sans"/>
                <a:sym typeface="Josefin Sans"/>
              </a:rPr>
              <a:t>OVQP sử dụng để tách câu truy vấn q thành các truy vấn q’→q” dựa trên một quan hệ chung là kết quả của q’.</a:t>
            </a:r>
            <a:endParaRPr/>
          </a:p>
          <a:p>
            <a:pPr indent="0" lvl="0" marL="0" rtl="0" algn="ctr">
              <a:spcBef>
                <a:spcPts val="592"/>
              </a:spcBef>
              <a:spcAft>
                <a:spcPts val="0"/>
              </a:spcAft>
              <a:buClr>
                <a:srgbClr val="888888"/>
              </a:buClr>
              <a:buSzPct val="100000"/>
              <a:buNone/>
            </a:pPr>
            <a:r>
              <a:t/>
            </a:r>
            <a:endParaRPr/>
          </a:p>
        </p:txBody>
      </p:sp>
      <p:pic>
        <p:nvPicPr>
          <p:cNvPr id="218" name="Google Shape;218;p14"/>
          <p:cNvPicPr preferRelativeResize="0"/>
          <p:nvPr/>
        </p:nvPicPr>
        <p:blipFill rotWithShape="1">
          <a:blip r:embed="rId3">
            <a:alphaModFix/>
          </a:blip>
          <a:srcRect b="0" l="0" r="0" t="0"/>
          <a:stretch/>
        </p:blipFill>
        <p:spPr>
          <a:xfrm>
            <a:off x="6578581" y="-949173"/>
            <a:ext cx="4597438" cy="2842053"/>
          </a:xfrm>
          <a:prstGeom prst="rect">
            <a:avLst/>
          </a:prstGeom>
          <a:noFill/>
          <a:ln>
            <a:noFill/>
          </a:ln>
        </p:spPr>
      </p:pic>
      <p:pic>
        <p:nvPicPr>
          <p:cNvPr id="219" name="Google Shape;219;p14"/>
          <p:cNvPicPr preferRelativeResize="0"/>
          <p:nvPr/>
        </p:nvPicPr>
        <p:blipFill rotWithShape="1">
          <a:blip r:embed="rId4">
            <a:alphaModFix/>
          </a:blip>
          <a:srcRect b="0" l="0" r="0" t="0"/>
          <a:stretch/>
        </p:blipFill>
        <p:spPr>
          <a:xfrm>
            <a:off x="11963400" y="-3554821"/>
            <a:ext cx="5357753" cy="5591583"/>
          </a:xfrm>
          <a:prstGeom prst="rect">
            <a:avLst/>
          </a:prstGeom>
          <a:noFill/>
          <a:ln>
            <a:noFill/>
          </a:ln>
        </p:spPr>
      </p:pic>
      <p:pic>
        <p:nvPicPr>
          <p:cNvPr id="220" name="Google Shape;220;p14"/>
          <p:cNvPicPr preferRelativeResize="0"/>
          <p:nvPr/>
        </p:nvPicPr>
        <p:blipFill rotWithShape="1">
          <a:blip r:embed="rId5">
            <a:alphaModFix/>
          </a:blip>
          <a:srcRect b="0" l="0" r="0" t="0"/>
          <a:stretch/>
        </p:blipFill>
        <p:spPr>
          <a:xfrm>
            <a:off x="723403" y="4816470"/>
            <a:ext cx="7810998" cy="2232030"/>
          </a:xfrm>
          <a:prstGeom prst="rect">
            <a:avLst/>
          </a:prstGeom>
          <a:noFill/>
          <a:ln>
            <a:noFill/>
          </a:ln>
        </p:spPr>
      </p:pic>
      <p:pic>
        <p:nvPicPr>
          <p:cNvPr id="221" name="Google Shape;221;p14"/>
          <p:cNvPicPr preferRelativeResize="0"/>
          <p:nvPr/>
        </p:nvPicPr>
        <p:blipFill rotWithShape="1">
          <a:blip r:embed="rId6">
            <a:alphaModFix/>
          </a:blip>
          <a:srcRect b="0" l="0" r="0" t="0"/>
          <a:stretch/>
        </p:blipFill>
        <p:spPr>
          <a:xfrm>
            <a:off x="714694" y="7504616"/>
            <a:ext cx="3781106" cy="1982284"/>
          </a:xfrm>
          <a:prstGeom prst="rect">
            <a:avLst/>
          </a:prstGeom>
          <a:noFill/>
          <a:ln>
            <a:noFill/>
          </a:ln>
        </p:spPr>
      </p:pic>
      <p:pic>
        <p:nvPicPr>
          <p:cNvPr id="222" name="Google Shape;222;p14"/>
          <p:cNvPicPr preferRelativeResize="0"/>
          <p:nvPr/>
        </p:nvPicPr>
        <p:blipFill rotWithShape="1">
          <a:blip r:embed="rId7">
            <a:alphaModFix/>
          </a:blip>
          <a:srcRect b="0" l="0" r="0" t="0"/>
          <a:stretch/>
        </p:blipFill>
        <p:spPr>
          <a:xfrm>
            <a:off x="4688772" y="7501350"/>
            <a:ext cx="4896533" cy="1985550"/>
          </a:xfrm>
          <a:prstGeom prst="rect">
            <a:avLst/>
          </a:prstGeom>
          <a:noFill/>
          <a:ln>
            <a:noFill/>
          </a:ln>
        </p:spPr>
      </p:pic>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26" name="Shape 226"/>
        <p:cNvGrpSpPr/>
        <p:nvPr/>
      </p:nvGrpSpPr>
      <p:grpSpPr>
        <a:xfrm>
          <a:off x="0" y="0"/>
          <a:ext cx="0" cy="0"/>
          <a:chOff x="0" y="0"/>
          <a:chExt cx="0" cy="0"/>
        </a:xfrm>
      </p:grpSpPr>
      <p:sp>
        <p:nvSpPr>
          <p:cNvPr id="227" name="Google Shape;227;p15"/>
          <p:cNvSpPr txBox="1"/>
          <p:nvPr/>
        </p:nvSpPr>
        <p:spPr>
          <a:xfrm>
            <a:off x="0" y="685800"/>
            <a:ext cx="7010400" cy="147002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2"/>
              </a:buClr>
              <a:buSzPts val="6600"/>
              <a:buFont typeface="Josefin Sans"/>
              <a:buNone/>
            </a:pPr>
            <a:r>
              <a:rPr b="0" i="0" lang="en-US" sz="6600" u="none" cap="none" strike="noStrike">
                <a:solidFill>
                  <a:schemeClr val="dk2"/>
                </a:solidFill>
                <a:latin typeface="Josefin Sans"/>
                <a:ea typeface="Josefin Sans"/>
                <a:cs typeface="Josefin Sans"/>
                <a:sym typeface="Josefin Sans"/>
              </a:rPr>
              <a:t>Ví dụ minh hoạ</a:t>
            </a:r>
            <a:endParaRPr b="0" i="0" sz="6600" u="none" cap="none" strike="noStrike">
              <a:solidFill>
                <a:schemeClr val="dk2"/>
              </a:solidFill>
              <a:latin typeface="Josefin Sans"/>
              <a:ea typeface="Josefin Sans"/>
              <a:cs typeface="Josefin Sans"/>
              <a:sym typeface="Josefin Sans"/>
            </a:endParaRPr>
          </a:p>
        </p:txBody>
      </p:sp>
      <p:pic>
        <p:nvPicPr>
          <p:cNvPr id="228" name="Google Shape;228;p15"/>
          <p:cNvPicPr preferRelativeResize="0"/>
          <p:nvPr/>
        </p:nvPicPr>
        <p:blipFill rotWithShape="1">
          <a:blip r:embed="rId3">
            <a:alphaModFix/>
          </a:blip>
          <a:srcRect b="0" l="0" r="0" t="0"/>
          <a:stretch/>
        </p:blipFill>
        <p:spPr>
          <a:xfrm>
            <a:off x="7391400" y="2155825"/>
            <a:ext cx="10439400" cy="7483475"/>
          </a:xfrm>
          <a:prstGeom prst="rect">
            <a:avLst/>
          </a:prstGeom>
          <a:noFill/>
          <a:ln>
            <a:noFill/>
          </a:ln>
        </p:spPr>
      </p:pic>
      <p:sp>
        <p:nvSpPr>
          <p:cNvPr id="229" name="Google Shape;229;p15"/>
          <p:cNvSpPr txBox="1"/>
          <p:nvPr>
            <p:ph idx="1" type="subTitle"/>
          </p:nvPr>
        </p:nvSpPr>
        <p:spPr>
          <a:xfrm>
            <a:off x="609600" y="2155825"/>
            <a:ext cx="6553200" cy="800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2"/>
              </a:buClr>
              <a:buSzPts val="2400"/>
              <a:buNone/>
            </a:pPr>
            <a:r>
              <a:rPr lang="en-US" sz="2400" u="none" strike="noStrike">
                <a:solidFill>
                  <a:schemeClr val="dk2"/>
                </a:solidFill>
                <a:latin typeface="Josefin Sans"/>
                <a:ea typeface="Josefin Sans"/>
                <a:cs typeface="Josefin Sans"/>
                <a:sym typeface="Josefin Sans"/>
              </a:rPr>
              <a:t>q1=”Cho biết tên của các nhân viên đang làm việc trong dự án có tên CSDL”</a:t>
            </a:r>
            <a:endParaRPr/>
          </a:p>
          <a:p>
            <a:pPr indent="0" lvl="0" marL="0" rtl="0" algn="l">
              <a:spcBef>
                <a:spcPts val="480"/>
              </a:spcBef>
              <a:spcAft>
                <a:spcPts val="0"/>
              </a:spcAft>
              <a:buClr>
                <a:srgbClr val="888888"/>
              </a:buClr>
              <a:buSzPts val="2400"/>
              <a:buNone/>
            </a:pPr>
            <a:r>
              <a:t/>
            </a:r>
            <a:endParaRPr sz="2400" u="none" strike="noStrike">
              <a:solidFill>
                <a:schemeClr val="dk2"/>
              </a:solidFill>
              <a:latin typeface="Josefin Sans"/>
              <a:ea typeface="Josefin Sans"/>
              <a:cs typeface="Josefin Sans"/>
              <a:sym typeface="Josefin Sans"/>
            </a:endParaRPr>
          </a:p>
          <a:p>
            <a:pPr indent="0" lvl="0" marL="0" rtl="0" algn="l">
              <a:spcBef>
                <a:spcPts val="480"/>
              </a:spcBef>
              <a:spcAft>
                <a:spcPts val="0"/>
              </a:spcAft>
              <a:buClr>
                <a:schemeClr val="dk2"/>
              </a:buClr>
              <a:buSzPts val="2400"/>
              <a:buNone/>
            </a:pPr>
            <a:r>
              <a:rPr lang="en-US" sz="2400">
                <a:solidFill>
                  <a:schemeClr val="dk2"/>
                </a:solidFill>
                <a:latin typeface="Josefin Sans"/>
                <a:ea typeface="Josefin Sans"/>
                <a:cs typeface="Josefin Sans"/>
                <a:sym typeface="Josefin Sans"/>
              </a:rPr>
              <a:t>q1 :SELECT E.TENNV FROM E, G, J</a:t>
            </a:r>
            <a:endParaRPr sz="2400">
              <a:solidFill>
                <a:schemeClr val="dk2"/>
              </a:solidFill>
              <a:latin typeface="Josefin Sans"/>
              <a:ea typeface="Josefin Sans"/>
              <a:cs typeface="Josefin Sans"/>
              <a:sym typeface="Josefin Sans"/>
            </a:endParaRPr>
          </a:p>
          <a:p>
            <a:pPr indent="457200" lvl="0" marL="457200" rtl="0" algn="l">
              <a:lnSpc>
                <a:spcPct val="120000"/>
              </a:lnSpc>
              <a:spcBef>
                <a:spcPts val="480"/>
              </a:spcBef>
              <a:spcAft>
                <a:spcPts val="0"/>
              </a:spcAft>
              <a:buClr>
                <a:schemeClr val="dk2"/>
              </a:buClr>
              <a:buSzPts val="2400"/>
              <a:buNone/>
            </a:pPr>
            <a:r>
              <a:rPr lang="en-US" sz="2400">
                <a:solidFill>
                  <a:schemeClr val="dk2"/>
                </a:solidFill>
                <a:latin typeface="Josefin Sans"/>
                <a:ea typeface="Josefin Sans"/>
                <a:cs typeface="Josefin Sans"/>
                <a:sym typeface="Josefin Sans"/>
              </a:rPr>
              <a:t> WHERE E.MANV = G.MANV</a:t>
            </a:r>
            <a:endParaRPr/>
          </a:p>
          <a:p>
            <a:pPr indent="457200" lvl="0" marL="457200" rtl="0" algn="l">
              <a:lnSpc>
                <a:spcPct val="120000"/>
              </a:lnSpc>
              <a:spcBef>
                <a:spcPts val="1080"/>
              </a:spcBef>
              <a:spcAft>
                <a:spcPts val="0"/>
              </a:spcAft>
              <a:buClr>
                <a:schemeClr val="dk2"/>
              </a:buClr>
              <a:buSzPts val="2400"/>
              <a:buNone/>
            </a:pPr>
            <a:r>
              <a:rPr lang="en-US" sz="2400">
                <a:solidFill>
                  <a:schemeClr val="dk2"/>
                </a:solidFill>
                <a:latin typeface="Josefin Sans"/>
                <a:ea typeface="Josefin Sans"/>
                <a:cs typeface="Josefin Sans"/>
                <a:sym typeface="Josefin Sans"/>
              </a:rPr>
              <a:t> AND G.MADA = J.MADA </a:t>
            </a:r>
            <a:endParaRPr sz="2400">
              <a:solidFill>
                <a:schemeClr val="dk2"/>
              </a:solidFill>
              <a:latin typeface="Josefin Sans"/>
              <a:ea typeface="Josefin Sans"/>
              <a:cs typeface="Josefin Sans"/>
              <a:sym typeface="Josefin Sans"/>
            </a:endParaRPr>
          </a:p>
          <a:p>
            <a:pPr indent="457200" lvl="0" marL="457200" rtl="0" algn="l">
              <a:lnSpc>
                <a:spcPct val="120000"/>
              </a:lnSpc>
              <a:spcBef>
                <a:spcPts val="1080"/>
              </a:spcBef>
              <a:spcAft>
                <a:spcPts val="0"/>
              </a:spcAft>
              <a:buClr>
                <a:schemeClr val="dk2"/>
              </a:buClr>
              <a:buSzPts val="2400"/>
              <a:buNone/>
            </a:pPr>
            <a:r>
              <a:rPr lang="en-US" sz="2400">
                <a:solidFill>
                  <a:schemeClr val="dk2"/>
                </a:solidFill>
                <a:latin typeface="Josefin Sans"/>
                <a:ea typeface="Josefin Sans"/>
                <a:cs typeface="Josefin Sans"/>
                <a:sym typeface="Josefin Sans"/>
              </a:rPr>
              <a:t> AND TENDA = “CSDL”</a:t>
            </a:r>
            <a:endParaRPr sz="2400">
              <a:solidFill>
                <a:schemeClr val="dk2"/>
              </a:solidFill>
              <a:latin typeface="Josefin Sans"/>
              <a:ea typeface="Josefin Sans"/>
              <a:cs typeface="Josefin Sans"/>
              <a:sym typeface="Josefin Sans"/>
            </a:endParaRPr>
          </a:p>
          <a:p>
            <a:pPr indent="457200" lvl="0" marL="457200" rtl="0" algn="l">
              <a:lnSpc>
                <a:spcPct val="120000"/>
              </a:lnSpc>
              <a:spcBef>
                <a:spcPts val="1080"/>
              </a:spcBef>
              <a:spcAft>
                <a:spcPts val="0"/>
              </a:spcAft>
              <a:buClr>
                <a:srgbClr val="888888"/>
              </a:buClr>
              <a:buSzPts val="2400"/>
              <a:buNone/>
            </a:pPr>
            <a:r>
              <a:t/>
            </a:r>
            <a:endParaRPr sz="2400">
              <a:solidFill>
                <a:schemeClr val="dk2"/>
              </a:solidFill>
              <a:latin typeface="Josefin Sans"/>
              <a:ea typeface="Josefin Sans"/>
              <a:cs typeface="Josefin Sans"/>
              <a:sym typeface="Josefin Sans"/>
            </a:endParaRPr>
          </a:p>
          <a:p>
            <a:pPr indent="0" lvl="0" marL="0" rtl="0" algn="l">
              <a:lnSpc>
                <a:spcPct val="120000"/>
              </a:lnSpc>
              <a:spcBef>
                <a:spcPts val="1080"/>
              </a:spcBef>
              <a:spcAft>
                <a:spcPts val="0"/>
              </a:spcAft>
              <a:buClr>
                <a:schemeClr val="dk2"/>
              </a:buClr>
              <a:buSzPts val="2400"/>
              <a:buNone/>
            </a:pPr>
            <a:r>
              <a:rPr lang="en-US" sz="2400">
                <a:solidFill>
                  <a:schemeClr val="dk2"/>
                </a:solidFill>
                <a:latin typeface="Josefin Sans"/>
                <a:ea typeface="Josefin Sans"/>
                <a:cs typeface="Josefin Sans"/>
                <a:sym typeface="Josefin Sans"/>
              </a:rPr>
              <a:t>q11: SELECT J.MADA INTO TGIAN1 FROM J </a:t>
            </a:r>
            <a:endParaRPr sz="2400">
              <a:solidFill>
                <a:schemeClr val="dk2"/>
              </a:solidFill>
              <a:latin typeface="Josefin Sans"/>
              <a:ea typeface="Josefin Sans"/>
              <a:cs typeface="Josefin Sans"/>
              <a:sym typeface="Josefin Sans"/>
            </a:endParaRPr>
          </a:p>
          <a:p>
            <a:pPr indent="0" lvl="0" marL="914400" rtl="0" algn="l">
              <a:lnSpc>
                <a:spcPct val="120000"/>
              </a:lnSpc>
              <a:spcBef>
                <a:spcPts val="1080"/>
              </a:spcBef>
              <a:spcAft>
                <a:spcPts val="0"/>
              </a:spcAft>
              <a:buClr>
                <a:schemeClr val="dk2"/>
              </a:buClr>
              <a:buSzPts val="2400"/>
              <a:buNone/>
            </a:pPr>
            <a:r>
              <a:rPr lang="en-US" sz="2400">
                <a:solidFill>
                  <a:schemeClr val="dk2"/>
                </a:solidFill>
                <a:latin typeface="Josefin Sans"/>
                <a:ea typeface="Josefin Sans"/>
                <a:cs typeface="Josefin Sans"/>
                <a:sym typeface="Josefin Sans"/>
              </a:rPr>
              <a:t>WHERE TENDA = “CSDL”</a:t>
            </a:r>
            <a:endParaRPr/>
          </a:p>
          <a:p>
            <a:pPr indent="0" lvl="0" marL="0" rtl="0" algn="l">
              <a:spcBef>
                <a:spcPts val="1080"/>
              </a:spcBef>
              <a:spcAft>
                <a:spcPts val="0"/>
              </a:spcAft>
              <a:buClr>
                <a:srgbClr val="888888"/>
              </a:buClr>
              <a:buSzPts val="2400"/>
              <a:buNone/>
            </a:pPr>
            <a:r>
              <a:t/>
            </a:r>
            <a:endParaRPr sz="2400" u="none" strike="noStrike">
              <a:solidFill>
                <a:schemeClr val="dk2"/>
              </a:solidFill>
              <a:latin typeface="Josefin Sans"/>
              <a:ea typeface="Josefin Sans"/>
              <a:cs typeface="Josefin Sans"/>
              <a:sym typeface="Josefin Sans"/>
            </a:endParaRPr>
          </a:p>
          <a:p>
            <a:pPr indent="0" lvl="0" marL="0" rtl="0" algn="l">
              <a:spcBef>
                <a:spcPts val="480"/>
              </a:spcBef>
              <a:spcAft>
                <a:spcPts val="0"/>
              </a:spcAft>
              <a:buClr>
                <a:schemeClr val="dk2"/>
              </a:buClr>
              <a:buSzPts val="2400"/>
              <a:buNone/>
            </a:pPr>
            <a:r>
              <a:rPr lang="en-US" sz="2400">
                <a:solidFill>
                  <a:schemeClr val="dk2"/>
                </a:solidFill>
                <a:latin typeface="Josefin Sans"/>
                <a:ea typeface="Josefin Sans"/>
                <a:cs typeface="Josefin Sans"/>
                <a:sym typeface="Josefin Sans"/>
              </a:rPr>
              <a:t>q’ :SELECT E.TENNV FROM E, G, TGIAN1 </a:t>
            </a:r>
            <a:endParaRPr sz="2400">
              <a:solidFill>
                <a:schemeClr val="dk2"/>
              </a:solidFill>
              <a:latin typeface="Josefin Sans"/>
              <a:ea typeface="Josefin Sans"/>
              <a:cs typeface="Josefin Sans"/>
              <a:sym typeface="Josefin Sans"/>
            </a:endParaRPr>
          </a:p>
          <a:p>
            <a:pPr indent="0" lvl="0" marL="0" rtl="0" algn="l">
              <a:spcBef>
                <a:spcPts val="480"/>
              </a:spcBef>
              <a:spcAft>
                <a:spcPts val="0"/>
              </a:spcAft>
              <a:buClr>
                <a:schemeClr val="dk2"/>
              </a:buClr>
              <a:buSzPts val="2400"/>
              <a:buNone/>
            </a:pPr>
            <a:r>
              <a:rPr lang="en-US" sz="2400">
                <a:solidFill>
                  <a:schemeClr val="dk2"/>
                </a:solidFill>
                <a:latin typeface="Josefin Sans"/>
                <a:ea typeface="Josefin Sans"/>
                <a:cs typeface="Josefin Sans"/>
                <a:sym typeface="Josefin Sans"/>
              </a:rPr>
              <a:t>	WHERE E.MANV = G.MANV </a:t>
            </a:r>
            <a:endParaRPr sz="2400">
              <a:solidFill>
                <a:schemeClr val="dk2"/>
              </a:solidFill>
              <a:latin typeface="Josefin Sans"/>
              <a:ea typeface="Josefin Sans"/>
              <a:cs typeface="Josefin Sans"/>
              <a:sym typeface="Josefin Sans"/>
            </a:endParaRPr>
          </a:p>
          <a:p>
            <a:pPr indent="0" lvl="0" marL="0" rtl="0" algn="l">
              <a:spcBef>
                <a:spcPts val="480"/>
              </a:spcBef>
              <a:spcAft>
                <a:spcPts val="0"/>
              </a:spcAft>
              <a:buClr>
                <a:schemeClr val="dk2"/>
              </a:buClr>
              <a:buSzPts val="2400"/>
              <a:buNone/>
            </a:pPr>
            <a:r>
              <a:rPr lang="en-US" sz="2400">
                <a:solidFill>
                  <a:schemeClr val="dk2"/>
                </a:solidFill>
                <a:latin typeface="Josefin Sans"/>
                <a:ea typeface="Josefin Sans"/>
                <a:cs typeface="Josefin Sans"/>
                <a:sym typeface="Josefin Sans"/>
              </a:rPr>
              <a:t>	AND G.MADA =TGIAN1.MADA</a:t>
            </a:r>
            <a:endParaRPr sz="2400">
              <a:solidFill>
                <a:schemeClr val="dk2"/>
              </a:solidFill>
              <a:latin typeface="Josefin Sans"/>
              <a:ea typeface="Josefin Sans"/>
              <a:cs typeface="Josefin Sans"/>
              <a:sym typeface="Josefin Sans"/>
            </a:endParaRPr>
          </a:p>
          <a:p>
            <a:pPr indent="0" lvl="0" marL="0" rtl="0" algn="l">
              <a:spcBef>
                <a:spcPts val="480"/>
              </a:spcBef>
              <a:spcAft>
                <a:spcPts val="0"/>
              </a:spcAft>
              <a:buClr>
                <a:srgbClr val="888888"/>
              </a:buClr>
              <a:buSzPts val="2400"/>
              <a:buNone/>
            </a:pPr>
            <a:r>
              <a:t/>
            </a:r>
            <a:endParaRPr sz="2400">
              <a:solidFill>
                <a:schemeClr val="dk2"/>
              </a:solidFill>
              <a:latin typeface="Josefin Sans"/>
              <a:ea typeface="Josefin Sans"/>
              <a:cs typeface="Josefin Sans"/>
              <a:sym typeface="Josefin Sans"/>
            </a:endParaRPr>
          </a:p>
        </p:txBody>
      </p:sp>
      <p:pic>
        <p:nvPicPr>
          <p:cNvPr id="230" name="Google Shape;230;p15"/>
          <p:cNvPicPr preferRelativeResize="0"/>
          <p:nvPr/>
        </p:nvPicPr>
        <p:blipFill rotWithShape="1">
          <a:blip r:embed="rId4">
            <a:alphaModFix/>
          </a:blip>
          <a:srcRect b="0" l="0" r="0" t="0"/>
          <a:stretch/>
        </p:blipFill>
        <p:spPr>
          <a:xfrm>
            <a:off x="6477000" y="-924353"/>
            <a:ext cx="4597438" cy="2842053"/>
          </a:xfrm>
          <a:prstGeom prst="rect">
            <a:avLst/>
          </a:prstGeom>
          <a:noFill/>
          <a:ln>
            <a:noFill/>
          </a:ln>
        </p:spPr>
      </p:pic>
      <p:pic>
        <p:nvPicPr>
          <p:cNvPr id="231" name="Google Shape;231;p15"/>
          <p:cNvPicPr preferRelativeResize="0"/>
          <p:nvPr/>
        </p:nvPicPr>
        <p:blipFill rotWithShape="1">
          <a:blip r:embed="rId5">
            <a:alphaModFix/>
          </a:blip>
          <a:srcRect b="0" l="0" r="0" t="0"/>
          <a:stretch/>
        </p:blipFill>
        <p:spPr>
          <a:xfrm>
            <a:off x="11963400" y="-3554821"/>
            <a:ext cx="5357753" cy="5591583"/>
          </a:xfrm>
          <a:prstGeom prst="rect">
            <a:avLst/>
          </a:prstGeom>
          <a:noFill/>
          <a:ln>
            <a:noFill/>
          </a:ln>
        </p:spPr>
      </p:pic>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35" name="Shape 235"/>
        <p:cNvGrpSpPr/>
        <p:nvPr/>
      </p:nvGrpSpPr>
      <p:grpSpPr>
        <a:xfrm>
          <a:off x="0" y="0"/>
          <a:ext cx="0" cy="0"/>
          <a:chOff x="0" y="0"/>
          <a:chExt cx="0" cy="0"/>
        </a:xfrm>
      </p:grpSpPr>
      <p:sp>
        <p:nvSpPr>
          <p:cNvPr id="236" name="Google Shape;236;p16"/>
          <p:cNvSpPr txBox="1"/>
          <p:nvPr/>
        </p:nvSpPr>
        <p:spPr>
          <a:xfrm>
            <a:off x="228600" y="571500"/>
            <a:ext cx="5638800" cy="147002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2"/>
              </a:buClr>
              <a:buSzPts val="6600"/>
              <a:buFont typeface="Josefin Sans"/>
              <a:buNone/>
            </a:pPr>
            <a:r>
              <a:rPr b="0" i="0" lang="en-US" sz="6600" u="none" cap="none" strike="noStrike">
                <a:solidFill>
                  <a:schemeClr val="dk2"/>
                </a:solidFill>
                <a:latin typeface="Josefin Sans"/>
                <a:ea typeface="Josefin Sans"/>
                <a:cs typeface="Josefin Sans"/>
                <a:sym typeface="Josefin Sans"/>
              </a:rPr>
              <a:t>Phép thế bộ</a:t>
            </a:r>
            <a:endParaRPr b="0" i="0" sz="6600" u="none" cap="none" strike="noStrike">
              <a:solidFill>
                <a:schemeClr val="dk2"/>
              </a:solidFill>
              <a:latin typeface="Josefin Sans"/>
              <a:ea typeface="Josefin Sans"/>
              <a:cs typeface="Josefin Sans"/>
              <a:sym typeface="Josefin Sans"/>
            </a:endParaRPr>
          </a:p>
        </p:txBody>
      </p:sp>
      <p:sp>
        <p:nvSpPr>
          <p:cNvPr id="237" name="Google Shape;237;p16"/>
          <p:cNvSpPr txBox="1"/>
          <p:nvPr/>
        </p:nvSpPr>
        <p:spPr>
          <a:xfrm>
            <a:off x="723900" y="3260725"/>
            <a:ext cx="9880599" cy="66833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20000"/>
              </a:lnSpc>
              <a:spcBef>
                <a:spcPts val="0"/>
              </a:spcBef>
              <a:spcAft>
                <a:spcPts val="0"/>
              </a:spcAft>
              <a:buClr>
                <a:schemeClr val="dk2"/>
              </a:buClr>
              <a:buSzPts val="2800"/>
              <a:buFont typeface="Noto Sans Symbols"/>
              <a:buChar char="❖"/>
            </a:pPr>
            <a:r>
              <a:rPr b="0" i="0" lang="en-US" sz="2800" u="none" cap="none" strike="noStrike">
                <a:solidFill>
                  <a:schemeClr val="dk2"/>
                </a:solidFill>
                <a:latin typeface="Calibri"/>
                <a:ea typeface="Calibri"/>
                <a:cs typeface="Calibri"/>
                <a:sym typeface="Calibri"/>
              </a:rPr>
              <a:t>Chọn một quan hệ trong truy vấn q để thay thế, gọi R</a:t>
            </a:r>
            <a:r>
              <a:rPr b="0" baseline="-25000" i="0" lang="en-US" sz="2800" u="none" cap="none" strike="noStrike">
                <a:solidFill>
                  <a:schemeClr val="dk2"/>
                </a:solidFill>
                <a:latin typeface="Calibri"/>
                <a:ea typeface="Calibri"/>
                <a:cs typeface="Calibri"/>
                <a:sym typeface="Calibri"/>
              </a:rPr>
              <a:t>1</a:t>
            </a:r>
            <a:r>
              <a:rPr b="0" i="0" lang="en-US" sz="2800" u="none" cap="none" strike="noStrike">
                <a:solidFill>
                  <a:schemeClr val="dk2"/>
                </a:solidFill>
                <a:latin typeface="Calibri"/>
                <a:ea typeface="Calibri"/>
                <a:cs typeface="Calibri"/>
                <a:sym typeface="Calibri"/>
              </a:rPr>
              <a:t> là quan hệ đó.</a:t>
            </a:r>
            <a:endParaRPr b="0" i="0" sz="2800" u="none" cap="none" strike="noStrike">
              <a:solidFill>
                <a:schemeClr val="dk2"/>
              </a:solidFill>
              <a:latin typeface="Calibri"/>
              <a:ea typeface="Calibri"/>
              <a:cs typeface="Calibri"/>
              <a:sym typeface="Calibri"/>
            </a:endParaRPr>
          </a:p>
          <a:p>
            <a:pPr indent="-342900" lvl="0" marL="342900" marR="0" rtl="0" algn="l">
              <a:lnSpc>
                <a:spcPct val="120000"/>
              </a:lnSpc>
              <a:spcBef>
                <a:spcPts val="1360"/>
              </a:spcBef>
              <a:spcAft>
                <a:spcPts val="0"/>
              </a:spcAft>
              <a:buClr>
                <a:schemeClr val="dk2"/>
              </a:buClr>
              <a:buSzPts val="2800"/>
              <a:buFont typeface="Noto Sans Symbols"/>
              <a:buChar char="❖"/>
            </a:pPr>
            <a:r>
              <a:rPr b="0" i="0" lang="en-US" sz="2800" u="none" cap="none" strike="noStrike">
                <a:solidFill>
                  <a:schemeClr val="dk2"/>
                </a:solidFill>
                <a:latin typeface="Calibri"/>
                <a:ea typeface="Calibri"/>
                <a:cs typeface="Calibri"/>
                <a:sym typeface="Calibri"/>
              </a:rPr>
              <a:t>Với mỗi bộ t</a:t>
            </a:r>
            <a:r>
              <a:rPr b="0" baseline="-25000" i="0" lang="en-US" sz="2800" u="none" cap="none" strike="noStrike">
                <a:solidFill>
                  <a:schemeClr val="dk2"/>
                </a:solidFill>
                <a:latin typeface="Calibri"/>
                <a:ea typeface="Calibri"/>
                <a:cs typeface="Calibri"/>
                <a:sym typeface="Calibri"/>
              </a:rPr>
              <a:t>1i</a:t>
            </a:r>
            <a:r>
              <a:rPr b="0" i="0" lang="en-US" sz="2800" u="none" cap="none" strike="noStrike">
                <a:solidFill>
                  <a:schemeClr val="dk2"/>
                </a:solidFill>
                <a:latin typeface="Calibri"/>
                <a:ea typeface="Calibri"/>
                <a:cs typeface="Calibri"/>
                <a:sym typeface="Calibri"/>
              </a:rPr>
              <a:t> trong R</a:t>
            </a:r>
            <a:r>
              <a:rPr b="0" baseline="-25000" i="0" lang="en-US" sz="2800" u="none" cap="none" strike="noStrike">
                <a:solidFill>
                  <a:schemeClr val="dk2"/>
                </a:solidFill>
                <a:latin typeface="Calibri"/>
                <a:ea typeface="Calibri"/>
                <a:cs typeface="Calibri"/>
                <a:sym typeface="Calibri"/>
              </a:rPr>
              <a:t>1</a:t>
            </a:r>
            <a:r>
              <a:rPr b="0" i="0" lang="en-US" sz="2800" u="none" cap="none" strike="noStrike">
                <a:solidFill>
                  <a:schemeClr val="dk2"/>
                </a:solidFill>
                <a:latin typeface="Calibri"/>
                <a:ea typeface="Calibri"/>
                <a:cs typeface="Calibri"/>
                <a:sym typeface="Calibri"/>
              </a:rPr>
              <a:t>, các thuộc tính được tham chiếu trong q được thay bằng các giá trị thật sự trong t</a:t>
            </a:r>
            <a:r>
              <a:rPr b="0" baseline="-25000" i="0" lang="en-US" sz="2800" u="none" cap="none" strike="noStrike">
                <a:solidFill>
                  <a:schemeClr val="dk2"/>
                </a:solidFill>
                <a:latin typeface="Calibri"/>
                <a:ea typeface="Calibri"/>
                <a:cs typeface="Calibri"/>
                <a:sym typeface="Calibri"/>
              </a:rPr>
              <a:t>1i</a:t>
            </a:r>
            <a:r>
              <a:rPr b="0" i="0" lang="en-US" sz="2800" u="none" cap="none" strike="noStrike">
                <a:solidFill>
                  <a:schemeClr val="dk2"/>
                </a:solidFill>
                <a:latin typeface="Calibri"/>
                <a:ea typeface="Calibri"/>
                <a:cs typeface="Calibri"/>
                <a:sym typeface="Calibri"/>
              </a:rPr>
              <a:t>, tạo ra một câu truy vấn q’ có (n-1) quan hệ. Như vậy số câu truy vấn q’ được sinh ra bởi phép thế bộ là card(R</a:t>
            </a:r>
            <a:r>
              <a:rPr b="0" baseline="-25000" i="0" lang="en-US" sz="2800" u="none" cap="none" strike="noStrike">
                <a:solidFill>
                  <a:schemeClr val="dk2"/>
                </a:solidFill>
                <a:latin typeface="Calibri"/>
                <a:ea typeface="Calibri"/>
                <a:cs typeface="Calibri"/>
                <a:sym typeface="Calibri"/>
              </a:rPr>
              <a:t>1</a:t>
            </a:r>
            <a:r>
              <a:rPr b="0" i="0" lang="en-US" sz="2800" u="none" cap="none" strike="noStrike">
                <a:solidFill>
                  <a:schemeClr val="dk2"/>
                </a:solidFill>
                <a:latin typeface="Calibri"/>
                <a:ea typeface="Calibri"/>
                <a:cs typeface="Calibri"/>
                <a:sym typeface="Calibri"/>
              </a:rPr>
              <a:t>).</a:t>
            </a:r>
            <a:endParaRPr b="0" i="0" sz="2800" u="none" cap="none" strike="noStrike">
              <a:solidFill>
                <a:schemeClr val="dk2"/>
              </a:solidFill>
              <a:latin typeface="Calibri"/>
              <a:ea typeface="Calibri"/>
              <a:cs typeface="Calibri"/>
              <a:sym typeface="Calibri"/>
            </a:endParaRPr>
          </a:p>
          <a:p>
            <a:pPr indent="-342900" lvl="0" marL="342900" marR="0" rtl="0" algn="l">
              <a:lnSpc>
                <a:spcPct val="120000"/>
              </a:lnSpc>
              <a:spcBef>
                <a:spcPts val="1360"/>
              </a:spcBef>
              <a:spcAft>
                <a:spcPts val="0"/>
              </a:spcAft>
              <a:buClr>
                <a:schemeClr val="dk2"/>
              </a:buClr>
              <a:buSzPts val="2800"/>
              <a:buFont typeface="Noto Sans Symbols"/>
              <a:buChar char="❖"/>
            </a:pPr>
            <a:r>
              <a:rPr b="0" i="0" lang="en-US" sz="2800" u="none" cap="none" strike="noStrike">
                <a:solidFill>
                  <a:schemeClr val="dk2"/>
                </a:solidFill>
                <a:latin typeface="Calibri"/>
                <a:ea typeface="Calibri"/>
                <a:cs typeface="Calibri"/>
                <a:sym typeface="Calibri"/>
              </a:rPr>
              <a:t>Tổng quát, phép thế bộ có thể mô tả như sau:</a:t>
            </a:r>
            <a:endParaRPr b="0" i="0" sz="2800" u="none" cap="none" strike="noStrike">
              <a:solidFill>
                <a:schemeClr val="dk2"/>
              </a:solidFill>
              <a:latin typeface="Calibri"/>
              <a:ea typeface="Calibri"/>
              <a:cs typeface="Calibri"/>
              <a:sym typeface="Calibri"/>
            </a:endParaRPr>
          </a:p>
          <a:p>
            <a:pPr indent="-342900" lvl="0" marL="342900" marR="0" rtl="0" algn="l">
              <a:lnSpc>
                <a:spcPct val="120000"/>
              </a:lnSpc>
              <a:spcBef>
                <a:spcPts val="1360"/>
              </a:spcBef>
              <a:spcAft>
                <a:spcPts val="0"/>
              </a:spcAft>
              <a:buClr>
                <a:schemeClr val="dk2"/>
              </a:buClr>
              <a:buSzPts val="2800"/>
              <a:buFont typeface="Noto Sans Symbols"/>
              <a:buChar char="❖"/>
            </a:pPr>
            <a:r>
              <a:rPr b="0" i="0" lang="en-US" sz="2800" u="none" cap="none" strike="noStrike">
                <a:solidFill>
                  <a:schemeClr val="dk2"/>
                </a:solidFill>
                <a:latin typeface="Calibri"/>
                <a:ea typeface="Calibri"/>
                <a:cs typeface="Calibri"/>
                <a:sym typeface="Calibri"/>
              </a:rPr>
              <a:t>q(R</a:t>
            </a:r>
            <a:r>
              <a:rPr b="0" baseline="-25000" i="0" lang="en-US" sz="2800" u="none" cap="none" strike="noStrike">
                <a:solidFill>
                  <a:schemeClr val="dk2"/>
                </a:solidFill>
                <a:latin typeface="Calibri"/>
                <a:ea typeface="Calibri"/>
                <a:cs typeface="Calibri"/>
                <a:sym typeface="Calibri"/>
              </a:rPr>
              <a:t>1</a:t>
            </a:r>
            <a:r>
              <a:rPr b="0" i="0" lang="en-US" sz="2800" u="none" cap="none" strike="noStrike">
                <a:solidFill>
                  <a:schemeClr val="dk2"/>
                </a:solidFill>
                <a:latin typeface="Calibri"/>
                <a:ea typeface="Calibri"/>
                <a:cs typeface="Calibri"/>
                <a:sym typeface="Calibri"/>
              </a:rPr>
              <a:t>, R</a:t>
            </a:r>
            <a:r>
              <a:rPr b="0" baseline="-25000" i="0" lang="en-US" sz="2800" u="none" cap="none" strike="noStrike">
                <a:solidFill>
                  <a:schemeClr val="dk2"/>
                </a:solidFill>
                <a:latin typeface="Calibri"/>
                <a:ea typeface="Calibri"/>
                <a:cs typeface="Calibri"/>
                <a:sym typeface="Calibri"/>
              </a:rPr>
              <a:t>2</a:t>
            </a:r>
            <a:r>
              <a:rPr b="0" i="0" lang="en-US" sz="2800" u="none" cap="none" strike="noStrike">
                <a:solidFill>
                  <a:schemeClr val="dk2"/>
                </a:solidFill>
                <a:latin typeface="Calibri"/>
                <a:ea typeface="Calibri"/>
                <a:cs typeface="Calibri"/>
                <a:sym typeface="Calibri"/>
              </a:rPr>
              <a:t>, . . . , R</a:t>
            </a:r>
            <a:r>
              <a:rPr b="0" baseline="-25000" i="0" lang="en-US" sz="2800" u="none" cap="none" strike="noStrike">
                <a:solidFill>
                  <a:schemeClr val="dk2"/>
                </a:solidFill>
                <a:latin typeface="Calibri"/>
                <a:ea typeface="Calibri"/>
                <a:cs typeface="Calibri"/>
                <a:sym typeface="Calibri"/>
              </a:rPr>
              <a:t>n</a:t>
            </a:r>
            <a:r>
              <a:rPr b="0" i="0" lang="en-US" sz="2800" u="none" cap="none" strike="noStrike">
                <a:solidFill>
                  <a:schemeClr val="dk2"/>
                </a:solidFill>
                <a:latin typeface="Calibri"/>
                <a:ea typeface="Calibri"/>
                <a:cs typeface="Calibri"/>
                <a:sym typeface="Calibri"/>
              </a:rPr>
              <a:t>) được thay bởi {q’(t</a:t>
            </a:r>
            <a:r>
              <a:rPr b="0" baseline="-25000" i="0" lang="en-US" sz="2800" u="none" cap="none" strike="noStrike">
                <a:solidFill>
                  <a:schemeClr val="dk2"/>
                </a:solidFill>
                <a:latin typeface="Calibri"/>
                <a:ea typeface="Calibri"/>
                <a:cs typeface="Calibri"/>
                <a:sym typeface="Calibri"/>
              </a:rPr>
              <a:t>1i</a:t>
            </a:r>
            <a:r>
              <a:rPr b="0" i="0" lang="en-US" sz="2800" u="none" cap="none" strike="noStrike">
                <a:solidFill>
                  <a:schemeClr val="dk2"/>
                </a:solidFill>
                <a:latin typeface="Calibri"/>
                <a:ea typeface="Calibri"/>
                <a:cs typeface="Calibri"/>
                <a:sym typeface="Calibri"/>
              </a:rPr>
              <a:t>, R</a:t>
            </a:r>
            <a:r>
              <a:rPr b="0" baseline="-25000" i="0" lang="en-US" sz="2800" u="none" cap="none" strike="noStrike">
                <a:solidFill>
                  <a:schemeClr val="dk2"/>
                </a:solidFill>
                <a:latin typeface="Calibri"/>
                <a:ea typeface="Calibri"/>
                <a:cs typeface="Calibri"/>
                <a:sym typeface="Calibri"/>
              </a:rPr>
              <a:t>2</a:t>
            </a:r>
            <a:r>
              <a:rPr b="0" i="0" lang="en-US" sz="2800" u="none" cap="none" strike="noStrike">
                <a:solidFill>
                  <a:schemeClr val="dk2"/>
                </a:solidFill>
                <a:latin typeface="Calibri"/>
                <a:ea typeface="Calibri"/>
                <a:cs typeface="Calibri"/>
                <a:sym typeface="Calibri"/>
              </a:rPr>
              <a:t>, R</a:t>
            </a:r>
            <a:r>
              <a:rPr b="0" baseline="-25000" i="0" lang="en-US" sz="2800" u="none" cap="none" strike="noStrike">
                <a:solidFill>
                  <a:schemeClr val="dk2"/>
                </a:solidFill>
                <a:latin typeface="Calibri"/>
                <a:ea typeface="Calibri"/>
                <a:cs typeface="Calibri"/>
                <a:sym typeface="Calibri"/>
              </a:rPr>
              <a:t>3</a:t>
            </a:r>
            <a:r>
              <a:rPr b="0" i="0" lang="en-US" sz="2800" u="none" cap="none" strike="noStrike">
                <a:solidFill>
                  <a:schemeClr val="dk2"/>
                </a:solidFill>
                <a:latin typeface="Calibri"/>
                <a:ea typeface="Calibri"/>
                <a:cs typeface="Calibri"/>
                <a:sym typeface="Calibri"/>
              </a:rPr>
              <a:t>, . . . , R</a:t>
            </a:r>
            <a:r>
              <a:rPr b="0" baseline="-25000" i="0" lang="en-US" sz="2800" u="none" cap="none" strike="noStrike">
                <a:solidFill>
                  <a:schemeClr val="dk2"/>
                </a:solidFill>
                <a:latin typeface="Calibri"/>
                <a:ea typeface="Calibri"/>
                <a:cs typeface="Calibri"/>
                <a:sym typeface="Calibri"/>
              </a:rPr>
              <a:t>n</a:t>
            </a:r>
            <a:r>
              <a:rPr b="0" i="0" lang="en-US" sz="2800" u="none" cap="none" strike="noStrike">
                <a:solidFill>
                  <a:schemeClr val="dk2"/>
                </a:solidFill>
                <a:latin typeface="Calibri"/>
                <a:ea typeface="Calibri"/>
                <a:cs typeface="Calibri"/>
                <a:sym typeface="Calibri"/>
              </a:rPr>
              <a:t>), t1i R1}</a:t>
            </a:r>
            <a:endParaRPr b="0" i="0" sz="2800" u="none" cap="none" strike="noStrike">
              <a:solidFill>
                <a:schemeClr val="dk2"/>
              </a:solidFill>
              <a:latin typeface="Calibri"/>
              <a:ea typeface="Calibri"/>
              <a:cs typeface="Calibri"/>
              <a:sym typeface="Calibri"/>
            </a:endParaRPr>
          </a:p>
          <a:p>
            <a:pPr indent="-342900" lvl="0" marL="342900" marR="0" rtl="0" algn="l">
              <a:lnSpc>
                <a:spcPct val="120000"/>
              </a:lnSpc>
              <a:spcBef>
                <a:spcPts val="1360"/>
              </a:spcBef>
              <a:spcAft>
                <a:spcPts val="0"/>
              </a:spcAft>
              <a:buClr>
                <a:schemeClr val="dk2"/>
              </a:buClr>
              <a:buSzPts val="2800"/>
              <a:buFont typeface="Noto Sans Symbols"/>
              <a:buChar char="❖"/>
            </a:pPr>
            <a:r>
              <a:rPr b="0" i="0" lang="en-US" sz="2800" u="none" cap="none" strike="noStrike">
                <a:solidFill>
                  <a:schemeClr val="dk2"/>
                </a:solidFill>
                <a:latin typeface="Calibri"/>
                <a:ea typeface="Calibri"/>
                <a:cs typeface="Calibri"/>
                <a:sym typeface="Calibri"/>
              </a:rPr>
              <a:t>Vì thế đối với mỗi bộ thu được, câu truy vấn con được xử lý đệ quy bằng phép thế nếu nó chưa bất khả giản</a:t>
            </a:r>
            <a:endParaRPr b="0" i="0" sz="2800" u="none" cap="none" strike="noStrike">
              <a:solidFill>
                <a:schemeClr val="dk2"/>
              </a:solidFill>
              <a:latin typeface="Calibri"/>
              <a:ea typeface="Calibri"/>
              <a:cs typeface="Calibri"/>
              <a:sym typeface="Calibri"/>
            </a:endParaRPr>
          </a:p>
          <a:p>
            <a:pPr indent="-190500" lvl="0" marL="342900" marR="0" rtl="0" algn="l">
              <a:spcBef>
                <a:spcPts val="1080"/>
              </a:spcBef>
              <a:spcAft>
                <a:spcPts val="0"/>
              </a:spcAft>
              <a:buClr>
                <a:schemeClr val="dk1"/>
              </a:buClr>
              <a:buSzPts val="2400"/>
              <a:buFont typeface="Noto Sans Symbols"/>
              <a:buNone/>
            </a:pPr>
            <a:r>
              <a:t/>
            </a:r>
            <a:endParaRPr b="0" i="0" sz="2400" u="none" cap="none" strike="noStrike">
              <a:solidFill>
                <a:schemeClr val="dk1"/>
              </a:solidFill>
              <a:latin typeface="Calibri"/>
              <a:ea typeface="Calibri"/>
              <a:cs typeface="Calibri"/>
              <a:sym typeface="Calibri"/>
            </a:endParaRPr>
          </a:p>
        </p:txBody>
      </p:sp>
      <p:sp>
        <p:nvSpPr>
          <p:cNvPr id="238" name="Google Shape;238;p16"/>
          <p:cNvSpPr txBox="1"/>
          <p:nvPr>
            <p:ph idx="1" type="subTitle"/>
          </p:nvPr>
        </p:nvSpPr>
        <p:spPr>
          <a:xfrm>
            <a:off x="4064001" y="1790700"/>
            <a:ext cx="9880600" cy="1219200"/>
          </a:xfrm>
          <a:prstGeom prst="rect">
            <a:avLst/>
          </a:prstGeom>
          <a:noFill/>
          <a:ln>
            <a:noFill/>
          </a:ln>
        </p:spPr>
        <p:txBody>
          <a:bodyPr anchorCtr="0" anchor="t" bIns="45700" lIns="91425" spcFirstLastPara="1" rIns="91425" wrap="square" tIns="45700">
            <a:normAutofit/>
          </a:bodyPr>
          <a:lstStyle/>
          <a:p>
            <a:pPr indent="0" lvl="0" marL="0" rtl="0" algn="ctr">
              <a:lnSpc>
                <a:spcPct val="120000"/>
              </a:lnSpc>
              <a:spcBef>
                <a:spcPts val="0"/>
              </a:spcBef>
              <a:spcAft>
                <a:spcPts val="0"/>
              </a:spcAft>
              <a:buClr>
                <a:schemeClr val="dk2"/>
              </a:buClr>
              <a:buSzPts val="2000"/>
              <a:buNone/>
            </a:pPr>
            <a:r>
              <a:rPr lang="en-US" sz="2000">
                <a:solidFill>
                  <a:schemeClr val="dk2"/>
                </a:solidFill>
                <a:latin typeface="Josefin Sans"/>
                <a:ea typeface="Josefin Sans"/>
                <a:cs typeface="Josefin Sans"/>
                <a:sym typeface="Josefin Sans"/>
              </a:rPr>
              <a:t>Cho câu truy vấn n-quan hệ q, các bộ của một biến được thay bằng các giá trị của chúng, tạo ra được một tập các truy vấn (n-1) biến.</a:t>
            </a:r>
            <a:endParaRPr sz="2000">
              <a:solidFill>
                <a:schemeClr val="dk2"/>
              </a:solidFill>
              <a:latin typeface="Josefin Sans"/>
              <a:ea typeface="Josefin Sans"/>
              <a:cs typeface="Josefin Sans"/>
              <a:sym typeface="Josefin Sans"/>
            </a:endParaRPr>
          </a:p>
          <a:p>
            <a:pPr indent="0" lvl="0" marL="0" rtl="0" algn="ctr">
              <a:spcBef>
                <a:spcPts val="1240"/>
              </a:spcBef>
              <a:spcAft>
                <a:spcPts val="0"/>
              </a:spcAft>
              <a:buClr>
                <a:srgbClr val="888888"/>
              </a:buClr>
              <a:buSzPts val="3200"/>
              <a:buNone/>
            </a:pPr>
            <a:r>
              <a:t/>
            </a:r>
            <a:endParaRPr/>
          </a:p>
        </p:txBody>
      </p:sp>
      <p:pic>
        <p:nvPicPr>
          <p:cNvPr id="239" name="Google Shape;239;p16"/>
          <p:cNvPicPr preferRelativeResize="0"/>
          <p:nvPr/>
        </p:nvPicPr>
        <p:blipFill rotWithShape="1">
          <a:blip r:embed="rId3">
            <a:alphaModFix/>
          </a:blip>
          <a:srcRect b="0" l="0" r="0" t="0"/>
          <a:stretch/>
        </p:blipFill>
        <p:spPr>
          <a:xfrm>
            <a:off x="12954000" y="3226594"/>
            <a:ext cx="3662625" cy="5642699"/>
          </a:xfrm>
          <a:prstGeom prst="rect">
            <a:avLst/>
          </a:prstGeom>
          <a:noFill/>
          <a:ln>
            <a:noFill/>
          </a:ln>
        </p:spPr>
      </p:pic>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43" name="Shape 243"/>
        <p:cNvGrpSpPr/>
        <p:nvPr/>
      </p:nvGrpSpPr>
      <p:grpSpPr>
        <a:xfrm>
          <a:off x="0" y="0"/>
          <a:ext cx="0" cy="0"/>
          <a:chOff x="0" y="0"/>
          <a:chExt cx="0" cy="0"/>
        </a:xfrm>
      </p:grpSpPr>
      <p:sp>
        <p:nvSpPr>
          <p:cNvPr id="244" name="Google Shape;244;p17"/>
          <p:cNvSpPr txBox="1"/>
          <p:nvPr/>
        </p:nvSpPr>
        <p:spPr>
          <a:xfrm>
            <a:off x="0" y="685800"/>
            <a:ext cx="7010400" cy="147002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2"/>
              </a:buClr>
              <a:buSzPts val="6600"/>
              <a:buFont typeface="Josefin Sans"/>
              <a:buNone/>
            </a:pPr>
            <a:r>
              <a:rPr b="0" i="0" lang="en-US" sz="6600" u="none" cap="none" strike="noStrike">
                <a:solidFill>
                  <a:schemeClr val="dk2"/>
                </a:solidFill>
                <a:latin typeface="Josefin Sans"/>
                <a:ea typeface="Josefin Sans"/>
                <a:cs typeface="Josefin Sans"/>
                <a:sym typeface="Josefin Sans"/>
              </a:rPr>
              <a:t>Ví dụ minh hoạ</a:t>
            </a:r>
            <a:endParaRPr b="0" i="0" sz="6600" u="none" cap="none" strike="noStrike">
              <a:solidFill>
                <a:schemeClr val="dk2"/>
              </a:solidFill>
              <a:latin typeface="Josefin Sans"/>
              <a:ea typeface="Josefin Sans"/>
              <a:cs typeface="Josefin Sans"/>
              <a:sym typeface="Josefin Sans"/>
            </a:endParaRPr>
          </a:p>
        </p:txBody>
      </p:sp>
      <p:pic>
        <p:nvPicPr>
          <p:cNvPr id="245" name="Google Shape;245;p17"/>
          <p:cNvPicPr preferRelativeResize="0"/>
          <p:nvPr/>
        </p:nvPicPr>
        <p:blipFill rotWithShape="1">
          <a:blip r:embed="rId3">
            <a:alphaModFix/>
          </a:blip>
          <a:srcRect b="0" l="0" r="0" t="0"/>
          <a:stretch/>
        </p:blipFill>
        <p:spPr>
          <a:xfrm>
            <a:off x="8305800" y="2155825"/>
            <a:ext cx="9525000" cy="7483475"/>
          </a:xfrm>
          <a:prstGeom prst="rect">
            <a:avLst/>
          </a:prstGeom>
          <a:noFill/>
          <a:ln>
            <a:noFill/>
          </a:ln>
        </p:spPr>
      </p:pic>
      <p:sp>
        <p:nvSpPr>
          <p:cNvPr id="246" name="Google Shape;246;p17"/>
          <p:cNvSpPr txBox="1"/>
          <p:nvPr>
            <p:ph idx="1" type="subTitle"/>
          </p:nvPr>
        </p:nvSpPr>
        <p:spPr>
          <a:xfrm>
            <a:off x="660362" y="1790700"/>
            <a:ext cx="7239000" cy="8001000"/>
          </a:xfrm>
          <a:prstGeom prst="rect">
            <a:avLst/>
          </a:prstGeom>
          <a:noFill/>
          <a:ln>
            <a:noFill/>
          </a:ln>
        </p:spPr>
        <p:txBody>
          <a:bodyPr anchorCtr="0" anchor="t" bIns="45700" lIns="91425" spcFirstLastPara="1" rIns="91425" wrap="square" tIns="45700">
            <a:normAutofit fontScale="92500"/>
          </a:bodyPr>
          <a:lstStyle/>
          <a:p>
            <a:pPr indent="-140970" lvl="0" marL="0" rtl="0" algn="l">
              <a:lnSpc>
                <a:spcPct val="120000"/>
              </a:lnSpc>
              <a:spcBef>
                <a:spcPts val="0"/>
              </a:spcBef>
              <a:spcAft>
                <a:spcPts val="0"/>
              </a:spcAft>
              <a:buClr>
                <a:schemeClr val="dk2"/>
              </a:buClr>
              <a:buSzPct val="100000"/>
              <a:buFont typeface="Noto Sans Symbols"/>
              <a:buChar char="❖"/>
            </a:pPr>
            <a:r>
              <a:rPr lang="en-US" sz="2400">
                <a:solidFill>
                  <a:schemeClr val="dk2"/>
                </a:solidFill>
                <a:latin typeface="Josefin Sans"/>
                <a:ea typeface="Josefin Sans"/>
                <a:cs typeface="Josefin Sans"/>
                <a:sym typeface="Josefin Sans"/>
              </a:rPr>
              <a:t>Ví dụ minh họa: </a:t>
            </a:r>
            <a:endParaRPr sz="2400">
              <a:solidFill>
                <a:schemeClr val="dk2"/>
              </a:solidFill>
              <a:latin typeface="Josefin Sans"/>
              <a:ea typeface="Josefin Sans"/>
              <a:cs typeface="Josefin Sans"/>
              <a:sym typeface="Josefin Sans"/>
            </a:endParaRPr>
          </a:p>
          <a:p>
            <a:pPr indent="-140970" lvl="0" marL="0" rtl="0" algn="l">
              <a:lnSpc>
                <a:spcPct val="120000"/>
              </a:lnSpc>
              <a:spcBef>
                <a:spcPts val="1044"/>
              </a:spcBef>
              <a:spcAft>
                <a:spcPts val="0"/>
              </a:spcAft>
              <a:buClr>
                <a:schemeClr val="dk2"/>
              </a:buClr>
              <a:buSzPct val="100000"/>
              <a:buFont typeface="Noto Sans Symbols"/>
              <a:buChar char="❖"/>
            </a:pPr>
            <a:r>
              <a:rPr lang="en-US" sz="2400">
                <a:solidFill>
                  <a:schemeClr val="dk2"/>
                </a:solidFill>
                <a:latin typeface="Josefin Sans"/>
                <a:ea typeface="Josefin Sans"/>
                <a:cs typeface="Josefin Sans"/>
                <a:sym typeface="Josefin Sans"/>
              </a:rPr>
              <a:t>Xét tiếp câu truy vấn q13 </a:t>
            </a:r>
            <a:endParaRPr sz="2400">
              <a:solidFill>
                <a:schemeClr val="dk2"/>
              </a:solidFill>
              <a:latin typeface="Josefin Sans"/>
              <a:ea typeface="Josefin Sans"/>
              <a:cs typeface="Josefin Sans"/>
              <a:sym typeface="Josefin Sans"/>
            </a:endParaRPr>
          </a:p>
          <a:p>
            <a:pPr indent="0" lvl="0" marL="0" rtl="0" algn="l">
              <a:lnSpc>
                <a:spcPct val="120000"/>
              </a:lnSpc>
              <a:spcBef>
                <a:spcPts val="1044"/>
              </a:spcBef>
              <a:spcAft>
                <a:spcPts val="0"/>
              </a:spcAft>
              <a:buClr>
                <a:srgbClr val="888888"/>
              </a:buClr>
              <a:buSzPct val="100000"/>
              <a:buNone/>
            </a:pPr>
            <a:r>
              <a:t/>
            </a:r>
            <a:endParaRPr sz="2400">
              <a:solidFill>
                <a:schemeClr val="dk2"/>
              </a:solidFill>
              <a:latin typeface="Josefin Sans"/>
              <a:ea typeface="Josefin Sans"/>
              <a:cs typeface="Josefin Sans"/>
              <a:sym typeface="Josefin Sans"/>
            </a:endParaRPr>
          </a:p>
          <a:p>
            <a:pPr indent="0" lvl="0" marL="0" rtl="0" algn="l">
              <a:lnSpc>
                <a:spcPct val="120000"/>
              </a:lnSpc>
              <a:spcBef>
                <a:spcPts val="1044"/>
              </a:spcBef>
              <a:spcAft>
                <a:spcPts val="0"/>
              </a:spcAft>
              <a:buClr>
                <a:srgbClr val="888888"/>
              </a:buClr>
              <a:buSzPct val="100000"/>
              <a:buFont typeface="Noto Sans Symbols"/>
              <a:buNone/>
            </a:pPr>
            <a:r>
              <a:t/>
            </a:r>
            <a:endParaRPr sz="2400">
              <a:solidFill>
                <a:schemeClr val="dk2"/>
              </a:solidFill>
              <a:latin typeface="Josefin Sans"/>
              <a:ea typeface="Josefin Sans"/>
              <a:cs typeface="Josefin Sans"/>
              <a:sym typeface="Josefin Sans"/>
            </a:endParaRPr>
          </a:p>
          <a:p>
            <a:pPr indent="0" lvl="0" marL="0" rtl="0" algn="l">
              <a:lnSpc>
                <a:spcPct val="120000"/>
              </a:lnSpc>
              <a:spcBef>
                <a:spcPts val="1044"/>
              </a:spcBef>
              <a:spcAft>
                <a:spcPts val="0"/>
              </a:spcAft>
              <a:buClr>
                <a:srgbClr val="888888"/>
              </a:buClr>
              <a:buSzPct val="100000"/>
              <a:buNone/>
            </a:pPr>
            <a:r>
              <a:t/>
            </a:r>
            <a:endParaRPr sz="2400">
              <a:solidFill>
                <a:schemeClr val="dk2"/>
              </a:solidFill>
              <a:latin typeface="Josefin Sans"/>
              <a:ea typeface="Josefin Sans"/>
              <a:cs typeface="Josefin Sans"/>
              <a:sym typeface="Josefin Sans"/>
            </a:endParaRPr>
          </a:p>
          <a:p>
            <a:pPr indent="-140970" lvl="0" marL="0" rtl="0" algn="l">
              <a:lnSpc>
                <a:spcPct val="120000"/>
              </a:lnSpc>
              <a:spcBef>
                <a:spcPts val="1044"/>
              </a:spcBef>
              <a:spcAft>
                <a:spcPts val="0"/>
              </a:spcAft>
              <a:buClr>
                <a:schemeClr val="dk2"/>
              </a:buClr>
              <a:buSzPct val="100000"/>
              <a:buFont typeface="Noto Sans Symbols"/>
              <a:buChar char="❖"/>
            </a:pPr>
            <a:r>
              <a:rPr lang="en-US" sz="2400">
                <a:solidFill>
                  <a:schemeClr val="dk2"/>
                </a:solidFill>
                <a:latin typeface="Josefin Sans"/>
                <a:ea typeface="Josefin Sans"/>
                <a:cs typeface="Josefin Sans"/>
                <a:sym typeface="Josefin Sans"/>
              </a:rPr>
              <a:t>Quan hệ được định nghĩa bởi biến TGIAN2 chạy trên thuộc tính duy nhất MANV. Giả sử rằng nó chỉ chứa hai bộ: &lt;E1&gt; và &lt;E2&gt; . Phép thế cho TGIAN2 tạo ra hai câu truy vấn con đơn quan hệ:</a:t>
            </a:r>
            <a:endParaRPr/>
          </a:p>
          <a:p>
            <a:pPr indent="0" lvl="0" marL="0" rtl="0" algn="l">
              <a:lnSpc>
                <a:spcPct val="120000"/>
              </a:lnSpc>
              <a:spcBef>
                <a:spcPts val="1044"/>
              </a:spcBef>
              <a:spcAft>
                <a:spcPts val="0"/>
              </a:spcAft>
              <a:buClr>
                <a:srgbClr val="888888"/>
              </a:buClr>
              <a:buSzPct val="100000"/>
              <a:buNone/>
            </a:pPr>
            <a:r>
              <a:t/>
            </a:r>
            <a:endParaRPr sz="2400">
              <a:solidFill>
                <a:schemeClr val="dk2"/>
              </a:solidFill>
              <a:latin typeface="Josefin Sans"/>
              <a:ea typeface="Josefin Sans"/>
              <a:cs typeface="Josefin Sans"/>
              <a:sym typeface="Josefin Sans"/>
            </a:endParaRPr>
          </a:p>
          <a:p>
            <a:pPr indent="0" lvl="0" marL="0" rtl="0" algn="l">
              <a:lnSpc>
                <a:spcPct val="120000"/>
              </a:lnSpc>
              <a:spcBef>
                <a:spcPts val="1044"/>
              </a:spcBef>
              <a:spcAft>
                <a:spcPts val="0"/>
              </a:spcAft>
              <a:buClr>
                <a:srgbClr val="888888"/>
              </a:buClr>
              <a:buSzPct val="100000"/>
              <a:buFont typeface="Noto Sans Symbols"/>
              <a:buNone/>
            </a:pPr>
            <a:r>
              <a:t/>
            </a:r>
            <a:endParaRPr sz="2400">
              <a:solidFill>
                <a:schemeClr val="dk2"/>
              </a:solidFill>
              <a:latin typeface="Josefin Sans"/>
              <a:ea typeface="Josefin Sans"/>
              <a:cs typeface="Josefin Sans"/>
              <a:sym typeface="Josefin Sans"/>
            </a:endParaRPr>
          </a:p>
          <a:p>
            <a:pPr indent="0" lvl="0" marL="0" rtl="0" algn="l">
              <a:lnSpc>
                <a:spcPct val="120000"/>
              </a:lnSpc>
              <a:spcBef>
                <a:spcPts val="1044"/>
              </a:spcBef>
              <a:spcAft>
                <a:spcPts val="0"/>
              </a:spcAft>
              <a:buClr>
                <a:srgbClr val="888888"/>
              </a:buClr>
              <a:buSzPct val="100000"/>
              <a:buFont typeface="Noto Sans Symbols"/>
              <a:buNone/>
            </a:pPr>
            <a:r>
              <a:t/>
            </a:r>
            <a:endParaRPr sz="2400">
              <a:solidFill>
                <a:schemeClr val="dk2"/>
              </a:solidFill>
              <a:latin typeface="Josefin Sans"/>
              <a:ea typeface="Josefin Sans"/>
              <a:cs typeface="Josefin Sans"/>
              <a:sym typeface="Josefin Sans"/>
            </a:endParaRPr>
          </a:p>
          <a:p>
            <a:pPr indent="0" lvl="0" marL="0" rtl="0" algn="l">
              <a:lnSpc>
                <a:spcPct val="120000"/>
              </a:lnSpc>
              <a:spcBef>
                <a:spcPts val="1044"/>
              </a:spcBef>
              <a:spcAft>
                <a:spcPts val="0"/>
              </a:spcAft>
              <a:buClr>
                <a:srgbClr val="888888"/>
              </a:buClr>
              <a:buSzPct val="100000"/>
              <a:buFont typeface="Noto Sans Symbols"/>
              <a:buNone/>
            </a:pPr>
            <a:r>
              <a:t/>
            </a:r>
            <a:endParaRPr sz="2400">
              <a:solidFill>
                <a:schemeClr val="dk2"/>
              </a:solidFill>
              <a:latin typeface="Josefin Sans"/>
              <a:ea typeface="Josefin Sans"/>
              <a:cs typeface="Josefin Sans"/>
              <a:sym typeface="Josefin Sans"/>
            </a:endParaRPr>
          </a:p>
          <a:p>
            <a:pPr indent="0" lvl="0" marL="0" rtl="0" algn="l">
              <a:lnSpc>
                <a:spcPct val="120000"/>
              </a:lnSpc>
              <a:spcBef>
                <a:spcPts val="1044"/>
              </a:spcBef>
              <a:spcAft>
                <a:spcPts val="0"/>
              </a:spcAft>
              <a:buClr>
                <a:srgbClr val="888888"/>
              </a:buClr>
              <a:buSzPct val="100000"/>
              <a:buNone/>
            </a:pPr>
            <a:r>
              <a:t/>
            </a:r>
            <a:endParaRPr sz="2400">
              <a:solidFill>
                <a:schemeClr val="dk2"/>
              </a:solidFill>
              <a:latin typeface="Josefin Sans"/>
              <a:ea typeface="Josefin Sans"/>
              <a:cs typeface="Josefin Sans"/>
              <a:sym typeface="Josefin Sans"/>
            </a:endParaRPr>
          </a:p>
          <a:p>
            <a:pPr indent="-140970" lvl="0" marL="0" rtl="0" algn="l">
              <a:lnSpc>
                <a:spcPct val="120000"/>
              </a:lnSpc>
              <a:spcBef>
                <a:spcPts val="1044"/>
              </a:spcBef>
              <a:spcAft>
                <a:spcPts val="0"/>
              </a:spcAft>
              <a:buClr>
                <a:schemeClr val="dk2"/>
              </a:buClr>
              <a:buSzPct val="100000"/>
              <a:buFont typeface="Noto Sans Symbols"/>
              <a:buChar char="❖"/>
            </a:pPr>
            <a:r>
              <a:rPr lang="en-US" sz="2400">
                <a:solidFill>
                  <a:schemeClr val="dk2"/>
                </a:solidFill>
                <a:latin typeface="Josefin Sans"/>
                <a:ea typeface="Josefin Sans"/>
                <a:cs typeface="Josefin Sans"/>
                <a:sym typeface="Josefin Sans"/>
              </a:rPr>
              <a:t>Sau đó chúng có thể được OVQP quản lý và sử dụng</a:t>
            </a:r>
            <a:endParaRPr sz="2400">
              <a:solidFill>
                <a:schemeClr val="dk2"/>
              </a:solidFill>
              <a:latin typeface="Josefin Sans"/>
              <a:ea typeface="Josefin Sans"/>
              <a:cs typeface="Josefin Sans"/>
              <a:sym typeface="Josefin Sans"/>
            </a:endParaRPr>
          </a:p>
          <a:p>
            <a:pPr indent="0" lvl="0" marL="0" rtl="0" algn="l">
              <a:spcBef>
                <a:spcPts val="1044"/>
              </a:spcBef>
              <a:spcAft>
                <a:spcPts val="0"/>
              </a:spcAft>
              <a:buClr>
                <a:srgbClr val="888888"/>
              </a:buClr>
              <a:buSzPct val="100000"/>
              <a:buNone/>
            </a:pPr>
            <a:r>
              <a:t/>
            </a:r>
            <a:endParaRPr sz="2400">
              <a:solidFill>
                <a:schemeClr val="dk2"/>
              </a:solidFill>
              <a:latin typeface="Josefin Sans"/>
              <a:ea typeface="Josefin Sans"/>
              <a:cs typeface="Josefin Sans"/>
              <a:sym typeface="Josefin Sans"/>
            </a:endParaRPr>
          </a:p>
        </p:txBody>
      </p:sp>
      <p:pic>
        <p:nvPicPr>
          <p:cNvPr id="247" name="Google Shape;247;p17"/>
          <p:cNvPicPr preferRelativeResize="0"/>
          <p:nvPr/>
        </p:nvPicPr>
        <p:blipFill rotWithShape="1">
          <a:blip r:embed="rId4">
            <a:alphaModFix/>
          </a:blip>
          <a:srcRect b="0" l="0" r="0" t="0"/>
          <a:stretch/>
        </p:blipFill>
        <p:spPr>
          <a:xfrm>
            <a:off x="6477000" y="-924353"/>
            <a:ext cx="4597438" cy="2842053"/>
          </a:xfrm>
          <a:prstGeom prst="rect">
            <a:avLst/>
          </a:prstGeom>
          <a:noFill/>
          <a:ln>
            <a:noFill/>
          </a:ln>
        </p:spPr>
      </p:pic>
      <p:pic>
        <p:nvPicPr>
          <p:cNvPr id="248" name="Google Shape;248;p17"/>
          <p:cNvPicPr preferRelativeResize="0"/>
          <p:nvPr/>
        </p:nvPicPr>
        <p:blipFill rotWithShape="1">
          <a:blip r:embed="rId5">
            <a:alphaModFix/>
          </a:blip>
          <a:srcRect b="0" l="0" r="0" t="0"/>
          <a:stretch/>
        </p:blipFill>
        <p:spPr>
          <a:xfrm>
            <a:off x="11963400" y="-3554821"/>
            <a:ext cx="5357753" cy="5591583"/>
          </a:xfrm>
          <a:prstGeom prst="rect">
            <a:avLst/>
          </a:prstGeom>
          <a:noFill/>
          <a:ln>
            <a:noFill/>
          </a:ln>
        </p:spPr>
      </p:pic>
      <p:pic>
        <p:nvPicPr>
          <p:cNvPr id="249" name="Google Shape;249;p17"/>
          <p:cNvPicPr preferRelativeResize="0"/>
          <p:nvPr/>
        </p:nvPicPr>
        <p:blipFill rotWithShape="1">
          <a:blip r:embed="rId6">
            <a:alphaModFix/>
          </a:blip>
          <a:srcRect b="0" l="0" r="0" t="0"/>
          <a:stretch/>
        </p:blipFill>
        <p:spPr>
          <a:xfrm>
            <a:off x="838200" y="2927778"/>
            <a:ext cx="5562600" cy="1676400"/>
          </a:xfrm>
          <a:prstGeom prst="rect">
            <a:avLst/>
          </a:prstGeom>
          <a:noFill/>
          <a:ln>
            <a:noFill/>
          </a:ln>
        </p:spPr>
      </p:pic>
      <p:pic>
        <p:nvPicPr>
          <p:cNvPr id="250" name="Google Shape;250;p17"/>
          <p:cNvPicPr preferRelativeResize="0"/>
          <p:nvPr/>
        </p:nvPicPr>
        <p:blipFill rotWithShape="1">
          <a:blip r:embed="rId7">
            <a:alphaModFix/>
          </a:blip>
          <a:srcRect b="0" l="0" r="0" t="0"/>
          <a:stretch/>
        </p:blipFill>
        <p:spPr>
          <a:xfrm>
            <a:off x="929640" y="6334553"/>
            <a:ext cx="5394960" cy="1295400"/>
          </a:xfrm>
          <a:prstGeom prst="rect">
            <a:avLst/>
          </a:prstGeom>
          <a:noFill/>
          <a:ln>
            <a:noFill/>
          </a:ln>
        </p:spPr>
      </p:pic>
      <p:pic>
        <p:nvPicPr>
          <p:cNvPr id="251" name="Google Shape;251;p17"/>
          <p:cNvPicPr preferRelativeResize="0"/>
          <p:nvPr/>
        </p:nvPicPr>
        <p:blipFill rotWithShape="1">
          <a:blip r:embed="rId8">
            <a:alphaModFix/>
          </a:blip>
          <a:srcRect b="0" l="0" r="0" t="0"/>
          <a:stretch/>
        </p:blipFill>
        <p:spPr>
          <a:xfrm>
            <a:off x="914400" y="7629953"/>
            <a:ext cx="5410200" cy="1419653"/>
          </a:xfrm>
          <a:prstGeom prst="rect">
            <a:avLst/>
          </a:prstGeom>
          <a:noFill/>
          <a:ln>
            <a:noFill/>
          </a:ln>
        </p:spPr>
      </p:pic>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55" name="Shape 255"/>
        <p:cNvGrpSpPr/>
        <p:nvPr/>
      </p:nvGrpSpPr>
      <p:grpSpPr>
        <a:xfrm>
          <a:off x="0" y="0"/>
          <a:ext cx="0" cy="0"/>
          <a:chOff x="0" y="0"/>
          <a:chExt cx="0" cy="0"/>
        </a:xfrm>
      </p:grpSpPr>
      <p:sp>
        <p:nvSpPr>
          <p:cNvPr id="256" name="Google Shape;256;p18"/>
          <p:cNvSpPr txBox="1"/>
          <p:nvPr/>
        </p:nvSpPr>
        <p:spPr>
          <a:xfrm>
            <a:off x="533400" y="622300"/>
            <a:ext cx="4953000" cy="14700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6600"/>
              <a:buFont typeface="Josefin Sans"/>
              <a:buNone/>
            </a:pPr>
            <a:r>
              <a:rPr b="0" i="0" lang="en-US" sz="6600" u="none" cap="none" strike="noStrike">
                <a:solidFill>
                  <a:schemeClr val="dk2"/>
                </a:solidFill>
                <a:latin typeface="Josefin Sans"/>
                <a:ea typeface="Josefin Sans"/>
                <a:cs typeface="Josefin Sans"/>
                <a:sym typeface="Josefin Sans"/>
              </a:rPr>
              <a:t>Nhận xét</a:t>
            </a:r>
            <a:endParaRPr b="0" i="0" sz="6600" u="none" cap="none" strike="noStrike">
              <a:solidFill>
                <a:schemeClr val="dk2"/>
              </a:solidFill>
              <a:latin typeface="Josefin Sans"/>
              <a:ea typeface="Josefin Sans"/>
              <a:cs typeface="Josefin Sans"/>
              <a:sym typeface="Josefin Sans"/>
            </a:endParaRPr>
          </a:p>
        </p:txBody>
      </p:sp>
      <p:sp>
        <p:nvSpPr>
          <p:cNvPr id="257" name="Google Shape;257;p18"/>
          <p:cNvSpPr txBox="1"/>
          <p:nvPr>
            <p:ph idx="1" type="subTitle"/>
          </p:nvPr>
        </p:nvSpPr>
        <p:spPr>
          <a:xfrm>
            <a:off x="533400" y="2552700"/>
            <a:ext cx="10515600" cy="61722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120000"/>
              </a:lnSpc>
              <a:spcBef>
                <a:spcPts val="0"/>
              </a:spcBef>
              <a:spcAft>
                <a:spcPts val="0"/>
              </a:spcAft>
              <a:buClr>
                <a:schemeClr val="dk2"/>
              </a:buClr>
              <a:buSzPct val="100000"/>
              <a:buFont typeface="Noto Sans Symbols"/>
              <a:buChar char="⮚"/>
            </a:pPr>
            <a:r>
              <a:rPr lang="en-US" sz="2800">
                <a:solidFill>
                  <a:schemeClr val="dk2"/>
                </a:solidFill>
                <a:latin typeface="Josefin Sans"/>
                <a:ea typeface="Josefin Sans"/>
                <a:cs typeface="Josefin Sans"/>
                <a:sym typeface="Josefin Sans"/>
              </a:rPr>
              <a:t>Thuật toán tối ưu hoá INGRES (được gọi là INGRES - QOA) sẽ xử lý đệ qui cho đến khi không còn câu truy vấn đa quan hệ nào nữa.</a:t>
            </a:r>
            <a:endParaRPr sz="2800">
              <a:solidFill>
                <a:schemeClr val="dk2"/>
              </a:solidFill>
              <a:latin typeface="Josefin Sans"/>
              <a:ea typeface="Josefin Sans"/>
              <a:cs typeface="Josefin Sans"/>
              <a:sym typeface="Josefin Sans"/>
            </a:endParaRPr>
          </a:p>
          <a:p>
            <a:pPr indent="-342900" lvl="0" marL="342900" rtl="0" algn="l">
              <a:lnSpc>
                <a:spcPct val="120000"/>
              </a:lnSpc>
              <a:spcBef>
                <a:spcPts val="1318"/>
              </a:spcBef>
              <a:spcAft>
                <a:spcPts val="0"/>
              </a:spcAft>
              <a:buClr>
                <a:schemeClr val="dk2"/>
              </a:buClr>
              <a:buSzPct val="100000"/>
              <a:buFont typeface="Noto Sans Symbols"/>
              <a:buChar char="⮚"/>
            </a:pPr>
            <a:r>
              <a:rPr lang="en-US" sz="2800">
                <a:solidFill>
                  <a:schemeClr val="dk2"/>
                </a:solidFill>
                <a:latin typeface="Josefin Sans"/>
                <a:ea typeface="Josefin Sans"/>
                <a:cs typeface="Josefin Sans"/>
                <a:sym typeface="Josefin Sans"/>
              </a:rPr>
              <a:t>Thuật toán có thể được áp dụng cho các phép chọn và các phép chiếu ngay khi có thể sử dụng kỹ thuật tách.</a:t>
            </a:r>
            <a:endParaRPr sz="2800">
              <a:solidFill>
                <a:schemeClr val="dk2"/>
              </a:solidFill>
              <a:latin typeface="Josefin Sans"/>
              <a:ea typeface="Josefin Sans"/>
              <a:cs typeface="Josefin Sans"/>
              <a:sym typeface="Josefin Sans"/>
            </a:endParaRPr>
          </a:p>
          <a:p>
            <a:pPr indent="-342900" lvl="0" marL="342900" rtl="0" algn="l">
              <a:lnSpc>
                <a:spcPct val="120000"/>
              </a:lnSpc>
              <a:spcBef>
                <a:spcPts val="1318"/>
              </a:spcBef>
              <a:spcAft>
                <a:spcPts val="0"/>
              </a:spcAft>
              <a:buClr>
                <a:schemeClr val="dk2"/>
              </a:buClr>
              <a:buSzPct val="100000"/>
              <a:buFont typeface="Noto Sans Symbols"/>
              <a:buChar char="⮚"/>
            </a:pPr>
            <a:r>
              <a:rPr lang="en-US" sz="2800">
                <a:solidFill>
                  <a:schemeClr val="dk2"/>
                </a:solidFill>
                <a:latin typeface="Josefin Sans"/>
                <a:ea typeface="Josefin Sans"/>
                <a:cs typeface="Josefin Sans"/>
                <a:sym typeface="Josefin Sans"/>
              </a:rPr>
              <a:t>Kết quả của câu truy vấn đơn quan hệ được lưu trong những cấu trúc dữ liệu có khả năng tối ưu hoá những câu truy vấn sau đó (như các nối) và sẽ được OVQP sử dụng.</a:t>
            </a:r>
            <a:endParaRPr sz="2800">
              <a:solidFill>
                <a:schemeClr val="dk2"/>
              </a:solidFill>
              <a:latin typeface="Josefin Sans"/>
              <a:ea typeface="Josefin Sans"/>
              <a:cs typeface="Josefin Sans"/>
              <a:sym typeface="Josefin Sans"/>
            </a:endParaRPr>
          </a:p>
          <a:p>
            <a:pPr indent="-342900" lvl="0" marL="342900" rtl="0" algn="l">
              <a:lnSpc>
                <a:spcPct val="120000"/>
              </a:lnSpc>
              <a:spcBef>
                <a:spcPts val="1318"/>
              </a:spcBef>
              <a:spcAft>
                <a:spcPts val="0"/>
              </a:spcAft>
              <a:buClr>
                <a:schemeClr val="dk2"/>
              </a:buClr>
              <a:buSzPct val="100000"/>
              <a:buFont typeface="Noto Sans Symbols"/>
              <a:buChar char="⮚"/>
            </a:pPr>
            <a:r>
              <a:rPr lang="en-US" sz="2800">
                <a:solidFill>
                  <a:schemeClr val="dk2"/>
                </a:solidFill>
                <a:latin typeface="Josefin Sans"/>
                <a:ea typeface="Josefin Sans"/>
                <a:cs typeface="Josefin Sans"/>
                <a:sym typeface="Josefin Sans"/>
              </a:rPr>
              <a:t>Các câu truy vấn bất khả giản còn lại sau phép tách sẽ được sử lý bằng phép thế bộ.</a:t>
            </a:r>
            <a:endParaRPr sz="2800">
              <a:solidFill>
                <a:schemeClr val="dk2"/>
              </a:solidFill>
              <a:latin typeface="Josefin Sans"/>
              <a:ea typeface="Josefin Sans"/>
              <a:cs typeface="Josefin Sans"/>
              <a:sym typeface="Josefin Sans"/>
            </a:endParaRPr>
          </a:p>
          <a:p>
            <a:pPr indent="-342900" lvl="0" marL="342900" rtl="0" algn="l">
              <a:lnSpc>
                <a:spcPct val="120000"/>
              </a:lnSpc>
              <a:spcBef>
                <a:spcPts val="1318"/>
              </a:spcBef>
              <a:spcAft>
                <a:spcPts val="0"/>
              </a:spcAft>
              <a:buClr>
                <a:schemeClr val="dk2"/>
              </a:buClr>
              <a:buSzPct val="100000"/>
              <a:buFont typeface="Noto Sans Symbols"/>
              <a:buChar char="⮚"/>
            </a:pPr>
            <a:r>
              <a:rPr lang="en-US" sz="2800">
                <a:solidFill>
                  <a:schemeClr val="dk2"/>
                </a:solidFill>
                <a:latin typeface="Josefin Sans"/>
                <a:ea typeface="Josefin Sans"/>
                <a:cs typeface="Josefin Sans"/>
                <a:sym typeface="Josefin Sans"/>
              </a:rPr>
              <a:t>Câu truy vấn bất khả giản, được kí hiệu là MRQ’. Quan hệ nhỏ nhất với lực lượng của nó đã được biết từ kết quả của câu truy vấn trước đó sẽ được chọn để thay thế.</a:t>
            </a:r>
            <a:endParaRPr sz="2800">
              <a:solidFill>
                <a:schemeClr val="dk2"/>
              </a:solidFill>
              <a:latin typeface="Josefin Sans"/>
              <a:ea typeface="Josefin Sans"/>
              <a:cs typeface="Josefin Sans"/>
              <a:sym typeface="Josefin Sans"/>
            </a:endParaRPr>
          </a:p>
          <a:p>
            <a:pPr indent="0" lvl="0" marL="0" rtl="0" algn="l">
              <a:spcBef>
                <a:spcPts val="1044"/>
              </a:spcBef>
              <a:spcAft>
                <a:spcPts val="0"/>
              </a:spcAft>
              <a:buClr>
                <a:srgbClr val="888888"/>
              </a:buClr>
              <a:buSzPct val="100000"/>
              <a:buNone/>
            </a:pPr>
            <a:r>
              <a:t/>
            </a:r>
            <a:endParaRPr sz="2400">
              <a:solidFill>
                <a:schemeClr val="dk2"/>
              </a:solidFill>
              <a:latin typeface="Josefin Sans"/>
              <a:ea typeface="Josefin Sans"/>
              <a:cs typeface="Josefin Sans"/>
              <a:sym typeface="Josefin Sans"/>
            </a:endParaRPr>
          </a:p>
        </p:txBody>
      </p:sp>
      <p:pic>
        <p:nvPicPr>
          <p:cNvPr id="258" name="Google Shape;258;p18"/>
          <p:cNvPicPr preferRelativeResize="0"/>
          <p:nvPr/>
        </p:nvPicPr>
        <p:blipFill rotWithShape="1">
          <a:blip r:embed="rId3">
            <a:alphaModFix/>
          </a:blip>
          <a:srcRect b="0" l="0" r="0" t="0"/>
          <a:stretch/>
        </p:blipFill>
        <p:spPr>
          <a:xfrm>
            <a:off x="11658600" y="1357312"/>
            <a:ext cx="6414740" cy="6631780"/>
          </a:xfrm>
          <a:prstGeom prst="rect">
            <a:avLst/>
          </a:prstGeom>
          <a:noFill/>
          <a:ln>
            <a:noFill/>
          </a:ln>
        </p:spPr>
      </p:pic>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62" name="Shape 262"/>
        <p:cNvGrpSpPr/>
        <p:nvPr/>
      </p:nvGrpSpPr>
      <p:grpSpPr>
        <a:xfrm>
          <a:off x="0" y="0"/>
          <a:ext cx="0" cy="0"/>
          <a:chOff x="0" y="0"/>
          <a:chExt cx="0" cy="0"/>
        </a:xfrm>
      </p:grpSpPr>
      <p:pic>
        <p:nvPicPr>
          <p:cNvPr id="263" name="Google Shape;263;p19"/>
          <p:cNvPicPr preferRelativeResize="0"/>
          <p:nvPr/>
        </p:nvPicPr>
        <p:blipFill rotWithShape="1">
          <a:blip r:embed="rId3">
            <a:alphaModFix/>
          </a:blip>
          <a:srcRect b="0" l="0" r="0" t="0"/>
          <a:stretch/>
        </p:blipFill>
        <p:spPr>
          <a:xfrm>
            <a:off x="2286000" y="614711"/>
            <a:ext cx="3489749" cy="2861594"/>
          </a:xfrm>
          <a:prstGeom prst="rect">
            <a:avLst/>
          </a:prstGeom>
          <a:noFill/>
          <a:ln>
            <a:noFill/>
          </a:ln>
        </p:spPr>
      </p:pic>
      <p:pic>
        <p:nvPicPr>
          <p:cNvPr id="264" name="Google Shape;264;p19"/>
          <p:cNvPicPr preferRelativeResize="0"/>
          <p:nvPr/>
        </p:nvPicPr>
        <p:blipFill rotWithShape="1">
          <a:blip r:embed="rId4">
            <a:alphaModFix/>
          </a:blip>
          <a:srcRect b="0" l="0" r="0" t="0"/>
          <a:stretch/>
        </p:blipFill>
        <p:spPr>
          <a:xfrm>
            <a:off x="1490793" y="4342477"/>
            <a:ext cx="4618653" cy="4114800"/>
          </a:xfrm>
          <a:prstGeom prst="rect">
            <a:avLst/>
          </a:prstGeom>
          <a:noFill/>
          <a:ln>
            <a:noFill/>
          </a:ln>
        </p:spPr>
      </p:pic>
      <p:sp>
        <p:nvSpPr>
          <p:cNvPr id="265" name="Google Shape;265;p19"/>
          <p:cNvSpPr txBox="1"/>
          <p:nvPr/>
        </p:nvSpPr>
        <p:spPr>
          <a:xfrm>
            <a:off x="7416799" y="352027"/>
            <a:ext cx="7772400" cy="829073"/>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b="1" i="0" lang="en-US" sz="4800" u="none" cap="none" strike="noStrike">
                <a:solidFill>
                  <a:srgbClr val="2B4B82"/>
                </a:solidFill>
                <a:latin typeface="Josefin Sans"/>
                <a:ea typeface="Josefin Sans"/>
                <a:cs typeface="Josefin Sans"/>
                <a:sym typeface="Josefin Sans"/>
              </a:rPr>
              <a:t>Thuật toán INGERS-QOA</a:t>
            </a:r>
            <a:endParaRPr/>
          </a:p>
        </p:txBody>
      </p:sp>
      <p:sp>
        <p:nvSpPr>
          <p:cNvPr id="266" name="Google Shape;266;p19"/>
          <p:cNvSpPr txBox="1"/>
          <p:nvPr/>
        </p:nvSpPr>
        <p:spPr>
          <a:xfrm>
            <a:off x="7010400" y="1457292"/>
            <a:ext cx="10058400" cy="1350498"/>
          </a:xfrm>
          <a:prstGeom prst="rect">
            <a:avLst/>
          </a:prstGeom>
          <a:noFill/>
          <a:ln>
            <a:noFill/>
          </a:ln>
        </p:spPr>
        <p:txBody>
          <a:bodyPr anchorCtr="0" anchor="t" bIns="0" lIns="0" spcFirstLastPara="1" rIns="0" wrap="square" tIns="0">
            <a:spAutoFit/>
          </a:bodyPr>
          <a:lstStyle/>
          <a:p>
            <a:pPr indent="-342900" lvl="0" marL="800100" marR="0" rtl="0" algn="l">
              <a:lnSpc>
                <a:spcPct val="120000"/>
              </a:lnSpc>
              <a:spcBef>
                <a:spcPts val="0"/>
              </a:spcBef>
              <a:spcAft>
                <a:spcPts val="0"/>
              </a:spcAft>
              <a:buClr>
                <a:schemeClr val="dk2"/>
              </a:buClr>
              <a:buSzPts val="2400"/>
              <a:buFont typeface="Noto Sans Symbols"/>
              <a:buChar char="▪"/>
            </a:pPr>
            <a:r>
              <a:rPr b="0" i="0" lang="en-US" sz="2400" u="none" cap="none" strike="noStrike">
                <a:solidFill>
                  <a:schemeClr val="dk2"/>
                </a:solidFill>
                <a:latin typeface="Josefin Sans"/>
                <a:ea typeface="Josefin Sans"/>
                <a:cs typeface="Josefin Sans"/>
                <a:sym typeface="Josefin Sans"/>
              </a:rPr>
              <a:t>Input:    MVQ: Truy vấn đa biến với n biến </a:t>
            </a:r>
            <a:endParaRPr/>
          </a:p>
          <a:p>
            <a:pPr indent="-342900" lvl="0" marL="800100" marR="0" rtl="0" algn="l">
              <a:lnSpc>
                <a:spcPct val="120000"/>
              </a:lnSpc>
              <a:spcBef>
                <a:spcPts val="600"/>
              </a:spcBef>
              <a:spcAft>
                <a:spcPts val="0"/>
              </a:spcAft>
              <a:buClr>
                <a:schemeClr val="dk2"/>
              </a:buClr>
              <a:buSzPts val="2400"/>
              <a:buFont typeface="Noto Sans Symbols"/>
              <a:buChar char="▪"/>
            </a:pPr>
            <a:r>
              <a:rPr b="0" i="0" lang="en-US" sz="2400" u="none" cap="none" strike="noStrike">
                <a:solidFill>
                  <a:schemeClr val="dk2"/>
                </a:solidFill>
                <a:latin typeface="Josefin Sans"/>
                <a:ea typeface="Josefin Sans"/>
                <a:cs typeface="Josefin Sans"/>
                <a:sym typeface="Josefin Sans"/>
              </a:rPr>
              <a:t>Output: Kết quả thực hiện </a:t>
            </a:r>
            <a:endParaRPr b="0" i="0" sz="2400" u="none" cap="none" strike="noStrike">
              <a:solidFill>
                <a:schemeClr val="dk2"/>
              </a:solidFill>
              <a:latin typeface="Josefin Sans"/>
              <a:ea typeface="Josefin Sans"/>
              <a:cs typeface="Josefin Sans"/>
              <a:sym typeface="Josefin Sans"/>
            </a:endParaRPr>
          </a:p>
          <a:p>
            <a:pPr indent="0" lvl="0" marL="457200" marR="0" rtl="0" algn="l">
              <a:lnSpc>
                <a:spcPct val="120000"/>
              </a:lnSpc>
              <a:spcBef>
                <a:spcPts val="60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id="267" name="Google Shape;267;p19"/>
          <p:cNvPicPr preferRelativeResize="0"/>
          <p:nvPr/>
        </p:nvPicPr>
        <p:blipFill rotWithShape="1">
          <a:blip r:embed="rId5">
            <a:alphaModFix/>
          </a:blip>
          <a:srcRect b="0" l="0" r="0" t="0"/>
          <a:stretch/>
        </p:blipFill>
        <p:spPr>
          <a:xfrm>
            <a:off x="7950199" y="2467373"/>
            <a:ext cx="9118601" cy="7467600"/>
          </a:xfrm>
          <a:prstGeom prst="rect">
            <a:avLst/>
          </a:prstGeom>
          <a:noFill/>
          <a:ln>
            <a:noFill/>
          </a:ln>
        </p:spPr>
      </p:pic>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96" name="Shape 96"/>
        <p:cNvGrpSpPr/>
        <p:nvPr/>
      </p:nvGrpSpPr>
      <p:grpSpPr>
        <a:xfrm>
          <a:off x="0" y="0"/>
          <a:ext cx="0" cy="0"/>
          <a:chOff x="0" y="0"/>
          <a:chExt cx="0" cy="0"/>
        </a:xfrm>
      </p:grpSpPr>
      <p:grpSp>
        <p:nvGrpSpPr>
          <p:cNvPr id="97" name="Google Shape;97;p2"/>
          <p:cNvGrpSpPr/>
          <p:nvPr/>
        </p:nvGrpSpPr>
        <p:grpSpPr>
          <a:xfrm>
            <a:off x="8791458" y="1684366"/>
            <a:ext cx="8624481" cy="7382791"/>
            <a:chOff x="462968" y="-9525"/>
            <a:chExt cx="11499307" cy="9843719"/>
          </a:xfrm>
        </p:grpSpPr>
        <p:sp>
          <p:nvSpPr>
            <p:cNvPr id="98" name="Google Shape;98;p2"/>
            <p:cNvSpPr txBox="1"/>
            <p:nvPr/>
          </p:nvSpPr>
          <p:spPr>
            <a:xfrm>
              <a:off x="462968" y="-9525"/>
              <a:ext cx="11499307" cy="129779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i="0" lang="en-US" sz="6299" u="none" cap="none" strike="noStrike">
                  <a:solidFill>
                    <a:srgbClr val="F7B4A7"/>
                  </a:solidFill>
                  <a:latin typeface="Josefin Sans"/>
                  <a:ea typeface="Josefin Sans"/>
                  <a:cs typeface="Josefin Sans"/>
                  <a:sym typeface="Josefin Sans"/>
                </a:rPr>
                <a:t>Danh sách thành viên</a:t>
              </a:r>
              <a:endParaRPr/>
            </a:p>
          </p:txBody>
        </p:sp>
        <p:sp>
          <p:nvSpPr>
            <p:cNvPr id="99" name="Google Shape;99;p2"/>
            <p:cNvSpPr txBox="1"/>
            <p:nvPr/>
          </p:nvSpPr>
          <p:spPr>
            <a:xfrm>
              <a:off x="3297990" y="1288267"/>
              <a:ext cx="7537706" cy="8545927"/>
            </a:xfrm>
            <a:prstGeom prst="rect">
              <a:avLst/>
            </a:prstGeom>
            <a:noFill/>
            <a:ln>
              <a:noFill/>
            </a:ln>
          </p:spPr>
          <p:txBody>
            <a:bodyPr anchorCtr="0" anchor="t" bIns="0" lIns="0" spcFirstLastPara="1" rIns="0" wrap="square" tIns="0">
              <a:spAutoFit/>
            </a:bodyPr>
            <a:lstStyle/>
            <a:p>
              <a:pPr indent="-457200" lvl="0" marL="457200" marR="0" rtl="0" algn="l">
                <a:lnSpc>
                  <a:spcPct val="150000"/>
                </a:lnSpc>
                <a:spcBef>
                  <a:spcPts val="0"/>
                </a:spcBef>
                <a:spcAft>
                  <a:spcPts val="0"/>
                </a:spcAft>
                <a:buClr>
                  <a:srgbClr val="94DDDE"/>
                </a:buClr>
                <a:buSzPts val="2800"/>
                <a:buFont typeface="Josefin Sans"/>
                <a:buAutoNum type="arabicPeriod"/>
              </a:pPr>
              <a:r>
                <a:rPr b="0" i="0" lang="en-US" sz="2800" u="none" cap="none" strike="noStrike">
                  <a:solidFill>
                    <a:srgbClr val="94DDDE"/>
                  </a:solidFill>
                  <a:latin typeface="Josefin Sans"/>
                  <a:ea typeface="Josefin Sans"/>
                  <a:cs typeface="Josefin Sans"/>
                  <a:sym typeface="Josefin Sans"/>
                </a:rPr>
                <a:t>Đinh Văn Thìn</a:t>
              </a:r>
              <a:endParaRPr/>
            </a:p>
            <a:p>
              <a:pPr indent="-457200" lvl="0" marL="457200" marR="0" rtl="0" algn="l">
                <a:lnSpc>
                  <a:spcPct val="150000"/>
                </a:lnSpc>
                <a:spcBef>
                  <a:spcPts val="0"/>
                </a:spcBef>
                <a:spcAft>
                  <a:spcPts val="0"/>
                </a:spcAft>
                <a:buClr>
                  <a:srgbClr val="94DDDE"/>
                </a:buClr>
                <a:buSzPts val="2800"/>
                <a:buFont typeface="Josefin Sans"/>
                <a:buAutoNum type="arabicPeriod"/>
              </a:pPr>
              <a:r>
                <a:rPr b="0" i="0" lang="en-US" sz="2800" u="none" cap="none" strike="noStrike">
                  <a:solidFill>
                    <a:srgbClr val="94DDDE"/>
                  </a:solidFill>
                  <a:latin typeface="Josefin Sans"/>
                  <a:ea typeface="Josefin Sans"/>
                  <a:cs typeface="Josefin Sans"/>
                  <a:sym typeface="Josefin Sans"/>
                </a:rPr>
                <a:t>Nguyễn Tiến Thắng</a:t>
              </a:r>
              <a:endParaRPr/>
            </a:p>
            <a:p>
              <a:pPr indent="-457200" lvl="0" marL="457200" marR="0" rtl="0" algn="l">
                <a:lnSpc>
                  <a:spcPct val="150000"/>
                </a:lnSpc>
                <a:spcBef>
                  <a:spcPts val="0"/>
                </a:spcBef>
                <a:spcAft>
                  <a:spcPts val="0"/>
                </a:spcAft>
                <a:buClr>
                  <a:srgbClr val="94DDDE"/>
                </a:buClr>
                <a:buSzPts val="2800"/>
                <a:buFont typeface="Josefin Sans"/>
                <a:buAutoNum type="arabicPeriod"/>
              </a:pPr>
              <a:r>
                <a:rPr b="0" i="0" lang="en-US" sz="2800" u="none" cap="none" strike="noStrike">
                  <a:solidFill>
                    <a:srgbClr val="94DDDE"/>
                  </a:solidFill>
                  <a:latin typeface="Josefin Sans"/>
                  <a:ea typeface="Josefin Sans"/>
                  <a:cs typeface="Josefin Sans"/>
                  <a:sym typeface="Josefin Sans"/>
                </a:rPr>
                <a:t>Hoàng Duy Ánh</a:t>
              </a:r>
              <a:endParaRPr/>
            </a:p>
            <a:p>
              <a:pPr indent="-457200" lvl="0" marL="457200" marR="0" rtl="0" algn="l">
                <a:lnSpc>
                  <a:spcPct val="150000"/>
                </a:lnSpc>
                <a:spcBef>
                  <a:spcPts val="0"/>
                </a:spcBef>
                <a:spcAft>
                  <a:spcPts val="0"/>
                </a:spcAft>
                <a:buClr>
                  <a:srgbClr val="94DDDE"/>
                </a:buClr>
                <a:buSzPts val="2800"/>
                <a:buFont typeface="Josefin Sans"/>
                <a:buAutoNum type="arabicPeriod"/>
              </a:pPr>
              <a:r>
                <a:rPr b="0" i="0" lang="en-US" sz="2800" u="none" cap="none" strike="noStrike">
                  <a:solidFill>
                    <a:srgbClr val="94DDDE"/>
                  </a:solidFill>
                  <a:latin typeface="Josefin Sans"/>
                  <a:ea typeface="Josefin Sans"/>
                  <a:cs typeface="Josefin Sans"/>
                  <a:sym typeface="Josefin Sans"/>
                </a:rPr>
                <a:t>Quản Văn Chung</a:t>
              </a:r>
              <a:endParaRPr/>
            </a:p>
            <a:p>
              <a:pPr indent="-457200" lvl="0" marL="457200" marR="0" rtl="0" algn="l">
                <a:lnSpc>
                  <a:spcPct val="150000"/>
                </a:lnSpc>
                <a:spcBef>
                  <a:spcPts val="0"/>
                </a:spcBef>
                <a:spcAft>
                  <a:spcPts val="0"/>
                </a:spcAft>
                <a:buClr>
                  <a:srgbClr val="94DDDE"/>
                </a:buClr>
                <a:buSzPts val="2800"/>
                <a:buFont typeface="Josefin Sans"/>
                <a:buAutoNum type="arabicPeriod"/>
              </a:pPr>
              <a:r>
                <a:rPr b="0" i="0" lang="en-US" sz="2800" u="none" cap="none" strike="noStrike">
                  <a:solidFill>
                    <a:srgbClr val="94DDDE"/>
                  </a:solidFill>
                  <a:latin typeface="Josefin Sans"/>
                  <a:ea typeface="Josefin Sans"/>
                  <a:cs typeface="Josefin Sans"/>
                  <a:sym typeface="Josefin Sans"/>
                </a:rPr>
                <a:t>Lê Đỉnh Toản</a:t>
              </a:r>
              <a:endParaRPr/>
            </a:p>
            <a:p>
              <a:pPr indent="-457200" lvl="0" marL="457200" marR="0" rtl="0" algn="l">
                <a:lnSpc>
                  <a:spcPct val="150000"/>
                </a:lnSpc>
                <a:spcBef>
                  <a:spcPts val="0"/>
                </a:spcBef>
                <a:spcAft>
                  <a:spcPts val="0"/>
                </a:spcAft>
                <a:buClr>
                  <a:srgbClr val="94DDDE"/>
                </a:buClr>
                <a:buSzPts val="2800"/>
                <a:buFont typeface="Josefin Sans"/>
                <a:buAutoNum type="arabicPeriod"/>
              </a:pPr>
              <a:r>
                <a:rPr b="0" i="0" lang="en-US" sz="2800" u="none" cap="none" strike="noStrike">
                  <a:solidFill>
                    <a:srgbClr val="94DDDE"/>
                  </a:solidFill>
                  <a:latin typeface="Josefin Sans"/>
                  <a:ea typeface="Josefin Sans"/>
                  <a:cs typeface="Josefin Sans"/>
                  <a:sym typeface="Josefin Sans"/>
                </a:rPr>
                <a:t>Đỗ Bùi Thành Nam</a:t>
              </a:r>
              <a:endParaRPr/>
            </a:p>
            <a:p>
              <a:pPr indent="-457200" lvl="0" marL="457200" marR="0" rtl="0" algn="l">
                <a:lnSpc>
                  <a:spcPct val="150000"/>
                </a:lnSpc>
                <a:spcBef>
                  <a:spcPts val="0"/>
                </a:spcBef>
                <a:spcAft>
                  <a:spcPts val="0"/>
                </a:spcAft>
                <a:buClr>
                  <a:srgbClr val="94DDDE"/>
                </a:buClr>
                <a:buSzPts val="2800"/>
                <a:buFont typeface="Josefin Sans"/>
                <a:buAutoNum type="arabicPeriod"/>
              </a:pPr>
              <a:r>
                <a:rPr b="0" i="0" lang="en-US" sz="2800" u="none" cap="none" strike="noStrike">
                  <a:solidFill>
                    <a:srgbClr val="94DDDE"/>
                  </a:solidFill>
                  <a:latin typeface="Josefin Sans"/>
                  <a:ea typeface="Josefin Sans"/>
                  <a:cs typeface="Josefin Sans"/>
                  <a:sym typeface="Josefin Sans"/>
                </a:rPr>
                <a:t>Phan Ngọc Toản</a:t>
              </a:r>
              <a:endParaRPr/>
            </a:p>
            <a:p>
              <a:pPr indent="-457200" lvl="0" marL="457200" marR="0" rtl="0" algn="l">
                <a:lnSpc>
                  <a:spcPct val="150000"/>
                </a:lnSpc>
                <a:spcBef>
                  <a:spcPts val="0"/>
                </a:spcBef>
                <a:spcAft>
                  <a:spcPts val="0"/>
                </a:spcAft>
                <a:buClr>
                  <a:srgbClr val="94DDDE"/>
                </a:buClr>
                <a:buSzPts val="2800"/>
                <a:buFont typeface="Josefin Sans"/>
                <a:buAutoNum type="arabicPeriod"/>
              </a:pPr>
              <a:r>
                <a:rPr b="0" i="0" lang="en-US" sz="2800" u="none" cap="none" strike="noStrike">
                  <a:solidFill>
                    <a:srgbClr val="94DDDE"/>
                  </a:solidFill>
                  <a:latin typeface="Josefin Sans"/>
                  <a:ea typeface="Josefin Sans"/>
                  <a:cs typeface="Josefin Sans"/>
                  <a:sym typeface="Josefin Sans"/>
                </a:rPr>
                <a:t>Nguyễn Hồng Thái</a:t>
              </a:r>
              <a:endParaRPr/>
            </a:p>
            <a:p>
              <a:pPr indent="-457200" lvl="0" marL="457200" marR="0" rtl="0" algn="l">
                <a:lnSpc>
                  <a:spcPct val="150000"/>
                </a:lnSpc>
                <a:spcBef>
                  <a:spcPts val="0"/>
                </a:spcBef>
                <a:spcAft>
                  <a:spcPts val="0"/>
                </a:spcAft>
                <a:buClr>
                  <a:srgbClr val="94DDDE"/>
                </a:buClr>
                <a:buSzPts val="2800"/>
                <a:buFont typeface="Josefin Sans"/>
                <a:buAutoNum type="arabicPeriod"/>
              </a:pPr>
              <a:r>
                <a:rPr b="0" i="0" lang="en-US" sz="2800" u="none" cap="none" strike="noStrike">
                  <a:solidFill>
                    <a:srgbClr val="94DDDE"/>
                  </a:solidFill>
                  <a:latin typeface="Josefin Sans"/>
                  <a:ea typeface="Josefin Sans"/>
                  <a:cs typeface="Josefin Sans"/>
                  <a:sym typeface="Josefin Sans"/>
                </a:rPr>
                <a:t>Đặng Tiến Đạo </a:t>
              </a:r>
              <a:endParaRPr/>
            </a:p>
            <a:p>
              <a:pPr indent="-457200" lvl="0" marL="457200" marR="0" rtl="0" algn="l">
                <a:lnSpc>
                  <a:spcPct val="150000"/>
                </a:lnSpc>
                <a:spcBef>
                  <a:spcPts val="0"/>
                </a:spcBef>
                <a:spcAft>
                  <a:spcPts val="0"/>
                </a:spcAft>
                <a:buClr>
                  <a:srgbClr val="94DDDE"/>
                </a:buClr>
                <a:buSzPts val="2800"/>
                <a:buFont typeface="Josefin Sans"/>
                <a:buAutoNum type="arabicPeriod"/>
              </a:pPr>
              <a:r>
                <a:rPr b="0" i="0" lang="en-US" sz="2800" u="none" cap="none" strike="noStrike">
                  <a:solidFill>
                    <a:srgbClr val="94DDDE"/>
                  </a:solidFill>
                  <a:latin typeface="Josefin Sans"/>
                  <a:ea typeface="Josefin Sans"/>
                  <a:cs typeface="Josefin Sans"/>
                  <a:sym typeface="Josefin Sans"/>
                </a:rPr>
                <a:t>Nguyễn Việt Cường</a:t>
              </a:r>
              <a:endParaRPr/>
            </a:p>
          </p:txBody>
        </p:sp>
      </p:grpSp>
      <p:pic>
        <p:nvPicPr>
          <p:cNvPr id="100" name="Google Shape;100;p2"/>
          <p:cNvPicPr preferRelativeResize="0"/>
          <p:nvPr/>
        </p:nvPicPr>
        <p:blipFill rotWithShape="1">
          <a:blip r:embed="rId3">
            <a:alphaModFix/>
          </a:blip>
          <a:srcRect b="0" l="0" r="0" t="0"/>
          <a:stretch/>
        </p:blipFill>
        <p:spPr>
          <a:xfrm>
            <a:off x="1309758" y="1684366"/>
            <a:ext cx="3874545" cy="5122596"/>
          </a:xfrm>
          <a:prstGeom prst="rect">
            <a:avLst/>
          </a:prstGeom>
          <a:noFill/>
          <a:ln>
            <a:noFill/>
          </a:ln>
        </p:spPr>
      </p:pic>
      <p:pic>
        <p:nvPicPr>
          <p:cNvPr id="101" name="Google Shape;101;p2"/>
          <p:cNvPicPr preferRelativeResize="0"/>
          <p:nvPr/>
        </p:nvPicPr>
        <p:blipFill rotWithShape="1">
          <a:blip r:embed="rId4">
            <a:alphaModFix/>
          </a:blip>
          <a:srcRect b="0" l="0" r="0" t="0"/>
          <a:stretch/>
        </p:blipFill>
        <p:spPr>
          <a:xfrm>
            <a:off x="2380976" y="2475095"/>
            <a:ext cx="3874545" cy="5122596"/>
          </a:xfrm>
          <a:prstGeom prst="rect">
            <a:avLst/>
          </a:prstGeom>
          <a:noFill/>
          <a:ln>
            <a:noFill/>
          </a:ln>
        </p:spPr>
      </p:pic>
      <p:pic>
        <p:nvPicPr>
          <p:cNvPr id="102" name="Google Shape;102;p2"/>
          <p:cNvPicPr preferRelativeResize="0"/>
          <p:nvPr/>
        </p:nvPicPr>
        <p:blipFill rotWithShape="1">
          <a:blip r:embed="rId5">
            <a:alphaModFix/>
          </a:blip>
          <a:srcRect b="0" l="0" r="0" t="0"/>
          <a:stretch/>
        </p:blipFill>
        <p:spPr>
          <a:xfrm>
            <a:off x="3495732" y="3214319"/>
            <a:ext cx="3874545" cy="5122596"/>
          </a:xfrm>
          <a:prstGeom prst="rect">
            <a:avLst/>
          </a:prstGeom>
          <a:noFill/>
          <a:ln>
            <a:noFill/>
          </a:ln>
        </p:spPr>
      </p:pic>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271" name="Shape 271"/>
        <p:cNvGrpSpPr/>
        <p:nvPr/>
      </p:nvGrpSpPr>
      <p:grpSpPr>
        <a:xfrm>
          <a:off x="0" y="0"/>
          <a:ext cx="0" cy="0"/>
          <a:chOff x="0" y="0"/>
          <a:chExt cx="0" cy="0"/>
        </a:xfrm>
      </p:grpSpPr>
      <p:pic>
        <p:nvPicPr>
          <p:cNvPr id="272" name="Google Shape;272;p20"/>
          <p:cNvPicPr preferRelativeResize="0"/>
          <p:nvPr/>
        </p:nvPicPr>
        <p:blipFill rotWithShape="1">
          <a:blip r:embed="rId3">
            <a:alphaModFix/>
          </a:blip>
          <a:srcRect b="0" l="0" r="0" t="0"/>
          <a:stretch/>
        </p:blipFill>
        <p:spPr>
          <a:xfrm>
            <a:off x="11353800" y="576715"/>
            <a:ext cx="6338112" cy="6384545"/>
          </a:xfrm>
          <a:prstGeom prst="rect">
            <a:avLst/>
          </a:prstGeom>
          <a:noFill/>
          <a:ln>
            <a:noFill/>
          </a:ln>
        </p:spPr>
      </p:pic>
      <p:sp>
        <p:nvSpPr>
          <p:cNvPr id="273" name="Google Shape;273;p20"/>
          <p:cNvSpPr txBox="1"/>
          <p:nvPr/>
        </p:nvSpPr>
        <p:spPr>
          <a:xfrm>
            <a:off x="457200" y="419100"/>
            <a:ext cx="12785844" cy="13080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8500" u="none" cap="none" strike="noStrike">
                <a:solidFill>
                  <a:srgbClr val="F7B4A7"/>
                </a:solidFill>
                <a:latin typeface="Josefin Sans"/>
                <a:ea typeface="Josefin Sans"/>
                <a:cs typeface="Josefin Sans"/>
                <a:sym typeface="Josefin Sans"/>
              </a:rPr>
              <a:t>Thuật toán SYSTEM R</a:t>
            </a:r>
            <a:endParaRPr/>
          </a:p>
        </p:txBody>
      </p:sp>
      <p:sp>
        <p:nvSpPr>
          <p:cNvPr id="274" name="Google Shape;274;p20"/>
          <p:cNvSpPr txBox="1"/>
          <p:nvPr/>
        </p:nvSpPr>
        <p:spPr>
          <a:xfrm>
            <a:off x="417942" y="2095500"/>
            <a:ext cx="10058400" cy="4597028"/>
          </a:xfrm>
          <a:prstGeom prst="rect">
            <a:avLst/>
          </a:prstGeom>
          <a:noFill/>
          <a:ln>
            <a:noFill/>
          </a:ln>
        </p:spPr>
        <p:txBody>
          <a:bodyPr anchorCtr="0" anchor="t" bIns="0" lIns="0" spcFirstLastPara="1" rIns="0" wrap="square" tIns="0">
            <a:spAutoFit/>
          </a:bodyPr>
          <a:lstStyle/>
          <a:p>
            <a:pPr indent="-304958" lvl="1" marL="609917" marR="0" rtl="0" algn="l">
              <a:lnSpc>
                <a:spcPct val="140014"/>
              </a:lnSpc>
              <a:spcBef>
                <a:spcPts val="0"/>
              </a:spcBef>
              <a:spcAft>
                <a:spcPts val="0"/>
              </a:spcAft>
              <a:buClr>
                <a:schemeClr val="lt1"/>
              </a:buClr>
              <a:buSzPts val="2824"/>
              <a:buFont typeface="Arial"/>
              <a:buChar char="•"/>
            </a:pPr>
            <a:r>
              <a:rPr b="0" i="0" lang="en-US" sz="2824" u="none" cap="none" strike="noStrike">
                <a:solidFill>
                  <a:schemeClr val="lt1"/>
                </a:solidFill>
                <a:latin typeface="Josefin Sans"/>
                <a:ea typeface="Josefin Sans"/>
                <a:cs typeface="Josefin Sans"/>
                <a:sym typeface="Josefin Sans"/>
              </a:rPr>
              <a:t>SYSTEM R thực hiện tối ư hoá truy vấn tĩnh, đầu vào là một cây đại số quan hệ do phân tích một truy vấn SQL, đầu ra là sơ đồ thực hiện cây đại số quan hệ “tối ưu”.</a:t>
            </a:r>
            <a:endParaRPr/>
          </a:p>
          <a:p>
            <a:pPr indent="-304958" lvl="1" marL="609917" marR="0" rtl="0" algn="l">
              <a:lnSpc>
                <a:spcPct val="140014"/>
              </a:lnSpc>
              <a:spcBef>
                <a:spcPts val="0"/>
              </a:spcBef>
              <a:spcAft>
                <a:spcPts val="0"/>
              </a:spcAft>
              <a:buClr>
                <a:schemeClr val="lt1"/>
              </a:buClr>
              <a:buSzPts val="2824"/>
              <a:buFont typeface="Arial"/>
              <a:buChar char="•"/>
            </a:pPr>
            <a:r>
              <a:rPr b="0" i="0" lang="en-US" sz="2824" u="none" cap="none" strike="noStrike">
                <a:solidFill>
                  <a:schemeClr val="lt1"/>
                </a:solidFill>
                <a:latin typeface="Josefin Sans"/>
                <a:ea typeface="Josefin Sans"/>
                <a:cs typeface="Josefin Sans"/>
                <a:sym typeface="Josefin Sans"/>
              </a:rPr>
              <a:t>Gồm 2 bước chính:</a:t>
            </a:r>
            <a:endParaRPr/>
          </a:p>
          <a:p>
            <a:pPr indent="-457200" lvl="2" marL="1219358" marR="0" rtl="0" algn="l">
              <a:lnSpc>
                <a:spcPct val="140014"/>
              </a:lnSpc>
              <a:spcBef>
                <a:spcPts val="0"/>
              </a:spcBef>
              <a:spcAft>
                <a:spcPts val="0"/>
              </a:spcAft>
              <a:buClr>
                <a:schemeClr val="lt1"/>
              </a:buClr>
              <a:buSzPts val="2824"/>
              <a:buFont typeface="Courier New"/>
              <a:buChar char="o"/>
            </a:pPr>
            <a:r>
              <a:rPr b="0" i="0" lang="en-US" sz="2824" u="none" cap="none" strike="noStrike">
                <a:solidFill>
                  <a:schemeClr val="lt1"/>
                </a:solidFill>
                <a:latin typeface="Josefin Sans"/>
                <a:ea typeface="Josefin Sans"/>
                <a:cs typeface="Josefin Sans"/>
                <a:sym typeface="Josefin Sans"/>
              </a:rPr>
              <a:t>Dự đoán phương pháp truy nhập tới mỗi quan hệ đơn tốt nhất dựa trên một giả thiết chọn</a:t>
            </a:r>
            <a:endParaRPr/>
          </a:p>
          <a:p>
            <a:pPr indent="-457200" lvl="2" marL="1219358" marR="0" rtl="0" algn="l">
              <a:lnSpc>
                <a:spcPct val="140014"/>
              </a:lnSpc>
              <a:spcBef>
                <a:spcPts val="0"/>
              </a:spcBef>
              <a:spcAft>
                <a:spcPts val="0"/>
              </a:spcAft>
              <a:buClr>
                <a:schemeClr val="lt1"/>
              </a:buClr>
              <a:buSzPts val="2824"/>
              <a:buFont typeface="Courier New"/>
              <a:buChar char="o"/>
            </a:pPr>
            <a:r>
              <a:rPr b="0" i="0" lang="en-US" sz="2824" u="none" cap="none" strike="noStrike">
                <a:solidFill>
                  <a:schemeClr val="lt1"/>
                </a:solidFill>
                <a:latin typeface="Josefin Sans"/>
                <a:ea typeface="Josefin Sans"/>
                <a:cs typeface="Josefin Sans"/>
                <a:sym typeface="Josefin Sans"/>
              </a:rPr>
              <a:t>Với mỗi quan hệ R, đánh giá thứ tự kết nối tốt nhất, trong đó R được truy nhập trước tiên sử dụng phương pháp truy nhập quan hệ đơn tốt nhất của nó</a:t>
            </a:r>
            <a:endParaRPr/>
          </a:p>
        </p:txBody>
      </p:sp>
      <p:sp>
        <p:nvSpPr>
          <p:cNvPr id="275" name="Google Shape;275;p20"/>
          <p:cNvSpPr txBox="1"/>
          <p:nvPr/>
        </p:nvSpPr>
        <p:spPr>
          <a:xfrm>
            <a:off x="461682" y="7165101"/>
            <a:ext cx="17602201" cy="2545184"/>
          </a:xfrm>
          <a:prstGeom prst="rect">
            <a:avLst/>
          </a:prstGeom>
          <a:noFill/>
          <a:ln>
            <a:noFill/>
          </a:ln>
        </p:spPr>
        <p:txBody>
          <a:bodyPr anchorCtr="0" anchor="t" bIns="0" lIns="0" spcFirstLastPara="1" rIns="0" wrap="square" tIns="0">
            <a:spAutoFit/>
          </a:bodyPr>
          <a:lstStyle/>
          <a:p>
            <a:pPr indent="0" lvl="1" marL="304958" marR="0" rtl="0" algn="l">
              <a:lnSpc>
                <a:spcPct val="140014"/>
              </a:lnSpc>
              <a:spcBef>
                <a:spcPts val="0"/>
              </a:spcBef>
              <a:spcAft>
                <a:spcPts val="0"/>
              </a:spcAft>
              <a:buNone/>
            </a:pPr>
            <a:r>
              <a:rPr b="0" i="1" lang="en-US" sz="2824" u="none" cap="none" strike="noStrike">
                <a:solidFill>
                  <a:schemeClr val="lt1"/>
                </a:solidFill>
                <a:latin typeface="Josefin Sans"/>
                <a:ea typeface="Josefin Sans"/>
                <a:cs typeface="Josefin Sans"/>
                <a:sym typeface="Josefin Sans"/>
              </a:rPr>
              <a:t>Có 2 phương pháp có thể để xét các phép kết nối:</a:t>
            </a:r>
            <a:endParaRPr/>
          </a:p>
          <a:p>
            <a:pPr indent="-304958" lvl="1" marL="609917" marR="0" rtl="0" algn="l">
              <a:lnSpc>
                <a:spcPct val="140014"/>
              </a:lnSpc>
              <a:spcBef>
                <a:spcPts val="0"/>
              </a:spcBef>
              <a:spcAft>
                <a:spcPts val="0"/>
              </a:spcAft>
              <a:buClr>
                <a:schemeClr val="lt1"/>
              </a:buClr>
              <a:buSzPts val="2824"/>
              <a:buFont typeface="Arial"/>
              <a:buChar char="•"/>
            </a:pPr>
            <a:r>
              <a:rPr b="0" i="0" lang="en-US" sz="2824" u="none" cap="none" strike="noStrike">
                <a:solidFill>
                  <a:schemeClr val="lt1"/>
                </a:solidFill>
                <a:latin typeface="Josefin Sans"/>
                <a:ea typeface="Josefin Sans"/>
                <a:cs typeface="Josefin Sans"/>
                <a:sym typeface="Josefin Sans"/>
              </a:rPr>
              <a:t>Khi kết nối 2 quan hệ, quan hệ có các bộ đọc trước gọi là quan hệ ngoài</a:t>
            </a:r>
            <a:endParaRPr/>
          </a:p>
          <a:p>
            <a:pPr indent="-304958" lvl="1" marL="609917" marR="0" rtl="0" algn="l">
              <a:lnSpc>
                <a:spcPct val="140014"/>
              </a:lnSpc>
              <a:spcBef>
                <a:spcPts val="0"/>
              </a:spcBef>
              <a:spcAft>
                <a:spcPts val="0"/>
              </a:spcAft>
              <a:buClr>
                <a:schemeClr val="lt1"/>
              </a:buClr>
              <a:buSzPts val="2824"/>
              <a:buFont typeface="Arial"/>
              <a:buChar char="•"/>
            </a:pPr>
            <a:r>
              <a:rPr b="0" i="0" lang="en-US" sz="2824" u="none" cap="none" strike="noStrike">
                <a:solidFill>
                  <a:schemeClr val="lt1"/>
                </a:solidFill>
                <a:latin typeface="Josefin Sans"/>
                <a:ea typeface="Josefin Sans"/>
                <a:cs typeface="Josefin Sans"/>
                <a:sym typeface="Josefin Sans"/>
              </a:rPr>
              <a:t>Quan hệ có các bộ được tìm thấy tuỳ theo các giá trị có được từ quan hệ ngoài gọi là quan hệ trong</a:t>
            </a:r>
            <a:endParaRPr/>
          </a:p>
          <a:p>
            <a:pPr indent="-304958" lvl="1" marL="609917" marR="0" rtl="0" algn="l">
              <a:lnSpc>
                <a:spcPct val="140014"/>
              </a:lnSpc>
              <a:spcBef>
                <a:spcPts val="0"/>
              </a:spcBef>
              <a:spcAft>
                <a:spcPts val="0"/>
              </a:spcAft>
              <a:buClr>
                <a:schemeClr val="lt1"/>
              </a:buClr>
              <a:buSzPts val="2824"/>
              <a:buFont typeface="Arial"/>
              <a:buChar char="•"/>
            </a:pPr>
            <a:r>
              <a:rPr b="0" i="0" lang="en-US" sz="2824" u="none" cap="none" strike="noStrike">
                <a:solidFill>
                  <a:schemeClr val="lt1"/>
                </a:solidFill>
                <a:latin typeface="Josefin Sans"/>
                <a:ea typeface="Josefin Sans"/>
                <a:cs typeface="Josefin Sans"/>
                <a:sym typeface="Josefin Sans"/>
              </a:rPr>
              <a:t>Quyết định quan trọng với mỗi phương pháp kết nối là xác định hướng truy nhập tới quan hệ trong rẻ nhất</a:t>
            </a:r>
            <a:endParaRPr/>
          </a:p>
        </p:txBody>
      </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279" name="Shape 279"/>
        <p:cNvGrpSpPr/>
        <p:nvPr/>
      </p:nvGrpSpPr>
      <p:grpSpPr>
        <a:xfrm>
          <a:off x="0" y="0"/>
          <a:ext cx="0" cy="0"/>
          <a:chOff x="0" y="0"/>
          <a:chExt cx="0" cy="0"/>
        </a:xfrm>
      </p:grpSpPr>
      <p:sp>
        <p:nvSpPr>
          <p:cNvPr id="280" name="Google Shape;280;p21"/>
          <p:cNvSpPr txBox="1"/>
          <p:nvPr/>
        </p:nvSpPr>
        <p:spPr>
          <a:xfrm>
            <a:off x="457200" y="419100"/>
            <a:ext cx="12785700" cy="1308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8500" u="none" cap="none" strike="noStrike">
                <a:solidFill>
                  <a:srgbClr val="F7B4A7"/>
                </a:solidFill>
                <a:latin typeface="Josefin Sans"/>
                <a:ea typeface="Josefin Sans"/>
                <a:cs typeface="Josefin Sans"/>
                <a:sym typeface="Josefin Sans"/>
              </a:rPr>
              <a:t>Thuật toán SYSTEM R*</a:t>
            </a:r>
            <a:endParaRPr/>
          </a:p>
        </p:txBody>
      </p:sp>
      <p:sp>
        <p:nvSpPr>
          <p:cNvPr id="281" name="Google Shape;281;p21"/>
          <p:cNvSpPr txBox="1"/>
          <p:nvPr/>
        </p:nvSpPr>
        <p:spPr>
          <a:xfrm>
            <a:off x="333935" y="2933700"/>
            <a:ext cx="8352865" cy="5160965"/>
          </a:xfrm>
          <a:prstGeom prst="rect">
            <a:avLst/>
          </a:prstGeom>
          <a:noFill/>
          <a:ln>
            <a:noFill/>
          </a:ln>
        </p:spPr>
        <p:txBody>
          <a:bodyPr anchorCtr="0" anchor="t" bIns="0" lIns="0" spcFirstLastPara="1" rIns="0" wrap="square" tIns="0">
            <a:spAutoFit/>
          </a:bodyPr>
          <a:lstStyle/>
          <a:p>
            <a:pPr indent="0" lvl="1" marL="304958" marR="0" rtl="0" algn="ctr">
              <a:lnSpc>
                <a:spcPct val="150000"/>
              </a:lnSpc>
              <a:spcBef>
                <a:spcPts val="0"/>
              </a:spcBef>
              <a:spcAft>
                <a:spcPts val="0"/>
              </a:spcAft>
              <a:buNone/>
            </a:pPr>
            <a:r>
              <a:rPr b="1" i="0" lang="en-US" sz="2824" u="none" cap="none" strike="noStrike">
                <a:solidFill>
                  <a:schemeClr val="lt1"/>
                </a:solidFill>
                <a:latin typeface="Josefin Sans"/>
                <a:ea typeface="Josefin Sans"/>
                <a:cs typeface="Josefin Sans"/>
                <a:sym typeface="Josefin Sans"/>
              </a:rPr>
              <a:t>Vòng lặp lồng nhau</a:t>
            </a:r>
            <a:endParaRPr/>
          </a:p>
          <a:p>
            <a:pPr indent="-457199" lvl="1" marL="762158" marR="0" rtl="0" algn="l">
              <a:lnSpc>
                <a:spcPct val="150000"/>
              </a:lnSpc>
              <a:spcBef>
                <a:spcPts val="0"/>
              </a:spcBef>
              <a:spcAft>
                <a:spcPts val="0"/>
              </a:spcAft>
              <a:buClr>
                <a:schemeClr val="lt1"/>
              </a:buClr>
              <a:buSzPts val="2824"/>
              <a:buFont typeface="Arial"/>
              <a:buChar char="•"/>
            </a:pPr>
            <a:r>
              <a:rPr b="0" i="0" lang="en-US" sz="2824" u="none" cap="none" strike="noStrike">
                <a:solidFill>
                  <a:schemeClr val="lt1"/>
                </a:solidFill>
                <a:latin typeface="Josefin Sans"/>
                <a:ea typeface="Josefin Sans"/>
                <a:cs typeface="Josefin Sans"/>
                <a:sym typeface="Josefin Sans"/>
              </a:rPr>
              <a:t>Thực hiện tích 2 quan hệ</a:t>
            </a:r>
            <a:endParaRPr/>
          </a:p>
          <a:p>
            <a:pPr indent="-457199" lvl="1" marL="762158" marR="0" rtl="0" algn="l">
              <a:lnSpc>
                <a:spcPct val="150000"/>
              </a:lnSpc>
              <a:spcBef>
                <a:spcPts val="0"/>
              </a:spcBef>
              <a:spcAft>
                <a:spcPts val="0"/>
              </a:spcAft>
              <a:buClr>
                <a:schemeClr val="lt1"/>
              </a:buClr>
              <a:buSzPts val="2824"/>
              <a:buFont typeface="Arial"/>
              <a:buChar char="•"/>
            </a:pPr>
            <a:r>
              <a:rPr b="0" i="0" lang="en-US" sz="2824" u="none" cap="none" strike="noStrike">
                <a:solidFill>
                  <a:schemeClr val="lt1"/>
                </a:solidFill>
                <a:latin typeface="Josefin Sans"/>
                <a:ea typeface="Josefin Sans"/>
                <a:cs typeface="Josefin Sans"/>
                <a:sym typeface="Josefin Sans"/>
              </a:rPr>
              <a:t>Với mỗi bộ của quan hệ ngoài, các bộ của quan hệ trong thoả mãn giả thiết kết nối được gọi ra để tạo quan hệ kết quả</a:t>
            </a:r>
            <a:endParaRPr/>
          </a:p>
          <a:p>
            <a:pPr indent="-457199" lvl="1" marL="762158" marR="0" rtl="0" algn="l">
              <a:lnSpc>
                <a:spcPct val="150000"/>
              </a:lnSpc>
              <a:spcBef>
                <a:spcPts val="0"/>
              </a:spcBef>
              <a:spcAft>
                <a:spcPts val="0"/>
              </a:spcAft>
              <a:buClr>
                <a:schemeClr val="lt1"/>
              </a:buClr>
              <a:buSzPts val="2824"/>
              <a:buFont typeface="Arial"/>
              <a:buChar char="•"/>
            </a:pPr>
            <a:r>
              <a:rPr b="0" i="0" lang="en-US" sz="2824" u="none" cap="none" strike="noStrike">
                <a:solidFill>
                  <a:schemeClr val="lt1"/>
                </a:solidFill>
                <a:latin typeface="Josefin Sans"/>
                <a:ea typeface="Josefin Sans"/>
                <a:cs typeface="Josefin Sans"/>
                <a:sym typeface="Josefin Sans"/>
              </a:rPr>
              <a:t>Nếu không đánh chỉ số, với các quan hệ được lưu trữ theo thứ tự trên n1, n2 bộ bản ghi, thuật toán này có chi phí là n1 * n2</a:t>
            </a:r>
            <a:endParaRPr/>
          </a:p>
        </p:txBody>
      </p:sp>
      <p:sp>
        <p:nvSpPr>
          <p:cNvPr id="282" name="Google Shape;282;p21"/>
          <p:cNvSpPr txBox="1"/>
          <p:nvPr/>
        </p:nvSpPr>
        <p:spPr>
          <a:xfrm>
            <a:off x="9144000" y="2933700"/>
            <a:ext cx="8352865" cy="5812873"/>
          </a:xfrm>
          <a:prstGeom prst="rect">
            <a:avLst/>
          </a:prstGeom>
          <a:noFill/>
          <a:ln>
            <a:noFill/>
          </a:ln>
        </p:spPr>
        <p:txBody>
          <a:bodyPr anchorCtr="0" anchor="t" bIns="0" lIns="0" spcFirstLastPara="1" rIns="0" wrap="square" tIns="0">
            <a:spAutoFit/>
          </a:bodyPr>
          <a:lstStyle/>
          <a:p>
            <a:pPr indent="0" lvl="1" marL="304958" marR="0" rtl="0" algn="ctr">
              <a:lnSpc>
                <a:spcPct val="150000"/>
              </a:lnSpc>
              <a:spcBef>
                <a:spcPts val="0"/>
              </a:spcBef>
              <a:spcAft>
                <a:spcPts val="0"/>
              </a:spcAft>
              <a:buNone/>
            </a:pPr>
            <a:r>
              <a:rPr b="1" i="0" lang="en-US" sz="2824" u="none" cap="none" strike="noStrike">
                <a:solidFill>
                  <a:schemeClr val="lt1"/>
                </a:solidFill>
                <a:latin typeface="Josefin Sans"/>
                <a:ea typeface="Josefin Sans"/>
                <a:cs typeface="Josefin Sans"/>
                <a:sym typeface="Josefin Sans"/>
              </a:rPr>
              <a:t>Kết nối trộn</a:t>
            </a:r>
            <a:endParaRPr/>
          </a:p>
          <a:p>
            <a:pPr indent="-457199" lvl="1" marL="762158" marR="0" rtl="0" algn="l">
              <a:lnSpc>
                <a:spcPct val="150000"/>
              </a:lnSpc>
              <a:spcBef>
                <a:spcPts val="0"/>
              </a:spcBef>
              <a:spcAft>
                <a:spcPts val="0"/>
              </a:spcAft>
              <a:buClr>
                <a:schemeClr val="lt1"/>
              </a:buClr>
              <a:buSzPts val="2824"/>
              <a:buFont typeface="Arial"/>
              <a:buChar char="•"/>
            </a:pPr>
            <a:r>
              <a:rPr b="0" i="0" lang="en-US" sz="2824" u="none" cap="none" strike="noStrike">
                <a:solidFill>
                  <a:schemeClr val="lt1"/>
                </a:solidFill>
                <a:latin typeface="Josefin Sans"/>
                <a:ea typeface="Josefin Sans"/>
                <a:cs typeface="Josefin Sans"/>
                <a:sym typeface="Josefin Sans"/>
              </a:rPr>
              <a:t>Kết nối hai quan hệ đã sắp xếp trên thuộc tính kết nối</a:t>
            </a:r>
            <a:endParaRPr/>
          </a:p>
          <a:p>
            <a:pPr indent="-457199" lvl="1" marL="762158" marR="0" rtl="0" algn="l">
              <a:lnSpc>
                <a:spcPct val="150000"/>
              </a:lnSpc>
              <a:spcBef>
                <a:spcPts val="0"/>
              </a:spcBef>
              <a:spcAft>
                <a:spcPts val="0"/>
              </a:spcAft>
              <a:buClr>
                <a:schemeClr val="lt1"/>
              </a:buClr>
              <a:buSzPts val="2824"/>
              <a:buFont typeface="Arial"/>
              <a:buChar char="•"/>
            </a:pPr>
            <a:r>
              <a:rPr b="0" i="0" lang="en-US" sz="2824" u="none" cap="none" strike="noStrike">
                <a:solidFill>
                  <a:schemeClr val="lt1"/>
                </a:solidFill>
                <a:latin typeface="Josefin Sans"/>
                <a:ea typeface="Josefin Sans"/>
                <a:cs typeface="Josefin Sans"/>
                <a:sym typeface="Josefin Sans"/>
              </a:rPr>
              <a:t>Nếu là kết nối bằng, chi phí của việc kết nối 2 quan hệ được lưu trữ trên n1 và n2 bộ bản ghi là n1 + n2</a:t>
            </a:r>
            <a:endParaRPr/>
          </a:p>
          <a:p>
            <a:pPr indent="-457199" lvl="1" marL="762158" marR="0" rtl="0" algn="l">
              <a:lnSpc>
                <a:spcPct val="150000"/>
              </a:lnSpc>
              <a:spcBef>
                <a:spcPts val="0"/>
              </a:spcBef>
              <a:spcAft>
                <a:spcPts val="0"/>
              </a:spcAft>
              <a:buClr>
                <a:schemeClr val="lt1"/>
              </a:buClr>
              <a:buSzPts val="2824"/>
              <a:buFont typeface="Arial"/>
              <a:buChar char="•"/>
            </a:pPr>
            <a:r>
              <a:rPr b="0" i="0" lang="en-US" sz="2824" u="none" cap="none" strike="noStrike">
                <a:solidFill>
                  <a:schemeClr val="lt1"/>
                </a:solidFill>
                <a:latin typeface="Josefin Sans"/>
                <a:ea typeface="Josefin Sans"/>
                <a:cs typeface="Josefin Sans"/>
                <a:sym typeface="Josefin Sans"/>
              </a:rPr>
              <a:t>Phương pháp này luôn được chọn khi có kết nôi bằng và khi các quan hệ được sắp xếp trước</a:t>
            </a:r>
            <a:endParaRPr/>
          </a:p>
        </p:txBody>
      </p:sp>
      <p:cxnSp>
        <p:nvCxnSpPr>
          <p:cNvPr id="283" name="Google Shape;283;p21"/>
          <p:cNvCxnSpPr/>
          <p:nvPr/>
        </p:nvCxnSpPr>
        <p:spPr>
          <a:xfrm>
            <a:off x="8915400" y="2933700"/>
            <a:ext cx="0" cy="6270073"/>
          </a:xfrm>
          <a:prstGeom prst="straightConnector1">
            <a:avLst/>
          </a:prstGeom>
          <a:noFill/>
          <a:ln cap="flat" cmpd="sng" w="28575">
            <a:solidFill>
              <a:schemeClr val="lt1"/>
            </a:solidFill>
            <a:prstDash val="solid"/>
            <a:round/>
            <a:headEnd len="sm" w="sm" type="none"/>
            <a:tailEnd len="sm" w="sm" type="none"/>
          </a:ln>
        </p:spPr>
      </p:cxnSp>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87" name="Shape 287"/>
        <p:cNvGrpSpPr/>
        <p:nvPr/>
      </p:nvGrpSpPr>
      <p:grpSpPr>
        <a:xfrm>
          <a:off x="0" y="0"/>
          <a:ext cx="0" cy="0"/>
          <a:chOff x="0" y="0"/>
          <a:chExt cx="0" cy="0"/>
        </a:xfrm>
      </p:grpSpPr>
      <p:sp>
        <p:nvSpPr>
          <p:cNvPr id="288" name="Google Shape;288;p22"/>
          <p:cNvSpPr txBox="1"/>
          <p:nvPr/>
        </p:nvSpPr>
        <p:spPr>
          <a:xfrm>
            <a:off x="883938" y="426219"/>
            <a:ext cx="13258800" cy="675185"/>
          </a:xfrm>
          <a:prstGeom prst="rect">
            <a:avLst/>
          </a:prstGeom>
          <a:noFill/>
          <a:ln>
            <a:noFill/>
          </a:ln>
        </p:spPr>
        <p:txBody>
          <a:bodyPr anchorCtr="0" anchor="t" bIns="0" lIns="0" spcFirstLastPara="1" rIns="0" wrap="square" tIns="0">
            <a:spAutoFit/>
          </a:bodyPr>
          <a:lstStyle/>
          <a:p>
            <a:pPr indent="0" lvl="0" marL="0" marR="0" rtl="0" algn="l">
              <a:lnSpc>
                <a:spcPct val="105625"/>
              </a:lnSpc>
              <a:spcBef>
                <a:spcPts val="0"/>
              </a:spcBef>
              <a:spcAft>
                <a:spcPts val="0"/>
              </a:spcAft>
              <a:buNone/>
            </a:pPr>
            <a:r>
              <a:rPr b="1" i="0" lang="en-US" sz="4800" u="none" cap="none" strike="noStrike">
                <a:solidFill>
                  <a:srgbClr val="2B4B82"/>
                </a:solidFill>
                <a:latin typeface="Josefin Sans"/>
                <a:ea typeface="Josefin Sans"/>
                <a:cs typeface="Josefin Sans"/>
                <a:sym typeface="Josefin Sans"/>
              </a:rPr>
              <a:t>Thuật toán tối ưu hoá System R</a:t>
            </a:r>
            <a:endParaRPr/>
          </a:p>
        </p:txBody>
      </p:sp>
      <p:sp>
        <p:nvSpPr>
          <p:cNvPr id="289" name="Google Shape;289;p22"/>
          <p:cNvSpPr txBox="1"/>
          <p:nvPr/>
        </p:nvSpPr>
        <p:spPr>
          <a:xfrm>
            <a:off x="533400" y="1190834"/>
            <a:ext cx="6324600" cy="1350498"/>
          </a:xfrm>
          <a:prstGeom prst="rect">
            <a:avLst/>
          </a:prstGeom>
          <a:noFill/>
          <a:ln>
            <a:noFill/>
          </a:ln>
        </p:spPr>
        <p:txBody>
          <a:bodyPr anchorCtr="0" anchor="t" bIns="0" lIns="0" spcFirstLastPara="1" rIns="0" wrap="square" tIns="0">
            <a:spAutoFit/>
          </a:bodyPr>
          <a:lstStyle/>
          <a:p>
            <a:pPr indent="0" lvl="0" marL="457200" marR="0" rtl="0" algn="l">
              <a:lnSpc>
                <a:spcPct val="120000"/>
              </a:lnSpc>
              <a:spcBef>
                <a:spcPts val="0"/>
              </a:spcBef>
              <a:spcAft>
                <a:spcPts val="0"/>
              </a:spcAft>
              <a:buNone/>
            </a:pPr>
            <a:r>
              <a:rPr b="0" i="0" lang="en-US" sz="2400" u="none" cap="none" strike="noStrike">
                <a:solidFill>
                  <a:schemeClr val="dk1"/>
                </a:solidFill>
                <a:latin typeface="Josefin Sans"/>
                <a:ea typeface="Josefin Sans"/>
                <a:cs typeface="Josefin Sans"/>
                <a:sym typeface="Josefin Sans"/>
              </a:rPr>
              <a:t>Input: QT: Cây truy vấn với n quan hệ </a:t>
            </a:r>
            <a:endParaRPr b="0" i="0" sz="2400" u="none" cap="none" strike="noStrike">
              <a:solidFill>
                <a:schemeClr val="dk1"/>
              </a:solidFill>
              <a:latin typeface="Josefin Sans"/>
              <a:ea typeface="Josefin Sans"/>
              <a:cs typeface="Josefin Sans"/>
              <a:sym typeface="Josefin Sans"/>
            </a:endParaRPr>
          </a:p>
          <a:p>
            <a:pPr indent="0" lvl="0" marL="457200" marR="0" rtl="0" algn="l">
              <a:lnSpc>
                <a:spcPct val="120000"/>
              </a:lnSpc>
              <a:spcBef>
                <a:spcPts val="600"/>
              </a:spcBef>
              <a:spcAft>
                <a:spcPts val="0"/>
              </a:spcAft>
              <a:buNone/>
            </a:pPr>
            <a:r>
              <a:rPr b="0" i="0" lang="en-US" sz="2400" u="none" cap="none" strike="noStrike">
                <a:solidFill>
                  <a:schemeClr val="dk1"/>
                </a:solidFill>
                <a:latin typeface="Josefin Sans"/>
                <a:ea typeface="Josefin Sans"/>
                <a:cs typeface="Josefin Sans"/>
                <a:sym typeface="Josefin Sans"/>
              </a:rPr>
              <a:t>Output: output: kết quả thực hiện</a:t>
            </a:r>
            <a:endParaRPr/>
          </a:p>
          <a:p>
            <a:pPr indent="0" lvl="0" marL="457200" marR="0" rtl="0" algn="l">
              <a:lnSpc>
                <a:spcPct val="120000"/>
              </a:lnSpc>
              <a:spcBef>
                <a:spcPts val="60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id="290" name="Google Shape;290;p22"/>
          <p:cNvPicPr preferRelativeResize="0"/>
          <p:nvPr/>
        </p:nvPicPr>
        <p:blipFill rotWithShape="1">
          <a:blip r:embed="rId3">
            <a:alphaModFix/>
          </a:blip>
          <a:srcRect b="0" l="0" r="0" t="0"/>
          <a:stretch/>
        </p:blipFill>
        <p:spPr>
          <a:xfrm>
            <a:off x="914400" y="2389330"/>
            <a:ext cx="8077200" cy="7572593"/>
          </a:xfrm>
          <a:prstGeom prst="rect">
            <a:avLst/>
          </a:prstGeom>
          <a:noFill/>
          <a:ln>
            <a:noFill/>
          </a:ln>
        </p:spPr>
      </p:pic>
      <p:pic>
        <p:nvPicPr>
          <p:cNvPr id="291" name="Google Shape;291;p22"/>
          <p:cNvPicPr preferRelativeResize="0"/>
          <p:nvPr/>
        </p:nvPicPr>
        <p:blipFill rotWithShape="1">
          <a:blip r:embed="rId4">
            <a:alphaModFix/>
          </a:blip>
          <a:srcRect b="0" l="0" r="0" t="0"/>
          <a:stretch/>
        </p:blipFill>
        <p:spPr>
          <a:xfrm>
            <a:off x="12397863" y="1409700"/>
            <a:ext cx="3489749" cy="2861594"/>
          </a:xfrm>
          <a:prstGeom prst="rect">
            <a:avLst/>
          </a:prstGeom>
          <a:noFill/>
          <a:ln>
            <a:noFill/>
          </a:ln>
        </p:spPr>
      </p:pic>
      <p:pic>
        <p:nvPicPr>
          <p:cNvPr id="292" name="Google Shape;292;p22"/>
          <p:cNvPicPr preferRelativeResize="0"/>
          <p:nvPr/>
        </p:nvPicPr>
        <p:blipFill rotWithShape="1">
          <a:blip r:embed="rId5">
            <a:alphaModFix/>
          </a:blip>
          <a:srcRect b="0" l="0" r="0" t="0"/>
          <a:stretch/>
        </p:blipFill>
        <p:spPr>
          <a:xfrm>
            <a:off x="11602656" y="5137466"/>
            <a:ext cx="4618653" cy="4114800"/>
          </a:xfrm>
          <a:prstGeom prst="rect">
            <a:avLst/>
          </a:prstGeom>
          <a:noFill/>
          <a:ln>
            <a:noFill/>
          </a:ln>
        </p:spPr>
      </p:pic>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96" name="Shape 296"/>
        <p:cNvGrpSpPr/>
        <p:nvPr/>
      </p:nvGrpSpPr>
      <p:grpSpPr>
        <a:xfrm>
          <a:off x="0" y="0"/>
          <a:ext cx="0" cy="0"/>
          <a:chOff x="0" y="0"/>
          <a:chExt cx="0" cy="0"/>
        </a:xfrm>
      </p:grpSpPr>
      <p:pic>
        <p:nvPicPr>
          <p:cNvPr id="297" name="Google Shape;297;p23"/>
          <p:cNvPicPr preferRelativeResize="0"/>
          <p:nvPr/>
        </p:nvPicPr>
        <p:blipFill rotWithShape="1">
          <a:blip r:embed="rId3">
            <a:alphaModFix/>
          </a:blip>
          <a:srcRect b="0" l="0" r="0" t="0"/>
          <a:stretch/>
        </p:blipFill>
        <p:spPr>
          <a:xfrm>
            <a:off x="1851762" y="1107504"/>
            <a:ext cx="3489749" cy="2861594"/>
          </a:xfrm>
          <a:prstGeom prst="rect">
            <a:avLst/>
          </a:prstGeom>
          <a:noFill/>
          <a:ln>
            <a:noFill/>
          </a:ln>
        </p:spPr>
      </p:pic>
      <p:pic>
        <p:nvPicPr>
          <p:cNvPr id="298" name="Google Shape;298;p23"/>
          <p:cNvPicPr preferRelativeResize="0"/>
          <p:nvPr/>
        </p:nvPicPr>
        <p:blipFill rotWithShape="1">
          <a:blip r:embed="rId4">
            <a:alphaModFix/>
          </a:blip>
          <a:srcRect b="0" l="0" r="0" t="0"/>
          <a:stretch/>
        </p:blipFill>
        <p:spPr>
          <a:xfrm>
            <a:off x="1490793" y="4342477"/>
            <a:ext cx="4618653" cy="4114800"/>
          </a:xfrm>
          <a:prstGeom prst="rect">
            <a:avLst/>
          </a:prstGeom>
          <a:noFill/>
          <a:ln>
            <a:noFill/>
          </a:ln>
        </p:spPr>
      </p:pic>
      <p:sp>
        <p:nvSpPr>
          <p:cNvPr id="299" name="Google Shape;299;p23"/>
          <p:cNvSpPr txBox="1"/>
          <p:nvPr/>
        </p:nvSpPr>
        <p:spPr>
          <a:xfrm>
            <a:off x="9144000" y="3323222"/>
            <a:ext cx="7312717" cy="2038509"/>
          </a:xfrm>
          <a:prstGeom prst="rect">
            <a:avLst/>
          </a:prstGeom>
          <a:noFill/>
          <a:ln>
            <a:noFill/>
          </a:ln>
        </p:spPr>
        <p:txBody>
          <a:bodyPr anchorCtr="0" anchor="t" bIns="0" lIns="0" spcFirstLastPara="1" rIns="0" wrap="square" tIns="0">
            <a:spAutoFit/>
          </a:bodyPr>
          <a:lstStyle/>
          <a:p>
            <a:pPr indent="0" lvl="0" marL="0" marR="0" rtl="0" algn="l">
              <a:lnSpc>
                <a:spcPct val="93987"/>
              </a:lnSpc>
              <a:spcBef>
                <a:spcPts val="0"/>
              </a:spcBef>
              <a:spcAft>
                <a:spcPts val="0"/>
              </a:spcAft>
              <a:buNone/>
            </a:pPr>
            <a:r>
              <a:rPr b="1" i="0" lang="en-US" sz="8000" u="none" cap="none" strike="noStrike">
                <a:solidFill>
                  <a:srgbClr val="2B4B82"/>
                </a:solidFill>
                <a:latin typeface="Josefin Sans"/>
                <a:ea typeface="Josefin Sans"/>
                <a:cs typeface="Josefin Sans"/>
                <a:sym typeface="Josefin Sans"/>
              </a:rPr>
              <a:t>Bạn có câu hỏi nào không?</a:t>
            </a:r>
            <a:endParaRPr/>
          </a:p>
        </p:txBody>
      </p:sp>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4DDDE"/>
        </a:solidFill>
      </p:bgPr>
    </p:bg>
    <p:spTree>
      <p:nvGrpSpPr>
        <p:cNvPr id="303" name="Shape 303"/>
        <p:cNvGrpSpPr/>
        <p:nvPr/>
      </p:nvGrpSpPr>
      <p:grpSpPr>
        <a:xfrm>
          <a:off x="0" y="0"/>
          <a:ext cx="0" cy="0"/>
          <a:chOff x="0" y="0"/>
          <a:chExt cx="0" cy="0"/>
        </a:xfrm>
      </p:grpSpPr>
      <p:sp>
        <p:nvSpPr>
          <p:cNvPr id="304" name="Google Shape;304;p24"/>
          <p:cNvSpPr txBox="1"/>
          <p:nvPr/>
        </p:nvSpPr>
        <p:spPr>
          <a:xfrm>
            <a:off x="1769245" y="3489335"/>
            <a:ext cx="6895855" cy="369331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8000" u="none" cap="none" strike="noStrike">
                <a:solidFill>
                  <a:srgbClr val="2B4B82"/>
                </a:solidFill>
                <a:latin typeface="Josefin Sans"/>
                <a:ea typeface="Josefin Sans"/>
                <a:cs typeface="Josefin Sans"/>
                <a:sym typeface="Josefin Sans"/>
              </a:rPr>
              <a:t>Cảm ơn Cô và các bạn đã lắng nghe !</a:t>
            </a:r>
            <a:endParaRPr/>
          </a:p>
        </p:txBody>
      </p:sp>
      <p:pic>
        <p:nvPicPr>
          <p:cNvPr id="305" name="Google Shape;305;p24"/>
          <p:cNvPicPr preferRelativeResize="0"/>
          <p:nvPr/>
        </p:nvPicPr>
        <p:blipFill rotWithShape="1">
          <a:blip r:embed="rId3">
            <a:alphaModFix/>
          </a:blip>
          <a:srcRect b="0" l="0" r="0" t="0"/>
          <a:stretch/>
        </p:blipFill>
        <p:spPr>
          <a:xfrm>
            <a:off x="9854137" y="3018272"/>
            <a:ext cx="7411325" cy="4635447"/>
          </a:xfrm>
          <a:prstGeom prst="rect">
            <a:avLst/>
          </a:prstGeom>
          <a:noFill/>
          <a:ln>
            <a:noFill/>
          </a:ln>
        </p:spPr>
      </p:pic>
      <p:pic>
        <p:nvPicPr>
          <p:cNvPr id="306" name="Google Shape;306;p24"/>
          <p:cNvPicPr preferRelativeResize="0"/>
          <p:nvPr/>
        </p:nvPicPr>
        <p:blipFill rotWithShape="1">
          <a:blip r:embed="rId4">
            <a:alphaModFix/>
          </a:blip>
          <a:srcRect b="0" l="0" r="0" t="0"/>
          <a:stretch/>
        </p:blipFill>
        <p:spPr>
          <a:xfrm>
            <a:off x="8665100" y="8613636"/>
            <a:ext cx="4338720" cy="2713672"/>
          </a:xfrm>
          <a:prstGeom prst="rect">
            <a:avLst/>
          </a:prstGeom>
          <a:noFill/>
          <a:ln>
            <a:noFill/>
          </a:ln>
        </p:spPr>
      </p:pic>
      <p:pic>
        <p:nvPicPr>
          <p:cNvPr id="307" name="Google Shape;307;p24"/>
          <p:cNvPicPr preferRelativeResize="0"/>
          <p:nvPr/>
        </p:nvPicPr>
        <p:blipFill rotWithShape="1">
          <a:blip r:embed="rId5">
            <a:alphaModFix/>
          </a:blip>
          <a:srcRect b="0" l="0" r="0" t="0"/>
          <a:stretch/>
        </p:blipFill>
        <p:spPr>
          <a:xfrm>
            <a:off x="13976014" y="7483497"/>
            <a:ext cx="3289448" cy="2057400"/>
          </a:xfrm>
          <a:prstGeom prst="rect">
            <a:avLst/>
          </a:prstGeom>
          <a:noFill/>
          <a:ln>
            <a:noFill/>
          </a:ln>
        </p:spPr>
      </p:pic>
      <p:pic>
        <p:nvPicPr>
          <p:cNvPr id="308" name="Google Shape;308;p24"/>
          <p:cNvPicPr preferRelativeResize="0"/>
          <p:nvPr/>
        </p:nvPicPr>
        <p:blipFill rotWithShape="1">
          <a:blip r:embed="rId6">
            <a:alphaModFix/>
          </a:blip>
          <a:srcRect b="0" l="0" r="0" t="0"/>
          <a:stretch/>
        </p:blipFill>
        <p:spPr>
          <a:xfrm>
            <a:off x="13320348" y="712171"/>
            <a:ext cx="3289448" cy="2057400"/>
          </a:xfrm>
          <a:prstGeom prst="rect">
            <a:avLst/>
          </a:prstGeom>
          <a:noFill/>
          <a:ln>
            <a:noFill/>
          </a:ln>
        </p:spPr>
      </p:pic>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4DDDE"/>
        </a:solidFill>
      </p:bgPr>
    </p:bg>
    <p:spTree>
      <p:nvGrpSpPr>
        <p:cNvPr id="106" name="Shape 106"/>
        <p:cNvGrpSpPr/>
        <p:nvPr/>
      </p:nvGrpSpPr>
      <p:grpSpPr>
        <a:xfrm>
          <a:off x="0" y="0"/>
          <a:ext cx="0" cy="0"/>
          <a:chOff x="0" y="0"/>
          <a:chExt cx="0" cy="0"/>
        </a:xfrm>
      </p:grpSpPr>
      <p:pic>
        <p:nvPicPr>
          <p:cNvPr id="107" name="Google Shape;107;p3"/>
          <p:cNvPicPr preferRelativeResize="0"/>
          <p:nvPr/>
        </p:nvPicPr>
        <p:blipFill rotWithShape="1">
          <a:blip r:embed="rId3">
            <a:alphaModFix/>
          </a:blip>
          <a:srcRect b="0" l="0" r="0" t="0"/>
          <a:stretch/>
        </p:blipFill>
        <p:spPr>
          <a:xfrm>
            <a:off x="11497814" y="3086100"/>
            <a:ext cx="5131837" cy="4114800"/>
          </a:xfrm>
          <a:prstGeom prst="rect">
            <a:avLst/>
          </a:prstGeom>
          <a:noFill/>
          <a:ln>
            <a:noFill/>
          </a:ln>
        </p:spPr>
      </p:pic>
      <p:grpSp>
        <p:nvGrpSpPr>
          <p:cNvPr id="108" name="Google Shape;108;p3"/>
          <p:cNvGrpSpPr/>
          <p:nvPr/>
        </p:nvGrpSpPr>
        <p:grpSpPr>
          <a:xfrm>
            <a:off x="1143000" y="2171700"/>
            <a:ext cx="9768230" cy="4815286"/>
            <a:chOff x="-253828" y="-1150559"/>
            <a:chExt cx="13024306" cy="6420381"/>
          </a:xfrm>
        </p:grpSpPr>
        <p:sp>
          <p:nvSpPr>
            <p:cNvPr id="109" name="Google Shape;109;p3"/>
            <p:cNvSpPr txBox="1"/>
            <p:nvPr/>
          </p:nvSpPr>
          <p:spPr>
            <a:xfrm>
              <a:off x="-253828" y="-1150559"/>
              <a:ext cx="13024306" cy="131574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6400" u="none" cap="none" strike="noStrike">
                  <a:solidFill>
                    <a:srgbClr val="31356E"/>
                  </a:solidFill>
                  <a:latin typeface="Josefin Sans"/>
                  <a:ea typeface="Josefin Sans"/>
                  <a:cs typeface="Josefin Sans"/>
                  <a:sym typeface="Josefin Sans"/>
                </a:rPr>
                <a:t>Nội dung chính</a:t>
              </a:r>
              <a:endParaRPr/>
            </a:p>
          </p:txBody>
        </p:sp>
        <p:sp>
          <p:nvSpPr>
            <p:cNvPr id="110" name="Google Shape;110;p3"/>
            <p:cNvSpPr txBox="1"/>
            <p:nvPr/>
          </p:nvSpPr>
          <p:spPr>
            <a:xfrm>
              <a:off x="-253828" y="881441"/>
              <a:ext cx="12478550" cy="4388381"/>
            </a:xfrm>
            <a:prstGeom prst="rect">
              <a:avLst/>
            </a:prstGeom>
            <a:noFill/>
            <a:ln>
              <a:noFill/>
            </a:ln>
          </p:spPr>
          <p:txBody>
            <a:bodyPr anchorCtr="0" anchor="t" bIns="0" lIns="0" spcFirstLastPara="1" rIns="0" wrap="square" tIns="0">
              <a:spAutoFit/>
            </a:bodyPr>
            <a:lstStyle/>
            <a:p>
              <a:pPr indent="-514350" lvl="0" marL="514350" marR="0" rtl="0" algn="l">
                <a:lnSpc>
                  <a:spcPct val="150000"/>
                </a:lnSpc>
                <a:spcBef>
                  <a:spcPts val="0"/>
                </a:spcBef>
                <a:spcAft>
                  <a:spcPts val="0"/>
                </a:spcAft>
                <a:buClr>
                  <a:srgbClr val="2B4B82"/>
                </a:buClr>
                <a:buSzPts val="2900"/>
                <a:buFont typeface="Josefin Sans"/>
                <a:buAutoNum type="arabicPeriod"/>
              </a:pPr>
              <a:r>
                <a:rPr b="0" i="0" lang="en-US" sz="2900" u="none" cap="none" strike="noStrike">
                  <a:solidFill>
                    <a:srgbClr val="2B4B82"/>
                  </a:solidFill>
                  <a:latin typeface="Josefin Sans"/>
                  <a:ea typeface="Josefin Sans"/>
                  <a:cs typeface="Josefin Sans"/>
                  <a:sym typeface="Josefin Sans"/>
                </a:rPr>
                <a:t>Giới thiệu về xử lý truy vấn</a:t>
              </a:r>
              <a:endParaRPr/>
            </a:p>
            <a:p>
              <a:pPr indent="-514350" lvl="0" marL="514350" marR="0" rtl="0" algn="l">
                <a:lnSpc>
                  <a:spcPct val="150000"/>
                </a:lnSpc>
                <a:spcBef>
                  <a:spcPts val="0"/>
                </a:spcBef>
                <a:spcAft>
                  <a:spcPts val="0"/>
                </a:spcAft>
                <a:buClr>
                  <a:srgbClr val="2B4B82"/>
                </a:buClr>
                <a:buSzPts val="2900"/>
                <a:buFont typeface="Josefin Sans"/>
                <a:buAutoNum type="arabicPeriod"/>
              </a:pPr>
              <a:r>
                <a:rPr b="0" i="0" lang="en-US" sz="2900" u="none" cap="none" strike="noStrike">
                  <a:solidFill>
                    <a:srgbClr val="2B4B82"/>
                  </a:solidFill>
                  <a:latin typeface="Josefin Sans"/>
                  <a:ea typeface="Josefin Sans"/>
                  <a:cs typeface="Josefin Sans"/>
                  <a:sym typeface="Josefin Sans"/>
                </a:rPr>
                <a:t>Biểu thức chuẩn tắc của truy vấn</a:t>
              </a:r>
              <a:endParaRPr/>
            </a:p>
            <a:p>
              <a:pPr indent="-514350" lvl="0" marL="514350" marR="0" rtl="0" algn="l">
                <a:lnSpc>
                  <a:spcPct val="150000"/>
                </a:lnSpc>
                <a:spcBef>
                  <a:spcPts val="0"/>
                </a:spcBef>
                <a:spcAft>
                  <a:spcPts val="0"/>
                </a:spcAft>
                <a:buClr>
                  <a:srgbClr val="2B4B82"/>
                </a:buClr>
                <a:buSzPts val="2900"/>
                <a:buFont typeface="Josefin Sans"/>
                <a:buAutoNum type="arabicPeriod"/>
              </a:pPr>
              <a:r>
                <a:rPr b="0" i="0" lang="en-US" sz="2900" u="none" cap="none" strike="noStrike">
                  <a:solidFill>
                    <a:srgbClr val="2B4B82"/>
                  </a:solidFill>
                  <a:latin typeface="Josefin Sans"/>
                  <a:ea typeface="Josefin Sans"/>
                  <a:cs typeface="Josefin Sans"/>
                  <a:sym typeface="Josefin Sans"/>
                </a:rPr>
                <a:t>Tối ưu hoá truy vấn trong cơ sở dữ liệu tập trung</a:t>
              </a:r>
              <a:endParaRPr/>
            </a:p>
            <a:p>
              <a:pPr indent="-514350" lvl="0" marL="514350" marR="0" rtl="0" algn="l">
                <a:lnSpc>
                  <a:spcPct val="150000"/>
                </a:lnSpc>
                <a:spcBef>
                  <a:spcPts val="0"/>
                </a:spcBef>
                <a:spcAft>
                  <a:spcPts val="0"/>
                </a:spcAft>
                <a:buClr>
                  <a:srgbClr val="2B4B82"/>
                </a:buClr>
                <a:buSzPts val="2900"/>
                <a:buFont typeface="Josefin Sans"/>
                <a:buAutoNum type="arabicPeriod"/>
              </a:pPr>
              <a:r>
                <a:rPr b="0" i="0" lang="en-US" sz="2900" u="none" cap="none" strike="noStrike">
                  <a:solidFill>
                    <a:srgbClr val="2B4B82"/>
                  </a:solidFill>
                  <a:latin typeface="Josefin Sans"/>
                  <a:ea typeface="Josefin Sans"/>
                  <a:cs typeface="Josefin Sans"/>
                  <a:sym typeface="Josefin Sans"/>
                </a:rPr>
                <a:t>Một số thuật toán cơ bản trong hệ CSDL tập trung</a:t>
              </a:r>
              <a:endParaRPr/>
            </a:p>
            <a:p>
              <a:pPr indent="-514350" lvl="0" marL="514350" marR="0" rtl="0" algn="l">
                <a:lnSpc>
                  <a:spcPct val="150000"/>
                </a:lnSpc>
                <a:spcBef>
                  <a:spcPts val="0"/>
                </a:spcBef>
                <a:spcAft>
                  <a:spcPts val="0"/>
                </a:spcAft>
                <a:buClr>
                  <a:srgbClr val="2B4B82"/>
                </a:buClr>
                <a:buSzPts val="2900"/>
                <a:buFont typeface="Josefin Sans"/>
                <a:buAutoNum type="arabicPeriod"/>
              </a:pPr>
              <a:r>
                <a:rPr b="0" i="0" lang="en-US" sz="2900" u="none" cap="none" strike="noStrike">
                  <a:solidFill>
                    <a:srgbClr val="2B4B82"/>
                  </a:solidFill>
                  <a:latin typeface="Josefin Sans"/>
                  <a:ea typeface="Josefin Sans"/>
                  <a:cs typeface="Josefin Sans"/>
                  <a:sym typeface="Josefin Sans"/>
                </a:rPr>
                <a:t>Các kỹ thuật tối ưu hoá tập trung</a:t>
              </a:r>
              <a:endParaRPr/>
            </a:p>
          </p:txBody>
        </p:sp>
      </p:gr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14" name="Shape 114"/>
        <p:cNvGrpSpPr/>
        <p:nvPr/>
      </p:nvGrpSpPr>
      <p:grpSpPr>
        <a:xfrm>
          <a:off x="0" y="0"/>
          <a:ext cx="0" cy="0"/>
          <a:chOff x="0" y="0"/>
          <a:chExt cx="0" cy="0"/>
        </a:xfrm>
      </p:grpSpPr>
      <p:pic>
        <p:nvPicPr>
          <p:cNvPr id="115" name="Google Shape;115;p4"/>
          <p:cNvPicPr preferRelativeResize="0"/>
          <p:nvPr/>
        </p:nvPicPr>
        <p:blipFill rotWithShape="1">
          <a:blip r:embed="rId3">
            <a:alphaModFix/>
          </a:blip>
          <a:srcRect b="0" l="0" r="0" t="0"/>
          <a:stretch/>
        </p:blipFill>
        <p:spPr>
          <a:xfrm>
            <a:off x="0" y="-963412"/>
            <a:ext cx="4597438" cy="2842053"/>
          </a:xfrm>
          <a:prstGeom prst="rect">
            <a:avLst/>
          </a:prstGeom>
          <a:noFill/>
          <a:ln>
            <a:noFill/>
          </a:ln>
        </p:spPr>
      </p:pic>
      <p:pic>
        <p:nvPicPr>
          <p:cNvPr id="116" name="Google Shape;116;p4"/>
          <p:cNvPicPr preferRelativeResize="0"/>
          <p:nvPr/>
        </p:nvPicPr>
        <p:blipFill rotWithShape="1">
          <a:blip r:embed="rId4">
            <a:alphaModFix/>
          </a:blip>
          <a:srcRect b="0" l="0" r="0" t="0"/>
          <a:stretch/>
        </p:blipFill>
        <p:spPr>
          <a:xfrm flipH="1">
            <a:off x="10551837" y="390596"/>
            <a:ext cx="2076668" cy="1276207"/>
          </a:xfrm>
          <a:prstGeom prst="rect">
            <a:avLst/>
          </a:prstGeom>
          <a:noFill/>
          <a:ln>
            <a:noFill/>
          </a:ln>
        </p:spPr>
      </p:pic>
      <p:pic>
        <p:nvPicPr>
          <p:cNvPr id="117" name="Google Shape;117;p4"/>
          <p:cNvPicPr preferRelativeResize="0"/>
          <p:nvPr/>
        </p:nvPicPr>
        <p:blipFill rotWithShape="1">
          <a:blip r:embed="rId5">
            <a:alphaModFix/>
          </a:blip>
          <a:srcRect b="0" l="0" r="0" t="0"/>
          <a:stretch/>
        </p:blipFill>
        <p:spPr>
          <a:xfrm>
            <a:off x="13138681" y="-2447996"/>
            <a:ext cx="3837986" cy="4114800"/>
          </a:xfrm>
          <a:prstGeom prst="rect">
            <a:avLst/>
          </a:prstGeom>
          <a:noFill/>
          <a:ln>
            <a:noFill/>
          </a:ln>
        </p:spPr>
      </p:pic>
      <p:pic>
        <p:nvPicPr>
          <p:cNvPr id="118" name="Google Shape;118;p4"/>
          <p:cNvPicPr preferRelativeResize="0"/>
          <p:nvPr/>
        </p:nvPicPr>
        <p:blipFill rotWithShape="1">
          <a:blip r:embed="rId6">
            <a:alphaModFix/>
          </a:blip>
          <a:srcRect b="0" l="0" r="0" t="0"/>
          <a:stretch/>
        </p:blipFill>
        <p:spPr>
          <a:xfrm>
            <a:off x="4994246" y="-3759204"/>
            <a:ext cx="5357753" cy="5591583"/>
          </a:xfrm>
          <a:prstGeom prst="rect">
            <a:avLst/>
          </a:prstGeom>
          <a:noFill/>
          <a:ln>
            <a:noFill/>
          </a:ln>
        </p:spPr>
      </p:pic>
      <p:grpSp>
        <p:nvGrpSpPr>
          <p:cNvPr id="119" name="Google Shape;119;p4"/>
          <p:cNvGrpSpPr/>
          <p:nvPr/>
        </p:nvGrpSpPr>
        <p:grpSpPr>
          <a:xfrm>
            <a:off x="988061" y="2028441"/>
            <a:ext cx="16917306" cy="7142339"/>
            <a:chOff x="988061" y="2002744"/>
            <a:chExt cx="16917306" cy="5499216"/>
          </a:xfrm>
        </p:grpSpPr>
        <p:grpSp>
          <p:nvGrpSpPr>
            <p:cNvPr id="120" name="Google Shape;120;p4"/>
            <p:cNvGrpSpPr/>
            <p:nvPr/>
          </p:nvGrpSpPr>
          <p:grpSpPr>
            <a:xfrm>
              <a:off x="988061" y="2002744"/>
              <a:ext cx="16917306" cy="4006298"/>
              <a:chOff x="149757" y="95619"/>
              <a:chExt cx="8369239" cy="5341730"/>
            </a:xfrm>
          </p:grpSpPr>
          <p:sp>
            <p:nvSpPr>
              <p:cNvPr id="121" name="Google Shape;121;p4"/>
              <p:cNvSpPr txBox="1"/>
              <p:nvPr/>
            </p:nvSpPr>
            <p:spPr>
              <a:xfrm>
                <a:off x="149757" y="95619"/>
                <a:ext cx="8369239" cy="1044648"/>
              </a:xfrm>
              <a:prstGeom prst="rect">
                <a:avLst/>
              </a:prstGeom>
              <a:noFill/>
              <a:ln>
                <a:noFill/>
              </a:ln>
            </p:spPr>
            <p:txBody>
              <a:bodyPr anchorCtr="0" anchor="t" bIns="0" lIns="0" spcFirstLastPara="1" rIns="0" wrap="square" tIns="0">
                <a:spAutoFit/>
              </a:bodyPr>
              <a:lstStyle/>
              <a:p>
                <a:pPr indent="0" lvl="0" marL="0" marR="0" rtl="0" algn="l">
                  <a:lnSpc>
                    <a:spcPct val="106666"/>
                  </a:lnSpc>
                  <a:spcBef>
                    <a:spcPts val="0"/>
                  </a:spcBef>
                  <a:spcAft>
                    <a:spcPts val="0"/>
                  </a:spcAft>
                  <a:buNone/>
                </a:pPr>
                <a:r>
                  <a:rPr b="1" i="0" lang="en-US" sz="7200" u="none" cap="none" strike="noStrike">
                    <a:solidFill>
                      <a:srgbClr val="2B4B82"/>
                    </a:solidFill>
                    <a:latin typeface="Josefin Sans"/>
                    <a:ea typeface="Josefin Sans"/>
                    <a:cs typeface="Josefin Sans"/>
                    <a:sym typeface="Josefin Sans"/>
                  </a:rPr>
                  <a:t>Giới thiệu về xử lý truy vấn</a:t>
                </a:r>
                <a:endParaRPr/>
              </a:p>
            </p:txBody>
          </p:sp>
          <p:sp>
            <p:nvSpPr>
              <p:cNvPr id="122" name="Google Shape;122;p4"/>
              <p:cNvSpPr txBox="1"/>
              <p:nvPr/>
            </p:nvSpPr>
            <p:spPr>
              <a:xfrm>
                <a:off x="276577" y="1511522"/>
                <a:ext cx="3317583" cy="3925827"/>
              </a:xfrm>
              <a:prstGeom prst="rect">
                <a:avLst/>
              </a:prstGeom>
              <a:noFill/>
              <a:ln>
                <a:noFill/>
              </a:ln>
            </p:spPr>
            <p:txBody>
              <a:bodyPr anchorCtr="0" anchor="t" bIns="0" lIns="0" spcFirstLastPara="1" rIns="0" wrap="square" tIns="0">
                <a:spAutoFit/>
              </a:bodyPr>
              <a:lstStyle/>
              <a:p>
                <a:pPr indent="0" lvl="1" marL="259080" marR="0" rtl="0" algn="just">
                  <a:lnSpc>
                    <a:spcPct val="150000"/>
                  </a:lnSpc>
                  <a:spcBef>
                    <a:spcPts val="0"/>
                  </a:spcBef>
                  <a:spcAft>
                    <a:spcPts val="0"/>
                  </a:spcAft>
                  <a:buNone/>
                </a:pPr>
                <a:r>
                  <a:rPr b="1" i="1" lang="en-US" sz="2800" u="none" cap="none" strike="noStrike">
                    <a:solidFill>
                      <a:srgbClr val="2B4B82"/>
                    </a:solidFill>
                    <a:latin typeface="Josefin Sans"/>
                    <a:ea typeface="Josefin Sans"/>
                    <a:cs typeface="Josefin Sans"/>
                    <a:sym typeface="Josefin Sans"/>
                  </a:rPr>
                  <a:t>Mục đích của xử lý truy vấn:</a:t>
                </a:r>
                <a:endParaRPr/>
              </a:p>
              <a:p>
                <a:pPr indent="-259079" lvl="1" marL="518160" marR="0" rtl="0" algn="just">
                  <a:lnSpc>
                    <a:spcPct val="150000"/>
                  </a:lnSpc>
                  <a:spcBef>
                    <a:spcPts val="0"/>
                  </a:spcBef>
                  <a:spcAft>
                    <a:spcPts val="0"/>
                  </a:spcAft>
                  <a:buClr>
                    <a:srgbClr val="2B4B82"/>
                  </a:buClr>
                  <a:buSzPts val="2800"/>
                  <a:buFont typeface="Arial"/>
                  <a:buChar char="•"/>
                </a:pPr>
                <a:r>
                  <a:rPr b="0" i="0" lang="en-US" sz="2800" u="none" cap="none" strike="noStrike">
                    <a:solidFill>
                      <a:srgbClr val="2B4B82"/>
                    </a:solidFill>
                    <a:latin typeface="Josefin Sans"/>
                    <a:ea typeface="Josefin Sans"/>
                    <a:cs typeface="Josefin Sans"/>
                    <a:sym typeface="Josefin Sans"/>
                  </a:rPr>
                  <a:t>Giảm thiểu thời gian xử lý</a:t>
                </a:r>
                <a:endParaRPr/>
              </a:p>
              <a:p>
                <a:pPr indent="-259079" lvl="1" marL="518160" marR="0" rtl="0" algn="just">
                  <a:lnSpc>
                    <a:spcPct val="150000"/>
                  </a:lnSpc>
                  <a:spcBef>
                    <a:spcPts val="0"/>
                  </a:spcBef>
                  <a:spcAft>
                    <a:spcPts val="0"/>
                  </a:spcAft>
                  <a:buClr>
                    <a:srgbClr val="2B4B82"/>
                  </a:buClr>
                  <a:buSzPts val="2800"/>
                  <a:buFont typeface="Arial"/>
                  <a:buChar char="•"/>
                </a:pPr>
                <a:r>
                  <a:rPr b="0" i="0" lang="en-US" sz="2800" u="none" cap="none" strike="noStrike">
                    <a:solidFill>
                      <a:srgbClr val="2B4B82"/>
                    </a:solidFill>
                    <a:latin typeface="Josefin Sans"/>
                    <a:ea typeface="Josefin Sans"/>
                    <a:cs typeface="Josefin Sans"/>
                    <a:sym typeface="Josefin Sans"/>
                  </a:rPr>
                  <a:t>Giảm vùng nhớ trung gian</a:t>
                </a:r>
                <a:endParaRPr/>
              </a:p>
              <a:p>
                <a:pPr indent="-259079" lvl="1" marL="518160" marR="0" rtl="0" algn="just">
                  <a:lnSpc>
                    <a:spcPct val="150000"/>
                  </a:lnSpc>
                  <a:spcBef>
                    <a:spcPts val="0"/>
                  </a:spcBef>
                  <a:spcAft>
                    <a:spcPts val="0"/>
                  </a:spcAft>
                  <a:buClr>
                    <a:srgbClr val="2B4B82"/>
                  </a:buClr>
                  <a:buSzPts val="2800"/>
                  <a:buFont typeface="Arial"/>
                  <a:buChar char="•"/>
                </a:pPr>
                <a:r>
                  <a:rPr b="0" i="0" lang="en-US" sz="2800" u="none" cap="none" strike="noStrike">
                    <a:solidFill>
                      <a:srgbClr val="2B4B82"/>
                    </a:solidFill>
                    <a:latin typeface="Josefin Sans"/>
                    <a:ea typeface="Josefin Sans"/>
                    <a:cs typeface="Josefin Sans"/>
                    <a:sym typeface="Josefin Sans"/>
                  </a:rPr>
                  <a:t>Giảm chi phí truyền thông của các trạm</a:t>
                </a:r>
                <a:endParaRPr/>
              </a:p>
              <a:p>
                <a:pPr indent="-259079" lvl="1" marL="518160" marR="0" rtl="0" algn="just">
                  <a:lnSpc>
                    <a:spcPct val="150000"/>
                  </a:lnSpc>
                  <a:spcBef>
                    <a:spcPts val="0"/>
                  </a:spcBef>
                  <a:spcAft>
                    <a:spcPts val="0"/>
                  </a:spcAft>
                  <a:buClr>
                    <a:srgbClr val="2B4B82"/>
                  </a:buClr>
                  <a:buSzPts val="2800"/>
                  <a:buFont typeface="Arial"/>
                  <a:buChar char="•"/>
                </a:pPr>
                <a:r>
                  <a:rPr b="0" i="0" lang="en-US" sz="2800" u="none" cap="none" strike="noStrike">
                    <a:solidFill>
                      <a:srgbClr val="2B4B82"/>
                    </a:solidFill>
                    <a:latin typeface="Josefin Sans"/>
                    <a:ea typeface="Josefin Sans"/>
                    <a:cs typeface="Josefin Sans"/>
                    <a:sym typeface="Josefin Sans"/>
                  </a:rPr>
                  <a:t>Sử dụng ít tài nguyên</a:t>
                </a:r>
                <a:endParaRPr/>
              </a:p>
            </p:txBody>
          </p:sp>
        </p:grpSp>
        <p:sp>
          <p:nvSpPr>
            <p:cNvPr id="123" name="Google Shape;123;p4"/>
            <p:cNvSpPr txBox="1"/>
            <p:nvPr/>
          </p:nvSpPr>
          <p:spPr>
            <a:xfrm>
              <a:off x="9446713" y="3064671"/>
              <a:ext cx="7383935" cy="4437289"/>
            </a:xfrm>
            <a:prstGeom prst="rect">
              <a:avLst/>
            </a:prstGeom>
            <a:noFill/>
            <a:ln>
              <a:noFill/>
            </a:ln>
          </p:spPr>
          <p:txBody>
            <a:bodyPr anchorCtr="0" anchor="t" bIns="0" lIns="0" spcFirstLastPara="1" rIns="0" wrap="square" tIns="0">
              <a:spAutoFit/>
            </a:bodyPr>
            <a:lstStyle/>
            <a:p>
              <a:pPr indent="0" lvl="1" marL="259080" marR="0" rtl="0" algn="just">
                <a:lnSpc>
                  <a:spcPct val="150000"/>
                </a:lnSpc>
                <a:spcBef>
                  <a:spcPts val="0"/>
                </a:spcBef>
                <a:spcAft>
                  <a:spcPts val="0"/>
                </a:spcAft>
                <a:buNone/>
              </a:pPr>
              <a:r>
                <a:rPr b="1" i="1" lang="en-US" sz="2800" u="none" cap="none" strike="noStrike">
                  <a:solidFill>
                    <a:srgbClr val="2B4B82"/>
                  </a:solidFill>
                  <a:latin typeface="Josefin Sans"/>
                  <a:ea typeface="Josefin Sans"/>
                  <a:cs typeface="Josefin Sans"/>
                  <a:sym typeface="Josefin Sans"/>
                </a:rPr>
                <a:t>Chức năng của xử lý truy vấn:</a:t>
              </a:r>
              <a:endParaRPr/>
            </a:p>
            <a:p>
              <a:pPr indent="-259079" lvl="1" marL="518160" marR="0" rtl="0" algn="just">
                <a:lnSpc>
                  <a:spcPct val="150000"/>
                </a:lnSpc>
                <a:spcBef>
                  <a:spcPts val="0"/>
                </a:spcBef>
                <a:spcAft>
                  <a:spcPts val="0"/>
                </a:spcAft>
                <a:buClr>
                  <a:srgbClr val="2B4B82"/>
                </a:buClr>
                <a:buSzPts val="2800"/>
                <a:buFont typeface="Arial"/>
                <a:buChar char="•"/>
              </a:pPr>
              <a:r>
                <a:rPr b="0" i="0" lang="en-US" sz="2800" u="none" cap="none" strike="noStrike">
                  <a:solidFill>
                    <a:srgbClr val="2B4B82"/>
                  </a:solidFill>
                  <a:latin typeface="Josefin Sans"/>
                  <a:ea typeface="Josefin Sans"/>
                  <a:cs typeface="Josefin Sans"/>
                  <a:sym typeface="Josefin Sans"/>
                </a:rPr>
                <a:t>Biến đổi một truy vấn phức tạp thành một truy vấn tương đương đơn giản hơn</a:t>
              </a:r>
              <a:endParaRPr/>
            </a:p>
            <a:p>
              <a:pPr indent="-259079" lvl="1" marL="518160" marR="0" rtl="0" algn="just">
                <a:lnSpc>
                  <a:spcPct val="150000"/>
                </a:lnSpc>
                <a:spcBef>
                  <a:spcPts val="0"/>
                </a:spcBef>
                <a:spcAft>
                  <a:spcPts val="0"/>
                </a:spcAft>
                <a:buClr>
                  <a:srgbClr val="2B4B82"/>
                </a:buClr>
                <a:buSzPts val="2800"/>
                <a:buFont typeface="Arial"/>
                <a:buChar char="•"/>
              </a:pPr>
              <a:r>
                <a:rPr b="0" i="0" lang="en-US" sz="2800" u="none" cap="none" strike="noStrike">
                  <a:solidFill>
                    <a:srgbClr val="2B4B82"/>
                  </a:solidFill>
                  <a:latin typeface="Josefin Sans"/>
                  <a:ea typeface="Josefin Sans"/>
                  <a:cs typeface="Josefin Sans"/>
                  <a:sym typeface="Josefin Sans"/>
                </a:rPr>
                <a:t>Phép biến đổi này phải đạt được cả về tính </a:t>
              </a:r>
              <a:r>
                <a:rPr b="1" i="0" lang="en-US" sz="2800" u="none" cap="none" strike="noStrike">
                  <a:solidFill>
                    <a:srgbClr val="FF0000"/>
                  </a:solidFill>
                  <a:latin typeface="Josefin Sans"/>
                  <a:ea typeface="Josefin Sans"/>
                  <a:cs typeface="Josefin Sans"/>
                  <a:sym typeface="Josefin Sans"/>
                </a:rPr>
                <a:t>đúng đắn </a:t>
              </a:r>
              <a:r>
                <a:rPr b="0" i="0" lang="en-US" sz="2800" u="none" cap="none" strike="noStrike">
                  <a:solidFill>
                    <a:srgbClr val="2B4B82"/>
                  </a:solidFill>
                  <a:latin typeface="Josefin Sans"/>
                  <a:ea typeface="Josefin Sans"/>
                  <a:cs typeface="Josefin Sans"/>
                  <a:sym typeface="Josefin Sans"/>
                </a:rPr>
                <a:t>và </a:t>
              </a:r>
              <a:r>
                <a:rPr b="1" i="0" lang="en-US" sz="2800" u="none" cap="none" strike="noStrike">
                  <a:solidFill>
                    <a:srgbClr val="FF0000"/>
                  </a:solidFill>
                  <a:latin typeface="Josefin Sans"/>
                  <a:ea typeface="Josefin Sans"/>
                  <a:cs typeface="Josefin Sans"/>
                  <a:sym typeface="Josefin Sans"/>
                </a:rPr>
                <a:t>hiệu quả</a:t>
              </a:r>
              <a:endParaRPr/>
            </a:p>
            <a:p>
              <a:pPr indent="-259079" lvl="1" marL="518160" marR="0" rtl="0" algn="just">
                <a:lnSpc>
                  <a:spcPct val="150000"/>
                </a:lnSpc>
                <a:spcBef>
                  <a:spcPts val="0"/>
                </a:spcBef>
                <a:spcAft>
                  <a:spcPts val="0"/>
                </a:spcAft>
                <a:buClr>
                  <a:srgbClr val="2B4B82"/>
                </a:buClr>
                <a:buSzPts val="2800"/>
                <a:buFont typeface="Arial"/>
                <a:buChar char="•"/>
              </a:pPr>
              <a:r>
                <a:rPr b="0" i="0" lang="en-US" sz="2800" u="none" cap="none" strike="noStrike">
                  <a:solidFill>
                    <a:srgbClr val="2B4B82"/>
                  </a:solidFill>
                  <a:latin typeface="Josefin Sans"/>
                  <a:ea typeface="Josefin Sans"/>
                  <a:cs typeface="Josefin Sans"/>
                  <a:sym typeface="Josefin Sans"/>
                </a:rPr>
                <a:t>Mỗi cách biến đổi dẫn đến việc sử dụng tài nguyên máy tính là khác nhau, nên vấn đề đặt ra là lựa chọn phương án nào </a:t>
              </a:r>
              <a:r>
                <a:rPr b="1" i="0" lang="en-US" sz="2800" u="none" cap="none" strike="noStrike">
                  <a:solidFill>
                    <a:srgbClr val="FF0000"/>
                  </a:solidFill>
                  <a:latin typeface="Josefin Sans"/>
                  <a:ea typeface="Josefin Sans"/>
                  <a:cs typeface="Josefin Sans"/>
                  <a:sym typeface="Josefin Sans"/>
                </a:rPr>
                <a:t>dùng ít tài nguyên nhất</a:t>
              </a:r>
              <a:endParaRPr/>
            </a:p>
          </p:txBody>
        </p:sp>
      </p:gr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27" name="Shape 127"/>
        <p:cNvGrpSpPr/>
        <p:nvPr/>
      </p:nvGrpSpPr>
      <p:grpSpPr>
        <a:xfrm>
          <a:off x="0" y="0"/>
          <a:ext cx="0" cy="0"/>
          <a:chOff x="0" y="0"/>
          <a:chExt cx="0" cy="0"/>
        </a:xfrm>
      </p:grpSpPr>
      <p:pic>
        <p:nvPicPr>
          <p:cNvPr id="128" name="Google Shape;128;p5"/>
          <p:cNvPicPr preferRelativeResize="0"/>
          <p:nvPr/>
        </p:nvPicPr>
        <p:blipFill rotWithShape="1">
          <a:blip r:embed="rId3">
            <a:alphaModFix/>
          </a:blip>
          <a:srcRect b="0" l="0" r="0" t="0"/>
          <a:stretch/>
        </p:blipFill>
        <p:spPr>
          <a:xfrm>
            <a:off x="0" y="-963412"/>
            <a:ext cx="4597438" cy="2842053"/>
          </a:xfrm>
          <a:prstGeom prst="rect">
            <a:avLst/>
          </a:prstGeom>
          <a:noFill/>
          <a:ln>
            <a:noFill/>
          </a:ln>
        </p:spPr>
      </p:pic>
      <p:pic>
        <p:nvPicPr>
          <p:cNvPr id="129" name="Google Shape;129;p5"/>
          <p:cNvPicPr preferRelativeResize="0"/>
          <p:nvPr/>
        </p:nvPicPr>
        <p:blipFill rotWithShape="1">
          <a:blip r:embed="rId4">
            <a:alphaModFix/>
          </a:blip>
          <a:srcRect b="0" l="0" r="0" t="0"/>
          <a:stretch/>
        </p:blipFill>
        <p:spPr>
          <a:xfrm flipH="1">
            <a:off x="10551837" y="390596"/>
            <a:ext cx="2076668" cy="1276207"/>
          </a:xfrm>
          <a:prstGeom prst="rect">
            <a:avLst/>
          </a:prstGeom>
          <a:noFill/>
          <a:ln>
            <a:noFill/>
          </a:ln>
        </p:spPr>
      </p:pic>
      <p:pic>
        <p:nvPicPr>
          <p:cNvPr id="130" name="Google Shape;130;p5"/>
          <p:cNvPicPr preferRelativeResize="0"/>
          <p:nvPr/>
        </p:nvPicPr>
        <p:blipFill rotWithShape="1">
          <a:blip r:embed="rId5">
            <a:alphaModFix/>
          </a:blip>
          <a:srcRect b="0" l="0" r="0" t="0"/>
          <a:stretch/>
        </p:blipFill>
        <p:spPr>
          <a:xfrm>
            <a:off x="13138681" y="-2447996"/>
            <a:ext cx="3837986" cy="4114800"/>
          </a:xfrm>
          <a:prstGeom prst="rect">
            <a:avLst/>
          </a:prstGeom>
          <a:noFill/>
          <a:ln>
            <a:noFill/>
          </a:ln>
        </p:spPr>
      </p:pic>
      <p:pic>
        <p:nvPicPr>
          <p:cNvPr id="131" name="Google Shape;131;p5"/>
          <p:cNvPicPr preferRelativeResize="0"/>
          <p:nvPr/>
        </p:nvPicPr>
        <p:blipFill rotWithShape="1">
          <a:blip r:embed="rId6">
            <a:alphaModFix/>
          </a:blip>
          <a:srcRect b="0" l="0" r="0" t="0"/>
          <a:stretch/>
        </p:blipFill>
        <p:spPr>
          <a:xfrm>
            <a:off x="4994246" y="-3759204"/>
            <a:ext cx="5357753" cy="5591583"/>
          </a:xfrm>
          <a:prstGeom prst="rect">
            <a:avLst/>
          </a:prstGeom>
          <a:noFill/>
          <a:ln>
            <a:noFill/>
          </a:ln>
        </p:spPr>
      </p:pic>
      <p:grpSp>
        <p:nvGrpSpPr>
          <p:cNvPr id="132" name="Google Shape;132;p5"/>
          <p:cNvGrpSpPr/>
          <p:nvPr/>
        </p:nvGrpSpPr>
        <p:grpSpPr>
          <a:xfrm>
            <a:off x="1193705" y="2019301"/>
            <a:ext cx="16917306" cy="6490144"/>
            <a:chOff x="251492" y="-33131"/>
            <a:chExt cx="8369239" cy="3458085"/>
          </a:xfrm>
        </p:grpSpPr>
        <p:sp>
          <p:nvSpPr>
            <p:cNvPr id="133" name="Google Shape;133;p5"/>
            <p:cNvSpPr txBox="1"/>
            <p:nvPr/>
          </p:nvSpPr>
          <p:spPr>
            <a:xfrm>
              <a:off x="251492" y="-33131"/>
              <a:ext cx="8369239" cy="94986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rPr b="1" i="0" lang="en-US" sz="4800" u="none" cap="none" strike="noStrike">
                  <a:solidFill>
                    <a:srgbClr val="2B4B82"/>
                  </a:solidFill>
                  <a:latin typeface="Josefin Sans"/>
                  <a:ea typeface="Josefin Sans"/>
                  <a:cs typeface="Josefin Sans"/>
                  <a:sym typeface="Josefin Sans"/>
                </a:rPr>
                <a:t>Các yêu cầu của phép biến đổi tối ưu hoá câu truy vấn</a:t>
              </a:r>
              <a:endParaRPr/>
            </a:p>
          </p:txBody>
        </p:sp>
        <p:sp>
          <p:nvSpPr>
            <p:cNvPr id="134" name="Google Shape;134;p5"/>
            <p:cNvSpPr txBox="1"/>
            <p:nvPr/>
          </p:nvSpPr>
          <p:spPr>
            <a:xfrm>
              <a:off x="251492" y="698623"/>
              <a:ext cx="7866254" cy="2726331"/>
            </a:xfrm>
            <a:prstGeom prst="rect">
              <a:avLst/>
            </a:prstGeom>
            <a:noFill/>
            <a:ln>
              <a:noFill/>
            </a:ln>
          </p:spPr>
          <p:txBody>
            <a:bodyPr anchorCtr="0" anchor="t" bIns="0" lIns="0" spcFirstLastPara="1" rIns="0" wrap="square" tIns="0">
              <a:spAutoFit/>
            </a:bodyPr>
            <a:lstStyle/>
            <a:p>
              <a:pPr indent="-457200" lvl="1" marL="716280" marR="0" rtl="0" algn="just">
                <a:lnSpc>
                  <a:spcPct val="150000"/>
                </a:lnSpc>
                <a:spcBef>
                  <a:spcPts val="0"/>
                </a:spcBef>
                <a:spcAft>
                  <a:spcPts val="0"/>
                </a:spcAft>
                <a:buClr>
                  <a:srgbClr val="2B4B82"/>
                </a:buClr>
                <a:buSzPts val="2800"/>
                <a:buFont typeface="Noto Sans Symbols"/>
                <a:buChar char="✔"/>
              </a:pPr>
              <a:r>
                <a:rPr b="0" i="0" lang="en-US" sz="2800" u="none" cap="none" strike="noStrike">
                  <a:solidFill>
                    <a:srgbClr val="2B4B82"/>
                  </a:solidFill>
                  <a:latin typeface="Josefin Sans"/>
                  <a:ea typeface="Josefin Sans"/>
                  <a:cs typeface="Josefin Sans"/>
                  <a:sym typeface="Josefin Sans"/>
                </a:rPr>
                <a:t>Các phép biến đổi phải thực sự hữu hiệu </a:t>
              </a:r>
              <a:r>
                <a:rPr b="0" i="0" lang="en-US" sz="2800" u="none" cap="none" strike="noStrike">
                  <a:solidFill>
                    <a:srgbClr val="FF0000"/>
                  </a:solidFill>
                  <a:latin typeface="Josefin Sans"/>
                  <a:ea typeface="Josefin Sans"/>
                  <a:cs typeface="Josefin Sans"/>
                  <a:sym typeface="Josefin Sans"/>
                </a:rPr>
                <a:t>đối với phần lớn</a:t>
              </a:r>
              <a:r>
                <a:rPr b="0" i="0" lang="en-US" sz="2800" u="none" cap="none" strike="noStrike">
                  <a:solidFill>
                    <a:srgbClr val="2B4B82"/>
                  </a:solidFill>
                  <a:latin typeface="Josefin Sans"/>
                  <a:ea typeface="Josefin Sans"/>
                  <a:cs typeface="Josefin Sans"/>
                  <a:sym typeface="Josefin Sans"/>
                </a:rPr>
                <a:t> các dạng câu truy vấn hay một lớp các câu truy vấn thường dùng mà không phải chi quá nhiều để thực hiện biến đổi đó.</a:t>
              </a:r>
              <a:endParaRPr/>
            </a:p>
            <a:p>
              <a:pPr indent="-457200" lvl="1" marL="716280" marR="0" rtl="0" algn="just">
                <a:lnSpc>
                  <a:spcPct val="150000"/>
                </a:lnSpc>
                <a:spcBef>
                  <a:spcPts val="0"/>
                </a:spcBef>
                <a:spcAft>
                  <a:spcPts val="0"/>
                </a:spcAft>
                <a:buClr>
                  <a:srgbClr val="2B4B82"/>
                </a:buClr>
                <a:buSzPts val="2800"/>
                <a:buFont typeface="Noto Sans Symbols"/>
                <a:buChar char="✔"/>
              </a:pPr>
              <a:r>
                <a:rPr b="0" i="0" lang="en-US" sz="2800" u="none" cap="none" strike="noStrike">
                  <a:solidFill>
                    <a:srgbClr val="2B4B82"/>
                  </a:solidFill>
                  <a:latin typeface="Josefin Sans"/>
                  <a:ea typeface="Josefin Sans"/>
                  <a:cs typeface="Josefin Sans"/>
                  <a:sym typeface="Josefin Sans"/>
                </a:rPr>
                <a:t>Các phép biến đổi phải </a:t>
              </a:r>
              <a:r>
                <a:rPr b="0" i="0" lang="en-US" sz="2800" u="none" cap="none" strike="noStrike">
                  <a:solidFill>
                    <a:srgbClr val="FF0000"/>
                  </a:solidFill>
                  <a:latin typeface="Josefin Sans"/>
                  <a:ea typeface="Josefin Sans"/>
                  <a:cs typeface="Josefin Sans"/>
                  <a:sym typeface="Josefin Sans"/>
                </a:rPr>
                <a:t>bảo toàn kết quả</a:t>
              </a:r>
              <a:r>
                <a:rPr b="0" i="0" lang="en-US" sz="2800" u="none" cap="none" strike="noStrike">
                  <a:solidFill>
                    <a:srgbClr val="2B4B82"/>
                  </a:solidFill>
                  <a:latin typeface="Josefin Sans"/>
                  <a:ea typeface="Josefin Sans"/>
                  <a:cs typeface="Josefin Sans"/>
                  <a:sym typeface="Josefin Sans"/>
                </a:rPr>
                <a:t>.</a:t>
              </a:r>
              <a:endParaRPr/>
            </a:p>
            <a:p>
              <a:pPr indent="-457200" lvl="1" marL="716280" marR="0" rtl="0" algn="just">
                <a:lnSpc>
                  <a:spcPct val="150000"/>
                </a:lnSpc>
                <a:spcBef>
                  <a:spcPts val="0"/>
                </a:spcBef>
                <a:spcAft>
                  <a:spcPts val="0"/>
                </a:spcAft>
                <a:buClr>
                  <a:srgbClr val="2B4B82"/>
                </a:buClr>
                <a:buSzPts val="2800"/>
                <a:buFont typeface="Noto Sans Symbols"/>
                <a:buChar char="✔"/>
              </a:pPr>
              <a:r>
                <a:rPr b="0" i="0" lang="en-US" sz="2800" u="none" cap="none" strike="noStrike">
                  <a:solidFill>
                    <a:srgbClr val="2B4B82"/>
                  </a:solidFill>
                  <a:latin typeface="Josefin Sans"/>
                  <a:ea typeface="Josefin Sans"/>
                  <a:cs typeface="Josefin Sans"/>
                  <a:sym typeface="Josefin Sans"/>
                </a:rPr>
                <a:t>Các phép biến đổi phải làm </a:t>
              </a:r>
              <a:r>
                <a:rPr b="0" i="0" lang="en-US" sz="2800" u="none" cap="none" strike="noStrike">
                  <a:solidFill>
                    <a:srgbClr val="FF0000"/>
                  </a:solidFill>
                  <a:latin typeface="Josefin Sans"/>
                  <a:ea typeface="Josefin Sans"/>
                  <a:cs typeface="Josefin Sans"/>
                  <a:sym typeface="Josefin Sans"/>
                </a:rPr>
                <a:t>giảm chi phí </a:t>
              </a:r>
              <a:r>
                <a:rPr b="0" i="0" lang="en-US" sz="2800" u="none" cap="none" strike="noStrike">
                  <a:solidFill>
                    <a:srgbClr val="2B4B82"/>
                  </a:solidFill>
                  <a:latin typeface="Josefin Sans"/>
                  <a:ea typeface="Josefin Sans"/>
                  <a:cs typeface="Josefin Sans"/>
                  <a:sym typeface="Josefin Sans"/>
                </a:rPr>
                <a:t>để thực hiện câu truy vấn.</a:t>
              </a:r>
              <a:endParaRPr/>
            </a:p>
            <a:p>
              <a:pPr indent="-457200" lvl="1" marL="716280" marR="0" rtl="0" algn="just">
                <a:lnSpc>
                  <a:spcPct val="150000"/>
                </a:lnSpc>
                <a:spcBef>
                  <a:spcPts val="0"/>
                </a:spcBef>
                <a:spcAft>
                  <a:spcPts val="0"/>
                </a:spcAft>
                <a:buClr>
                  <a:srgbClr val="2B4B82"/>
                </a:buClr>
                <a:buSzPts val="2800"/>
                <a:buFont typeface="Noto Sans Symbols"/>
                <a:buChar char="✔"/>
              </a:pPr>
              <a:r>
                <a:rPr b="0" i="0" lang="en-US" sz="2800" u="none" cap="none" strike="noStrike">
                  <a:solidFill>
                    <a:srgbClr val="2B4B82"/>
                  </a:solidFill>
                  <a:latin typeface="Josefin Sans"/>
                  <a:ea typeface="Josefin Sans"/>
                  <a:cs typeface="Josefin Sans"/>
                  <a:sym typeface="Josefin Sans"/>
                </a:rPr>
                <a:t>Một số yếu tố cần quan tâm có liên quan đến chi phí thực hiện truy vấn:</a:t>
              </a:r>
              <a:endParaRPr/>
            </a:p>
            <a:p>
              <a:pPr indent="-457200" lvl="2" marL="1173480" marR="0" rtl="0" algn="just">
                <a:lnSpc>
                  <a:spcPct val="150000"/>
                </a:lnSpc>
                <a:spcBef>
                  <a:spcPts val="0"/>
                </a:spcBef>
                <a:spcAft>
                  <a:spcPts val="0"/>
                </a:spcAft>
                <a:buClr>
                  <a:srgbClr val="FF0000"/>
                </a:buClr>
                <a:buSzPts val="2800"/>
                <a:buFont typeface="Noto Sans Symbols"/>
                <a:buChar char="▪"/>
              </a:pPr>
              <a:r>
                <a:rPr b="0" i="0" lang="en-US" sz="2800" u="none" cap="none" strike="noStrike">
                  <a:solidFill>
                    <a:srgbClr val="FF0000"/>
                  </a:solidFill>
                  <a:latin typeface="Josefin Sans"/>
                  <a:ea typeface="Josefin Sans"/>
                  <a:cs typeface="Josefin Sans"/>
                  <a:sym typeface="Josefin Sans"/>
                </a:rPr>
                <a:t>Số lần truy xuất</a:t>
              </a:r>
              <a:r>
                <a:rPr b="0" i="0" lang="en-US" sz="2800" u="none" cap="none" strike="noStrike">
                  <a:solidFill>
                    <a:srgbClr val="2B4B82"/>
                  </a:solidFill>
                  <a:latin typeface="Josefin Sans"/>
                  <a:ea typeface="Josefin Sans"/>
                  <a:cs typeface="Josefin Sans"/>
                  <a:sym typeface="Josefin Sans"/>
                </a:rPr>
                <a:t> khối nhớ giữa bộ nhớ trong và bộ nhớ ngoài</a:t>
              </a:r>
              <a:endParaRPr/>
            </a:p>
            <a:p>
              <a:pPr indent="-457200" lvl="2" marL="1173480" marR="0" rtl="0" algn="just">
                <a:lnSpc>
                  <a:spcPct val="150000"/>
                </a:lnSpc>
                <a:spcBef>
                  <a:spcPts val="0"/>
                </a:spcBef>
                <a:spcAft>
                  <a:spcPts val="0"/>
                </a:spcAft>
                <a:buClr>
                  <a:srgbClr val="FF0000"/>
                </a:buClr>
                <a:buSzPts val="2800"/>
                <a:buFont typeface="Noto Sans Symbols"/>
                <a:buChar char="▪"/>
              </a:pPr>
              <a:r>
                <a:rPr b="0" i="0" lang="en-US" sz="2800" u="none" cap="none" strike="noStrike">
                  <a:solidFill>
                    <a:srgbClr val="FF0000"/>
                  </a:solidFill>
                  <a:latin typeface="Josefin Sans"/>
                  <a:ea typeface="Josefin Sans"/>
                  <a:cs typeface="Josefin Sans"/>
                  <a:sym typeface="Josefin Sans"/>
                </a:rPr>
                <a:t>Số bản ghi cần phải xử lý </a:t>
              </a:r>
              <a:r>
                <a:rPr b="0" i="0" lang="en-US" sz="2800" u="none" cap="none" strike="noStrike">
                  <a:solidFill>
                    <a:srgbClr val="2B4B82"/>
                  </a:solidFill>
                  <a:latin typeface="Josefin Sans"/>
                  <a:ea typeface="Josefin Sans"/>
                  <a:cs typeface="Josefin Sans"/>
                  <a:sym typeface="Josefin Sans"/>
                </a:rPr>
                <a:t>ở thiết bị trung tâm</a:t>
              </a:r>
              <a:endParaRPr/>
            </a:p>
            <a:p>
              <a:pPr indent="-457200" lvl="2" marL="1173480" marR="0" rtl="0" algn="just">
                <a:lnSpc>
                  <a:spcPct val="150000"/>
                </a:lnSpc>
                <a:spcBef>
                  <a:spcPts val="0"/>
                </a:spcBef>
                <a:spcAft>
                  <a:spcPts val="0"/>
                </a:spcAft>
                <a:buClr>
                  <a:srgbClr val="FF0000"/>
                </a:buClr>
                <a:buSzPts val="2800"/>
                <a:buFont typeface="Noto Sans Symbols"/>
                <a:buChar char="▪"/>
              </a:pPr>
              <a:r>
                <a:rPr b="0" i="0" lang="en-US" sz="2800" u="none" cap="none" strike="noStrike">
                  <a:solidFill>
                    <a:srgbClr val="FF0000"/>
                  </a:solidFill>
                  <a:latin typeface="Josefin Sans"/>
                  <a:ea typeface="Josefin Sans"/>
                  <a:cs typeface="Josefin Sans"/>
                  <a:sym typeface="Josefin Sans"/>
                </a:rPr>
                <a:t>Phần bộ nhớ để lưu kết quả trung gian </a:t>
              </a:r>
              <a:r>
                <a:rPr b="0" i="0" lang="en-US" sz="2800" u="none" cap="none" strike="noStrike">
                  <a:solidFill>
                    <a:srgbClr val="2B4B82"/>
                  </a:solidFill>
                  <a:latin typeface="Josefin Sans"/>
                  <a:ea typeface="Josefin Sans"/>
                  <a:cs typeface="Josefin Sans"/>
                  <a:sym typeface="Josefin Sans"/>
                </a:rPr>
                <a:t>trong quá trình thực hiện câu truy vấn</a:t>
              </a:r>
              <a:endParaRPr/>
            </a:p>
          </p:txBody>
        </p:sp>
      </p:gr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38" name="Shape 138"/>
        <p:cNvGrpSpPr/>
        <p:nvPr/>
      </p:nvGrpSpPr>
      <p:grpSpPr>
        <a:xfrm>
          <a:off x="0" y="0"/>
          <a:ext cx="0" cy="0"/>
          <a:chOff x="0" y="0"/>
          <a:chExt cx="0" cy="0"/>
        </a:xfrm>
      </p:grpSpPr>
      <p:pic>
        <p:nvPicPr>
          <p:cNvPr id="139" name="Google Shape;139;p6"/>
          <p:cNvPicPr preferRelativeResize="0"/>
          <p:nvPr/>
        </p:nvPicPr>
        <p:blipFill rotWithShape="1">
          <a:blip r:embed="rId3">
            <a:alphaModFix/>
          </a:blip>
          <a:srcRect b="0" l="0" r="0" t="0"/>
          <a:stretch/>
        </p:blipFill>
        <p:spPr>
          <a:xfrm>
            <a:off x="0" y="-963412"/>
            <a:ext cx="4597438" cy="2842053"/>
          </a:xfrm>
          <a:prstGeom prst="rect">
            <a:avLst/>
          </a:prstGeom>
          <a:noFill/>
          <a:ln>
            <a:noFill/>
          </a:ln>
        </p:spPr>
      </p:pic>
      <p:pic>
        <p:nvPicPr>
          <p:cNvPr id="140" name="Google Shape;140;p6"/>
          <p:cNvPicPr preferRelativeResize="0"/>
          <p:nvPr/>
        </p:nvPicPr>
        <p:blipFill rotWithShape="1">
          <a:blip r:embed="rId4">
            <a:alphaModFix/>
          </a:blip>
          <a:srcRect b="0" l="0" r="0" t="0"/>
          <a:stretch/>
        </p:blipFill>
        <p:spPr>
          <a:xfrm flipH="1">
            <a:off x="10551837" y="390596"/>
            <a:ext cx="2076668" cy="1276207"/>
          </a:xfrm>
          <a:prstGeom prst="rect">
            <a:avLst/>
          </a:prstGeom>
          <a:noFill/>
          <a:ln>
            <a:noFill/>
          </a:ln>
        </p:spPr>
      </p:pic>
      <p:pic>
        <p:nvPicPr>
          <p:cNvPr id="141" name="Google Shape;141;p6"/>
          <p:cNvPicPr preferRelativeResize="0"/>
          <p:nvPr/>
        </p:nvPicPr>
        <p:blipFill rotWithShape="1">
          <a:blip r:embed="rId5">
            <a:alphaModFix/>
          </a:blip>
          <a:srcRect b="0" l="0" r="0" t="0"/>
          <a:stretch/>
        </p:blipFill>
        <p:spPr>
          <a:xfrm>
            <a:off x="13138681" y="-2447996"/>
            <a:ext cx="3837986" cy="4114800"/>
          </a:xfrm>
          <a:prstGeom prst="rect">
            <a:avLst/>
          </a:prstGeom>
          <a:noFill/>
          <a:ln>
            <a:noFill/>
          </a:ln>
        </p:spPr>
      </p:pic>
      <p:pic>
        <p:nvPicPr>
          <p:cNvPr id="142" name="Google Shape;142;p6"/>
          <p:cNvPicPr preferRelativeResize="0"/>
          <p:nvPr/>
        </p:nvPicPr>
        <p:blipFill rotWithShape="1">
          <a:blip r:embed="rId6">
            <a:alphaModFix/>
          </a:blip>
          <a:srcRect b="0" l="0" r="0" t="0"/>
          <a:stretch/>
        </p:blipFill>
        <p:spPr>
          <a:xfrm>
            <a:off x="4994246" y="-3759204"/>
            <a:ext cx="5357753" cy="5591583"/>
          </a:xfrm>
          <a:prstGeom prst="rect">
            <a:avLst/>
          </a:prstGeom>
          <a:noFill/>
          <a:ln>
            <a:noFill/>
          </a:ln>
        </p:spPr>
      </p:pic>
      <p:grpSp>
        <p:nvGrpSpPr>
          <p:cNvPr id="143" name="Google Shape;143;p6"/>
          <p:cNvGrpSpPr/>
          <p:nvPr/>
        </p:nvGrpSpPr>
        <p:grpSpPr>
          <a:xfrm>
            <a:off x="1143000" y="2479545"/>
            <a:ext cx="16917306" cy="5327909"/>
            <a:chOff x="251492" y="-33131"/>
            <a:chExt cx="8369239" cy="2838822"/>
          </a:xfrm>
        </p:grpSpPr>
        <p:sp>
          <p:nvSpPr>
            <p:cNvPr id="144" name="Google Shape;144;p6"/>
            <p:cNvSpPr txBox="1"/>
            <p:nvPr/>
          </p:nvSpPr>
          <p:spPr>
            <a:xfrm>
              <a:off x="251492" y="-33131"/>
              <a:ext cx="8369239" cy="492994"/>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rPr b="1" i="0" lang="en-US" sz="4800" u="none" cap="none" strike="noStrike">
                  <a:solidFill>
                    <a:srgbClr val="2B4B82"/>
                  </a:solidFill>
                  <a:latin typeface="Josefin Sans"/>
                  <a:ea typeface="Josefin Sans"/>
                  <a:cs typeface="Josefin Sans"/>
                  <a:sym typeface="Josefin Sans"/>
                </a:rPr>
                <a:t>Các phương pháp xử lý truy vấn cơ bản</a:t>
              </a:r>
              <a:endParaRPr/>
            </a:p>
          </p:txBody>
        </p:sp>
        <p:sp>
          <p:nvSpPr>
            <p:cNvPr id="145" name="Google Shape;145;p6"/>
            <p:cNvSpPr txBox="1"/>
            <p:nvPr/>
          </p:nvSpPr>
          <p:spPr>
            <a:xfrm>
              <a:off x="251492" y="768117"/>
              <a:ext cx="7866254" cy="2037574"/>
            </a:xfrm>
            <a:prstGeom prst="rect">
              <a:avLst/>
            </a:prstGeom>
            <a:noFill/>
            <a:ln>
              <a:noFill/>
            </a:ln>
          </p:spPr>
          <p:txBody>
            <a:bodyPr anchorCtr="0" anchor="t" bIns="0" lIns="0" spcFirstLastPara="1" rIns="0" wrap="square" tIns="0">
              <a:spAutoFit/>
            </a:bodyPr>
            <a:lstStyle/>
            <a:p>
              <a:pPr indent="-457200" lvl="1" marL="716280" marR="0" rtl="0" algn="just">
                <a:lnSpc>
                  <a:spcPct val="150000"/>
                </a:lnSpc>
                <a:spcBef>
                  <a:spcPts val="0"/>
                </a:spcBef>
                <a:spcAft>
                  <a:spcPts val="0"/>
                </a:spcAft>
                <a:buClr>
                  <a:srgbClr val="2B4B82"/>
                </a:buClr>
                <a:buSzPts val="2800"/>
                <a:buFont typeface="Noto Sans Symbols"/>
                <a:buChar char="✔"/>
              </a:pPr>
              <a:r>
                <a:rPr b="0" i="0" lang="en-US" sz="2800" u="none" cap="none" strike="noStrike">
                  <a:solidFill>
                    <a:srgbClr val="2B4B82"/>
                  </a:solidFill>
                  <a:latin typeface="Josefin Sans"/>
                  <a:ea typeface="Josefin Sans"/>
                  <a:cs typeface="Josefin Sans"/>
                  <a:sym typeface="Josefin Sans"/>
                </a:rPr>
                <a:t>Phương pháp biến đổi đại số:</a:t>
              </a:r>
              <a:endParaRPr/>
            </a:p>
            <a:p>
              <a:pPr indent="-457200" lvl="2" marL="1173480" marR="0" rtl="0" algn="just">
                <a:lnSpc>
                  <a:spcPct val="150000"/>
                </a:lnSpc>
                <a:spcBef>
                  <a:spcPts val="0"/>
                </a:spcBef>
                <a:spcAft>
                  <a:spcPts val="0"/>
                </a:spcAft>
                <a:buClr>
                  <a:srgbClr val="2B4B82"/>
                </a:buClr>
                <a:buSzPts val="2800"/>
                <a:buFont typeface="Arial"/>
                <a:buChar char="•"/>
              </a:pPr>
              <a:r>
                <a:rPr b="0" i="0" lang="en-US" sz="2800" u="none" cap="none" strike="noStrike">
                  <a:solidFill>
                    <a:srgbClr val="2B4B82"/>
                  </a:solidFill>
                  <a:latin typeface="Josefin Sans"/>
                  <a:ea typeface="Josefin Sans"/>
                  <a:cs typeface="Josefin Sans"/>
                  <a:sym typeface="Josefin Sans"/>
                </a:rPr>
                <a:t>Đơn giản hoá câu truy vấn nhờ các phép biến đổi đại số giúp giảm thời gian thực hiện phép toán.</a:t>
              </a:r>
              <a:endParaRPr/>
            </a:p>
            <a:p>
              <a:pPr indent="-457200" lvl="2" marL="1173480" marR="0" rtl="0" algn="just">
                <a:lnSpc>
                  <a:spcPct val="150000"/>
                </a:lnSpc>
                <a:spcBef>
                  <a:spcPts val="0"/>
                </a:spcBef>
                <a:spcAft>
                  <a:spcPts val="0"/>
                </a:spcAft>
                <a:buClr>
                  <a:srgbClr val="2B4B82"/>
                </a:buClr>
                <a:buSzPts val="2800"/>
                <a:buFont typeface="Arial"/>
                <a:buChar char="•"/>
              </a:pPr>
              <a:r>
                <a:rPr b="0" i="0" lang="en-US" sz="2800" u="none" cap="none" strike="noStrike">
                  <a:solidFill>
                    <a:srgbClr val="2B4B82"/>
                  </a:solidFill>
                  <a:latin typeface="Josefin Sans"/>
                  <a:ea typeface="Josefin Sans"/>
                  <a:cs typeface="Josefin Sans"/>
                  <a:sym typeface="Josefin Sans"/>
                </a:rPr>
                <a:t>Không quan tâm đến cấu trúc và kích thước dữ liệu.</a:t>
              </a:r>
              <a:endParaRPr/>
            </a:p>
            <a:p>
              <a:pPr indent="-457200" lvl="1" marL="716280" marR="0" rtl="0" algn="just">
                <a:lnSpc>
                  <a:spcPct val="150000"/>
                </a:lnSpc>
                <a:spcBef>
                  <a:spcPts val="0"/>
                </a:spcBef>
                <a:spcAft>
                  <a:spcPts val="0"/>
                </a:spcAft>
                <a:buClr>
                  <a:srgbClr val="2B4B82"/>
                </a:buClr>
                <a:buSzPts val="2800"/>
                <a:buFont typeface="Noto Sans Symbols"/>
                <a:buChar char="✔"/>
              </a:pPr>
              <a:r>
                <a:rPr b="0" i="0" lang="en-US" sz="2800" u="none" cap="none" strike="noStrike">
                  <a:solidFill>
                    <a:srgbClr val="2B4B82"/>
                  </a:solidFill>
                  <a:latin typeface="Josefin Sans"/>
                  <a:ea typeface="Josefin Sans"/>
                  <a:cs typeface="Josefin Sans"/>
                  <a:sym typeface="Josefin Sans"/>
                </a:rPr>
                <a:t>Phương pháp ước lượng chi phí:</a:t>
              </a:r>
              <a:endParaRPr/>
            </a:p>
            <a:p>
              <a:pPr indent="-457200" lvl="2" marL="1173480" marR="0" rtl="0" algn="just">
                <a:lnSpc>
                  <a:spcPct val="150000"/>
                </a:lnSpc>
                <a:spcBef>
                  <a:spcPts val="0"/>
                </a:spcBef>
                <a:spcAft>
                  <a:spcPts val="0"/>
                </a:spcAft>
                <a:buClr>
                  <a:srgbClr val="2B4B82"/>
                </a:buClr>
                <a:buSzPts val="2800"/>
                <a:buFont typeface="Arial"/>
                <a:buChar char="•"/>
              </a:pPr>
              <a:r>
                <a:rPr b="0" i="0" lang="en-US" sz="2800" u="none" cap="none" strike="noStrike">
                  <a:solidFill>
                    <a:srgbClr val="2B4B82"/>
                  </a:solidFill>
                  <a:latin typeface="Josefin Sans"/>
                  <a:ea typeface="Josefin Sans"/>
                  <a:cs typeface="Josefin Sans"/>
                  <a:sym typeface="Josefin Sans"/>
                </a:rPr>
                <a:t>Xác định kích thước dữ liệu, thời gian thực hiện mỗi phép toán trong câu truy vấn.</a:t>
              </a:r>
              <a:endParaRPr/>
            </a:p>
          </p:txBody>
        </p:sp>
      </p:gr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4DDDE"/>
        </a:solidFill>
      </p:bgPr>
    </p:bg>
    <p:spTree>
      <p:nvGrpSpPr>
        <p:cNvPr id="149" name="Shape 149"/>
        <p:cNvGrpSpPr/>
        <p:nvPr/>
      </p:nvGrpSpPr>
      <p:grpSpPr>
        <a:xfrm>
          <a:off x="0" y="0"/>
          <a:ext cx="0" cy="0"/>
          <a:chOff x="0" y="0"/>
          <a:chExt cx="0" cy="0"/>
        </a:xfrm>
      </p:grpSpPr>
      <p:sp>
        <p:nvSpPr>
          <p:cNvPr id="150" name="Google Shape;150;p7"/>
          <p:cNvSpPr txBox="1"/>
          <p:nvPr/>
        </p:nvSpPr>
        <p:spPr>
          <a:xfrm>
            <a:off x="381000" y="264142"/>
            <a:ext cx="16135350" cy="99441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6400" u="none" cap="none" strike="noStrike">
                <a:solidFill>
                  <a:srgbClr val="2B4B82"/>
                </a:solidFill>
                <a:latin typeface="Josefin Sans"/>
                <a:ea typeface="Josefin Sans"/>
                <a:cs typeface="Josefin Sans"/>
                <a:sym typeface="Josefin Sans"/>
              </a:rPr>
              <a:t>Biểu thức chuẩn tắc của truy vấn</a:t>
            </a:r>
            <a:endParaRPr/>
          </a:p>
        </p:txBody>
      </p:sp>
      <p:sp>
        <p:nvSpPr>
          <p:cNvPr id="151" name="Google Shape;151;p7"/>
          <p:cNvSpPr txBox="1"/>
          <p:nvPr/>
        </p:nvSpPr>
        <p:spPr>
          <a:xfrm>
            <a:off x="381000" y="1790700"/>
            <a:ext cx="17221200" cy="5553828"/>
          </a:xfrm>
          <a:prstGeom prst="rect">
            <a:avLst/>
          </a:prstGeom>
          <a:noFill/>
          <a:ln>
            <a:noFill/>
          </a:ln>
        </p:spPr>
        <p:txBody>
          <a:bodyPr anchorCtr="0" anchor="t" bIns="0" lIns="0" spcFirstLastPara="1" rIns="0" wrap="square" tIns="0">
            <a:spAutoFit/>
          </a:bodyPr>
          <a:lstStyle/>
          <a:p>
            <a:pPr indent="-457200" lvl="1" marL="716280" marR="0" rtl="0" algn="just">
              <a:lnSpc>
                <a:spcPct val="150000"/>
              </a:lnSpc>
              <a:spcBef>
                <a:spcPts val="0"/>
              </a:spcBef>
              <a:spcAft>
                <a:spcPts val="0"/>
              </a:spcAft>
              <a:buClr>
                <a:srgbClr val="2B4B82"/>
              </a:buClr>
              <a:buSzPts val="2800"/>
              <a:buFont typeface="Noto Sans Symbols"/>
              <a:buChar char="✔"/>
            </a:pPr>
            <a:r>
              <a:rPr b="0" i="0" lang="en-US" sz="2800" u="none" cap="none" strike="noStrike">
                <a:solidFill>
                  <a:srgbClr val="2B4B82"/>
                </a:solidFill>
                <a:latin typeface="Josefin Sans"/>
                <a:ea typeface="Josefin Sans"/>
                <a:cs typeface="Josefin Sans"/>
                <a:sym typeface="Josefin Sans"/>
              </a:rPr>
              <a:t>Truy vấn:</a:t>
            </a:r>
            <a:endParaRPr/>
          </a:p>
          <a:p>
            <a:pPr indent="-457200" lvl="2" marL="1173480" marR="0" rtl="0" algn="just">
              <a:lnSpc>
                <a:spcPct val="150000"/>
              </a:lnSpc>
              <a:spcBef>
                <a:spcPts val="0"/>
              </a:spcBef>
              <a:spcAft>
                <a:spcPts val="0"/>
              </a:spcAft>
              <a:buClr>
                <a:srgbClr val="2B4B82"/>
              </a:buClr>
              <a:buSzPts val="2800"/>
              <a:buFont typeface="Arial"/>
              <a:buChar char="•"/>
            </a:pPr>
            <a:r>
              <a:rPr b="0" i="0" lang="en-US" sz="2800" u="none" cap="none" strike="noStrike">
                <a:solidFill>
                  <a:srgbClr val="2B4B82"/>
                </a:solidFill>
                <a:latin typeface="Josefin Sans"/>
                <a:ea typeface="Josefin Sans"/>
                <a:cs typeface="Josefin Sans"/>
                <a:sym typeface="Josefin Sans"/>
              </a:rPr>
              <a:t>Biểu thức biểu diễn bằng một ngôn ngữ thích hợp -&gt; dùng để xác định phần dữ liệu được chứa trong CSDL (truy xuất CSDL)</a:t>
            </a:r>
            <a:endParaRPr/>
          </a:p>
          <a:p>
            <a:pPr indent="-457200" lvl="2" marL="1173480" marR="0" rtl="0" algn="just">
              <a:lnSpc>
                <a:spcPct val="150000"/>
              </a:lnSpc>
              <a:spcBef>
                <a:spcPts val="0"/>
              </a:spcBef>
              <a:spcAft>
                <a:spcPts val="0"/>
              </a:spcAft>
              <a:buClr>
                <a:srgbClr val="2B4B82"/>
              </a:buClr>
              <a:buSzPts val="2800"/>
              <a:buFont typeface="Arial"/>
              <a:buChar char="•"/>
            </a:pPr>
            <a:r>
              <a:rPr b="0" i="0" lang="en-US" sz="2800" u="none" cap="none" strike="noStrike">
                <a:solidFill>
                  <a:srgbClr val="2B4B82"/>
                </a:solidFill>
                <a:latin typeface="Josefin Sans"/>
                <a:ea typeface="Josefin Sans"/>
                <a:cs typeface="Josefin Sans"/>
                <a:sym typeface="Josefin Sans"/>
              </a:rPr>
              <a:t>Ví dụ:…</a:t>
            </a:r>
            <a:endParaRPr/>
          </a:p>
          <a:p>
            <a:pPr indent="0" lvl="0" marL="914400" marR="0" rtl="0" algn="l">
              <a:lnSpc>
                <a:spcPct val="120000"/>
              </a:lnSpc>
              <a:spcBef>
                <a:spcPts val="0"/>
              </a:spcBef>
              <a:spcAft>
                <a:spcPts val="0"/>
              </a:spcAft>
              <a:buNone/>
            </a:pPr>
            <a:r>
              <a:rPr b="0" i="0" lang="en-US" sz="2800" u="none" cap="none" strike="noStrike">
                <a:solidFill>
                  <a:schemeClr val="dk2"/>
                </a:solidFill>
                <a:latin typeface="Josefin Sans"/>
                <a:ea typeface="Josefin Sans"/>
                <a:cs typeface="Josefin Sans"/>
                <a:sym typeface="Josefin Sans"/>
              </a:rPr>
              <a:t>? Cây truy vấn (Cây đại số quan hệ):</a:t>
            </a:r>
            <a:endParaRPr b="0" i="0" sz="2800" u="none" cap="none" strike="noStrike">
              <a:solidFill>
                <a:schemeClr val="dk2"/>
              </a:solidFill>
              <a:latin typeface="Josefin Sans"/>
              <a:ea typeface="Josefin Sans"/>
              <a:cs typeface="Josefin Sans"/>
              <a:sym typeface="Josefin Sans"/>
            </a:endParaRPr>
          </a:p>
          <a:p>
            <a:pPr indent="-342900" lvl="2" marL="1257300" marR="0" rtl="0" algn="l">
              <a:lnSpc>
                <a:spcPct val="120000"/>
              </a:lnSpc>
              <a:spcBef>
                <a:spcPts val="800"/>
              </a:spcBef>
              <a:spcAft>
                <a:spcPts val="0"/>
              </a:spcAft>
              <a:buClr>
                <a:schemeClr val="dk2"/>
              </a:buClr>
              <a:buSzPts val="2800"/>
              <a:buFont typeface="Noto Sans Symbols"/>
              <a:buChar char="−"/>
            </a:pPr>
            <a:r>
              <a:rPr b="0" i="0" lang="en-US" sz="2800" u="none" cap="none" strike="noStrike">
                <a:solidFill>
                  <a:schemeClr val="dk2"/>
                </a:solidFill>
                <a:latin typeface="Josefin Sans"/>
                <a:ea typeface="Josefin Sans"/>
                <a:cs typeface="Josefin Sans"/>
                <a:sym typeface="Josefin Sans"/>
              </a:rPr>
              <a:t>Nút lá: quan hệ trong csdl</a:t>
            </a:r>
            <a:endParaRPr b="0" i="0" sz="2800" u="none" cap="none" strike="noStrike">
              <a:solidFill>
                <a:schemeClr val="dk2"/>
              </a:solidFill>
              <a:latin typeface="Josefin Sans"/>
              <a:ea typeface="Josefin Sans"/>
              <a:cs typeface="Josefin Sans"/>
              <a:sym typeface="Josefin Sans"/>
            </a:endParaRPr>
          </a:p>
          <a:p>
            <a:pPr indent="-342900" lvl="2" marL="1257300" marR="0" rtl="0" algn="l">
              <a:lnSpc>
                <a:spcPct val="120000"/>
              </a:lnSpc>
              <a:spcBef>
                <a:spcPts val="800"/>
              </a:spcBef>
              <a:spcAft>
                <a:spcPts val="0"/>
              </a:spcAft>
              <a:buClr>
                <a:schemeClr val="dk2"/>
              </a:buClr>
              <a:buSzPts val="2800"/>
              <a:buFont typeface="Noto Sans Symbols"/>
              <a:buChar char="−"/>
            </a:pPr>
            <a:r>
              <a:rPr b="0" i="0" lang="en-US" sz="2800" u="none" cap="none" strike="noStrike">
                <a:solidFill>
                  <a:schemeClr val="dk2"/>
                </a:solidFill>
                <a:latin typeface="Josefin Sans"/>
                <a:ea typeface="Josefin Sans"/>
                <a:cs typeface="Josefin Sans"/>
                <a:sym typeface="Josefin Sans"/>
              </a:rPr>
              <a:t>Nút lá khác (nút trung gian hoặc nút gốc): Quan hệ trung gian tạo ra bởi một phép toán đại số quan hệ. Chuỗi phép toán đại số quan hệ từ nút lá đến gốc =&gt; kết quả truy vấn</a:t>
            </a:r>
            <a:endParaRPr b="0" i="0" sz="2800" u="none" cap="none" strike="noStrike">
              <a:solidFill>
                <a:schemeClr val="dk2"/>
              </a:solidFill>
              <a:latin typeface="Josefin Sans"/>
              <a:ea typeface="Josefin Sans"/>
              <a:cs typeface="Josefin Sans"/>
              <a:sym typeface="Josefin Sans"/>
            </a:endParaRPr>
          </a:p>
          <a:p>
            <a:pPr indent="0" lvl="2" marL="716280" marR="0" rtl="0" algn="just">
              <a:lnSpc>
                <a:spcPct val="150000"/>
              </a:lnSpc>
              <a:spcBef>
                <a:spcPts val="800"/>
              </a:spcBef>
              <a:spcAft>
                <a:spcPts val="0"/>
              </a:spcAft>
              <a:buNone/>
            </a:pPr>
            <a:r>
              <a:t/>
            </a:r>
            <a:endParaRPr b="0" i="0" sz="2800" u="none" cap="none" strike="noStrike">
              <a:solidFill>
                <a:srgbClr val="2B4B82"/>
              </a:solidFill>
              <a:latin typeface="Josefin Sans"/>
              <a:ea typeface="Josefin Sans"/>
              <a:cs typeface="Josefin Sans"/>
              <a:sym typeface="Josefin Sans"/>
            </a:endParaRPr>
          </a:p>
        </p:txBody>
      </p:sp>
      <p:sp>
        <p:nvSpPr>
          <p:cNvPr id="152" name="Google Shape;152;p7"/>
          <p:cNvSpPr txBox="1"/>
          <p:nvPr/>
        </p:nvSpPr>
        <p:spPr>
          <a:xfrm>
            <a:off x="381000" y="6611922"/>
            <a:ext cx="17103820" cy="1885131"/>
          </a:xfrm>
          <a:prstGeom prst="rect">
            <a:avLst/>
          </a:prstGeom>
          <a:noFill/>
          <a:ln>
            <a:noFill/>
          </a:ln>
        </p:spPr>
        <p:txBody>
          <a:bodyPr anchorCtr="0" anchor="t" bIns="0" lIns="0" spcFirstLastPara="1" rIns="0" wrap="square" tIns="0">
            <a:spAutoFit/>
          </a:bodyPr>
          <a:lstStyle/>
          <a:p>
            <a:pPr indent="-457200" lvl="1" marL="716280" marR="0" rtl="0" algn="just">
              <a:lnSpc>
                <a:spcPct val="150000"/>
              </a:lnSpc>
              <a:spcBef>
                <a:spcPts val="0"/>
              </a:spcBef>
              <a:spcAft>
                <a:spcPts val="0"/>
              </a:spcAft>
              <a:buClr>
                <a:srgbClr val="2B4B82"/>
              </a:buClr>
              <a:buSzPts val="2800"/>
              <a:buFont typeface="Noto Sans Symbols"/>
              <a:buChar char="✔"/>
            </a:pPr>
            <a:r>
              <a:rPr b="0" i="0" lang="en-US" sz="2800" u="none" cap="none" strike="noStrike">
                <a:solidFill>
                  <a:srgbClr val="2B4B82"/>
                </a:solidFill>
                <a:latin typeface="Josefin Sans"/>
                <a:ea typeface="Josefin Sans"/>
                <a:cs typeface="Josefin Sans"/>
                <a:sym typeface="Josefin Sans"/>
              </a:rPr>
              <a:t>Biểu thức chuẩn tắc:</a:t>
            </a:r>
            <a:endParaRPr/>
          </a:p>
          <a:p>
            <a:pPr indent="-457200" lvl="2" marL="1173480" marR="0" rtl="0" algn="just">
              <a:lnSpc>
                <a:spcPct val="150000"/>
              </a:lnSpc>
              <a:spcBef>
                <a:spcPts val="0"/>
              </a:spcBef>
              <a:spcAft>
                <a:spcPts val="0"/>
              </a:spcAft>
              <a:buClr>
                <a:srgbClr val="2B4B82"/>
              </a:buClr>
              <a:buSzPts val="2800"/>
              <a:buFont typeface="Arial"/>
              <a:buChar char="•"/>
            </a:pPr>
            <a:r>
              <a:rPr b="0" i="0" lang="en-US" sz="2800" u="none" cap="none" strike="noStrike">
                <a:solidFill>
                  <a:srgbClr val="2B4B82"/>
                </a:solidFill>
                <a:latin typeface="Josefin Sans"/>
                <a:ea typeface="Josefin Sans"/>
                <a:cs typeface="Josefin Sans"/>
                <a:sym typeface="Josefin Sans"/>
              </a:rPr>
              <a:t>Là biểu thức có được bằng cách thay thế mỗi tên quan hệ toàn cục xuất hiện trong biểu thức bởi biểu thức tái lập.</a:t>
            </a:r>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4B82"/>
        </a:solidFill>
      </p:bgPr>
    </p:bg>
    <p:spTree>
      <p:nvGrpSpPr>
        <p:cNvPr id="156" name="Shape 156"/>
        <p:cNvGrpSpPr/>
        <p:nvPr/>
      </p:nvGrpSpPr>
      <p:grpSpPr>
        <a:xfrm>
          <a:off x="0" y="0"/>
          <a:ext cx="0" cy="0"/>
          <a:chOff x="0" y="0"/>
          <a:chExt cx="0" cy="0"/>
        </a:xfrm>
      </p:grpSpPr>
      <p:sp>
        <p:nvSpPr>
          <p:cNvPr id="157" name="Google Shape;157;p8"/>
          <p:cNvSpPr txBox="1"/>
          <p:nvPr/>
        </p:nvSpPr>
        <p:spPr>
          <a:xfrm>
            <a:off x="457200" y="342900"/>
            <a:ext cx="17983200" cy="975267"/>
          </a:xfrm>
          <a:prstGeom prst="rect">
            <a:avLst/>
          </a:prstGeom>
          <a:noFill/>
          <a:ln>
            <a:noFill/>
          </a:ln>
        </p:spPr>
        <p:txBody>
          <a:bodyPr anchorCtr="0" anchor="t" bIns="0" lIns="0" spcFirstLastPara="1" rIns="0" wrap="square" tIns="0">
            <a:spAutoFit/>
          </a:bodyPr>
          <a:lstStyle/>
          <a:p>
            <a:pPr indent="0" lvl="0" marL="0" marR="0" rtl="0" algn="l">
              <a:lnSpc>
                <a:spcPct val="113742"/>
              </a:lnSpc>
              <a:spcBef>
                <a:spcPts val="0"/>
              </a:spcBef>
              <a:spcAft>
                <a:spcPts val="0"/>
              </a:spcAft>
              <a:buNone/>
            </a:pPr>
            <a:r>
              <a:rPr b="1" i="0" lang="en-US" sz="6600" u="none" cap="none" strike="noStrike">
                <a:solidFill>
                  <a:srgbClr val="F7B4A7"/>
                </a:solidFill>
                <a:latin typeface="Josefin Sans"/>
                <a:ea typeface="Josefin Sans"/>
                <a:cs typeface="Josefin Sans"/>
                <a:sym typeface="Josefin Sans"/>
              </a:rPr>
              <a:t>Tối ưu hoá truy vấn trong CSDL tập trung</a:t>
            </a:r>
            <a:endParaRPr/>
          </a:p>
        </p:txBody>
      </p:sp>
      <p:sp>
        <p:nvSpPr>
          <p:cNvPr id="158" name="Google Shape;158;p8"/>
          <p:cNvSpPr txBox="1"/>
          <p:nvPr/>
        </p:nvSpPr>
        <p:spPr>
          <a:xfrm>
            <a:off x="800100" y="1714500"/>
            <a:ext cx="16687800" cy="7866897"/>
          </a:xfrm>
          <a:prstGeom prst="rect">
            <a:avLst/>
          </a:prstGeom>
          <a:noFill/>
          <a:ln>
            <a:noFill/>
          </a:ln>
        </p:spPr>
        <p:txBody>
          <a:bodyPr anchorCtr="0" anchor="t" bIns="0" lIns="0" spcFirstLastPara="1" rIns="0" wrap="square" tIns="0">
            <a:spAutoFit/>
          </a:bodyPr>
          <a:lstStyle/>
          <a:p>
            <a:pPr indent="-457200" lvl="0" marL="457200" marR="0" rtl="0" algn="l">
              <a:lnSpc>
                <a:spcPct val="140000"/>
              </a:lnSpc>
              <a:spcBef>
                <a:spcPts val="0"/>
              </a:spcBef>
              <a:spcAft>
                <a:spcPts val="0"/>
              </a:spcAft>
              <a:buClr>
                <a:srgbClr val="94DDDE"/>
              </a:buClr>
              <a:buSzPts val="2900"/>
              <a:buFont typeface="Noto Sans Symbols"/>
              <a:buChar char="❖"/>
            </a:pPr>
            <a:r>
              <a:rPr b="0" i="0" lang="en-US" sz="2900" u="none" cap="none" strike="noStrike">
                <a:solidFill>
                  <a:srgbClr val="94DDDE"/>
                </a:solidFill>
                <a:latin typeface="Josefin Sans"/>
                <a:ea typeface="Josefin Sans"/>
                <a:cs typeface="Josefin Sans"/>
                <a:sym typeface="Josefin Sans"/>
              </a:rPr>
              <a:t>Kiểm tra ngữ pháp:</a:t>
            </a:r>
            <a:endParaRPr/>
          </a:p>
          <a:p>
            <a:pPr indent="-457200" lvl="1" marL="914400" marR="0" rtl="0" algn="l">
              <a:lnSpc>
                <a:spcPct val="140000"/>
              </a:lnSpc>
              <a:spcBef>
                <a:spcPts val="0"/>
              </a:spcBef>
              <a:spcAft>
                <a:spcPts val="0"/>
              </a:spcAft>
              <a:buClr>
                <a:srgbClr val="94DDDE"/>
              </a:buClr>
              <a:buSzPts val="2900"/>
              <a:buFont typeface="Courier New"/>
              <a:buChar char="o"/>
            </a:pPr>
            <a:r>
              <a:rPr b="0" i="0" lang="en-US" sz="2900" u="none" cap="none" strike="noStrike">
                <a:solidFill>
                  <a:srgbClr val="94DDDE"/>
                </a:solidFill>
                <a:latin typeface="Josefin Sans"/>
                <a:ea typeface="Josefin Sans"/>
                <a:cs typeface="Josefin Sans"/>
                <a:sym typeface="Josefin Sans"/>
              </a:rPr>
              <a:t>Kiểm tra ngữ pháp câu truy vấn</a:t>
            </a:r>
            <a:endParaRPr/>
          </a:p>
          <a:p>
            <a:pPr indent="-457200" lvl="0" marL="457200" marR="0" rtl="0" algn="l">
              <a:lnSpc>
                <a:spcPct val="140000"/>
              </a:lnSpc>
              <a:spcBef>
                <a:spcPts val="0"/>
              </a:spcBef>
              <a:spcAft>
                <a:spcPts val="0"/>
              </a:spcAft>
              <a:buClr>
                <a:srgbClr val="94DDDE"/>
              </a:buClr>
              <a:buSzPts val="2900"/>
              <a:buFont typeface="Noto Sans Symbols"/>
              <a:buChar char="❖"/>
            </a:pPr>
            <a:r>
              <a:rPr b="0" i="0" lang="en-US" sz="2900" u="none" cap="none" strike="noStrike">
                <a:solidFill>
                  <a:srgbClr val="94DDDE"/>
                </a:solidFill>
                <a:latin typeface="Josefin Sans"/>
                <a:ea typeface="Josefin Sans"/>
                <a:cs typeface="Josefin Sans"/>
                <a:sym typeface="Josefin Sans"/>
              </a:rPr>
              <a:t>Kiểm tra sự hợp lệ:</a:t>
            </a:r>
            <a:endParaRPr/>
          </a:p>
          <a:p>
            <a:pPr indent="-457200" lvl="1" marL="914400" marR="0" rtl="0" algn="l">
              <a:lnSpc>
                <a:spcPct val="140000"/>
              </a:lnSpc>
              <a:spcBef>
                <a:spcPts val="0"/>
              </a:spcBef>
              <a:spcAft>
                <a:spcPts val="0"/>
              </a:spcAft>
              <a:buClr>
                <a:srgbClr val="94DDDE"/>
              </a:buClr>
              <a:buSzPts val="2900"/>
              <a:buFont typeface="Courier New"/>
              <a:buChar char="o"/>
            </a:pPr>
            <a:r>
              <a:rPr b="0" i="0" lang="en-US" sz="2900" u="none" cap="none" strike="noStrike">
                <a:solidFill>
                  <a:srgbClr val="94DDDE"/>
                </a:solidFill>
                <a:latin typeface="Josefin Sans"/>
                <a:ea typeface="Josefin Sans"/>
                <a:cs typeface="Josefin Sans"/>
                <a:sym typeface="Josefin Sans"/>
              </a:rPr>
              <a:t>Kiểm tra tồn tại các đối tượng dữ liệu</a:t>
            </a:r>
            <a:endParaRPr/>
          </a:p>
          <a:p>
            <a:pPr indent="-457200" lvl="1" marL="914400" marR="0" rtl="0" algn="l">
              <a:lnSpc>
                <a:spcPct val="140000"/>
              </a:lnSpc>
              <a:spcBef>
                <a:spcPts val="0"/>
              </a:spcBef>
              <a:spcAft>
                <a:spcPts val="0"/>
              </a:spcAft>
              <a:buClr>
                <a:srgbClr val="94DDDE"/>
              </a:buClr>
              <a:buSzPts val="2900"/>
              <a:buFont typeface="Courier New"/>
              <a:buChar char="o"/>
            </a:pPr>
            <a:r>
              <a:rPr b="0" i="0" lang="en-US" sz="2900" u="none" cap="none" strike="noStrike">
                <a:solidFill>
                  <a:srgbClr val="94DDDE"/>
                </a:solidFill>
                <a:latin typeface="Josefin Sans"/>
                <a:ea typeface="Josefin Sans"/>
                <a:cs typeface="Josefin Sans"/>
                <a:sym typeface="Josefin Sans"/>
              </a:rPr>
              <a:t>Kiểm tra sự hợp lệ của các đối tượng dữ liệu trong truy vấn</a:t>
            </a:r>
            <a:endParaRPr/>
          </a:p>
          <a:p>
            <a:pPr indent="-457200" lvl="0" marL="457200" marR="0" rtl="0" algn="l">
              <a:lnSpc>
                <a:spcPct val="140000"/>
              </a:lnSpc>
              <a:spcBef>
                <a:spcPts val="0"/>
              </a:spcBef>
              <a:spcAft>
                <a:spcPts val="0"/>
              </a:spcAft>
              <a:buClr>
                <a:srgbClr val="94DDDE"/>
              </a:buClr>
              <a:buSzPts val="2900"/>
              <a:buFont typeface="Noto Sans Symbols"/>
              <a:buChar char="❖"/>
            </a:pPr>
            <a:r>
              <a:rPr b="0" i="0" lang="en-US" sz="2900" u="none" cap="none" strike="noStrike">
                <a:solidFill>
                  <a:srgbClr val="94DDDE"/>
                </a:solidFill>
                <a:latin typeface="Josefin Sans"/>
                <a:ea typeface="Josefin Sans"/>
                <a:cs typeface="Josefin Sans"/>
                <a:sym typeface="Josefin Sans"/>
              </a:rPr>
              <a:t>Dịch truy vấn:</a:t>
            </a:r>
            <a:endParaRPr/>
          </a:p>
          <a:p>
            <a:pPr indent="-457200" lvl="1" marL="914400" marR="0" rtl="0" algn="l">
              <a:lnSpc>
                <a:spcPct val="140000"/>
              </a:lnSpc>
              <a:spcBef>
                <a:spcPts val="0"/>
              </a:spcBef>
              <a:spcAft>
                <a:spcPts val="0"/>
              </a:spcAft>
              <a:buClr>
                <a:srgbClr val="94DDDE"/>
              </a:buClr>
              <a:buSzPts val="2900"/>
              <a:buFont typeface="Courier New"/>
              <a:buChar char="o"/>
            </a:pPr>
            <a:r>
              <a:rPr b="0" i="0" lang="en-US" sz="2900" u="none" cap="none" strike="noStrike">
                <a:solidFill>
                  <a:srgbClr val="94DDDE"/>
                </a:solidFill>
                <a:latin typeface="Josefin Sans"/>
                <a:ea typeface="Josefin Sans"/>
                <a:cs typeface="Josefin Sans"/>
                <a:sym typeface="Josefin Sans"/>
              </a:rPr>
              <a:t>Biến đổi câu truy vấn bằng cách sử dụng quan hệ đại số</a:t>
            </a:r>
            <a:endParaRPr/>
          </a:p>
          <a:p>
            <a:pPr indent="-457200" lvl="0" marL="457200" marR="0" rtl="0" algn="l">
              <a:lnSpc>
                <a:spcPct val="140000"/>
              </a:lnSpc>
              <a:spcBef>
                <a:spcPts val="0"/>
              </a:spcBef>
              <a:spcAft>
                <a:spcPts val="0"/>
              </a:spcAft>
              <a:buClr>
                <a:srgbClr val="94DDDE"/>
              </a:buClr>
              <a:buSzPts val="2900"/>
              <a:buFont typeface="Noto Sans Symbols"/>
              <a:buChar char="❖"/>
            </a:pPr>
            <a:r>
              <a:rPr b="0" i="0" lang="en-US" sz="2900" u="none" cap="none" strike="noStrike">
                <a:solidFill>
                  <a:srgbClr val="94DDDE"/>
                </a:solidFill>
                <a:latin typeface="Josefin Sans"/>
                <a:ea typeface="Josefin Sans"/>
                <a:cs typeface="Josefin Sans"/>
                <a:sym typeface="Josefin Sans"/>
              </a:rPr>
              <a:t>Tối ưu hoá biểu thức đại số quan hệ:</a:t>
            </a:r>
            <a:endParaRPr/>
          </a:p>
          <a:p>
            <a:pPr indent="-457200" lvl="1" marL="914400" marR="0" rtl="0" algn="l">
              <a:lnSpc>
                <a:spcPct val="140000"/>
              </a:lnSpc>
              <a:spcBef>
                <a:spcPts val="0"/>
              </a:spcBef>
              <a:spcAft>
                <a:spcPts val="0"/>
              </a:spcAft>
              <a:buClr>
                <a:srgbClr val="94DDDE"/>
              </a:buClr>
              <a:buSzPts val="2900"/>
              <a:buFont typeface="Courier New"/>
              <a:buChar char="o"/>
            </a:pPr>
            <a:r>
              <a:rPr b="0" i="0" lang="en-US" sz="2900" u="none" cap="none" strike="noStrike">
                <a:solidFill>
                  <a:srgbClr val="94DDDE"/>
                </a:solidFill>
                <a:latin typeface="Josefin Sans"/>
                <a:ea typeface="Josefin Sans"/>
                <a:cs typeface="Josefin Sans"/>
                <a:sym typeface="Josefin Sans"/>
              </a:rPr>
              <a:t>Sử dụng các phép biến đổi tương đương thành các biểu thức hiệu quả hơn (loại bỏ các phép toán dư thừa và giảm bộ nhớ trung gian)</a:t>
            </a:r>
            <a:endParaRPr/>
          </a:p>
          <a:p>
            <a:pPr indent="-457200" lvl="0" marL="457200" marR="0" rtl="0" algn="l">
              <a:lnSpc>
                <a:spcPct val="140000"/>
              </a:lnSpc>
              <a:spcBef>
                <a:spcPts val="0"/>
              </a:spcBef>
              <a:spcAft>
                <a:spcPts val="0"/>
              </a:spcAft>
              <a:buClr>
                <a:srgbClr val="94DDDE"/>
              </a:buClr>
              <a:buSzPts val="2900"/>
              <a:buFont typeface="Noto Sans Symbols"/>
              <a:buChar char="❖"/>
            </a:pPr>
            <a:r>
              <a:rPr b="0" i="0" lang="en-US" sz="2900" u="none" cap="none" strike="noStrike">
                <a:solidFill>
                  <a:srgbClr val="94DDDE"/>
                </a:solidFill>
                <a:latin typeface="Josefin Sans"/>
                <a:ea typeface="Josefin Sans"/>
                <a:cs typeface="Josefin Sans"/>
                <a:sym typeface="Josefin Sans"/>
              </a:rPr>
              <a:t>Chọn chiến lược truy xuất:</a:t>
            </a:r>
            <a:endParaRPr/>
          </a:p>
          <a:p>
            <a:pPr indent="-457200" lvl="1" marL="914400" marR="0" rtl="0" algn="l">
              <a:lnSpc>
                <a:spcPct val="140000"/>
              </a:lnSpc>
              <a:spcBef>
                <a:spcPts val="0"/>
              </a:spcBef>
              <a:spcAft>
                <a:spcPts val="0"/>
              </a:spcAft>
              <a:buClr>
                <a:srgbClr val="94DDDE"/>
              </a:buClr>
              <a:buSzPts val="2900"/>
              <a:buFont typeface="Courier New"/>
              <a:buChar char="o"/>
            </a:pPr>
            <a:r>
              <a:rPr b="0" i="0" lang="en-US" sz="2900" u="none" cap="none" strike="noStrike">
                <a:solidFill>
                  <a:srgbClr val="94DDDE"/>
                </a:solidFill>
                <a:latin typeface="Josefin Sans"/>
                <a:ea typeface="Josefin Sans"/>
                <a:cs typeface="Josefin Sans"/>
                <a:sym typeface="Josefin Sans"/>
              </a:rPr>
              <a:t>Xác định cách xử lý truy vấn (đánh giá chi phí các kế hoạch thực hiện -&gt; chọn kế hoạch tốn ít chi phí nhất)</a:t>
            </a:r>
            <a:endParaRPr/>
          </a:p>
          <a:p>
            <a:pPr indent="-457200" lvl="0" marL="457200" marR="0" rtl="0" algn="l">
              <a:lnSpc>
                <a:spcPct val="140000"/>
              </a:lnSpc>
              <a:spcBef>
                <a:spcPts val="0"/>
              </a:spcBef>
              <a:spcAft>
                <a:spcPts val="0"/>
              </a:spcAft>
              <a:buClr>
                <a:srgbClr val="94DDDE"/>
              </a:buClr>
              <a:buSzPts val="2900"/>
              <a:buFont typeface="Noto Sans Symbols"/>
              <a:buChar char="❖"/>
            </a:pPr>
            <a:r>
              <a:rPr b="0" i="0" lang="en-US" sz="2900" u="none" cap="none" strike="noStrike">
                <a:solidFill>
                  <a:srgbClr val="94DDDE"/>
                </a:solidFill>
                <a:latin typeface="Josefin Sans"/>
                <a:ea typeface="Josefin Sans"/>
                <a:cs typeface="Josefin Sans"/>
                <a:sym typeface="Josefin Sans"/>
              </a:rPr>
              <a:t>Tạo sinh mã:</a:t>
            </a:r>
            <a:endParaRPr/>
          </a:p>
          <a:p>
            <a:pPr indent="-457200" lvl="1" marL="914400" marR="0" rtl="0" algn="l">
              <a:lnSpc>
                <a:spcPct val="140000"/>
              </a:lnSpc>
              <a:spcBef>
                <a:spcPts val="0"/>
              </a:spcBef>
              <a:spcAft>
                <a:spcPts val="0"/>
              </a:spcAft>
              <a:buClr>
                <a:srgbClr val="94DDDE"/>
              </a:buClr>
              <a:buSzPts val="2900"/>
              <a:buFont typeface="Courier New"/>
              <a:buChar char="o"/>
            </a:pPr>
            <a:r>
              <a:rPr b="0" i="0" lang="en-US" sz="2900" u="none" cap="none" strike="noStrike">
                <a:solidFill>
                  <a:srgbClr val="94DDDE"/>
                </a:solidFill>
                <a:latin typeface="Josefin Sans"/>
                <a:ea typeface="Josefin Sans"/>
                <a:cs typeface="Josefin Sans"/>
                <a:sym typeface="Josefin Sans"/>
              </a:rPr>
              <a:t>Mã hoá và thực hiện câu truy vấn</a:t>
            </a:r>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B4A7"/>
        </a:solidFill>
      </p:bgPr>
    </p:bg>
    <p:spTree>
      <p:nvGrpSpPr>
        <p:cNvPr id="162" name="Shape 162"/>
        <p:cNvGrpSpPr/>
        <p:nvPr/>
      </p:nvGrpSpPr>
      <p:grpSpPr>
        <a:xfrm>
          <a:off x="0" y="0"/>
          <a:ext cx="0" cy="0"/>
          <a:chOff x="0" y="0"/>
          <a:chExt cx="0" cy="0"/>
        </a:xfrm>
      </p:grpSpPr>
      <p:grpSp>
        <p:nvGrpSpPr>
          <p:cNvPr id="163" name="Google Shape;163;p9"/>
          <p:cNvGrpSpPr/>
          <p:nvPr/>
        </p:nvGrpSpPr>
        <p:grpSpPr>
          <a:xfrm>
            <a:off x="304800" y="114300"/>
            <a:ext cx="9569415" cy="2594117"/>
            <a:chOff x="0" y="190500"/>
            <a:chExt cx="12759220" cy="3458823"/>
          </a:xfrm>
        </p:grpSpPr>
        <p:sp>
          <p:nvSpPr>
            <p:cNvPr id="164" name="Google Shape;164;p9"/>
            <p:cNvSpPr txBox="1"/>
            <p:nvPr/>
          </p:nvSpPr>
          <p:spPr>
            <a:xfrm>
              <a:off x="0" y="190500"/>
              <a:ext cx="12759220" cy="2581048"/>
            </a:xfrm>
            <a:prstGeom prst="rect">
              <a:avLst/>
            </a:prstGeom>
            <a:noFill/>
            <a:ln>
              <a:noFill/>
            </a:ln>
          </p:spPr>
          <p:txBody>
            <a:bodyPr anchorCtr="0" anchor="t" bIns="0" lIns="0" spcFirstLastPara="1" rIns="0" wrap="square" tIns="0">
              <a:spAutoFit/>
            </a:bodyPr>
            <a:lstStyle/>
            <a:p>
              <a:pPr indent="0" lvl="0" marL="0" marR="0" rtl="0" algn="l">
                <a:lnSpc>
                  <a:spcPct val="142481"/>
                </a:lnSpc>
                <a:spcBef>
                  <a:spcPts val="0"/>
                </a:spcBef>
                <a:spcAft>
                  <a:spcPts val="0"/>
                </a:spcAft>
                <a:buNone/>
              </a:pPr>
              <a:r>
                <a:rPr b="1" i="0" lang="en-US" sz="5400" u="none" cap="none" strike="noStrike">
                  <a:solidFill>
                    <a:srgbClr val="2B4B82"/>
                  </a:solidFill>
                  <a:latin typeface="Josefin Sans"/>
                  <a:ea typeface="Josefin Sans"/>
                  <a:cs typeface="Josefin Sans"/>
                  <a:sym typeface="Josefin Sans"/>
                </a:rPr>
                <a:t>Một số thuật toán cơ bản trong hệ CSDL tập trung</a:t>
              </a:r>
              <a:endParaRPr/>
            </a:p>
          </p:txBody>
        </p:sp>
        <p:sp>
          <p:nvSpPr>
            <p:cNvPr id="165" name="Google Shape;165;p9"/>
            <p:cNvSpPr txBox="1"/>
            <p:nvPr/>
          </p:nvSpPr>
          <p:spPr>
            <a:xfrm>
              <a:off x="0" y="3000427"/>
              <a:ext cx="12759220" cy="648896"/>
            </a:xfrm>
            <a:prstGeom prst="rect">
              <a:avLst/>
            </a:prstGeom>
            <a:noFill/>
            <a:ln>
              <a:noFill/>
            </a:ln>
          </p:spPr>
          <p:txBody>
            <a:bodyPr anchorCtr="0" anchor="t" bIns="0" lIns="0" spcFirstLastPara="1" rIns="0" wrap="square" tIns="0">
              <a:spAutoFit/>
            </a:bodyPr>
            <a:lstStyle/>
            <a:p>
              <a:pPr indent="0" lvl="0" marL="0" marR="0" rtl="0" algn="l">
                <a:lnSpc>
                  <a:spcPct val="169028"/>
                </a:lnSpc>
                <a:spcBef>
                  <a:spcPts val="0"/>
                </a:spcBef>
                <a:spcAft>
                  <a:spcPts val="0"/>
                </a:spcAft>
                <a:buNone/>
              </a:pPr>
              <a:r>
                <a:t/>
              </a:r>
              <a:endParaRPr b="0" i="0" sz="2399" u="none" cap="none" strike="noStrike">
                <a:solidFill>
                  <a:srgbClr val="2B4B82"/>
                </a:solidFill>
                <a:latin typeface="Josefin Sans"/>
                <a:ea typeface="Josefin Sans"/>
                <a:cs typeface="Josefin Sans"/>
                <a:sym typeface="Josefin Sans"/>
              </a:endParaRPr>
            </a:p>
          </p:txBody>
        </p:sp>
      </p:grpSp>
      <p:pic>
        <p:nvPicPr>
          <p:cNvPr id="166" name="Google Shape;166;p9"/>
          <p:cNvPicPr preferRelativeResize="0"/>
          <p:nvPr/>
        </p:nvPicPr>
        <p:blipFill rotWithShape="1">
          <a:blip r:embed="rId3">
            <a:alphaModFix/>
          </a:blip>
          <a:srcRect b="0" l="0" r="0" t="0"/>
          <a:stretch/>
        </p:blipFill>
        <p:spPr>
          <a:xfrm>
            <a:off x="12443088" y="-1095217"/>
            <a:ext cx="6414740" cy="6631780"/>
          </a:xfrm>
          <a:prstGeom prst="rect">
            <a:avLst/>
          </a:prstGeom>
          <a:noFill/>
          <a:ln>
            <a:noFill/>
          </a:ln>
        </p:spPr>
      </p:pic>
      <p:grpSp>
        <p:nvGrpSpPr>
          <p:cNvPr id="167" name="Google Shape;167;p9"/>
          <p:cNvGrpSpPr/>
          <p:nvPr/>
        </p:nvGrpSpPr>
        <p:grpSpPr>
          <a:xfrm>
            <a:off x="319087" y="2465081"/>
            <a:ext cx="12138288" cy="7152778"/>
            <a:chOff x="304800" y="2171125"/>
            <a:chExt cx="12138288" cy="7152778"/>
          </a:xfrm>
        </p:grpSpPr>
        <p:sp>
          <p:nvSpPr>
            <p:cNvPr id="168" name="Google Shape;168;p9"/>
            <p:cNvSpPr txBox="1"/>
            <p:nvPr/>
          </p:nvSpPr>
          <p:spPr>
            <a:xfrm>
              <a:off x="5082418" y="4702706"/>
              <a:ext cx="7360670" cy="2599430"/>
            </a:xfrm>
            <a:prstGeom prst="rect">
              <a:avLst/>
            </a:prstGeom>
            <a:noFill/>
            <a:ln>
              <a:noFill/>
            </a:ln>
          </p:spPr>
          <p:txBody>
            <a:bodyPr anchorCtr="0" anchor="t" bIns="0" lIns="0" spcFirstLastPara="1" rIns="0" wrap="square" tIns="0">
              <a:spAutoFit/>
            </a:bodyPr>
            <a:lstStyle/>
            <a:p>
              <a:pPr indent="-342900" lvl="0" marL="342900" marR="0" rtl="0" algn="l">
                <a:lnSpc>
                  <a:spcPct val="139958"/>
                </a:lnSpc>
                <a:spcBef>
                  <a:spcPts val="0"/>
                </a:spcBef>
                <a:spcAft>
                  <a:spcPts val="0"/>
                </a:spcAft>
                <a:buClr>
                  <a:srgbClr val="2B4B82"/>
                </a:buClr>
                <a:buSzPts val="2400"/>
                <a:buFont typeface="Arial"/>
                <a:buChar char="•"/>
              </a:pPr>
              <a:r>
                <a:rPr b="0" i="0" lang="en-US" sz="2400" u="none" cap="none" strike="noStrike">
                  <a:solidFill>
                    <a:srgbClr val="2B4B82"/>
                  </a:solidFill>
                  <a:latin typeface="Josefin Sans"/>
                  <a:ea typeface="Josefin Sans"/>
                  <a:cs typeface="Josefin Sans"/>
                  <a:sym typeface="Josefin Sans"/>
                </a:rPr>
                <a:t>Thực hiện phép chọn sớm nhất</a:t>
              </a:r>
              <a:endParaRPr/>
            </a:p>
            <a:p>
              <a:pPr indent="-342900" lvl="0" marL="342900" marR="0" rtl="0" algn="l">
                <a:lnSpc>
                  <a:spcPct val="139958"/>
                </a:lnSpc>
                <a:spcBef>
                  <a:spcPts val="0"/>
                </a:spcBef>
                <a:spcAft>
                  <a:spcPts val="0"/>
                </a:spcAft>
                <a:buClr>
                  <a:srgbClr val="2B4B82"/>
                </a:buClr>
                <a:buSzPts val="2400"/>
                <a:buFont typeface="Arial"/>
                <a:buChar char="•"/>
              </a:pPr>
              <a:r>
                <a:rPr b="0" i="0" lang="en-US" sz="2400" u="none" cap="none" strike="noStrike">
                  <a:solidFill>
                    <a:srgbClr val="2B4B82"/>
                  </a:solidFill>
                  <a:latin typeface="Josefin Sans"/>
                  <a:ea typeface="Josefin Sans"/>
                  <a:cs typeface="Josefin Sans"/>
                  <a:sym typeface="Josefin Sans"/>
                </a:rPr>
                <a:t>Tổ hợp phép chọn xác định với phép tích Decates</a:t>
              </a:r>
              <a:endParaRPr/>
            </a:p>
            <a:p>
              <a:pPr indent="-342900" lvl="0" marL="342900" marR="0" rtl="0" algn="l">
                <a:lnSpc>
                  <a:spcPct val="139958"/>
                </a:lnSpc>
                <a:spcBef>
                  <a:spcPts val="0"/>
                </a:spcBef>
                <a:spcAft>
                  <a:spcPts val="0"/>
                </a:spcAft>
                <a:buClr>
                  <a:srgbClr val="2B4B82"/>
                </a:buClr>
                <a:buSzPts val="2400"/>
                <a:buFont typeface="Arial"/>
                <a:buChar char="•"/>
              </a:pPr>
              <a:r>
                <a:rPr b="0" i="0" lang="en-US" sz="2400" u="none" cap="none" strike="noStrike">
                  <a:solidFill>
                    <a:srgbClr val="2B4B82"/>
                  </a:solidFill>
                  <a:latin typeface="Josefin Sans"/>
                  <a:ea typeface="Josefin Sans"/>
                  <a:cs typeface="Josefin Sans"/>
                  <a:sym typeface="Josefin Sans"/>
                </a:rPr>
                <a:t>Tổ hợp dãy các phép toán một ngôi</a:t>
              </a:r>
              <a:endParaRPr/>
            </a:p>
            <a:p>
              <a:pPr indent="-342900" lvl="0" marL="342900" marR="0" rtl="0" algn="l">
                <a:lnSpc>
                  <a:spcPct val="139958"/>
                </a:lnSpc>
                <a:spcBef>
                  <a:spcPts val="0"/>
                </a:spcBef>
                <a:spcAft>
                  <a:spcPts val="0"/>
                </a:spcAft>
                <a:buClr>
                  <a:srgbClr val="2B4B82"/>
                </a:buClr>
                <a:buSzPts val="2400"/>
                <a:buFont typeface="Arial"/>
                <a:buChar char="•"/>
              </a:pPr>
              <a:r>
                <a:rPr b="0" i="0" lang="en-US" sz="2400" u="none" cap="none" strike="noStrike">
                  <a:solidFill>
                    <a:srgbClr val="2B4B82"/>
                  </a:solidFill>
                  <a:latin typeface="Josefin Sans"/>
                  <a:ea typeface="Josefin Sans"/>
                  <a:cs typeface="Josefin Sans"/>
                  <a:sym typeface="Josefin Sans"/>
                </a:rPr>
                <a:t>Tìm biểu thức con chung</a:t>
              </a:r>
              <a:endParaRPr/>
            </a:p>
            <a:p>
              <a:pPr indent="-342900" lvl="0" marL="342900" marR="0" rtl="0" algn="l">
                <a:lnSpc>
                  <a:spcPct val="139958"/>
                </a:lnSpc>
                <a:spcBef>
                  <a:spcPts val="0"/>
                </a:spcBef>
                <a:spcAft>
                  <a:spcPts val="0"/>
                </a:spcAft>
                <a:buClr>
                  <a:srgbClr val="2B4B82"/>
                </a:buClr>
                <a:buSzPts val="2400"/>
                <a:buFont typeface="Arial"/>
                <a:buChar char="•"/>
              </a:pPr>
              <a:r>
                <a:rPr b="0" i="0" lang="en-US" sz="2400" u="none" cap="none" strike="noStrike">
                  <a:solidFill>
                    <a:srgbClr val="2B4B82"/>
                  </a:solidFill>
                  <a:latin typeface="Josefin Sans"/>
                  <a:ea typeface="Josefin Sans"/>
                  <a:cs typeface="Josefin Sans"/>
                  <a:sym typeface="Josefin Sans"/>
                </a:rPr>
                <a:t>Xử lý tệp trước</a:t>
              </a:r>
              <a:endParaRPr/>
            </a:p>
            <a:p>
              <a:pPr indent="-342900" lvl="0" marL="342900" marR="0" rtl="0" algn="l">
                <a:lnSpc>
                  <a:spcPct val="139958"/>
                </a:lnSpc>
                <a:spcBef>
                  <a:spcPts val="0"/>
                </a:spcBef>
                <a:spcAft>
                  <a:spcPts val="0"/>
                </a:spcAft>
                <a:buClr>
                  <a:srgbClr val="2B4B82"/>
                </a:buClr>
                <a:buSzPts val="2400"/>
                <a:buFont typeface="Arial"/>
                <a:buChar char="•"/>
              </a:pPr>
              <a:r>
                <a:rPr b="0" i="0" lang="en-US" sz="2400" u="none" cap="none" strike="noStrike">
                  <a:solidFill>
                    <a:srgbClr val="2B4B82"/>
                  </a:solidFill>
                  <a:latin typeface="Josefin Sans"/>
                  <a:ea typeface="Josefin Sans"/>
                  <a:cs typeface="Josefin Sans"/>
                  <a:sym typeface="Josefin Sans"/>
                </a:rPr>
                <a:t>Đánh giá trước khi thực hiện phép toán</a:t>
              </a:r>
              <a:endParaRPr/>
            </a:p>
          </p:txBody>
        </p:sp>
        <p:sp>
          <p:nvSpPr>
            <p:cNvPr id="169" name="Google Shape;169;p9"/>
            <p:cNvSpPr txBox="1"/>
            <p:nvPr/>
          </p:nvSpPr>
          <p:spPr>
            <a:xfrm>
              <a:off x="5077102" y="7596507"/>
              <a:ext cx="7109581" cy="1727396"/>
            </a:xfrm>
            <a:prstGeom prst="rect">
              <a:avLst/>
            </a:prstGeom>
            <a:noFill/>
            <a:ln>
              <a:noFill/>
            </a:ln>
          </p:spPr>
          <p:txBody>
            <a:bodyPr anchorCtr="0" anchor="t" bIns="0" lIns="0" spcFirstLastPara="1" rIns="0" wrap="square" tIns="0">
              <a:spAutoFit/>
            </a:bodyPr>
            <a:lstStyle/>
            <a:p>
              <a:pPr indent="-342900" lvl="0" marL="342900" marR="0" rtl="0" algn="l">
                <a:lnSpc>
                  <a:spcPct val="139958"/>
                </a:lnSpc>
                <a:spcBef>
                  <a:spcPts val="0"/>
                </a:spcBef>
                <a:spcAft>
                  <a:spcPts val="0"/>
                </a:spcAft>
                <a:buClr>
                  <a:srgbClr val="2B4B82"/>
                </a:buClr>
                <a:buSzPts val="2400"/>
                <a:buFont typeface="Arial"/>
                <a:buChar char="•"/>
              </a:pPr>
              <a:r>
                <a:rPr b="0" i="0" lang="en-US" sz="2400" u="none" cap="none" strike="noStrike">
                  <a:solidFill>
                    <a:srgbClr val="2B4B82"/>
                  </a:solidFill>
                  <a:latin typeface="Josefin Sans"/>
                  <a:ea typeface="Josefin Sans"/>
                  <a:cs typeface="Josefin Sans"/>
                  <a:sym typeface="Josefin Sans"/>
                </a:rPr>
                <a:t>Đồ thị nối các quan hệ</a:t>
              </a:r>
              <a:endParaRPr/>
            </a:p>
            <a:p>
              <a:pPr indent="-342900" lvl="0" marL="342900" marR="0" rtl="0" algn="l">
                <a:lnSpc>
                  <a:spcPct val="139958"/>
                </a:lnSpc>
                <a:spcBef>
                  <a:spcPts val="0"/>
                </a:spcBef>
                <a:spcAft>
                  <a:spcPts val="0"/>
                </a:spcAft>
                <a:buClr>
                  <a:srgbClr val="2B4B82"/>
                </a:buClr>
                <a:buSzPts val="2400"/>
                <a:buFont typeface="Arial"/>
                <a:buChar char="•"/>
              </a:pPr>
              <a:r>
                <a:rPr b="0" i="0" lang="en-US" sz="2400" u="none" cap="none" strike="noStrike">
                  <a:solidFill>
                    <a:srgbClr val="2B4B82"/>
                  </a:solidFill>
                  <a:latin typeface="Josefin Sans"/>
                  <a:ea typeface="Josefin Sans"/>
                  <a:cs typeface="Josefin Sans"/>
                  <a:sym typeface="Josefin Sans"/>
                </a:rPr>
                <a:t>Tách thành câu truy vấn con</a:t>
              </a:r>
              <a:endParaRPr/>
            </a:p>
            <a:p>
              <a:pPr indent="-342900" lvl="0" marL="342900" marR="0" rtl="0" algn="l">
                <a:lnSpc>
                  <a:spcPct val="139958"/>
                </a:lnSpc>
                <a:spcBef>
                  <a:spcPts val="0"/>
                </a:spcBef>
                <a:spcAft>
                  <a:spcPts val="0"/>
                </a:spcAft>
                <a:buClr>
                  <a:srgbClr val="2B4B82"/>
                </a:buClr>
                <a:buSzPts val="2400"/>
                <a:buFont typeface="Arial"/>
                <a:buChar char="•"/>
              </a:pPr>
              <a:r>
                <a:rPr b="0" i="0" lang="en-US" sz="2400" u="none" cap="none" strike="noStrike">
                  <a:solidFill>
                    <a:srgbClr val="2B4B82"/>
                  </a:solidFill>
                  <a:latin typeface="Josefin Sans"/>
                  <a:ea typeface="Josefin Sans"/>
                  <a:cs typeface="Josefin Sans"/>
                  <a:sym typeface="Josefin Sans"/>
                </a:rPr>
                <a:t>Dùng phép nửa kết nối</a:t>
              </a:r>
              <a:endParaRPr/>
            </a:p>
            <a:p>
              <a:pPr indent="-342900" lvl="0" marL="342900" marR="0" rtl="0" algn="l">
                <a:lnSpc>
                  <a:spcPct val="139958"/>
                </a:lnSpc>
                <a:spcBef>
                  <a:spcPts val="0"/>
                </a:spcBef>
                <a:spcAft>
                  <a:spcPts val="0"/>
                </a:spcAft>
                <a:buClr>
                  <a:srgbClr val="2B4B82"/>
                </a:buClr>
                <a:buSzPts val="2400"/>
                <a:buFont typeface="Arial"/>
                <a:buChar char="•"/>
              </a:pPr>
              <a:r>
                <a:rPr b="0" i="0" lang="en-US" sz="2400" u="none" cap="none" strike="noStrike">
                  <a:solidFill>
                    <a:srgbClr val="2B4B82"/>
                  </a:solidFill>
                  <a:latin typeface="Josefin Sans"/>
                  <a:ea typeface="Josefin Sans"/>
                  <a:cs typeface="Josefin Sans"/>
                  <a:sym typeface="Josefin Sans"/>
                </a:rPr>
                <a:t>Phương pháp thay thế n-bộ</a:t>
              </a:r>
              <a:endParaRPr/>
            </a:p>
          </p:txBody>
        </p:sp>
        <p:sp>
          <p:nvSpPr>
            <p:cNvPr id="170" name="Google Shape;170;p9"/>
            <p:cNvSpPr txBox="1"/>
            <p:nvPr/>
          </p:nvSpPr>
          <p:spPr>
            <a:xfrm>
              <a:off x="457200" y="2331650"/>
              <a:ext cx="4310914" cy="98296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1" lang="en-US" sz="2800" u="none" cap="none" strike="noStrike">
                  <a:solidFill>
                    <a:srgbClr val="2B4B82"/>
                  </a:solidFill>
                  <a:latin typeface="Josefin Sans"/>
                  <a:ea typeface="Josefin Sans"/>
                  <a:cs typeface="Josefin Sans"/>
                  <a:sym typeface="Josefin Sans"/>
                </a:rPr>
                <a:t>Nguyên lý chung tối ưu hoá truy vấn</a:t>
              </a:r>
              <a:endParaRPr/>
            </a:p>
          </p:txBody>
        </p:sp>
        <p:sp>
          <p:nvSpPr>
            <p:cNvPr id="171" name="Google Shape;171;p9"/>
            <p:cNvSpPr txBox="1"/>
            <p:nvPr/>
          </p:nvSpPr>
          <p:spPr>
            <a:xfrm>
              <a:off x="5089506" y="2244922"/>
              <a:ext cx="7102493" cy="2163413"/>
            </a:xfrm>
            <a:prstGeom prst="rect">
              <a:avLst/>
            </a:prstGeom>
            <a:noFill/>
            <a:ln>
              <a:noFill/>
            </a:ln>
          </p:spPr>
          <p:txBody>
            <a:bodyPr anchorCtr="0" anchor="t" bIns="0" lIns="0" spcFirstLastPara="1" rIns="0" wrap="square" tIns="0">
              <a:spAutoFit/>
            </a:bodyPr>
            <a:lstStyle/>
            <a:p>
              <a:pPr indent="-342900" lvl="0" marL="342900" marR="0" rtl="0" algn="l">
                <a:lnSpc>
                  <a:spcPct val="139958"/>
                </a:lnSpc>
                <a:spcBef>
                  <a:spcPts val="0"/>
                </a:spcBef>
                <a:spcAft>
                  <a:spcPts val="0"/>
                </a:spcAft>
                <a:buClr>
                  <a:srgbClr val="2B4B82"/>
                </a:buClr>
                <a:buSzPts val="2400"/>
                <a:buFont typeface="Arial"/>
                <a:buChar char="•"/>
              </a:pPr>
              <a:r>
                <a:rPr b="0" i="0" lang="en-US" sz="2400" u="none" cap="none" strike="noStrike">
                  <a:solidFill>
                    <a:srgbClr val="2B4B82"/>
                  </a:solidFill>
                  <a:latin typeface="Josefin Sans"/>
                  <a:ea typeface="Josefin Sans"/>
                  <a:cs typeface="Josefin Sans"/>
                  <a:sym typeface="Josefin Sans"/>
                </a:rPr>
                <a:t>Một số câu truy vấn bậc cao dạng SQL sẽ có nhiều câu dạng đại số quan hệ tương đương.</a:t>
              </a:r>
              <a:endParaRPr/>
            </a:p>
            <a:p>
              <a:pPr indent="-342900" lvl="0" marL="342900" marR="0" rtl="0" algn="l">
                <a:lnSpc>
                  <a:spcPct val="139958"/>
                </a:lnSpc>
                <a:spcBef>
                  <a:spcPts val="0"/>
                </a:spcBef>
                <a:spcAft>
                  <a:spcPts val="0"/>
                </a:spcAft>
                <a:buClr>
                  <a:srgbClr val="2B4B82"/>
                </a:buClr>
                <a:buSzPts val="2400"/>
                <a:buFont typeface="Arial"/>
                <a:buChar char="•"/>
              </a:pPr>
              <a:r>
                <a:rPr b="0" i="0" lang="en-US" sz="2400" u="none" cap="none" strike="noStrike">
                  <a:solidFill>
                    <a:srgbClr val="2B4B82"/>
                  </a:solidFill>
                  <a:latin typeface="Josefin Sans"/>
                  <a:ea typeface="Josefin Sans"/>
                  <a:cs typeface="Josefin Sans"/>
                  <a:sym typeface="Josefin Sans"/>
                </a:rPr>
                <a:t>Phương pháp </a:t>
              </a:r>
              <a:r>
                <a:rPr b="1" i="1" lang="en-US" sz="2400" u="none" cap="none" strike="noStrike">
                  <a:solidFill>
                    <a:srgbClr val="2B4B82"/>
                  </a:solidFill>
                  <a:latin typeface="Josefin Sans"/>
                  <a:ea typeface="Josefin Sans"/>
                  <a:cs typeface="Josefin Sans"/>
                  <a:sym typeface="Josefin Sans"/>
                </a:rPr>
                <a:t>tìm ra câu truy vấn đại số quan hệ có chi phí nhỏ nhất </a:t>
              </a:r>
              <a:r>
                <a:rPr b="0" i="0" lang="en-US" sz="2400" u="none" cap="none" strike="noStrike">
                  <a:solidFill>
                    <a:srgbClr val="2B4B82"/>
                  </a:solidFill>
                  <a:latin typeface="Josefin Sans"/>
                  <a:ea typeface="Josefin Sans"/>
                  <a:cs typeface="Josefin Sans"/>
                  <a:sym typeface="Josefin Sans"/>
                </a:rPr>
                <a:t>-&gt; </a:t>
              </a:r>
              <a:r>
                <a:rPr b="1" i="1" lang="en-US" sz="2400" u="none" cap="none" strike="noStrike">
                  <a:solidFill>
                    <a:srgbClr val="2B4B82"/>
                  </a:solidFill>
                  <a:latin typeface="Josefin Sans"/>
                  <a:ea typeface="Josefin Sans"/>
                  <a:cs typeface="Josefin Sans"/>
                  <a:sym typeface="Josefin Sans"/>
                </a:rPr>
                <a:t>chuyển câu truy vấn đại số về câu truy vấn dạng SQL </a:t>
              </a:r>
              <a:r>
                <a:rPr b="0" i="0" lang="en-US" sz="2400" u="none" cap="none" strike="noStrike">
                  <a:solidFill>
                    <a:srgbClr val="2B4B82"/>
                  </a:solidFill>
                  <a:latin typeface="Josefin Sans"/>
                  <a:ea typeface="Josefin Sans"/>
                  <a:cs typeface="Josefin Sans"/>
                  <a:sym typeface="Josefin Sans"/>
                </a:rPr>
                <a:t>-&gt; </a:t>
              </a:r>
              <a:r>
                <a:rPr b="1" i="1" lang="en-US" sz="2400" u="none" cap="none" strike="noStrike">
                  <a:solidFill>
                    <a:srgbClr val="2B4B82"/>
                  </a:solidFill>
                  <a:latin typeface="Josefin Sans"/>
                  <a:ea typeface="Josefin Sans"/>
                  <a:cs typeface="Josefin Sans"/>
                  <a:sym typeface="Josefin Sans"/>
                </a:rPr>
                <a:t>tối ưu hoá</a:t>
              </a:r>
              <a:endParaRPr/>
            </a:p>
          </p:txBody>
        </p:sp>
        <p:sp>
          <p:nvSpPr>
            <p:cNvPr id="172" name="Google Shape;172;p9"/>
            <p:cNvSpPr txBox="1"/>
            <p:nvPr/>
          </p:nvSpPr>
          <p:spPr>
            <a:xfrm>
              <a:off x="451884" y="4702706"/>
              <a:ext cx="4310914" cy="98296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1" lang="en-US" sz="2800" u="none" cap="none" strike="noStrike">
                  <a:solidFill>
                    <a:srgbClr val="2B4B82"/>
                  </a:solidFill>
                  <a:latin typeface="Josefin Sans"/>
                  <a:ea typeface="Josefin Sans"/>
                  <a:cs typeface="Josefin Sans"/>
                  <a:sym typeface="Josefin Sans"/>
                </a:rPr>
                <a:t>Các chiến lược tối ưu cơ bản</a:t>
              </a:r>
              <a:endParaRPr/>
            </a:p>
          </p:txBody>
        </p:sp>
        <p:sp>
          <p:nvSpPr>
            <p:cNvPr id="173" name="Google Shape;173;p9"/>
            <p:cNvSpPr txBox="1"/>
            <p:nvPr/>
          </p:nvSpPr>
          <p:spPr>
            <a:xfrm>
              <a:off x="451884" y="7596507"/>
              <a:ext cx="4310914" cy="482824"/>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1" lang="en-US" sz="2800" u="none" cap="none" strike="noStrike">
                  <a:solidFill>
                    <a:srgbClr val="2B4B82"/>
                  </a:solidFill>
                  <a:latin typeface="Josefin Sans"/>
                  <a:ea typeface="Josefin Sans"/>
                  <a:cs typeface="Josefin Sans"/>
                  <a:sym typeface="Josefin Sans"/>
                </a:rPr>
                <a:t>Phân rã câu truy vấn</a:t>
              </a:r>
              <a:endParaRPr/>
            </a:p>
          </p:txBody>
        </p:sp>
        <p:cxnSp>
          <p:nvCxnSpPr>
            <p:cNvPr id="174" name="Google Shape;174;p9"/>
            <p:cNvCxnSpPr/>
            <p:nvPr/>
          </p:nvCxnSpPr>
          <p:spPr>
            <a:xfrm>
              <a:off x="4648200" y="2171125"/>
              <a:ext cx="0" cy="7078981"/>
            </a:xfrm>
            <a:prstGeom prst="straightConnector1">
              <a:avLst/>
            </a:prstGeom>
            <a:noFill/>
            <a:ln cap="flat" cmpd="sng" w="28575">
              <a:solidFill>
                <a:srgbClr val="2B4B82"/>
              </a:solidFill>
              <a:prstDash val="solid"/>
              <a:round/>
              <a:headEnd len="sm" w="sm" type="none"/>
              <a:tailEnd len="sm" w="sm" type="none"/>
            </a:ln>
          </p:spPr>
        </p:cxnSp>
        <p:cxnSp>
          <p:nvCxnSpPr>
            <p:cNvPr id="175" name="Google Shape;175;p9"/>
            <p:cNvCxnSpPr/>
            <p:nvPr/>
          </p:nvCxnSpPr>
          <p:spPr>
            <a:xfrm>
              <a:off x="451884" y="4533900"/>
              <a:ext cx="11734799" cy="0"/>
            </a:xfrm>
            <a:prstGeom prst="straightConnector1">
              <a:avLst/>
            </a:prstGeom>
            <a:noFill/>
            <a:ln cap="flat" cmpd="sng" w="28575">
              <a:solidFill>
                <a:srgbClr val="2B4B82"/>
              </a:solidFill>
              <a:prstDash val="solid"/>
              <a:round/>
              <a:headEnd len="sm" w="sm" type="none"/>
              <a:tailEnd len="sm" w="sm" type="none"/>
            </a:ln>
          </p:spPr>
        </p:cxnSp>
        <p:cxnSp>
          <p:nvCxnSpPr>
            <p:cNvPr id="176" name="Google Shape;176;p9"/>
            <p:cNvCxnSpPr/>
            <p:nvPr/>
          </p:nvCxnSpPr>
          <p:spPr>
            <a:xfrm>
              <a:off x="304800" y="7429500"/>
              <a:ext cx="11734799" cy="0"/>
            </a:xfrm>
            <a:prstGeom prst="straightConnector1">
              <a:avLst/>
            </a:prstGeom>
            <a:noFill/>
            <a:ln cap="flat" cmpd="sng" w="28575">
              <a:solidFill>
                <a:srgbClr val="2B4B82"/>
              </a:solidFill>
              <a:prstDash val="solid"/>
              <a:round/>
              <a:headEnd len="sm" w="sm" type="none"/>
              <a:tailEnd len="sm" w="sm" type="none"/>
            </a:ln>
          </p:spPr>
        </p:cxnSp>
      </p:grpSp>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