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6858000" cy="9144000"/>
  <p:embeddedFontLst>
    <p:embeddedFont>
      <p:font typeface="Poppins SemiBold"/>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i3BIm3VOe71czFoMEKkWrFK9bE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3CBC40-FAE1-4B68-9D0C-BC03CD150D2C}">
  <a:tblStyle styleId="{2D3CBC40-FAE1-4B68-9D0C-BC03CD150D2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9C3F0346-3E13-4729-841E-EE964C244115}"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SemiBold-bold.fntdata"/><Relationship Id="rId30" Type="http://schemas.openxmlformats.org/officeDocument/2006/relationships/font" Target="fonts/PoppinsSemiBold-regular.fntdata"/><Relationship Id="rId11" Type="http://schemas.openxmlformats.org/officeDocument/2006/relationships/slide" Target="slides/slide6.xml"/><Relationship Id="rId33" Type="http://schemas.openxmlformats.org/officeDocument/2006/relationships/font" Target="fonts/PoppinsSemiBold-boldItalic.fntdata"/><Relationship Id="rId10" Type="http://schemas.openxmlformats.org/officeDocument/2006/relationships/slide" Target="slides/slide5.xml"/><Relationship Id="rId32" Type="http://schemas.openxmlformats.org/officeDocument/2006/relationships/font" Target="fonts/PoppinsSemiBold-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6"/>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6"/>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5"/>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6"/>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6"/>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9"/>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9"/>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0"/>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0"/>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1"/>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1"/>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1"/>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1"/>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1"/>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3"/>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3"/>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3"/>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4"/>
          <p:cNvSpPr/>
          <p:nvPr>
            <p:ph idx="2" type="pic"/>
          </p:nvPr>
        </p:nvSpPr>
        <p:spPr>
          <a:xfrm>
            <a:off x="3887391" y="987426"/>
            <a:ext cx="4629150" cy="4873625"/>
          </a:xfrm>
          <a:prstGeom prst="rect">
            <a:avLst/>
          </a:prstGeom>
          <a:noFill/>
          <a:ln>
            <a:noFill/>
          </a:ln>
        </p:spPr>
      </p:sp>
      <p:sp>
        <p:nvSpPr>
          <p:cNvPr id="64" name="Google Shape;64;p34"/>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jpg"/><Relationship Id="rId4" Type="http://schemas.openxmlformats.org/officeDocument/2006/relationships/image" Target="../media/image3.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0" y="0"/>
            <a:ext cx="9143999" cy="6858000"/>
          </a:xfrm>
          <a:prstGeom prst="rect">
            <a:avLst/>
          </a:prstGeom>
          <a:noFill/>
          <a:ln>
            <a:noFill/>
          </a:ln>
        </p:spPr>
      </p:pic>
      <p:sp>
        <p:nvSpPr>
          <p:cNvPr id="85" name="Google Shape;85;p1"/>
          <p:cNvSpPr/>
          <p:nvPr/>
        </p:nvSpPr>
        <p:spPr>
          <a:xfrm>
            <a:off x="206453" y="1208007"/>
            <a:ext cx="8731091" cy="4441985"/>
          </a:xfrm>
          <a:prstGeom prst="rect">
            <a:avLst/>
          </a:pr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86" name="Google Shape;86;p1"/>
          <p:cNvSpPr txBox="1"/>
          <p:nvPr/>
        </p:nvSpPr>
        <p:spPr>
          <a:xfrm>
            <a:off x="914400" y="2116183"/>
            <a:ext cx="7463245"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chemeClr val="dk1"/>
                </a:solidFill>
                <a:latin typeface="Times New Roman"/>
                <a:ea typeface="Times New Roman"/>
                <a:cs typeface="Times New Roman"/>
                <a:sym typeface="Times New Roman"/>
              </a:rPr>
              <a:t>CÁC TÍNH CHẤT CỦA GIAO TÁC</a:t>
            </a:r>
            <a:endParaRPr/>
          </a:p>
          <a:p>
            <a:pPr indent="0" lvl="0" marL="0" marR="0" rtl="0" algn="ctr">
              <a:spcBef>
                <a:spcPts val="0"/>
              </a:spcBef>
              <a:spcAft>
                <a:spcPts val="0"/>
              </a:spcAft>
              <a:buNone/>
            </a:pPr>
            <a:r>
              <a:rPr b="1" i="0" lang="en-US" sz="3600" u="none" cap="none" strike="noStrike">
                <a:solidFill>
                  <a:schemeClr val="dk1"/>
                </a:solidFill>
                <a:latin typeface="Times New Roman"/>
                <a:ea typeface="Times New Roman"/>
                <a:cs typeface="Times New Roman"/>
                <a:sym typeface="Times New Roman"/>
              </a:rPr>
              <a:t>CÁC LOẠI GIAO TÁC</a:t>
            </a:r>
            <a:endParaRPr b="1" i="0" sz="3600" u="none" cap="none" strike="noStrike">
              <a:solidFill>
                <a:schemeClr val="dk1"/>
              </a:solidFill>
              <a:latin typeface="Times New Roman"/>
              <a:ea typeface="Times New Roman"/>
              <a:cs typeface="Times New Roman"/>
              <a:sym typeface="Times New Roman"/>
            </a:endParaRPr>
          </a:p>
        </p:txBody>
      </p:sp>
      <p:sp>
        <p:nvSpPr>
          <p:cNvPr id="87" name="Google Shape;87;p1"/>
          <p:cNvSpPr txBox="1"/>
          <p:nvPr/>
        </p:nvSpPr>
        <p:spPr>
          <a:xfrm>
            <a:off x="1576623" y="3316512"/>
            <a:ext cx="5990749" cy="746166"/>
          </a:xfrm>
          <a:prstGeom prst="rect">
            <a:avLst/>
          </a:prstGeom>
          <a:noFill/>
          <a:ln>
            <a:noFill/>
          </a:ln>
        </p:spPr>
        <p:txBody>
          <a:bodyPr anchorCtr="0" anchor="ctr" bIns="45700" lIns="91425" spcFirstLastPara="1" rIns="91425" wrap="square" tIns="45700">
            <a:spAutoFit/>
          </a:bodyPr>
          <a:lstStyle/>
          <a:p>
            <a:pPr indent="0" lvl="0" marL="0" marR="0" rtl="0" algn="ctr">
              <a:lnSpc>
                <a:spcPct val="210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Nhóm 04</a:t>
            </a:r>
            <a:endParaRPr b="1" i="0" sz="2400" u="none" cap="none" strike="noStrike">
              <a:solidFill>
                <a:schemeClr val="dk1"/>
              </a:solidFill>
              <a:latin typeface="Times New Roman"/>
              <a:ea typeface="Times New Roman"/>
              <a:cs typeface="Times New Roman"/>
              <a:sym typeface="Times New Roman"/>
            </a:endParaRPr>
          </a:p>
        </p:txBody>
      </p:sp>
      <p:sp>
        <p:nvSpPr>
          <p:cNvPr id="88" name="Google Shape;88;p1"/>
          <p:cNvSpPr/>
          <p:nvPr/>
        </p:nvSpPr>
        <p:spPr>
          <a:xfrm>
            <a:off x="3593490" y="3635702"/>
            <a:ext cx="284815" cy="284813"/>
          </a:xfrm>
          <a:prstGeom prst="ellipse">
            <a:avLst/>
          </a:prstGeom>
          <a:solidFill>
            <a:srgbClr val="1E4E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chemeClr val="dk1"/>
              </a:solidFill>
              <a:latin typeface="Poppins SemiBold"/>
              <a:ea typeface="Poppins SemiBold"/>
              <a:cs typeface="Poppins SemiBold"/>
              <a:sym typeface="Poppins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500"/>
                                        <p:tgtEl>
                                          <p:spTgt spid="8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500"/>
                                        <p:tgtEl>
                                          <p:spTgt spid="86"/>
                                        </p:tgtEl>
                                      </p:cBhvr>
                                    </p:animEffec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5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5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nvSpPr>
        <p:spPr>
          <a:xfrm>
            <a:off x="472019" y="1071155"/>
            <a:ext cx="7881257" cy="346248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chemeClr val="dk1"/>
                </a:solidFill>
                <a:latin typeface="Times New Roman"/>
                <a:ea typeface="Times New Roman"/>
                <a:cs typeface="Times New Roman"/>
                <a:sym typeface="Times New Roman"/>
              </a:rPr>
              <a:t>2. Tính nhất quán (consistency)</a:t>
            </a:r>
            <a:endParaRPr/>
          </a:p>
          <a:p>
            <a:pPr indent="-285750" lvl="0" marL="285750" marR="0" rtl="0" algn="l">
              <a:lnSpc>
                <a:spcPct val="150000"/>
              </a:lnSpc>
              <a:spcBef>
                <a:spcPts val="0"/>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Độ 1</a:t>
            </a:r>
            <a:r>
              <a:rPr lang="en-US" sz="1600">
                <a:solidFill>
                  <a:schemeClr val="dk1"/>
                </a:solidFill>
                <a:latin typeface="Times New Roman"/>
                <a:ea typeface="Times New Roman"/>
                <a:cs typeface="Times New Roman"/>
                <a:sym typeface="Times New Roman"/>
              </a:rPr>
              <a:t>: Giao tác T thỏa mãn </a:t>
            </a:r>
            <a:r>
              <a:rPr b="1" lang="en-US" sz="1600">
                <a:solidFill>
                  <a:schemeClr val="dk1"/>
                </a:solidFill>
                <a:latin typeface="Times New Roman"/>
                <a:ea typeface="Times New Roman"/>
                <a:cs typeface="Times New Roman"/>
                <a:sym typeface="Times New Roman"/>
              </a:rPr>
              <a:t>nhất quán độ 1 </a:t>
            </a:r>
            <a:r>
              <a:rPr lang="en-US" sz="1600">
                <a:solidFill>
                  <a:schemeClr val="dk1"/>
                </a:solidFill>
                <a:latin typeface="Times New Roman"/>
                <a:ea typeface="Times New Roman"/>
                <a:cs typeface="Times New Roman"/>
                <a:sym typeface="Times New Roman"/>
              </a:rPr>
              <a:t>nếu:</a:t>
            </a:r>
            <a:endParaRPr/>
          </a:p>
          <a:p>
            <a:pPr indent="0" lvl="0" marL="0" marR="0" rtl="0" algn="l">
              <a:lnSpc>
                <a:spcPct val="150000"/>
              </a:lnSpc>
              <a:spcBef>
                <a:spcPts val="0"/>
              </a:spcBef>
              <a:spcAft>
                <a:spcPts val="0"/>
              </a:spcAft>
              <a:buNone/>
            </a:pPr>
            <a:r>
              <a:rPr lang="en-US" sz="1600">
                <a:solidFill>
                  <a:schemeClr val="dk1"/>
                </a:solidFill>
                <a:latin typeface="Times New Roman"/>
                <a:ea typeface="Times New Roman"/>
                <a:cs typeface="Times New Roman"/>
                <a:sym typeface="Times New Roman"/>
              </a:rPr>
              <a:t>	+ T không ghi đè lên dữ liệu rác của những giao tác khác.</a:t>
            </a:r>
            <a:endParaRPr/>
          </a:p>
          <a:p>
            <a:pPr indent="0" lvl="0" marL="0" marR="0" rtl="0" algn="l">
              <a:lnSpc>
                <a:spcPct val="150000"/>
              </a:lnSpc>
              <a:spcBef>
                <a:spcPts val="0"/>
              </a:spcBef>
              <a:spcAft>
                <a:spcPts val="0"/>
              </a:spcAft>
              <a:buNone/>
            </a:pPr>
            <a:r>
              <a:rPr lang="en-US" sz="1600">
                <a:solidFill>
                  <a:schemeClr val="dk1"/>
                </a:solidFill>
                <a:latin typeface="Times New Roman"/>
                <a:ea typeface="Times New Roman"/>
                <a:cs typeface="Times New Roman"/>
                <a:sym typeface="Times New Roman"/>
              </a:rPr>
              <a:t>	+ T không ủy thác bất kỳ giao tác ghi nào cho đến khi nó hoàn tất mọi giao tác ghi.</a:t>
            </a:r>
            <a:endParaRPr/>
          </a:p>
          <a:p>
            <a:pPr indent="-285750" lvl="0" marL="285750" marR="0" rtl="0" algn="l">
              <a:lnSpc>
                <a:spcPct val="150000"/>
              </a:lnSpc>
              <a:spcBef>
                <a:spcPts val="0"/>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Độ 2</a:t>
            </a:r>
            <a:r>
              <a:rPr lang="en-US" sz="1600">
                <a:solidFill>
                  <a:schemeClr val="dk1"/>
                </a:solidFill>
                <a:latin typeface="Times New Roman"/>
                <a:ea typeface="Times New Roman"/>
                <a:cs typeface="Times New Roman"/>
                <a:sym typeface="Times New Roman"/>
              </a:rPr>
              <a:t>: Giao tác T thỏa mãn </a:t>
            </a:r>
            <a:r>
              <a:rPr b="1" lang="en-US" sz="1600">
                <a:solidFill>
                  <a:schemeClr val="dk1"/>
                </a:solidFill>
                <a:latin typeface="Times New Roman"/>
                <a:ea typeface="Times New Roman"/>
                <a:cs typeface="Times New Roman"/>
                <a:sym typeface="Times New Roman"/>
              </a:rPr>
              <a:t>nhất quán độ 2 </a:t>
            </a:r>
            <a:r>
              <a:rPr lang="en-US" sz="1600">
                <a:solidFill>
                  <a:schemeClr val="dk1"/>
                </a:solidFill>
                <a:latin typeface="Times New Roman"/>
                <a:ea typeface="Times New Roman"/>
                <a:cs typeface="Times New Roman"/>
                <a:sym typeface="Times New Roman"/>
              </a:rPr>
              <a:t>nếu nó thỏa mãn nhất quán độ 1 và:</a:t>
            </a:r>
            <a:endParaRPr/>
          </a:p>
          <a:p>
            <a:pPr indent="0" lvl="0" marL="0" marR="0" rtl="0" algn="l">
              <a:lnSpc>
                <a:spcPct val="150000"/>
              </a:lnSpc>
              <a:spcBef>
                <a:spcPts val="0"/>
              </a:spcBef>
              <a:spcAft>
                <a:spcPts val="0"/>
              </a:spcAft>
              <a:buNone/>
            </a:pPr>
            <a:r>
              <a:rPr lang="en-US" sz="1600">
                <a:solidFill>
                  <a:schemeClr val="dk1"/>
                </a:solidFill>
                <a:latin typeface="Times New Roman"/>
                <a:ea typeface="Times New Roman"/>
                <a:cs typeface="Times New Roman"/>
                <a:sym typeface="Times New Roman"/>
              </a:rPr>
              <a:t>	+ T không đọc dữ liệu rác của những giao tác khác.</a:t>
            </a:r>
            <a:endParaRPr/>
          </a:p>
          <a:p>
            <a:pPr indent="-285750" lvl="0" marL="285750" marR="0" rtl="0" algn="l">
              <a:lnSpc>
                <a:spcPct val="150000"/>
              </a:lnSpc>
              <a:spcBef>
                <a:spcPts val="0"/>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Độ 3</a:t>
            </a:r>
            <a:r>
              <a:rPr lang="en-US" sz="1600">
                <a:solidFill>
                  <a:schemeClr val="dk1"/>
                </a:solidFill>
                <a:latin typeface="Times New Roman"/>
                <a:ea typeface="Times New Roman"/>
                <a:cs typeface="Times New Roman"/>
                <a:sym typeface="Times New Roman"/>
              </a:rPr>
              <a:t>: Giao tác T thỏa mãn </a:t>
            </a:r>
            <a:r>
              <a:rPr b="1" lang="en-US" sz="1600">
                <a:solidFill>
                  <a:schemeClr val="dk1"/>
                </a:solidFill>
                <a:latin typeface="Times New Roman"/>
                <a:ea typeface="Times New Roman"/>
                <a:cs typeface="Times New Roman"/>
                <a:sym typeface="Times New Roman"/>
              </a:rPr>
              <a:t>nhất quán độ 3 </a:t>
            </a:r>
            <a:r>
              <a:rPr lang="en-US" sz="1600">
                <a:solidFill>
                  <a:schemeClr val="dk1"/>
                </a:solidFill>
                <a:latin typeface="Times New Roman"/>
                <a:ea typeface="Times New Roman"/>
                <a:cs typeface="Times New Roman"/>
                <a:sym typeface="Times New Roman"/>
              </a:rPr>
              <a:t>nếu nó thỏa mãn nhất quán độ 2 và:</a:t>
            </a:r>
            <a:endParaRPr/>
          </a:p>
          <a:p>
            <a:pPr indent="0" lvl="0" marL="0" marR="0" rtl="0" algn="l">
              <a:lnSpc>
                <a:spcPct val="150000"/>
              </a:lnSpc>
              <a:spcBef>
                <a:spcPts val="0"/>
              </a:spcBef>
              <a:spcAft>
                <a:spcPts val="0"/>
              </a:spcAft>
              <a:buNone/>
            </a:pPr>
            <a:r>
              <a:rPr lang="en-US" sz="1600">
                <a:solidFill>
                  <a:schemeClr val="dk1"/>
                </a:solidFill>
                <a:latin typeface="Times New Roman"/>
                <a:ea typeface="Times New Roman"/>
                <a:cs typeface="Times New Roman"/>
                <a:sym typeface="Times New Roman"/>
              </a:rPr>
              <a:t>	+ Những giao tác khác không làm cho dữ liệu mà T đã đọc trước khi T hoàn tất trở thành 	dữ liệu rác.</a:t>
            </a:r>
            <a:endParaRPr sz="1600">
              <a:solidFill>
                <a:schemeClr val="dk1"/>
              </a:solidFill>
              <a:latin typeface="Times New Roman"/>
              <a:ea typeface="Times New Roman"/>
              <a:cs typeface="Times New Roman"/>
              <a:sym typeface="Times New Roman"/>
            </a:endParaRPr>
          </a:p>
        </p:txBody>
      </p:sp>
      <p:sp>
        <p:nvSpPr>
          <p:cNvPr id="162" name="Google Shape;162;p10"/>
          <p:cNvSpPr/>
          <p:nvPr/>
        </p:nvSpPr>
        <p:spPr>
          <a:xfrm>
            <a:off x="233463" y="449739"/>
            <a:ext cx="134634" cy="324036"/>
          </a:xfrm>
          <a:prstGeom prst="rect">
            <a:avLst/>
          </a:prstGeom>
          <a:solidFill>
            <a:srgbClr val="2F5496"/>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63" name="Google Shape;163;p10"/>
          <p:cNvSpPr txBox="1"/>
          <p:nvPr/>
        </p:nvSpPr>
        <p:spPr>
          <a:xfrm>
            <a:off x="472019" y="474289"/>
            <a:ext cx="337717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Các tính chất của giao tác</a:t>
            </a:r>
            <a:endParaRPr b="1" sz="2000">
              <a:solidFill>
                <a:schemeClr val="dk1"/>
              </a:solidFill>
              <a:latin typeface="Poppins SemiBold"/>
              <a:ea typeface="Poppins SemiBold"/>
              <a:cs typeface="Poppins SemiBold"/>
              <a:sym typeface="Poppins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1"/>
          <p:cNvSpPr txBox="1"/>
          <p:nvPr/>
        </p:nvSpPr>
        <p:spPr>
          <a:xfrm>
            <a:off x="368094" y="972161"/>
            <a:ext cx="7881300" cy="3617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chemeClr val="dk1"/>
                </a:solidFill>
                <a:latin typeface="Times New Roman"/>
                <a:ea typeface="Times New Roman"/>
                <a:cs typeface="Times New Roman"/>
                <a:sym typeface="Times New Roman"/>
              </a:rPr>
              <a:t>3. Tính biệt lập (isolation)</a:t>
            </a:r>
            <a:endParaRPr/>
          </a:p>
          <a:p>
            <a:pPr indent="-285750" lvl="0" marL="285750" marR="0" rtl="0" algn="l">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Các giao tác phải được thực hiện một cách độc lập với nhau. Nói một cách khác những tác động của giao tác này sẽ không thể thấy được đối với những giao tác khác, trước khi giao tác này được ủy thác.</a:t>
            </a:r>
            <a:endParaRPr sz="1600">
              <a:solidFill>
                <a:schemeClr val="dk1"/>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Các lý do cần nhấn mạnh đến tính biệt lập: </a:t>
            </a:r>
            <a:endParaRPr sz="16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600">
                <a:solidFill>
                  <a:schemeClr val="dk1"/>
                </a:solidFill>
                <a:latin typeface="Times New Roman"/>
                <a:ea typeface="Times New Roman"/>
                <a:cs typeface="Times New Roman"/>
                <a:sym typeface="Times New Roman"/>
              </a:rPr>
              <a:t>	+ Một là duy trì tính nhất quán qua lại giữa hai giao tác. Nếu hai giao tác đồng thời truy 	xuất đến một mục dữ liệu đang được một trong chúng cập nhật thì không thể đảm bảo 	rằng giao tác thứ hai sẽ đọc được giá trị đúng.</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Ví dụ: Giả sử giá trị của x trước khi bắt đầu thực hiện là 50.</a:t>
            </a:r>
            <a:endParaRPr sz="16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graphicFrame>
        <p:nvGraphicFramePr>
          <p:cNvPr id="169" name="Google Shape;169;p11"/>
          <p:cNvGraphicFramePr/>
          <p:nvPr/>
        </p:nvGraphicFramePr>
        <p:xfrm>
          <a:off x="1706563" y="4565947"/>
          <a:ext cx="3000000" cy="3000000"/>
        </p:xfrm>
        <a:graphic>
          <a:graphicData uri="http://schemas.openxmlformats.org/drawingml/2006/table">
            <a:tbl>
              <a:tblPr>
                <a:noFill/>
                <a:tableStyleId>{9C3F0346-3E13-4729-841E-EE964C244115}</a:tableStyleId>
              </a:tblPr>
              <a:tblGrid>
                <a:gridCol w="2865600"/>
                <a:gridCol w="2865600"/>
              </a:tblGrid>
              <a:tr h="203200">
                <a:tc>
                  <a:txBody>
                    <a:bodyPr/>
                    <a:lstStyle/>
                    <a:p>
                      <a:pPr indent="0" lvl="0" marL="0" marR="0" rtl="0" algn="ctr">
                        <a:spcBef>
                          <a:spcPts val="0"/>
                        </a:spcBef>
                        <a:spcAft>
                          <a:spcPts val="0"/>
                        </a:spcAft>
                        <a:buNone/>
                      </a:pPr>
                      <a:r>
                        <a:rPr b="0" i="0" lang="en-US" sz="1600" u="none" strike="noStrike">
                          <a:solidFill>
                            <a:srgbClr val="1B1B1B"/>
                          </a:solidFill>
                          <a:latin typeface="Times New Roman"/>
                          <a:ea typeface="Times New Roman"/>
                          <a:cs typeface="Times New Roman"/>
                          <a:sym typeface="Times New Roman"/>
                        </a:rPr>
                        <a:t>T1</a:t>
                      </a:r>
                      <a:endParaRPr sz="160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strike="noStrike">
                          <a:solidFill>
                            <a:srgbClr val="1B1B1B"/>
                          </a:solidFill>
                          <a:latin typeface="Times New Roman"/>
                          <a:ea typeface="Times New Roman"/>
                          <a:cs typeface="Times New Roman"/>
                          <a:sym typeface="Times New Roman"/>
                        </a:rPr>
                        <a:t>T2</a:t>
                      </a:r>
                      <a:endParaRPr sz="160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3200">
                <a:tc>
                  <a:txBody>
                    <a:bodyPr/>
                    <a:lstStyle/>
                    <a:p>
                      <a:pPr indent="0" lvl="0" marL="0" marR="0" rtl="0" algn="ctr">
                        <a:spcBef>
                          <a:spcPts val="0"/>
                        </a:spcBef>
                        <a:spcAft>
                          <a:spcPts val="0"/>
                        </a:spcAft>
                        <a:buNone/>
                      </a:pPr>
                      <a:r>
                        <a:rPr b="0" i="0" lang="en-US" sz="1600" u="none" strike="noStrike">
                          <a:solidFill>
                            <a:srgbClr val="1B1B1B"/>
                          </a:solidFill>
                          <a:latin typeface="Times New Roman"/>
                          <a:ea typeface="Times New Roman"/>
                          <a:cs typeface="Times New Roman"/>
                          <a:sym typeface="Times New Roman"/>
                        </a:rPr>
                        <a:t>Read(x)</a:t>
                      </a:r>
                      <a:endParaRPr sz="160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strike="noStrike">
                          <a:solidFill>
                            <a:srgbClr val="1B1B1B"/>
                          </a:solidFill>
                          <a:latin typeface="Times New Roman"/>
                          <a:ea typeface="Times New Roman"/>
                          <a:cs typeface="Times New Roman"/>
                          <a:sym typeface="Times New Roman"/>
                        </a:rPr>
                        <a:t>Read(x)</a:t>
                      </a:r>
                      <a:endParaRPr sz="160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3200">
                <a:tc>
                  <a:txBody>
                    <a:bodyPr/>
                    <a:lstStyle/>
                    <a:p>
                      <a:pPr indent="0" lvl="0" marL="0" marR="0" rtl="0" algn="ctr">
                        <a:spcBef>
                          <a:spcPts val="0"/>
                        </a:spcBef>
                        <a:spcAft>
                          <a:spcPts val="0"/>
                        </a:spcAft>
                        <a:buNone/>
                      </a:pPr>
                      <a:r>
                        <a:rPr b="0" i="0" lang="en-US" sz="1600" u="none" strike="noStrike">
                          <a:solidFill>
                            <a:srgbClr val="1B1B1B"/>
                          </a:solidFill>
                          <a:latin typeface="Times New Roman"/>
                          <a:ea typeface="Times New Roman"/>
                          <a:cs typeface="Times New Roman"/>
                          <a:sym typeface="Times New Roman"/>
                        </a:rPr>
                        <a:t>x&lt;=x+1</a:t>
                      </a:r>
                      <a:endParaRPr sz="160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strike="noStrike">
                          <a:solidFill>
                            <a:srgbClr val="1B1B1B"/>
                          </a:solidFill>
                          <a:latin typeface="Times New Roman"/>
                          <a:ea typeface="Times New Roman"/>
                          <a:cs typeface="Times New Roman"/>
                          <a:sym typeface="Times New Roman"/>
                        </a:rPr>
                        <a:t>x&lt;=x+1</a:t>
                      </a:r>
                      <a:endParaRPr sz="160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3200">
                <a:tc>
                  <a:txBody>
                    <a:bodyPr/>
                    <a:lstStyle/>
                    <a:p>
                      <a:pPr indent="0" lvl="0" marL="0" marR="0" rtl="0" algn="ctr">
                        <a:spcBef>
                          <a:spcPts val="0"/>
                        </a:spcBef>
                        <a:spcAft>
                          <a:spcPts val="0"/>
                        </a:spcAft>
                        <a:buNone/>
                      </a:pPr>
                      <a:r>
                        <a:rPr b="0" i="0" lang="en-US" sz="1600" u="none" strike="noStrike">
                          <a:solidFill>
                            <a:srgbClr val="1B1B1B"/>
                          </a:solidFill>
                          <a:latin typeface="Times New Roman"/>
                          <a:ea typeface="Times New Roman"/>
                          <a:cs typeface="Times New Roman"/>
                          <a:sym typeface="Times New Roman"/>
                        </a:rPr>
                        <a:t>Write(x)</a:t>
                      </a:r>
                      <a:endParaRPr sz="160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strike="noStrike">
                          <a:solidFill>
                            <a:srgbClr val="1B1B1B"/>
                          </a:solidFill>
                          <a:latin typeface="Times New Roman"/>
                          <a:ea typeface="Times New Roman"/>
                          <a:cs typeface="Times New Roman"/>
                          <a:sym typeface="Times New Roman"/>
                        </a:rPr>
                        <a:t>Write(x)</a:t>
                      </a:r>
                      <a:endParaRPr sz="160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3200">
                <a:tc>
                  <a:txBody>
                    <a:bodyPr/>
                    <a:lstStyle/>
                    <a:p>
                      <a:pPr indent="0" lvl="0" marL="0" marR="0" rtl="0" algn="ctr">
                        <a:spcBef>
                          <a:spcPts val="0"/>
                        </a:spcBef>
                        <a:spcAft>
                          <a:spcPts val="0"/>
                        </a:spcAft>
                        <a:buNone/>
                      </a:pPr>
                      <a:r>
                        <a:rPr b="0" i="0" lang="en-US" sz="1600" u="none" strike="noStrike">
                          <a:solidFill>
                            <a:srgbClr val="1B1B1B"/>
                          </a:solidFill>
                          <a:latin typeface="Times New Roman"/>
                          <a:ea typeface="Times New Roman"/>
                          <a:cs typeface="Times New Roman"/>
                          <a:sym typeface="Times New Roman"/>
                        </a:rPr>
                        <a:t>Commit</a:t>
                      </a:r>
                      <a:endParaRPr sz="160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600" u="none" strike="noStrike">
                          <a:solidFill>
                            <a:srgbClr val="1B1B1B"/>
                          </a:solidFill>
                          <a:latin typeface="Times New Roman"/>
                          <a:ea typeface="Times New Roman"/>
                          <a:cs typeface="Times New Roman"/>
                          <a:sym typeface="Times New Roman"/>
                        </a:rPr>
                        <a:t>Commit</a:t>
                      </a:r>
                      <a:endParaRPr sz="1600">
                        <a:latin typeface="Times New Roman"/>
                        <a:ea typeface="Times New Roman"/>
                        <a:cs typeface="Times New Roman"/>
                        <a:sym typeface="Times New Roman"/>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
        <p:nvSpPr>
          <p:cNvPr id="170" name="Google Shape;170;p11"/>
          <p:cNvSpPr/>
          <p:nvPr/>
        </p:nvSpPr>
        <p:spPr>
          <a:xfrm>
            <a:off x="1706563" y="3265488"/>
            <a:ext cx="9144000" cy="4572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71" name="Google Shape;171;p11"/>
          <p:cNvSpPr/>
          <p:nvPr/>
        </p:nvSpPr>
        <p:spPr>
          <a:xfrm>
            <a:off x="233463" y="449739"/>
            <a:ext cx="134634" cy="324036"/>
          </a:xfrm>
          <a:prstGeom prst="rect">
            <a:avLst/>
          </a:prstGeom>
          <a:solidFill>
            <a:srgbClr val="2F5496"/>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72" name="Google Shape;172;p11"/>
          <p:cNvSpPr txBox="1"/>
          <p:nvPr/>
        </p:nvSpPr>
        <p:spPr>
          <a:xfrm>
            <a:off x="472019" y="474289"/>
            <a:ext cx="337717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Các tính chất của giao tác</a:t>
            </a:r>
            <a:endParaRPr b="1" sz="2000">
              <a:solidFill>
                <a:schemeClr val="dk1"/>
              </a:solidFill>
              <a:latin typeface="Poppins SemiBold"/>
              <a:ea typeface="Poppins SemiBold"/>
              <a:cs typeface="Poppins SemiBold"/>
              <a:sym typeface="Poppins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2"/>
          <p:cNvSpPr txBox="1"/>
          <p:nvPr/>
        </p:nvSpPr>
        <p:spPr>
          <a:xfrm>
            <a:off x="472019" y="1027611"/>
            <a:ext cx="7881257" cy="493981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chemeClr val="dk1"/>
                </a:solidFill>
                <a:latin typeface="Times New Roman"/>
                <a:ea typeface="Times New Roman"/>
                <a:cs typeface="Times New Roman"/>
                <a:sym typeface="Times New Roman"/>
              </a:rPr>
              <a:t>3. Tính biệt lập (isolation)</a:t>
            </a:r>
            <a:endParaRPr/>
          </a:p>
          <a:p>
            <a:pPr indent="0" lvl="0" marL="0" marR="0" rtl="0" algn="l">
              <a:lnSpc>
                <a:spcPct val="15000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600">
                <a:solidFill>
                  <a:schemeClr val="dk1"/>
                </a:solidFill>
                <a:latin typeface="Times New Roman"/>
                <a:ea typeface="Times New Roman"/>
                <a:cs typeface="Times New Roman"/>
                <a:sym typeface="Times New Roman"/>
              </a:rPr>
              <a:t>	+ Hai là các </a:t>
            </a:r>
            <a:r>
              <a:rPr i="1" lang="en-US" sz="1600">
                <a:solidFill>
                  <a:schemeClr val="dk1"/>
                </a:solidFill>
                <a:latin typeface="Times New Roman"/>
                <a:ea typeface="Times New Roman"/>
                <a:cs typeface="Times New Roman"/>
                <a:sym typeface="Times New Roman"/>
              </a:rPr>
              <a:t>hủy bỏ dây chuyền</a:t>
            </a:r>
            <a:r>
              <a:rPr lang="en-US" sz="1600">
                <a:solidFill>
                  <a:schemeClr val="dk1"/>
                </a:solidFill>
                <a:latin typeface="Times New Roman"/>
                <a:ea typeface="Times New Roman"/>
                <a:cs typeface="Times New Roman"/>
                <a:sym typeface="Times New Roman"/>
              </a:rPr>
              <a:t> (cascading abort). Nếu 	một giao tác cho phép những 	giao tác khác nhìn thấy những kết quả chưa hoàn tất của nó trước khi ủy thác, rồi nó 	quyết định hủy bỏ, mọi giao tác đã đọc những giá trị chưa hoàn tất đó cũng sẽ phải hủy 	bỏ. Xâu mắc xích này dễ tăng nhanh và gây tổn thất cho hệ quản trị cơ sở dữ liệu.</a:t>
            </a:r>
            <a:endParaRPr sz="1600">
              <a:solidFill>
                <a:schemeClr val="dk1"/>
              </a:solidFill>
              <a:latin typeface="Times New Roman"/>
              <a:ea typeface="Times New Roman"/>
              <a:cs typeface="Times New Roman"/>
              <a:sym typeface="Times New Roman"/>
            </a:endParaRPr>
          </a:p>
        </p:txBody>
      </p:sp>
      <p:graphicFrame>
        <p:nvGraphicFramePr>
          <p:cNvPr id="178" name="Google Shape;178;p12"/>
          <p:cNvGraphicFramePr/>
          <p:nvPr/>
        </p:nvGraphicFramePr>
        <p:xfrm>
          <a:off x="1140822" y="1584151"/>
          <a:ext cx="3000000" cy="3000000"/>
        </p:xfrm>
        <a:graphic>
          <a:graphicData uri="http://schemas.openxmlformats.org/drawingml/2006/table">
            <a:tbl>
              <a:tblPr bandRow="1" firstRow="1">
                <a:noFill/>
                <a:tableStyleId>{2D3CBC40-FAE1-4B68-9D0C-BC03CD150D2C}</a:tableStyleId>
              </a:tblPr>
              <a:tblGrid>
                <a:gridCol w="3048000"/>
                <a:gridCol w="3048000"/>
              </a:tblGrid>
              <a:tr h="370850">
                <a:tc>
                  <a:txBody>
                    <a:bodyPr/>
                    <a:lstStyle/>
                    <a:p>
                      <a:pPr indent="0" lvl="0" marL="0" marR="0" rtl="0" algn="l">
                        <a:lnSpc>
                          <a:spcPct val="100000"/>
                        </a:lnSpc>
                        <a:spcBef>
                          <a:spcPts val="0"/>
                        </a:spcBef>
                        <a:spcAft>
                          <a:spcPts val="0"/>
                        </a:spcAft>
                        <a:buClr>
                          <a:schemeClr val="dk1"/>
                        </a:buClr>
                        <a:buSzPts val="1600"/>
                        <a:buFont typeface="Times New Roman"/>
                        <a:buNone/>
                      </a:pPr>
                      <a:r>
                        <a:rPr lang="en-US" sz="1600">
                          <a:solidFill>
                            <a:schemeClr val="dk1"/>
                          </a:solidFill>
                          <a:latin typeface="Times New Roman"/>
                          <a:ea typeface="Times New Roman"/>
                          <a:cs typeface="Times New Roman"/>
                          <a:sym typeface="Times New Roman"/>
                        </a:rPr>
                        <a:t>Trường hợp xảy</a:t>
                      </a:r>
                      <a:r>
                        <a:rPr lang="en-US" sz="1600">
                          <a:solidFill>
                            <a:schemeClr val="dk1"/>
                          </a:solidFill>
                          <a:latin typeface="Times New Roman"/>
                          <a:ea typeface="Times New Roman"/>
                          <a:cs typeface="Times New Roman"/>
                          <a:sym typeface="Times New Roman"/>
                        </a:rPr>
                        <a:t> ra lần lượt</a:t>
                      </a:r>
                      <a:endParaRPr sz="1600">
                        <a:solidFill>
                          <a:schemeClr val="dk1"/>
                        </a:solidFill>
                        <a:latin typeface="Times New Roman"/>
                        <a:ea typeface="Times New Roman"/>
                        <a:cs typeface="Times New Roman"/>
                        <a:sym typeface="Times New Roman"/>
                      </a:endParaRPr>
                    </a:p>
                  </a:txBody>
                  <a:tcPr marT="45725" marB="45725" marR="91450" marL="91450">
                    <a:solidFill>
                      <a:schemeClr val="lt1"/>
                    </a:solidFill>
                  </a:tcPr>
                </a:tc>
                <a:tc>
                  <a:txBody>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Trường</a:t>
                      </a:r>
                      <a:r>
                        <a:rPr lang="en-US" sz="1600">
                          <a:solidFill>
                            <a:schemeClr val="dk1"/>
                          </a:solidFill>
                          <a:latin typeface="Times New Roman"/>
                          <a:ea typeface="Times New Roman"/>
                          <a:cs typeface="Times New Roman"/>
                          <a:sym typeface="Times New Roman"/>
                        </a:rPr>
                        <a:t> hợp xảy ra đồng thời</a:t>
                      </a:r>
                      <a:endParaRPr sz="1600">
                        <a:solidFill>
                          <a:schemeClr val="dk1"/>
                        </a:solidFill>
                        <a:latin typeface="Times New Roman"/>
                        <a:ea typeface="Times New Roman"/>
                        <a:cs typeface="Times New Roman"/>
                        <a:sym typeface="Times New Roman"/>
                      </a:endParaRPr>
                    </a:p>
                  </a:txBody>
                  <a:tcPr marT="45725" marB="45725" marR="91450" marL="91450">
                    <a:solidFill>
                      <a:schemeClr val="lt1"/>
                    </a:solidFill>
                  </a:tcPr>
                </a:tc>
              </a:tr>
              <a:tr h="370850">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T1: Read(x)</a:t>
                      </a:r>
                      <a:endParaRPr/>
                    </a:p>
                    <a:p>
                      <a:pPr indent="0" lvl="0" marL="0" marR="0" rtl="0" algn="l">
                        <a:spcBef>
                          <a:spcPts val="0"/>
                        </a:spcBef>
                        <a:spcAft>
                          <a:spcPts val="0"/>
                        </a:spcAft>
                        <a:buNone/>
                      </a:pPr>
                      <a:r>
                        <a:rPr lang="en-US" sz="1600">
                          <a:latin typeface="Times New Roman"/>
                          <a:ea typeface="Times New Roman"/>
                          <a:cs typeface="Times New Roman"/>
                          <a:sym typeface="Times New Roman"/>
                        </a:rPr>
                        <a:t>T1: x&lt;=x+1</a:t>
                      </a:r>
                      <a:endParaRPr/>
                    </a:p>
                    <a:p>
                      <a:pPr indent="0" lvl="0" marL="0" marR="0" rtl="0" algn="l">
                        <a:spcBef>
                          <a:spcPts val="0"/>
                        </a:spcBef>
                        <a:spcAft>
                          <a:spcPts val="0"/>
                        </a:spcAft>
                        <a:buNone/>
                      </a:pPr>
                      <a:r>
                        <a:rPr lang="en-US" sz="1600">
                          <a:latin typeface="Times New Roman"/>
                          <a:ea typeface="Times New Roman"/>
                          <a:cs typeface="Times New Roman"/>
                          <a:sym typeface="Times New Roman"/>
                        </a:rPr>
                        <a:t>T1: Write(x)</a:t>
                      </a:r>
                      <a:endParaRPr/>
                    </a:p>
                    <a:p>
                      <a:pPr indent="0" lvl="0" marL="0" marR="0" rtl="0" algn="l">
                        <a:spcBef>
                          <a:spcPts val="0"/>
                        </a:spcBef>
                        <a:spcAft>
                          <a:spcPts val="0"/>
                        </a:spcAft>
                        <a:buNone/>
                      </a:pPr>
                      <a:r>
                        <a:rPr lang="en-US" sz="1600">
                          <a:latin typeface="Times New Roman"/>
                          <a:ea typeface="Times New Roman"/>
                          <a:cs typeface="Times New Roman"/>
                          <a:sym typeface="Times New Roman"/>
                        </a:rPr>
                        <a:t>T1: Commit</a:t>
                      </a:r>
                      <a:endParaRPr/>
                    </a:p>
                    <a:p>
                      <a:pPr indent="0" lvl="0" marL="0" marR="0" rtl="0" algn="l">
                        <a:spcBef>
                          <a:spcPts val="0"/>
                        </a:spcBef>
                        <a:spcAft>
                          <a:spcPts val="0"/>
                        </a:spcAft>
                        <a:buNone/>
                      </a:pPr>
                      <a:r>
                        <a:rPr lang="en-US" sz="1600">
                          <a:latin typeface="Times New Roman"/>
                          <a:ea typeface="Times New Roman"/>
                          <a:cs typeface="Times New Roman"/>
                          <a:sym typeface="Times New Roman"/>
                        </a:rPr>
                        <a:t>T2: Read(x)</a:t>
                      </a:r>
                      <a:endParaRPr/>
                    </a:p>
                    <a:p>
                      <a:pPr indent="0" lvl="0" marL="0" marR="0" rtl="0" algn="l">
                        <a:spcBef>
                          <a:spcPts val="0"/>
                        </a:spcBef>
                        <a:spcAft>
                          <a:spcPts val="0"/>
                        </a:spcAft>
                        <a:buNone/>
                      </a:pPr>
                      <a:r>
                        <a:rPr lang="en-US" sz="1600">
                          <a:latin typeface="Times New Roman"/>
                          <a:ea typeface="Times New Roman"/>
                          <a:cs typeface="Times New Roman"/>
                          <a:sym typeface="Times New Roman"/>
                        </a:rPr>
                        <a:t>T2: x&lt;=x+1</a:t>
                      </a:r>
                      <a:endParaRPr/>
                    </a:p>
                    <a:p>
                      <a:pPr indent="0" lvl="0" marL="0" marR="0" rtl="0" algn="l">
                        <a:spcBef>
                          <a:spcPts val="0"/>
                        </a:spcBef>
                        <a:spcAft>
                          <a:spcPts val="0"/>
                        </a:spcAft>
                        <a:buNone/>
                      </a:pPr>
                      <a:r>
                        <a:rPr lang="en-US" sz="1600">
                          <a:latin typeface="Times New Roman"/>
                          <a:ea typeface="Times New Roman"/>
                          <a:cs typeface="Times New Roman"/>
                          <a:sym typeface="Times New Roman"/>
                        </a:rPr>
                        <a:t>T2: Write(x)</a:t>
                      </a:r>
                      <a:endParaRPr/>
                    </a:p>
                    <a:p>
                      <a:pPr indent="0" lvl="0" marL="0" marR="0" rtl="0" algn="l">
                        <a:spcBef>
                          <a:spcPts val="0"/>
                        </a:spcBef>
                        <a:spcAft>
                          <a:spcPts val="0"/>
                        </a:spcAft>
                        <a:buNone/>
                      </a:pPr>
                      <a:r>
                        <a:rPr lang="en-US" sz="1600">
                          <a:latin typeface="Times New Roman"/>
                          <a:ea typeface="Times New Roman"/>
                          <a:cs typeface="Times New Roman"/>
                          <a:sym typeface="Times New Roman"/>
                        </a:rPr>
                        <a:t>T2: Commit</a:t>
                      </a:r>
                      <a:endParaRPr/>
                    </a:p>
                    <a:p>
                      <a:pPr indent="0" lvl="0" marL="0" marR="0" rtl="0" algn="l">
                        <a:spcBef>
                          <a:spcPts val="0"/>
                        </a:spcBef>
                        <a:spcAft>
                          <a:spcPts val="0"/>
                        </a:spcAft>
                        <a:buNone/>
                      </a:pPr>
                      <a:r>
                        <a:rPr lang="en-US" sz="1600">
                          <a:latin typeface="Times New Roman"/>
                          <a:ea typeface="Times New Roman"/>
                          <a:cs typeface="Times New Roman"/>
                          <a:sym typeface="Times New Roman"/>
                        </a:rPr>
                        <a:t>=&gt; x</a:t>
                      </a:r>
                      <a:r>
                        <a:rPr lang="en-US" sz="1600">
                          <a:latin typeface="Times New Roman"/>
                          <a:ea typeface="Times New Roman"/>
                          <a:cs typeface="Times New Roman"/>
                          <a:sym typeface="Times New Roman"/>
                        </a:rPr>
                        <a:t> = 52</a:t>
                      </a:r>
                      <a:endParaRPr sz="1600">
                        <a:latin typeface="Times New Roman"/>
                        <a:ea typeface="Times New Roman"/>
                        <a:cs typeface="Times New Roman"/>
                        <a:sym typeface="Times New Roman"/>
                      </a:endParaRPr>
                    </a:p>
                  </a:txBody>
                  <a:tcPr marT="45725" marB="45725" marR="91450" marL="91450">
                    <a:solidFill>
                      <a:schemeClr val="lt1"/>
                    </a:solidFill>
                  </a:tcPr>
                </a:tc>
                <a:tc>
                  <a:txBody>
                    <a:bodyPr/>
                    <a:lstStyle/>
                    <a:p>
                      <a:pPr indent="0" lvl="0" marL="0" marR="0" rtl="0" algn="l">
                        <a:spcBef>
                          <a:spcPts val="0"/>
                        </a:spcBef>
                        <a:spcAft>
                          <a:spcPts val="0"/>
                        </a:spcAft>
                        <a:buNone/>
                      </a:pPr>
                      <a:r>
                        <a:rPr b="0" i="0" lang="en-US" sz="1600" u="none" strike="noStrike">
                          <a:solidFill>
                            <a:schemeClr val="dk1"/>
                          </a:solidFill>
                          <a:latin typeface="Times New Roman"/>
                          <a:ea typeface="Times New Roman"/>
                          <a:cs typeface="Times New Roman"/>
                          <a:sym typeface="Times New Roman"/>
                        </a:rPr>
                        <a:t>T1: Read(x)</a:t>
                      </a:r>
                      <a:endParaRPr b="0" sz="1600">
                        <a:latin typeface="Times New Roman"/>
                        <a:ea typeface="Times New Roman"/>
                        <a:cs typeface="Times New Roman"/>
                        <a:sym typeface="Times New Roman"/>
                      </a:endParaRPr>
                    </a:p>
                    <a:p>
                      <a:pPr indent="0" lvl="0" marL="0" marR="0" rtl="0" algn="l">
                        <a:spcBef>
                          <a:spcPts val="0"/>
                        </a:spcBef>
                        <a:spcAft>
                          <a:spcPts val="0"/>
                        </a:spcAft>
                        <a:buNone/>
                      </a:pPr>
                      <a:r>
                        <a:rPr b="0" i="0" lang="en-US" sz="1600" u="none" strike="noStrike">
                          <a:solidFill>
                            <a:schemeClr val="dk1"/>
                          </a:solidFill>
                          <a:latin typeface="Times New Roman"/>
                          <a:ea typeface="Times New Roman"/>
                          <a:cs typeface="Times New Roman"/>
                          <a:sym typeface="Times New Roman"/>
                        </a:rPr>
                        <a:t>T1: x&lt;=x+1</a:t>
                      </a:r>
                      <a:endParaRPr b="0" sz="1600">
                        <a:latin typeface="Times New Roman"/>
                        <a:ea typeface="Times New Roman"/>
                        <a:cs typeface="Times New Roman"/>
                        <a:sym typeface="Times New Roman"/>
                      </a:endParaRPr>
                    </a:p>
                    <a:p>
                      <a:pPr indent="0" lvl="0" marL="0" marR="0" rtl="0" algn="l">
                        <a:spcBef>
                          <a:spcPts val="0"/>
                        </a:spcBef>
                        <a:spcAft>
                          <a:spcPts val="0"/>
                        </a:spcAft>
                        <a:buNone/>
                      </a:pPr>
                      <a:r>
                        <a:rPr b="0" i="0" lang="en-US" sz="1600" u="none" strike="noStrike">
                          <a:solidFill>
                            <a:schemeClr val="dk1"/>
                          </a:solidFill>
                          <a:latin typeface="Times New Roman"/>
                          <a:ea typeface="Times New Roman"/>
                          <a:cs typeface="Times New Roman"/>
                          <a:sym typeface="Times New Roman"/>
                        </a:rPr>
                        <a:t>T2: Read(x)</a:t>
                      </a:r>
                      <a:endParaRPr b="0" sz="1600">
                        <a:latin typeface="Times New Roman"/>
                        <a:ea typeface="Times New Roman"/>
                        <a:cs typeface="Times New Roman"/>
                        <a:sym typeface="Times New Roman"/>
                      </a:endParaRPr>
                    </a:p>
                    <a:p>
                      <a:pPr indent="0" lvl="0" marL="0" marR="0" rtl="0" algn="l">
                        <a:spcBef>
                          <a:spcPts val="0"/>
                        </a:spcBef>
                        <a:spcAft>
                          <a:spcPts val="0"/>
                        </a:spcAft>
                        <a:buNone/>
                      </a:pPr>
                      <a:r>
                        <a:rPr b="0" i="0" lang="en-US" sz="1600" u="none" strike="noStrike">
                          <a:solidFill>
                            <a:schemeClr val="dk1"/>
                          </a:solidFill>
                          <a:latin typeface="Times New Roman"/>
                          <a:ea typeface="Times New Roman"/>
                          <a:cs typeface="Times New Roman"/>
                          <a:sym typeface="Times New Roman"/>
                        </a:rPr>
                        <a:t>T1: Write(x)</a:t>
                      </a:r>
                      <a:endParaRPr b="0" sz="1600">
                        <a:latin typeface="Times New Roman"/>
                        <a:ea typeface="Times New Roman"/>
                        <a:cs typeface="Times New Roman"/>
                        <a:sym typeface="Times New Roman"/>
                      </a:endParaRPr>
                    </a:p>
                    <a:p>
                      <a:pPr indent="0" lvl="0" marL="0" marR="0" rtl="0" algn="l">
                        <a:spcBef>
                          <a:spcPts val="0"/>
                        </a:spcBef>
                        <a:spcAft>
                          <a:spcPts val="0"/>
                        </a:spcAft>
                        <a:buNone/>
                      </a:pPr>
                      <a:r>
                        <a:rPr b="0" i="0" lang="en-US" sz="1600" u="none" strike="noStrike">
                          <a:solidFill>
                            <a:schemeClr val="dk1"/>
                          </a:solidFill>
                          <a:latin typeface="Times New Roman"/>
                          <a:ea typeface="Times New Roman"/>
                          <a:cs typeface="Times New Roman"/>
                          <a:sym typeface="Times New Roman"/>
                        </a:rPr>
                        <a:t>T2: x&lt;=x+1</a:t>
                      </a:r>
                      <a:endParaRPr b="0" sz="1600">
                        <a:latin typeface="Times New Roman"/>
                        <a:ea typeface="Times New Roman"/>
                        <a:cs typeface="Times New Roman"/>
                        <a:sym typeface="Times New Roman"/>
                      </a:endParaRPr>
                    </a:p>
                    <a:p>
                      <a:pPr indent="0" lvl="0" marL="0" marR="0" rtl="0" algn="l">
                        <a:spcBef>
                          <a:spcPts val="0"/>
                        </a:spcBef>
                        <a:spcAft>
                          <a:spcPts val="0"/>
                        </a:spcAft>
                        <a:buNone/>
                      </a:pPr>
                      <a:r>
                        <a:rPr b="0" i="0" lang="en-US" sz="1600" u="none" strike="noStrike">
                          <a:solidFill>
                            <a:schemeClr val="dk1"/>
                          </a:solidFill>
                          <a:latin typeface="Times New Roman"/>
                          <a:ea typeface="Times New Roman"/>
                          <a:cs typeface="Times New Roman"/>
                          <a:sym typeface="Times New Roman"/>
                        </a:rPr>
                        <a:t>T2: Write(x)</a:t>
                      </a:r>
                      <a:endParaRPr b="0" sz="1600">
                        <a:latin typeface="Times New Roman"/>
                        <a:ea typeface="Times New Roman"/>
                        <a:cs typeface="Times New Roman"/>
                        <a:sym typeface="Times New Roman"/>
                      </a:endParaRPr>
                    </a:p>
                    <a:p>
                      <a:pPr indent="0" lvl="0" marL="0" marR="0" rtl="0" algn="l">
                        <a:spcBef>
                          <a:spcPts val="0"/>
                        </a:spcBef>
                        <a:spcAft>
                          <a:spcPts val="0"/>
                        </a:spcAft>
                        <a:buNone/>
                      </a:pPr>
                      <a:r>
                        <a:rPr b="0" i="0" lang="en-US" sz="1600" u="none" strike="noStrike">
                          <a:solidFill>
                            <a:schemeClr val="dk1"/>
                          </a:solidFill>
                          <a:latin typeface="Times New Roman"/>
                          <a:ea typeface="Times New Roman"/>
                          <a:cs typeface="Times New Roman"/>
                          <a:sym typeface="Times New Roman"/>
                        </a:rPr>
                        <a:t>T1: Commit</a:t>
                      </a:r>
                      <a:endParaRPr b="0" sz="1600">
                        <a:latin typeface="Times New Roman"/>
                        <a:ea typeface="Times New Roman"/>
                        <a:cs typeface="Times New Roman"/>
                        <a:sym typeface="Times New Roman"/>
                      </a:endParaRPr>
                    </a:p>
                    <a:p>
                      <a:pPr indent="0" lvl="0" marL="0" marR="0" rtl="0" algn="l">
                        <a:spcBef>
                          <a:spcPts val="0"/>
                        </a:spcBef>
                        <a:spcAft>
                          <a:spcPts val="0"/>
                        </a:spcAft>
                        <a:buNone/>
                      </a:pPr>
                      <a:r>
                        <a:rPr b="0" i="0" lang="en-US" sz="1600" u="none" strike="noStrike">
                          <a:solidFill>
                            <a:schemeClr val="dk1"/>
                          </a:solidFill>
                          <a:latin typeface="Times New Roman"/>
                          <a:ea typeface="Times New Roman"/>
                          <a:cs typeface="Times New Roman"/>
                          <a:sym typeface="Times New Roman"/>
                        </a:rPr>
                        <a:t>T2: Commit</a:t>
                      </a:r>
                      <a:endParaRPr/>
                    </a:p>
                    <a:p>
                      <a:pPr indent="0" lvl="0" marL="0" marR="0" rtl="0" algn="l">
                        <a:spcBef>
                          <a:spcPts val="0"/>
                        </a:spcBef>
                        <a:spcAft>
                          <a:spcPts val="0"/>
                        </a:spcAft>
                        <a:buNone/>
                      </a:pPr>
                      <a:r>
                        <a:rPr b="0" i="0" lang="en-US" sz="1600" u="none" strike="noStrike">
                          <a:solidFill>
                            <a:schemeClr val="dk1"/>
                          </a:solidFill>
                          <a:latin typeface="Times New Roman"/>
                          <a:ea typeface="Times New Roman"/>
                          <a:cs typeface="Times New Roman"/>
                          <a:sym typeface="Times New Roman"/>
                        </a:rPr>
                        <a:t>=&gt;</a:t>
                      </a:r>
                      <a:r>
                        <a:rPr b="0" i="0" lang="en-US" sz="1600" u="none" strike="noStrike">
                          <a:solidFill>
                            <a:schemeClr val="dk1"/>
                          </a:solidFill>
                          <a:latin typeface="Times New Roman"/>
                          <a:ea typeface="Times New Roman"/>
                          <a:cs typeface="Times New Roman"/>
                          <a:sym typeface="Times New Roman"/>
                        </a:rPr>
                        <a:t> x = 51</a:t>
                      </a:r>
                      <a:endParaRPr sz="1600">
                        <a:latin typeface="Times New Roman"/>
                        <a:ea typeface="Times New Roman"/>
                        <a:cs typeface="Times New Roman"/>
                        <a:sym typeface="Times New Roman"/>
                      </a:endParaRPr>
                    </a:p>
                  </a:txBody>
                  <a:tcPr marT="45725" marB="45725" marR="91450" marL="91450">
                    <a:solidFill>
                      <a:schemeClr val="lt1"/>
                    </a:solidFill>
                  </a:tcPr>
                </a:tc>
              </a:tr>
            </a:tbl>
          </a:graphicData>
        </a:graphic>
      </p:graphicFrame>
      <p:sp>
        <p:nvSpPr>
          <p:cNvPr id="179" name="Google Shape;179;p12"/>
          <p:cNvSpPr/>
          <p:nvPr/>
        </p:nvSpPr>
        <p:spPr>
          <a:xfrm>
            <a:off x="233463" y="449739"/>
            <a:ext cx="134634" cy="324036"/>
          </a:xfrm>
          <a:prstGeom prst="rect">
            <a:avLst/>
          </a:prstGeom>
          <a:solidFill>
            <a:srgbClr val="2F5496"/>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80" name="Google Shape;180;p12"/>
          <p:cNvSpPr txBox="1"/>
          <p:nvPr/>
        </p:nvSpPr>
        <p:spPr>
          <a:xfrm>
            <a:off x="472019" y="474289"/>
            <a:ext cx="337717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Các tính chất của giao tác</a:t>
            </a:r>
            <a:endParaRPr b="1" sz="2000">
              <a:solidFill>
                <a:schemeClr val="dk1"/>
              </a:solidFill>
              <a:latin typeface="Poppins SemiBold"/>
              <a:ea typeface="Poppins SemiBold"/>
              <a:cs typeface="Poppins SemiBold"/>
              <a:sym typeface="Poppins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nvSpPr>
        <p:spPr>
          <a:xfrm>
            <a:off x="472019" y="1027611"/>
            <a:ext cx="7881257" cy="457048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chemeClr val="dk1"/>
                </a:solidFill>
                <a:latin typeface="Times New Roman"/>
                <a:ea typeface="Times New Roman"/>
                <a:cs typeface="Times New Roman"/>
                <a:sym typeface="Times New Roman"/>
              </a:rPr>
              <a:t>3. Tính biệt lập (isolation)</a:t>
            </a:r>
            <a:endParaRPr/>
          </a:p>
          <a:p>
            <a:pPr indent="0" lvl="0" marL="0" marR="0" rtl="0" algn="l">
              <a:lnSpc>
                <a:spcPct val="150000"/>
              </a:lnSpc>
              <a:spcBef>
                <a:spcPts val="0"/>
              </a:spcBef>
              <a:spcAft>
                <a:spcPts val="0"/>
              </a:spcAft>
              <a:buNone/>
            </a:pPr>
            <a:r>
              <a:rPr lang="en-US" sz="1600">
                <a:solidFill>
                  <a:schemeClr val="dk1"/>
                </a:solidFill>
                <a:latin typeface="Times New Roman"/>
                <a:ea typeface="Times New Roman"/>
                <a:cs typeface="Times New Roman"/>
                <a:sym typeface="Times New Roman"/>
              </a:rPr>
              <a:t>Ba hiện tượng được đặc tả cho những tình huống có thể xảy ra nếu sự biệt lập không được duy trì.</a:t>
            </a:r>
            <a:endParaRPr/>
          </a:p>
          <a:p>
            <a:pPr indent="-285750" lvl="0" marL="285750" marR="0" rtl="0" algn="l">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Đọc rác (Dirty Read): dữ liệu rác muốn nói đến các mục dữ liệu mà giá trị của chúng đã được sửa đổi bởi một giao tác chưa ủy thác. </a:t>
            </a:r>
            <a:endParaRPr sz="16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600">
                <a:solidFill>
                  <a:schemeClr val="dk1"/>
                </a:solidFill>
                <a:latin typeface="Times New Roman"/>
                <a:ea typeface="Times New Roman"/>
                <a:cs typeface="Times New Roman"/>
                <a:sym typeface="Times New Roman"/>
              </a:rPr>
              <a:t>	VD: Xét trường hợp giao tác T1 sửa đổi một giá trị dữ liệu rồi nó lại được đọc bởi một 	giao tác T2 khác trước khi T1 thực hiện Commit hay Abort. Trong trường hợp T1 Abort, 	T2 đã đọc một giá trị chưa tồn tại trong CSDL.</a:t>
            </a:r>
            <a:endParaRPr/>
          </a:p>
          <a:p>
            <a:pPr indent="0" lvl="1" marL="457200" marR="0" rtl="0" algn="l">
              <a:lnSpc>
                <a:spcPct val="150000"/>
              </a:lnSpc>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Đặc tả của hiện tượng này:</a:t>
            </a:r>
            <a:endParaRPr/>
          </a:p>
          <a:p>
            <a:pPr indent="0" lvl="2" marL="914400" marR="0" rtl="0" algn="l">
              <a:lnSpc>
                <a:spcPct val="150000"/>
              </a:lnSpc>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 W1(x),..., R2(x),... C1(hoặc A1),..., C2(hoặc A2) hoặc</a:t>
            </a:r>
            <a:endParaRPr/>
          </a:p>
          <a:p>
            <a:pPr indent="0" lvl="2" marL="914400" marR="0" rtl="0" algn="l">
              <a:lnSpc>
                <a:spcPct val="150000"/>
              </a:lnSpc>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 W1(x),..., R2(x),... C2(hoặc A2),..., C1(hoặc A1)</a:t>
            </a:r>
            <a:endParaRPr/>
          </a:p>
          <a:p>
            <a:pPr indent="0" lvl="0" marL="0" marR="0" rtl="0" algn="l">
              <a:lnSpc>
                <a:spcPct val="15000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p:txBody>
      </p:sp>
      <p:sp>
        <p:nvSpPr>
          <p:cNvPr id="186" name="Google Shape;186;p13"/>
          <p:cNvSpPr/>
          <p:nvPr/>
        </p:nvSpPr>
        <p:spPr>
          <a:xfrm>
            <a:off x="233463" y="449739"/>
            <a:ext cx="134634" cy="324036"/>
          </a:xfrm>
          <a:prstGeom prst="rect">
            <a:avLst/>
          </a:prstGeom>
          <a:solidFill>
            <a:srgbClr val="2F5496"/>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87" name="Google Shape;187;p13"/>
          <p:cNvSpPr txBox="1"/>
          <p:nvPr/>
        </p:nvSpPr>
        <p:spPr>
          <a:xfrm>
            <a:off x="472019" y="474289"/>
            <a:ext cx="337717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Các tính chất của giao tác</a:t>
            </a:r>
            <a:endParaRPr b="1" sz="2000">
              <a:solidFill>
                <a:schemeClr val="dk1"/>
              </a:solidFill>
              <a:latin typeface="Poppins SemiBold"/>
              <a:ea typeface="Poppins SemiBold"/>
              <a:cs typeface="Poppins SemiBold"/>
              <a:sym typeface="Poppins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4"/>
          <p:cNvSpPr txBox="1"/>
          <p:nvPr/>
        </p:nvSpPr>
        <p:spPr>
          <a:xfrm>
            <a:off x="472019" y="1027611"/>
            <a:ext cx="7881257" cy="457048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chemeClr val="dk1"/>
                </a:solidFill>
                <a:latin typeface="Times New Roman"/>
                <a:ea typeface="Times New Roman"/>
                <a:cs typeface="Times New Roman"/>
                <a:sym typeface="Times New Roman"/>
              </a:rPr>
              <a:t>3. Tính biệt lập (isolation)</a:t>
            </a:r>
            <a:endParaRPr/>
          </a:p>
          <a:p>
            <a:pPr indent="0" lvl="0" marL="0" marR="0" rtl="0" algn="l">
              <a:lnSpc>
                <a:spcPct val="150000"/>
              </a:lnSpc>
              <a:spcBef>
                <a:spcPts val="0"/>
              </a:spcBef>
              <a:spcAft>
                <a:spcPts val="0"/>
              </a:spcAft>
              <a:buNone/>
            </a:pPr>
            <a:r>
              <a:rPr lang="en-US" sz="1600">
                <a:solidFill>
                  <a:schemeClr val="dk1"/>
                </a:solidFill>
                <a:latin typeface="Times New Roman"/>
                <a:ea typeface="Times New Roman"/>
                <a:cs typeface="Times New Roman"/>
                <a:sym typeface="Times New Roman"/>
              </a:rPr>
              <a:t>Ba hiện tượng được đặc tả cho những tình huống có thể xảy ra nếu sự biệt lập không được duy trì.</a:t>
            </a:r>
            <a:endParaRPr/>
          </a:p>
          <a:p>
            <a:pPr indent="-285750" lvl="0" marL="285750" marR="0" rtl="0" algn="l">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Không thể đọc lại (Non-repeatable Read): giao tác T1 đọc một mục dữ liệu. Sau đó một giao tác T2 khác sửa hoặc xóa mục dữ liệu đó rồi ủy thác. Nếu T1 đọc lại mục dữ liệu đó, hoặc nó đọc được một giá trị khác (do T2 sửa) hoặc nó không thể tìm thấy được mục đó (do T2 xóa). Vì thế hai hành động đọc trong cùng một giao tác T1 trả về các kết quả khác nhau:</a:t>
            </a:r>
            <a:endParaRPr/>
          </a:p>
          <a:p>
            <a:pPr indent="0" lvl="0" marL="0" marR="0" rtl="0" algn="l">
              <a:lnSpc>
                <a:spcPct val="150000"/>
              </a:lnSpc>
              <a:spcBef>
                <a:spcPts val="0"/>
              </a:spcBef>
              <a:spcAft>
                <a:spcPts val="0"/>
              </a:spcAft>
              <a:buNone/>
            </a:pPr>
            <a:r>
              <a:rPr lang="en-US" sz="1600">
                <a:solidFill>
                  <a:schemeClr val="dk1"/>
                </a:solidFill>
                <a:latin typeface="Times New Roman"/>
                <a:ea typeface="Times New Roman"/>
                <a:cs typeface="Times New Roman"/>
                <a:sym typeface="Times New Roman"/>
              </a:rPr>
              <a:t>	Đặc tả của hiện tượng này:</a:t>
            </a:r>
            <a:endParaRPr/>
          </a:p>
          <a:p>
            <a:pPr indent="0" lvl="1" marL="457200" marR="0" rtl="0" algn="l">
              <a:lnSpc>
                <a:spcPct val="150000"/>
              </a:lnSpc>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 R1(x),..., W2(x),... C1(hoặc A1),..., C2(hoặc A2) hoặc</a:t>
            </a:r>
            <a:endParaRPr/>
          </a:p>
          <a:p>
            <a:pPr indent="0" lvl="1" marL="457200" marR="0" rtl="0" algn="l">
              <a:lnSpc>
                <a:spcPct val="150000"/>
              </a:lnSpc>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 R1(x),..., W2(x),... C2(hoặc A2),..., C1(hoặc A1)</a:t>
            </a:r>
            <a:endParaRPr/>
          </a:p>
          <a:p>
            <a:pPr indent="0" lvl="0" marL="0" marR="0" rtl="0" algn="l">
              <a:lnSpc>
                <a:spcPct val="15000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p:txBody>
      </p:sp>
      <p:sp>
        <p:nvSpPr>
          <p:cNvPr id="193" name="Google Shape;193;p14"/>
          <p:cNvSpPr/>
          <p:nvPr/>
        </p:nvSpPr>
        <p:spPr>
          <a:xfrm>
            <a:off x="233463" y="449739"/>
            <a:ext cx="134634" cy="324036"/>
          </a:xfrm>
          <a:prstGeom prst="rect">
            <a:avLst/>
          </a:prstGeom>
          <a:solidFill>
            <a:srgbClr val="2F5496"/>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94" name="Google Shape;194;p14"/>
          <p:cNvSpPr txBox="1"/>
          <p:nvPr/>
        </p:nvSpPr>
        <p:spPr>
          <a:xfrm>
            <a:off x="472019" y="474289"/>
            <a:ext cx="337717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Các tính chất của giao tác</a:t>
            </a:r>
            <a:endParaRPr b="1" sz="2000">
              <a:solidFill>
                <a:schemeClr val="dk1"/>
              </a:solidFill>
              <a:latin typeface="Poppins SemiBold"/>
              <a:ea typeface="Poppins SemiBold"/>
              <a:cs typeface="Poppins SemiBold"/>
              <a:sym typeface="Poppins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5"/>
          <p:cNvSpPr txBox="1"/>
          <p:nvPr/>
        </p:nvSpPr>
        <p:spPr>
          <a:xfrm>
            <a:off x="472019" y="1027611"/>
            <a:ext cx="7881257" cy="346248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chemeClr val="dk1"/>
                </a:solidFill>
                <a:latin typeface="Times New Roman"/>
                <a:ea typeface="Times New Roman"/>
                <a:cs typeface="Times New Roman"/>
                <a:sym typeface="Times New Roman"/>
              </a:rPr>
              <a:t>3. Tính biệt lập (isolation)</a:t>
            </a:r>
            <a:endParaRPr/>
          </a:p>
          <a:p>
            <a:pPr indent="0" lvl="0" marL="0" marR="0" rtl="0" algn="l">
              <a:lnSpc>
                <a:spcPct val="150000"/>
              </a:lnSpc>
              <a:spcBef>
                <a:spcPts val="0"/>
              </a:spcBef>
              <a:spcAft>
                <a:spcPts val="0"/>
              </a:spcAft>
              <a:buNone/>
            </a:pPr>
            <a:r>
              <a:rPr lang="en-US" sz="1600">
                <a:solidFill>
                  <a:schemeClr val="dk1"/>
                </a:solidFill>
                <a:latin typeface="Times New Roman"/>
                <a:ea typeface="Times New Roman"/>
                <a:cs typeface="Times New Roman"/>
                <a:sym typeface="Times New Roman"/>
              </a:rPr>
              <a:t>Ba hiện tượng được đặc tả cho những tình huống có thể xảy ra nếu sự biệt lập không được duy trì.</a:t>
            </a:r>
            <a:endParaRPr/>
          </a:p>
          <a:p>
            <a:pPr indent="-285750" lvl="0" marL="285750" marR="0" rtl="0" algn="l">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Ảnh ảo (Phantom): xảy ra khi T1 thực hiện tìm kiếm theo một vị từ và T2 chèn những bộ mới thỏa vị từ đó. </a:t>
            </a:r>
            <a:endParaRPr sz="16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600">
                <a:solidFill>
                  <a:schemeClr val="dk1"/>
                </a:solidFill>
                <a:latin typeface="Times New Roman"/>
                <a:ea typeface="Times New Roman"/>
                <a:cs typeface="Times New Roman"/>
                <a:sym typeface="Times New Roman"/>
              </a:rPr>
              <a:t>	Đặc tả của hiện tượng này (P là vị từ tìm kiếm)</a:t>
            </a:r>
            <a:endParaRPr/>
          </a:p>
          <a:p>
            <a:pPr indent="0" lvl="1" marL="457200" marR="0" rtl="0" algn="l">
              <a:lnSpc>
                <a:spcPct val="150000"/>
              </a:lnSpc>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 R1(P),..., W2(y thuộc P),... C1(hoặc A1),..., C2(hoặc A2) hoặc</a:t>
            </a:r>
            <a:endParaRPr/>
          </a:p>
          <a:p>
            <a:pPr indent="0" lvl="1" marL="457200" marR="0" rtl="0" algn="l">
              <a:lnSpc>
                <a:spcPct val="150000"/>
              </a:lnSpc>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 R1(P),..., W2(y thuộc P),... C2(hoặc A2),..., C1(hoặc A1)</a:t>
            </a:r>
            <a:endParaRPr/>
          </a:p>
          <a:p>
            <a:pPr indent="0" lvl="0" marL="0" marR="0" rtl="0" algn="l">
              <a:lnSpc>
                <a:spcPct val="15000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p:txBody>
      </p:sp>
      <p:sp>
        <p:nvSpPr>
          <p:cNvPr id="200" name="Google Shape;200;p15"/>
          <p:cNvSpPr/>
          <p:nvPr/>
        </p:nvSpPr>
        <p:spPr>
          <a:xfrm>
            <a:off x="233463" y="449739"/>
            <a:ext cx="134634" cy="324036"/>
          </a:xfrm>
          <a:prstGeom prst="rect">
            <a:avLst/>
          </a:prstGeom>
          <a:solidFill>
            <a:srgbClr val="2F5496"/>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201" name="Google Shape;201;p15"/>
          <p:cNvSpPr txBox="1"/>
          <p:nvPr/>
        </p:nvSpPr>
        <p:spPr>
          <a:xfrm>
            <a:off x="472019" y="474289"/>
            <a:ext cx="337717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Các tính chất của giao tác</a:t>
            </a:r>
            <a:endParaRPr b="1" sz="2000">
              <a:solidFill>
                <a:schemeClr val="dk1"/>
              </a:solidFill>
              <a:latin typeface="Poppins SemiBold"/>
              <a:ea typeface="Poppins SemiBold"/>
              <a:cs typeface="Poppins SemiBold"/>
              <a:sym typeface="Poppins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6"/>
          <p:cNvSpPr txBox="1"/>
          <p:nvPr/>
        </p:nvSpPr>
        <p:spPr>
          <a:xfrm>
            <a:off x="472019" y="1027611"/>
            <a:ext cx="7881257" cy="420115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chemeClr val="dk1"/>
                </a:solidFill>
                <a:latin typeface="Times New Roman"/>
                <a:ea typeface="Times New Roman"/>
                <a:cs typeface="Times New Roman"/>
                <a:sym typeface="Times New Roman"/>
              </a:rPr>
              <a:t>3. Tính biệt lập (isolation)</a:t>
            </a:r>
            <a:endParaRPr/>
          </a:p>
          <a:p>
            <a:pPr indent="0" lvl="0" marL="0" marR="0" rtl="0" algn="l">
              <a:lnSpc>
                <a:spcPct val="150000"/>
              </a:lnSpc>
              <a:spcBef>
                <a:spcPts val="0"/>
              </a:spcBef>
              <a:spcAft>
                <a:spcPts val="0"/>
              </a:spcAft>
              <a:buNone/>
            </a:pPr>
            <a:r>
              <a:rPr lang="en-US" sz="1600">
                <a:solidFill>
                  <a:schemeClr val="dk1"/>
                </a:solidFill>
                <a:latin typeface="Calibri"/>
                <a:ea typeface="Calibri"/>
                <a:cs typeface="Calibri"/>
                <a:sym typeface="Calibri"/>
              </a:rPr>
              <a:t>Vấn đề biệt lập có liên quan trực tiếp đến tính nhất quán cơ sở dữ liệu. Khi di chuyển lên cây phân cấp các mức nhất quán, các giao tác ngày càng biệt lập hơn.</a:t>
            </a:r>
            <a:endParaRPr/>
          </a:p>
          <a:p>
            <a:pPr indent="-285750" lvl="1" marL="742950" marR="0" rtl="0" algn="l">
              <a:lnSpc>
                <a:spcPct val="150000"/>
              </a:lnSpc>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Độ 1 cung cấp ít tính chất “biệt lập” ngoài việc ngăn cản các bản cập nhật thất lạc. Tuy nhiên, vì các giao tác sẽ ủy thác trước khi chúng hoàn tất tất cả mọi thao tác ghi của chúng, nếu có một hủy bỏ xảy ra sau đó, nó sẽ đòi hỏi phải hồi lại tất cả các bản cập nhật trên các mục dữ liệu đã được ủy thác và hiện đang được truy xuất bởi những giao tác khác.</a:t>
            </a:r>
            <a:endParaRPr b="0" i="0" sz="1600" u="none" cap="none" strike="noStrike">
              <a:solidFill>
                <a:schemeClr val="dk1"/>
              </a:solidFill>
              <a:latin typeface="Calibri"/>
              <a:ea typeface="Calibri"/>
              <a:cs typeface="Calibri"/>
              <a:sym typeface="Calibri"/>
            </a:endParaRPr>
          </a:p>
          <a:p>
            <a:pPr indent="-285750" lvl="1" marL="742950" marR="0" rtl="0" algn="l">
              <a:lnSpc>
                <a:spcPct val="150000"/>
              </a:lnSpc>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Độ 2 tránh được các hủy bỏ dây chuyền.</a:t>
            </a:r>
            <a:endParaRPr b="0" i="0" sz="1600" u="none" cap="none" strike="noStrike">
              <a:solidFill>
                <a:schemeClr val="dk1"/>
              </a:solidFill>
              <a:latin typeface="Calibri"/>
              <a:ea typeface="Calibri"/>
              <a:cs typeface="Calibri"/>
              <a:sym typeface="Calibri"/>
            </a:endParaRPr>
          </a:p>
          <a:p>
            <a:pPr indent="-285750" lvl="1" marL="742950" marR="0" rtl="0" algn="l">
              <a:lnSpc>
                <a:spcPct val="150000"/>
              </a:lnSpc>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Độ 3 cung cấp toàn bộ khả năng biệt lập, buộc một trong các giao tác tương tranh phải đợi cho đến khi giao tác kia kết thúc.</a:t>
            </a:r>
            <a:endParaRPr b="0" i="0" sz="1600" u="none" cap="none" strike="noStrike">
              <a:solidFill>
                <a:schemeClr val="dk1"/>
              </a:solidFill>
              <a:latin typeface="Calibri"/>
              <a:ea typeface="Calibri"/>
              <a:cs typeface="Calibri"/>
              <a:sym typeface="Calibri"/>
            </a:endParaRPr>
          </a:p>
        </p:txBody>
      </p:sp>
      <p:sp>
        <p:nvSpPr>
          <p:cNvPr id="207" name="Google Shape;207;p16"/>
          <p:cNvSpPr/>
          <p:nvPr/>
        </p:nvSpPr>
        <p:spPr>
          <a:xfrm>
            <a:off x="233463" y="449739"/>
            <a:ext cx="134634" cy="324036"/>
          </a:xfrm>
          <a:prstGeom prst="rect">
            <a:avLst/>
          </a:prstGeom>
          <a:solidFill>
            <a:srgbClr val="2F5496"/>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208" name="Google Shape;208;p16"/>
          <p:cNvSpPr txBox="1"/>
          <p:nvPr/>
        </p:nvSpPr>
        <p:spPr>
          <a:xfrm>
            <a:off x="472019" y="474289"/>
            <a:ext cx="337717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Các tính chất của giao tác</a:t>
            </a:r>
            <a:endParaRPr b="1" sz="2000">
              <a:solidFill>
                <a:schemeClr val="dk1"/>
              </a:solidFill>
              <a:latin typeface="Poppins SemiBold"/>
              <a:ea typeface="Poppins SemiBold"/>
              <a:cs typeface="Poppins SemiBold"/>
              <a:sym typeface="Poppins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500"/>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7"/>
          <p:cNvSpPr txBox="1"/>
          <p:nvPr/>
        </p:nvSpPr>
        <p:spPr>
          <a:xfrm>
            <a:off x="472019" y="1027611"/>
            <a:ext cx="7881257" cy="321626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chemeClr val="dk1"/>
                </a:solidFill>
                <a:latin typeface="Times New Roman"/>
                <a:ea typeface="Times New Roman"/>
                <a:cs typeface="Times New Roman"/>
                <a:sym typeface="Times New Roman"/>
              </a:rPr>
              <a:t>4. Tính bền vững (durability)</a:t>
            </a:r>
            <a:endParaRPr/>
          </a:p>
          <a:p>
            <a:pPr indent="-285750" lvl="0" marL="285750" marR="0" rtl="0" algn="l">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Là việc bảo đảm rằng 1 khi giao tác ủy thác, kết quả của nó được duy trì cố định và không bị xóa khỏi cơ sở dữ liệu (những thay đổi của CSDL do tác động của một giao tác thành công là bền vững, không bị mất đi).</a:t>
            </a:r>
            <a:endParaRPr sz="1600">
              <a:solidFill>
                <a:schemeClr val="dk1"/>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Hệ quản trị cơ sở dữ liệu bảo đảm rằng kết quả của giao tác vẫn sẽ tồn tại dù có xảy ra sự cố hệ thống.</a:t>
            </a:r>
            <a:endParaRPr sz="1600">
              <a:solidFill>
                <a:schemeClr val="dk1"/>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Giao tác có khả năng chịu lỗi. Khi có lỗi phải có khả năng phục hồi.</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br>
              <a:rPr lang="en-US" sz="1600">
                <a:solidFill>
                  <a:schemeClr val="dk1"/>
                </a:solidFill>
                <a:latin typeface="Calibri"/>
                <a:ea typeface="Calibri"/>
                <a:cs typeface="Calibri"/>
                <a:sym typeface="Calibri"/>
              </a:rPr>
            </a:br>
            <a:endParaRPr b="1" sz="1600">
              <a:solidFill>
                <a:schemeClr val="dk1"/>
              </a:solidFill>
              <a:latin typeface="Times New Roman"/>
              <a:ea typeface="Times New Roman"/>
              <a:cs typeface="Times New Roman"/>
              <a:sym typeface="Times New Roman"/>
            </a:endParaRPr>
          </a:p>
        </p:txBody>
      </p:sp>
      <p:sp>
        <p:nvSpPr>
          <p:cNvPr id="214" name="Google Shape;214;p17"/>
          <p:cNvSpPr/>
          <p:nvPr/>
        </p:nvSpPr>
        <p:spPr>
          <a:xfrm>
            <a:off x="233463" y="449739"/>
            <a:ext cx="134634" cy="324036"/>
          </a:xfrm>
          <a:prstGeom prst="rect">
            <a:avLst/>
          </a:prstGeom>
          <a:solidFill>
            <a:srgbClr val="2F5496"/>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215" name="Google Shape;215;p17"/>
          <p:cNvSpPr txBox="1"/>
          <p:nvPr/>
        </p:nvSpPr>
        <p:spPr>
          <a:xfrm>
            <a:off x="472019" y="474289"/>
            <a:ext cx="337717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Các tính chất của giao tác</a:t>
            </a:r>
            <a:endParaRPr b="1" sz="2000">
              <a:solidFill>
                <a:schemeClr val="dk1"/>
              </a:solidFill>
              <a:latin typeface="Poppins SemiBold"/>
              <a:ea typeface="Poppins SemiBold"/>
              <a:cs typeface="Poppins SemiBold"/>
              <a:sym typeface="Poppins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8"/>
          <p:cNvSpPr/>
          <p:nvPr/>
        </p:nvSpPr>
        <p:spPr>
          <a:xfrm>
            <a:off x="781527" y="1771651"/>
            <a:ext cx="7581424" cy="3315176"/>
          </a:xfrm>
          <a:prstGeom prst="rect">
            <a:avLst/>
          </a:prstGeom>
          <a:noFill/>
          <a:ln cap="flat" cmpd="sng" w="28575">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221" name="Google Shape;221;p18"/>
          <p:cNvSpPr/>
          <p:nvPr/>
        </p:nvSpPr>
        <p:spPr>
          <a:xfrm>
            <a:off x="891874" y="2817918"/>
            <a:ext cx="3823305" cy="1274195"/>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en-US" sz="3200">
                <a:solidFill>
                  <a:schemeClr val="dk1"/>
                </a:solidFill>
                <a:latin typeface="Times New Roman"/>
                <a:ea typeface="Times New Roman"/>
                <a:cs typeface="Times New Roman"/>
                <a:sym typeface="Times New Roman"/>
              </a:rPr>
              <a:t>CÁC LOẠI GIAO TÁC</a:t>
            </a:r>
            <a:endParaRPr b="1" sz="3200">
              <a:solidFill>
                <a:schemeClr val="dk1"/>
              </a:solidFill>
              <a:latin typeface="Times New Roman"/>
              <a:ea typeface="Times New Roman"/>
              <a:cs typeface="Times New Roman"/>
              <a:sym typeface="Times New Roman"/>
            </a:endParaRPr>
          </a:p>
        </p:txBody>
      </p:sp>
      <p:pic>
        <p:nvPicPr>
          <p:cNvPr id="222" name="Google Shape;222;p18"/>
          <p:cNvPicPr preferRelativeResize="0"/>
          <p:nvPr/>
        </p:nvPicPr>
        <p:blipFill rotWithShape="1">
          <a:blip r:embed="rId3">
            <a:alphaModFix/>
          </a:blip>
          <a:srcRect b="0" l="0" r="0" t="0"/>
          <a:stretch/>
        </p:blipFill>
        <p:spPr>
          <a:xfrm>
            <a:off x="5320519" y="1997709"/>
            <a:ext cx="2833964" cy="28630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7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9"/>
          <p:cNvSpPr/>
          <p:nvPr/>
        </p:nvSpPr>
        <p:spPr>
          <a:xfrm>
            <a:off x="233463" y="449739"/>
            <a:ext cx="134634" cy="324036"/>
          </a:xfrm>
          <a:prstGeom prst="rect">
            <a:avLst/>
          </a:prstGeom>
          <a:solidFill>
            <a:srgbClr val="2F5496"/>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228" name="Google Shape;228;p19"/>
          <p:cNvSpPr txBox="1"/>
          <p:nvPr/>
        </p:nvSpPr>
        <p:spPr>
          <a:xfrm>
            <a:off x="472019" y="474289"/>
            <a:ext cx="337717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Các loại giao tác</a:t>
            </a:r>
            <a:endParaRPr b="1" sz="2000">
              <a:solidFill>
                <a:schemeClr val="dk1"/>
              </a:solidFill>
              <a:latin typeface="Poppins SemiBold"/>
              <a:ea typeface="Poppins SemiBold"/>
              <a:cs typeface="Poppins SemiBold"/>
              <a:sym typeface="Poppins SemiBold"/>
            </a:endParaRPr>
          </a:p>
        </p:txBody>
      </p:sp>
      <p:sp>
        <p:nvSpPr>
          <p:cNvPr id="229" name="Google Shape;229;p19"/>
          <p:cNvSpPr txBox="1"/>
          <p:nvPr/>
        </p:nvSpPr>
        <p:spPr>
          <a:xfrm>
            <a:off x="472019" y="1027611"/>
            <a:ext cx="8027547" cy="313932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chemeClr val="dk1"/>
                </a:solidFill>
                <a:latin typeface="Times New Roman"/>
                <a:ea typeface="Times New Roman"/>
                <a:cs typeface="Times New Roman"/>
                <a:sym typeface="Times New Roman"/>
              </a:rPr>
              <a:t>1. Giao tác phẳng</a:t>
            </a:r>
            <a:endParaRPr b="1" sz="18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600">
                <a:solidFill>
                  <a:schemeClr val="dk1"/>
                </a:solidFill>
                <a:latin typeface="Times New Roman"/>
                <a:ea typeface="Times New Roman"/>
                <a:cs typeface="Times New Roman"/>
                <a:sym typeface="Times New Roman"/>
              </a:rPr>
              <a:t>Là giao tác có một khởi điểm duy nhất (BEGIN TRANSACTION) và một điểm kết thúc (END TRANSACTION)</a:t>
            </a:r>
            <a:endParaRPr/>
          </a:p>
          <a:p>
            <a:pPr indent="0" lvl="0" marL="0" marR="0" rtl="0" algn="l">
              <a:lnSpc>
                <a:spcPct val="150000"/>
              </a:lnSpc>
              <a:spcBef>
                <a:spcPts val="0"/>
              </a:spcBef>
              <a:spcAft>
                <a:spcPts val="0"/>
              </a:spcAft>
              <a:buNone/>
            </a:pPr>
            <a:r>
              <a:rPr b="1" lang="en-US" sz="1800">
                <a:solidFill>
                  <a:schemeClr val="dk1"/>
                </a:solidFill>
                <a:latin typeface="Times New Roman"/>
                <a:ea typeface="Times New Roman"/>
                <a:cs typeface="Times New Roman"/>
                <a:sym typeface="Times New Roman"/>
              </a:rPr>
              <a:t>2. Giao tác lồng</a:t>
            </a:r>
            <a:endParaRPr b="1" sz="1800">
              <a:solidFill>
                <a:schemeClr val="dk1"/>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Một giao tác có thể chứa các giao tác khác =&gt; những giao tác như vậy được gọi là giao tác lồng.</a:t>
            </a:r>
            <a:endParaRPr sz="1600">
              <a:solidFill>
                <a:schemeClr val="dk1"/>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Giao tác được đặt trong giao tác khác được gọi là giao tác con</a:t>
            </a:r>
            <a:endParaRPr/>
          </a:p>
          <a:p>
            <a:pPr indent="0" lvl="0" marL="0" marR="0" rtl="0" algn="l">
              <a:lnSpc>
                <a:spcPct val="15000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27"/>
                                        </p:tgtEl>
                                        <p:attrNameLst>
                                          <p:attrName>style.visibility</p:attrName>
                                        </p:attrNameLst>
                                      </p:cBhvr>
                                      <p:to>
                                        <p:strVal val="visible"/>
                                      </p:to>
                                    </p:set>
                                    <p:anim calcmode="lin" valueType="num">
                                      <p:cBhvr additive="base">
                                        <p:cTn dur="500"/>
                                        <p:tgtEl>
                                          <p:spTgt spid="227"/>
                                        </p:tgtEl>
                                        <p:attrNameLst>
                                          <p:attrName>ppt_w</p:attrName>
                                        </p:attrNameLst>
                                      </p:cBhvr>
                                      <p:tavLst>
                                        <p:tav fmla="" tm="0">
                                          <p:val>
                                            <p:strVal val="0"/>
                                          </p:val>
                                        </p:tav>
                                        <p:tav fmla="" tm="100000">
                                          <p:val>
                                            <p:strVal val="#ppt_w"/>
                                          </p:val>
                                        </p:tav>
                                      </p:tavLst>
                                    </p:anim>
                                    <p:anim calcmode="lin" valueType="num">
                                      <p:cBhvr additive="base">
                                        <p:cTn dur="500"/>
                                        <p:tgtEl>
                                          <p:spTgt spid="227"/>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2"/>
          <p:cNvPicPr preferRelativeResize="0"/>
          <p:nvPr/>
        </p:nvPicPr>
        <p:blipFill rotWithShape="1">
          <a:blip r:embed="rId3">
            <a:alphaModFix/>
          </a:blip>
          <a:srcRect b="0" l="0" r="0" t="0"/>
          <a:stretch/>
        </p:blipFill>
        <p:spPr>
          <a:xfrm>
            <a:off x="0" y="0"/>
            <a:ext cx="9143999" cy="6858000"/>
          </a:xfrm>
          <a:prstGeom prst="rect">
            <a:avLst/>
          </a:prstGeom>
          <a:noFill/>
          <a:ln>
            <a:noFill/>
          </a:ln>
        </p:spPr>
      </p:pic>
      <p:sp>
        <p:nvSpPr>
          <p:cNvPr id="94" name="Google Shape;94;p2"/>
          <p:cNvSpPr/>
          <p:nvPr/>
        </p:nvSpPr>
        <p:spPr>
          <a:xfrm>
            <a:off x="206453" y="306977"/>
            <a:ext cx="8731091" cy="6244045"/>
          </a:xfrm>
          <a:prstGeom prst="rect">
            <a:avLst/>
          </a:pr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95" name="Google Shape;95;p2"/>
          <p:cNvSpPr txBox="1"/>
          <p:nvPr/>
        </p:nvSpPr>
        <p:spPr>
          <a:xfrm>
            <a:off x="-522142" y="901930"/>
            <a:ext cx="5990749" cy="746166"/>
          </a:xfrm>
          <a:prstGeom prst="rect">
            <a:avLst/>
          </a:prstGeom>
          <a:noFill/>
          <a:ln>
            <a:noFill/>
          </a:ln>
        </p:spPr>
        <p:txBody>
          <a:bodyPr anchorCtr="0" anchor="ctr" bIns="45700" lIns="91425" spcFirstLastPara="1" rIns="91425" wrap="square" tIns="45700">
            <a:spAutoFit/>
          </a:bodyPr>
          <a:lstStyle/>
          <a:p>
            <a:pPr indent="0" lvl="0" marL="0" marR="0" rtl="0" algn="ctr">
              <a:lnSpc>
                <a:spcPct val="210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Nhóm 04</a:t>
            </a:r>
            <a:endParaRPr b="1" i="0" sz="2400" u="none" cap="none" strike="noStrike">
              <a:solidFill>
                <a:schemeClr val="dk1"/>
              </a:solidFill>
              <a:latin typeface="Times New Roman"/>
              <a:ea typeface="Times New Roman"/>
              <a:cs typeface="Times New Roman"/>
              <a:sym typeface="Times New Roman"/>
            </a:endParaRPr>
          </a:p>
        </p:txBody>
      </p:sp>
      <p:sp>
        <p:nvSpPr>
          <p:cNvPr id="96" name="Google Shape;96;p2"/>
          <p:cNvSpPr/>
          <p:nvPr/>
        </p:nvSpPr>
        <p:spPr>
          <a:xfrm>
            <a:off x="1340744" y="1200197"/>
            <a:ext cx="284815" cy="284813"/>
          </a:xfrm>
          <a:prstGeom prst="ellipse">
            <a:avLst/>
          </a:prstGeom>
          <a:solidFill>
            <a:srgbClr val="1E4E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chemeClr val="dk1"/>
              </a:solidFill>
              <a:latin typeface="Poppins SemiBold"/>
              <a:ea typeface="Poppins SemiBold"/>
              <a:cs typeface="Poppins SemiBold"/>
              <a:sym typeface="Poppins SemiBold"/>
            </a:endParaRPr>
          </a:p>
        </p:txBody>
      </p:sp>
      <p:graphicFrame>
        <p:nvGraphicFramePr>
          <p:cNvPr id="97" name="Google Shape;97;p2"/>
          <p:cNvGraphicFramePr/>
          <p:nvPr/>
        </p:nvGraphicFramePr>
        <p:xfrm>
          <a:off x="1843287" y="2243049"/>
          <a:ext cx="3000000" cy="3000000"/>
        </p:xfrm>
        <a:graphic>
          <a:graphicData uri="http://schemas.openxmlformats.org/drawingml/2006/table">
            <a:tbl>
              <a:tblPr bandRow="1" firstRow="1">
                <a:noFill/>
                <a:tableStyleId>{2D3CBC40-FAE1-4B68-9D0C-BC03CD150D2C}</a:tableStyleId>
              </a:tblPr>
              <a:tblGrid>
                <a:gridCol w="1586500"/>
                <a:gridCol w="2341450"/>
              </a:tblGrid>
              <a:tr h="370850">
                <a:tc>
                  <a:txBody>
                    <a:bodyPr/>
                    <a:lstStyle/>
                    <a:p>
                      <a:pPr indent="0" lvl="0" marL="0" marR="0" rtl="0" algn="ctr">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B18DCCN072</a:t>
                      </a:r>
                      <a:endParaRPr b="0" sz="16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lang="en-US" sz="1600" u="none" cap="none" strike="noStrike">
                          <a:solidFill>
                            <a:schemeClr val="dk1"/>
                          </a:solidFill>
                          <a:latin typeface="Times New Roman"/>
                          <a:ea typeface="Times New Roman"/>
                          <a:cs typeface="Times New Roman"/>
                          <a:sym typeface="Times New Roman"/>
                        </a:rPr>
                        <a:t>Phạm Mạnh Cường</a:t>
                      </a:r>
                      <a:endParaRPr b="0" sz="16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EAF6"/>
                    </a:solidFill>
                  </a:tcPr>
                </a:tc>
              </a:tr>
              <a:tr h="370850">
                <a:tc>
                  <a:txBody>
                    <a:bodyPr/>
                    <a:lstStyle/>
                    <a:p>
                      <a:pPr indent="0" lvl="0" marL="0" marR="0" rtl="0" algn="ctr">
                        <a:spcBef>
                          <a:spcPts val="0"/>
                        </a:spcBef>
                        <a:spcAft>
                          <a:spcPts val="0"/>
                        </a:spcAft>
                        <a:buNone/>
                      </a:pPr>
                      <a:r>
                        <a:rPr b="0" i="0" lang="en-US" sz="1600">
                          <a:solidFill>
                            <a:schemeClr val="dk1"/>
                          </a:solidFill>
                          <a:latin typeface="Times New Roman"/>
                          <a:ea typeface="Times New Roman"/>
                          <a:cs typeface="Times New Roman"/>
                          <a:sym typeface="Times New Roman"/>
                        </a:rPr>
                        <a:t>B18DCCN017</a:t>
                      </a:r>
                      <a:endParaRPr b="0" sz="16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Lê Đức Phan Anh</a:t>
                      </a:r>
                      <a:endParaRPr b="0" sz="16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EAF6"/>
                    </a:solidFill>
                  </a:tcPr>
                </a:tc>
              </a:tr>
              <a:tr h="370850">
                <a:tc>
                  <a:txBody>
                    <a:bodyPr/>
                    <a:lstStyle/>
                    <a:p>
                      <a:pPr indent="0" lvl="0" marL="0" marR="0" rtl="0" algn="ctr">
                        <a:spcBef>
                          <a:spcPts val="0"/>
                        </a:spcBef>
                        <a:spcAft>
                          <a:spcPts val="0"/>
                        </a:spcAft>
                        <a:buNone/>
                      </a:pPr>
                      <a:r>
                        <a:rPr b="0" i="0" lang="en-US" sz="1600">
                          <a:solidFill>
                            <a:schemeClr val="dk1"/>
                          </a:solidFill>
                          <a:latin typeface="Times New Roman"/>
                          <a:ea typeface="Times New Roman"/>
                          <a:cs typeface="Times New Roman"/>
                          <a:sym typeface="Times New Roman"/>
                        </a:rPr>
                        <a:t>B18DCCN589</a:t>
                      </a:r>
                      <a:endParaRPr b="0" sz="16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Nguyễn Thanh Tuyến</a:t>
                      </a:r>
                      <a:endParaRPr b="0" sz="16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EAF6"/>
                    </a:solidFill>
                  </a:tcPr>
                </a:tc>
              </a:tr>
              <a:tr h="370850">
                <a:tc>
                  <a:txBody>
                    <a:bodyPr/>
                    <a:lstStyle/>
                    <a:p>
                      <a:pPr indent="0" lvl="0" marL="0" marR="0" rtl="0" algn="ctr">
                        <a:spcBef>
                          <a:spcPts val="0"/>
                        </a:spcBef>
                        <a:spcAft>
                          <a:spcPts val="0"/>
                        </a:spcAft>
                        <a:buNone/>
                      </a:pPr>
                      <a:r>
                        <a:rPr b="0" i="0" lang="en-US" sz="1600">
                          <a:solidFill>
                            <a:schemeClr val="dk1"/>
                          </a:solidFill>
                          <a:latin typeface="Times New Roman"/>
                          <a:ea typeface="Times New Roman"/>
                          <a:cs typeface="Times New Roman"/>
                          <a:sym typeface="Times New Roman"/>
                        </a:rPr>
                        <a:t>B18DCCN692</a:t>
                      </a:r>
                      <a:endParaRPr b="0" sz="16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Vũ Quang Vinh</a:t>
                      </a:r>
                      <a:endParaRPr b="0" sz="16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EAF6"/>
                    </a:solidFill>
                  </a:tcPr>
                </a:tc>
              </a:tr>
              <a:tr h="370850">
                <a:tc>
                  <a:txBody>
                    <a:bodyPr/>
                    <a:lstStyle/>
                    <a:p>
                      <a:pPr indent="0" lvl="0" marL="0" marR="0" rtl="0" algn="ctr">
                        <a:spcBef>
                          <a:spcPts val="0"/>
                        </a:spcBef>
                        <a:spcAft>
                          <a:spcPts val="0"/>
                        </a:spcAft>
                        <a:buNone/>
                      </a:pPr>
                      <a:r>
                        <a:rPr b="0" i="0" lang="en-US" sz="1600">
                          <a:solidFill>
                            <a:schemeClr val="dk1"/>
                          </a:solidFill>
                          <a:latin typeface="Times New Roman"/>
                          <a:ea typeface="Times New Roman"/>
                          <a:cs typeface="Times New Roman"/>
                          <a:sym typeface="Times New Roman"/>
                        </a:rPr>
                        <a:t>B18DCCN615</a:t>
                      </a:r>
                      <a:endParaRPr b="0" sz="16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Nguyễn Duy Thành</a:t>
                      </a:r>
                      <a:endParaRPr b="0" sz="16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EAF6"/>
                    </a:solidFill>
                  </a:tcPr>
                </a:tc>
              </a:tr>
              <a:tr h="370850">
                <a:tc>
                  <a:txBody>
                    <a:bodyPr/>
                    <a:lstStyle/>
                    <a:p>
                      <a:pPr indent="0" lvl="0" marL="0" marR="0" rtl="0" algn="ctr">
                        <a:spcBef>
                          <a:spcPts val="0"/>
                        </a:spcBef>
                        <a:spcAft>
                          <a:spcPts val="0"/>
                        </a:spcAft>
                        <a:buNone/>
                      </a:pPr>
                      <a:r>
                        <a:rPr b="0" i="0" lang="en-US" sz="1600">
                          <a:solidFill>
                            <a:schemeClr val="dk1"/>
                          </a:solidFill>
                          <a:latin typeface="Times New Roman"/>
                          <a:ea typeface="Times New Roman"/>
                          <a:cs typeface="Times New Roman"/>
                          <a:sym typeface="Times New Roman"/>
                        </a:rPr>
                        <a:t>B18DCCN648</a:t>
                      </a:r>
                      <a:endParaRPr b="0" sz="16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Phạm Hữu Thuần</a:t>
                      </a:r>
                      <a:endParaRPr b="0" sz="16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EAF6"/>
                    </a:solidFill>
                  </a:tcPr>
                </a:tc>
              </a:tr>
              <a:tr h="370850">
                <a:tc>
                  <a:txBody>
                    <a:bodyPr/>
                    <a:lstStyle/>
                    <a:p>
                      <a:pPr indent="0" lvl="0" marL="0" marR="0" rtl="0" algn="ctr">
                        <a:spcBef>
                          <a:spcPts val="0"/>
                        </a:spcBef>
                        <a:spcAft>
                          <a:spcPts val="0"/>
                        </a:spcAft>
                        <a:buNone/>
                      </a:pPr>
                      <a:r>
                        <a:rPr b="0" i="0" lang="en-US" sz="1600">
                          <a:solidFill>
                            <a:schemeClr val="dk1"/>
                          </a:solidFill>
                          <a:latin typeface="Times New Roman"/>
                          <a:ea typeface="Times New Roman"/>
                          <a:cs typeface="Times New Roman"/>
                          <a:sym typeface="Times New Roman"/>
                        </a:rPr>
                        <a:t>B18DCCN626</a:t>
                      </a:r>
                      <a:endParaRPr b="0" sz="16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Nguyễn Danh Thắng</a:t>
                      </a:r>
                      <a:endParaRPr b="0" sz="16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EAF6"/>
                    </a:solidFill>
                  </a:tcPr>
                </a:tc>
              </a:tr>
              <a:tr h="370850">
                <a:tc>
                  <a:txBody>
                    <a:bodyPr/>
                    <a:lstStyle/>
                    <a:p>
                      <a:pPr indent="0" lvl="0" marL="0" marR="0" rtl="0" algn="ctr">
                        <a:spcBef>
                          <a:spcPts val="0"/>
                        </a:spcBef>
                        <a:spcAft>
                          <a:spcPts val="0"/>
                        </a:spcAft>
                        <a:buNone/>
                      </a:pPr>
                      <a:r>
                        <a:rPr b="0" i="0" lang="en-US" sz="1600">
                          <a:solidFill>
                            <a:schemeClr val="dk1"/>
                          </a:solidFill>
                          <a:latin typeface="Times New Roman"/>
                          <a:ea typeface="Times New Roman"/>
                          <a:cs typeface="Times New Roman"/>
                          <a:sym typeface="Times New Roman"/>
                        </a:rPr>
                        <a:t>B18DCCN435</a:t>
                      </a:r>
                      <a:endParaRPr b="0" sz="16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Trần Hoài Nam</a:t>
                      </a:r>
                      <a:endParaRPr b="0" sz="16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EAF6"/>
                    </a:solidFill>
                  </a:tcPr>
                </a:tc>
              </a:tr>
              <a:tr h="370850">
                <a:tc>
                  <a:txBody>
                    <a:bodyPr/>
                    <a:lstStyle/>
                    <a:p>
                      <a:pPr indent="0" lvl="0" marL="0" marR="0" rtl="0" algn="ctr">
                        <a:spcBef>
                          <a:spcPts val="0"/>
                        </a:spcBef>
                        <a:spcAft>
                          <a:spcPts val="0"/>
                        </a:spcAft>
                        <a:buNone/>
                      </a:pPr>
                      <a:r>
                        <a:rPr b="0" i="0" lang="en-US" sz="1600">
                          <a:solidFill>
                            <a:schemeClr val="dk1"/>
                          </a:solidFill>
                          <a:latin typeface="Times New Roman"/>
                          <a:ea typeface="Times New Roman"/>
                          <a:cs typeface="Times New Roman"/>
                          <a:sym typeface="Times New Roman"/>
                        </a:rPr>
                        <a:t>B18DCCN303</a:t>
                      </a:r>
                      <a:endParaRPr b="0" sz="16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Bùi Đức Khanh</a:t>
                      </a:r>
                      <a:endParaRPr b="0" sz="16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EAF6"/>
                    </a:solidFill>
                  </a:tcPr>
                </a:tc>
              </a:tr>
              <a:tr h="370850">
                <a:tc>
                  <a:txBody>
                    <a:bodyPr/>
                    <a:lstStyle/>
                    <a:p>
                      <a:pPr indent="0" lvl="0" marL="0" marR="0" rtl="0" algn="ctr">
                        <a:spcBef>
                          <a:spcPts val="0"/>
                        </a:spcBef>
                        <a:spcAft>
                          <a:spcPts val="0"/>
                        </a:spcAft>
                        <a:buNone/>
                      </a:pPr>
                      <a:r>
                        <a:rPr b="0" i="0" lang="en-US" sz="1600">
                          <a:solidFill>
                            <a:schemeClr val="dk1"/>
                          </a:solidFill>
                          <a:latin typeface="Times New Roman"/>
                          <a:ea typeface="Times New Roman"/>
                          <a:cs typeface="Times New Roman"/>
                          <a:sym typeface="Times New Roman"/>
                        </a:rPr>
                        <a:t>B18DCCN203</a:t>
                      </a:r>
                      <a:endParaRPr b="0" sz="16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EAF6"/>
                    </a:solidFill>
                  </a:tcPr>
                </a:tc>
                <a:tc>
                  <a:txBody>
                    <a:bodyPr/>
                    <a:lstStyle/>
                    <a:p>
                      <a:pPr indent="0" lvl="0" marL="0" marR="0" rtl="0" algn="l">
                        <a:spcBef>
                          <a:spcPts val="0"/>
                        </a:spcBef>
                        <a:spcAft>
                          <a:spcPts val="0"/>
                        </a:spcAft>
                        <a:buNone/>
                      </a:pPr>
                      <a:r>
                        <a:rPr b="0" i="0" lang="en-US" sz="1600">
                          <a:solidFill>
                            <a:schemeClr val="dk1"/>
                          </a:solidFill>
                          <a:latin typeface="Times New Roman"/>
                          <a:ea typeface="Times New Roman"/>
                          <a:cs typeface="Times New Roman"/>
                          <a:sym typeface="Times New Roman"/>
                        </a:rPr>
                        <a:t>Bùi Minh Hiền</a:t>
                      </a:r>
                      <a:endParaRPr b="0" sz="16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DEAF6"/>
                    </a:solidFill>
                  </a:tcPr>
                </a:tc>
              </a:tr>
            </a:tbl>
          </a:graphicData>
        </a:graphic>
      </p:graphicFrame>
      <p:sp>
        <p:nvSpPr>
          <p:cNvPr id="98" name="Google Shape;98;p2"/>
          <p:cNvSpPr txBox="1"/>
          <p:nvPr/>
        </p:nvSpPr>
        <p:spPr>
          <a:xfrm>
            <a:off x="1782329" y="1648096"/>
            <a:ext cx="3892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Danh sách thành viên trong nhóm</a:t>
            </a:r>
            <a:endParaRPr sz="18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5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5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5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5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20"/>
          <p:cNvPicPr preferRelativeResize="0"/>
          <p:nvPr/>
        </p:nvPicPr>
        <p:blipFill rotWithShape="1">
          <a:blip r:embed="rId3">
            <a:alphaModFix/>
          </a:blip>
          <a:srcRect b="0" l="0" r="0" t="0"/>
          <a:stretch/>
        </p:blipFill>
        <p:spPr>
          <a:xfrm>
            <a:off x="368097" y="1013736"/>
            <a:ext cx="8547209" cy="4925510"/>
          </a:xfrm>
          <a:prstGeom prst="rect">
            <a:avLst/>
          </a:prstGeom>
          <a:noFill/>
          <a:ln>
            <a:noFill/>
          </a:ln>
        </p:spPr>
      </p:pic>
      <p:sp>
        <p:nvSpPr>
          <p:cNvPr id="235" name="Google Shape;235;p20"/>
          <p:cNvSpPr/>
          <p:nvPr/>
        </p:nvSpPr>
        <p:spPr>
          <a:xfrm>
            <a:off x="233463" y="449739"/>
            <a:ext cx="134634" cy="324036"/>
          </a:xfrm>
          <a:prstGeom prst="rect">
            <a:avLst/>
          </a:prstGeom>
          <a:solidFill>
            <a:srgbClr val="2F5496"/>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236" name="Google Shape;236;p20"/>
          <p:cNvSpPr txBox="1"/>
          <p:nvPr/>
        </p:nvSpPr>
        <p:spPr>
          <a:xfrm>
            <a:off x="472019" y="474289"/>
            <a:ext cx="337717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Các loại giao tác</a:t>
            </a:r>
            <a:endParaRPr b="1" sz="2000">
              <a:solidFill>
                <a:schemeClr val="dk1"/>
              </a:solidFill>
              <a:latin typeface="Poppins SemiBold"/>
              <a:ea typeface="Poppins SemiBold"/>
              <a:cs typeface="Poppins SemiBold"/>
              <a:sym typeface="Poppins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1"/>
          <p:cNvSpPr/>
          <p:nvPr/>
        </p:nvSpPr>
        <p:spPr>
          <a:xfrm>
            <a:off x="233463" y="449739"/>
            <a:ext cx="134634" cy="324036"/>
          </a:xfrm>
          <a:prstGeom prst="rect">
            <a:avLst/>
          </a:prstGeom>
          <a:solidFill>
            <a:srgbClr val="2F5496"/>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242" name="Google Shape;242;p21"/>
          <p:cNvSpPr txBox="1"/>
          <p:nvPr/>
        </p:nvSpPr>
        <p:spPr>
          <a:xfrm>
            <a:off x="472019" y="474289"/>
            <a:ext cx="337717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Các loại giao tác</a:t>
            </a:r>
            <a:endParaRPr b="1" sz="2000">
              <a:solidFill>
                <a:schemeClr val="dk1"/>
              </a:solidFill>
              <a:latin typeface="Poppins SemiBold"/>
              <a:ea typeface="Poppins SemiBold"/>
              <a:cs typeface="Poppins SemiBold"/>
              <a:sym typeface="Poppins SemiBold"/>
            </a:endParaRPr>
          </a:p>
        </p:txBody>
      </p:sp>
      <p:sp>
        <p:nvSpPr>
          <p:cNvPr id="243" name="Google Shape;243;p21"/>
          <p:cNvSpPr txBox="1"/>
          <p:nvPr/>
        </p:nvSpPr>
        <p:spPr>
          <a:xfrm>
            <a:off x="472019" y="970194"/>
            <a:ext cx="7733100" cy="569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Ví dụ:</a:t>
            </a:r>
            <a:endParaRPr/>
          </a:p>
          <a:p>
            <a:pPr indent="-285750" lvl="0" marL="285750" marR="0" rtl="0" algn="l">
              <a:spcBef>
                <a:spcPts val="0"/>
              </a:spcBef>
              <a:spcAft>
                <a:spcPts val="0"/>
              </a:spcAft>
              <a:buClr>
                <a:schemeClr val="dk1"/>
              </a:buClr>
              <a:buSzPts val="1400"/>
              <a:buFont typeface="Times New Roman"/>
              <a:buChar char="-"/>
            </a:pPr>
            <a:r>
              <a:rPr b="1" lang="en-US" sz="1400">
                <a:solidFill>
                  <a:schemeClr val="dk1"/>
                </a:solidFill>
                <a:latin typeface="Times New Roman"/>
                <a:ea typeface="Times New Roman"/>
                <a:cs typeface="Times New Roman"/>
                <a:sym typeface="Times New Roman"/>
              </a:rPr>
              <a:t>Giao tác phẳng:</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ALTER PROCEDURE [dbo].[RESERVATION_AIRLINE] (@F_ID INT, @C_ID INT, @SPECIAL VARCHAR(100))</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AS</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BEGIN</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BEGIN TRANSACTION AIRLINE</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BEGIN TRY</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DECLARE @var1 INT, @var2 INT;</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SELECT @var1 = STSOLD, @var2 = CAP FROM FLIGHT WHERE ID = @F_ID;</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IF @var1 &gt;= @var2 BEGIN </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PRINT 'NO FREE SE</a:t>
            </a:r>
            <a:r>
              <a:rPr lang="en-US" sz="1400">
                <a:solidFill>
                  <a:schemeClr val="dk1"/>
                </a:solidFill>
                <a:latin typeface="Times New Roman"/>
                <a:ea typeface="Times New Roman"/>
                <a:cs typeface="Times New Roman"/>
                <a:sym typeface="Times New Roman"/>
              </a:rPr>
              <a:t>AT IN AIRLINE';</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ROLLBACK;</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END</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ELSE BEGIN</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UPDATE FLIGHT SET STSOLD = STSOLD + 1 WHERE ID = @F_ID;</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INSERT INTO FC(FLIGHT_ID, CUST_ID, SPECIAL) VALUES(@F_ID, @C_ID, @SPECIAL);</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PRINT 'RESERVATION AIRLINE SUCCESS';</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COMMIT;</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END</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END TRY</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BEGIN CATCH</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PRINT 'ERROR RESERVATION';</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ROLLBACK</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END CATCH</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END</a:t>
            </a:r>
            <a:endParaRPr sz="1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2"/>
          <p:cNvSpPr/>
          <p:nvPr/>
        </p:nvSpPr>
        <p:spPr>
          <a:xfrm>
            <a:off x="233463" y="449739"/>
            <a:ext cx="134634" cy="324036"/>
          </a:xfrm>
          <a:prstGeom prst="rect">
            <a:avLst/>
          </a:prstGeom>
          <a:solidFill>
            <a:srgbClr val="2F5496"/>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249" name="Google Shape;249;p22"/>
          <p:cNvSpPr txBox="1"/>
          <p:nvPr/>
        </p:nvSpPr>
        <p:spPr>
          <a:xfrm>
            <a:off x="472019" y="474289"/>
            <a:ext cx="337717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Các loại giao tác</a:t>
            </a:r>
            <a:endParaRPr b="1" sz="2000">
              <a:solidFill>
                <a:schemeClr val="dk1"/>
              </a:solidFill>
              <a:latin typeface="Poppins SemiBold"/>
              <a:ea typeface="Poppins SemiBold"/>
              <a:cs typeface="Poppins SemiBold"/>
              <a:sym typeface="Poppins SemiBold"/>
            </a:endParaRPr>
          </a:p>
        </p:txBody>
      </p:sp>
      <p:sp>
        <p:nvSpPr>
          <p:cNvPr id="250" name="Google Shape;250;p22"/>
          <p:cNvSpPr txBox="1"/>
          <p:nvPr/>
        </p:nvSpPr>
        <p:spPr>
          <a:xfrm>
            <a:off x="472019" y="970194"/>
            <a:ext cx="7733212" cy="504753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Ví dụ:</a:t>
            </a:r>
            <a:endParaRPr/>
          </a:p>
          <a:p>
            <a:pPr indent="-285750" lvl="0" marL="285750" marR="0" rtl="0" algn="l">
              <a:spcBef>
                <a:spcPts val="0"/>
              </a:spcBef>
              <a:spcAft>
                <a:spcPts val="0"/>
              </a:spcAft>
              <a:buClr>
                <a:schemeClr val="dk1"/>
              </a:buClr>
              <a:buSzPts val="1400"/>
              <a:buFont typeface="Times New Roman"/>
              <a:buChar char="-"/>
            </a:pPr>
            <a:r>
              <a:rPr b="1" lang="en-US" sz="1400">
                <a:solidFill>
                  <a:schemeClr val="dk1"/>
                </a:solidFill>
                <a:latin typeface="Times New Roman"/>
                <a:ea typeface="Times New Roman"/>
                <a:cs typeface="Times New Roman"/>
                <a:sym typeface="Times New Roman"/>
              </a:rPr>
              <a:t>Giao tác lồng:</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ALTER PROCEDURE [dbo].[DEMO_NESTED] (@F_ID INT, @H_ID INT, @T_ID INT, @C_ID INT, @SPECIAL VARCHAR(100))</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AS</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BEGIN</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BEGIN TRANSACTION RESERVATION </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BEGIN TRANSACTION AIRLINE</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DECLARE @var1 INT, @var2 INT;</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SELECT @var1 = STSOLD, @var2 = CAP FROM FLIGHT WHERE ID = @F_ID;</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IF @var1 &gt;= @var2 BEGIN </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PRINT 'NO FREE SEAT IN AIRLINE';</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ROLLBACK TRANSACTION AIRLINE;</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END</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ELSE BEGIN</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UPDATE FLIGHT SET STSOLD = STSOLD + 1 WHERE ID = @F_ID;</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INSERT INTO FC(FLIGHT_ID, CUST_ID, SPECIAL) VALUES(@F_ID, @C_ID, @SPECIAL);</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BEGIN TRANSACTION HOTEL</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SELECT @var1 = RSOLD, @var2 = RTOTAL FROM HOTEL WHERE ID = @H_ID;</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IF @var1 &gt;= @var2 BEGIN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PRINT 'NO FREE SEAT IN HOTEL';</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ROLLBACK TRANSACTION HOTEL;</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END</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3"/>
          <p:cNvSpPr/>
          <p:nvPr/>
        </p:nvSpPr>
        <p:spPr>
          <a:xfrm>
            <a:off x="233463" y="449739"/>
            <a:ext cx="134634" cy="324036"/>
          </a:xfrm>
          <a:prstGeom prst="rect">
            <a:avLst/>
          </a:prstGeom>
          <a:solidFill>
            <a:srgbClr val="2F5496"/>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256" name="Google Shape;256;p23"/>
          <p:cNvSpPr txBox="1"/>
          <p:nvPr/>
        </p:nvSpPr>
        <p:spPr>
          <a:xfrm>
            <a:off x="472019" y="474289"/>
            <a:ext cx="337717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Các loại giao tác</a:t>
            </a:r>
            <a:endParaRPr b="1" sz="2000">
              <a:solidFill>
                <a:schemeClr val="dk1"/>
              </a:solidFill>
              <a:latin typeface="Poppins SemiBold"/>
              <a:ea typeface="Poppins SemiBold"/>
              <a:cs typeface="Poppins SemiBold"/>
              <a:sym typeface="Poppins SemiBold"/>
            </a:endParaRPr>
          </a:p>
        </p:txBody>
      </p:sp>
      <p:sp>
        <p:nvSpPr>
          <p:cNvPr id="257" name="Google Shape;257;p23"/>
          <p:cNvSpPr txBox="1"/>
          <p:nvPr/>
        </p:nvSpPr>
        <p:spPr>
          <a:xfrm>
            <a:off x="472019" y="970194"/>
            <a:ext cx="7733212" cy="54784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Tiếp slide trước:</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ELSE BEGIN</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UPDATE HOTEL SET RSOLD = RSOLD + 1 WHERE ID = @H_ID;</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INSERT INTO HC(HOTEL_ID, CUST_ID, NOTE) VALUES(@H_ID, @C_ID, @SPECIAL);</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PRINT 'RESERVATION HOTEL SUCCESS';</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COMMIT TRANSACTION HOTEL;</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END</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PRINT 'RESERVATION AIRLINE SUCCESS';</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COMMIT TRANSACTION AIRLINE;</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END</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BEGIN TRANSACTION TAXI</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SELECT @var1 = ISFREE FROM TAXI WHERE ID = @T_ID;</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IF (@var1 = 0) BEGIN</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PRINT 'NO FREE SEAT IN TAXI';</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ROLLBACK TRANSACTION TAXI;</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END</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ELSE BEGIN</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UPDATE TAXI SET ISFREE = 0 WHERE ID = @T_ID;</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INSERT INTO TC(TAXI_ID, CUST_ID, NOTE) VALUES(@T_ID, @C_ID, @SPECIAL);</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PRINT 'RESERVATION TAXI SUCCESS';</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COMMIT TRANSACTION TAXI;</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END</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COMMIT TRANSACTION RESERVATION;</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END</a:t>
            </a:r>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24"/>
          <p:cNvPicPr preferRelativeResize="0"/>
          <p:nvPr/>
        </p:nvPicPr>
        <p:blipFill rotWithShape="1">
          <a:blip r:embed="rId3">
            <a:alphaModFix/>
          </a:blip>
          <a:srcRect b="0" l="0" r="0" t="0"/>
          <a:stretch/>
        </p:blipFill>
        <p:spPr>
          <a:xfrm>
            <a:off x="0" y="0"/>
            <a:ext cx="9143999" cy="6858000"/>
          </a:xfrm>
          <a:prstGeom prst="rect">
            <a:avLst/>
          </a:prstGeom>
          <a:noFill/>
          <a:ln>
            <a:noFill/>
          </a:ln>
        </p:spPr>
      </p:pic>
      <p:sp>
        <p:nvSpPr>
          <p:cNvPr id="263" name="Google Shape;263;p24"/>
          <p:cNvSpPr/>
          <p:nvPr/>
        </p:nvSpPr>
        <p:spPr>
          <a:xfrm>
            <a:off x="206453" y="1208007"/>
            <a:ext cx="8731091" cy="4441985"/>
          </a:xfrm>
          <a:prstGeom prst="rect">
            <a:avLst/>
          </a:pr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264" name="Google Shape;264;p24"/>
          <p:cNvSpPr txBox="1"/>
          <p:nvPr/>
        </p:nvSpPr>
        <p:spPr>
          <a:xfrm>
            <a:off x="1581386" y="2767279"/>
            <a:ext cx="5981224" cy="132343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4000">
                <a:solidFill>
                  <a:schemeClr val="dk1"/>
                </a:solidFill>
                <a:latin typeface="Times New Roman"/>
                <a:ea typeface="Times New Roman"/>
                <a:cs typeface="Times New Roman"/>
                <a:sym typeface="Times New Roman"/>
              </a:rPr>
              <a:t>THANK YOU FOR LISTENING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700"/>
                                        <p:tgtEl>
                                          <p:spTgt spid="263"/>
                                        </p:tgtEl>
                                      </p:cBhvr>
                                    </p:animEffec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p:nvPr/>
        </p:nvSpPr>
        <p:spPr>
          <a:xfrm>
            <a:off x="295752" y="664982"/>
            <a:ext cx="8552498" cy="5522259"/>
          </a:xfrm>
          <a:prstGeom prst="rect">
            <a:avLst/>
          </a:pr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04" name="Google Shape;104;p3"/>
          <p:cNvSpPr txBox="1"/>
          <p:nvPr/>
        </p:nvSpPr>
        <p:spPr>
          <a:xfrm>
            <a:off x="3435864" y="1198313"/>
            <a:ext cx="2433638"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000">
                <a:solidFill>
                  <a:schemeClr val="lt1"/>
                </a:solidFill>
                <a:latin typeface="Times New Roman"/>
                <a:ea typeface="Times New Roman"/>
                <a:cs typeface="Times New Roman"/>
                <a:sym typeface="Times New Roman"/>
              </a:rPr>
              <a:t>MỤC LỤC</a:t>
            </a:r>
            <a:endParaRPr b="1" sz="3000">
              <a:solidFill>
                <a:schemeClr val="lt1"/>
              </a:solidFill>
              <a:latin typeface="Times New Roman"/>
              <a:ea typeface="Times New Roman"/>
              <a:cs typeface="Times New Roman"/>
              <a:sym typeface="Times New Roman"/>
            </a:endParaRPr>
          </a:p>
        </p:txBody>
      </p:sp>
      <p:sp>
        <p:nvSpPr>
          <p:cNvPr id="105" name="Google Shape;105;p3"/>
          <p:cNvSpPr/>
          <p:nvPr/>
        </p:nvSpPr>
        <p:spPr>
          <a:xfrm>
            <a:off x="653360" y="1955603"/>
            <a:ext cx="2160831" cy="2134502"/>
          </a:xfrm>
          <a:prstGeom prst="rect">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06" name="Google Shape;106;p3"/>
          <p:cNvSpPr txBox="1"/>
          <p:nvPr/>
        </p:nvSpPr>
        <p:spPr>
          <a:xfrm>
            <a:off x="861227" y="4123428"/>
            <a:ext cx="1771427" cy="892552"/>
          </a:xfrm>
          <a:prstGeom prst="rect">
            <a:avLst/>
          </a:prstGeom>
          <a:noFill/>
          <a:ln>
            <a:noFill/>
          </a:ln>
        </p:spPr>
        <p:txBody>
          <a:bodyPr anchorCtr="0" anchor="t" bIns="45700" lIns="91425" spcFirstLastPara="1" rIns="91425" wrap="square" tIns="45700">
            <a:spAutoFit/>
          </a:bodyPr>
          <a:lstStyle/>
          <a:p>
            <a:pPr indent="0" lvl="0" marL="0" marR="0" rtl="0" algn="ctr">
              <a:lnSpc>
                <a:spcPct val="130000"/>
              </a:lnSpc>
              <a:spcBef>
                <a:spcPts val="0"/>
              </a:spcBef>
              <a:spcAft>
                <a:spcPts val="0"/>
              </a:spcAft>
              <a:buNone/>
            </a:pPr>
            <a:r>
              <a:rPr b="1" lang="en-US" sz="2000">
                <a:solidFill>
                  <a:schemeClr val="lt1"/>
                </a:solidFill>
                <a:latin typeface="Times New Roman"/>
                <a:ea typeface="Times New Roman"/>
                <a:cs typeface="Times New Roman"/>
                <a:sym typeface="Times New Roman"/>
              </a:rPr>
              <a:t>Tổng quan về giao tác</a:t>
            </a:r>
            <a:endParaRPr b="1" sz="2000">
              <a:solidFill>
                <a:schemeClr val="lt1"/>
              </a:solidFill>
              <a:latin typeface="Times New Roman"/>
              <a:ea typeface="Times New Roman"/>
              <a:cs typeface="Times New Roman"/>
              <a:sym typeface="Times New Roman"/>
            </a:endParaRPr>
          </a:p>
        </p:txBody>
      </p:sp>
      <p:pic>
        <p:nvPicPr>
          <p:cNvPr id="107" name="Google Shape;107;p3"/>
          <p:cNvPicPr preferRelativeResize="0"/>
          <p:nvPr/>
        </p:nvPicPr>
        <p:blipFill rotWithShape="1">
          <a:blip r:embed="rId3">
            <a:alphaModFix/>
          </a:blip>
          <a:srcRect b="0" l="0" r="0" t="0"/>
          <a:stretch/>
        </p:blipFill>
        <p:spPr>
          <a:xfrm>
            <a:off x="784425" y="2073504"/>
            <a:ext cx="1898699" cy="1898699"/>
          </a:xfrm>
          <a:prstGeom prst="rect">
            <a:avLst/>
          </a:prstGeom>
          <a:noFill/>
          <a:ln>
            <a:noFill/>
          </a:ln>
        </p:spPr>
      </p:pic>
      <p:sp>
        <p:nvSpPr>
          <p:cNvPr id="108" name="Google Shape;108;p3"/>
          <p:cNvSpPr txBox="1"/>
          <p:nvPr/>
        </p:nvSpPr>
        <p:spPr>
          <a:xfrm>
            <a:off x="3664336" y="4723640"/>
            <a:ext cx="1883037" cy="892552"/>
          </a:xfrm>
          <a:prstGeom prst="rect">
            <a:avLst/>
          </a:prstGeom>
          <a:noFill/>
          <a:ln>
            <a:noFill/>
          </a:ln>
        </p:spPr>
        <p:txBody>
          <a:bodyPr anchorCtr="0" anchor="t" bIns="45700" lIns="91425" spcFirstLastPara="1" rIns="91425" wrap="square" tIns="45700">
            <a:spAutoFit/>
          </a:bodyPr>
          <a:lstStyle/>
          <a:p>
            <a:pPr indent="0" lvl="0" marL="0" marR="0" rtl="0" algn="ctr">
              <a:lnSpc>
                <a:spcPct val="130000"/>
              </a:lnSpc>
              <a:spcBef>
                <a:spcPts val="0"/>
              </a:spcBef>
              <a:spcAft>
                <a:spcPts val="0"/>
              </a:spcAft>
              <a:buNone/>
            </a:pPr>
            <a:r>
              <a:rPr b="1" lang="en-US" sz="2000">
                <a:solidFill>
                  <a:schemeClr val="lt1"/>
                </a:solidFill>
                <a:latin typeface="Times New Roman"/>
                <a:ea typeface="Times New Roman"/>
                <a:cs typeface="Times New Roman"/>
                <a:sym typeface="Times New Roman"/>
              </a:rPr>
              <a:t>Các tính chất của giao tác</a:t>
            </a:r>
            <a:endParaRPr b="1" sz="2000">
              <a:solidFill>
                <a:schemeClr val="lt1"/>
              </a:solidFill>
              <a:latin typeface="Times New Roman"/>
              <a:ea typeface="Times New Roman"/>
              <a:cs typeface="Times New Roman"/>
              <a:sym typeface="Times New Roman"/>
            </a:endParaRPr>
          </a:p>
        </p:txBody>
      </p:sp>
      <p:sp>
        <p:nvSpPr>
          <p:cNvPr id="109" name="Google Shape;109;p3"/>
          <p:cNvSpPr/>
          <p:nvPr/>
        </p:nvSpPr>
        <p:spPr>
          <a:xfrm>
            <a:off x="3510018" y="2594183"/>
            <a:ext cx="2160831" cy="2134502"/>
          </a:xfrm>
          <a:prstGeom prst="rect">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id="110" name="Google Shape;110;p3"/>
          <p:cNvPicPr preferRelativeResize="0"/>
          <p:nvPr/>
        </p:nvPicPr>
        <p:blipFill rotWithShape="1">
          <a:blip r:embed="rId4">
            <a:alphaModFix/>
          </a:blip>
          <a:srcRect b="0" l="0" r="0" t="0"/>
          <a:stretch/>
        </p:blipFill>
        <p:spPr>
          <a:xfrm>
            <a:off x="3642935" y="2705738"/>
            <a:ext cx="1894995" cy="1911391"/>
          </a:xfrm>
          <a:prstGeom prst="rect">
            <a:avLst/>
          </a:prstGeom>
          <a:noFill/>
          <a:ln>
            <a:noFill/>
          </a:ln>
        </p:spPr>
      </p:pic>
      <p:sp>
        <p:nvSpPr>
          <p:cNvPr id="111" name="Google Shape;111;p3"/>
          <p:cNvSpPr txBox="1"/>
          <p:nvPr/>
        </p:nvSpPr>
        <p:spPr>
          <a:xfrm>
            <a:off x="6329811" y="4090104"/>
            <a:ext cx="2160831" cy="492443"/>
          </a:xfrm>
          <a:prstGeom prst="rect">
            <a:avLst/>
          </a:prstGeom>
          <a:noFill/>
          <a:ln>
            <a:noFill/>
          </a:ln>
        </p:spPr>
        <p:txBody>
          <a:bodyPr anchorCtr="0" anchor="t" bIns="45700" lIns="91425" spcFirstLastPara="1" rIns="91425" wrap="square" tIns="45700">
            <a:spAutoFit/>
          </a:bodyPr>
          <a:lstStyle/>
          <a:p>
            <a:pPr indent="0" lvl="0" marL="0" marR="0" rtl="0" algn="ctr">
              <a:lnSpc>
                <a:spcPct val="130000"/>
              </a:lnSpc>
              <a:spcBef>
                <a:spcPts val="0"/>
              </a:spcBef>
              <a:spcAft>
                <a:spcPts val="0"/>
              </a:spcAft>
              <a:buNone/>
            </a:pPr>
            <a:r>
              <a:rPr b="1" lang="en-US" sz="2000">
                <a:solidFill>
                  <a:schemeClr val="lt1"/>
                </a:solidFill>
                <a:latin typeface="Times New Roman"/>
                <a:ea typeface="Times New Roman"/>
                <a:cs typeface="Times New Roman"/>
                <a:sym typeface="Times New Roman"/>
              </a:rPr>
              <a:t>Các loại giao tác</a:t>
            </a:r>
            <a:endParaRPr b="1" sz="2000">
              <a:solidFill>
                <a:schemeClr val="lt1"/>
              </a:solidFill>
              <a:latin typeface="Times New Roman"/>
              <a:ea typeface="Times New Roman"/>
              <a:cs typeface="Times New Roman"/>
              <a:sym typeface="Times New Roman"/>
            </a:endParaRPr>
          </a:p>
        </p:txBody>
      </p:sp>
      <p:sp>
        <p:nvSpPr>
          <p:cNvPr id="112" name="Google Shape;112;p3"/>
          <p:cNvSpPr/>
          <p:nvPr/>
        </p:nvSpPr>
        <p:spPr>
          <a:xfrm>
            <a:off x="6329811" y="1955602"/>
            <a:ext cx="2160831" cy="2134502"/>
          </a:xfrm>
          <a:prstGeom prst="rect">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id="113" name="Google Shape;113;p3"/>
          <p:cNvPicPr preferRelativeResize="0"/>
          <p:nvPr/>
        </p:nvPicPr>
        <p:blipFill rotWithShape="1">
          <a:blip r:embed="rId5">
            <a:alphaModFix/>
          </a:blip>
          <a:srcRect b="0" l="0" r="0" t="0"/>
          <a:stretch/>
        </p:blipFill>
        <p:spPr>
          <a:xfrm>
            <a:off x="6464981" y="2058763"/>
            <a:ext cx="1908585" cy="19281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5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5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5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p:nvPr/>
        </p:nvSpPr>
        <p:spPr>
          <a:xfrm>
            <a:off x="781527" y="1771651"/>
            <a:ext cx="7581424" cy="3315176"/>
          </a:xfrm>
          <a:prstGeom prst="rect">
            <a:avLst/>
          </a:prstGeom>
          <a:noFill/>
          <a:ln cap="flat" cmpd="sng" w="28575">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19" name="Google Shape;119;p4"/>
          <p:cNvSpPr/>
          <p:nvPr/>
        </p:nvSpPr>
        <p:spPr>
          <a:xfrm>
            <a:off x="891874" y="2817918"/>
            <a:ext cx="3823305" cy="1274195"/>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en-US" sz="3200">
                <a:solidFill>
                  <a:schemeClr val="dk1"/>
                </a:solidFill>
                <a:latin typeface="Times New Roman"/>
                <a:ea typeface="Times New Roman"/>
                <a:cs typeface="Times New Roman"/>
                <a:sym typeface="Times New Roman"/>
              </a:rPr>
              <a:t>TỔNG QUAN VỀ GIAO TÁC</a:t>
            </a:r>
            <a:endParaRPr b="1" sz="3200">
              <a:solidFill>
                <a:schemeClr val="dk1"/>
              </a:solidFill>
              <a:latin typeface="Times New Roman"/>
              <a:ea typeface="Times New Roman"/>
              <a:cs typeface="Times New Roman"/>
              <a:sym typeface="Times New Roman"/>
            </a:endParaRPr>
          </a:p>
        </p:txBody>
      </p:sp>
      <p:pic>
        <p:nvPicPr>
          <p:cNvPr id="120" name="Google Shape;120;p4"/>
          <p:cNvPicPr preferRelativeResize="0"/>
          <p:nvPr/>
        </p:nvPicPr>
        <p:blipFill rotWithShape="1">
          <a:blip r:embed="rId3">
            <a:alphaModFix/>
          </a:blip>
          <a:srcRect b="0" l="0" r="0" t="0"/>
          <a:stretch/>
        </p:blipFill>
        <p:spPr>
          <a:xfrm>
            <a:off x="5271095" y="2012257"/>
            <a:ext cx="2833964" cy="28339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7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p:nvPr/>
        </p:nvSpPr>
        <p:spPr>
          <a:xfrm>
            <a:off x="233463" y="449739"/>
            <a:ext cx="134634" cy="324036"/>
          </a:xfrm>
          <a:prstGeom prst="rect">
            <a:avLst/>
          </a:prstGeom>
          <a:solidFill>
            <a:srgbClr val="2F5496"/>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26" name="Google Shape;126;p5"/>
          <p:cNvSpPr txBox="1"/>
          <p:nvPr/>
        </p:nvSpPr>
        <p:spPr>
          <a:xfrm>
            <a:off x="472019" y="474289"/>
            <a:ext cx="268919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Tổng quan về giao tác</a:t>
            </a:r>
            <a:endParaRPr b="1" sz="2000">
              <a:solidFill>
                <a:schemeClr val="dk1"/>
              </a:solidFill>
              <a:latin typeface="Poppins SemiBold"/>
              <a:ea typeface="Poppins SemiBold"/>
              <a:cs typeface="Poppins SemiBold"/>
              <a:sym typeface="Poppins SemiBold"/>
            </a:endParaRPr>
          </a:p>
        </p:txBody>
      </p:sp>
      <p:sp>
        <p:nvSpPr>
          <p:cNvPr id="127" name="Google Shape;127;p5"/>
          <p:cNvSpPr txBox="1"/>
          <p:nvPr/>
        </p:nvSpPr>
        <p:spPr>
          <a:xfrm>
            <a:off x="472020" y="1062447"/>
            <a:ext cx="8158174" cy="2677656"/>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Giao tác là một dãy các thao tác đọc và ghi trên cơ sở dữ liệu cùng với các bước tính toán cần thiết.</a:t>
            </a:r>
            <a:endParaRPr/>
          </a:p>
          <a:p>
            <a:pPr indent="-285750" lvl="0" marL="285750" marR="0" rtl="0" algn="l">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Giao tác được bắt đầu bởi câu lệnh BEGIN TRANSACTION và kết thúc bởi ROLLBACK (khi giao tác bị hủy bỏ bởi 1 điều kiện khiến nó không thể hoàn tất) hoặc COMMIT (khi giao tác hoàn tất thành công tác vụ của nó).</a:t>
            </a:r>
            <a:endParaRPr/>
          </a:p>
          <a:p>
            <a:pPr indent="-285750" lvl="0" marL="285750" marR="0" rtl="0" algn="l">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R(x) đơn giản là các thao tác đọc ví dụ SELECT.</a:t>
            </a:r>
            <a:endParaRPr/>
          </a:p>
          <a:p>
            <a:pPr indent="-285750" lvl="0" marL="285750" marR="0" rtl="0" algn="l">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W(x) đơn giản là các thao tác ghi ví dụ DELETE, INSERT, UPDATE.</a:t>
            </a:r>
            <a:endParaRPr sz="1600">
              <a:solidFill>
                <a:schemeClr val="dk1"/>
              </a:solidFill>
              <a:latin typeface="Times New Roman"/>
              <a:ea typeface="Times New Roman"/>
              <a:cs typeface="Times New Roman"/>
              <a:sym typeface="Times New Roman"/>
            </a:endParaRPr>
          </a:p>
        </p:txBody>
      </p:sp>
      <p:pic>
        <p:nvPicPr>
          <p:cNvPr id="128" name="Google Shape;128;p5"/>
          <p:cNvPicPr preferRelativeResize="0"/>
          <p:nvPr/>
        </p:nvPicPr>
        <p:blipFill rotWithShape="1">
          <a:blip r:embed="rId3">
            <a:alphaModFix/>
          </a:blip>
          <a:srcRect b="0" l="0" r="0" t="0"/>
          <a:stretch/>
        </p:blipFill>
        <p:spPr>
          <a:xfrm>
            <a:off x="575536" y="4060294"/>
            <a:ext cx="8152279" cy="196603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25"/>
                                        </p:tgtEl>
                                        <p:attrNameLst>
                                          <p:attrName>style.visibility</p:attrName>
                                        </p:attrNameLst>
                                      </p:cBhvr>
                                      <p:to>
                                        <p:strVal val="visible"/>
                                      </p:to>
                                    </p:set>
                                    <p:anim calcmode="lin" valueType="num">
                                      <p:cBhvr additive="base">
                                        <p:cTn dur="500"/>
                                        <p:tgtEl>
                                          <p:spTgt spid="125"/>
                                        </p:tgtEl>
                                        <p:attrNameLst>
                                          <p:attrName>ppt_w</p:attrName>
                                        </p:attrNameLst>
                                      </p:cBhvr>
                                      <p:tavLst>
                                        <p:tav fmla="" tm="0">
                                          <p:val>
                                            <p:strVal val="0"/>
                                          </p:val>
                                        </p:tav>
                                        <p:tav fmla="" tm="100000">
                                          <p:val>
                                            <p:strVal val="#ppt_w"/>
                                          </p:val>
                                        </p:tav>
                                      </p:tavLst>
                                    </p:anim>
                                    <p:anim calcmode="lin" valueType="num">
                                      <p:cBhvr additive="base">
                                        <p:cTn dur="500"/>
                                        <p:tgtEl>
                                          <p:spTgt spid="125"/>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p:nvPr/>
        </p:nvSpPr>
        <p:spPr>
          <a:xfrm>
            <a:off x="781527" y="1771651"/>
            <a:ext cx="7581424" cy="3315176"/>
          </a:xfrm>
          <a:prstGeom prst="rect">
            <a:avLst/>
          </a:prstGeom>
          <a:noFill/>
          <a:ln cap="flat" cmpd="sng" w="28575">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34" name="Google Shape;134;p6"/>
          <p:cNvSpPr/>
          <p:nvPr/>
        </p:nvSpPr>
        <p:spPr>
          <a:xfrm>
            <a:off x="4279508" y="2792141"/>
            <a:ext cx="3823305" cy="1274195"/>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lang="en-US" sz="3200">
                <a:solidFill>
                  <a:schemeClr val="dk1"/>
                </a:solidFill>
                <a:latin typeface="Times New Roman"/>
                <a:ea typeface="Times New Roman"/>
                <a:cs typeface="Times New Roman"/>
                <a:sym typeface="Times New Roman"/>
              </a:rPr>
              <a:t>CÁC TÍNH CHẤT CỦA GIAO TÁC</a:t>
            </a:r>
            <a:endParaRPr b="1" sz="3200">
              <a:solidFill>
                <a:schemeClr val="dk1"/>
              </a:solidFill>
              <a:latin typeface="Times New Roman"/>
              <a:ea typeface="Times New Roman"/>
              <a:cs typeface="Times New Roman"/>
              <a:sym typeface="Times New Roman"/>
            </a:endParaRPr>
          </a:p>
        </p:txBody>
      </p:sp>
      <p:pic>
        <p:nvPicPr>
          <p:cNvPr id="135" name="Google Shape;135;p6"/>
          <p:cNvPicPr preferRelativeResize="0"/>
          <p:nvPr/>
        </p:nvPicPr>
        <p:blipFill rotWithShape="1">
          <a:blip r:embed="rId3">
            <a:alphaModFix/>
          </a:blip>
          <a:srcRect b="0" l="0" r="0" t="0"/>
          <a:stretch/>
        </p:blipFill>
        <p:spPr>
          <a:xfrm>
            <a:off x="1041863" y="1999996"/>
            <a:ext cx="2833964" cy="28584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7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p:nvPr/>
        </p:nvSpPr>
        <p:spPr>
          <a:xfrm>
            <a:off x="233463" y="449739"/>
            <a:ext cx="134634" cy="324036"/>
          </a:xfrm>
          <a:prstGeom prst="rect">
            <a:avLst/>
          </a:prstGeom>
          <a:solidFill>
            <a:srgbClr val="2F5496"/>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41" name="Google Shape;141;p7"/>
          <p:cNvSpPr txBox="1"/>
          <p:nvPr/>
        </p:nvSpPr>
        <p:spPr>
          <a:xfrm>
            <a:off x="472019" y="474289"/>
            <a:ext cx="337717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Các tính chất của giao tác</a:t>
            </a:r>
            <a:endParaRPr b="1" sz="2000">
              <a:solidFill>
                <a:schemeClr val="dk1"/>
              </a:solidFill>
              <a:latin typeface="Poppins SemiBold"/>
              <a:ea typeface="Poppins SemiBold"/>
              <a:cs typeface="Poppins SemiBold"/>
              <a:sym typeface="Poppins SemiBold"/>
            </a:endParaRPr>
          </a:p>
        </p:txBody>
      </p:sp>
      <p:sp>
        <p:nvSpPr>
          <p:cNvPr id="142" name="Google Shape;142;p7"/>
          <p:cNvSpPr txBox="1"/>
          <p:nvPr/>
        </p:nvSpPr>
        <p:spPr>
          <a:xfrm>
            <a:off x="472019" y="1306286"/>
            <a:ext cx="7881257" cy="253556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Các khía cạnh nhất quán và khả tín của giao tác là do bốn tính:</a:t>
            </a:r>
            <a:endParaRPr/>
          </a:p>
          <a:p>
            <a:pPr indent="-285750" lvl="0" marL="285750" marR="0" rtl="0" algn="l">
              <a:lnSpc>
                <a:spcPct val="15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Tính nguyên tử (atomicity)</a:t>
            </a:r>
            <a:endParaRPr/>
          </a:p>
          <a:p>
            <a:pPr indent="-285750" lvl="0" marL="285750" marR="0" rtl="0" algn="l">
              <a:lnSpc>
                <a:spcPct val="15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Tính nhất quán (consistency)</a:t>
            </a:r>
            <a:endParaRPr/>
          </a:p>
          <a:p>
            <a:pPr indent="-285750" lvl="0" marL="285750" marR="0" rtl="0" algn="l">
              <a:lnSpc>
                <a:spcPct val="15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Tính biệt lập (isolation)</a:t>
            </a:r>
            <a:endParaRPr/>
          </a:p>
          <a:p>
            <a:pPr indent="-285750" lvl="0" marL="285750" marR="0" rtl="0" algn="l">
              <a:lnSpc>
                <a:spcPct val="15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Tính bền vững (durability)</a:t>
            </a:r>
            <a:endParaRPr/>
          </a:p>
          <a:p>
            <a:pPr indent="0" lvl="0" marL="0" marR="0" rtl="0" algn="l">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Và chúng thường được gọi chung là tính chất ACID.</a:t>
            </a:r>
            <a:endParaRPr sz="18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40"/>
                                        </p:tgtEl>
                                        <p:attrNameLst>
                                          <p:attrName>style.visibility</p:attrName>
                                        </p:attrNameLst>
                                      </p:cBhvr>
                                      <p:to>
                                        <p:strVal val="visible"/>
                                      </p:to>
                                    </p:set>
                                    <p:anim calcmode="lin" valueType="num">
                                      <p:cBhvr additive="base">
                                        <p:cTn dur="500"/>
                                        <p:tgtEl>
                                          <p:spTgt spid="140"/>
                                        </p:tgtEl>
                                        <p:attrNameLst>
                                          <p:attrName>ppt_w</p:attrName>
                                        </p:attrNameLst>
                                      </p:cBhvr>
                                      <p:tavLst>
                                        <p:tav fmla="" tm="0">
                                          <p:val>
                                            <p:strVal val="0"/>
                                          </p:val>
                                        </p:tav>
                                        <p:tav fmla="" tm="100000">
                                          <p:val>
                                            <p:strVal val="#ppt_w"/>
                                          </p:val>
                                        </p:tav>
                                      </p:tavLst>
                                    </p:anim>
                                    <p:anim calcmode="lin" valueType="num">
                                      <p:cBhvr additive="base">
                                        <p:cTn dur="500"/>
                                        <p:tgtEl>
                                          <p:spTgt spid="140"/>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8"/>
          <p:cNvSpPr txBox="1"/>
          <p:nvPr/>
        </p:nvSpPr>
        <p:spPr>
          <a:xfrm>
            <a:off x="472019" y="1306286"/>
            <a:ext cx="7881257" cy="420115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chemeClr val="dk1"/>
                </a:solidFill>
                <a:latin typeface="Times New Roman"/>
                <a:ea typeface="Times New Roman"/>
                <a:cs typeface="Times New Roman"/>
                <a:sym typeface="Times New Roman"/>
              </a:rPr>
              <a:t>1. Tính nguyên tử (atomicity)</a:t>
            </a:r>
            <a:endParaRPr/>
          </a:p>
          <a:p>
            <a:pPr indent="-285750" lvl="0" marL="285750" marR="0" rtl="0" algn="l">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Là tính chất không thể chia nhỏ hơn của giao tác.</a:t>
            </a:r>
            <a:endParaRPr/>
          </a:p>
          <a:p>
            <a:pPr indent="-285750" lvl="0" marL="285750" marR="0" rtl="0" algn="l">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Khi thực thi một giao tác thì hoặc tất cả các hành động đều được hoàn tất hoặc không hành động nào được hoàn tất.</a:t>
            </a:r>
            <a:endParaRPr/>
          </a:p>
          <a:p>
            <a:pPr indent="-285750" lvl="0" marL="285750" marR="0" rtl="0" algn="l">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Khi có sự cố cắt ngang việc thực thi giao tác (do giao tác tự hủy bỏ hoặc hệ thống gặp sự cố), DBMS sẽ chịu trách nhiệm khôi phục lại công việc của giao tác.</a:t>
            </a:r>
            <a:endParaRPr/>
          </a:p>
          <a:p>
            <a:pPr indent="-285750" lvl="0" marL="285750" marR="0" rtl="0" algn="l">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Có 2 hướng thực hiện:</a:t>
            </a:r>
            <a:endParaRPr/>
          </a:p>
          <a:p>
            <a:pPr indent="0" lvl="0" marL="0" marR="0" rtl="0" algn="l">
              <a:lnSpc>
                <a:spcPct val="150000"/>
              </a:lnSpc>
              <a:spcBef>
                <a:spcPts val="0"/>
              </a:spcBef>
              <a:spcAft>
                <a:spcPts val="0"/>
              </a:spcAft>
              <a:buNone/>
            </a:pPr>
            <a:r>
              <a:rPr lang="en-US" sz="1600">
                <a:solidFill>
                  <a:schemeClr val="dk1"/>
                </a:solidFill>
                <a:latin typeface="Times New Roman"/>
                <a:ea typeface="Times New Roman"/>
                <a:cs typeface="Times New Roman"/>
                <a:sym typeface="Times New Roman"/>
              </a:rPr>
              <a:t>	+ Kết thúc bằng cách hoàn tất các hành động còn lại (COMMIT)</a:t>
            </a:r>
            <a:endParaRPr/>
          </a:p>
          <a:p>
            <a:pPr indent="0" lvl="0" marL="0" marR="0" rtl="0" algn="l">
              <a:lnSpc>
                <a:spcPct val="150000"/>
              </a:lnSpc>
              <a:spcBef>
                <a:spcPts val="0"/>
              </a:spcBef>
              <a:spcAft>
                <a:spcPts val="0"/>
              </a:spcAft>
              <a:buNone/>
            </a:pPr>
            <a:r>
              <a:rPr lang="en-US" sz="1600">
                <a:solidFill>
                  <a:schemeClr val="dk1"/>
                </a:solidFill>
                <a:latin typeface="Times New Roman"/>
                <a:ea typeface="Times New Roman"/>
                <a:cs typeface="Times New Roman"/>
                <a:sym typeface="Times New Roman"/>
              </a:rPr>
              <a:t>	+ Kết thúc bằng cách hồi lại các hành động đã thực hiện (ROLLBACK)</a:t>
            </a:r>
            <a:endParaRPr/>
          </a:p>
          <a:p>
            <a:pPr indent="0" lvl="0" marL="0" marR="0" rtl="0" algn="l">
              <a:lnSpc>
                <a:spcPct val="150000"/>
              </a:lnSpc>
              <a:spcBef>
                <a:spcPts val="0"/>
              </a:spcBef>
              <a:spcAft>
                <a:spcPts val="0"/>
              </a:spcAft>
              <a:buNone/>
            </a:pPr>
            <a:br>
              <a:rPr lang="en-US"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p:txBody>
      </p:sp>
      <p:sp>
        <p:nvSpPr>
          <p:cNvPr id="148" name="Google Shape;148;p8"/>
          <p:cNvSpPr/>
          <p:nvPr/>
        </p:nvSpPr>
        <p:spPr>
          <a:xfrm>
            <a:off x="233463" y="449739"/>
            <a:ext cx="134634" cy="324036"/>
          </a:xfrm>
          <a:prstGeom prst="rect">
            <a:avLst/>
          </a:prstGeom>
          <a:solidFill>
            <a:srgbClr val="2F5496"/>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49" name="Google Shape;149;p8"/>
          <p:cNvSpPr txBox="1"/>
          <p:nvPr/>
        </p:nvSpPr>
        <p:spPr>
          <a:xfrm>
            <a:off x="472019" y="474289"/>
            <a:ext cx="337717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Các tính chất của giao tác</a:t>
            </a:r>
            <a:endParaRPr b="1" sz="2000">
              <a:solidFill>
                <a:schemeClr val="dk1"/>
              </a:solidFill>
              <a:latin typeface="Poppins SemiBold"/>
              <a:ea typeface="Poppins SemiBold"/>
              <a:cs typeface="Poppins SemiBold"/>
              <a:sym typeface="Poppins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nvSpPr>
        <p:spPr>
          <a:xfrm>
            <a:off x="472019" y="1306286"/>
            <a:ext cx="7881257" cy="432426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chemeClr val="dk1"/>
                </a:solidFill>
                <a:latin typeface="Times New Roman"/>
                <a:ea typeface="Times New Roman"/>
                <a:cs typeface="Times New Roman"/>
                <a:sym typeface="Times New Roman"/>
              </a:rPr>
              <a:t>2. Tính nhất quán (consistency)</a:t>
            </a:r>
            <a:endParaRPr/>
          </a:p>
          <a:p>
            <a:pPr indent="-285750" lvl="0" marL="285750" marR="0" rtl="0" algn="l">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Tính nhất quán (consistency) của một giao tác thể hiện tính đúng đắn của giao tác đó. Nói cách khác, một giao tác là một chương trình đúng đắn, ánh xạ cơ sở dữ liệu từ trạng thái nhất quán này sang một trạng thái nhất quán khác.</a:t>
            </a:r>
            <a:endParaRPr/>
          </a:p>
          <a:p>
            <a:pPr indent="-285750" lvl="0" marL="285750" marR="0" rtl="0" algn="l">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Dữ liệu rác muốn nói đến các mục dữ liệu mà giá trị của chúng đã được sửa đổi bởi một giao tác chưa ủy thác. </a:t>
            </a:r>
            <a:endParaRPr sz="16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600">
                <a:solidFill>
                  <a:schemeClr val="dk1"/>
                </a:solidFill>
                <a:latin typeface="Times New Roman"/>
                <a:ea typeface="Times New Roman"/>
                <a:cs typeface="Times New Roman"/>
                <a:sym typeface="Times New Roman"/>
              </a:rPr>
              <a:t>	Ví dụ: Xét trường hợp giao tác T1 sửa đổi một giá trị dữ liệu rồi nó lại được đọc bởi một 	giao tác T2 khác trước khi T1 thực hiện Commit hay Abort. Trong trường hợp T1 Abort, 	T2 đã đọc một giá trị chưa tồn tại trong CSDL.</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 W1(x),..., R2(x),... C1(hoặc A1),..., C2(hoặc A2) hoặc</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 W1(x),..., R2(x),... C2(hoặc A2),..., C1(hoặc A1)</a:t>
            </a:r>
            <a:endParaRPr sz="1600">
              <a:solidFill>
                <a:schemeClr val="dk1"/>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Có 3 mức độ của tính nhất quán.</a:t>
            </a:r>
            <a:endParaRPr sz="1600">
              <a:solidFill>
                <a:schemeClr val="dk1"/>
              </a:solidFill>
              <a:latin typeface="Times New Roman"/>
              <a:ea typeface="Times New Roman"/>
              <a:cs typeface="Times New Roman"/>
              <a:sym typeface="Times New Roman"/>
            </a:endParaRPr>
          </a:p>
        </p:txBody>
      </p:sp>
      <p:sp>
        <p:nvSpPr>
          <p:cNvPr id="155" name="Google Shape;155;p9"/>
          <p:cNvSpPr/>
          <p:nvPr/>
        </p:nvSpPr>
        <p:spPr>
          <a:xfrm>
            <a:off x="233463" y="449739"/>
            <a:ext cx="134634" cy="324036"/>
          </a:xfrm>
          <a:prstGeom prst="rect">
            <a:avLst/>
          </a:prstGeom>
          <a:solidFill>
            <a:srgbClr val="2F5496"/>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56" name="Google Shape;156;p9"/>
          <p:cNvSpPr txBox="1"/>
          <p:nvPr/>
        </p:nvSpPr>
        <p:spPr>
          <a:xfrm>
            <a:off x="472019" y="474289"/>
            <a:ext cx="337717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Các tính chất của giao tác</a:t>
            </a:r>
            <a:endParaRPr b="1" sz="2000">
              <a:solidFill>
                <a:schemeClr val="dk1"/>
              </a:solidFill>
              <a:latin typeface="Poppins SemiBold"/>
              <a:ea typeface="Poppins SemiBold"/>
              <a:cs typeface="Poppins SemiBold"/>
              <a:sym typeface="Poppins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2021-10-24T02:04:01Z</dcterms:created>
  <dc:creator>Cuong Pham</dc:creator>
</cp:coreProperties>
</file>