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0" r:id="rId3"/>
    <p:sldId id="281" r:id="rId4"/>
    <p:sldId id="282" r:id="rId5"/>
    <p:sldId id="283" r:id="rId6"/>
    <p:sldId id="284" r:id="rId7"/>
    <p:sldId id="28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servelet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server, JSP: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code java</a:t>
            </a:r>
          </a:p>
          <a:p>
            <a:r>
              <a:rPr lang="en-US" baseline="0" dirty="0" err="1" smtClean="0"/>
              <a:t>Ít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0.docx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png"/><Relationship Id="rId5" Type="http://schemas.openxmlformats.org/officeDocument/2006/relationships/image" Target="../media/image12.emf"/><Relationship Id="rId10" Type="http://schemas.openxmlformats.org/officeDocument/2006/relationships/image" Target="../media/image15.png"/><Relationship Id="rId4" Type="http://schemas.openxmlformats.org/officeDocument/2006/relationships/package" Target="../embeddings/Microsoft_Word_Document9.docx"/><Relationship Id="rId9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5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17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18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0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1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ongtt@ptit.edu.v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7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23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25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8.bin"/><Relationship Id="rId7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png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29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png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0.doc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3.docx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2.docx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81686"/>
              </p:ext>
            </p:extLst>
          </p:nvPr>
        </p:nvGraphicFramePr>
        <p:xfrm>
          <a:off x="914400" y="1600200"/>
          <a:ext cx="7301323" cy="2959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ocument" r:id="rId4" imgW="7301323" imgH="2959022" progId="">
                  <p:embed/>
                </p:oleObj>
              </mc:Choice>
              <mc:Fallback>
                <p:oleObj name="Document" r:id="rId4" imgW="7301323" imgH="295902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301323" cy="2959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97435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432553"/>
              </p:ext>
            </p:extLst>
          </p:nvPr>
        </p:nvGraphicFramePr>
        <p:xfrm>
          <a:off x="914400" y="1219200"/>
          <a:ext cx="695325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6" imgW="4235911" imgH="1620557" progId="Visio.Drawing.11">
                  <p:embed/>
                </p:oleObj>
              </mc:Choice>
              <mc:Fallback>
                <p:oleObj name="Visio" r:id="rId6" imgW="4235911" imgH="1620557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6953250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83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97179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143000"/>
            <a:ext cx="5504180" cy="159067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178959"/>
              </p:ext>
            </p:extLst>
          </p:nvPr>
        </p:nvGraphicFramePr>
        <p:xfrm>
          <a:off x="914400" y="28956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8" imgW="7301323" imgH="617153" progId="">
                  <p:embed/>
                </p:oleObj>
              </mc:Choice>
              <mc:Fallback>
                <p:oleObj name="Document" r:id="rId8" imgW="7301323" imgH="617153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7301323" cy="617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65" y="3519170"/>
            <a:ext cx="6985635" cy="15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1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044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132516"/>
              </p:ext>
            </p:extLst>
          </p:nvPr>
        </p:nvGraphicFramePr>
        <p:xfrm>
          <a:off x="914400" y="1143000"/>
          <a:ext cx="7300912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Document" r:id="rId7" imgW="7301323" imgH="4491823" progId="">
                  <p:embed/>
                </p:oleObj>
              </mc:Choice>
              <mc:Fallback>
                <p:oleObj name="Document" r:id="rId7" imgW="7301323" imgH="4491823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449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50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01063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10773"/>
              </p:ext>
            </p:extLst>
          </p:nvPr>
        </p:nvGraphicFramePr>
        <p:xfrm>
          <a:off x="914400" y="1143000"/>
          <a:ext cx="7301323" cy="348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7" imgW="7301323" imgH="3488319" progId="">
                  <p:embed/>
                </p:oleObj>
              </mc:Choice>
              <mc:Fallback>
                <p:oleObj name="Document" r:id="rId7" imgW="7301323" imgH="3488319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3488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858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160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1137285"/>
            <a:ext cx="5751195" cy="44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9859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05" y="1143000"/>
            <a:ext cx="5751195" cy="491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6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08032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146175"/>
            <a:ext cx="6189980" cy="44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0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133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428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269864"/>
              </p:ext>
            </p:extLst>
          </p:nvPr>
        </p:nvGraphicFramePr>
        <p:xfrm>
          <a:off x="914400" y="1143000"/>
          <a:ext cx="7560585" cy="41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7" imgW="7560585" imgH="4149400" progId="">
                  <p:embed/>
                </p:oleObj>
              </mc:Choice>
              <mc:Fallback>
                <p:oleObj name="Document" r:id="rId7" imgW="7560585" imgH="41494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560585" cy="41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58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0871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09980"/>
            <a:ext cx="7010400" cy="50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9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17766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39810"/>
              </p:ext>
            </p:extLst>
          </p:nvPr>
        </p:nvGraphicFramePr>
        <p:xfrm>
          <a:off x="914400" y="1143000"/>
          <a:ext cx="730091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Document" r:id="rId7" imgW="7301323" imgH="1160853" progId="">
                  <p:embed/>
                </p:oleObj>
              </mc:Choice>
              <mc:Fallback>
                <p:oleObj name="Document" r:id="rId7" imgW="7301323" imgH="1160853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305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 of Lecturer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4478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Dr. Tran Tien Cong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congtt@ptit.edu.vn</a:t>
            </a:r>
            <a:endParaRPr lang="en-US" dirty="0" smtClean="0"/>
          </a:p>
          <a:p>
            <a:r>
              <a:rPr lang="en-US" dirty="0" smtClean="0"/>
              <a:t>Phone number: 0986531614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93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6914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353260"/>
              </p:ext>
            </p:extLst>
          </p:nvPr>
        </p:nvGraphicFramePr>
        <p:xfrm>
          <a:off x="914400" y="1143000"/>
          <a:ext cx="7301323" cy="359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Document" r:id="rId7" imgW="7301323" imgH="3596339" progId="">
                  <p:embed/>
                </p:oleObj>
              </mc:Choice>
              <mc:Fallback>
                <p:oleObj name="Document" r:id="rId7" imgW="7301323" imgH="3596339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35963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078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3606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923845"/>
              </p:ext>
            </p:extLst>
          </p:nvPr>
        </p:nvGraphicFramePr>
        <p:xfrm>
          <a:off x="914400" y="1143000"/>
          <a:ext cx="7300912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7" imgW="7301323" imgH="1546483" progId="">
                  <p:embed/>
                </p:oleObj>
              </mc:Choice>
              <mc:Fallback>
                <p:oleObj name="Document" r:id="rId7" imgW="7301323" imgH="1546483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0912" cy="154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72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38609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03265"/>
              </p:ext>
            </p:extLst>
          </p:nvPr>
        </p:nvGraphicFramePr>
        <p:xfrm>
          <a:off x="914400" y="1143000"/>
          <a:ext cx="7301323" cy="325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Document" r:id="rId7" imgW="7301323" imgH="3250315" progId="">
                  <p:embed/>
                </p:oleObj>
              </mc:Choice>
              <mc:Fallback>
                <p:oleObj name="Document" r:id="rId7" imgW="7301323" imgH="3250315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3250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07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58794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29122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0080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02995"/>
            <a:ext cx="7162800" cy="50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50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WinSCP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8314271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WinSCP – Synchronize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2795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447800"/>
            <a:ext cx="701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 smtClean="0"/>
              <a:t>Introduction to Web programming</a:t>
            </a:r>
            <a:endParaRPr lang="en-US" dirty="0"/>
          </a:p>
          <a:p>
            <a:r>
              <a:rPr lang="en-US" dirty="0" smtClean="0"/>
              <a:t>- HTML/CSS/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r>
              <a:rPr lang="en-US" dirty="0" smtClean="0"/>
              <a:t>- </a:t>
            </a:r>
            <a:r>
              <a:rPr lang="en-US" dirty="0"/>
              <a:t>MVC Model</a:t>
            </a:r>
          </a:p>
          <a:p>
            <a:r>
              <a:rPr lang="en-US" dirty="0"/>
              <a:t>- Java Servlets</a:t>
            </a:r>
          </a:p>
          <a:p>
            <a:r>
              <a:rPr lang="en-US" dirty="0"/>
              <a:t>- Java Server Pages (JSP)</a:t>
            </a:r>
          </a:p>
          <a:p>
            <a:r>
              <a:rPr lang="en-US" dirty="0"/>
              <a:t>- Session and Cookies</a:t>
            </a:r>
          </a:p>
          <a:p>
            <a:r>
              <a:rPr lang="en-US" dirty="0"/>
              <a:t>- Java Beans/JSP Expression Language</a:t>
            </a:r>
          </a:p>
          <a:p>
            <a:r>
              <a:rPr lang="en-US" dirty="0"/>
              <a:t>- JSP Standard Tag Library</a:t>
            </a:r>
          </a:p>
          <a:p>
            <a:r>
              <a:rPr lang="en-US" dirty="0"/>
              <a:t>- JDBC</a:t>
            </a:r>
          </a:p>
          <a:p>
            <a:r>
              <a:rPr lang="en-US" dirty="0"/>
              <a:t>- Spring Framework</a:t>
            </a:r>
          </a:p>
          <a:p>
            <a:r>
              <a:rPr lang="en-US" dirty="0"/>
              <a:t>- Spring Data JPA/Hibernate</a:t>
            </a:r>
          </a:p>
          <a:p>
            <a:r>
              <a:rPr lang="en-US" dirty="0"/>
              <a:t>- Java Web Services/Spring Rest API</a:t>
            </a:r>
          </a:p>
        </p:txBody>
      </p:sp>
    </p:spTree>
    <p:extLst>
      <p:ext uri="{BB962C8B-B14F-4D97-AF65-F5344CB8AC3E}">
        <p14:creationId xmlns:p14="http://schemas.microsoft.com/office/powerpoint/2010/main" val="84161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5" imgW="7301323" imgH="426678" progId="">
                  <p:embed/>
                </p:oleObj>
              </mc:Choice>
              <mc:Fallback>
                <p:oleObj name="Document" r:id="rId5" imgW="7301323" imgH="42667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01323" cy="496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8" imgW="7301323" imgH="4966749" progId="">
                  <p:embed/>
                </p:oleObj>
              </mc:Choice>
              <mc:Fallback>
                <p:oleObj name="Document" r:id="rId8" imgW="7301323" imgH="496674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4966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48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5146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914400" y="1143000"/>
          <a:ext cx="7301323" cy="198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7" imgW="7301323" imgH="1981443" progId="">
                  <p:embed/>
                </p:oleObj>
              </mc:Choice>
              <mc:Fallback>
                <p:oleObj name="Document" r:id="rId7" imgW="7301323" imgH="198144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301323" cy="1981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87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166843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J. </a:t>
            </a:r>
            <a:r>
              <a:rPr lang="en-US" dirty="0" err="1"/>
              <a:t>Murach</a:t>
            </a:r>
            <a:r>
              <a:rPr lang="en-US" dirty="0"/>
              <a:t>, M. Urban. </a:t>
            </a:r>
            <a:r>
              <a:rPr lang="en-US" dirty="0" err="1"/>
              <a:t>Murach’s</a:t>
            </a:r>
            <a:r>
              <a:rPr lang="en-US" dirty="0"/>
              <a:t> Java Servlet and JSP. 3rd Edition”, 2014.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Spring </a:t>
            </a:r>
            <a:r>
              <a:rPr lang="en-US" dirty="0"/>
              <a:t>in Action, 5th Edition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Web,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Bưu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Slides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Google </a:t>
            </a:r>
            <a:r>
              <a:rPr lang="en-US" dirty="0"/>
              <a:t>Classroom</a:t>
            </a:r>
          </a:p>
        </p:txBody>
      </p:sp>
    </p:spTree>
    <p:extLst>
      <p:ext uri="{BB962C8B-B14F-4D97-AF65-F5344CB8AC3E}">
        <p14:creationId xmlns:p14="http://schemas.microsoft.com/office/powerpoint/2010/main" val="25030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grade?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1828800"/>
          <a:ext cx="6324600" cy="309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08200"/>
                <a:gridCol w="2108200"/>
                <a:gridCol w="2108200"/>
              </a:tblGrid>
              <a:tr h="7747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Attendance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10%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Type</a:t>
                      </a:r>
                      <a:r>
                        <a:rPr lang="en-US" b="0" baseline="0" dirty="0" smtClean="0"/>
                        <a:t> “</a:t>
                      </a:r>
                      <a:r>
                        <a:rPr lang="en-US" b="0" baseline="0" dirty="0" err="1" smtClean="0"/>
                        <a:t>có</a:t>
                      </a:r>
                      <a:r>
                        <a:rPr lang="en-US" b="0" baseline="0" dirty="0" smtClean="0"/>
                        <a:t>” into the chat box</a:t>
                      </a:r>
                      <a:endParaRPr lang="en-US" b="0" dirty="0"/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Quiz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Occasionally</a:t>
                      </a:r>
                      <a:endParaRPr lang="en-US" dirty="0"/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group</a:t>
                      </a:r>
                      <a:endParaRPr lang="en-US" dirty="0"/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 at the computer room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6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86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4956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17600"/>
            <a:ext cx="7315200" cy="487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5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2098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Murach's Java Servlets/JSP (3rd Ed.), C1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8657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4" imgW="7301323" imgH="426678" progId="">
                  <p:embed/>
                </p:oleObj>
              </mc:Choice>
              <mc:Fallback>
                <p:oleObj name="Document" r:id="rId4" imgW="7301323" imgH="42667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2525"/>
            <a:ext cx="732563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9838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</Template>
  <TotalTime>65</TotalTime>
  <Words>712</Words>
  <Application>Microsoft Office PowerPoint</Application>
  <PresentationFormat>On-screen Show (4:3)</PresentationFormat>
  <Paragraphs>145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Times New Roman</vt:lpstr>
      <vt:lpstr>Master slides_with_titles</vt:lpstr>
      <vt:lpstr>Document</vt:lpstr>
      <vt:lpstr>Visio</vt:lpstr>
      <vt:lpstr>PowerPoint Presentation</vt:lpstr>
      <vt:lpstr>Contact information of Lecturer</vt:lpstr>
      <vt:lpstr>Course syllabus</vt:lpstr>
      <vt:lpstr>PowerPoint Presentation</vt:lpstr>
      <vt:lpstr>PowerPoint Presentation</vt:lpstr>
      <vt:lpstr>Course materials</vt:lpstr>
      <vt:lpstr>How to grade?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WinSCP</vt:lpstr>
      <vt:lpstr>WinSCP – Synchronize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cong</cp:lastModifiedBy>
  <cp:revision>10</cp:revision>
  <dcterms:created xsi:type="dcterms:W3CDTF">2014-05-29T15:43:39Z</dcterms:created>
  <dcterms:modified xsi:type="dcterms:W3CDTF">2022-02-18T05:33:19Z</dcterms:modified>
</cp:coreProperties>
</file>