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92" r:id="rId14"/>
    <p:sldId id="293" r:id="rId15"/>
    <p:sldId id="294" r:id="rId16"/>
    <p:sldId id="295" r:id="rId17"/>
    <p:sldId id="279" r:id="rId18"/>
    <p:sldId id="281" r:id="rId19"/>
    <p:sldId id="280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313" autoAdjust="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11779-AC37-594D-AF74-D28C9C684C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0C4748-235C-D445-AEB4-11E34CD4EF3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84E87D-35DD-4449-8EA0-15175A46304B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705E11C-1C4F-5B41-90B2-818D80E4222C}" type="slidenum">
              <a:rPr lang="en-US" sz="1200"/>
              <a:pPr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0433B0A-F878-844D-952A-628A32D9EA1B}" type="slidenum">
              <a:rPr lang="en-US" sz="1200"/>
              <a:pPr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1A0E29-60C2-0D4E-BE0F-2786D3356C9C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0CEA27-3766-5A47-8104-AC94243AEDE7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6BFEF4-3948-0045-B215-039E1F3351E6}" type="slidenum">
              <a:rPr lang="en-US" sz="120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11779-AC37-594D-AF74-D28C9C684C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11779-AC37-594D-AF74-D28C9C684C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11779-AC37-594D-AF74-D28C9C684C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2EB100-0580-7B44-9D1E-C8FD3BE7324A}" type="slidenum">
              <a:rPr lang="en-US" sz="120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80E5237-D3FF-E745-B0F3-D796A0911AD9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1FA34DD-92DC-CB4E-9C01-78A4981A7E1B}" type="slidenum">
              <a:rPr lang="en-US" sz="120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F02758-302F-3D41-85BE-59F21EBBC1AC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3CD436-0118-AB42-BADA-8083D1A3899E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5FD4A13C-F445-894C-9531-A1EE73CA3BB1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645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B9446B94-5E6E-B048-81D7-1973B91D0EB3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201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171EBAFE-A5BC-3A4E-BC04-A90E679EBBAA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870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C655A59D-0ECA-B640-A506-8999DF1F217D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4499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F97D7430-CAA3-FD4C-975E-E75EE11BAD39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2983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71CFD17D-3A32-FE44-BE89-7239B55815A9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60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C1313E4F-6F8B-2C4C-960A-2444A95040FA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1093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41CA56EC-29D6-F44B-BD02-30A68939921F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619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F0D098B2-E340-914F-ACD7-06660E7E3791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697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655E9AA9-5AA8-364F-B8EF-3B52CA432FF0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133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/>
            </a:lvl1pPr>
          </a:lstStyle>
          <a:p>
            <a:endParaRPr lang="en-US"/>
          </a:p>
          <a:p>
            <a:pPr algn="r"/>
            <a:r>
              <a:rPr lang="en-US" sz="1000"/>
              <a:t>Slide </a:t>
            </a:r>
            <a:fld id="{51376C66-C4E2-6C4C-BC0F-6B488194C997}" type="slidenum">
              <a:rPr lang="en-US" sz="1000"/>
              <a:pPr algn="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55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7697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Murach’s Java Servlets/JSP (2</a:t>
            </a:r>
            <a:r>
              <a:rPr lang="en-US" baseline="30000"/>
              <a:t>nd</a:t>
            </a:r>
            <a:r>
              <a:rPr lang="en-US"/>
              <a:t> Ed.), C14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5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2008,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algn="l"/>
            <a:endParaRPr lang="en-US" sz="1400"/>
          </a:p>
          <a:p>
            <a:r>
              <a:rPr lang="en-US"/>
              <a:t>Slide </a:t>
            </a:r>
            <a:fld id="{D9613C40-D4CB-5A48-A642-50A7795DC5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6E8A6826-8282-9F46-B84D-3CE47E3A68C9}" type="slidenum">
              <a:rPr lang="en-US" sz="1000"/>
              <a:pPr algn="r"/>
              <a:t>1</a:t>
            </a:fld>
            <a:endParaRPr lang="en-US" sz="1000"/>
          </a:p>
        </p:txBody>
      </p:sp>
      <p:graphicFrame>
        <p:nvGraphicFramePr>
          <p:cNvPr id="14338" name="Object 13"/>
          <p:cNvGraphicFramePr>
            <a:graphicFrameLocks/>
          </p:cNvGraphicFramePr>
          <p:nvPr/>
        </p:nvGraphicFramePr>
        <p:xfrm>
          <a:off x="841375" y="1663700"/>
          <a:ext cx="745966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4" imgW="7442200" imgH="1778000" progId="Word.Document.8">
                  <p:embed/>
                </p:oleObj>
              </mc:Choice>
              <mc:Fallback>
                <p:oleObj name="Document" r:id="rId4" imgW="7442200" imgH="1778000" progId="Word.Document.8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663700"/>
                        <a:ext cx="745966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47F3EBA-9D05-0945-A447-95AD803EDF6F}" type="slidenum">
              <a:rPr lang="en-US" sz="1000"/>
              <a:pPr algn="r"/>
              <a:t>10</a:t>
            </a:fld>
            <a:endParaRPr lang="en-US" sz="1000"/>
          </a:p>
        </p:txBody>
      </p:sp>
      <p:sp>
        <p:nvSpPr>
          <p:cNvPr id="30722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0723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Để cập nhật dữ liệu, sử dụng phương thức update() của JdbcTemplate.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Chỉ cần 1 câu lệnh + các tham số.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Việc cập nhật dữ liệu cho các bảng có khoá ngoại sẽ phức tạp hơn. Sẽ tìm hiểu khi thực hiện bằng Spring JPA.</a:t>
            </a:r>
          </a:p>
          <a:p>
            <a:pPr marL="742950" lvl="1" indent="-285750">
              <a:buFontTx/>
              <a:buChar char="-"/>
            </a:pPr>
            <a:endParaRPr lang="vi-VN" sz="2000">
              <a:latin typeface="Arial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@Override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public Ingredient save(Ingredient ingredient) 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jdbc.update(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"insert into Ingredient (id, name, type) values (?, ?, ?)",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  ingredient.getId(),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  ingredient.getName(),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  ingredient.getType().toString());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return ingredient;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} </a:t>
            </a:r>
          </a:p>
          <a:p>
            <a:pPr marL="342900" indent="-342900"/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15B073CB-4EA3-4C4C-A21D-7092AB962DCE}" type="slidenum">
              <a:rPr lang="en-US" sz="1000"/>
              <a:pPr algn="r"/>
              <a:t>11</a:t>
            </a:fld>
            <a:endParaRPr lang="en-US" sz="1000"/>
          </a:p>
        </p:txBody>
      </p:sp>
      <p:sp>
        <p:nvSpPr>
          <p:cNvPr id="3277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7939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Gắn vào lớp TacoDesignController (sửa phần bôi đỏ)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2771" name="TextBox 7"/>
          <p:cNvSpPr txBox="1">
            <a:spLocks noChangeArrowheads="1"/>
          </p:cNvSpPr>
          <p:nvPr/>
        </p:nvSpPr>
        <p:spPr bwMode="auto">
          <a:xfrm>
            <a:off x="12700" y="914400"/>
            <a:ext cx="8902700" cy="547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@Controller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@RequestMapping("/design")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@SessionAttributes("order")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public class DesignTacoController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private final IngredientRepository ingredientRepo;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@Autowired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public DesignTacoController(IngredientRepository ingredientRepo)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  this.ingredientRepo = ingredientRepo;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}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@ModelAttribute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public void addIngredientsToModel(Model model)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List&lt;Ingredient&gt; ingredients = new ArrayList&lt;&gt;();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solidFill>
                  <a:srgbClr val="FF0000"/>
                </a:solidFill>
                <a:latin typeface="Courier New" charset="0"/>
                <a:cs typeface="Courier New" charset="0"/>
              </a:rPr>
              <a:t>    ingredientRepo.findAll().forEach(ingredients::add);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Type[] types = Ingredient.Type.values();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for (Type type : types) {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  model.addAttribute(type.toString().toLowerCase(),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      filterByType(ingredients, type));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  } 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  }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... </a:t>
            </a:r>
          </a:p>
          <a:p>
            <a:pPr lvl="2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03E0A9C2-5C57-3641-ADAF-2423BE72E916}" type="slidenum">
              <a:rPr lang="en-US" sz="1000"/>
              <a:pPr algn="r"/>
              <a:t>12</a:t>
            </a:fld>
            <a:endParaRPr lang="en-US" sz="1000"/>
          </a:p>
        </p:txBody>
      </p:sp>
      <p:sp>
        <p:nvSpPr>
          <p:cNvPr id="34818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7370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các bảng trong CSDL và nạp dữ liệu ban đầu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1022350"/>
            <a:ext cx="80899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8687CA5C-E3E2-A747-9433-290FE01222C4}" type="slidenum">
              <a:rPr lang="en-US" sz="1000"/>
              <a:pPr algn="r"/>
              <a:t>13</a:t>
            </a:fld>
            <a:endParaRPr lang="en-US" sz="1000"/>
          </a:p>
        </p:txBody>
      </p:sp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52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Script tạo bảng: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685800" y="914400"/>
            <a:ext cx="7772400" cy="569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000">
                <a:solidFill>
                  <a:srgbClr val="FF0000"/>
                </a:solidFill>
                <a:latin typeface="Arial" charset="0"/>
                <a:cs typeface="Arial" charset="0"/>
              </a:rPr>
              <a:t>Tạo CSDL tacocloud</a:t>
            </a:r>
          </a:p>
          <a:p>
            <a:pPr marL="342900" indent="-34290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Lưu trong file schema.sql ở thư mục src/main/resource</a:t>
            </a:r>
          </a:p>
          <a:p>
            <a:pPr marL="342900" indent="-34290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Spring sẽ tự động chạy script khi khởi động ứng dụng</a:t>
            </a:r>
          </a:p>
          <a:p>
            <a:endParaRPr lang="en-US" sz="160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cs typeface="Courier New"/>
              </a:rPr>
              <a:t>create table if not exists Ingredient (</a:t>
            </a:r>
          </a:p>
          <a:p>
            <a:r>
              <a:rPr lang="en-US" sz="1600">
                <a:latin typeface="Courier New"/>
                <a:cs typeface="Courier New"/>
              </a:rPr>
              <a:t>  id varchar(4) not null,</a:t>
            </a:r>
          </a:p>
          <a:p>
            <a:r>
              <a:rPr lang="en-US" sz="1600">
                <a:latin typeface="Courier New"/>
                <a:cs typeface="Courier New"/>
              </a:rPr>
              <a:t>  name varchar(25) not null,</a:t>
            </a:r>
          </a:p>
          <a:p>
            <a:r>
              <a:rPr lang="en-US" sz="1600">
                <a:latin typeface="Courier New"/>
                <a:cs typeface="Courier New"/>
              </a:rPr>
              <a:t>  type varchar(10) not null,</a:t>
            </a:r>
          </a:p>
          <a:p>
            <a:r>
              <a:rPr lang="mr-IN" sz="1600">
                <a:latin typeface="Courier New"/>
                <a:cs typeface="Courier New"/>
              </a:rPr>
              <a:t>  PRIMARY KEY 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</a:p>
          <a:p>
            <a:r>
              <a:rPr lang="en-US" sz="1600">
                <a:latin typeface="Courier New"/>
                <a:cs typeface="Courier New"/>
              </a:rPr>
              <a:t>create table if not exists Taco (</a:t>
            </a:r>
          </a:p>
          <a:p>
            <a:r>
              <a:rPr lang="en-US" sz="1600">
                <a:latin typeface="Courier New"/>
                <a:cs typeface="Courier New"/>
              </a:rPr>
              <a:t>  id int NOT NULL,</a:t>
            </a:r>
          </a:p>
          <a:p>
            <a:r>
              <a:rPr lang="en-US" sz="1600">
                <a:latin typeface="Courier New"/>
                <a:cs typeface="Courier New"/>
              </a:rPr>
              <a:t>  name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createdAt timestamp not null,</a:t>
            </a:r>
          </a:p>
          <a:p>
            <a:r>
              <a:rPr lang="mr-IN" sz="1600">
                <a:latin typeface="Courier New"/>
                <a:cs typeface="Courier New"/>
              </a:rPr>
              <a:t>  PRIMARY KEY 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</a:p>
          <a:p>
            <a:r>
              <a:rPr lang="en-US" sz="1600">
                <a:latin typeface="Courier New"/>
                <a:cs typeface="Courier New"/>
              </a:rPr>
              <a:t>create table if not exists Taco_Ingredients (</a:t>
            </a:r>
          </a:p>
          <a:p>
            <a:r>
              <a:rPr lang="en-US" sz="1600">
                <a:latin typeface="Courier New"/>
                <a:cs typeface="Courier New"/>
              </a:rPr>
              <a:t>  taco int not null,</a:t>
            </a:r>
          </a:p>
          <a:p>
            <a:r>
              <a:rPr lang="en-US" sz="1600">
                <a:latin typeface="Courier New"/>
                <a:cs typeface="Courier New"/>
              </a:rPr>
              <a:t>  ingredient varchar(4) not null,</a:t>
            </a:r>
          </a:p>
          <a:p>
            <a:r>
              <a:rPr lang="mr-IN" sz="1600">
                <a:latin typeface="Courier New"/>
                <a:cs typeface="Courier New"/>
              </a:rPr>
              <a:t>  FOREIGN KEY (taco) REFERENCES Taco(id),</a:t>
            </a:r>
          </a:p>
          <a:p>
            <a:r>
              <a:rPr lang="de-DE" sz="1600">
                <a:latin typeface="Courier New"/>
                <a:cs typeface="Courier New"/>
              </a:rPr>
              <a:t>  FOREIGN KEY (ingredient) REFERENCES Ingredient(id)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61150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D095D000-9441-6E45-BCEF-3DEDC57A5A17}" type="slidenum">
              <a:rPr lang="en-US" sz="1000"/>
              <a:pPr algn="r"/>
              <a:t>14</a:t>
            </a:fld>
            <a:endParaRPr lang="en-US" sz="1000"/>
          </a:p>
        </p:txBody>
      </p:sp>
      <p:sp>
        <p:nvSpPr>
          <p:cNvPr id="3891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52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Script tạo bảng: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685800" y="914400"/>
            <a:ext cx="7772400" cy="501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latin typeface="Courier New"/>
                <a:cs typeface="Courier New"/>
              </a:rPr>
              <a:t>create table if not exists Taco_Order (</a:t>
            </a:r>
          </a:p>
          <a:p>
            <a:r>
              <a:rPr lang="en-US" sz="1600">
                <a:latin typeface="Courier New"/>
                <a:cs typeface="Courier New"/>
              </a:rPr>
              <a:t>	id int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deliveryName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deliveryStreet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deliveryCity varchar(50)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deliveryState varchar(2) not null,</a:t>
            </a:r>
          </a:p>
          <a:p>
            <a:r>
              <a:rPr lang="en-US" sz="1600">
                <a:latin typeface="Courier New"/>
                <a:cs typeface="Courier New"/>
              </a:rPr>
              <a:t>    deliveryZip varchar(10) not null,</a:t>
            </a:r>
          </a:p>
          <a:p>
            <a:r>
              <a:rPr lang="en-US" sz="1600">
                <a:latin typeface="Courier New"/>
                <a:cs typeface="Courier New"/>
              </a:rPr>
              <a:t>    ccNumber varchar(16) not null,</a:t>
            </a:r>
          </a:p>
          <a:p>
            <a:r>
              <a:rPr lang="en-US" sz="1600">
                <a:latin typeface="Courier New"/>
                <a:cs typeface="Courier New"/>
              </a:rPr>
              <a:t>    ccExpiration varchar(5) not null,</a:t>
            </a:r>
          </a:p>
          <a:p>
            <a:r>
              <a:rPr lang="en-US" sz="1600">
                <a:latin typeface="Courier New"/>
                <a:cs typeface="Courier New"/>
              </a:rPr>
              <a:t>    ccCVV varchar(3) not null,</a:t>
            </a:r>
          </a:p>
          <a:p>
            <a:r>
              <a:rPr lang="en-US" sz="1600">
                <a:latin typeface="Courier New"/>
                <a:cs typeface="Courier New"/>
              </a:rPr>
              <a:t>    placedAt timestamp not null,</a:t>
            </a:r>
          </a:p>
          <a:p>
            <a:r>
              <a:rPr lang="mr-IN" sz="1600">
                <a:latin typeface="Courier New"/>
                <a:cs typeface="Courier New"/>
              </a:rPr>
              <a:t>	PRIMARY KEY (id)</a:t>
            </a:r>
          </a:p>
          <a:p>
            <a:r>
              <a:rPr lang="mr-IN" sz="1600"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latin typeface="Courier New"/>
                <a:cs typeface="Courier New"/>
              </a:rPr>
              <a:t>create table if not exists Taco_Order_Tacos (</a:t>
            </a:r>
          </a:p>
          <a:p>
            <a:r>
              <a:rPr lang="en-US" sz="1600">
                <a:latin typeface="Courier New"/>
                <a:cs typeface="Courier New"/>
              </a:rPr>
              <a:t>  tacoOrder int not null,</a:t>
            </a:r>
          </a:p>
          <a:p>
            <a:r>
              <a:rPr lang="en-US" sz="1600">
                <a:latin typeface="Courier New"/>
                <a:cs typeface="Courier New"/>
              </a:rPr>
              <a:t>  taco int not null,</a:t>
            </a:r>
          </a:p>
          <a:p>
            <a:r>
              <a:rPr lang="es-ES_tradnl" sz="1600">
                <a:latin typeface="Courier New"/>
                <a:cs typeface="Courier New"/>
              </a:rPr>
              <a:t>  FOREIGN KEY (tacoOrder) REFERENCES Taco_Order(id),</a:t>
            </a:r>
          </a:p>
          <a:p>
            <a:r>
              <a:rPr lang="mr-IN" sz="1600">
                <a:latin typeface="Courier New"/>
                <a:cs typeface="Courier New"/>
              </a:rPr>
              <a:t>  FOREIGN KEY (taco) REFERENCES Taco(id)</a:t>
            </a:r>
          </a:p>
          <a:p>
            <a:r>
              <a:rPr lang="mr-IN" sz="1600">
                <a:latin typeface="Courier New"/>
                <a:cs typeface="Courier New"/>
              </a:rPr>
              <a:t>); </a:t>
            </a:r>
            <a:endParaRPr lang="vi-VN" sz="1600">
              <a:latin typeface="Courier New"/>
              <a:cs typeface="Courier New"/>
            </a:endParaRPr>
          </a:p>
          <a:p>
            <a:pPr marL="342900" indent="-342900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7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9CD9A7C6-CA22-E64C-BE96-7A079028F473}" type="slidenum">
              <a:rPr lang="en-US" sz="1000"/>
              <a:pPr algn="r"/>
              <a:t>15</a:t>
            </a:fld>
            <a:endParaRPr lang="en-US" sz="1000"/>
          </a:p>
        </p:txBody>
      </p:sp>
      <p:sp>
        <p:nvSpPr>
          <p:cNvPr id="40962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078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Script tạo dữ liệu ban đầu: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0963" name="TextBox 4"/>
          <p:cNvSpPr txBox="1">
            <a:spLocks noChangeArrowheads="1"/>
          </p:cNvSpPr>
          <p:nvPr/>
        </p:nvSpPr>
        <p:spPr bwMode="auto">
          <a:xfrm>
            <a:off x="685800" y="762000"/>
            <a:ext cx="79248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>
                <a:latin typeface="Arial" charset="0"/>
                <a:cs typeface="Arial" charset="0"/>
              </a:rPr>
              <a:t>- </a:t>
            </a:r>
            <a:r>
              <a:rPr lang="vi-VN" sz="2000">
                <a:latin typeface="Arial" charset="0"/>
                <a:cs typeface="Arial" charset="0"/>
              </a:rPr>
              <a:t>Lưu trong file data.sql ở thư mục src/main/resources</a:t>
            </a:r>
            <a:endParaRPr lang="en-US" sz="2000">
              <a:latin typeface="Arial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Taco_Order_Tacos;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Taco_Ingredients;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Taco_Order;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delete from Ingredient;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('FLTO', 'Flour Tortilla', 'WRAP');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('COTO', 'Corn Tortilla', 'WRAP');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('GRBF', 'Ground Beef', 'PROTEIN');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('CARN', 'Carnitas', 'PROTEIN');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('TMTO', 'Diced Tomatoes', 'VEGGIES');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('LETC', 'Lettuce', 'VEGGIES');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('CHED', 'Cheddar', 'CHEESE');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('JACK', 'Monterrey Jack', 'CHEESE');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                values ('SLSA', 'Salsa', 'SAUCE');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insert into Ingredient (id, name, type)</a:t>
            </a:r>
          </a:p>
          <a:p>
            <a:pPr>
              <a:spcBef>
                <a:spcPct val="20000"/>
              </a:spcBef>
            </a:pPr>
            <a:r>
              <a:rPr lang="en-US" sz="1200">
                <a:latin typeface="Courier New" charset="0"/>
                <a:cs typeface="Courier New" charset="0"/>
              </a:rPr>
              <a:t>	       values ('SRCR', 'Sour Cream', 'SAUCE'); </a:t>
            </a:r>
          </a:p>
        </p:txBody>
      </p:sp>
    </p:spTree>
    <p:extLst>
      <p:ext uri="{BB962C8B-B14F-4D97-AF65-F5344CB8AC3E}">
        <p14:creationId xmlns:p14="http://schemas.microsoft.com/office/powerpoint/2010/main" val="31903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16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508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Sử dụng CSDL MySQL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685800" y="941387"/>
            <a:ext cx="7924800" cy="49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Bổ sung thư viện CSDL vào pom.xml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&lt;dependency&gt;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&lt;groupId&gt;mysql&lt;/groupId&gt;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&lt;artifactId&gt;mysql-connector-java&lt;/artifactId&gt;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&lt;scope&gt;runtime&lt;/scope&gt;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&lt;/dependency&gt; </a:t>
            </a:r>
          </a:p>
          <a:p>
            <a:pPr lvl="1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US" sz="1200">
                <a:latin typeface="Courier New" charset="0"/>
                <a:cs typeface="Courier New" charset="0"/>
              </a:rPr>
              <a:t> </a:t>
            </a:r>
            <a:r>
              <a:rPr lang="vi-VN" sz="2000">
                <a:latin typeface="Arial" charset="0"/>
                <a:cs typeface="Arial" charset="0"/>
              </a:rPr>
              <a:t>Khai báo cấu hình Data Source trong file application.properties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spring.datasource.url=jdbc:mysql://localhost/tacocloud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spring.datasource.username=……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spring.datasource.password=……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solidFill>
                  <a:srgbClr val="FF0000"/>
                </a:solidFill>
                <a:latin typeface="Courier New" charset="0"/>
                <a:cs typeface="Courier New" charset="0"/>
              </a:rPr>
              <a:t>spring.datasource.initialization-mode=always</a:t>
            </a:r>
          </a:p>
          <a:p>
            <a:pPr lvl="1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SpringBoot sẽ sử dụng các thông tin DataSource để tự động tạo Connection Pool trong Tomcat</a:t>
            </a:r>
          </a:p>
          <a:p>
            <a:pPr lvl="1"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8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17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865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Kết quả khi chạy với các thành phần từ CSDL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33450"/>
            <a:ext cx="5181600" cy="570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8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18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750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Thêm thành phần từ form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457200" y="838200"/>
            <a:ext cx="8382000" cy="619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Tạo lớp IngredientController để xử lý việc thêm mới 1 thành phần vào CSDL từ form. </a:t>
            </a:r>
          </a:p>
          <a:p>
            <a:pPr lvl="1" indent="-8890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package tacos.web;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org.springframework.beans.factory.annotation.Autowired;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org.springframework.stereotype.Controller;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org.springframework.ui.Model;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org.springframework.web.bind.annotation.GetMapping;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org.springframework.web.bind.annotation.PostMapping;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org.springframework.web.bind.annotation.RequestMapping;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lombok.extern.slf4j.Slf4j;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tacos.data.IngredientRepository;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import tacos.Ingredient;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@Slf4j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@Controller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@RequestMapping("/ingredient")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public class IngredientController {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private final IngredientRepository ingredientRepo;</a:t>
            </a:r>
          </a:p>
          <a:p>
            <a:pPr lvl="1">
              <a:spcBef>
                <a:spcPct val="20000"/>
              </a:spcBef>
            </a:pPr>
            <a:endParaRPr lang="en-US" sz="1400">
              <a:latin typeface="Courier New" charset="0"/>
              <a:cs typeface="Courier New" charset="0"/>
            </a:endParaRP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@Autowired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public IngredientController(IngredientRepository ingredientRepo) {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	this.ingredientRepo = ingredientRepo;</a:t>
            </a:r>
          </a:p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spcBef>
                <a:spcPct val="20000"/>
              </a:spcBef>
            </a:pPr>
            <a:endParaRPr lang="en-US" sz="16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6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FA8668EC-9A0E-844F-9E2C-289E6B262477}" type="slidenum">
              <a:rPr lang="en-US" sz="1000"/>
              <a:pPr algn="r"/>
              <a:t>19</a:t>
            </a:fld>
            <a:endParaRPr lang="en-US" sz="1000"/>
          </a:p>
        </p:txBody>
      </p:sp>
      <p:sp>
        <p:nvSpPr>
          <p:cNvPr id="430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7503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Thêm thành phần từ form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81000" y="941387"/>
            <a:ext cx="84582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001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@GetMapping("/add")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public String showAddForm(Model model) {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	model.addAttribute("ingredient", new Ingredient(null, null, null));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	return "addIngredient";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@PostMapping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public String addIngredient(Ingredient ingredient, Model model) {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ingredientRepo.save(ingredient);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model.addAttribute(ingredient);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log.info("Ingredient saved: " + ingredient);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  return "addIngredientSuccess";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 lvl="1" indent="-133350">
              <a:spcBef>
                <a:spcPct val="20000"/>
              </a:spcBef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140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1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95AAEA06-A43D-E944-BF5D-DA8D93124400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16386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5919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Thao tác CSDL thông qua Spring JDBC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685800" y="909638"/>
            <a:ext cx="79248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Lớp JdbcTemplate:</a:t>
            </a:r>
          </a:p>
          <a:p>
            <a:pPr marL="742950" lvl="1" indent="-285750">
              <a:buFont typeface="Wingdings" charset="0"/>
              <a:buChar char="Ø"/>
            </a:pPr>
            <a:r>
              <a:rPr lang="vi-VN" sz="2000">
                <a:latin typeface="Arial" charset="0"/>
                <a:cs typeface="Arial" charset="0"/>
              </a:rPr>
              <a:t>Cung cấp phương tiện để thực hiện thao tác với CSDL thuận tiện hơn.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Phương pháp truyền thống: Tạo Connection, Statment, Query, Update ...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Sử dụng JdbcTemplate: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238500"/>
            <a:ext cx="606901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20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823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IngredientController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379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Đường dẫn mức lớp là /ingredient.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Đối tượng IngredientRepository được gắn vào lớp này để thao tác tới bảng Ingredient trong CSDL.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Phương thức showAddForm() sẽ chuyển tiếp đến trang hiển thị form nhập thành phần mới.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Gắn với GetMapping ở đường dẫn mức phương thức /add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Tạo một đối tượng Ingredient rỗng chuyển qua form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Trả về tên view là addIngredient</a:t>
            </a:r>
            <a:endParaRPr lang="vi-VN" sz="20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2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21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8231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IngredientController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385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Phương thức addIngredient() được gọi khi form được submit. Gắn với method POST và không có đường dẫn mức phương thức (sẽ dùng đường dẫn mức lớp)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Phương thức này nhận tham số là đối tượng Ingredient được chuyển tới từ form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Thực hiện lưu đối tượng vào CDSL thông qua phương thức save của IngredientRepository.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Thực hiện lưu đối tượng ingredient vào Model và chuyển đến trang hiển thị thông tin thêm thành công</a:t>
            </a:r>
          </a:p>
        </p:txBody>
      </p:sp>
    </p:spTree>
    <p:extLst>
      <p:ext uri="{BB962C8B-B14F-4D97-AF65-F5344CB8AC3E}">
        <p14:creationId xmlns:p14="http://schemas.microsoft.com/office/powerpoint/2010/main" val="78330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22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15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là form nhập thành phần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89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vi-VN" sz="2400">
                <a:latin typeface="Arial" charset="0"/>
                <a:cs typeface="Arial" charset="0"/>
              </a:rPr>
              <a:t>Tạo trang view có tên là addIngredient.html </a:t>
            </a:r>
            <a:endParaRPr lang="en-US" sz="1400">
              <a:latin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&lt;html xmlns="http://www.w3.org/1999/xhtml"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xmlns:th="http://www.thymeleaf.org"&gt;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&lt;title&gt;Taco Cloud&lt;/title&gt;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&lt;link rel="stylesheet" th:href="@{/styles.css}" /&gt;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&lt;/head&gt;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&lt;form method="POST" th:action="@{/ingredient}" th:object="${ingredient}"&gt;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&lt;h1&gt;Add a new Ingredient!&lt;/h1&gt;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&lt;h3&gt;Input the ingredient information ...&lt;/h3&gt;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&lt;table cellspacing="5" border="0"&gt;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align="right"&gt;&lt;label for="id"&gt;ID: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align="right"&gt;&lt;input type="text" th:field="*{id}"/&gt;&lt;/td&gt;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&lt;/tr&gt;</a:t>
            </a:r>
          </a:p>
        </p:txBody>
      </p:sp>
    </p:spTree>
    <p:extLst>
      <p:ext uri="{BB962C8B-B14F-4D97-AF65-F5344CB8AC3E}">
        <p14:creationId xmlns:p14="http://schemas.microsoft.com/office/powerpoint/2010/main" val="2210991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23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15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là form nhập thành phần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71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align="right"&gt;&lt;label for="name"&gt;Name: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align="right"&gt;&lt;input type="text" th:field="*{name}"/&gt;&lt;/td&gt;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align="right"&gt;&lt;label for="type"&gt;Type: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&lt;td align="left"&gt;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 &lt;select th:field="*{type}"&gt;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th:value="'WRAP'" th:text="WRAP"&gt;&lt;/option&gt;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th:value="'PROTEIN'" th:text="PROTEIN"&gt;&lt;/option&gt;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th:value="VEGGIES" th:text="VEGGIES"&gt;&lt;/option&gt;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th:value="'CHEESE'" th:text="CHEESE"&gt;&lt;/option&gt;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  &lt;option th:value="'SAUCE'" th:text="SAUCE"&gt;&lt;/option&gt;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 &lt;/select&gt;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</a:t>
            </a:r>
            <a:endParaRPr lang="vi-VN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24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15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là form nhập thành phần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453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&lt;td&gt;&lt;/td&gt;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 &lt;td&gt;&lt;br&gt;&lt;input type="submit" value="Submit"&gt;&lt;/td&gt;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&lt;/table&gt;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 &lt;/form&gt;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&lt;/html&gt;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en-US" sz="2400">
                <a:latin typeface="Arial" charset="0"/>
                <a:cs typeface="Arial" charset="0"/>
              </a:rPr>
              <a:t>Lưu ý: Các trường của form sẽ được gắn vào đối tượng ingredient (ấn định trong thuộc tính th:object của form) và chuyển đi cùng với request khi form được submit.</a:t>
            </a:r>
            <a:endParaRPr lang="vi-VN" sz="2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2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25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83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hiển thị nhập thành công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56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/>
              <a:buChar char="•"/>
            </a:pPr>
            <a:r>
              <a:rPr lang="vi-VN" sz="2400">
                <a:latin typeface="Arial" charset="0"/>
                <a:cs typeface="Arial" charset="0"/>
              </a:rPr>
              <a:t>Tạo trang view có tên là addIngredientSuccess.html </a:t>
            </a:r>
            <a:endParaRPr lang="en-US" sz="1400">
              <a:latin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&lt;html xmlns="http://www.w3.org/1999/xhtml"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xmlns:th="http://www.thymeleaf.org"&gt;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&lt;title&gt;Taco Cloud&lt;/title&gt;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&lt;link rel="stylesheet" th:href="@{/styles.css}" /&gt;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&lt;/head&gt;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&lt;h1&gt;Add Ingredient Successfully!&lt;/h1&gt;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&lt;table cellspacing="5" border="0"&gt;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align="right"&gt;&lt;label for="id"&gt;ID: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align="left"&gt;&lt;label th:text="${ingredient.id}"&gt;&lt;/label&gt;&lt;/td&gt;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</a:t>
            </a:r>
            <a:endParaRPr lang="en-US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26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6083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Tạo trang view hiển thị nhập thành công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772400" cy="571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>
                <a:latin typeface="Arial" charset="0"/>
                <a:cs typeface="Arial" charset="0"/>
              </a:rPr>
              <a:t>   </a:t>
            </a:r>
            <a:r>
              <a:rPr lang="mr-IN" sz="1400">
                <a:latin typeface="Arial" charset="0"/>
                <a:cs typeface="Arial" charset="0"/>
              </a:rPr>
              <a:t>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align="right"&gt;&lt;label for="name"&gt;Name: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align="left"&gt;&lt;label th:text="${ingredient.name}"&gt;&lt;/label&gt;&lt;/td&gt;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&lt;tr&gt;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align="right"&gt;&lt;label for="type"&gt;Type: 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  &lt;td align="left"&gt;&lt;label th:text="${ingredient.type}"&gt;&lt;/label&gt;&lt;/td&gt;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&lt;/tr&gt;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&lt;/table&gt;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&lt;p&gt;To enter another Ingredient, click on the Back &lt;br&gt;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button in your browser or the Return button shown &lt;br&gt;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below.&lt;/p&gt;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&lt;form action="/ingredient/add" method="get"&gt;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    &lt;input type="submit" value="Return"&gt;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  &lt;/form&gt;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mr-IN" sz="1400">
                <a:latin typeface="Arial" charset="0"/>
                <a:cs typeface="Arial" charset="0"/>
              </a:rPr>
              <a:t>&lt;/html&gt;</a:t>
            </a:r>
            <a:endParaRPr lang="en-US" sz="14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42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27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4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Thực hiện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62382"/>
            <a:ext cx="7772400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Gõ localhost:8080/ingredient/add vào trình duyệt, form nhập hiện ra:</a:t>
            </a:r>
          </a:p>
        </p:txBody>
      </p:sp>
      <p:pic>
        <p:nvPicPr>
          <p:cNvPr id="2" name="Picture 1" descr="Screen Shot 2020-08-03 at 7.00.3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629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4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28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49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Thực hiện nhập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62382"/>
            <a:ext cx="7772400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Nhập thông tin và bấm Submit, thành phần sẽ được lưu vào CSDL và chuyển đến trang xác nhận</a:t>
            </a:r>
          </a:p>
        </p:txBody>
      </p:sp>
      <p:pic>
        <p:nvPicPr>
          <p:cNvPr id="3" name="Picture 2" descr="Screen Shot 2020-08-03 at 7.02.5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32000"/>
            <a:ext cx="553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78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29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2579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Kiểm tra kết quả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862382"/>
            <a:ext cx="7772400" cy="140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Quay lại trang design (localhost:8080/design) để kiểm tra đã có thành phần mới (hoặc kiểm tra trong CSDL)</a:t>
            </a:r>
          </a:p>
        </p:txBody>
      </p:sp>
      <p:pic>
        <p:nvPicPr>
          <p:cNvPr id="2" name="Picture 1" descr="Screen Shot 2020-08-03 at 7.04.1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56043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C84CC9BF-B6F5-C348-A4F6-7CC55C17806D}" type="slidenum">
              <a:rPr lang="en-US" sz="1000"/>
              <a:pPr algn="r"/>
              <a:t>3</a:t>
            </a:fld>
            <a:endParaRPr lang="en-US" sz="1000"/>
          </a:p>
        </p:txBody>
      </p:sp>
      <p:sp>
        <p:nvSpPr>
          <p:cNvPr id="17410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21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Điều chỉnh các lớp mô hình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685800" y="838200"/>
            <a:ext cx="7924800" cy="553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CSDL có trường khoá -&gt; Các lớp mô hình bổ sung thuộc tính Id (nếu chưa có).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Bổ sung thuộc tính createdAt và placedAt cho các lớp Taco và Order. 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  <a:p>
            <a:pPr lvl="1"/>
            <a:r>
              <a:rPr lang="mr-IN" sz="1800">
                <a:latin typeface="Courier New"/>
                <a:cs typeface="Courier New"/>
              </a:rPr>
              <a:t>@Data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public class Taco {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Long id;</a:t>
            </a:r>
          </a:p>
          <a:p>
            <a:pPr lvl="1"/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Date createdAt;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latin typeface="Courier New"/>
                <a:cs typeface="Courier New"/>
              </a:rPr>
              <a:t>...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}</a:t>
            </a:r>
          </a:p>
          <a:p>
            <a:pPr lvl="1"/>
            <a:endParaRPr lang="mr-IN" sz="1800">
              <a:latin typeface="Courier New"/>
              <a:cs typeface="Courier New"/>
            </a:endParaRPr>
          </a:p>
          <a:p>
            <a:pPr lvl="1"/>
            <a:r>
              <a:rPr lang="mr-IN" sz="1800">
                <a:latin typeface="Courier New"/>
                <a:cs typeface="Courier New"/>
              </a:rPr>
              <a:t>@Data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public class Order {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Long id;</a:t>
            </a:r>
          </a:p>
          <a:p>
            <a:pPr lvl="1"/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mr-IN" sz="1800">
                <a:solidFill>
                  <a:srgbClr val="FF0000"/>
                </a:solidFill>
                <a:latin typeface="Courier New"/>
                <a:cs typeface="Courier New"/>
              </a:rPr>
              <a:t>private Date placedAt</a:t>
            </a:r>
            <a:r>
              <a:rPr lang="mr-IN" sz="180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	</a:t>
            </a:r>
            <a:r>
              <a:rPr lang="mr-IN" sz="1800">
                <a:latin typeface="Courier New"/>
                <a:cs typeface="Courier New"/>
              </a:rPr>
              <a:t>...</a:t>
            </a:r>
          </a:p>
          <a:p>
            <a:pPr lvl="1"/>
            <a:r>
              <a:rPr lang="mr-IN" sz="1800">
                <a:latin typeface="Courier New"/>
                <a:cs typeface="Courier New"/>
              </a:rPr>
              <a:t>}</a:t>
            </a:r>
            <a:endParaRPr lang="vi-VN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B2A1BDCC-66BB-7943-B5C6-56956672EC0C}" type="slidenum">
              <a:rPr lang="en-US" sz="1000"/>
              <a:pPr algn="r"/>
              <a:t>4</a:t>
            </a:fld>
            <a:endParaRPr lang="en-US" sz="1000"/>
          </a:p>
        </p:txBody>
      </p:sp>
      <p:sp>
        <p:nvSpPr>
          <p:cNvPr id="1843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195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Làm việc với JdbcTemplate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685800" y="990600"/>
            <a:ext cx="7924800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Bổ sung thêm thư viện vào dự án (file pom.xml)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&lt;dependency&gt;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&lt;groupId&gt;org.springframework.boot&lt;/groupId&gt;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&lt;artifactId&gt;spring-boot-starter-jdbc&lt;/artifactId&gt;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&lt;/dependency&gt;</a:t>
            </a:r>
          </a:p>
          <a:p>
            <a:pPr lvl="1">
              <a:spcBef>
                <a:spcPct val="20000"/>
              </a:spcBef>
            </a:pPr>
            <a:endParaRPr lang="en-US" sz="1800">
              <a:latin typeface="Courier New" charset="0"/>
              <a:cs typeface="Courier New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Thiết lập cấu hình CSDL để sử dụng: Sử dụng CSDL MySQL.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&lt;dependency&gt;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&lt;groupId&gt;mysql&lt;/groupId&gt;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&lt;artifactId&gt;mysql-connector-java&lt;/artifactId&gt;</a:t>
            </a:r>
          </a:p>
          <a:p>
            <a:pPr lvl="2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&lt;scope&gt;runtime&lt;/scope&gt;</a:t>
            </a:r>
          </a:p>
          <a:p>
            <a:pPr lvl="1"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&lt;/dependency&gt; 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4F7E23D5-D305-4D4B-A617-C87D93624E6E}" type="slidenum">
              <a:rPr lang="en-US" sz="1000"/>
              <a:pPr algn="r"/>
              <a:t>5</a:t>
            </a:fld>
            <a:endParaRPr lang="en-US" sz="1000"/>
          </a:p>
        </p:txBody>
      </p:sp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432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Định nghĩa các Repositories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79248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Repository thực hiện các công việc: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r>
              <a:rPr lang="en-US" sz="2000">
                <a:latin typeface="Arial" charset="0"/>
                <a:cs typeface="Arial" charset="0"/>
              </a:rPr>
              <a:t>Truy vấn lấy tất cả các thành phần từ CSDL vào 1 tập hợp các đối tượng Ingredient.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r>
              <a:rPr lang="en-US" sz="2000">
                <a:latin typeface="Arial" charset="0"/>
                <a:cs typeface="Arial" charset="0"/>
              </a:rPr>
              <a:t>Truy vấn lấy 1 thành phần duy nhất theo Id.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r>
              <a:rPr lang="en-US" sz="2000">
                <a:latin typeface="Arial" charset="0"/>
                <a:cs typeface="Arial" charset="0"/>
              </a:rPr>
              <a:t>Lưu thông tin 1 thành phần vào CSDL</a:t>
            </a:r>
            <a:r>
              <a:rPr lang="en-US" sz="2000"/>
              <a:t>.</a:t>
            </a:r>
          </a:p>
          <a:p>
            <a:pPr marL="742950" lvl="1" indent="-285750">
              <a:spcBef>
                <a:spcPct val="20000"/>
              </a:spcBef>
              <a:buFont typeface="Wingdings" charset="0"/>
              <a:buChar char="Ø"/>
            </a:pPr>
            <a:endParaRPr lang="en-US" sz="2000"/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package tacos.data;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 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tacos.Ingredient;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 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public interface IngredientRepository 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Iterable&lt;Ingredient&gt; findAll();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Ingredient findById(String id);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Ingredient save(Ingredient ingredient);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} </a:t>
            </a:r>
          </a:p>
          <a:p>
            <a:pPr lvl="2">
              <a:spcBef>
                <a:spcPct val="20000"/>
              </a:spcBef>
            </a:pPr>
            <a:endParaRPr lang="en-US" sz="1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33080393-4C29-3B4A-8948-360E0F2C923C}" type="slidenum">
              <a:rPr lang="en-US" sz="1000"/>
              <a:pPr algn="r"/>
              <a:t>6</a:t>
            </a:fld>
            <a:endParaRPr lang="en-US" sz="1000"/>
          </a:p>
        </p:txBody>
      </p:sp>
      <p:sp>
        <p:nvSpPr>
          <p:cNvPr id="20482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0483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8305800" cy="605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00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Sử dụng JdbcTemplate để thao tác CSDL: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package tacos.data;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org.springframework.beans.factory.annotation.Autowired;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org.springframework.jdbc.core.JdbcTemplate;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org.springframework.jdbc.core.RowMapper;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org.springframework.stereotype.Repository;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import tacos.Ingredient;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@Repository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public class JdbcIngredientRepository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implements IngredientRepository {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private JdbcTemplate jdbc;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@Autowired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public JdbcIngredientRepository(JdbcTemplate jdbc) {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  this.jdbc = jdbc;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  }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... </a:t>
            </a:r>
          </a:p>
          <a:p>
            <a:pPr lvl="1">
              <a:spcBef>
                <a:spcPct val="20000"/>
              </a:spcBef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9D982324-D6F0-FC49-9E44-95FDB529BCB9}" type="slidenum">
              <a:rPr lang="en-US" sz="1000"/>
              <a:pPr algn="r"/>
              <a:t>7</a:t>
            </a:fld>
            <a:endParaRPr lang="en-US" sz="1000"/>
          </a:p>
        </p:txBody>
      </p:sp>
      <p:sp>
        <p:nvSpPr>
          <p:cNvPr id="24578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4579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Chú giải @Repository: Đánh dấu lớp nhằm báo cho Spring container biết và khởi tạo nó như 1 bean trong hệ thống.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K</a:t>
            </a:r>
            <a:r>
              <a:rPr lang="en-US" sz="2400">
                <a:latin typeface="Arial" charset="0"/>
                <a:cs typeface="Arial" charset="0"/>
              </a:rPr>
              <a:t>h</a:t>
            </a:r>
            <a:r>
              <a:rPr lang="vi-VN" sz="2400">
                <a:latin typeface="Arial" charset="0"/>
                <a:cs typeface="Arial" charset="0"/>
              </a:rPr>
              <a:t>i Spring tạo bean IngredientRepository, Spring sẽ tạo và gắn đối tượng JdbcTemplate vào nó bằng chú giải @Autowired cho hàm dựng.</a:t>
            </a:r>
          </a:p>
          <a:p>
            <a:pPr marL="342900" indent="-342900">
              <a:buFontTx/>
              <a:buChar char="-"/>
            </a:pPr>
            <a:endParaRPr lang="vi-VN" sz="2400">
              <a:latin typeface="Arial" charset="0"/>
              <a:cs typeface="Arial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Tiếp tục thực thi các phương thức findAll() và findById() để truy vấn dữ liệu.</a:t>
            </a:r>
          </a:p>
          <a:p>
            <a:pPr marL="342900" indent="-342900"/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116B4FE7-AC26-A14B-A73C-66A4B4D876CE}" type="slidenum">
              <a:rPr lang="en-US" sz="1000"/>
              <a:pPr algn="r"/>
              <a:t>8</a:t>
            </a:fld>
            <a:endParaRPr lang="en-US" sz="1000"/>
          </a:p>
        </p:txBody>
      </p:sp>
      <p:sp>
        <p:nvSpPr>
          <p:cNvPr id="26626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6627" name="TextBox 7"/>
          <p:cNvSpPr txBox="1">
            <a:spLocks noChangeArrowheads="1"/>
          </p:cNvSpPr>
          <p:nvPr/>
        </p:nvSpPr>
        <p:spPr bwMode="auto">
          <a:xfrm>
            <a:off x="685800" y="838200"/>
            <a:ext cx="8305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@Override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public Iterable&lt;Ingredient&gt; findAll()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return jdbc.query("select id, name, type from Ingredient",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this::mapRowToIngredient);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@Override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public Ingredient findById(String id)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return jdbc.queryForObject(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"select id, name, type from Ingredient where id=?",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this::mapRowToIngredient, id);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 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private Ingredient mapRowToIngredient(ResultSet rs, int rowNum)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throws SQLException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return new Ingredient(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rs.getString("id"),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rs.getString("name"),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      Ingredient.Type.valueOf(rs.getString("type")));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 sz="1400"/>
          </a:p>
          <a:p>
            <a:pPr algn="r"/>
            <a:r>
              <a:rPr lang="en-US" sz="1000"/>
              <a:t>Slide </a:t>
            </a:r>
            <a:fld id="{2DE26265-310A-604A-AAA6-3F40570AD103}" type="slidenum">
              <a:rPr lang="en-US" sz="1000"/>
              <a:pPr algn="r"/>
              <a:t>9</a:t>
            </a:fld>
            <a:endParaRPr lang="en-US" sz="1000"/>
          </a:p>
        </p:txBody>
      </p:sp>
      <p:sp>
        <p:nvSpPr>
          <p:cNvPr id="28674" name="TextBox 6"/>
          <p:cNvSpPr txBox="1">
            <a:spLocks noChangeArrowheads="1"/>
          </p:cNvSpPr>
          <p:nvPr/>
        </p:nvSpPr>
        <p:spPr bwMode="auto">
          <a:xfrm>
            <a:off x="685800" y="3048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vi-VN" sz="2400" b="1">
                <a:solidFill>
                  <a:schemeClr val="accent2"/>
                </a:solidFill>
                <a:latin typeface="Arial" charset="0"/>
                <a:cs typeface="Arial" charset="0"/>
              </a:rPr>
              <a:t>Lớp thực thi giao diện</a:t>
            </a:r>
            <a:endParaRPr lang="en-US" sz="2400" b="1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28675" name="TextBox 7"/>
          <p:cNvSpPr txBox="1">
            <a:spLocks noChangeArrowheads="1"/>
          </p:cNvSpPr>
          <p:nvPr/>
        </p:nvSpPr>
        <p:spPr bwMode="auto">
          <a:xfrm>
            <a:off x="685800" y="1066800"/>
            <a:ext cx="77724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findAll() findById() làm việc với JdbcTemplate theo cách tương tự.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findAll(): 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Cần trả về 1 danh sách đối tượng.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Sử dụng phương thức query()của JdbcTemplate.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Chấp nhận câu truy vấn SQL và hàm thực thi RowMapper của Spring để chuyển đổi các hàng trong CSDL sang đối tượng.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Có thể nhận tham số, nhưng chưa cần trong ví dụ này.</a:t>
            </a:r>
            <a:endParaRPr lang="vi-VN" sz="2400">
              <a:latin typeface="Arial" charset="0"/>
              <a:cs typeface="Arial" charset="0"/>
            </a:endParaRP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findById:</a:t>
            </a:r>
          </a:p>
          <a:p>
            <a:pPr marL="742950" lvl="1" indent="-285750">
              <a:buFontTx/>
              <a:buChar char="-"/>
            </a:pPr>
            <a:r>
              <a:rPr lang="en-US" sz="2000">
                <a:latin typeface="Arial" charset="0"/>
                <a:cs typeface="Arial" charset="0"/>
              </a:rPr>
              <a:t>T</a:t>
            </a:r>
            <a:r>
              <a:rPr lang="vi-VN" sz="2000">
                <a:latin typeface="Arial" charset="0"/>
                <a:cs typeface="Arial" charset="0"/>
              </a:rPr>
              <a:t>rả về 1 đối tượng.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Sử dụng queryForObject() thay vì query().</a:t>
            </a:r>
          </a:p>
          <a:p>
            <a:pPr marL="742950" lvl="1" indent="-285750">
              <a:buFontTx/>
              <a:buChar char="-"/>
            </a:pPr>
            <a:r>
              <a:rPr lang="vi-VN" sz="2000">
                <a:latin typeface="Arial" charset="0"/>
                <a:cs typeface="Arial" charset="0"/>
              </a:rPr>
              <a:t>Tham số là câu lệnh truy vấn, hàm thực thi RowMapper, Id của đối tượng cần tìm (thay thế vị trí ? </a:t>
            </a:r>
            <a:r>
              <a:rPr lang="en-US" sz="2000">
                <a:latin typeface="Arial" charset="0"/>
                <a:cs typeface="Arial" charset="0"/>
              </a:rPr>
              <a:t>t</a:t>
            </a:r>
            <a:r>
              <a:rPr lang="vi-VN" sz="2000">
                <a:latin typeface="Arial" charset="0"/>
                <a:cs typeface="Arial" charset="0"/>
              </a:rPr>
              <a:t>rong truy vấn)</a:t>
            </a:r>
          </a:p>
          <a:p>
            <a:pPr marL="342900" indent="-342900">
              <a:buFontTx/>
              <a:buChar char="-"/>
            </a:pPr>
            <a:r>
              <a:rPr lang="vi-VN" sz="2400">
                <a:latin typeface="Arial" charset="0"/>
                <a:cs typeface="Arial" charset="0"/>
              </a:rPr>
              <a:t>Trong cả 2 trường hợp, hàm thực thi RowMapper đều là hàm mapRowToIngredient().</a:t>
            </a:r>
          </a:p>
          <a:p>
            <a:pPr marL="342900" indent="-342900"/>
            <a:endParaRPr lang="vi-VN" sz="24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3054</TotalTime>
  <Words>3010</Words>
  <Application>Microsoft Office PowerPoint</Application>
  <PresentationFormat>On-screen Show (4:3)</PresentationFormat>
  <Paragraphs>453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Times New Roman</vt:lpstr>
      <vt:lpstr>Wingdings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</dc:creator>
  <cp:lastModifiedBy>Tran Tien Cong</cp:lastModifiedBy>
  <cp:revision>20</cp:revision>
  <dcterms:created xsi:type="dcterms:W3CDTF">2019-11-22T03:59:50Z</dcterms:created>
  <dcterms:modified xsi:type="dcterms:W3CDTF">2022-04-22T06:46:21Z</dcterms:modified>
</cp:coreProperties>
</file>