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0"/>
  </p:notesMasterIdLst>
  <p:sldIdLst>
    <p:sldId id="258" r:id="rId4"/>
    <p:sldId id="259" r:id="rId5"/>
    <p:sldId id="260" r:id="rId6"/>
    <p:sldId id="262" r:id="rId7"/>
    <p:sldId id="263" r:id="rId8"/>
    <p:sldId id="264" r:id="rId9"/>
  </p:sldIdLst>
  <p:sldSz cx="10969625" cy="6170613"/>
  <p:notesSz cx="6858000" cy="9144000"/>
  <p:custDataLst>
    <p:tags r:id="rId1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ran Hoang Duy (RBVH/EJV61)" initials="NTHD(" lastIdx="1" clrIdx="0">
    <p:extLst>
      <p:ext uri="{19B8F6BF-5375-455C-9EA6-DF929625EA0E}">
        <p15:presenceInfo xmlns:p15="http://schemas.microsoft.com/office/powerpoint/2012/main" userId="Nguyen Tran Hoang Duy (RBVH/EJV6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CC99"/>
    <a:srgbClr val="996633"/>
    <a:srgbClr val="66FFFF"/>
    <a:srgbClr val="FF0066"/>
    <a:srgbClr val="CC6600"/>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2" d="100"/>
          <a:sy n="112" d="100"/>
        </p:scale>
        <p:origin x="12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16.11.2020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RBVH/EJV61 | 2020-11-14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844060" y="1392843"/>
            <a:ext cx="3148792" cy="2361594"/>
          </a:xfrm>
          <a:prstGeom prst="rect">
            <a:avLst/>
          </a:prstGeom>
        </p:spPr>
      </p:pic>
      <p:grpSp>
        <p:nvGrpSpPr>
          <p:cNvPr id="55" name="Group 54"/>
          <p:cNvGrpSpPr/>
          <p:nvPr/>
        </p:nvGrpSpPr>
        <p:grpSpPr>
          <a:xfrm>
            <a:off x="3516956" y="2277423"/>
            <a:ext cx="5278451" cy="708730"/>
            <a:chOff x="3910155" y="2534276"/>
            <a:chExt cx="5278451" cy="708730"/>
          </a:xfrm>
        </p:grpSpPr>
        <p:cxnSp>
          <p:nvCxnSpPr>
            <p:cNvPr id="38" name="Elbow Connector 37"/>
            <p:cNvCxnSpPr/>
            <p:nvPr/>
          </p:nvCxnSpPr>
          <p:spPr>
            <a:xfrm rot="10800000">
              <a:off x="3910361" y="2964695"/>
              <a:ext cx="5278244" cy="278311"/>
            </a:xfrm>
            <a:prstGeom prst="bentConnector3">
              <a:avLst>
                <a:gd name="adj1" fmla="val 14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3910155" y="2534276"/>
              <a:ext cx="5278451" cy="430418"/>
            </a:xfrm>
            <a:prstGeom prst="bentConnector3">
              <a:avLst>
                <a:gd name="adj1" fmla="val 14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sz="quarter" idx="15"/>
          </p:nvPr>
        </p:nvSpPr>
        <p:spPr/>
        <p:txBody>
          <a:bodyPr/>
          <a:lstStyle/>
          <a:p>
            <a:r>
              <a:rPr lang="en-US" dirty="0" smtClean="0">
                <a:solidFill>
                  <a:schemeClr val="accent2">
                    <a:lumMod val="75000"/>
                  </a:schemeClr>
                </a:solidFill>
              </a:rPr>
              <a:t>Connectivity</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a:t>
            </a:fld>
            <a:endParaRPr lang="en-US" noProof="1"/>
          </a:p>
        </p:txBody>
      </p:sp>
      <p:grpSp>
        <p:nvGrpSpPr>
          <p:cNvPr id="12" name="Group 11"/>
          <p:cNvGrpSpPr/>
          <p:nvPr/>
        </p:nvGrpSpPr>
        <p:grpSpPr>
          <a:xfrm>
            <a:off x="7954780" y="563535"/>
            <a:ext cx="1639452" cy="1639452"/>
            <a:chOff x="8273639" y="1105965"/>
            <a:chExt cx="1639452" cy="1639452"/>
          </a:xfrm>
        </p:grpSpPr>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73639" y="1105965"/>
              <a:ext cx="1639452" cy="1639452"/>
            </a:xfrm>
            <a:prstGeom prst="rect">
              <a:avLst/>
            </a:prstGeom>
          </p:spPr>
        </p:pic>
        <p:pic>
          <p:nvPicPr>
            <p:cNvPr id="6" name="Picture 5"/>
            <p:cNvPicPr>
              <a:picLocks noChangeAspect="1"/>
            </p:cNvPicPr>
            <p:nvPr/>
          </p:nvPicPr>
          <p:blipFill>
            <a:blip r:embed="rId4"/>
            <a:stretch>
              <a:fillRect/>
            </a:stretch>
          </p:blipFill>
          <p:spPr>
            <a:xfrm>
              <a:off x="8333446" y="1355881"/>
              <a:ext cx="1494495" cy="837192"/>
            </a:xfrm>
            <a:prstGeom prst="rect">
              <a:avLst/>
            </a:prstGeom>
          </p:spPr>
        </p:pic>
      </p:grpSp>
      <p:grpSp>
        <p:nvGrpSpPr>
          <p:cNvPr id="14" name="Group 13"/>
          <p:cNvGrpSpPr/>
          <p:nvPr/>
        </p:nvGrpSpPr>
        <p:grpSpPr>
          <a:xfrm>
            <a:off x="8006178" y="3083699"/>
            <a:ext cx="1476769" cy="1476769"/>
            <a:chOff x="5011516" y="2619444"/>
            <a:chExt cx="1476769" cy="1476769"/>
          </a:xfrm>
        </p:grpSpPr>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97190" y="2752851"/>
              <a:ext cx="713677" cy="11649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1516" y="2619444"/>
              <a:ext cx="1476769" cy="1476769"/>
            </a:xfrm>
            <a:prstGeom prst="rect">
              <a:avLst/>
            </a:prstGeom>
          </p:spPr>
        </p:pic>
      </p:grpSp>
      <p:sp>
        <p:nvSpPr>
          <p:cNvPr id="23" name="TextBox 22"/>
          <p:cNvSpPr txBox="1"/>
          <p:nvPr/>
        </p:nvSpPr>
        <p:spPr>
          <a:xfrm>
            <a:off x="4321599" y="2211278"/>
            <a:ext cx="3018263" cy="282552"/>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B0F0"/>
                </a:solidFill>
                <a:effectLst/>
                <a:uLnTx/>
                <a:uFillTx/>
              </a:rPr>
              <a:t>Vehicle</a:t>
            </a:r>
            <a:r>
              <a:rPr kumimoji="0" lang="en-US" sz="1800" b="0" i="0" u="none" strike="noStrike" kern="0" cap="none" spc="0" normalizeH="0" noProof="0" dirty="0" smtClean="0">
                <a:ln>
                  <a:noFill/>
                </a:ln>
                <a:solidFill>
                  <a:srgbClr val="00B0F0"/>
                </a:solidFill>
                <a:effectLst/>
                <a:uLnTx/>
                <a:uFillTx/>
              </a:rPr>
              <a:t> Status</a:t>
            </a:r>
            <a:endParaRPr kumimoji="0" lang="en-US" sz="1800" b="0" i="0" u="none" strike="noStrike" kern="0" cap="none" spc="0" normalizeH="0" baseline="0" noProof="0" dirty="0" smtClean="0">
              <a:ln>
                <a:noFill/>
              </a:ln>
              <a:solidFill>
                <a:srgbClr val="00B0F0"/>
              </a:solidFill>
              <a:effectLst/>
              <a:uLnTx/>
              <a:uFillTx/>
            </a:endParaRPr>
          </a:p>
        </p:txBody>
      </p:sp>
      <p:sp>
        <p:nvSpPr>
          <p:cNvPr id="25" name="TextBox 24"/>
          <p:cNvSpPr txBox="1"/>
          <p:nvPr/>
        </p:nvSpPr>
        <p:spPr>
          <a:xfrm>
            <a:off x="4321599" y="2823509"/>
            <a:ext cx="3081123" cy="282552"/>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FF0000"/>
                </a:solidFill>
                <a:effectLst/>
                <a:uLnTx/>
                <a:uFillTx/>
              </a:rPr>
              <a:t>Speed Limit</a:t>
            </a:r>
          </a:p>
        </p:txBody>
      </p:sp>
      <p:grpSp>
        <p:nvGrpSpPr>
          <p:cNvPr id="54" name="Group 53"/>
          <p:cNvGrpSpPr/>
          <p:nvPr/>
        </p:nvGrpSpPr>
        <p:grpSpPr>
          <a:xfrm>
            <a:off x="3517162" y="2195553"/>
            <a:ext cx="5153268" cy="843542"/>
            <a:chOff x="3910361" y="2452406"/>
            <a:chExt cx="5153268" cy="843542"/>
          </a:xfrm>
        </p:grpSpPr>
        <p:cxnSp>
          <p:nvCxnSpPr>
            <p:cNvPr id="32" name="Elbow Connector 31"/>
            <p:cNvCxnSpPr/>
            <p:nvPr/>
          </p:nvCxnSpPr>
          <p:spPr>
            <a:xfrm flipV="1">
              <a:off x="3910361" y="2452406"/>
              <a:ext cx="5153268" cy="401133"/>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a:off x="4014848" y="2854585"/>
              <a:ext cx="5048574" cy="441363"/>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8748121" y="2662380"/>
            <a:ext cx="81871" cy="81871"/>
          </a:xfrm>
          <a:prstGeom prst="ellipse">
            <a:avLst/>
          </a:prstGeom>
          <a:solidFill>
            <a:schemeClr val="bg1"/>
          </a:solidFill>
          <a:ln w="9525"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8" name="Oval 57"/>
          <p:cNvSpPr/>
          <p:nvPr/>
        </p:nvSpPr>
        <p:spPr>
          <a:xfrm>
            <a:off x="3545178" y="2551511"/>
            <a:ext cx="81871" cy="81871"/>
          </a:xfrm>
          <a:prstGeom prst="ellipse">
            <a:avLst/>
          </a:prstGeom>
          <a:solidFill>
            <a:schemeClr val="bg1"/>
          </a:solidFill>
          <a:ln w="9525" cap="flat" cmpd="sng" algn="ctr">
            <a:solidFill>
              <a:srgbClr val="00B0F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1" name="Oval 60"/>
          <p:cNvSpPr/>
          <p:nvPr/>
        </p:nvSpPr>
        <p:spPr>
          <a:xfrm>
            <a:off x="3544616" y="2558223"/>
            <a:ext cx="81871" cy="81871"/>
          </a:xfrm>
          <a:prstGeom prst="ellipse">
            <a:avLst/>
          </a:prstGeom>
          <a:solidFill>
            <a:schemeClr val="bg1"/>
          </a:solidFill>
          <a:ln w="9525" cap="flat" cmpd="sng" algn="ctr">
            <a:solidFill>
              <a:srgbClr val="00B0F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64" name="Picture 6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082321" y="219973"/>
            <a:ext cx="511911" cy="447346"/>
          </a:xfrm>
          <a:prstGeom prst="rect">
            <a:avLst/>
          </a:prstGeom>
        </p:spPr>
      </p:pic>
      <p:pic>
        <p:nvPicPr>
          <p:cNvPr id="66" name="Picture 6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73201" y="2762480"/>
            <a:ext cx="511911" cy="447346"/>
          </a:xfrm>
          <a:prstGeom prst="rect">
            <a:avLst/>
          </a:prstGeom>
        </p:spPr>
      </p:pic>
      <p:pic>
        <p:nvPicPr>
          <p:cNvPr id="67" name="Picture 6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3005045" y="1230006"/>
            <a:ext cx="511911" cy="447346"/>
          </a:xfrm>
          <a:prstGeom prst="rect">
            <a:avLst/>
          </a:prstGeom>
        </p:spPr>
      </p:pic>
      <p:grpSp>
        <p:nvGrpSpPr>
          <p:cNvPr id="75" name="Group 74"/>
          <p:cNvGrpSpPr/>
          <p:nvPr/>
        </p:nvGrpSpPr>
        <p:grpSpPr>
          <a:xfrm>
            <a:off x="4646341" y="3928838"/>
            <a:ext cx="2255860" cy="1263259"/>
            <a:chOff x="2461260" y="4174127"/>
            <a:chExt cx="1546860" cy="1090260"/>
          </a:xfrm>
        </p:grpSpPr>
        <p:pic>
          <p:nvPicPr>
            <p:cNvPr id="73" name="Picture 72"/>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704527" y="4174127"/>
              <a:ext cx="970970" cy="728228"/>
            </a:xfrm>
            <a:prstGeom prst="rect">
              <a:avLst/>
            </a:prstGeom>
          </p:spPr>
        </p:pic>
        <p:sp>
          <p:nvSpPr>
            <p:cNvPr id="74" name="TextBox 73"/>
            <p:cNvSpPr txBox="1"/>
            <p:nvPr/>
          </p:nvSpPr>
          <p:spPr>
            <a:xfrm>
              <a:off x="2461260" y="4951967"/>
              <a:ext cx="1546860" cy="312420"/>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Raspberry Pi </a:t>
              </a:r>
              <a:r>
                <a:rPr lang="en-US" kern="0" dirty="0" smtClean="0">
                  <a:solidFill>
                    <a:srgbClr val="000000"/>
                  </a:solidFill>
                </a:rPr>
                <a:t>3</a:t>
              </a:r>
            </a:p>
          </p:txBody>
        </p:sp>
      </p:grpSp>
      <p:cxnSp>
        <p:nvCxnSpPr>
          <p:cNvPr id="77" name="Straight Arrow Connector 76"/>
          <p:cNvCxnSpPr/>
          <p:nvPr/>
        </p:nvCxnSpPr>
        <p:spPr>
          <a:xfrm>
            <a:off x="3870191" y="3545527"/>
            <a:ext cx="1135380" cy="59436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384791" y="2986153"/>
            <a:ext cx="1804896" cy="123172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497878" y="3614804"/>
            <a:ext cx="545722" cy="29986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chemeClr val="accent2">
                    <a:lumMod val="75000"/>
                  </a:schemeClr>
                </a:solidFill>
                <a:effectLst/>
                <a:uLnTx/>
                <a:uFillTx/>
              </a:rPr>
              <a:t>CAN</a:t>
            </a:r>
          </a:p>
        </p:txBody>
      </p:sp>
      <p:sp>
        <p:nvSpPr>
          <p:cNvPr id="84" name="TextBox 83"/>
          <p:cNvSpPr txBox="1"/>
          <p:nvPr/>
        </p:nvSpPr>
        <p:spPr>
          <a:xfrm>
            <a:off x="7279619" y="3628845"/>
            <a:ext cx="758529" cy="700616"/>
          </a:xfrm>
          <a:prstGeom prst="rect">
            <a:avLst/>
          </a:prstGeom>
          <a:noFill/>
        </p:spPr>
        <p:txBody>
          <a:bodyPr wrap="square" lIns="0" tIns="0" rIns="0" bIns="0" rtlCol="0">
            <a:noAutofit/>
          </a:bodyPr>
          <a:lstStyle/>
          <a:p>
            <a:pPr marR="0" defTabSz="914400" eaLnBrk="1" fontAlgn="auto" latinLnBrk="0" hangingPunct="1">
              <a:lnSpc>
                <a:spcPts val="2300"/>
              </a:lnSpc>
              <a:spcBef>
                <a:spcPts val="0"/>
              </a:spcBef>
              <a:spcAft>
                <a:spcPts val="0"/>
              </a:spcAft>
              <a:buClrTx/>
              <a:buSzTx/>
              <a:buFontTx/>
              <a:buNone/>
              <a:tabLst/>
            </a:pPr>
            <a:r>
              <a:rPr kumimoji="0" lang="en-US" sz="1800" b="0" i="0" u="none" strike="noStrike" kern="0" cap="none" spc="0" normalizeH="0" baseline="0" noProof="0" dirty="0" smtClean="0">
                <a:ln>
                  <a:noFill/>
                </a:ln>
                <a:solidFill>
                  <a:schemeClr val="accent2">
                    <a:lumMod val="75000"/>
                  </a:schemeClr>
                </a:solidFill>
                <a:effectLst/>
                <a:uLnTx/>
                <a:uFillTx/>
              </a:rPr>
              <a:t>Kafka</a:t>
            </a:r>
          </a:p>
          <a:p>
            <a:pPr marR="0" defTabSz="914400" eaLnBrk="1" fontAlgn="auto" latinLnBrk="0" hangingPunct="1">
              <a:lnSpc>
                <a:spcPts val="2300"/>
              </a:lnSpc>
              <a:spcBef>
                <a:spcPts val="0"/>
              </a:spcBef>
              <a:spcAft>
                <a:spcPts val="0"/>
              </a:spcAft>
              <a:buClrTx/>
              <a:buSzTx/>
              <a:buFontTx/>
              <a:buNone/>
              <a:tabLst/>
            </a:pPr>
            <a:r>
              <a:rPr lang="en-US" kern="0" dirty="0" smtClean="0">
                <a:solidFill>
                  <a:schemeClr val="accent2">
                    <a:lumMod val="75000"/>
                  </a:schemeClr>
                </a:solidFill>
              </a:rPr>
              <a:t>MQTT</a:t>
            </a:r>
            <a:endParaRPr kumimoji="0" lang="en-US" sz="1800" b="0" i="0" u="none" strike="noStrike" kern="0" cap="none" spc="0" normalizeH="0" baseline="0" noProof="0" dirty="0" smtClean="0">
              <a:ln>
                <a:noFill/>
              </a:ln>
              <a:solidFill>
                <a:schemeClr val="accent2">
                  <a:lumMod val="75000"/>
                </a:schemeClr>
              </a:solidFill>
              <a:effectLst/>
              <a:uLnTx/>
              <a:uFillTx/>
            </a:endParaRPr>
          </a:p>
        </p:txBody>
      </p:sp>
      <p:sp>
        <p:nvSpPr>
          <p:cNvPr id="2" name="TextBox 1"/>
          <p:cNvSpPr txBox="1"/>
          <p:nvPr/>
        </p:nvSpPr>
        <p:spPr>
          <a:xfrm>
            <a:off x="4711230" y="5192097"/>
            <a:ext cx="2238999" cy="31619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The Central Gateway</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621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repeatCount="3000" accel="50000" decel="50000" fill="hold" grpId="0" nodeType="clickEffect">
                                  <p:stCondLst>
                                    <p:cond delay="0"/>
                                  </p:stCondLst>
                                  <p:childTnLst>
                                    <p:animMotion origin="layout" path="M 2.48915E-6 1.6568E-6 L 0.46367 0.00026 C 0.46396 0.05531 0.46396 0.04631 0.46425 0.05866 " pathEditMode="relative" rAng="0" ptsTypes="AAA">
                                      <p:cBhvr>
                                        <p:cTn id="6" dur="2000" fill="hold"/>
                                        <p:tgtEl>
                                          <p:spTgt spid="58"/>
                                        </p:tgtEl>
                                        <p:attrNameLst>
                                          <p:attrName>ppt_x</p:attrName>
                                          <p:attrName>ppt_y</p:attrName>
                                        </p:attrNameLst>
                                      </p:cBhvr>
                                      <p:rCtr x="23213" y="2933"/>
                                    </p:animMotion>
                                  </p:childTnLst>
                                </p:cTn>
                              </p:par>
                              <p:par>
                                <p:cTn id="7" presetID="50" presetClass="path" presetSubtype="0" repeatCount="3000" accel="50000" decel="50000" fill="hold" grpId="0" nodeType="withEffect">
                                  <p:stCondLst>
                                    <p:cond delay="0"/>
                                  </p:stCondLst>
                                  <p:childTnLst>
                                    <p:animMotion origin="layout" path="M -2.79305E-6 -0.00052 C 0.15427 -0.00026 0.30984 -0.00206 0.46426 -0.00206 C 0.46411 -0.0337 0.46411 -0.00901 0.46411 -0.0548 " pathEditMode="relative" rAng="0" ptsTypes="AAA">
                                      <p:cBhvr>
                                        <p:cTn id="8" dur="2000" fill="hold"/>
                                        <p:tgtEl>
                                          <p:spTgt spid="61"/>
                                        </p:tgtEl>
                                        <p:attrNameLst>
                                          <p:attrName>ppt_x</p:attrName>
                                          <p:attrName>ppt_y</p:attrName>
                                        </p:attrNameLst>
                                      </p:cBhvr>
                                      <p:rCtr x="23213" y="-2727"/>
                                    </p:animMotion>
                                  </p:childTnLst>
                                </p:cTn>
                              </p:par>
                              <p:par>
                                <p:cTn id="9" presetID="42" presetClass="path" presetSubtype="0" repeatCount="3000" accel="50000" decel="50000" fill="hold" grpId="0" nodeType="withEffect">
                                  <p:stCondLst>
                                    <p:cond delay="0"/>
                                  </p:stCondLst>
                                  <p:childTnLst>
                                    <p:animMotion origin="layout" path="M 2.2576E-6 2.9097E-6 L -0.47106 0.00206 " pathEditMode="relative" rAng="0" ptsTypes="AA">
                                      <p:cBhvr>
                                        <p:cTn id="10" dur="2000" fill="hold"/>
                                        <p:tgtEl>
                                          <p:spTgt spid="53"/>
                                        </p:tgtEl>
                                        <p:attrNameLst>
                                          <p:attrName>ppt_x</p:attrName>
                                          <p:attrName>ppt_y</p:attrName>
                                        </p:attrNameLst>
                                      </p:cBhvr>
                                      <p:rCtr x="-23560" y="103"/>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par>
                                <p:cTn id="27" presetID="10"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500"/>
                                        <p:tgtEl>
                                          <p:spTgt spid="83"/>
                                        </p:tgtEl>
                                      </p:cBhvr>
                                    </p:animEffect>
                                  </p:childTnLst>
                                </p:cTn>
                              </p:par>
                              <p:par>
                                <p:cTn id="33" presetID="10"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fade">
                                      <p:cBhvr>
                                        <p:cTn id="4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animBg="1"/>
      <p:bldP spid="61" grpId="0" animBg="1"/>
      <p:bldP spid="83"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solidFill>
                  <a:schemeClr val="accent2">
                    <a:lumMod val="75000"/>
                  </a:schemeClr>
                </a:solidFill>
              </a:rPr>
              <a:t>Gateway: Input - Output</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8" name="TextBox 7"/>
          <p:cNvSpPr txBox="1"/>
          <p:nvPr/>
        </p:nvSpPr>
        <p:spPr>
          <a:xfrm>
            <a:off x="3837449" y="2265266"/>
            <a:ext cx="1455521" cy="1392331"/>
          </a:xfrm>
          <a:prstGeom prst="rect">
            <a:avLst/>
          </a:prstGeom>
          <a:solidFill>
            <a:srgbClr val="92D050"/>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sz="2000" kern="0" dirty="0" smtClean="0">
                <a:solidFill>
                  <a:srgbClr val="000000"/>
                </a:solidFill>
              </a:rPr>
              <a:t>CENTRAL </a:t>
            </a:r>
            <a:r>
              <a:rPr lang="en-US" sz="2000" kern="0" dirty="0" smtClean="0">
                <a:solidFill>
                  <a:srgbClr val="000000"/>
                </a:solidFill>
              </a:rPr>
              <a:t>GATEWAY</a:t>
            </a:r>
            <a:endParaRPr lang="en-US" sz="2000" kern="0" dirty="0">
              <a:solidFill>
                <a:srgbClr val="000000"/>
              </a:solidFill>
            </a:endParaRPr>
          </a:p>
        </p:txBody>
      </p:sp>
      <p:sp>
        <p:nvSpPr>
          <p:cNvPr id="14" name="TextBox 13"/>
          <p:cNvSpPr txBox="1"/>
          <p:nvPr/>
        </p:nvSpPr>
        <p:spPr>
          <a:xfrm>
            <a:off x="410845" y="1643945"/>
            <a:ext cx="1509132" cy="795453"/>
          </a:xfrm>
          <a:prstGeom prst="rect">
            <a:avLst/>
          </a:prstGeom>
          <a:solidFill>
            <a:srgbClr val="FFCC99"/>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VCU-S</a:t>
            </a:r>
            <a:endParaRPr lang="en-US" kern="0" dirty="0">
              <a:solidFill>
                <a:srgbClr val="000000"/>
              </a:solidFill>
            </a:endParaRPr>
          </a:p>
        </p:txBody>
      </p:sp>
      <p:sp>
        <p:nvSpPr>
          <p:cNvPr id="15" name="TextBox 14"/>
          <p:cNvSpPr txBox="1"/>
          <p:nvPr/>
        </p:nvSpPr>
        <p:spPr>
          <a:xfrm>
            <a:off x="410845" y="3447583"/>
            <a:ext cx="1509132" cy="795453"/>
          </a:xfrm>
          <a:prstGeom prst="rect">
            <a:avLst/>
          </a:prstGeom>
          <a:solidFill>
            <a:srgbClr val="FFCC99"/>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INVERTER</a:t>
            </a:r>
            <a:endParaRPr lang="en-US" kern="0" dirty="0">
              <a:solidFill>
                <a:srgbClr val="000000"/>
              </a:solidFill>
            </a:endParaRPr>
          </a:p>
        </p:txBody>
      </p:sp>
      <p:sp>
        <p:nvSpPr>
          <p:cNvPr id="31" name="TextBox 30"/>
          <p:cNvSpPr txBox="1"/>
          <p:nvPr/>
        </p:nvSpPr>
        <p:spPr>
          <a:xfrm>
            <a:off x="6920083" y="4182844"/>
            <a:ext cx="1509132" cy="795453"/>
          </a:xfrm>
          <a:prstGeom prst="rect">
            <a:avLst/>
          </a:prstGeom>
          <a:solidFill>
            <a:schemeClr val="accent5">
              <a:lumMod val="20000"/>
              <a:lumOff val="80000"/>
            </a:schemeClr>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Mobile App</a:t>
            </a:r>
            <a:endParaRPr lang="en-US" kern="0" dirty="0">
              <a:solidFill>
                <a:srgbClr val="000000"/>
              </a:solidFill>
            </a:endParaRPr>
          </a:p>
        </p:txBody>
      </p:sp>
      <p:sp>
        <p:nvSpPr>
          <p:cNvPr id="32" name="TextBox 31"/>
          <p:cNvSpPr txBox="1"/>
          <p:nvPr/>
        </p:nvSpPr>
        <p:spPr>
          <a:xfrm>
            <a:off x="8956754" y="4190279"/>
            <a:ext cx="1509132" cy="795453"/>
          </a:xfrm>
          <a:prstGeom prst="rect">
            <a:avLst/>
          </a:prstGeom>
          <a:solidFill>
            <a:schemeClr val="accent5">
              <a:lumMod val="20000"/>
              <a:lumOff val="80000"/>
            </a:schemeClr>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Web App</a:t>
            </a:r>
          </a:p>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(VSK)</a:t>
            </a:r>
            <a:endParaRPr lang="en-US" kern="0" dirty="0">
              <a:solidFill>
                <a:srgbClr val="000000"/>
              </a:solidFill>
            </a:endParaRPr>
          </a:p>
        </p:txBody>
      </p:sp>
      <p:cxnSp>
        <p:nvCxnSpPr>
          <p:cNvPr id="36" name="Elbow Connector 35"/>
          <p:cNvCxnSpPr>
            <a:stCxn id="14" idx="2"/>
          </p:cNvCxnSpPr>
          <p:nvPr/>
        </p:nvCxnSpPr>
        <p:spPr>
          <a:xfrm rot="16200000" flipH="1">
            <a:off x="2316853" y="1287955"/>
            <a:ext cx="357842" cy="2660727"/>
          </a:xfrm>
          <a:prstGeom prst="bentConnector2">
            <a:avLst/>
          </a:prstGeom>
          <a:ln w="28575">
            <a:solidFill>
              <a:srgbClr val="99663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5" idx="0"/>
          </p:cNvCxnSpPr>
          <p:nvPr/>
        </p:nvCxnSpPr>
        <p:spPr>
          <a:xfrm rot="5400000" flipH="1" flipV="1">
            <a:off x="2174079" y="1788573"/>
            <a:ext cx="650342" cy="2667678"/>
          </a:xfrm>
          <a:prstGeom prst="bentConnector2">
            <a:avLst/>
          </a:prstGeom>
          <a:ln w="28575">
            <a:solidFill>
              <a:srgbClr val="99663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920083" y="748245"/>
            <a:ext cx="1509132" cy="795453"/>
          </a:xfrm>
          <a:prstGeom prst="rect">
            <a:avLst/>
          </a:prstGeom>
          <a:solidFill>
            <a:srgbClr val="66FFFF"/>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MQTT</a:t>
            </a:r>
          </a:p>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/display-topic</a:t>
            </a:r>
            <a:endParaRPr lang="en-US" kern="0" dirty="0">
              <a:solidFill>
                <a:srgbClr val="000000"/>
              </a:solidFill>
            </a:endParaRPr>
          </a:p>
        </p:txBody>
      </p:sp>
      <p:sp>
        <p:nvSpPr>
          <p:cNvPr id="42" name="TextBox 41"/>
          <p:cNvSpPr txBox="1"/>
          <p:nvPr/>
        </p:nvSpPr>
        <p:spPr>
          <a:xfrm>
            <a:off x="8956754" y="748244"/>
            <a:ext cx="1509132" cy="795453"/>
          </a:xfrm>
          <a:prstGeom prst="rect">
            <a:avLst/>
          </a:prstGeom>
          <a:solidFill>
            <a:srgbClr val="66FFFF"/>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Kafka</a:t>
            </a:r>
          </a:p>
          <a:p>
            <a:pPr algn="ctr" fontAlgn="auto">
              <a:lnSpc>
                <a:spcPts val="2300"/>
              </a:lnSpc>
              <a:spcBef>
                <a:spcPts val="500"/>
              </a:spcBef>
              <a:spcAft>
                <a:spcPts val="0"/>
              </a:spcAft>
            </a:pPr>
            <a:r>
              <a:rPr lang="en-US" kern="0" dirty="0">
                <a:solidFill>
                  <a:srgbClr val="000000"/>
                </a:solidFill>
              </a:rPr>
              <a:t>/</a:t>
            </a:r>
            <a:r>
              <a:rPr lang="en-US" kern="0" dirty="0" smtClean="0">
                <a:solidFill>
                  <a:srgbClr val="000000"/>
                </a:solidFill>
              </a:rPr>
              <a:t>display-topic</a:t>
            </a:r>
            <a:endParaRPr lang="en-US" kern="0" dirty="0">
              <a:solidFill>
                <a:srgbClr val="000000"/>
              </a:solidFill>
            </a:endParaRPr>
          </a:p>
        </p:txBody>
      </p:sp>
      <p:cxnSp>
        <p:nvCxnSpPr>
          <p:cNvPr id="43" name="Elbow Connector 42"/>
          <p:cNvCxnSpPr>
            <a:endCxn id="41" idx="2"/>
          </p:cNvCxnSpPr>
          <p:nvPr/>
        </p:nvCxnSpPr>
        <p:spPr>
          <a:xfrm flipV="1">
            <a:off x="5297330" y="1543698"/>
            <a:ext cx="2377319" cy="1273610"/>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3"/>
          </p:cNvCxnSpPr>
          <p:nvPr/>
        </p:nvCxnSpPr>
        <p:spPr>
          <a:xfrm flipV="1">
            <a:off x="5292970" y="1554286"/>
            <a:ext cx="4297079" cy="1407146"/>
          </a:xfrm>
          <a:prstGeom prst="bentConnector3">
            <a:avLst>
              <a:gd name="adj1" fmla="val 10017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22135" y="2503867"/>
            <a:ext cx="505522"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CC6600"/>
                </a:solidFill>
                <a:effectLst/>
                <a:uLnTx/>
                <a:uFillTx/>
              </a:rPr>
              <a:t>CAN</a:t>
            </a:r>
          </a:p>
        </p:txBody>
      </p:sp>
      <p:sp>
        <p:nvSpPr>
          <p:cNvPr id="55" name="TextBox 54"/>
          <p:cNvSpPr txBox="1"/>
          <p:nvPr/>
        </p:nvSpPr>
        <p:spPr>
          <a:xfrm>
            <a:off x="5385341" y="2511023"/>
            <a:ext cx="1354815"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70C0"/>
                </a:solidFill>
                <a:effectLst/>
                <a:uLnTx/>
                <a:uFillTx/>
              </a:rPr>
              <a:t>Publish</a:t>
            </a:r>
          </a:p>
        </p:txBody>
      </p:sp>
      <p:cxnSp>
        <p:nvCxnSpPr>
          <p:cNvPr id="58" name="Straight Arrow Connector 57"/>
          <p:cNvCxnSpPr/>
          <p:nvPr/>
        </p:nvCxnSpPr>
        <p:spPr>
          <a:xfrm>
            <a:off x="7930984" y="1543697"/>
            <a:ext cx="23553" cy="26465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860698" y="1543697"/>
            <a:ext cx="14869" cy="26465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702205" y="4182843"/>
            <a:ext cx="1717287" cy="795453"/>
          </a:xfrm>
          <a:prstGeom prst="rect">
            <a:avLst/>
          </a:prstGeom>
          <a:solidFill>
            <a:srgbClr val="FF0000"/>
          </a:solidFill>
          <a:ln>
            <a:solidFill>
              <a:schemeClr val="tx1"/>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MQTT</a:t>
            </a:r>
          </a:p>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a:t>
            </a:r>
            <a:r>
              <a:rPr lang="en-US" kern="0" dirty="0" err="1" smtClean="0">
                <a:solidFill>
                  <a:srgbClr val="000000"/>
                </a:solidFill>
              </a:rPr>
              <a:t>spd</a:t>
            </a:r>
            <a:r>
              <a:rPr lang="en-US" kern="0" dirty="0" smtClean="0">
                <a:solidFill>
                  <a:srgbClr val="000000"/>
                </a:solidFill>
              </a:rPr>
              <a:t>-limit-topic</a:t>
            </a:r>
            <a:endParaRPr lang="en-US" kern="0" dirty="0">
              <a:solidFill>
                <a:srgbClr val="000000"/>
              </a:solidFill>
            </a:endParaRPr>
          </a:p>
        </p:txBody>
      </p:sp>
      <p:sp>
        <p:nvSpPr>
          <p:cNvPr id="61" name="TextBox 60"/>
          <p:cNvSpPr txBox="1"/>
          <p:nvPr/>
        </p:nvSpPr>
        <p:spPr>
          <a:xfrm>
            <a:off x="8019644" y="3702200"/>
            <a:ext cx="1354815"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7030A0"/>
                </a:solidFill>
                <a:effectLst/>
                <a:uLnTx/>
                <a:uFillTx/>
              </a:rPr>
              <a:t>Subcribe</a:t>
            </a:r>
            <a:endParaRPr kumimoji="0" lang="en-US" sz="1800" b="0" i="0" u="none" strike="noStrike" kern="0" cap="none" spc="0" normalizeH="0" baseline="0" noProof="0" dirty="0" smtClean="0">
              <a:ln>
                <a:noFill/>
              </a:ln>
              <a:solidFill>
                <a:srgbClr val="7030A0"/>
              </a:solidFill>
              <a:effectLst/>
              <a:uLnTx/>
              <a:uFillTx/>
            </a:endParaRPr>
          </a:p>
        </p:txBody>
      </p:sp>
      <p:sp>
        <p:nvSpPr>
          <p:cNvPr id="62" name="TextBox 61"/>
          <p:cNvSpPr txBox="1"/>
          <p:nvPr/>
        </p:nvSpPr>
        <p:spPr>
          <a:xfrm>
            <a:off x="9912739" y="3702200"/>
            <a:ext cx="970852"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7030A0"/>
                </a:solidFill>
                <a:effectLst/>
                <a:uLnTx/>
                <a:uFillTx/>
              </a:rPr>
              <a:t>Subcribe</a:t>
            </a:r>
            <a:endParaRPr kumimoji="0" lang="en-US" sz="1800" b="0" i="0" u="none" strike="noStrike" kern="0" cap="none" spc="0" normalizeH="0" baseline="0" noProof="0" dirty="0" smtClean="0">
              <a:ln>
                <a:noFill/>
              </a:ln>
              <a:solidFill>
                <a:srgbClr val="7030A0"/>
              </a:solidFill>
              <a:effectLst/>
              <a:uLnTx/>
              <a:uFillTx/>
            </a:endParaRPr>
          </a:p>
        </p:txBody>
      </p:sp>
      <p:cxnSp>
        <p:nvCxnSpPr>
          <p:cNvPr id="67" name="Straight Arrow Connector 66"/>
          <p:cNvCxnSpPr>
            <a:stCxn id="31" idx="1"/>
            <a:endCxn id="60" idx="3"/>
          </p:cNvCxnSpPr>
          <p:nvPr/>
        </p:nvCxnSpPr>
        <p:spPr>
          <a:xfrm flipH="1" flipV="1">
            <a:off x="5419492" y="4580570"/>
            <a:ext cx="1500591"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0" idx="0"/>
            <a:endCxn id="8" idx="2"/>
          </p:cNvCxnSpPr>
          <p:nvPr/>
        </p:nvCxnSpPr>
        <p:spPr>
          <a:xfrm flipV="1">
            <a:off x="4560849" y="3657597"/>
            <a:ext cx="4361" cy="5252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630317" y="3729215"/>
            <a:ext cx="1354815"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FF0000"/>
                </a:solidFill>
                <a:effectLst/>
                <a:uLnTx/>
                <a:uFillTx/>
              </a:rPr>
              <a:t>Subcribe</a:t>
            </a:r>
            <a:endParaRPr kumimoji="0" lang="en-US" sz="1800" b="0" i="0" u="none" strike="noStrike" kern="0" cap="none" spc="0" normalizeH="0" baseline="0" noProof="0" dirty="0" smtClean="0">
              <a:ln>
                <a:noFill/>
              </a:ln>
              <a:solidFill>
                <a:srgbClr val="FF0000"/>
              </a:solidFill>
              <a:effectLst/>
              <a:uLnTx/>
              <a:uFillTx/>
            </a:endParaRPr>
          </a:p>
        </p:txBody>
      </p:sp>
      <p:sp>
        <p:nvSpPr>
          <p:cNvPr id="72" name="TextBox 71"/>
          <p:cNvSpPr txBox="1"/>
          <p:nvPr/>
        </p:nvSpPr>
        <p:spPr>
          <a:xfrm>
            <a:off x="5846905" y="4301788"/>
            <a:ext cx="1354815"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7030A0"/>
                </a:solidFill>
                <a:effectLst/>
                <a:uLnTx/>
                <a:uFillTx/>
              </a:rPr>
              <a:t>Publish</a:t>
            </a:r>
          </a:p>
        </p:txBody>
      </p:sp>
      <p:sp>
        <p:nvSpPr>
          <p:cNvPr id="73" name="TextBox 72"/>
          <p:cNvSpPr txBox="1"/>
          <p:nvPr/>
        </p:nvSpPr>
        <p:spPr>
          <a:xfrm>
            <a:off x="3833087" y="835483"/>
            <a:ext cx="1455521" cy="661777"/>
          </a:xfrm>
          <a:prstGeom prst="rect">
            <a:avLst/>
          </a:prstGeom>
          <a:solidFill>
            <a:srgbClr val="FFFF00"/>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sz="2000" kern="0" dirty="0" smtClean="0">
                <a:solidFill>
                  <a:srgbClr val="000000"/>
                </a:solidFill>
              </a:rPr>
              <a:t>AI camera</a:t>
            </a:r>
            <a:endParaRPr lang="en-US" sz="2000" kern="0" dirty="0">
              <a:solidFill>
                <a:srgbClr val="000000"/>
              </a:solidFill>
            </a:endParaRPr>
          </a:p>
        </p:txBody>
      </p:sp>
      <p:cxnSp>
        <p:nvCxnSpPr>
          <p:cNvPr id="75" name="Straight Arrow Connector 74"/>
          <p:cNvCxnSpPr>
            <a:stCxn id="73" idx="2"/>
            <a:endCxn id="8" idx="0"/>
          </p:cNvCxnSpPr>
          <p:nvPr/>
        </p:nvCxnSpPr>
        <p:spPr>
          <a:xfrm>
            <a:off x="4560848" y="1497260"/>
            <a:ext cx="4362" cy="768006"/>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0800000">
            <a:off x="1479396" y="2462184"/>
            <a:ext cx="2365005" cy="745222"/>
          </a:xfrm>
          <a:prstGeom prst="bentConnector3">
            <a:avLst>
              <a:gd name="adj1" fmla="val 9998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817238" y="3256247"/>
            <a:ext cx="505522"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FF0000"/>
                </a:solidFill>
                <a:effectLst/>
                <a:uLnTx/>
                <a:uFillTx/>
              </a:rPr>
              <a:t>CAN</a:t>
            </a:r>
          </a:p>
        </p:txBody>
      </p:sp>
      <p:sp>
        <p:nvSpPr>
          <p:cNvPr id="100" name="Rounded Rectangular Callout 99"/>
          <p:cNvSpPr/>
          <p:nvPr/>
        </p:nvSpPr>
        <p:spPr>
          <a:xfrm>
            <a:off x="1351291" y="802288"/>
            <a:ext cx="2223860" cy="675129"/>
          </a:xfrm>
          <a:prstGeom prst="wedgeRoundRectCallout">
            <a:avLst>
              <a:gd name="adj1" fmla="val -36790"/>
              <a:gd name="adj2" fmla="val 65753"/>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Speed, Odometer, VCU Performance, Status (Brake, Side Stand)…</a:t>
            </a:r>
            <a:endParaRPr kumimoji="0" lang="en-US" sz="1400" b="0" i="0" u="none" strike="noStrike" kern="0" cap="none" spc="0" normalizeH="0" baseline="0" noProof="0" dirty="0" smtClean="0">
              <a:ln>
                <a:noFill/>
              </a:ln>
              <a:solidFill>
                <a:srgbClr val="000000"/>
              </a:solidFill>
              <a:effectLst/>
              <a:uLnTx/>
              <a:uFillTx/>
              <a:latin typeface="Bosch Office Sans"/>
            </a:endParaRPr>
          </a:p>
        </p:txBody>
      </p:sp>
      <p:sp>
        <p:nvSpPr>
          <p:cNvPr id="101" name="Rounded Rectangular Callout 100"/>
          <p:cNvSpPr/>
          <p:nvPr/>
        </p:nvSpPr>
        <p:spPr>
          <a:xfrm>
            <a:off x="1158792" y="4648167"/>
            <a:ext cx="2223860" cy="675129"/>
          </a:xfrm>
          <a:prstGeom prst="wedgeRoundRectCallout">
            <a:avLst>
              <a:gd name="adj1" fmla="val -51778"/>
              <a:gd name="adj2" fmla="val -106396"/>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Battery voltage,</a:t>
            </a:r>
          </a:p>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 battery current,…</a:t>
            </a:r>
            <a:endParaRPr kumimoji="0" lang="en-US" sz="1400" b="0" i="0" u="none" strike="noStrike" kern="0" cap="none" spc="0" normalizeH="0" baseline="0" noProof="0" dirty="0" smtClean="0">
              <a:ln>
                <a:noFill/>
              </a:ln>
              <a:solidFill>
                <a:srgbClr val="000000"/>
              </a:solidFill>
              <a:effectLst/>
              <a:uLnTx/>
              <a:uFillTx/>
              <a:latin typeface="Bosch Office Sans"/>
            </a:endParaRPr>
          </a:p>
        </p:txBody>
      </p:sp>
      <p:sp>
        <p:nvSpPr>
          <p:cNvPr id="106" name="Rounded Rectangular Callout 105"/>
          <p:cNvSpPr/>
          <p:nvPr/>
        </p:nvSpPr>
        <p:spPr>
          <a:xfrm>
            <a:off x="5488601" y="243269"/>
            <a:ext cx="1330944" cy="745879"/>
          </a:xfrm>
          <a:prstGeom prst="wedgeRoundRectCallout">
            <a:avLst>
              <a:gd name="adj1" fmla="val -60526"/>
              <a:gd name="adj2" fmla="val 45459"/>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Traffic Sign detection</a:t>
            </a:r>
            <a:endParaRPr kumimoji="0" lang="en-US" sz="1400" b="0" i="0" u="none" strike="noStrike" kern="0" cap="none" spc="0" normalizeH="0" baseline="0" noProof="0" dirty="0" smtClean="0">
              <a:ln>
                <a:noFill/>
              </a:ln>
              <a:solidFill>
                <a:srgbClr val="000000"/>
              </a:solidFill>
              <a:effectLst/>
              <a:uLnTx/>
              <a:uFillTx/>
              <a:latin typeface="Bosch Office Sans"/>
            </a:endParaRPr>
          </a:p>
        </p:txBody>
      </p:sp>
      <p:sp>
        <p:nvSpPr>
          <p:cNvPr id="107" name="Rounded Rectangular Callout 106"/>
          <p:cNvSpPr/>
          <p:nvPr/>
        </p:nvSpPr>
        <p:spPr>
          <a:xfrm>
            <a:off x="5488601" y="4985732"/>
            <a:ext cx="1251555" cy="745879"/>
          </a:xfrm>
          <a:prstGeom prst="wedgeRoundRectCallout">
            <a:avLst>
              <a:gd name="adj1" fmla="val 99035"/>
              <a:gd name="adj2" fmla="val -47345"/>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Set </a:t>
            </a:r>
          </a:p>
          <a:p>
            <a:pPr marL="0" marR="0" indent="0" algn="ctr" defTabSz="914400" eaLnBrk="1" fontAlgn="auto" latinLnBrk="0" hangingPunct="1">
              <a:lnSpc>
                <a:spcPct val="100000"/>
              </a:lnSpc>
              <a:spcBef>
                <a:spcPts val="0"/>
              </a:spcBef>
              <a:spcAft>
                <a:spcPts val="0"/>
              </a:spcAft>
              <a:buClrTx/>
              <a:buSzTx/>
              <a:buFontTx/>
              <a:buNone/>
              <a:tabLst/>
            </a:pPr>
            <a:r>
              <a:rPr lang="en-US" sz="1400" kern="0" dirty="0" smtClean="0">
                <a:solidFill>
                  <a:srgbClr val="000000"/>
                </a:solidFill>
                <a:latin typeface="Bosch Office Sans"/>
              </a:rPr>
              <a:t>Speed Limit</a:t>
            </a:r>
            <a:endParaRPr kumimoji="0" lang="en-US" sz="1400" b="0" i="0" u="none" strike="noStrike" kern="0" cap="none" spc="0" normalizeH="0" baseline="0" noProof="0" dirty="0" smtClean="0">
              <a:ln>
                <a:noFill/>
              </a:ln>
              <a:solidFill>
                <a:srgbClr val="000000"/>
              </a:solidFill>
              <a:effectLst/>
              <a:uLnTx/>
              <a:uFillTx/>
              <a:latin typeface="Bosch Office Sans"/>
            </a:endParaRPr>
          </a:p>
        </p:txBody>
      </p:sp>
      <p:sp>
        <p:nvSpPr>
          <p:cNvPr id="108" name="TextBox 107"/>
          <p:cNvSpPr txBox="1"/>
          <p:nvPr/>
        </p:nvSpPr>
        <p:spPr>
          <a:xfrm>
            <a:off x="4607608" y="1554286"/>
            <a:ext cx="505522" cy="28621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FF0000"/>
                </a:solidFill>
                <a:effectLst/>
                <a:uLnTx/>
                <a:uFillTx/>
              </a:rPr>
              <a:t>CAN</a:t>
            </a:r>
          </a:p>
        </p:txBody>
      </p:sp>
    </p:spTree>
    <p:extLst>
      <p:ext uri="{BB962C8B-B14F-4D97-AF65-F5344CB8AC3E}">
        <p14:creationId xmlns:p14="http://schemas.microsoft.com/office/powerpoint/2010/main" val="35621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par>
                                <p:cTn id="54" presetID="10" presetClass="entr" presetSubtype="0"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fade">
                                      <p:cBhvr>
                                        <p:cTn id="76" dur="500"/>
                                        <p:tgtEl>
                                          <p:spTgt spid="71"/>
                                        </p:tgtEl>
                                      </p:cBhvr>
                                    </p:animEffect>
                                  </p:childTnLst>
                                </p:cTn>
                              </p:par>
                              <p:par>
                                <p:cTn id="77" presetID="10" presetClass="entr" presetSubtype="0" fill="hold"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fade">
                                      <p:cBhvr>
                                        <p:cTn id="79" dur="500"/>
                                        <p:tgtEl>
                                          <p:spTgt spid="6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fade">
                                      <p:cBhvr>
                                        <p:cTn id="82" dur="500"/>
                                        <p:tgtEl>
                                          <p:spTgt spid="10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par>
                                <p:cTn id="88" presetID="10" presetClass="entr" presetSubtype="0"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500"/>
                                        <p:tgtEl>
                                          <p:spTgt spid="7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6"/>
                                        </p:tgtEl>
                                        <p:attrNameLst>
                                          <p:attrName>style.visibility</p:attrName>
                                        </p:attrNameLst>
                                      </p:cBhvr>
                                      <p:to>
                                        <p:strVal val="visible"/>
                                      </p:to>
                                    </p:set>
                                    <p:animEffect transition="in" filter="fade">
                                      <p:cBhvr>
                                        <p:cTn id="93" dur="500"/>
                                        <p:tgtEl>
                                          <p:spTgt spid="106"/>
                                        </p:tgtEl>
                                      </p:cBhvr>
                                    </p:animEffect>
                                  </p:childTnLst>
                                </p:cTn>
                              </p:par>
                              <p:par>
                                <p:cTn id="94" presetID="10" presetClass="entr" presetSubtype="0" fill="hold" nodeType="withEffect">
                                  <p:stCondLst>
                                    <p:cond delay="0"/>
                                  </p:stCondLst>
                                  <p:childTnLst>
                                    <p:set>
                                      <p:cBhvr>
                                        <p:cTn id="95" dur="1" fill="hold">
                                          <p:stCondLst>
                                            <p:cond delay="0"/>
                                          </p:stCondLst>
                                        </p:cTn>
                                        <p:tgtEl>
                                          <p:spTgt spid="108">
                                            <p:txEl>
                                              <p:pRg st="0" end="0"/>
                                            </p:txEl>
                                          </p:spTgt>
                                        </p:tgtEl>
                                        <p:attrNameLst>
                                          <p:attrName>style.visibility</p:attrName>
                                        </p:attrNameLst>
                                      </p:cBhvr>
                                      <p:to>
                                        <p:strVal val="visible"/>
                                      </p:to>
                                    </p:set>
                                    <p:animEffect transition="in" filter="fade">
                                      <p:cBhvr>
                                        <p:cTn id="96" dur="500"/>
                                        <p:tgtEl>
                                          <p:spTgt spid="108">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500"/>
                                        <p:tgtEl>
                                          <p:spTgt spid="8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fade">
                                      <p:cBhvr>
                                        <p:cTn id="104" dur="500"/>
                                        <p:tgtEl>
                                          <p:spTgt spid="9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fade">
                                      <p:cBhvr>
                                        <p:cTn id="10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1" grpId="0" animBg="1"/>
      <p:bldP spid="32" grpId="0" animBg="1"/>
      <p:bldP spid="41" grpId="0" animBg="1"/>
      <p:bldP spid="42" grpId="0" animBg="1"/>
      <p:bldP spid="54" grpId="0"/>
      <p:bldP spid="55" grpId="0"/>
      <p:bldP spid="60" grpId="0" animBg="1"/>
      <p:bldP spid="61" grpId="0"/>
      <p:bldP spid="62" grpId="0"/>
      <p:bldP spid="71" grpId="0"/>
      <p:bldP spid="72" grpId="0"/>
      <p:bldP spid="73" grpId="0" animBg="1"/>
      <p:bldP spid="99" grpId="0"/>
      <p:bldP spid="100" grpId="0" animBg="1"/>
      <p:bldP spid="101" grpId="0" animBg="1"/>
      <p:bldP spid="106" grpId="0" animBg="1"/>
      <p:bldP spid="107" grpId="0" animBg="1"/>
      <p:bldP spid="1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solidFill>
                  <a:schemeClr val="accent2">
                    <a:lumMod val="75000"/>
                  </a:schemeClr>
                </a:solidFill>
              </a:rPr>
              <a:t>Gateway: SW design</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5" name="Content Placeholder 4"/>
          <p:cNvSpPr>
            <a:spLocks noGrp="1"/>
          </p:cNvSpPr>
          <p:nvPr>
            <p:ph sz="quarter" idx="1"/>
          </p:nvPr>
        </p:nvSpPr>
        <p:spPr>
          <a:xfrm>
            <a:off x="258762" y="765717"/>
            <a:ext cx="10450800" cy="4699083"/>
          </a:xfrm>
        </p:spPr>
        <p:txBody>
          <a:bodyPr/>
          <a:lstStyle/>
          <a:p>
            <a:pPr marL="0" indent="0">
              <a:buNone/>
            </a:pPr>
            <a:r>
              <a:rPr lang="en-US" dirty="0" smtClean="0"/>
              <a:t>Approach 1: When there is new data</a:t>
            </a:r>
            <a:r>
              <a:rPr lang="en-US" dirty="0" smtClean="0"/>
              <a:t>, </a:t>
            </a:r>
            <a:r>
              <a:rPr lang="en-US" dirty="0" smtClean="0"/>
              <a:t>Gateway </a:t>
            </a:r>
            <a:r>
              <a:rPr lang="en-US" dirty="0" smtClean="0"/>
              <a:t>will publish </a:t>
            </a:r>
            <a:r>
              <a:rPr lang="en-US" dirty="0" smtClean="0"/>
              <a:t>immediately</a:t>
            </a:r>
            <a:endParaRPr lang="en-US" dirty="0"/>
          </a:p>
        </p:txBody>
      </p:sp>
      <p:sp>
        <p:nvSpPr>
          <p:cNvPr id="11" name="TextBox 10"/>
          <p:cNvSpPr txBox="1"/>
          <p:nvPr/>
        </p:nvSpPr>
        <p:spPr>
          <a:xfrm>
            <a:off x="2182773" y="3858049"/>
            <a:ext cx="1509132" cy="795453"/>
          </a:xfrm>
          <a:prstGeom prst="rect">
            <a:avLst/>
          </a:prstGeom>
          <a:solidFill>
            <a:srgbClr val="FFCC99"/>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Vehicle</a:t>
            </a:r>
            <a:endParaRPr lang="en-US" kern="0" dirty="0">
              <a:solidFill>
                <a:srgbClr val="000000"/>
              </a:solidFill>
            </a:endParaRPr>
          </a:p>
        </p:txBody>
      </p:sp>
      <p:sp>
        <p:nvSpPr>
          <p:cNvPr id="18" name="TextBox 17"/>
          <p:cNvSpPr txBox="1"/>
          <p:nvPr/>
        </p:nvSpPr>
        <p:spPr>
          <a:xfrm>
            <a:off x="4008681" y="1236641"/>
            <a:ext cx="3087338" cy="1626804"/>
          </a:xfrm>
          <a:prstGeom prst="rect">
            <a:avLst/>
          </a:prstGeom>
          <a:noFill/>
          <a:ln>
            <a:solidFill>
              <a:schemeClr val="tx1"/>
            </a:solid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FF0000"/>
                </a:solidFill>
              </a:rPr>
              <a:t>Main Loop:</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WaitForCAN</a:t>
            </a:r>
            <a:r>
              <a:rPr lang="en-US" kern="0" dirty="0" smtClean="0">
                <a:solidFill>
                  <a:srgbClr val="000000"/>
                </a:solidFill>
              </a:rPr>
              <a:t>() </a:t>
            </a:r>
            <a:r>
              <a:rPr lang="en-US" kern="0" dirty="0" smtClean="0">
                <a:solidFill>
                  <a:schemeClr val="bg1">
                    <a:lumMod val="65000"/>
                  </a:schemeClr>
                </a:solidFill>
              </a:rPr>
              <a:t>//</a:t>
            </a:r>
            <a:r>
              <a:rPr lang="en-US" kern="0" dirty="0" err="1" smtClean="0">
                <a:solidFill>
                  <a:schemeClr val="bg1">
                    <a:lumMod val="65000"/>
                  </a:schemeClr>
                </a:solidFill>
              </a:rPr>
              <a:t>WhileLoop</a:t>
            </a:r>
            <a:endParaRPr lang="en-US" kern="0" dirty="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t>
            </a:r>
            <a:r>
              <a:rPr lang="en-US" kern="0" dirty="0" err="1" smtClean="0"/>
              <a:t>ReadCANMsg</a:t>
            </a:r>
            <a:r>
              <a:rPr lang="en-US" kern="0" dirty="0" smtClean="0"/>
              <a:t>()</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PublishToServer</a:t>
            </a:r>
            <a:r>
              <a:rPr lang="en-US" kern="0" dirty="0" smtClean="0">
                <a:solidFill>
                  <a:srgbClr val="000000"/>
                </a:solidFill>
              </a:rPr>
              <a:t>()</a:t>
            </a:r>
          </a:p>
        </p:txBody>
      </p:sp>
      <p:sp>
        <p:nvSpPr>
          <p:cNvPr id="19" name="TextBox 18"/>
          <p:cNvSpPr txBox="1"/>
          <p:nvPr/>
        </p:nvSpPr>
        <p:spPr>
          <a:xfrm>
            <a:off x="4824589" y="3559609"/>
            <a:ext cx="1455521" cy="1392331"/>
          </a:xfrm>
          <a:prstGeom prst="rect">
            <a:avLst/>
          </a:prstGeom>
          <a:solidFill>
            <a:srgbClr val="92D050"/>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sz="2000" kern="0" dirty="0" smtClean="0">
                <a:solidFill>
                  <a:srgbClr val="000000"/>
                </a:solidFill>
              </a:rPr>
              <a:t>CENTRAL GATEWAY</a:t>
            </a:r>
            <a:endParaRPr lang="en-US" sz="2000" kern="0" dirty="0">
              <a:solidFill>
                <a:srgbClr val="000000"/>
              </a:solidFill>
            </a:endParaRPr>
          </a:p>
        </p:txBody>
      </p:sp>
      <p:sp>
        <p:nvSpPr>
          <p:cNvPr id="20" name="TextBox 19"/>
          <p:cNvSpPr txBox="1"/>
          <p:nvPr/>
        </p:nvSpPr>
        <p:spPr>
          <a:xfrm>
            <a:off x="7364428" y="3858049"/>
            <a:ext cx="1509132" cy="795453"/>
          </a:xfrm>
          <a:prstGeom prst="rect">
            <a:avLst/>
          </a:prstGeom>
          <a:solidFill>
            <a:srgbClr val="66FFFF"/>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MQTT/ Kafka</a:t>
            </a:r>
          </a:p>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/display-topic</a:t>
            </a:r>
            <a:endParaRPr lang="en-US" kern="0" dirty="0">
              <a:solidFill>
                <a:srgbClr val="000000"/>
              </a:solidFill>
            </a:endParaRPr>
          </a:p>
        </p:txBody>
      </p:sp>
      <p:cxnSp>
        <p:nvCxnSpPr>
          <p:cNvPr id="22" name="Straight Arrow Connector 21"/>
          <p:cNvCxnSpPr>
            <a:stCxn id="11" idx="3"/>
            <a:endCxn id="19" idx="1"/>
          </p:cNvCxnSpPr>
          <p:nvPr/>
        </p:nvCxnSpPr>
        <p:spPr>
          <a:xfrm flipV="1">
            <a:off x="3691905" y="4255775"/>
            <a:ext cx="1132684" cy="1"/>
          </a:xfrm>
          <a:prstGeom prst="straightConnector1">
            <a:avLst/>
          </a:prstGeom>
          <a:ln w="38100">
            <a:solidFill>
              <a:srgbClr val="99663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6280110" y="4255776"/>
            <a:ext cx="108431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667071" y="4136827"/>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Oval 25"/>
          <p:cNvSpPr/>
          <p:nvPr/>
        </p:nvSpPr>
        <p:spPr>
          <a:xfrm>
            <a:off x="3670791" y="4133113"/>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7" name="Oval 26"/>
          <p:cNvSpPr/>
          <p:nvPr/>
        </p:nvSpPr>
        <p:spPr>
          <a:xfrm>
            <a:off x="3670791" y="4133112"/>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Oval 27"/>
          <p:cNvSpPr/>
          <p:nvPr/>
        </p:nvSpPr>
        <p:spPr>
          <a:xfrm>
            <a:off x="3669367" y="4131687"/>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122083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5369E-6 4.98585E-6 L 0.3262 4.98585E-6 " pathEditMode="relative" rAng="0" ptsTypes="AA">
                                      <p:cBhvr>
                                        <p:cTn id="6" dur="2000" fill="hold"/>
                                        <p:tgtEl>
                                          <p:spTgt spid="25"/>
                                        </p:tgtEl>
                                        <p:attrNameLst>
                                          <p:attrName>ppt_x</p:attrName>
                                          <p:attrName>ppt_y</p:attrName>
                                        </p:attrNameLst>
                                      </p:cBhvr>
                                      <p:rCtr x="1631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38929E-6 -3.2107E-6 L 0.3262 -3.2107E-6 " pathEditMode="relative" rAng="0" ptsTypes="AA">
                                      <p:cBhvr>
                                        <p:cTn id="10" dur="500" fill="hold"/>
                                        <p:tgtEl>
                                          <p:spTgt spid="26"/>
                                        </p:tgtEl>
                                        <p:attrNameLst>
                                          <p:attrName>ppt_x</p:attrName>
                                          <p:attrName>ppt_y</p:attrName>
                                        </p:attrNameLst>
                                      </p:cBhvr>
                                      <p:rCtr x="16310" y="0"/>
                                    </p:animMotion>
                                  </p:childTnLst>
                                </p:cTn>
                              </p:par>
                              <p:par>
                                <p:cTn id="11" presetID="42" presetClass="path" presetSubtype="0" accel="50000" decel="50000" fill="hold" grpId="0" nodeType="withEffect">
                                  <p:stCondLst>
                                    <p:cond delay="200"/>
                                  </p:stCondLst>
                                  <p:childTnLst>
                                    <p:animMotion origin="layout" path="M -1.38929E-6 -3.2107E-6 L 0.3262 -3.2107E-6 " pathEditMode="relative" rAng="0" ptsTypes="AA">
                                      <p:cBhvr>
                                        <p:cTn id="12" dur="500" fill="hold"/>
                                        <p:tgtEl>
                                          <p:spTgt spid="27"/>
                                        </p:tgtEl>
                                        <p:attrNameLst>
                                          <p:attrName>ppt_x</p:attrName>
                                          <p:attrName>ppt_y</p:attrName>
                                        </p:attrNameLst>
                                      </p:cBhvr>
                                      <p:rCtr x="16310" y="0"/>
                                    </p:animMotion>
                                  </p:childTnLst>
                                </p:cTn>
                              </p:par>
                              <p:par>
                                <p:cTn id="13" presetID="42" presetClass="path" presetSubtype="0" accel="50000" decel="50000" fill="hold" grpId="0" nodeType="withEffect">
                                  <p:stCondLst>
                                    <p:cond delay="200"/>
                                  </p:stCondLst>
                                  <p:childTnLst>
                                    <p:animMotion origin="layout" path="M 3.32851E-6 4.05711E-6 L 0.32619 4.05711E-6 " pathEditMode="relative" rAng="0" ptsTypes="AA">
                                      <p:cBhvr>
                                        <p:cTn id="14" dur="500" fill="hold"/>
                                        <p:tgtEl>
                                          <p:spTgt spid="28"/>
                                        </p:tgtEl>
                                        <p:attrNameLst>
                                          <p:attrName>ppt_x</p:attrName>
                                          <p:attrName>ppt_y</p:attrName>
                                        </p:attrNameLst>
                                      </p:cBhvr>
                                      <p:rCtr x="16310" y="0"/>
                                    </p:animMotion>
                                  </p:childTnLst>
                                </p:cTn>
                              </p:par>
                              <p:par>
                                <p:cTn id="15" presetID="1" presetClass="emph" presetSubtype="2" fill="hold" nodeType="withEffect">
                                  <p:stCondLst>
                                    <p:cond delay="200"/>
                                  </p:stCondLst>
                                  <p:childTnLst>
                                    <p:animClr clrSpc="rgb" dir="cw">
                                      <p:cBhvr>
                                        <p:cTn id="16" dur="1000" fill="hold"/>
                                        <p:tgtEl>
                                          <p:spTgt spid="20"/>
                                        </p:tgtEl>
                                        <p:attrNameLst>
                                          <p:attrName>fillcolor</p:attrName>
                                        </p:attrNameLst>
                                      </p:cBhvr>
                                      <p:to>
                                        <a:srgbClr val="FF0000"/>
                                      </p:to>
                                    </p:animClr>
                                    <p:set>
                                      <p:cBhvr>
                                        <p:cTn id="17" dur="1000" fill="hold"/>
                                        <p:tgtEl>
                                          <p:spTgt spid="20"/>
                                        </p:tgtEl>
                                        <p:attrNameLst>
                                          <p:attrName>fill.type</p:attrName>
                                        </p:attrNameLst>
                                      </p:cBhvr>
                                      <p:to>
                                        <p:strVal val="solid"/>
                                      </p:to>
                                    </p:set>
                                    <p:set>
                                      <p:cBhvr>
                                        <p:cTn id="18" dur="1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solidFill>
                  <a:schemeClr val="accent2">
                    <a:lumMod val="75000"/>
                  </a:schemeClr>
                </a:solidFill>
              </a:rPr>
              <a:t>Gateway: SW design</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Content Placeholder 4"/>
          <p:cNvSpPr>
            <a:spLocks noGrp="1"/>
          </p:cNvSpPr>
          <p:nvPr>
            <p:ph sz="quarter" idx="1"/>
          </p:nvPr>
        </p:nvSpPr>
        <p:spPr>
          <a:xfrm>
            <a:off x="258762" y="765717"/>
            <a:ext cx="10450800" cy="4699083"/>
          </a:xfrm>
        </p:spPr>
        <p:txBody>
          <a:bodyPr/>
          <a:lstStyle/>
          <a:p>
            <a:pPr marL="0" indent="0">
              <a:buNone/>
            </a:pPr>
            <a:r>
              <a:rPr lang="en-US" dirty="0" smtClean="0"/>
              <a:t>Approach 2: </a:t>
            </a:r>
            <a:r>
              <a:rPr lang="en-US" dirty="0"/>
              <a:t>Multi-threading, one thread to read &amp; store data, one thread to publish cyclically</a:t>
            </a:r>
          </a:p>
        </p:txBody>
      </p:sp>
      <p:sp>
        <p:nvSpPr>
          <p:cNvPr id="11" name="TextBox 10"/>
          <p:cNvSpPr txBox="1"/>
          <p:nvPr/>
        </p:nvSpPr>
        <p:spPr>
          <a:xfrm>
            <a:off x="2182773" y="3858049"/>
            <a:ext cx="1509132" cy="795453"/>
          </a:xfrm>
          <a:prstGeom prst="rect">
            <a:avLst/>
          </a:prstGeom>
          <a:solidFill>
            <a:srgbClr val="FFCC99"/>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Vehicle</a:t>
            </a:r>
            <a:endParaRPr lang="en-US" kern="0" dirty="0">
              <a:solidFill>
                <a:srgbClr val="000000"/>
              </a:solidFill>
            </a:endParaRPr>
          </a:p>
        </p:txBody>
      </p:sp>
      <p:sp>
        <p:nvSpPr>
          <p:cNvPr id="18" name="TextBox 17"/>
          <p:cNvSpPr txBox="1"/>
          <p:nvPr/>
        </p:nvSpPr>
        <p:spPr>
          <a:xfrm>
            <a:off x="554990" y="1222559"/>
            <a:ext cx="3087338" cy="2173210"/>
          </a:xfrm>
          <a:prstGeom prst="rect">
            <a:avLst/>
          </a:prstGeom>
          <a:noFill/>
          <a:ln>
            <a:solidFill>
              <a:schemeClr val="tx1"/>
            </a:solid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FF0000"/>
                </a:solidFill>
              </a:rPr>
              <a:t>Main Thread:</a:t>
            </a:r>
            <a:r>
              <a:rPr lang="en-US" kern="0" dirty="0" smtClean="0">
                <a:solidFill>
                  <a:schemeClr val="bg1">
                    <a:lumMod val="65000"/>
                  </a:schemeClr>
                </a:solidFill>
              </a:rPr>
              <a:t> //</a:t>
            </a:r>
            <a:r>
              <a:rPr lang="en-US" kern="0" dirty="0" err="1" smtClean="0">
                <a:solidFill>
                  <a:schemeClr val="bg1">
                    <a:lumMod val="65000"/>
                  </a:schemeClr>
                </a:solidFill>
              </a:rPr>
              <a:t>ReadCAN</a:t>
            </a:r>
            <a:endParaRPr lang="en-US" kern="0" dirty="0" smtClean="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waitForCAN</a:t>
            </a:r>
            <a:r>
              <a:rPr lang="en-US" kern="0" dirty="0" smtClean="0">
                <a:solidFill>
                  <a:srgbClr val="000000"/>
                </a:solidFill>
              </a:rPr>
              <a:t>() </a:t>
            </a:r>
            <a:r>
              <a:rPr lang="en-US" kern="0" dirty="0" smtClean="0">
                <a:solidFill>
                  <a:schemeClr val="bg1">
                    <a:lumMod val="65000"/>
                  </a:schemeClr>
                </a:solidFill>
              </a:rPr>
              <a:t>//</a:t>
            </a:r>
            <a:r>
              <a:rPr lang="en-US" kern="0" dirty="0" err="1" smtClean="0">
                <a:solidFill>
                  <a:schemeClr val="bg1">
                    <a:lumMod val="65000"/>
                  </a:schemeClr>
                </a:solidFill>
              </a:rPr>
              <a:t>WhileLoop</a:t>
            </a:r>
            <a:endParaRPr lang="en-US" kern="0" dirty="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t>
            </a:r>
            <a:r>
              <a:rPr lang="en-US" kern="0" dirty="0" err="1" smtClean="0"/>
              <a:t>readCANMsg</a:t>
            </a:r>
            <a:r>
              <a:rPr lang="en-US" kern="0" dirty="0" smtClean="0"/>
              <a:t>()</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updateCentralData</a:t>
            </a:r>
            <a:r>
              <a:rPr lang="en-US" kern="0" dirty="0" smtClean="0">
                <a:solidFill>
                  <a:srgbClr val="000000"/>
                </a:solidFill>
              </a:rPr>
              <a:t>()</a:t>
            </a: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As per Message Source</a:t>
            </a:r>
          </a:p>
        </p:txBody>
      </p:sp>
      <p:sp>
        <p:nvSpPr>
          <p:cNvPr id="19" name="TextBox 18"/>
          <p:cNvSpPr txBox="1"/>
          <p:nvPr/>
        </p:nvSpPr>
        <p:spPr>
          <a:xfrm>
            <a:off x="4824589" y="3559609"/>
            <a:ext cx="1455521" cy="1392331"/>
          </a:xfrm>
          <a:prstGeom prst="rect">
            <a:avLst/>
          </a:prstGeom>
          <a:solidFill>
            <a:srgbClr val="92D050"/>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sz="2000" kern="0" dirty="0" smtClean="0">
                <a:solidFill>
                  <a:srgbClr val="000000"/>
                </a:solidFill>
              </a:rPr>
              <a:t>CENTRAL GATEWAY</a:t>
            </a:r>
            <a:endParaRPr lang="en-US" sz="2000" kern="0" dirty="0">
              <a:solidFill>
                <a:srgbClr val="000000"/>
              </a:solidFill>
            </a:endParaRPr>
          </a:p>
        </p:txBody>
      </p:sp>
      <p:sp>
        <p:nvSpPr>
          <p:cNvPr id="20" name="TextBox 19"/>
          <p:cNvSpPr txBox="1"/>
          <p:nvPr/>
        </p:nvSpPr>
        <p:spPr>
          <a:xfrm>
            <a:off x="7364428" y="3858049"/>
            <a:ext cx="1509132" cy="795453"/>
          </a:xfrm>
          <a:prstGeom prst="rect">
            <a:avLst/>
          </a:prstGeom>
          <a:solidFill>
            <a:srgbClr val="66FFFF"/>
          </a:solidFill>
          <a:ln>
            <a:solidFill>
              <a:schemeClr val="tx1">
                <a:lumMod val="95000"/>
                <a:lumOff val="5000"/>
              </a:schemeClr>
            </a:solidFill>
          </a:ln>
        </p:spPr>
        <p:txBody>
          <a:bodyPr wrap="square" lIns="0" tIns="0" rIns="0" bIns="0" rtlCol="0" anchor="ctr">
            <a:noAutofit/>
          </a:bodyPr>
          <a:lstStyle/>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MQTT/ Kafka</a:t>
            </a:r>
          </a:p>
          <a:p>
            <a:pPr marR="0" algn="ctr"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/display-topic</a:t>
            </a:r>
            <a:endParaRPr lang="en-US" kern="0" dirty="0">
              <a:solidFill>
                <a:srgbClr val="000000"/>
              </a:solidFill>
            </a:endParaRPr>
          </a:p>
        </p:txBody>
      </p:sp>
      <p:cxnSp>
        <p:nvCxnSpPr>
          <p:cNvPr id="22" name="Straight Arrow Connector 21"/>
          <p:cNvCxnSpPr>
            <a:stCxn id="11" idx="3"/>
            <a:endCxn id="19" idx="1"/>
          </p:cNvCxnSpPr>
          <p:nvPr/>
        </p:nvCxnSpPr>
        <p:spPr>
          <a:xfrm flipV="1">
            <a:off x="3691905" y="4255775"/>
            <a:ext cx="1132684" cy="1"/>
          </a:xfrm>
          <a:prstGeom prst="straightConnector1">
            <a:avLst/>
          </a:prstGeom>
          <a:ln w="38100">
            <a:solidFill>
              <a:srgbClr val="99663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0" idx="1"/>
          </p:cNvCxnSpPr>
          <p:nvPr/>
        </p:nvCxnSpPr>
        <p:spPr>
          <a:xfrm>
            <a:off x="6280110" y="4255776"/>
            <a:ext cx="108431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667071" y="4136827"/>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Oval 25"/>
          <p:cNvSpPr/>
          <p:nvPr/>
        </p:nvSpPr>
        <p:spPr>
          <a:xfrm>
            <a:off x="3670791" y="4133113"/>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7" name="Oval 26"/>
          <p:cNvSpPr/>
          <p:nvPr/>
        </p:nvSpPr>
        <p:spPr>
          <a:xfrm>
            <a:off x="3670791" y="4133112"/>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Oval 27"/>
          <p:cNvSpPr/>
          <p:nvPr/>
        </p:nvSpPr>
        <p:spPr>
          <a:xfrm>
            <a:off x="3669367" y="4131687"/>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6757979" y="1169047"/>
            <a:ext cx="3496973" cy="1925244"/>
          </a:xfrm>
          <a:prstGeom prst="rect">
            <a:avLst/>
          </a:prstGeom>
          <a:noFill/>
          <a:ln>
            <a:solidFill>
              <a:schemeClr val="tx1"/>
            </a:solidFill>
          </a:ln>
        </p:spPr>
        <p:txBody>
          <a:bodyPr wrap="square" lIns="0" tIns="0" rIns="0" bIns="0" rtlCol="0">
            <a:noAutofit/>
          </a:bodyPr>
          <a:lstStyle/>
          <a:p>
            <a:pPr fontAlgn="auto">
              <a:lnSpc>
                <a:spcPts val="2300"/>
              </a:lnSpc>
              <a:spcBef>
                <a:spcPts val="500"/>
              </a:spcBef>
              <a:spcAft>
                <a:spcPts val="0"/>
              </a:spcAft>
            </a:pPr>
            <a:r>
              <a:rPr lang="en-US" kern="0" dirty="0" smtClean="0">
                <a:solidFill>
                  <a:srgbClr val="FF0000"/>
                </a:solidFill>
              </a:rPr>
              <a:t>Side Thread 1: </a:t>
            </a:r>
            <a:r>
              <a:rPr lang="en-US" kern="0" dirty="0" smtClean="0">
                <a:solidFill>
                  <a:schemeClr val="bg1">
                    <a:lumMod val="65000"/>
                  </a:schemeClr>
                </a:solidFill>
              </a:rPr>
              <a:t>//</a:t>
            </a:r>
            <a:r>
              <a:rPr lang="en-US" kern="0" dirty="0" err="1" smtClean="0">
                <a:solidFill>
                  <a:schemeClr val="bg1">
                    <a:lumMod val="65000"/>
                  </a:schemeClr>
                </a:solidFill>
              </a:rPr>
              <a:t>PublishToServer</a:t>
            </a:r>
            <a:endParaRPr lang="en-US" kern="0" dirty="0" smtClean="0">
              <a:solidFill>
                <a:srgbClr val="FF0000"/>
              </a:solidFill>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readCentralData</a:t>
            </a:r>
            <a:r>
              <a:rPr lang="en-US" kern="0" dirty="0" smtClean="0">
                <a:solidFill>
                  <a:srgbClr val="000000"/>
                </a:solidFill>
              </a:rPr>
              <a:t>()</a:t>
            </a:r>
            <a:endParaRPr lang="en-US" kern="0" dirty="0" smtClean="0"/>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publishToServer</a:t>
            </a:r>
            <a:r>
              <a:rPr lang="en-US" kern="0" dirty="0" smtClean="0">
                <a:solidFill>
                  <a:srgbClr val="000000"/>
                </a:solidFill>
              </a:rPr>
              <a:t>()</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delay(</a:t>
            </a:r>
            <a:r>
              <a:rPr lang="en-US" kern="0" dirty="0" smtClean="0">
                <a:solidFill>
                  <a:schemeClr val="bg1">
                    <a:lumMod val="50000"/>
                  </a:schemeClr>
                </a:solidFill>
              </a:rPr>
              <a:t>Some delay</a:t>
            </a:r>
            <a:r>
              <a:rPr lang="en-US" kern="0" dirty="0" smtClean="0">
                <a:solidFill>
                  <a:srgbClr val="000000"/>
                </a:solidFill>
              </a:rPr>
              <a:t>)</a:t>
            </a:r>
          </a:p>
        </p:txBody>
      </p:sp>
      <p:sp>
        <p:nvSpPr>
          <p:cNvPr id="17" name="Oval 16"/>
          <p:cNvSpPr/>
          <p:nvPr/>
        </p:nvSpPr>
        <p:spPr>
          <a:xfrm>
            <a:off x="3667071" y="4131686"/>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Oval 20"/>
          <p:cNvSpPr/>
          <p:nvPr/>
        </p:nvSpPr>
        <p:spPr>
          <a:xfrm>
            <a:off x="6161163" y="4131685"/>
            <a:ext cx="237893" cy="237893"/>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952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TextBox 23"/>
          <p:cNvSpPr txBox="1"/>
          <p:nvPr/>
        </p:nvSpPr>
        <p:spPr>
          <a:xfrm>
            <a:off x="4407469" y="1169047"/>
            <a:ext cx="1486267" cy="2226722"/>
          </a:xfrm>
          <a:prstGeom prst="rect">
            <a:avLst/>
          </a:prstGeom>
          <a:solidFill>
            <a:schemeClr val="accent1">
              <a:lumMod val="20000"/>
              <a:lumOff val="80000"/>
            </a:schemeClr>
          </a:solidFill>
          <a:ln>
            <a:solidFill>
              <a:schemeClr val="tx1"/>
            </a:solidFill>
          </a:ln>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en-US" sz="1600" kern="0" dirty="0" err="1" smtClean="0"/>
              <a:t>CentralData</a:t>
            </a:r>
            <a:endParaRPr lang="en-US" sz="1600" kern="0" dirty="0" smtClean="0"/>
          </a:p>
          <a:p>
            <a:pPr marR="0" defTabSz="914400" eaLnBrk="1" fontAlgn="auto" latinLnBrk="0" hangingPunct="1">
              <a:spcBef>
                <a:spcPts val="500"/>
              </a:spcBef>
              <a:spcAft>
                <a:spcPts val="0"/>
              </a:spcAft>
              <a:buClrTx/>
              <a:buSzTx/>
              <a:buFontTx/>
              <a:buNone/>
              <a:tabLst/>
            </a:pPr>
            <a:r>
              <a:rPr lang="en-US" sz="1600" kern="0" dirty="0" smtClean="0"/>
              <a:t>{</a:t>
            </a:r>
          </a:p>
          <a:p>
            <a:pPr marR="0" defTabSz="914400" eaLnBrk="1" fontAlgn="auto" latinLnBrk="0" hangingPunct="1">
              <a:spcBef>
                <a:spcPts val="500"/>
              </a:spcBef>
              <a:spcAft>
                <a:spcPts val="0"/>
              </a:spcAft>
              <a:buClrTx/>
              <a:buSzTx/>
              <a:buFontTx/>
              <a:buNone/>
              <a:tabLst/>
            </a:pPr>
            <a:r>
              <a:rPr lang="en-US" sz="1600" kern="0" dirty="0" smtClean="0"/>
              <a:t>    ‘Speed’: 20,</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r>
              <a:rPr lang="en-US" sz="1600" kern="0" dirty="0" err="1" smtClean="0"/>
              <a:t>Odo</a:t>
            </a:r>
            <a:r>
              <a:rPr lang="en-US" sz="1600" kern="0" dirty="0" smtClean="0"/>
              <a:t>’: 100,</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r>
              <a:rPr lang="en-US" sz="1600" kern="0" dirty="0" err="1" smtClean="0"/>
              <a:t>BattU</a:t>
            </a:r>
            <a:r>
              <a:rPr lang="en-US" sz="1600" kern="0" dirty="0" smtClean="0"/>
              <a:t>’: 51,</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p>
          <a:p>
            <a:pPr marR="0" defTabSz="914400" eaLnBrk="1" fontAlgn="auto" latinLnBrk="0" hangingPunct="1">
              <a:spcBef>
                <a:spcPts val="500"/>
              </a:spcBef>
              <a:spcAft>
                <a:spcPts val="0"/>
              </a:spcAft>
              <a:buClrTx/>
              <a:buSzTx/>
              <a:buFontTx/>
              <a:buNone/>
              <a:tabLst/>
            </a:pPr>
            <a:r>
              <a:rPr lang="en-US" sz="1600" kern="0" dirty="0"/>
              <a:t>}</a:t>
            </a:r>
            <a:endParaRPr lang="en-US" sz="1600" kern="0" dirty="0" smtClean="0"/>
          </a:p>
          <a:p>
            <a:pPr marR="0" defTabSz="914400" eaLnBrk="1" fontAlgn="auto" latinLnBrk="0" hangingPunct="1">
              <a:lnSpc>
                <a:spcPts val="2300"/>
              </a:lnSpc>
              <a:spcBef>
                <a:spcPts val="500"/>
              </a:spcBef>
              <a:spcAft>
                <a:spcPts val="0"/>
              </a:spcAft>
              <a:buClrTx/>
              <a:buSzTx/>
              <a:buFontTx/>
              <a:buNone/>
              <a:tabLst/>
            </a:pPr>
            <a:endParaRPr lang="en-US" kern="0" dirty="0" smtClean="0">
              <a:solidFill>
                <a:srgbClr val="000000"/>
              </a:solidFill>
            </a:endParaRPr>
          </a:p>
        </p:txBody>
      </p:sp>
      <p:cxnSp>
        <p:nvCxnSpPr>
          <p:cNvPr id="7" name="Straight Arrow Connector 6"/>
          <p:cNvCxnSpPr/>
          <p:nvPr/>
        </p:nvCxnSpPr>
        <p:spPr>
          <a:xfrm flipV="1">
            <a:off x="2937339" y="1905712"/>
            <a:ext cx="1609024" cy="8802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flipV="1">
            <a:off x="5893736" y="2074102"/>
            <a:ext cx="994174" cy="20830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937339" y="2546647"/>
            <a:ext cx="1609024" cy="239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546363" y="1691955"/>
            <a:ext cx="1316053" cy="683664"/>
          </a:xfrm>
          <a:prstGeom prst="rect">
            <a:avLst/>
          </a:prstGeom>
          <a:noFill/>
          <a:ln w="19050" cap="flat" cmpd="sng" algn="ctr">
            <a:solidFill>
              <a:schemeClr val="accent2">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5" name="Rectangle 34"/>
          <p:cNvSpPr/>
          <p:nvPr/>
        </p:nvSpPr>
        <p:spPr>
          <a:xfrm>
            <a:off x="4546362" y="2410627"/>
            <a:ext cx="1316053" cy="298390"/>
          </a:xfrm>
          <a:prstGeom prst="rect">
            <a:avLst/>
          </a:prstGeom>
          <a:noFill/>
          <a:ln w="190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1397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929E-6 -3.2107E-6 L 0.09436 -3.2107E-6 " pathEditMode="relative" rAng="0" ptsTypes="AA">
                                      <p:cBhvr>
                                        <p:cTn id="6" dur="500" fill="hold"/>
                                        <p:tgtEl>
                                          <p:spTgt spid="26"/>
                                        </p:tgtEl>
                                        <p:attrNameLst>
                                          <p:attrName>ppt_x</p:attrName>
                                          <p:attrName>ppt_y</p:attrName>
                                        </p:attrNameLst>
                                      </p:cBhvr>
                                      <p:rCtr x="4718" y="0"/>
                                    </p:animMotion>
                                  </p:childTnLst>
                                </p:cTn>
                              </p:par>
                              <p:par>
                                <p:cTn id="7" presetID="42" presetClass="path" presetSubtype="0" repeatCount="indefinite" accel="50000" decel="50000" fill="hold" grpId="0" nodeType="withEffect">
                                  <p:stCondLst>
                                    <p:cond delay="0"/>
                                  </p:stCondLst>
                                  <p:childTnLst>
                                    <p:animMotion origin="layout" path="M -3.61795E-6 4.05711E-6 L 0.0945 4.05711E-6 " pathEditMode="relative" rAng="0" ptsTypes="AA">
                                      <p:cBhvr>
                                        <p:cTn id="8" dur="2000" fill="hold"/>
                                        <p:tgtEl>
                                          <p:spTgt spid="21"/>
                                        </p:tgtEl>
                                        <p:attrNameLst>
                                          <p:attrName>ppt_x</p:attrName>
                                          <p:attrName>ppt_y</p:attrName>
                                        </p:attrNameLst>
                                      </p:cBhvr>
                                      <p:rCtr x="4718" y="0"/>
                                    </p:animMotion>
                                  </p:childTnLst>
                                </p:cTn>
                              </p:par>
                              <p:par>
                                <p:cTn id="9" presetID="42" presetClass="path" presetSubtype="0" accel="50000" decel="50000" fill="hold" grpId="0" nodeType="withEffect">
                                  <p:stCondLst>
                                    <p:cond delay="200"/>
                                  </p:stCondLst>
                                  <p:childTnLst>
                                    <p:animMotion origin="layout" path="M -1.38929E-6 -3.2107E-6 L 0.09436 -3.2107E-6 " pathEditMode="relative" rAng="0" ptsTypes="AA">
                                      <p:cBhvr>
                                        <p:cTn id="10" dur="500" fill="hold"/>
                                        <p:tgtEl>
                                          <p:spTgt spid="27"/>
                                        </p:tgtEl>
                                        <p:attrNameLst>
                                          <p:attrName>ppt_x</p:attrName>
                                          <p:attrName>ppt_y</p:attrName>
                                        </p:attrNameLst>
                                      </p:cBhvr>
                                      <p:rCtr x="4718" y="0"/>
                                    </p:animMotion>
                                  </p:childTnLst>
                                </p:cTn>
                              </p:par>
                              <p:par>
                                <p:cTn id="11" presetID="42" presetClass="path" presetSubtype="0" repeatCount="indefinite" accel="50000" decel="50000" fill="hold" grpId="0" nodeType="withEffect">
                                  <p:stCondLst>
                                    <p:cond delay="200"/>
                                  </p:stCondLst>
                                  <p:childTnLst>
                                    <p:animMotion origin="layout" path="M 3.32851E-6 4.05711E-6 L 0.0945 4.05711E-6 " pathEditMode="relative" rAng="0" ptsTypes="AA">
                                      <p:cBhvr>
                                        <p:cTn id="12" dur="500" fill="hold"/>
                                        <p:tgtEl>
                                          <p:spTgt spid="28"/>
                                        </p:tgtEl>
                                        <p:attrNameLst>
                                          <p:attrName>ppt_x</p:attrName>
                                          <p:attrName>ppt_y</p:attrName>
                                        </p:attrNameLst>
                                      </p:cBhvr>
                                      <p:rCtr x="4718" y="0"/>
                                    </p:animMotion>
                                  </p:childTnLst>
                                </p:cTn>
                              </p:par>
                              <p:par>
                                <p:cTn id="13" presetID="42" presetClass="path" presetSubtype="0" repeatCount="indefinite" accel="50000" decel="50000" fill="hold" grpId="0" nodeType="withEffect">
                                  <p:stCondLst>
                                    <p:cond delay="200"/>
                                  </p:stCondLst>
                                  <p:childTnLst>
                                    <p:animMotion origin="layout" path="M -1.95369E-6 4.05711E-6 L 0.0945 4.05711E-6 " pathEditMode="relative" rAng="0" ptsTypes="AA">
                                      <p:cBhvr>
                                        <p:cTn id="14" dur="500" fill="hold"/>
                                        <p:tgtEl>
                                          <p:spTgt spid="17"/>
                                        </p:tgtEl>
                                        <p:attrNameLst>
                                          <p:attrName>ppt_x</p:attrName>
                                          <p:attrName>ppt_y</p:attrName>
                                        </p:attrNameLst>
                                      </p:cBhvr>
                                      <p:rCtr x="4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17"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solidFill>
                  <a:schemeClr val="accent2">
                    <a:lumMod val="75000"/>
                  </a:schemeClr>
                </a:solidFill>
              </a:rPr>
              <a:t>Gateway: SW design</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24" name="TextBox 23"/>
          <p:cNvSpPr txBox="1"/>
          <p:nvPr/>
        </p:nvSpPr>
        <p:spPr>
          <a:xfrm>
            <a:off x="4258247" y="828943"/>
            <a:ext cx="1766430" cy="2478280"/>
          </a:xfrm>
          <a:prstGeom prst="rect">
            <a:avLst/>
          </a:prstGeom>
          <a:solidFill>
            <a:schemeClr val="accent1">
              <a:lumMod val="20000"/>
              <a:lumOff val="80000"/>
            </a:schemeClr>
          </a:solidFill>
          <a:ln>
            <a:solidFill>
              <a:schemeClr val="tx1"/>
            </a:solidFill>
          </a:ln>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en-US" sz="1600" kern="0" dirty="0" err="1" smtClean="0"/>
              <a:t>CentralData</a:t>
            </a:r>
            <a:endParaRPr lang="en-US" sz="1600" kern="0" dirty="0" smtClean="0"/>
          </a:p>
          <a:p>
            <a:pPr marR="0" defTabSz="914400" eaLnBrk="1" fontAlgn="auto" latinLnBrk="0" hangingPunct="1">
              <a:spcBef>
                <a:spcPts val="500"/>
              </a:spcBef>
              <a:spcAft>
                <a:spcPts val="0"/>
              </a:spcAft>
              <a:buClrTx/>
              <a:buSzTx/>
              <a:buFontTx/>
              <a:buNone/>
              <a:tabLst/>
            </a:pPr>
            <a:r>
              <a:rPr lang="en-US" sz="1600" kern="0" dirty="0" smtClean="0"/>
              <a:t>{</a:t>
            </a:r>
          </a:p>
          <a:p>
            <a:pPr marR="0" defTabSz="914400" eaLnBrk="1" fontAlgn="auto" latinLnBrk="0" hangingPunct="1">
              <a:spcBef>
                <a:spcPts val="500"/>
              </a:spcBef>
              <a:spcAft>
                <a:spcPts val="0"/>
              </a:spcAft>
              <a:buClrTx/>
              <a:buSzTx/>
              <a:buFontTx/>
              <a:buNone/>
              <a:tabLst/>
            </a:pPr>
            <a:r>
              <a:rPr lang="en-US" sz="1600" kern="0" dirty="0" smtClean="0"/>
              <a:t>    ‘Speed’: 20,</a:t>
            </a:r>
          </a:p>
          <a:p>
            <a:pPr marR="0" defTabSz="914400" eaLnBrk="1" fontAlgn="auto" latinLnBrk="0" hangingPunct="1">
              <a:spcBef>
                <a:spcPts val="500"/>
              </a:spcBef>
              <a:spcAft>
                <a:spcPts val="0"/>
              </a:spcAft>
              <a:buClrTx/>
              <a:buSzTx/>
              <a:buFontTx/>
              <a:buNone/>
              <a:tabLst/>
            </a:pPr>
            <a:r>
              <a:rPr lang="en-US" sz="1600" kern="0" dirty="0" smtClean="0"/>
              <a:t>    ‘</a:t>
            </a:r>
            <a:r>
              <a:rPr lang="en-US" sz="1600" kern="0" dirty="0" err="1" smtClean="0"/>
              <a:t>Odo</a:t>
            </a:r>
            <a:r>
              <a:rPr lang="en-US" sz="1600" kern="0" dirty="0" smtClean="0"/>
              <a:t>’: 100,</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r>
              <a:rPr lang="en-US" sz="1600" kern="0" dirty="0" err="1" smtClean="0"/>
              <a:t>BattU</a:t>
            </a:r>
            <a:r>
              <a:rPr lang="en-US" sz="1600" kern="0" dirty="0" smtClean="0"/>
              <a:t>’: 51,</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r>
              <a:rPr lang="en-US" sz="1600" kern="0" dirty="0" err="1" smtClean="0"/>
              <a:t>TrafficSign</a:t>
            </a:r>
            <a:r>
              <a:rPr lang="en-US" sz="1600" kern="0" dirty="0" smtClean="0"/>
              <a:t>’: 0,</a:t>
            </a:r>
          </a:p>
          <a:p>
            <a:pPr marR="0" defTabSz="914400" eaLnBrk="1" fontAlgn="auto" latinLnBrk="0" hangingPunct="1">
              <a:spcBef>
                <a:spcPts val="500"/>
              </a:spcBef>
              <a:spcAft>
                <a:spcPts val="0"/>
              </a:spcAft>
              <a:buClrTx/>
              <a:buSzTx/>
              <a:buFontTx/>
              <a:buNone/>
              <a:tabLst/>
            </a:pPr>
            <a:r>
              <a:rPr lang="en-US" sz="1600" kern="0" dirty="0"/>
              <a:t> </a:t>
            </a:r>
            <a:r>
              <a:rPr lang="en-US" sz="1600" kern="0" dirty="0" smtClean="0"/>
              <a:t>   ‘</a:t>
            </a:r>
            <a:r>
              <a:rPr lang="en-US" sz="1600" kern="0" dirty="0" err="1" smtClean="0"/>
              <a:t>SpdLim</a:t>
            </a:r>
            <a:r>
              <a:rPr lang="en-US" sz="1600" kern="0" dirty="0" smtClean="0"/>
              <a:t>’: 30,</a:t>
            </a:r>
          </a:p>
          <a:p>
            <a:pPr marR="0" defTabSz="914400" eaLnBrk="1" fontAlgn="auto" latinLnBrk="0" hangingPunct="1">
              <a:spcBef>
                <a:spcPts val="500"/>
              </a:spcBef>
              <a:spcAft>
                <a:spcPts val="0"/>
              </a:spcAft>
              <a:buClrTx/>
              <a:buSzTx/>
              <a:buFontTx/>
              <a:buNone/>
              <a:tabLst/>
            </a:pPr>
            <a:r>
              <a:rPr lang="en-US" sz="1600" kern="0" dirty="0"/>
              <a:t>}</a:t>
            </a:r>
            <a:endParaRPr lang="en-US" sz="1600" kern="0" dirty="0" smtClean="0"/>
          </a:p>
          <a:p>
            <a:pPr marR="0" defTabSz="914400" eaLnBrk="1" fontAlgn="auto" latinLnBrk="0" hangingPunct="1">
              <a:lnSpc>
                <a:spcPts val="2300"/>
              </a:lnSpc>
              <a:spcBef>
                <a:spcPts val="500"/>
              </a:spcBef>
              <a:spcAft>
                <a:spcPts val="0"/>
              </a:spcAft>
              <a:buClrTx/>
              <a:buSzTx/>
              <a:buFontTx/>
              <a:buNone/>
              <a:tabLst/>
            </a:pPr>
            <a:endParaRPr lang="en-US" kern="0" dirty="0" smtClean="0">
              <a:solidFill>
                <a:srgbClr val="000000"/>
              </a:solidFill>
            </a:endParaRPr>
          </a:p>
        </p:txBody>
      </p:sp>
      <p:cxnSp>
        <p:nvCxnSpPr>
          <p:cNvPr id="7" name="Straight Arrow Connector 6"/>
          <p:cNvCxnSpPr>
            <a:endCxn id="2" idx="1"/>
          </p:cNvCxnSpPr>
          <p:nvPr/>
        </p:nvCxnSpPr>
        <p:spPr>
          <a:xfrm flipV="1">
            <a:off x="2948299" y="1732269"/>
            <a:ext cx="1521151" cy="98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6024677" y="2068083"/>
            <a:ext cx="931600" cy="601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9201" y="3607228"/>
            <a:ext cx="3774414" cy="1810108"/>
          </a:xfrm>
          <a:prstGeom prst="rect">
            <a:avLst/>
          </a:prstGeom>
          <a:noFill/>
          <a:ln>
            <a:solidFill>
              <a:schemeClr val="tx1"/>
            </a:solid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FF0000"/>
                </a:solidFill>
              </a:rPr>
              <a:t>Side Thread </a:t>
            </a:r>
            <a:r>
              <a:rPr lang="en-US" kern="0" dirty="0" smtClean="0">
                <a:solidFill>
                  <a:srgbClr val="FF0000"/>
                </a:solidFill>
              </a:rPr>
              <a:t>2:</a:t>
            </a:r>
            <a:r>
              <a:rPr lang="en-US" kern="0" dirty="0" smtClean="0">
                <a:solidFill>
                  <a:schemeClr val="bg1">
                    <a:lumMod val="65000"/>
                  </a:schemeClr>
                </a:solidFill>
              </a:rPr>
              <a:t> //Read </a:t>
            </a:r>
            <a:r>
              <a:rPr lang="en-US" kern="0" dirty="0" err="1" smtClean="0">
                <a:solidFill>
                  <a:schemeClr val="bg1">
                    <a:lumMod val="65000"/>
                  </a:schemeClr>
                </a:solidFill>
              </a:rPr>
              <a:t>SpeedLimit</a:t>
            </a:r>
            <a:endParaRPr lang="en-US" kern="0" dirty="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waitForMQTTmsg</a:t>
            </a:r>
            <a:r>
              <a:rPr lang="en-US" kern="0" dirty="0" smtClean="0">
                <a:solidFill>
                  <a:srgbClr val="000000"/>
                </a:solidFill>
              </a:rPr>
              <a:t>() </a:t>
            </a:r>
            <a:r>
              <a:rPr lang="en-US" kern="0" dirty="0" smtClean="0">
                <a:solidFill>
                  <a:schemeClr val="bg1">
                    <a:lumMod val="65000"/>
                  </a:schemeClr>
                </a:solidFill>
              </a:rPr>
              <a:t>//</a:t>
            </a:r>
            <a:r>
              <a:rPr lang="en-US" kern="0" dirty="0" err="1" smtClean="0">
                <a:solidFill>
                  <a:schemeClr val="bg1">
                    <a:lumMod val="65000"/>
                  </a:schemeClr>
                </a:solidFill>
              </a:rPr>
              <a:t>WhileLoop</a:t>
            </a:r>
            <a:endParaRPr lang="en-US" kern="0" dirty="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t>
            </a:r>
            <a:r>
              <a:rPr lang="en-US" kern="0" dirty="0" err="1" smtClean="0"/>
              <a:t>readMQTTMsg</a:t>
            </a:r>
            <a:r>
              <a:rPr lang="en-US" kern="0" dirty="0" smtClean="0"/>
              <a:t>()</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updateCentralData</a:t>
            </a:r>
            <a:r>
              <a:rPr lang="en-US" kern="0" dirty="0" smtClean="0">
                <a:solidFill>
                  <a:srgbClr val="000000"/>
                </a:solidFill>
              </a:rPr>
              <a:t>() </a:t>
            </a:r>
            <a:r>
              <a:rPr lang="en-US" kern="0" dirty="0" smtClean="0">
                <a:solidFill>
                  <a:schemeClr val="bg1">
                    <a:lumMod val="65000"/>
                  </a:schemeClr>
                </a:solidFill>
              </a:rPr>
              <a:t>//</a:t>
            </a:r>
            <a:r>
              <a:rPr lang="en-US" kern="0" dirty="0" err="1" smtClean="0">
                <a:solidFill>
                  <a:schemeClr val="bg1">
                    <a:lumMod val="65000"/>
                  </a:schemeClr>
                </a:solidFill>
              </a:rPr>
              <a:t>SpeedLim</a:t>
            </a:r>
            <a:endParaRPr lang="en-US" kern="0" dirty="0" smtClean="0">
              <a:solidFill>
                <a:schemeClr val="bg1">
                  <a:lumMod val="65000"/>
                </a:schemeClr>
              </a:solidFill>
            </a:endParaRPr>
          </a:p>
        </p:txBody>
      </p:sp>
      <p:sp>
        <p:nvSpPr>
          <p:cNvPr id="2" name="Rectangle 1"/>
          <p:cNvSpPr/>
          <p:nvPr/>
        </p:nvSpPr>
        <p:spPr>
          <a:xfrm>
            <a:off x="4469450" y="1390437"/>
            <a:ext cx="1316053" cy="683664"/>
          </a:xfrm>
          <a:prstGeom prst="rect">
            <a:avLst/>
          </a:prstGeom>
          <a:noFill/>
          <a:ln w="19050" cap="flat" cmpd="sng" algn="ctr">
            <a:solidFill>
              <a:schemeClr val="accent2">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TextBox 31"/>
          <p:cNvSpPr txBox="1"/>
          <p:nvPr/>
        </p:nvSpPr>
        <p:spPr>
          <a:xfrm>
            <a:off x="6757979" y="1169047"/>
            <a:ext cx="3496973" cy="1925244"/>
          </a:xfrm>
          <a:prstGeom prst="rect">
            <a:avLst/>
          </a:prstGeom>
          <a:noFill/>
          <a:ln>
            <a:solidFill>
              <a:schemeClr val="tx1"/>
            </a:solidFill>
          </a:ln>
        </p:spPr>
        <p:txBody>
          <a:bodyPr wrap="square" lIns="0" tIns="0" rIns="0" bIns="0" rtlCol="0">
            <a:noAutofit/>
          </a:bodyPr>
          <a:lstStyle/>
          <a:p>
            <a:pPr fontAlgn="auto">
              <a:lnSpc>
                <a:spcPts val="2300"/>
              </a:lnSpc>
              <a:spcBef>
                <a:spcPts val="500"/>
              </a:spcBef>
              <a:spcAft>
                <a:spcPts val="0"/>
              </a:spcAft>
            </a:pPr>
            <a:r>
              <a:rPr lang="en-US" kern="0" dirty="0" smtClean="0">
                <a:solidFill>
                  <a:srgbClr val="FF0000"/>
                </a:solidFill>
              </a:rPr>
              <a:t>Side Thread 1: </a:t>
            </a:r>
            <a:r>
              <a:rPr lang="en-US" kern="0" dirty="0" smtClean="0">
                <a:solidFill>
                  <a:schemeClr val="bg1">
                    <a:lumMod val="65000"/>
                  </a:schemeClr>
                </a:solidFill>
              </a:rPr>
              <a:t>//</a:t>
            </a:r>
            <a:r>
              <a:rPr lang="en-US" kern="0" dirty="0" err="1" smtClean="0">
                <a:solidFill>
                  <a:schemeClr val="bg1">
                    <a:lumMod val="65000"/>
                  </a:schemeClr>
                </a:solidFill>
              </a:rPr>
              <a:t>PublishToServer</a:t>
            </a:r>
            <a:endParaRPr lang="en-US" kern="0" dirty="0" smtClean="0">
              <a:solidFill>
                <a:srgbClr val="FF0000"/>
              </a:solidFill>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readCentralData</a:t>
            </a:r>
            <a:r>
              <a:rPr lang="en-US" kern="0" dirty="0" smtClean="0">
                <a:solidFill>
                  <a:srgbClr val="000000"/>
                </a:solidFill>
              </a:rPr>
              <a:t>()</a:t>
            </a:r>
            <a:endParaRPr lang="en-US" kern="0" dirty="0" smtClean="0"/>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publishToServer</a:t>
            </a:r>
            <a:r>
              <a:rPr lang="en-US" kern="0" dirty="0" smtClean="0">
                <a:solidFill>
                  <a:srgbClr val="000000"/>
                </a:solidFill>
              </a:rPr>
              <a:t>()</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delay(</a:t>
            </a:r>
            <a:r>
              <a:rPr lang="en-US" kern="0" dirty="0" smtClean="0">
                <a:solidFill>
                  <a:schemeClr val="bg1">
                    <a:lumMod val="50000"/>
                  </a:schemeClr>
                </a:solidFill>
              </a:rPr>
              <a:t>Some delay</a:t>
            </a:r>
            <a:r>
              <a:rPr lang="en-US" kern="0" dirty="0" smtClean="0">
                <a:solidFill>
                  <a:srgbClr val="000000"/>
                </a:solidFill>
              </a:rPr>
              <a:t>)</a:t>
            </a:r>
          </a:p>
        </p:txBody>
      </p:sp>
      <p:cxnSp>
        <p:nvCxnSpPr>
          <p:cNvPr id="34" name="Straight Arrow Connector 33"/>
          <p:cNvCxnSpPr/>
          <p:nvPr/>
        </p:nvCxnSpPr>
        <p:spPr>
          <a:xfrm flipV="1">
            <a:off x="2632105" y="3158370"/>
            <a:ext cx="1812874" cy="19349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60372" y="2977427"/>
            <a:ext cx="1249994" cy="249846"/>
          </a:xfrm>
          <a:prstGeom prst="rect">
            <a:avLst/>
          </a:prstGeom>
          <a:noFill/>
          <a:ln w="19050"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36" name="Straight Arrow Connector 35"/>
          <p:cNvCxnSpPr>
            <a:endCxn id="38" idx="1"/>
          </p:cNvCxnSpPr>
          <p:nvPr/>
        </p:nvCxnSpPr>
        <p:spPr>
          <a:xfrm flipV="1">
            <a:off x="2948299" y="2236123"/>
            <a:ext cx="1496680" cy="5738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44979" y="2092740"/>
            <a:ext cx="1392966" cy="286765"/>
          </a:xfrm>
          <a:prstGeom prst="rect">
            <a:avLst/>
          </a:prstGeom>
          <a:noFill/>
          <a:ln w="1905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0" name="TextBox 39"/>
          <p:cNvSpPr txBox="1"/>
          <p:nvPr/>
        </p:nvSpPr>
        <p:spPr>
          <a:xfrm>
            <a:off x="554990" y="1222559"/>
            <a:ext cx="3087338" cy="2173210"/>
          </a:xfrm>
          <a:prstGeom prst="rect">
            <a:avLst/>
          </a:prstGeom>
          <a:noFill/>
          <a:ln>
            <a:solidFill>
              <a:schemeClr val="tx1"/>
            </a:solid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FF0000"/>
                </a:solidFill>
              </a:rPr>
              <a:t>Main Thread:</a:t>
            </a:r>
            <a:r>
              <a:rPr lang="en-US" kern="0" dirty="0" smtClean="0">
                <a:solidFill>
                  <a:schemeClr val="bg1">
                    <a:lumMod val="65000"/>
                  </a:schemeClr>
                </a:solidFill>
              </a:rPr>
              <a:t> //</a:t>
            </a:r>
            <a:r>
              <a:rPr lang="en-US" kern="0" dirty="0" err="1" smtClean="0">
                <a:solidFill>
                  <a:schemeClr val="bg1">
                    <a:lumMod val="65000"/>
                  </a:schemeClr>
                </a:solidFill>
              </a:rPr>
              <a:t>ReadCAN</a:t>
            </a:r>
            <a:endParaRPr lang="en-US" kern="0" dirty="0" smtClean="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waitForCAN</a:t>
            </a:r>
            <a:r>
              <a:rPr lang="en-US" kern="0" dirty="0" smtClean="0">
                <a:solidFill>
                  <a:srgbClr val="000000"/>
                </a:solidFill>
              </a:rPr>
              <a:t>() </a:t>
            </a:r>
            <a:r>
              <a:rPr lang="en-US" kern="0" dirty="0" smtClean="0">
                <a:solidFill>
                  <a:schemeClr val="bg1">
                    <a:lumMod val="65000"/>
                  </a:schemeClr>
                </a:solidFill>
              </a:rPr>
              <a:t>//</a:t>
            </a:r>
            <a:r>
              <a:rPr lang="en-US" kern="0" dirty="0" err="1" smtClean="0">
                <a:solidFill>
                  <a:schemeClr val="bg1">
                    <a:lumMod val="65000"/>
                  </a:schemeClr>
                </a:solidFill>
              </a:rPr>
              <a:t>WhileLoop</a:t>
            </a:r>
            <a:endParaRPr lang="en-US" kern="0" dirty="0">
              <a:solidFill>
                <a:schemeClr val="bg1">
                  <a:lumMod val="65000"/>
                </a:schemeClr>
              </a:solidFill>
            </a:endParaRP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t>
            </a:r>
            <a:r>
              <a:rPr lang="en-US" kern="0" dirty="0" err="1" smtClean="0"/>
              <a:t>readCANMsg</a:t>
            </a:r>
            <a:r>
              <a:rPr lang="en-US" kern="0" dirty="0" smtClean="0"/>
              <a:t>()</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a:ln>
                  <a:noFill/>
                </a:ln>
                <a:solidFill>
                  <a:srgbClr val="000000"/>
                </a:solidFill>
                <a:effectLst/>
                <a:uLnTx/>
                <a:uFillTx/>
              </a:rPr>
              <a:t> </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updateCentralData</a:t>
            </a:r>
            <a:r>
              <a:rPr lang="en-US" kern="0" dirty="0" smtClean="0">
                <a:solidFill>
                  <a:srgbClr val="000000"/>
                </a:solidFill>
              </a:rPr>
              <a:t>()</a:t>
            </a:r>
          </a:p>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bg1">
                    <a:lumMod val="65000"/>
                  </a:schemeClr>
                </a:solidFill>
              </a:rPr>
              <a:t>// As per Message Source</a:t>
            </a:r>
          </a:p>
        </p:txBody>
      </p:sp>
      <p:cxnSp>
        <p:nvCxnSpPr>
          <p:cNvPr id="43" name="Straight Arrow Connector 42"/>
          <p:cNvCxnSpPr/>
          <p:nvPr/>
        </p:nvCxnSpPr>
        <p:spPr>
          <a:xfrm flipV="1">
            <a:off x="2948299" y="2816429"/>
            <a:ext cx="1496680" cy="44518"/>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452359" y="2635595"/>
            <a:ext cx="1392966" cy="286765"/>
          </a:xfrm>
          <a:prstGeom prst="rect">
            <a:avLst/>
          </a:prstGeom>
          <a:noFill/>
          <a:ln w="19050" cap="flat" cmpd="sng" algn="ctr">
            <a:solidFill>
              <a:schemeClr val="accent5">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8" name="TextBox 47"/>
          <p:cNvSpPr txBox="1"/>
          <p:nvPr/>
        </p:nvSpPr>
        <p:spPr>
          <a:xfrm>
            <a:off x="6757979" y="3492092"/>
            <a:ext cx="3496973" cy="1925244"/>
          </a:xfrm>
          <a:prstGeom prst="rect">
            <a:avLst/>
          </a:prstGeom>
          <a:noFill/>
          <a:ln>
            <a:solidFill>
              <a:schemeClr val="tx1"/>
            </a:solidFill>
          </a:ln>
        </p:spPr>
        <p:txBody>
          <a:bodyPr wrap="square" lIns="0" tIns="0" rIns="0" bIns="0" rtlCol="0">
            <a:noAutofit/>
          </a:bodyPr>
          <a:lstStyle/>
          <a:p>
            <a:pPr fontAlgn="auto">
              <a:lnSpc>
                <a:spcPts val="2300"/>
              </a:lnSpc>
              <a:spcBef>
                <a:spcPts val="500"/>
              </a:spcBef>
              <a:spcAft>
                <a:spcPts val="0"/>
              </a:spcAft>
            </a:pPr>
            <a:r>
              <a:rPr lang="en-US" kern="0" dirty="0" smtClean="0">
                <a:solidFill>
                  <a:srgbClr val="FF0000"/>
                </a:solidFill>
              </a:rPr>
              <a:t>Side Thread 3: </a:t>
            </a:r>
            <a:r>
              <a:rPr lang="en-US" kern="0" dirty="0" smtClean="0">
                <a:solidFill>
                  <a:schemeClr val="bg1">
                    <a:lumMod val="65000"/>
                  </a:schemeClr>
                </a:solidFill>
              </a:rPr>
              <a:t>//Send CAN</a:t>
            </a:r>
            <a:endParaRPr lang="en-US" kern="0" dirty="0" smtClean="0">
              <a:solidFill>
                <a:srgbClr val="FF0000"/>
              </a:solidFill>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While True:</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a:t>
            </a:r>
            <a:r>
              <a:rPr lang="en-US" kern="0" dirty="0" err="1" smtClean="0">
                <a:solidFill>
                  <a:srgbClr val="000000"/>
                </a:solidFill>
              </a:rPr>
              <a:t>sendCAN</a:t>
            </a:r>
            <a:r>
              <a:rPr lang="en-US" kern="0" dirty="0" smtClean="0">
                <a:solidFill>
                  <a:srgbClr val="000000"/>
                </a:solidFill>
              </a:rPr>
              <a:t>()</a:t>
            </a:r>
          </a:p>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    delay(</a:t>
            </a:r>
            <a:r>
              <a:rPr lang="en-US" kern="0" dirty="0" smtClean="0">
                <a:solidFill>
                  <a:schemeClr val="bg1">
                    <a:lumMod val="50000"/>
                  </a:schemeClr>
                </a:solidFill>
              </a:rPr>
              <a:t>Some delay</a:t>
            </a:r>
            <a:r>
              <a:rPr lang="en-US" kern="0" dirty="0" smtClean="0">
                <a:solidFill>
                  <a:srgbClr val="000000"/>
                </a:solidFill>
              </a:rPr>
              <a:t>)</a:t>
            </a:r>
          </a:p>
        </p:txBody>
      </p:sp>
      <p:cxnSp>
        <p:nvCxnSpPr>
          <p:cNvPr id="49" name="Straight Arrow Connector 48"/>
          <p:cNvCxnSpPr/>
          <p:nvPr/>
        </p:nvCxnSpPr>
        <p:spPr>
          <a:xfrm>
            <a:off x="5852705" y="2792504"/>
            <a:ext cx="1103572" cy="154092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53556" y="3158370"/>
            <a:ext cx="1176395" cy="118469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00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smtClean="0">
                <a:solidFill>
                  <a:schemeClr val="accent2">
                    <a:lumMod val="75000"/>
                  </a:schemeClr>
                </a:solidFill>
              </a:rPr>
              <a:t>Gateway: Solved and Unsolved problems</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Content Placeholder 4"/>
          <p:cNvSpPr>
            <a:spLocks noGrp="1"/>
          </p:cNvSpPr>
          <p:nvPr>
            <p:ph sz="quarter" idx="1"/>
          </p:nvPr>
        </p:nvSpPr>
        <p:spPr>
          <a:xfrm>
            <a:off x="258762" y="765716"/>
            <a:ext cx="10450800" cy="4699083"/>
          </a:xfrm>
        </p:spPr>
        <p:txBody>
          <a:bodyPr/>
          <a:lstStyle/>
          <a:p>
            <a:r>
              <a:rPr lang="en-US" sz="2000" dirty="0" smtClean="0">
                <a:solidFill>
                  <a:srgbClr val="00B050"/>
                </a:solidFill>
              </a:rPr>
              <a:t>Solved:</a:t>
            </a:r>
          </a:p>
          <a:p>
            <a:pPr marL="0" indent="0">
              <a:buNone/>
            </a:pPr>
            <a:r>
              <a:rPr lang="en-US" dirty="0"/>
              <a:t>	</a:t>
            </a:r>
            <a:r>
              <a:rPr lang="en-US" dirty="0" smtClean="0"/>
              <a:t>- Support for flexible data formats, data sources, transmission protocols</a:t>
            </a:r>
            <a:r>
              <a:rPr lang="en-US" dirty="0" smtClean="0"/>
              <a:t>.</a:t>
            </a:r>
          </a:p>
          <a:p>
            <a:pPr marL="0" indent="0">
              <a:buNone/>
            </a:pPr>
            <a:r>
              <a:rPr lang="en-US" dirty="0" smtClean="0"/>
              <a:t>	- Multi-Threading programming.</a:t>
            </a:r>
            <a:endParaRPr lang="en-US" dirty="0"/>
          </a:p>
          <a:p>
            <a:endParaRPr lang="en-US" dirty="0" smtClean="0"/>
          </a:p>
          <a:p>
            <a:r>
              <a:rPr lang="en-US" sz="2000" dirty="0" smtClean="0">
                <a:solidFill>
                  <a:srgbClr val="FF0000"/>
                </a:solidFill>
              </a:rPr>
              <a:t>Unsolved:</a:t>
            </a:r>
          </a:p>
          <a:p>
            <a:pPr marL="0" indent="0">
              <a:buNone/>
            </a:pPr>
            <a:r>
              <a:rPr lang="en-US" sz="2000" dirty="0" smtClean="0">
                <a:solidFill>
                  <a:srgbClr val="FF0000"/>
                </a:solidFill>
              </a:rPr>
              <a:t>	</a:t>
            </a:r>
            <a:r>
              <a:rPr lang="en-US" sz="2000" dirty="0" smtClean="0"/>
              <a:t>- Delay time in transmission.</a:t>
            </a:r>
          </a:p>
          <a:p>
            <a:pPr marL="0" indent="0">
              <a:buNone/>
            </a:pPr>
            <a:r>
              <a:rPr lang="en-US" sz="2000" dirty="0">
                <a:solidFill>
                  <a:srgbClr val="FF0000"/>
                </a:solidFill>
              </a:rPr>
              <a:t>	</a:t>
            </a:r>
            <a:r>
              <a:rPr lang="en-US" sz="2000" dirty="0" smtClean="0"/>
              <a:t>- Data consistency in Multi-Threading software</a:t>
            </a:r>
            <a:r>
              <a:rPr lang="en-US" sz="2000" dirty="0" smtClean="0"/>
              <a:t>.</a:t>
            </a:r>
          </a:p>
          <a:p>
            <a:pPr marL="0" indent="0">
              <a:buNone/>
            </a:pPr>
            <a:r>
              <a:rPr lang="en-US" sz="2000" dirty="0"/>
              <a:t>	</a:t>
            </a:r>
            <a:r>
              <a:rPr lang="en-US" sz="2000" dirty="0" smtClean="0"/>
              <a:t>- Still not deeply understand MQTT and </a:t>
            </a:r>
            <a:r>
              <a:rPr lang="en-US" sz="2000" dirty="0"/>
              <a:t>K</a:t>
            </a:r>
            <a:r>
              <a:rPr lang="en-US" sz="2000" dirty="0" smtClean="0"/>
              <a:t>afka.</a:t>
            </a:r>
            <a:endParaRPr lang="en-US" sz="2000" dirty="0" smtClean="0"/>
          </a:p>
        </p:txBody>
      </p:sp>
    </p:spTree>
    <p:extLst>
      <p:ext uri="{BB962C8B-B14F-4D97-AF65-F5344CB8AC3E}">
        <p14:creationId xmlns:p14="http://schemas.microsoft.com/office/powerpoint/2010/main" val="3517004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RBVH/EJV61</OrgInhalt>
      <Wert>RBVH/EJV61</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2020-11-14</OrgInhalt>
      <Wert>2020-11-14</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presentation_169_9</Template>
  <TotalTime>0</TotalTime>
  <Words>393</Words>
  <Application>Microsoft Office PowerPoint</Application>
  <PresentationFormat>Custom</PresentationFormat>
  <Paragraphs>115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Bosch Office Sans</vt:lpstr>
      <vt:lpstr>Calibri</vt:lpstr>
      <vt:lpstr>Wingdings 3</vt:lpstr>
      <vt:lpstr>Bosch NG</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Tran Hoang Duy (RBVH/EJV61)</dc:creator>
  <cp:lastModifiedBy>Nguyen Tran Hoang Duy (RBVH/EJV61)</cp:lastModifiedBy>
  <cp:revision>48</cp:revision>
  <dcterms:created xsi:type="dcterms:W3CDTF">2020-11-14T04:47:55Z</dcterms:created>
  <dcterms:modified xsi:type="dcterms:W3CDTF">2020-11-16T08:52:36Z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