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44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43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78" r:id="rId3"/>
    <p:sldId id="279" r:id="rId4"/>
    <p:sldId id="325" r:id="rId5"/>
    <p:sldId id="326" r:id="rId6"/>
    <p:sldId id="327" r:id="rId7"/>
    <p:sldId id="319" r:id="rId8"/>
    <p:sldId id="311" r:id="rId9"/>
    <p:sldId id="312" r:id="rId10"/>
    <p:sldId id="314" r:id="rId11"/>
    <p:sldId id="316" r:id="rId12"/>
    <p:sldId id="317" r:id="rId13"/>
    <p:sldId id="318" r:id="rId14"/>
    <p:sldId id="307" r:id="rId15"/>
    <p:sldId id="264" r:id="rId16"/>
    <p:sldId id="265" r:id="rId17"/>
    <p:sldId id="266" r:id="rId18"/>
    <p:sldId id="267" r:id="rId19"/>
    <p:sldId id="268" r:id="rId20"/>
    <p:sldId id="310" r:id="rId21"/>
    <p:sldId id="270" r:id="rId22"/>
    <p:sldId id="308" r:id="rId23"/>
    <p:sldId id="309" r:id="rId24"/>
    <p:sldId id="272" r:id="rId25"/>
    <p:sldId id="328" r:id="rId26"/>
    <p:sldId id="271" r:id="rId27"/>
    <p:sldId id="294" r:id="rId28"/>
    <p:sldId id="297" r:id="rId29"/>
    <p:sldId id="299" r:id="rId30"/>
    <p:sldId id="300" r:id="rId31"/>
    <p:sldId id="301" r:id="rId32"/>
    <p:sldId id="302" r:id="rId33"/>
    <p:sldId id="332" r:id="rId34"/>
    <p:sldId id="333" r:id="rId35"/>
    <p:sldId id="334" r:id="rId36"/>
    <p:sldId id="335" r:id="rId37"/>
    <p:sldId id="336" r:id="rId38"/>
    <p:sldId id="337" r:id="rId39"/>
    <p:sldId id="340" r:id="rId40"/>
    <p:sldId id="338" r:id="rId41"/>
    <p:sldId id="339" r:id="rId42"/>
    <p:sldId id="303" r:id="rId43"/>
    <p:sldId id="275" r:id="rId44"/>
    <p:sldId id="304" r:id="rId45"/>
    <p:sldId id="321" r:id="rId46"/>
    <p:sldId id="323" r:id="rId47"/>
    <p:sldId id="324" r:id="rId48"/>
    <p:sldId id="341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B77324-94E4-49AF-97E9-46173F3447C6}">
          <p14:sldIdLst>
            <p14:sldId id="256"/>
            <p14:sldId id="278"/>
            <p14:sldId id="279"/>
            <p14:sldId id="325"/>
            <p14:sldId id="326"/>
            <p14:sldId id="327"/>
            <p14:sldId id="319"/>
            <p14:sldId id="311"/>
            <p14:sldId id="312"/>
            <p14:sldId id="314"/>
            <p14:sldId id="316"/>
            <p14:sldId id="317"/>
            <p14:sldId id="318"/>
            <p14:sldId id="307"/>
            <p14:sldId id="264"/>
            <p14:sldId id="265"/>
            <p14:sldId id="266"/>
            <p14:sldId id="267"/>
            <p14:sldId id="268"/>
            <p14:sldId id="310"/>
            <p14:sldId id="270"/>
            <p14:sldId id="308"/>
            <p14:sldId id="309"/>
            <p14:sldId id="272"/>
            <p14:sldId id="328"/>
            <p14:sldId id="271"/>
            <p14:sldId id="294"/>
            <p14:sldId id="297"/>
            <p14:sldId id="299"/>
            <p14:sldId id="300"/>
            <p14:sldId id="301"/>
            <p14:sldId id="302"/>
            <p14:sldId id="332"/>
            <p14:sldId id="333"/>
            <p14:sldId id="334"/>
            <p14:sldId id="335"/>
            <p14:sldId id="336"/>
            <p14:sldId id="337"/>
            <p14:sldId id="340"/>
            <p14:sldId id="338"/>
            <p14:sldId id="339"/>
            <p14:sldId id="303"/>
            <p14:sldId id="275"/>
            <p14:sldId id="304"/>
            <p14:sldId id="321"/>
            <p14:sldId id="323"/>
            <p14:sldId id="324"/>
            <p14:sldId id="34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1" autoAdjust="0"/>
    <p:restoredTop sz="94660"/>
  </p:normalViewPr>
  <p:slideViewPr>
    <p:cSldViewPr>
      <p:cViewPr>
        <p:scale>
          <a:sx n="75" d="100"/>
          <a:sy n="75" d="100"/>
        </p:scale>
        <p:origin x="-96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6799-C637-4515-989E-EAC314113B35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BB0A5-A547-45DD-90A2-CFFE7018E2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Pseudoinstructions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only make it easier to program, it can also add clarity to the program, by making the intention of the programmer more clear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BB0A5-A547-45DD-90A2-CFFE7018E2C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77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16CBE-C8F8-4F03-83D8-1473B5220E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357C2D-F48D-4DC0-8D8D-0895F7FDF7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B29C1-7A6D-45F7-81DB-825FBAEE0C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CA944D-31AF-4C6A-A976-4C67EA7285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6A02B-B4F2-4DF5-BA05-78BA2F9325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88A481-C4B2-494C-9BA1-23FBFB72FF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CCB6F-944F-4007-A5B1-E09A906FD1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D417C-2D16-4B80-A3DC-2297AE16F3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B30268-9385-4B1E-BF75-8C308F0C1B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CC49F-E2AC-418B-9533-11A0C1C58E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D578F-6186-4D7B-8F87-4093ABA841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954B503-C6C9-4F3C-8B35-C3FCCFF9966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file:///C:/MipsIT/bin/Mips.ex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362200"/>
            <a:ext cx="8763000" cy="1470025"/>
          </a:xfrm>
        </p:spPr>
        <p:txBody>
          <a:bodyPr/>
          <a:lstStyle/>
          <a:p>
            <a:r>
              <a:rPr lang="en-US" sz="4000" b="1" smtClean="0">
                <a:solidFill>
                  <a:srgbClr val="0070C0"/>
                </a:solidFill>
              </a:rPr>
              <a:t>ICT4</a:t>
            </a:r>
            <a:br>
              <a:rPr lang="en-US" sz="4000" b="1" smtClean="0">
                <a:solidFill>
                  <a:srgbClr val="0070C0"/>
                </a:solidFill>
              </a:rPr>
            </a:br>
            <a:r>
              <a:rPr lang="en-US" sz="4000" b="1" smtClean="0">
                <a:solidFill>
                  <a:srgbClr val="0070C0"/>
                </a:solidFill>
              </a:rPr>
              <a:t>Computer Architecture Experiment</a:t>
            </a:r>
            <a:br>
              <a:rPr lang="en-US" sz="4000" b="1" smtClean="0">
                <a:solidFill>
                  <a:srgbClr val="0070C0"/>
                </a:solidFill>
              </a:rPr>
            </a:br>
            <a:r>
              <a:rPr lang="en-US" sz="4000" b="1" smtClean="0">
                <a:solidFill>
                  <a:srgbClr val="0070C0"/>
                </a:solidFill>
              </a:rPr>
              <a:t>MIPS Laboratory</a:t>
            </a:r>
            <a:endParaRPr lang="en-US" sz="40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Jan. 2009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Architecture, Instruction-Set Architecture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C1CB8C4-1532-4769-BFEF-6B2A5BFED843}" type="slidenum">
              <a:rPr lang="en-US"/>
              <a:pPr/>
              <a:t>10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305800" cy="914400"/>
          </a:xfrm>
        </p:spPr>
        <p:txBody>
          <a:bodyPr/>
          <a:lstStyle/>
          <a:p>
            <a:r>
              <a:rPr lang="en-US" smtClean="0"/>
              <a:t>Instruction </a:t>
            </a:r>
            <a:r>
              <a:rPr lang="en-US"/>
              <a:t>Formats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304800" y="5715000"/>
            <a:ext cx="8534400" cy="3968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A </a:t>
            </a: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typical instruction for MiniMIPS and steps in its execution. </a:t>
            </a:r>
          </a:p>
        </p:txBody>
      </p:sp>
      <p:grpSp>
        <p:nvGrpSpPr>
          <p:cNvPr id="62476" name="Group 12"/>
          <p:cNvGrpSpPr>
            <a:grpSpLocks/>
          </p:cNvGrpSpPr>
          <p:nvPr/>
        </p:nvGrpSpPr>
        <p:grpSpPr bwMode="auto">
          <a:xfrm>
            <a:off x="990600" y="762000"/>
            <a:ext cx="7391400" cy="4802188"/>
            <a:chOff x="624" y="480"/>
            <a:chExt cx="4656" cy="3025"/>
          </a:xfrm>
        </p:grpSpPr>
        <p:graphicFrame>
          <p:nvGraphicFramePr>
            <p:cNvPr id="62473" name="Object 9"/>
            <p:cNvGraphicFramePr>
              <a:graphicFrameLocks noChangeAspect="1"/>
            </p:cNvGraphicFramePr>
            <p:nvPr/>
          </p:nvGraphicFramePr>
          <p:xfrm>
            <a:off x="624" y="480"/>
            <a:ext cx="4656" cy="3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3" r:id="rId3" imgW="4838700" imgH="3143250" progId="MSDraw.Drawing.8.2">
                    <p:embed/>
                  </p:oleObj>
                </mc:Choice>
                <mc:Fallback>
                  <p:oleObj r:id="rId3" imgW="4838700" imgH="3143250" progId="MSDraw.Drawing.8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480"/>
                          <a:ext cx="4656" cy="3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75" name="Line 11"/>
            <p:cNvSpPr>
              <a:spLocks noChangeShapeType="1"/>
            </p:cNvSpPr>
            <p:nvPr/>
          </p:nvSpPr>
          <p:spPr bwMode="auto">
            <a:xfrm flipV="1">
              <a:off x="2821" y="2821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343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Jan. 2009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Architecture, Instruction-Set Architecture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4289732-8502-4E34-9062-426C62FC4AE0}" type="slidenum">
              <a:rPr lang="en-US"/>
              <a:pPr/>
              <a:t>11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05800" cy="990600"/>
          </a:xfrm>
        </p:spPr>
        <p:txBody>
          <a:bodyPr/>
          <a:lstStyle/>
          <a:p>
            <a:r>
              <a:rPr lang="en-US" sz="2800"/>
              <a:t>MiniMIPS Instruction Formats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914400" y="5257800"/>
            <a:ext cx="7391400" cy="7016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Figure 5.4     MiniMIPS instructions come in only three formats: register (R), immediate (I), and jump (J). </a:t>
            </a:r>
          </a:p>
        </p:txBody>
      </p:sp>
      <p:grpSp>
        <p:nvGrpSpPr>
          <p:cNvPr id="67592" name="Group 8"/>
          <p:cNvGrpSpPr>
            <a:grpSpLocks/>
          </p:cNvGrpSpPr>
          <p:nvPr/>
        </p:nvGrpSpPr>
        <p:grpSpPr bwMode="auto">
          <a:xfrm>
            <a:off x="381000" y="1143000"/>
            <a:ext cx="8382000" cy="4038600"/>
            <a:chOff x="1248" y="864"/>
            <a:chExt cx="3246" cy="1650"/>
          </a:xfrm>
        </p:grpSpPr>
        <p:graphicFrame>
          <p:nvGraphicFramePr>
            <p:cNvPr id="67593" name="Object 9"/>
            <p:cNvGraphicFramePr>
              <a:graphicFrameLocks noChangeAspect="1"/>
            </p:cNvGraphicFramePr>
            <p:nvPr/>
          </p:nvGraphicFramePr>
          <p:xfrm>
            <a:off x="1248" y="864"/>
            <a:ext cx="3246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0" r:id="rId3" imgW="5153025" imgH="942975" progId="MSDraw.Drawing.8.2">
                    <p:embed/>
                  </p:oleObj>
                </mc:Choice>
                <mc:Fallback>
                  <p:oleObj r:id="rId3" imgW="5153025" imgH="942975" progId="MSDraw.Drawing.8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864"/>
                          <a:ext cx="3246" cy="5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94" name="Object 10"/>
            <p:cNvGraphicFramePr>
              <a:graphicFrameLocks noChangeAspect="1"/>
            </p:cNvGraphicFramePr>
            <p:nvPr/>
          </p:nvGraphicFramePr>
          <p:xfrm>
            <a:off x="1248" y="1440"/>
            <a:ext cx="3246" cy="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1" r:id="rId5" imgW="5153025" imgH="933450" progId="MSDraw.Drawing.8.2">
                    <p:embed/>
                  </p:oleObj>
                </mc:Choice>
                <mc:Fallback>
                  <p:oleObj r:id="rId5" imgW="5153025" imgH="933450" progId="MSDraw.Drawing.8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440"/>
                          <a:ext cx="3246" cy="5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95" name="Object 11"/>
            <p:cNvGraphicFramePr>
              <a:graphicFrameLocks noChangeAspect="1"/>
            </p:cNvGraphicFramePr>
            <p:nvPr/>
          </p:nvGraphicFramePr>
          <p:xfrm>
            <a:off x="1248" y="2016"/>
            <a:ext cx="3246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2" r:id="rId7" imgW="5153025" imgH="790575" progId="MSDraw.Drawing.8.2">
                    <p:embed/>
                  </p:oleObj>
                </mc:Choice>
                <mc:Fallback>
                  <p:oleObj r:id="rId7" imgW="5153025" imgH="790575" progId="MSDraw.Drawing.8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016"/>
                          <a:ext cx="3246" cy="4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9636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Jan. 2009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Architecture, Instruction-Set Architecture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BB835AE-C0D7-4700-A13D-5EFA1807080E}" type="slidenum">
              <a:rPr lang="en-US"/>
              <a:pPr/>
              <a:t>12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05800" cy="838200"/>
          </a:xfrm>
        </p:spPr>
        <p:txBody>
          <a:bodyPr/>
          <a:lstStyle/>
          <a:p>
            <a:r>
              <a:rPr lang="en-US" sz="4000" smtClean="0"/>
              <a:t>Simple </a:t>
            </a:r>
            <a:r>
              <a:rPr lang="en-US" sz="4000"/>
              <a:t>Arithmetic/Logic Instructions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457200" y="5029200"/>
            <a:ext cx="8229600" cy="10064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Figure 5.5    The arithmetic instructions 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and 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have a format that is common to all two-operand ALU instructions. For these, the 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fn</a:t>
            </a: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field specifies the arithmetic/logic operation to be performed. </a:t>
            </a:r>
          </a:p>
        </p:txBody>
      </p:sp>
      <p:graphicFrame>
        <p:nvGraphicFramePr>
          <p:cNvPr id="68618" name="Object 10"/>
          <p:cNvGraphicFramePr>
            <a:graphicFrameLocks noChangeAspect="1"/>
          </p:cNvGraphicFramePr>
          <p:nvPr/>
        </p:nvGraphicFramePr>
        <p:xfrm>
          <a:off x="457200" y="3505200"/>
          <a:ext cx="8229600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r:id="rId3" imgW="5153025" imgH="923925" progId="MSDraw.Drawing.8.2">
                  <p:embed/>
                </p:oleObj>
              </mc:Choice>
              <mc:Fallback>
                <p:oleObj r:id="rId3" imgW="5153025" imgH="923925" progId="MSDraw.Drawing.8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505200"/>
                        <a:ext cx="8229600" cy="1474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609600" y="1066800"/>
            <a:ext cx="7924800" cy="241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Add and subtract already discussed; logical instructions are similar </a:t>
            </a:r>
            <a:r>
              <a:rPr lang="en-US" sz="8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		</a:t>
            </a:r>
          </a:p>
          <a:p>
            <a:pPr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add  $t0,$s0,$s1	# set $t0 to ($s0)+($s1)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sub  $t0,$s0,$s1	# set $t0 to ($s0)-($s1)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and  $t0,$s0,$s1	# set $t0 to ($s0)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($s1)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or   $t0,$s0,$s1	# set $t0 to ($s0)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($s1)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xor  $t0,$s0,$s1	# set $t0 to ($s0)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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($s1)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nor  $t0,$s0,$s1	# set $t0 to (($s0)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($s1))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</a:t>
            </a:r>
            <a:endParaRPr lang="en-US" sz="2000" b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Jan. 2009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Architecture, Instruction-Set Architecture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54156ABA-6F5C-438A-BB17-96C1C6C79C8E}" type="slidenum">
              <a:rPr lang="en-US"/>
              <a:pPr/>
              <a:t>13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sz="2800"/>
              <a:t>Arithmetic/Logic with One Immediate Operand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457200" y="5105400"/>
            <a:ext cx="8229600" cy="7016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Figure 5.6    Instructions such as 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allow us to perform an arithmetic or logic operation for which one operand is a small constant. </a:t>
            </a:r>
          </a:p>
        </p:txBody>
      </p:sp>
      <p:graphicFrame>
        <p:nvGraphicFramePr>
          <p:cNvPr id="69642" name="Object 10"/>
          <p:cNvGraphicFramePr>
            <a:graphicFrameLocks noChangeAspect="1"/>
          </p:cNvGraphicFramePr>
          <p:nvPr/>
        </p:nvGraphicFramePr>
        <p:xfrm>
          <a:off x="457200" y="3810000"/>
          <a:ext cx="83058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r:id="rId3" imgW="5153025" imgH="819150" progId="MSDraw.Drawing.8.2">
                  <p:embed/>
                </p:oleObj>
              </mc:Choice>
              <mc:Fallback>
                <p:oleObj r:id="rId3" imgW="5153025" imgH="819150" progId="MSDraw.Drawing.8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810000"/>
                        <a:ext cx="8305800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609600" y="1066800"/>
            <a:ext cx="7924800" cy="270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An operand in the range [</a:t>
            </a:r>
            <a:r>
              <a:rPr lang="en-US" sz="2000" b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-</a:t>
            </a: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32 768, 32 767], or [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0x0000</a:t>
            </a: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, 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0xffff</a:t>
            </a: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], can be specified in the immediate field. </a:t>
            </a:r>
          </a:p>
          <a:p>
            <a:pPr>
              <a:spcAft>
                <a:spcPct val="10000"/>
              </a:spcAft>
            </a:pPr>
            <a:r>
              <a:rPr lang="en-US" sz="12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		</a:t>
            </a:r>
          </a:p>
          <a:p>
            <a:pPr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addi  $t0,$s0,61	# set $t0 to ($s0)+61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andi  $t0,$s0,61	# set $t0 to ($s0)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61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ori   $t0,$s0,61	# set $t0 to ($s0)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61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xori  $t0,$s0,0x00ff	# set $t0 to ($s0)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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0x00ff</a:t>
            </a:r>
          </a:p>
          <a:p>
            <a:pPr>
              <a:spcAft>
                <a:spcPct val="10000"/>
              </a:spcAft>
            </a:pPr>
            <a:r>
              <a:rPr lang="en-US" sz="12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		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For arithmetic instructions, the immediate operand is sign-extended</a:t>
            </a: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2228850" y="4495800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b="0">
                <a:solidFill>
                  <a:srgbClr val="FF0066"/>
                </a:solidFill>
                <a:latin typeface="Arial" charset="0"/>
                <a:cs typeface="Arial" charset="0"/>
              </a:rPr>
              <a:t>1  0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3481388" y="4495800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b="0">
                <a:solidFill>
                  <a:srgbClr val="FF0066"/>
                </a:solidFill>
                <a:latin typeface="Arial" charset="0"/>
                <a:cs typeface="Arial" charset="0"/>
              </a:rPr>
              <a:t>0  1</a:t>
            </a:r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2743200" y="45720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0">
                <a:solidFill>
                  <a:srgbClr val="FF0066"/>
                </a:solidFill>
                <a:latin typeface="Arial" charset="0"/>
                <a:cs typeface="Arial" charset="0"/>
              </a:rPr>
              <a:t>Errors</a:t>
            </a:r>
          </a:p>
        </p:txBody>
      </p:sp>
    </p:spTree>
    <p:extLst>
      <p:ext uri="{BB962C8B-B14F-4D97-AF65-F5344CB8AC3E}">
        <p14:creationId xmlns:p14="http://schemas.microsoft.com/office/powerpoint/2010/main" val="155311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52413"/>
            <a:ext cx="8305800" cy="590550"/>
          </a:xfrm>
        </p:spPr>
        <p:txBody>
          <a:bodyPr/>
          <a:lstStyle/>
          <a:p>
            <a:r>
              <a:rPr lang="en-US" sz="3600" smtClean="0"/>
              <a:t>Load </a:t>
            </a:r>
            <a:r>
              <a:rPr lang="en-US" sz="3600"/>
              <a:t>and Store Instructions</a:t>
            </a:r>
          </a:p>
        </p:txBody>
      </p:sp>
      <p:sp>
        <p:nvSpPr>
          <p:cNvPr id="209923" name="Text Box 3"/>
          <p:cNvSpPr txBox="1">
            <a:spLocks noChangeArrowheads="1"/>
          </p:cNvSpPr>
          <p:nvPr/>
        </p:nvSpPr>
        <p:spPr bwMode="auto">
          <a:xfrm>
            <a:off x="457200" y="5321300"/>
            <a:ext cx="8229600" cy="10668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MiniMIPS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and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instructions and their memory addressing convention that allows for simple access to array elements via a base address and an offset (offset = 4</a:t>
            </a:r>
            <a:r>
              <a:rPr lang="en-US" i="1">
                <a:solidFill>
                  <a:srgbClr val="000000"/>
                </a:solidFill>
                <a:cs typeface="Times New Roman" pitchFamily="18" charset="0"/>
              </a:rPr>
              <a:t>i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leads us to the </a:t>
            </a:r>
            <a:r>
              <a:rPr lang="en-US" i="1">
                <a:solidFill>
                  <a:srgbClr val="000000"/>
                </a:solidFill>
                <a:cs typeface="Times New Roman" pitchFamily="18" charset="0"/>
              </a:rPr>
              <a:t>i</a:t>
            </a:r>
            <a:r>
              <a:rPr lang="en-US" sz="1000" i="1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th word).</a:t>
            </a: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</a:t>
            </a:r>
          </a:p>
        </p:txBody>
      </p:sp>
      <p:graphicFrame>
        <p:nvGraphicFramePr>
          <p:cNvPr id="209924" name="Object 4"/>
          <p:cNvGraphicFramePr>
            <a:graphicFrameLocks noChangeAspect="1"/>
          </p:cNvGraphicFramePr>
          <p:nvPr/>
        </p:nvGraphicFramePr>
        <p:xfrm>
          <a:off x="838200" y="990600"/>
          <a:ext cx="7315200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r:id="rId3" imgW="5153025" imgH="2838450" progId="">
                  <p:embed/>
                </p:oleObj>
              </mc:Choice>
              <mc:Fallback>
                <p:oleObj r:id="rId3" imgW="5153025" imgH="283845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990600"/>
                        <a:ext cx="7315200" cy="402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5" name="Rectangle 5"/>
          <p:cNvSpPr>
            <a:spLocks noChangeArrowheads="1"/>
          </p:cNvSpPr>
          <p:nvPr/>
        </p:nvSpPr>
        <p:spPr bwMode="auto">
          <a:xfrm>
            <a:off x="2667000" y="2362200"/>
            <a:ext cx="2057400" cy="53340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lw  $t0,40($s3)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lw  $t0,A($s3)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08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278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151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024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70C0"/>
                </a:solidFill>
                <a:latin typeface="Times New Roman" pitchFamily="18" charset="0"/>
              </a:rPr>
              <a:t>Overview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I. Introduction to MIPS</a:t>
            </a:r>
            <a:endParaRPr lang="en-US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II. MIPS programming model</a:t>
            </a:r>
          </a:p>
          <a:p>
            <a:r>
              <a:rPr lang="en-US" smtClean="0">
                <a:latin typeface="Times New Roman" pitchFamily="18" charset="0"/>
              </a:rPr>
              <a:t>III. MIPSIT user guide</a:t>
            </a: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ChangeArrowheads="1"/>
          </p:cNvSpPr>
          <p:nvPr/>
        </p:nvSpPr>
        <p:spPr bwMode="auto">
          <a:xfrm>
            <a:off x="0" y="6159500"/>
            <a:ext cx="91440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title"/>
          </p:nvPr>
        </p:nvSpPr>
        <p:spPr>
          <a:xfrm>
            <a:off x="469900" y="241300"/>
            <a:ext cx="7772400" cy="685800"/>
          </a:xfrm>
        </p:spPr>
        <p:txBody>
          <a:bodyPr/>
          <a:lstStyle/>
          <a:p>
            <a:r>
              <a:rPr lang="en-US" sz="3600"/>
              <a:t>Examples for Conditional Branching</a:t>
            </a:r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8001000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If the branch target is too far to be reachable with a 16-bit offset </a:t>
            </a:r>
          </a:p>
          <a:p>
            <a:pPr marL="457200" indent="-457200"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(rare occurrence), the assembler automatically replaces the branch </a:t>
            </a:r>
          </a:p>
          <a:p>
            <a:pPr marL="457200" indent="-457200"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instruction  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beq  $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s1,$s2,L1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with:</a:t>
            </a:r>
          </a:p>
          <a:p>
            <a:pPr marL="457200" indent="-457200">
              <a:spcAft>
                <a:spcPct val="10000"/>
              </a:spcAft>
            </a:pPr>
            <a:endParaRPr lang="en-US" sz="90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bne  $s1,$s2,L2	  # skip jump if (s1)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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(s2)</a:t>
            </a:r>
          </a:p>
          <a:p>
            <a:pPr marL="457200" indent="-457200" algn="just">
              <a:lnSpc>
                <a:spcPct val="90000"/>
              </a:lnSpc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j    L1		  # goto L1 if (s1)=(s2)</a:t>
            </a:r>
          </a:p>
          <a:p>
            <a:pPr marL="457200" indent="-457200" algn="just">
              <a:lnSpc>
                <a:spcPct val="90000"/>
              </a:lnSpc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L2: ...</a:t>
            </a:r>
          </a:p>
          <a:p>
            <a:pPr marL="457200" indent="-457200">
              <a:spcAft>
                <a:spcPct val="10000"/>
              </a:spcAft>
            </a:pPr>
            <a:endParaRPr lang="en-US" sz="90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algn="just"/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Forming if-then constructs; e.g., 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if (i == j) x = x + y</a:t>
            </a:r>
          </a:p>
          <a:p>
            <a:pPr marL="457200" indent="-457200">
              <a:spcAft>
                <a:spcPct val="10000"/>
              </a:spcAft>
            </a:pPr>
            <a:endParaRPr lang="en-US" sz="90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bne  $s1,$s2,endif  # branch on i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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</a:t>
            </a:r>
          </a:p>
          <a:p>
            <a:pPr marL="457200" indent="-457200" algn="just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add  $t1,$t1,$t2	  # execute the </a:t>
            </a:r>
            <a:r>
              <a:rPr lang="en-US">
                <a:solidFill>
                  <a:srgbClr val="000000"/>
                </a:solidFill>
                <a:latin typeface="Arial"/>
                <a:cs typeface="Courier New" pitchFamily="49" charset="0"/>
              </a:rPr>
              <a:t>“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>
                <a:solidFill>
                  <a:srgbClr val="000000"/>
                </a:solidFill>
                <a:latin typeface="Arial"/>
                <a:cs typeface="Courier New" pitchFamily="49" charset="0"/>
              </a:rPr>
              <a:t>”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part</a:t>
            </a:r>
          </a:p>
          <a:p>
            <a:pPr marL="457200" indent="-457200" algn="just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endif: ...</a:t>
            </a:r>
          </a:p>
          <a:p>
            <a:pPr marL="457200" indent="-457200">
              <a:spcAft>
                <a:spcPct val="10000"/>
              </a:spcAft>
            </a:pPr>
            <a:endParaRPr lang="en-US" sz="90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algn="just"/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If the condition were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(i &lt; j)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we would change the first line to:</a:t>
            </a:r>
            <a:endParaRPr lang="en-US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457200" indent="-457200">
              <a:spcAft>
                <a:spcPct val="10000"/>
              </a:spcAft>
            </a:pPr>
            <a:endParaRPr lang="en-US" sz="120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slt  $t0,$s1,$s2	  # set $t0 to 1 if i&lt;j</a:t>
            </a:r>
          </a:p>
          <a:p>
            <a:pPr marL="457200" indent="-457200" algn="just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beq  $t0,$0,endif	  # branch if ($t0)=0; </a:t>
            </a:r>
          </a:p>
          <a:p>
            <a:pPr marL="457200" indent="-457200" algn="just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  				  # i.e., i not&lt; j or i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j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278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485900"/>
            <a:ext cx="77724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/>
              <a:t>The simple while loop: </a:t>
            </a:r>
            <a:r>
              <a:rPr lang="en-US" sz="1800">
                <a:latin typeface="Courier New" pitchFamily="49" charset="0"/>
              </a:rPr>
              <a:t>while (A[i]==k) i=i+1;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/>
              <a:t>Assuming that: </a:t>
            </a:r>
            <a:r>
              <a:rPr lang="en-US" sz="1800">
                <a:latin typeface="Courier New" pitchFamily="49" charset="0"/>
              </a:rPr>
              <a:t>i, A, k</a:t>
            </a:r>
            <a:r>
              <a:rPr lang="en-US" sz="1800"/>
              <a:t> are stored in </a:t>
            </a:r>
            <a:r>
              <a:rPr lang="en-US" sz="1800">
                <a:latin typeface="Courier New" pitchFamily="49" charset="0"/>
              </a:rPr>
              <a:t>$s1,$s2,$s3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90000"/>
              </a:lnSpc>
              <a:spcAft>
                <a:spcPct val="10000"/>
              </a:spcAft>
              <a:buFont typeface="Wingdings" pitchFamily="2" charset="2"/>
              <a:buNone/>
            </a:pPr>
            <a:r>
              <a:rPr lang="en-US" sz="1800" b="1">
                <a:solidFill>
                  <a:srgbClr val="FF0000"/>
                </a:solidFill>
              </a:rPr>
              <a:t>Solution</a:t>
            </a:r>
            <a:r>
              <a:rPr lang="en-US" sz="180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loop: add	 $t1,$s1,$s1	# t1 = 4*i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	  add	 $t1,$t1,$t1	#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 	</a:t>
            </a:r>
            <a:r>
              <a:rPr lang="en-US" sz="1800"/>
              <a:t> 	    </a:t>
            </a:r>
            <a:r>
              <a:rPr lang="en-US" sz="1800">
                <a:latin typeface="Courier New" pitchFamily="49" charset="0"/>
              </a:rPr>
              <a:t>add	 $t1,$t1,$s2	# t1 = A + 4*i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	  lw	 $t0,0($t1)		# t0 = A[i]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	  bne	 $t0,$s3,endwhl	#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	  addi $s1,$s1,1		#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	  j	 loop			#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endwhl: </a:t>
            </a:r>
            <a:r>
              <a:rPr lang="en-US" sz="1800">
                <a:latin typeface="Arial"/>
              </a:rPr>
              <a:t>…</a:t>
            </a:r>
            <a:r>
              <a:rPr lang="en-US" sz="1800">
                <a:latin typeface="Courier New" pitchFamily="49" charset="0"/>
              </a:rPr>
              <a:t>				#</a:t>
            </a:r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317500" y="889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200" b="1">
                <a:latin typeface="Courier New" pitchFamily="49" charset="0"/>
                <a:cs typeface="Arial" pitchFamily="34" charset="0"/>
              </a:rPr>
              <a:t>while</a:t>
            </a:r>
            <a:r>
              <a:rPr lang="en-US" sz="3200" b="1">
                <a:cs typeface="Arial" pitchFamily="34" charset="0"/>
              </a:rPr>
              <a:t> Statements</a:t>
            </a:r>
          </a:p>
        </p:txBody>
      </p:sp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533400" y="1206500"/>
            <a:ext cx="8077200" cy="4572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8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18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18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18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18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181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2181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181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181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2197100"/>
            <a:ext cx="3352800" cy="3048000"/>
          </a:xfrm>
          <a:noFill/>
          <a:ln>
            <a:solidFill>
              <a:srgbClr val="808080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switch(test)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case 0: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	a=a+1; break;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case 1: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	a=a-1; break;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case 2: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	b=2*b; break;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default: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219139" name="Text Box 3"/>
          <p:cNvSpPr txBox="1">
            <a:spLocks noChangeArrowheads="1"/>
          </p:cNvSpPr>
          <p:nvPr/>
        </p:nvSpPr>
        <p:spPr bwMode="auto">
          <a:xfrm>
            <a:off x="4083050" y="1714500"/>
            <a:ext cx="4765675" cy="4673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>
                <a:latin typeface="Courier New" pitchFamily="49" charset="0"/>
              </a:rPr>
              <a:t>	beq	s1,t0,case_0</a:t>
            </a:r>
          </a:p>
          <a:p>
            <a:r>
              <a:rPr lang="fr-FR">
                <a:latin typeface="Courier New" pitchFamily="49" charset="0"/>
              </a:rPr>
              <a:t>	</a:t>
            </a:r>
            <a:r>
              <a:rPr lang="en-US">
                <a:latin typeface="Courier New" pitchFamily="49" charset="0"/>
              </a:rPr>
              <a:t>beq	s1,t1,case_1</a:t>
            </a:r>
          </a:p>
          <a:p>
            <a:r>
              <a:rPr lang="en-US">
                <a:latin typeface="Courier New" pitchFamily="49" charset="0"/>
              </a:rPr>
              <a:t>	beq 	s1,t2,case_2</a:t>
            </a:r>
          </a:p>
          <a:p>
            <a:r>
              <a:rPr lang="en-US">
                <a:latin typeface="Courier New" pitchFamily="49" charset="0"/>
              </a:rPr>
              <a:t>	b	default</a:t>
            </a:r>
          </a:p>
          <a:p>
            <a:r>
              <a:rPr lang="en-US">
                <a:latin typeface="Courier New" pitchFamily="49" charset="0"/>
              </a:rPr>
              <a:t>case_0:</a:t>
            </a:r>
          </a:p>
          <a:p>
            <a:r>
              <a:rPr lang="en-US">
                <a:latin typeface="Courier New" pitchFamily="49" charset="0"/>
              </a:rPr>
              <a:t>	addi	s2,s2,1	#a=a+1</a:t>
            </a:r>
          </a:p>
          <a:p>
            <a:r>
              <a:rPr lang="en-US">
                <a:latin typeface="Courier New" pitchFamily="49" charset="0"/>
              </a:rPr>
              <a:t>	b	continue</a:t>
            </a:r>
          </a:p>
          <a:p>
            <a:r>
              <a:rPr lang="en-US">
                <a:latin typeface="Courier New" pitchFamily="49" charset="0"/>
              </a:rPr>
              <a:t>case_1:</a:t>
            </a:r>
          </a:p>
          <a:p>
            <a:r>
              <a:rPr lang="en-US">
                <a:latin typeface="Courier New" pitchFamily="49" charset="0"/>
              </a:rPr>
              <a:t>	sub	s2,s2,t1	#a=a-1</a:t>
            </a:r>
          </a:p>
          <a:p>
            <a:r>
              <a:rPr lang="en-US">
                <a:latin typeface="Courier New" pitchFamily="49" charset="0"/>
              </a:rPr>
              <a:t>	b	continue</a:t>
            </a:r>
          </a:p>
          <a:p>
            <a:r>
              <a:rPr lang="en-US">
                <a:latin typeface="Courier New" pitchFamily="49" charset="0"/>
              </a:rPr>
              <a:t>case_2:</a:t>
            </a:r>
          </a:p>
          <a:p>
            <a:r>
              <a:rPr lang="en-US">
                <a:latin typeface="Courier New" pitchFamily="49" charset="0"/>
              </a:rPr>
              <a:t>	add	s3,s3,s3	#b=2*b</a:t>
            </a:r>
          </a:p>
          <a:p>
            <a:r>
              <a:rPr lang="en-US">
                <a:latin typeface="Courier New" pitchFamily="49" charset="0"/>
              </a:rPr>
              <a:t>	b	continue</a:t>
            </a:r>
          </a:p>
          <a:p>
            <a:r>
              <a:rPr lang="en-US">
                <a:latin typeface="Courier New" pitchFamily="49" charset="0"/>
              </a:rPr>
              <a:t>default:</a:t>
            </a:r>
          </a:p>
          <a:p>
            <a:r>
              <a:rPr lang="en-US">
                <a:latin typeface="Courier New" pitchFamily="49" charset="0"/>
              </a:rPr>
              <a:t>continue:	</a:t>
            </a:r>
          </a:p>
        </p:txBody>
      </p:sp>
      <p:sp>
        <p:nvSpPr>
          <p:cNvPr id="219140" name="Text Box 4"/>
          <p:cNvSpPr txBox="1">
            <a:spLocks noChangeArrowheads="1"/>
          </p:cNvSpPr>
          <p:nvPr/>
        </p:nvSpPr>
        <p:spPr bwMode="auto">
          <a:xfrm>
            <a:off x="685800" y="1130300"/>
            <a:ext cx="8077200" cy="4572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Example</a:t>
            </a:r>
          </a:p>
        </p:txBody>
      </p:sp>
      <p:sp>
        <p:nvSpPr>
          <p:cNvPr id="219141" name="Rectangle 5"/>
          <p:cNvSpPr>
            <a:spLocks noChangeArrowheads="1"/>
          </p:cNvSpPr>
          <p:nvPr/>
        </p:nvSpPr>
        <p:spPr bwMode="auto">
          <a:xfrm>
            <a:off x="292100" y="1143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200" b="1">
                <a:latin typeface="Courier New" pitchFamily="49" charset="0"/>
                <a:cs typeface="Arial" pitchFamily="34" charset="0"/>
              </a:rPr>
              <a:t>switch</a:t>
            </a:r>
            <a:r>
              <a:rPr lang="en-US" sz="3200" b="1">
                <a:cs typeface="Arial" pitchFamily="34" charset="0"/>
              </a:rPr>
              <a:t> Statements</a:t>
            </a:r>
          </a:p>
        </p:txBody>
      </p:sp>
      <p:sp>
        <p:nvSpPr>
          <p:cNvPr id="219142" name="Text Box 6"/>
          <p:cNvSpPr txBox="1">
            <a:spLocks noChangeArrowheads="1"/>
          </p:cNvSpPr>
          <p:nvPr/>
        </p:nvSpPr>
        <p:spPr bwMode="auto">
          <a:xfrm>
            <a:off x="304800" y="5457825"/>
            <a:ext cx="3657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Assuming that: </a:t>
            </a:r>
            <a:r>
              <a:rPr lang="en-US">
                <a:latin typeface="Courier New" pitchFamily="49" charset="0"/>
              </a:rPr>
              <a:t>test,a,b</a:t>
            </a:r>
            <a:r>
              <a:rPr lang="en-US"/>
              <a:t> are </a:t>
            </a:r>
          </a:p>
          <a:p>
            <a:r>
              <a:rPr lang="en-US"/>
              <a:t>stored in </a:t>
            </a:r>
            <a:r>
              <a:rPr lang="en-US">
                <a:latin typeface="Courier New" pitchFamily="49" charset="0"/>
              </a:rPr>
              <a:t>$s1,$s2,$s3</a:t>
            </a:r>
          </a:p>
        </p:txBody>
      </p:sp>
      <p:sp>
        <p:nvSpPr>
          <p:cNvPr id="219143" name="Text Box 7"/>
          <p:cNvSpPr txBox="1">
            <a:spLocks noChangeArrowheads="1"/>
          </p:cNvSpPr>
          <p:nvPr/>
        </p:nvSpPr>
        <p:spPr bwMode="auto">
          <a:xfrm>
            <a:off x="741363" y="1724025"/>
            <a:ext cx="2203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The simple switch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468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/>
              <a:t>Pseudoinstructions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4754563"/>
          </a:xfrm>
        </p:spPr>
        <p:txBody>
          <a:bodyPr/>
          <a:lstStyle/>
          <a:p>
            <a:pPr marL="465138"/>
            <a:r>
              <a:rPr lang="en-US" sz="2800" dirty="0" err="1" smtClean="0"/>
              <a:t>Pseudoinstructions</a:t>
            </a:r>
            <a:r>
              <a:rPr lang="en-US" sz="2800" dirty="0" smtClean="0"/>
              <a:t> means “fake instruction”</a:t>
            </a:r>
          </a:p>
          <a:p>
            <a:pPr marL="465138"/>
            <a:r>
              <a:rPr lang="en-US" sz="2800" dirty="0" err="1"/>
              <a:t>Pseudoinstructions</a:t>
            </a:r>
            <a:r>
              <a:rPr lang="en-US" sz="2800" dirty="0"/>
              <a:t> do not correspond to real MIPS </a:t>
            </a:r>
            <a:r>
              <a:rPr lang="en-US" sz="2800" dirty="0" smtClean="0"/>
              <a:t>instructions</a:t>
            </a:r>
          </a:p>
          <a:p>
            <a:pPr marL="465138"/>
            <a:r>
              <a:rPr lang="en-US" sz="2800" dirty="0" smtClean="0"/>
              <a:t>The </a:t>
            </a:r>
            <a:r>
              <a:rPr lang="en-US" sz="2800" dirty="0"/>
              <a:t>assembler, </a:t>
            </a:r>
            <a:r>
              <a:rPr lang="en-US" sz="2800" dirty="0" smtClean="0"/>
              <a:t>that converts </a:t>
            </a:r>
            <a:r>
              <a:rPr lang="en-US" sz="2800" dirty="0"/>
              <a:t>assembly language programs to machine code, would then translate </a:t>
            </a:r>
            <a:r>
              <a:rPr lang="en-US" sz="2800" dirty="0" err="1"/>
              <a:t>pseudoinstructions</a:t>
            </a:r>
            <a:r>
              <a:rPr lang="en-US" sz="2800" dirty="0"/>
              <a:t> to real instructions, usually requiring at least one on more instructions</a:t>
            </a:r>
            <a:r>
              <a:rPr lang="en-US" sz="2800" dirty="0" smtClean="0"/>
              <a:t>.</a:t>
            </a:r>
          </a:p>
          <a:p>
            <a:pPr marL="465138"/>
            <a:r>
              <a:rPr lang="en-US" sz="2800" dirty="0" smtClean="0"/>
              <a:t>Example: </a:t>
            </a:r>
          </a:p>
          <a:p>
            <a:pPr marL="865188" lvl="1"/>
            <a:r>
              <a:rPr lang="en-US" sz="2400" b="1" dirty="0" err="1" smtClean="0"/>
              <a:t>mov</a:t>
            </a:r>
            <a:r>
              <a:rPr lang="en-US" sz="2400" b="1" dirty="0" smtClean="0"/>
              <a:t> </a:t>
            </a:r>
            <a:r>
              <a:rPr lang="en-US" sz="2400" b="1" dirty="0"/>
              <a:t>$</a:t>
            </a:r>
            <a:r>
              <a:rPr lang="en-US" sz="2400" b="1" dirty="0" err="1"/>
              <a:t>rt</a:t>
            </a:r>
            <a:r>
              <a:rPr lang="en-US" sz="2400" b="1" dirty="0"/>
              <a:t>, $</a:t>
            </a:r>
            <a:r>
              <a:rPr lang="en-US" sz="2400" b="1" dirty="0" err="1" smtClean="0"/>
              <a:t>rs</a:t>
            </a:r>
            <a:r>
              <a:rPr lang="en-US" sz="2400" b="1" dirty="0" smtClean="0"/>
              <a:t>  </a:t>
            </a:r>
            <a:r>
              <a:rPr lang="en-US" sz="2400" dirty="0" smtClean="0"/>
              <a:t>#</a:t>
            </a:r>
            <a:r>
              <a:rPr lang="en-US" sz="2000" dirty="0" smtClean="0"/>
              <a:t>Copy </a:t>
            </a:r>
            <a:r>
              <a:rPr lang="en-US" sz="2000" dirty="0"/>
              <a:t>contents of register </a:t>
            </a:r>
            <a:r>
              <a:rPr lang="en-US" sz="2000" b="1" dirty="0"/>
              <a:t>s</a:t>
            </a:r>
            <a:r>
              <a:rPr lang="en-US" sz="2000" dirty="0"/>
              <a:t> to register </a:t>
            </a:r>
            <a:r>
              <a:rPr lang="en-US" sz="2000" b="1" dirty="0"/>
              <a:t>t</a:t>
            </a:r>
            <a:r>
              <a:rPr lang="en-US" sz="2000" dirty="0"/>
              <a:t>,  R[t] = R[s</a:t>
            </a:r>
            <a:r>
              <a:rPr lang="en-US" sz="2000" dirty="0" smtClean="0"/>
              <a:t>]</a:t>
            </a:r>
            <a:endParaRPr lang="en-US" sz="2000" dirty="0"/>
          </a:p>
          <a:p>
            <a:pPr marL="122238" indent="0">
              <a:buNone/>
            </a:pPr>
            <a:r>
              <a:rPr lang="en-US" sz="2400" dirty="0" smtClean="0"/>
              <a:t>     =&gt; </a:t>
            </a:r>
            <a:r>
              <a:rPr lang="en-US" sz="2400" dirty="0"/>
              <a:t>r</a:t>
            </a:r>
            <a:r>
              <a:rPr lang="en-US" sz="2400" dirty="0" smtClean="0"/>
              <a:t>eal instruction: </a:t>
            </a:r>
            <a:r>
              <a:rPr lang="en-US" sz="2400" b="1" dirty="0" err="1" smtClean="0"/>
              <a:t>addi</a:t>
            </a:r>
            <a:r>
              <a:rPr lang="en-US" sz="2400" b="1" dirty="0" smtClean="0"/>
              <a:t> </a:t>
            </a:r>
            <a:r>
              <a:rPr lang="en-US" sz="2400" b="1" dirty="0"/>
              <a:t>$</a:t>
            </a:r>
            <a:r>
              <a:rPr lang="en-US" sz="2400" b="1" dirty="0" err="1"/>
              <a:t>rt</a:t>
            </a:r>
            <a:r>
              <a:rPr lang="en-US" sz="2400" b="1" dirty="0"/>
              <a:t>, $</a:t>
            </a:r>
            <a:r>
              <a:rPr lang="en-US" sz="2400" b="1" dirty="0" err="1"/>
              <a:t>rs</a:t>
            </a:r>
            <a:r>
              <a:rPr lang="en-US" sz="2400" b="1" dirty="0"/>
              <a:t>, 0</a:t>
            </a:r>
          </a:p>
        </p:txBody>
      </p:sp>
    </p:spTree>
    <p:extLst>
      <p:ext uri="{BB962C8B-B14F-4D97-AF65-F5344CB8AC3E}">
        <p14:creationId xmlns:p14="http://schemas.microsoft.com/office/powerpoint/2010/main" val="555155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08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sz="4000" smtClean="0"/>
              <a:t>Procedure &amp; Stack</a:t>
            </a:r>
            <a:endParaRPr lang="en-US" sz="400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06" y="914400"/>
            <a:ext cx="8229600" cy="4525963"/>
          </a:xfrm>
        </p:spPr>
        <p:txBody>
          <a:bodyPr/>
          <a:lstStyle/>
          <a:p>
            <a:r>
              <a:rPr lang="en-US" sz="2400" smtClean="0"/>
              <a:t>Procedure call: </a:t>
            </a:r>
            <a:endParaRPr lang="en-US" sz="2800"/>
          </a:p>
          <a:p>
            <a:pPr>
              <a:buFontTx/>
              <a:buNone/>
            </a:pPr>
            <a:r>
              <a:rPr lang="en-US" sz="2800"/>
              <a:t>      	</a:t>
            </a:r>
            <a:r>
              <a:rPr lang="en-US" sz="2400" smtClean="0">
                <a:latin typeface="Courier New" pitchFamily="49" charset="0"/>
              </a:rPr>
              <a:t>jal </a:t>
            </a:r>
            <a:r>
              <a:rPr lang="en-US" sz="2400">
                <a:latin typeface="Courier New" pitchFamily="49" charset="0"/>
              </a:rPr>
              <a:t>( jump and link)</a:t>
            </a:r>
          </a:p>
          <a:p>
            <a:r>
              <a:rPr lang="en-US" sz="2400" smtClean="0"/>
              <a:t>Return to call point</a:t>
            </a:r>
            <a:endParaRPr lang="en-US" sz="2800"/>
          </a:p>
          <a:p>
            <a:pPr>
              <a:buFontTx/>
              <a:buNone/>
            </a:pPr>
            <a:r>
              <a:rPr lang="en-US" sz="2800"/>
              <a:t>		</a:t>
            </a:r>
            <a:r>
              <a:rPr lang="en-US" sz="2800">
                <a:latin typeface="Courier New" pitchFamily="49" charset="0"/>
              </a:rPr>
              <a:t>jr $ra</a:t>
            </a:r>
          </a:p>
          <a:p>
            <a:pPr>
              <a:buFontTx/>
              <a:buNone/>
            </a:pPr>
            <a:endParaRPr lang="en-US" sz="2800"/>
          </a:p>
          <a:p>
            <a:endParaRPr lang="en-US" sz="280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743200"/>
            <a:ext cx="7445251" cy="4017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3899" y="1485900"/>
            <a:ext cx="8096701" cy="42561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Stack</a:t>
            </a:r>
            <a:endParaRPr lang="en-US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081088"/>
            <a:ext cx="6834188" cy="4695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I. Introduction to MIPS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400" b="1" dirty="0"/>
              <a:t>MIPS</a:t>
            </a:r>
            <a:r>
              <a:rPr lang="en-US" sz="2400" dirty="0"/>
              <a:t> (originally an acronym for </a:t>
            </a:r>
            <a:r>
              <a:rPr lang="en-US" sz="2400" b="1" dirty="0"/>
              <a:t>Microprocessor without Interlocked Pipeline Stages</a:t>
            </a:r>
            <a:r>
              <a:rPr lang="en-US" sz="2400" dirty="0" smtClean="0"/>
              <a:t>)</a:t>
            </a:r>
          </a:p>
          <a:p>
            <a:pPr>
              <a:buFontTx/>
              <a:buChar char="-"/>
            </a:pPr>
            <a:r>
              <a:rPr lang="en-US" sz="2400" dirty="0" smtClean="0"/>
              <a:t>MIPS is a RISC (Reduced Instruction Set Computer) instruction set architecture (ISA) developed by </a:t>
            </a:r>
            <a:r>
              <a:rPr lang="en-US" sz="2400" b="1" dirty="0" smtClean="0"/>
              <a:t>MIPS Technologies </a:t>
            </a:r>
            <a:r>
              <a:rPr lang="en-US" sz="2400" dirty="0" smtClean="0"/>
              <a:t>(formerly </a:t>
            </a:r>
            <a:r>
              <a:rPr lang="en-US" sz="2400" dirty="0"/>
              <a:t>MIPS Computer Systems, Inc</a:t>
            </a:r>
            <a:r>
              <a:rPr lang="en-US" sz="2400" dirty="0" smtClean="0"/>
              <a:t>.)</a:t>
            </a:r>
          </a:p>
          <a:p>
            <a:pPr>
              <a:buFontTx/>
              <a:buChar char="-"/>
            </a:pPr>
            <a:r>
              <a:rPr lang="en-US" sz="2400" dirty="0"/>
              <a:t>In 1981, a team led by John L. Hennessy at Stanford University started work on what would become the first MIPS processor</a:t>
            </a:r>
            <a:r>
              <a:rPr lang="en-US" sz="2400" dirty="0" smtClean="0"/>
              <a:t>.</a:t>
            </a:r>
          </a:p>
          <a:p>
            <a:pPr>
              <a:buFontTx/>
              <a:buChar char="-"/>
            </a:pPr>
            <a:r>
              <a:rPr lang="en-US" sz="2400" dirty="0"/>
              <a:t>Multiple revisions of the MIPS instruction set exist, including MIPS I, MIPS II, MIPS III, MIPS IV, MIPS V, MIPS32, and </a:t>
            </a:r>
            <a:r>
              <a:rPr lang="en-US" sz="2400" dirty="0" smtClean="0"/>
              <a:t>MIPS64.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59436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http://en.wikipedia.org/wiki/MIPS_architecture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$sp </a:t>
            </a:r>
            <a:r>
              <a:rPr lang="en-US" smtClean="0"/>
              <a:t>and </a:t>
            </a:r>
            <a:r>
              <a:rPr lang="en-US"/>
              <a:t>$fp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8413" y="1728788"/>
            <a:ext cx="6608762" cy="3400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$sp and </a:t>
            </a:r>
            <a:r>
              <a:rPr lang="en-US"/>
              <a:t>$fp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111" y="1672701"/>
            <a:ext cx="8291689" cy="43470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3333FF"/>
                </a:solidFill>
              </a:rPr>
              <a:t>III. MIPSIT User Guide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MIPSIT IDE + MIPS Simulator</a:t>
            </a:r>
          </a:p>
          <a:p>
            <a:r>
              <a:rPr lang="en-US" sz="2800" smtClean="0"/>
              <a:t>MIPS assembly program</a:t>
            </a:r>
          </a:p>
          <a:p>
            <a:pPr marL="0" indent="0">
              <a:buFontTx/>
              <a:buNone/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Instroduce</a:t>
            </a:r>
            <a:r>
              <a:rPr lang="en-US" dirty="0" smtClean="0"/>
              <a:t> to MIPSIT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MIPSIT Studio: a tool to </a:t>
            </a:r>
            <a:r>
              <a:rPr lang="en-US" b="1" dirty="0" smtClean="0"/>
              <a:t>edit</a:t>
            </a:r>
            <a:r>
              <a:rPr lang="en-US" dirty="0" smtClean="0"/>
              <a:t>, </a:t>
            </a:r>
            <a:r>
              <a:rPr lang="en-US" b="1" dirty="0" smtClean="0"/>
              <a:t>compile</a:t>
            </a:r>
            <a:r>
              <a:rPr lang="en-US" dirty="0" smtClean="0"/>
              <a:t> and </a:t>
            </a:r>
            <a:r>
              <a:rPr lang="en-US" b="1" dirty="0" smtClean="0"/>
              <a:t>simulate</a:t>
            </a:r>
            <a:r>
              <a:rPr lang="en-US" dirty="0" smtClean="0"/>
              <a:t> programs based on MIPS instruction set.</a:t>
            </a:r>
          </a:p>
        </p:txBody>
      </p:sp>
    </p:spTree>
    <p:extLst>
      <p:ext uri="{BB962C8B-B14F-4D97-AF65-F5344CB8AC3E}">
        <p14:creationId xmlns:p14="http://schemas.microsoft.com/office/powerpoint/2010/main" val="298188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Extract </a:t>
            </a:r>
            <a:r>
              <a:rPr lang="en-US" smtClean="0"/>
              <a:t>MipsIt.rar </a:t>
            </a:r>
            <a:r>
              <a:rPr lang="en-US"/>
              <a:t>to installed folder, “C:\MipsIt” for example. After this step, MipsIt folder will have following structure:</a:t>
            </a:r>
            <a:endParaRPr lang="en-US" sz="2800"/>
          </a:p>
          <a:p>
            <a:pPr lvl="0"/>
            <a:r>
              <a:rPr lang="en-US"/>
              <a:t>MipsIt\bin: include execution files, such as</a:t>
            </a:r>
            <a:endParaRPr lang="en-US" sz="2800"/>
          </a:p>
          <a:p>
            <a:pPr lvl="1"/>
            <a:r>
              <a:rPr lang="en-US"/>
              <a:t>MipsIt.exe: an editor and compiler program</a:t>
            </a:r>
            <a:endParaRPr lang="en-US" sz="2400"/>
          </a:p>
          <a:p>
            <a:pPr lvl="1"/>
            <a:r>
              <a:rPr lang="en-US"/>
              <a:t>Mips.exe: a simulator program</a:t>
            </a:r>
            <a:endParaRPr lang="en-US" sz="2400"/>
          </a:p>
          <a:p>
            <a:pPr lvl="1"/>
            <a:r>
              <a:rPr lang="en-US"/>
              <a:t>MipsPipeS.exe: a simple pipeline simulator program</a:t>
            </a:r>
            <a:endParaRPr lang="en-US" sz="2400"/>
          </a:p>
          <a:p>
            <a:pPr lvl="1"/>
            <a:r>
              <a:rPr lang="en-US"/>
              <a:t>MipsPipeXL.exe: a more complicated pipeline simulator program</a:t>
            </a:r>
            <a:endParaRPr lang="en-US" sz="2400"/>
          </a:p>
          <a:p>
            <a:r>
              <a:rPr lang="en-US"/>
              <a:t>…</a:t>
            </a:r>
            <a:endParaRPr lang="en-US" sz="2800"/>
          </a:p>
          <a:p>
            <a:pPr lvl="0"/>
            <a:r>
              <a:rPr lang="en-US"/>
              <a:t>MipsIt\include: include header files</a:t>
            </a:r>
            <a:endParaRPr lang="en-US" sz="2800"/>
          </a:p>
          <a:p>
            <a:pPr lvl="0"/>
            <a:r>
              <a:rPr lang="en-US"/>
              <a:t>MipsIt\lib: include library files</a:t>
            </a:r>
            <a:endParaRPr lang="en-US" sz="2800"/>
          </a:p>
          <a:p>
            <a:r>
              <a:rPr lang="en-US"/>
              <a:t>…</a:t>
            </a:r>
            <a:endParaRPr lang="en-US" sz="280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5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 Basics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677275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30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 Basics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Files list</a:t>
            </a:r>
          </a:p>
          <a:p>
            <a:r>
              <a:rPr lang="en-US" smtClean="0"/>
              <a:t>Editor</a:t>
            </a:r>
          </a:p>
          <a:p>
            <a:r>
              <a:rPr lang="en-US" smtClean="0"/>
              <a:t>Compile, Build</a:t>
            </a:r>
          </a:p>
          <a:p>
            <a:r>
              <a:rPr lang="en-US" smtClean="0"/>
              <a:t>Upload to Simulator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9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Simulator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mtClean="0"/>
              <a:t>MIPS.exe</a:t>
            </a:r>
          </a:p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57400"/>
            <a:ext cx="6335009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53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Simulator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0000" lnSpcReduction="20000"/>
          </a:bodyPr>
          <a:lstStyle/>
          <a:p>
            <a:r>
              <a:rPr lang="en-US" i="1" u="sng"/>
              <a:t>CPU</a:t>
            </a:r>
            <a:r>
              <a:rPr lang="en-US"/>
              <a:t/>
            </a:r>
            <a:br>
              <a:rPr lang="en-US"/>
            </a:br>
            <a:r>
              <a:rPr lang="en-US"/>
              <a:t>View/modify the CPU registers.</a:t>
            </a:r>
            <a:br>
              <a:rPr lang="en-US"/>
            </a:br>
            <a:r>
              <a:rPr lang="en-US" i="1" u="sng"/>
              <a:t>RAM</a:t>
            </a:r>
            <a:r>
              <a:rPr lang="en-US"/>
              <a:t/>
            </a:r>
            <a:br>
              <a:rPr lang="en-US"/>
            </a:br>
            <a:r>
              <a:rPr lang="en-US"/>
              <a:t>View/modify memory, also referred to as the MemView. This unit has most functions of all, for a more detailed description see below.</a:t>
            </a:r>
            <a:br>
              <a:rPr lang="en-US"/>
            </a:br>
            <a:r>
              <a:rPr lang="en-US" i="1" u="sng"/>
              <a:t>Console</a:t>
            </a:r>
            <a:r>
              <a:rPr lang="en-US"/>
              <a:t/>
            </a:r>
            <a:br>
              <a:rPr lang="en-US"/>
            </a:br>
            <a:r>
              <a:rPr lang="en-US"/>
              <a:t>Standard input/output for programs that use it.</a:t>
            </a:r>
            <a:br>
              <a:rPr lang="en-US"/>
            </a:br>
            <a:r>
              <a:rPr lang="en-US" i="1" u="sng"/>
              <a:t>I/O</a:t>
            </a:r>
            <a:r>
              <a:rPr lang="en-US"/>
              <a:t/>
            </a:r>
            <a:br>
              <a:rPr lang="en-US"/>
            </a:br>
            <a:r>
              <a:rPr lang="en-US"/>
              <a:t>Simulates the 8-bit I/O unit, with 8 switches and 8 LEDs.</a:t>
            </a:r>
            <a:br>
              <a:rPr lang="en-US"/>
            </a:br>
            <a:r>
              <a:rPr lang="en-US" i="1" u="sng"/>
              <a:t>D-Cache/I-Cache</a:t>
            </a:r>
            <a:r>
              <a:rPr lang="en-US"/>
              <a:t/>
            </a:r>
            <a:br>
              <a:rPr lang="en-US"/>
            </a:br>
            <a:r>
              <a:rPr lang="en-US"/>
              <a:t>Views of the data and instruction caches.</a:t>
            </a:r>
            <a:br>
              <a:rPr lang="en-US"/>
            </a:br>
            <a:r>
              <a:rPr lang="en-US" i="1" u="sng"/>
              <a:t>Interrupt</a:t>
            </a:r>
            <a:r>
              <a:rPr lang="en-US"/>
              <a:t/>
            </a:r>
            <a:br>
              <a:rPr lang="en-US"/>
            </a:br>
            <a:r>
              <a:rPr lang="en-US"/>
              <a:t>Simulates the interrupt unit, with buttons K1, K2 and the timer.</a:t>
            </a:r>
          </a:p>
        </p:txBody>
      </p:sp>
    </p:spTree>
    <p:extLst>
      <p:ext uri="{BB962C8B-B14F-4D97-AF65-F5344CB8AC3E}">
        <p14:creationId xmlns:p14="http://schemas.microsoft.com/office/powerpoint/2010/main" val="37349258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MIPSIT </a:t>
            </a:r>
            <a:r>
              <a:rPr lang="en-US"/>
              <a:t>&amp; MIPS</a:t>
            </a:r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>
            <a:off x="838200" y="1981200"/>
            <a:ext cx="3429000" cy="1524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smtClean="0"/>
              <a:t>MIPSIT</a:t>
            </a:r>
            <a:endParaRPr lang="en-US" sz="2400"/>
          </a:p>
        </p:txBody>
      </p:sp>
      <p:sp>
        <p:nvSpPr>
          <p:cNvPr id="24581" name="Oval 5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4953000" y="4343400"/>
            <a:ext cx="3581400" cy="1752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MIPS</a:t>
            </a: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3886200" y="3276600"/>
            <a:ext cx="18288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4800600" y="327660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UPLOAD</a:t>
            </a:r>
          </a:p>
        </p:txBody>
      </p:sp>
    </p:spTree>
    <p:extLst>
      <p:ext uri="{BB962C8B-B14F-4D97-AF65-F5344CB8AC3E}">
        <p14:creationId xmlns:p14="http://schemas.microsoft.com/office/powerpoint/2010/main" val="5609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4000" dirty="0"/>
              <a:t>Applications of MIPS processor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320211"/>
            <a:ext cx="6172200" cy="2139637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464442"/>
            <a:ext cx="5943600" cy="33173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376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New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Add files</a:t>
            </a:r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04999"/>
            <a:ext cx="4781550" cy="338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109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Chú ý:</a:t>
            </a:r>
            <a:r>
              <a:rPr lang="en-US" sz="2400"/>
              <a:t> </a:t>
            </a:r>
            <a:r>
              <a:rPr lang="en-US" sz="2400" smtClean="0"/>
              <a:t>lỗi compile</a:t>
            </a:r>
          </a:p>
          <a:p>
            <a:pPr lvl="1"/>
            <a:r>
              <a:rPr lang="en-US" sz="2000" smtClean="0"/>
              <a:t>Kiểm tra File/Option</a:t>
            </a:r>
          </a:p>
          <a:p>
            <a:pPr lvl="1"/>
            <a:r>
              <a:rPr lang="en-US" sz="2000" smtClean="0"/>
              <a:t>Mục Compiler executable </a:t>
            </a:r>
          </a:p>
          <a:p>
            <a:pPr marL="457200" lvl="1" indent="0">
              <a:buNone/>
            </a:pPr>
            <a:r>
              <a:rPr lang="en-US" sz="2000" smtClean="0"/>
              <a:t>Trỏ đến $Root\MipsIT\bin\xgcc.exe</a:t>
            </a:r>
          </a:p>
          <a:p>
            <a:pPr marL="457200" lvl="1" indent="0">
              <a:buNone/>
            </a:pPr>
            <a:r>
              <a:rPr lang="en-US" sz="2000" smtClean="0"/>
              <a:t>(Không chứa dấu cách)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2057400"/>
            <a:ext cx="3323813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5105400" y="4572000"/>
            <a:ext cx="2971801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4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334000"/>
          </a:xfrm>
          <a:solidFill>
            <a:srgbClr val="CCFFFF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#include &lt;iregdef.h&gt;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.data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3333FF"/>
                </a:solidFill>
              </a:rPr>
              <a:t>#declare variables</a:t>
            </a:r>
            <a:endParaRPr lang="en-US" sz="2400">
              <a:solidFill>
                <a:srgbClr val="3333FF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.text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.globl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.ent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start: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3333FF"/>
                </a:solidFill>
              </a:rPr>
              <a:t>#main</a:t>
            </a:r>
            <a:endParaRPr lang="en-US" sz="2400">
              <a:solidFill>
                <a:srgbClr val="3333FF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.end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.ent CTCon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CTCon: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3333FF"/>
                </a:solidFill>
              </a:rPr>
              <a:t>#procedure</a:t>
            </a:r>
            <a:endParaRPr lang="en-US" sz="2400">
              <a:solidFill>
                <a:srgbClr val="3333FF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.end CTCon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mtClean="0"/>
              <a:t>MIPS assembly program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4953000"/>
          </a:xfrm>
          <a:solidFill>
            <a:srgbClr val="CCFFFF"/>
          </a:solidFill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#include &lt;iregdef.h&gt;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test: .asciiz "Hello World"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.text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.set noreorder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.globl start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.ent start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start: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la	a0,test	</a:t>
            </a:r>
            <a:r>
              <a:rPr lang="en-US" sz="2800">
                <a:solidFill>
                  <a:srgbClr val="3333FF"/>
                </a:solidFill>
              </a:rPr>
              <a:t>#load the address of test string to a0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jal	printf		</a:t>
            </a:r>
            <a:r>
              <a:rPr lang="en-US" sz="2800">
                <a:solidFill>
                  <a:srgbClr val="3333FF"/>
                </a:solidFill>
              </a:rPr>
              <a:t>#print test tring to console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.end start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Hello World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Pipelined MIPS</a:t>
            </a:r>
            <a:endParaRPr lang="en-US"/>
          </a:p>
        </p:txBody>
      </p:sp>
      <p:pic>
        <p:nvPicPr>
          <p:cNvPr id="1028" name="Picture 4" descr="E:\DCE-FIT\800px-MIPS_Architecture_(Pipelined)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19200"/>
            <a:ext cx="8046720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Lab 3. Arithmetic &amp; Logical Operation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Bit mask in logical operation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636532"/>
              </p:ext>
            </p:extLst>
          </p:nvPr>
        </p:nvGraphicFramePr>
        <p:xfrm>
          <a:off x="838200" y="2743200"/>
          <a:ext cx="7620032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8200" y="2209800"/>
            <a:ext cx="73152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l</a:t>
            </a:r>
            <a:r>
              <a:rPr lang="en-US" sz="2000" smtClean="0"/>
              <a:t>i   s0,0x0563</a:t>
            </a:r>
            <a:r>
              <a:rPr lang="en-US" sz="2000"/>
              <a:t>		#load test value for these function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450057"/>
              </p:ext>
            </p:extLst>
          </p:nvPr>
        </p:nvGraphicFramePr>
        <p:xfrm>
          <a:off x="838168" y="3886200"/>
          <a:ext cx="7620032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38200" y="3276600"/>
            <a:ext cx="73152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andi	t0,s0,0xff		#Extract the LSB of s0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016254"/>
              </p:ext>
            </p:extLst>
          </p:nvPr>
        </p:nvGraphicFramePr>
        <p:xfrm>
          <a:off x="838200" y="4724400"/>
          <a:ext cx="7620032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27432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s0 =</a:t>
            </a:r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-26139" y="389786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MASK</a:t>
            </a:r>
            <a:endParaRPr lang="en-US" b="1"/>
          </a:p>
        </p:txBody>
      </p:sp>
      <p:sp>
        <p:nvSpPr>
          <p:cNvPr id="12" name="TextBox 11"/>
          <p:cNvSpPr txBox="1"/>
          <p:nvPr/>
        </p:nvSpPr>
        <p:spPr>
          <a:xfrm>
            <a:off x="152400" y="47244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</a:t>
            </a:r>
            <a:r>
              <a:rPr lang="en-US" b="1" smtClean="0"/>
              <a:t>0 = 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75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>
              <a:tabLst>
                <a:tab pos="3149600" algn="l"/>
              </a:tabLst>
            </a:pPr>
            <a:r>
              <a:rPr lang="en-US" sz="3600" smtClean="0"/>
              <a:t>Lab 3. Arithmetic &amp; Logical Operation </a:t>
            </a:r>
            <a:endParaRPr lang="en-US" sz="3600"/>
          </a:p>
        </p:txBody>
      </p:sp>
      <p:grpSp>
        <p:nvGrpSpPr>
          <p:cNvPr id="93" name="Group 92"/>
          <p:cNvGrpSpPr/>
          <p:nvPr/>
        </p:nvGrpSpPr>
        <p:grpSpPr>
          <a:xfrm>
            <a:off x="1821282" y="962417"/>
            <a:ext cx="6469492" cy="5504688"/>
            <a:chOff x="2136457" y="1195774"/>
            <a:chExt cx="6469492" cy="5504688"/>
          </a:xfrm>
        </p:grpSpPr>
        <p:sp>
          <p:nvSpPr>
            <p:cNvPr id="4" name="Flowchart: Decision 3"/>
            <p:cNvSpPr/>
            <p:nvPr/>
          </p:nvSpPr>
          <p:spPr>
            <a:xfrm>
              <a:off x="2728913" y="2091124"/>
              <a:ext cx="2057400" cy="914400"/>
            </a:xfrm>
            <a:prstGeom prst="flowChartDecisi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s</a:t>
              </a:r>
              <a:r>
                <a:rPr lang="en-US" b="1" smtClean="0">
                  <a:solidFill>
                    <a:schemeClr val="tx1"/>
                  </a:solidFill>
                </a:rPr>
                <a:t>1 xor s2 &lt; 0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3" name="Flowchart: Decision 12"/>
            <p:cNvSpPr/>
            <p:nvPr/>
          </p:nvSpPr>
          <p:spPr>
            <a:xfrm>
              <a:off x="2690813" y="3424624"/>
              <a:ext cx="2133600" cy="895350"/>
            </a:xfrm>
            <a:prstGeom prst="flowChartDecisi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s</a:t>
              </a:r>
              <a:r>
                <a:rPr lang="en-US" b="1" smtClean="0">
                  <a:solidFill>
                    <a:schemeClr val="tx1"/>
                  </a:solidFill>
                </a:rPr>
                <a:t>1 &lt; 0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4" name="Flowchart: Decision 13"/>
            <p:cNvSpPr/>
            <p:nvPr/>
          </p:nvSpPr>
          <p:spPr>
            <a:xfrm>
              <a:off x="5605462" y="3424624"/>
              <a:ext cx="2076450" cy="914400"/>
            </a:xfrm>
            <a:prstGeom prst="flowChartDecisi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s</a:t>
              </a:r>
              <a:r>
                <a:rPr lang="en-US" b="1" smtClean="0">
                  <a:solidFill>
                    <a:schemeClr val="tx1"/>
                  </a:solidFill>
                </a:rPr>
                <a:t>3 &lt; s1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7" name="Flowchart: Decision 16"/>
            <p:cNvSpPr/>
            <p:nvPr/>
          </p:nvSpPr>
          <p:spPr>
            <a:xfrm>
              <a:off x="2705100" y="4730311"/>
              <a:ext cx="2114550" cy="971550"/>
            </a:xfrm>
            <a:prstGeom prst="flowChartDecisi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s</a:t>
              </a:r>
              <a:r>
                <a:rPr lang="en-US" b="1" smtClean="0">
                  <a:solidFill>
                    <a:schemeClr val="tx1"/>
                  </a:solidFill>
                </a:rPr>
                <a:t>3 &lt; s1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8" name="Flowchart: Process 17"/>
            <p:cNvSpPr/>
            <p:nvPr/>
          </p:nvSpPr>
          <p:spPr>
            <a:xfrm>
              <a:off x="2895599" y="1195774"/>
              <a:ext cx="1724025" cy="612648"/>
            </a:xfrm>
            <a:prstGeom prst="flowChartProcess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t</a:t>
              </a:r>
              <a:r>
                <a:rPr lang="en-US" b="1" smtClean="0">
                  <a:solidFill>
                    <a:schemeClr val="tx1"/>
                  </a:solidFill>
                </a:rPr>
                <a:t>0 = 0</a:t>
              </a:r>
            </a:p>
            <a:p>
              <a:pPr algn="ctr"/>
              <a:r>
                <a:rPr lang="en-US" b="1" smtClean="0">
                  <a:solidFill>
                    <a:schemeClr val="tx1"/>
                  </a:solidFill>
                </a:rPr>
                <a:t>s3=s1+s2</a:t>
              </a:r>
              <a:endParaRPr lang="en-US" b="1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18" idx="2"/>
            </p:cNvCxnSpPr>
            <p:nvPr/>
          </p:nvCxnSpPr>
          <p:spPr>
            <a:xfrm>
              <a:off x="3757612" y="1808422"/>
              <a:ext cx="1" cy="282702"/>
            </a:xfrm>
            <a:prstGeom prst="straightConnector1">
              <a:avLst/>
            </a:prstGeom>
            <a:ln w="2540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13" idx="0"/>
            </p:cNvCxnSpPr>
            <p:nvPr/>
          </p:nvCxnSpPr>
          <p:spPr>
            <a:xfrm flipH="1">
              <a:off x="3757613" y="3007048"/>
              <a:ext cx="9524" cy="417576"/>
            </a:xfrm>
            <a:prstGeom prst="straightConnector1">
              <a:avLst/>
            </a:prstGeom>
            <a:ln w="2540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17" idx="0"/>
            </p:cNvCxnSpPr>
            <p:nvPr/>
          </p:nvCxnSpPr>
          <p:spPr>
            <a:xfrm flipH="1">
              <a:off x="3762375" y="4339024"/>
              <a:ext cx="4762" cy="391287"/>
            </a:xfrm>
            <a:prstGeom prst="straightConnector1">
              <a:avLst/>
            </a:prstGeom>
            <a:ln w="2540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Process 34"/>
            <p:cNvSpPr/>
            <p:nvPr/>
          </p:nvSpPr>
          <p:spPr>
            <a:xfrm>
              <a:off x="5805486" y="4909762"/>
              <a:ext cx="1724025" cy="612648"/>
            </a:xfrm>
            <a:prstGeom prst="flowChartProcess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t</a:t>
              </a:r>
              <a:r>
                <a:rPr lang="en-US" b="1" smtClean="0">
                  <a:solidFill>
                    <a:schemeClr val="tx1"/>
                  </a:solidFill>
                </a:rPr>
                <a:t>0 = 1</a:t>
              </a:r>
            </a:p>
            <a:p>
              <a:pPr algn="ctr"/>
              <a:r>
                <a:rPr lang="en-US" b="1" smtClean="0">
                  <a:solidFill>
                    <a:schemeClr val="tx1"/>
                  </a:solidFill>
                </a:rPr>
                <a:t>Overflow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7" name="Flowchart: Process 36"/>
            <p:cNvSpPr/>
            <p:nvPr/>
          </p:nvSpPr>
          <p:spPr>
            <a:xfrm>
              <a:off x="2919411" y="6087814"/>
              <a:ext cx="1676400" cy="612648"/>
            </a:xfrm>
            <a:prstGeom prst="flowChartProcess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chemeClr val="tx1"/>
                  </a:solidFill>
                </a:rPr>
                <a:t>EXIT: </a:t>
              </a:r>
            </a:p>
            <a:p>
              <a:pPr algn="ctr"/>
              <a:r>
                <a:rPr lang="en-US" b="1" smtClean="0">
                  <a:solidFill>
                    <a:schemeClr val="tx1"/>
                  </a:solidFill>
                </a:rPr>
                <a:t>No Overflow</a:t>
              </a:r>
              <a:endParaRPr lang="en-US" b="1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13" idx="3"/>
              <a:endCxn id="14" idx="1"/>
            </p:cNvCxnSpPr>
            <p:nvPr/>
          </p:nvCxnSpPr>
          <p:spPr>
            <a:xfrm>
              <a:off x="4824413" y="3872299"/>
              <a:ext cx="781049" cy="9525"/>
            </a:xfrm>
            <a:prstGeom prst="straightConnector1">
              <a:avLst/>
            </a:prstGeom>
            <a:ln w="2540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6643687" y="4339786"/>
              <a:ext cx="0" cy="569976"/>
            </a:xfrm>
            <a:prstGeom prst="straightConnector1">
              <a:avLst/>
            </a:prstGeom>
            <a:ln w="2540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35" idx="1"/>
            </p:cNvCxnSpPr>
            <p:nvPr/>
          </p:nvCxnSpPr>
          <p:spPr>
            <a:xfrm>
              <a:off x="4824413" y="5216086"/>
              <a:ext cx="981073" cy="0"/>
            </a:xfrm>
            <a:prstGeom prst="straightConnector1">
              <a:avLst/>
            </a:prstGeom>
            <a:ln w="2540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136457" y="2280862"/>
              <a:ext cx="6030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mtClean="0"/>
                <a:t>TRUE</a:t>
              </a:r>
              <a:endParaRPr lang="en-US" sz="1200" b="1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71900" y="3070663"/>
              <a:ext cx="681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mtClean="0"/>
                <a:t>FALSE</a:t>
              </a:r>
              <a:endParaRPr lang="en-US" sz="1200" b="1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81425" y="4396167"/>
              <a:ext cx="6030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mtClean="0"/>
                <a:t>TRUE</a:t>
              </a:r>
              <a:endParaRPr lang="en-US" sz="1200" b="1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733800" y="5701861"/>
              <a:ext cx="6030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mtClean="0"/>
                <a:t>TRUE</a:t>
              </a:r>
              <a:endParaRPr lang="en-US" sz="1200" b="1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667249" y="4947862"/>
              <a:ext cx="681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mtClean="0"/>
                <a:t>FALSE</a:t>
              </a:r>
              <a:endParaRPr lang="en-US" sz="1200" b="1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667249" y="3576262"/>
              <a:ext cx="681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mtClean="0"/>
                <a:t>FALSE</a:t>
              </a:r>
              <a:endParaRPr lang="en-US" sz="1200" b="1"/>
            </a:p>
          </p:txBody>
        </p:sp>
        <p:cxnSp>
          <p:nvCxnSpPr>
            <p:cNvPr id="67" name="Elbow Connector 66"/>
            <p:cNvCxnSpPr>
              <a:stCxn id="4" idx="1"/>
              <a:endCxn id="37" idx="1"/>
            </p:cNvCxnSpPr>
            <p:nvPr/>
          </p:nvCxnSpPr>
          <p:spPr>
            <a:xfrm rot="10800000" flipH="1" flipV="1">
              <a:off x="2728913" y="2548324"/>
              <a:ext cx="190498" cy="3845814"/>
            </a:xfrm>
            <a:prstGeom prst="bentConnector3">
              <a:avLst>
                <a:gd name="adj1" fmla="val -465005"/>
              </a:avLst>
            </a:prstGeom>
            <a:ln w="2540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17" idx="2"/>
              <a:endCxn id="37" idx="0"/>
            </p:cNvCxnSpPr>
            <p:nvPr/>
          </p:nvCxnSpPr>
          <p:spPr>
            <a:xfrm flipH="1">
              <a:off x="3757611" y="5701861"/>
              <a:ext cx="4764" cy="385953"/>
            </a:xfrm>
            <a:prstGeom prst="straightConnector1">
              <a:avLst/>
            </a:prstGeom>
            <a:ln w="2540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Elbow Connector 88"/>
            <p:cNvCxnSpPr>
              <a:stCxn id="14" idx="3"/>
            </p:cNvCxnSpPr>
            <p:nvPr/>
          </p:nvCxnSpPr>
          <p:spPr>
            <a:xfrm flipH="1">
              <a:off x="4667249" y="3881824"/>
              <a:ext cx="3014663" cy="2512314"/>
            </a:xfrm>
            <a:prstGeom prst="bentConnector3">
              <a:avLst>
                <a:gd name="adj1" fmla="val -7583"/>
              </a:avLst>
            </a:prstGeom>
            <a:ln w="2540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6681787" y="4486274"/>
              <a:ext cx="6030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mtClean="0"/>
                <a:t>TRUE</a:t>
              </a:r>
              <a:endParaRPr lang="en-US" sz="1200" b="1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924800" y="4037837"/>
              <a:ext cx="681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mtClean="0"/>
                <a:t>FALSE</a:t>
              </a:r>
              <a:endParaRPr lang="en-US" sz="1200" b="1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162778" y="159133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Check overflow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7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563562"/>
          </a:xfrm>
        </p:spPr>
        <p:txBody>
          <a:bodyPr/>
          <a:lstStyle/>
          <a:p>
            <a:r>
              <a:rPr lang="en-US" sz="2800" smtClean="0">
                <a:solidFill>
                  <a:schemeClr val="tx1"/>
                </a:solidFill>
              </a:rPr>
              <a:t>Lab 4. Procedure Calls, </a:t>
            </a:r>
            <a:br>
              <a:rPr lang="en-US" sz="2800" smtClean="0">
                <a:solidFill>
                  <a:schemeClr val="tx1"/>
                </a:solidFill>
              </a:rPr>
            </a:br>
            <a:r>
              <a:rPr lang="en-US" sz="2800" smtClean="0">
                <a:solidFill>
                  <a:schemeClr val="tx1"/>
                </a:solidFill>
              </a:rPr>
              <a:t>Assigment 4. n! (stack with n=3)</a:t>
            </a:r>
            <a:endParaRPr lang="en-US" sz="280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902463"/>
              </p:ext>
            </p:extLst>
          </p:nvPr>
        </p:nvGraphicFramePr>
        <p:xfrm>
          <a:off x="1343008" y="838200"/>
          <a:ext cx="1400192" cy="55626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00192"/>
              </a:tblGrid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$ra(0)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$a0(0) = 3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$fp(0)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…..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595526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$fp(0) -&gt;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542186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$sp(0) -&gt;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5181600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$fp(1) -&gt;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427886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$sp(1) -&gt;</a:t>
            </a:r>
            <a:endParaRPr lang="en-US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4394205"/>
              </p:ext>
            </p:extLst>
          </p:nvPr>
        </p:nvGraphicFramePr>
        <p:xfrm>
          <a:off x="4419600" y="838200"/>
          <a:ext cx="1447800" cy="55626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47800"/>
              </a:tblGrid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$ra(1)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$a0(1) = 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$fp(1)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$ra(0)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$a0(0) = 3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$fp(0)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…..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305192" y="595526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$fp(0) -&gt;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05192" y="542186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$sp(0) -&gt;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05192" y="519326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$fp(1) -&gt;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05192" y="427886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$sp(1) -&gt;</a:t>
            </a:r>
            <a:endParaRPr lang="en-US"/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1761892"/>
              </p:ext>
            </p:extLst>
          </p:nvPr>
        </p:nvGraphicFramePr>
        <p:xfrm>
          <a:off x="7315200" y="838200"/>
          <a:ext cx="1447800" cy="55626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47800"/>
              </a:tblGrid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$ra(2)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$a0(2) = 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$fp(2)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$ra(1)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$a0(1) = 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$fp(1)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$ra(0)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$a0(0) = 3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$fp(0)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…..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200792" y="595526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$fp(0) -&gt;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200792" y="542186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$sp(0) -&gt;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200792" y="5181600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$fp(1) -&gt;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200792" y="427886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$sp(1) -&gt;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56488" y="405026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$fp(2) -&gt;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330840" y="3223736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$sp(2) -&gt;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187844" y="4038600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$fp(2) -&gt;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162196" y="321206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$sp(2) -&gt;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72200" y="298346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$fp(3) -&gt;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187844" y="198120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$sp(3) -&gt;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143000" y="6412468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Lần gọi 1 (a0=3)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224975" y="6400800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Lần gọi 2 (a0=2)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044375" y="6412468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Lần gọi 3 (a0=1)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0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/>
          <a:lstStyle/>
          <a:p>
            <a:r>
              <a:rPr lang="en-US" smtClean="0"/>
              <a:t>Lab 5. Character string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sz="2800" smtClean="0"/>
              <a:t>strcpy</a:t>
            </a:r>
            <a:endParaRPr lang="en-US" sz="2800"/>
          </a:p>
        </p:txBody>
      </p:sp>
      <p:sp>
        <p:nvSpPr>
          <p:cNvPr id="4" name="Rectangle 3"/>
          <p:cNvSpPr/>
          <p:nvPr/>
        </p:nvSpPr>
        <p:spPr>
          <a:xfrm>
            <a:off x="38100" y="3657600"/>
            <a:ext cx="449580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L1:</a:t>
            </a:r>
          </a:p>
          <a:p>
            <a:r>
              <a:rPr lang="en-US" smtClean="0"/>
              <a:t>add	t1,s0,a1</a:t>
            </a:r>
            <a:r>
              <a:rPr lang="en-US"/>
              <a:t>	 </a:t>
            </a:r>
            <a:r>
              <a:rPr lang="en-US" smtClean="0"/>
              <a:t>     #</a:t>
            </a:r>
            <a:r>
              <a:rPr lang="en-US"/>
              <a:t>address of y[i] in t1</a:t>
            </a:r>
          </a:p>
          <a:p>
            <a:r>
              <a:rPr lang="en-US" smtClean="0"/>
              <a:t>lb</a:t>
            </a:r>
            <a:r>
              <a:rPr lang="en-US"/>
              <a:t>	t2,0(t1)	</a:t>
            </a:r>
            <a:r>
              <a:rPr lang="en-US" smtClean="0"/>
              <a:t>      #</a:t>
            </a:r>
            <a:r>
              <a:rPr lang="en-US"/>
              <a:t>t2=y[i]</a:t>
            </a:r>
          </a:p>
          <a:p>
            <a:r>
              <a:rPr lang="en-US" smtClean="0"/>
              <a:t>add</a:t>
            </a:r>
            <a:r>
              <a:rPr lang="en-US"/>
              <a:t>	t3,s0,a0	</a:t>
            </a:r>
            <a:r>
              <a:rPr lang="en-US" smtClean="0"/>
              <a:t>      #</a:t>
            </a:r>
            <a:r>
              <a:rPr lang="en-US"/>
              <a:t>address of x[i] in t3</a:t>
            </a:r>
          </a:p>
          <a:p>
            <a:r>
              <a:rPr lang="en-US" smtClean="0"/>
              <a:t>sb</a:t>
            </a:r>
            <a:r>
              <a:rPr lang="en-US"/>
              <a:t>	t2,0(t3)	</a:t>
            </a:r>
            <a:r>
              <a:rPr lang="en-US" smtClean="0"/>
              <a:t>      #</a:t>
            </a:r>
            <a:r>
              <a:rPr lang="en-US"/>
              <a:t>x[i]=y[i]</a:t>
            </a:r>
          </a:p>
          <a:p>
            <a:r>
              <a:rPr lang="en-US" smtClean="0"/>
              <a:t>beq</a:t>
            </a:r>
            <a:r>
              <a:rPr lang="en-US"/>
              <a:t>	</a:t>
            </a:r>
            <a:r>
              <a:rPr lang="en-US" smtClean="0"/>
              <a:t>t2,zero,L2    #if </a:t>
            </a:r>
            <a:r>
              <a:rPr lang="en-US"/>
              <a:t>y[i]==0, go to L2</a:t>
            </a:r>
          </a:p>
          <a:p>
            <a:r>
              <a:rPr lang="en-US" smtClean="0"/>
              <a:t>nop</a:t>
            </a:r>
            <a:endParaRPr lang="en-US"/>
          </a:p>
          <a:p>
            <a:r>
              <a:rPr lang="en-US" smtClean="0"/>
              <a:t>addi</a:t>
            </a:r>
            <a:r>
              <a:rPr lang="en-US"/>
              <a:t>	s0,s0,1	</a:t>
            </a:r>
            <a:r>
              <a:rPr lang="en-US" smtClean="0"/>
              <a:t>      #</a:t>
            </a:r>
            <a:r>
              <a:rPr lang="en-US"/>
              <a:t>i=i+1</a:t>
            </a:r>
          </a:p>
          <a:p>
            <a:r>
              <a:rPr lang="en-US" smtClean="0"/>
              <a:t>j</a:t>
            </a:r>
            <a:r>
              <a:rPr lang="en-US"/>
              <a:t>	L1	</a:t>
            </a:r>
            <a:r>
              <a:rPr lang="en-US" smtClean="0"/>
              <a:t>      #</a:t>
            </a:r>
            <a:r>
              <a:rPr lang="en-US"/>
              <a:t>go to L1</a:t>
            </a:r>
          </a:p>
          <a:p>
            <a:r>
              <a:rPr lang="en-US" smtClean="0"/>
              <a:t>nop</a:t>
            </a:r>
            <a:endParaRPr lang="en-US"/>
          </a:p>
          <a:p>
            <a:r>
              <a:rPr lang="en-US"/>
              <a:t>L2: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143000"/>
            <a:ext cx="48577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130300"/>
            <a:ext cx="4972050" cy="4894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152400" y="1447800"/>
            <a:ext cx="11430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648200" y="2971800"/>
            <a:ext cx="11430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23975" y="1447800"/>
            <a:ext cx="1143000" cy="2286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24400" y="2209800"/>
            <a:ext cx="1143000" cy="2286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52400" y="1892300"/>
            <a:ext cx="1143000" cy="2286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466975" y="1612900"/>
            <a:ext cx="1143000" cy="2286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4114800" y="609600"/>
            <a:ext cx="1981200" cy="612648"/>
          </a:xfrm>
          <a:prstGeom prst="wedgeRectCallout">
            <a:avLst>
              <a:gd name="adj1" fmla="val -11203"/>
              <a:gd name="adj2" fmla="val 209681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70C0"/>
                </a:solidFill>
              </a:rPr>
              <a:t>Địa chỉ xâu y: </a:t>
            </a:r>
          </a:p>
          <a:p>
            <a:pPr algn="ctr"/>
            <a:r>
              <a:rPr lang="en-US" smtClean="0">
                <a:solidFill>
                  <a:srgbClr val="0070C0"/>
                </a:solidFill>
              </a:rPr>
              <a:t>a1 = 800203c0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2286000" y="3086100"/>
            <a:ext cx="1828799" cy="612648"/>
          </a:xfrm>
          <a:prstGeom prst="wedgeRectCallout">
            <a:avLst>
              <a:gd name="adj1" fmla="val 77900"/>
              <a:gd name="adj2" fmla="val -41148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70C0"/>
                </a:solidFill>
              </a:rPr>
              <a:t>Địa chỉ xâu x: </a:t>
            </a:r>
          </a:p>
          <a:p>
            <a:pPr algn="ctr"/>
            <a:r>
              <a:rPr lang="en-US" smtClean="0">
                <a:solidFill>
                  <a:srgbClr val="0070C0"/>
                </a:solidFill>
              </a:rPr>
              <a:t>a0 = 800203d5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38100" y="3086100"/>
            <a:ext cx="1828799" cy="612648"/>
          </a:xfrm>
          <a:prstGeom prst="wedgeRectCallout">
            <a:avLst>
              <a:gd name="adj1" fmla="val 17483"/>
              <a:gd name="adj2" fmla="val -21942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70C0"/>
                </a:solidFill>
              </a:rPr>
              <a:t>s</a:t>
            </a:r>
            <a:r>
              <a:rPr lang="en-US" smtClean="0">
                <a:solidFill>
                  <a:srgbClr val="0070C0"/>
                </a:solidFill>
              </a:rPr>
              <a:t>0=6, x[6]=y[6] </a:t>
            </a:r>
          </a:p>
          <a:p>
            <a:pPr algn="ctr"/>
            <a:r>
              <a:rPr lang="en-US" smtClean="0">
                <a:solidFill>
                  <a:srgbClr val="0070C0"/>
                </a:solidFill>
              </a:rPr>
              <a:t>Ký tự ‘a’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7391400" y="4191000"/>
            <a:ext cx="1905000" cy="612648"/>
          </a:xfrm>
          <a:prstGeom prst="wedgeRectCallout">
            <a:avLst>
              <a:gd name="adj1" fmla="val -34687"/>
              <a:gd name="adj2" fmla="val -188328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70C0"/>
                </a:solidFill>
              </a:rPr>
              <a:t>s</a:t>
            </a:r>
            <a:r>
              <a:rPr lang="en-US" smtClean="0">
                <a:solidFill>
                  <a:srgbClr val="0070C0"/>
                </a:solidFill>
              </a:rPr>
              <a:t>0=6, x[6]=y[6] </a:t>
            </a:r>
          </a:p>
          <a:p>
            <a:pPr algn="ctr"/>
            <a:r>
              <a:rPr lang="en-US" smtClean="0">
                <a:solidFill>
                  <a:srgbClr val="0070C0"/>
                </a:solidFill>
              </a:rPr>
              <a:t>Ký tự ‘a’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4622800" y="5867398"/>
            <a:ext cx="3162300" cy="929521"/>
          </a:xfrm>
          <a:prstGeom prst="wedgeRectCallout">
            <a:avLst>
              <a:gd name="adj1" fmla="val -28663"/>
              <a:gd name="adj2" fmla="val -14050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B050"/>
                </a:solidFill>
              </a:rPr>
              <a:t>Gõ trực tiếp ngăn nhớ giá trị địa chỉ muốn xem. ví dụ: 800203c0 (xâu y)</a:t>
            </a:r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94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352800"/>
            <a:ext cx="3635131" cy="343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154189"/>
            <a:ext cx="4267200" cy="4551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  <a:r>
              <a:rPr lang="en-US" dirty="0"/>
              <a:t> of MIPS processor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371600"/>
            <a:ext cx="442049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2741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  <a:r>
              <a:rPr lang="en-US" dirty="0"/>
              <a:t> of MIPS processor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371600"/>
            <a:ext cx="5943600" cy="5210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116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70C0"/>
                </a:solidFill>
              </a:rPr>
              <a:t>II. MIPS Programming Model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Types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kern="0" dirty="0" smtClean="0">
                <a:latin typeface="+mn-lt"/>
              </a:rPr>
              <a:t>Registers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kern="0" noProof="0" dirty="0" smtClean="0">
                <a:latin typeface="+mn-lt"/>
              </a:rPr>
              <a:t>Instruction Formats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kern="0" noProof="0" dirty="0" smtClean="0">
                <a:latin typeface="+mn-lt"/>
              </a:rPr>
              <a:t>MIPS Instruction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/>
              <a:t>Addressing Mode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kern="0" noProof="0" dirty="0" smtClean="0">
                <a:latin typeface="+mn-lt"/>
              </a:rPr>
              <a:t>MIPS Assembly program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MIPSIT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553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Jan. 2009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Architecture, Instruction-Set Architecture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5D04403-A30B-4357-80DF-162DA2757E9C}" type="slidenum">
              <a:rPr lang="en-US"/>
              <a:pPr/>
              <a:t>8</a:t>
            </a:fld>
            <a:endParaRPr lang="en-US"/>
          </a:p>
        </p:txBody>
      </p:sp>
      <p:grpSp>
        <p:nvGrpSpPr>
          <p:cNvPr id="144412" name="Group 28"/>
          <p:cNvGrpSpPr>
            <a:grpSpLocks/>
          </p:cNvGrpSpPr>
          <p:nvPr/>
        </p:nvGrpSpPr>
        <p:grpSpPr bwMode="auto">
          <a:xfrm>
            <a:off x="5867400" y="4419600"/>
            <a:ext cx="1371600" cy="685800"/>
            <a:chOff x="432" y="1584"/>
            <a:chExt cx="864" cy="432"/>
          </a:xfrm>
        </p:grpSpPr>
        <p:sp>
          <p:nvSpPr>
            <p:cNvPr id="144413" name="Line 29"/>
            <p:cNvSpPr>
              <a:spLocks noChangeShapeType="1"/>
            </p:cNvSpPr>
            <p:nvPr/>
          </p:nvSpPr>
          <p:spPr bwMode="auto">
            <a:xfrm flipV="1">
              <a:off x="432" y="1584"/>
              <a:ext cx="864" cy="43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414" name="Line 30"/>
            <p:cNvSpPr>
              <a:spLocks noChangeShapeType="1"/>
            </p:cNvSpPr>
            <p:nvPr/>
          </p:nvSpPr>
          <p:spPr bwMode="auto">
            <a:xfrm>
              <a:off x="480" y="1584"/>
              <a:ext cx="768" cy="43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05800" cy="838200"/>
          </a:xfrm>
        </p:spPr>
        <p:txBody>
          <a:bodyPr/>
          <a:lstStyle/>
          <a:p>
            <a:r>
              <a:rPr lang="en-US"/>
              <a:t>Data Types</a:t>
            </a:r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914400" y="5181600"/>
            <a:ext cx="7162800" cy="7016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0">
                <a:latin typeface="Arial" charset="0"/>
              </a:rPr>
              <a:t>MiniMIPS registers hold 32-bit (4-byte) words. Other common data sizes include byte, halfword, and doubleword. </a:t>
            </a: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4389" name="Object 5"/>
          <p:cNvGraphicFramePr>
            <a:graphicFrameLocks noChangeAspect="1"/>
          </p:cNvGraphicFramePr>
          <p:nvPr/>
        </p:nvGraphicFramePr>
        <p:xfrm>
          <a:off x="0" y="1295400"/>
          <a:ext cx="89916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r:id="rId3" imgW="5114925" imgH="1581150" progId="MSDraw.Drawing.8.2">
                  <p:embed/>
                </p:oleObj>
              </mc:Choice>
              <mc:Fallback>
                <p:oleObj r:id="rId3" imgW="5114925" imgH="1581150" progId="MSDraw.Drawing.8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95400"/>
                        <a:ext cx="8991600" cy="312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2" name="Text Box 8"/>
          <p:cNvSpPr txBox="1">
            <a:spLocks noChangeArrowheads="1"/>
          </p:cNvSpPr>
          <p:nvPr/>
        </p:nvSpPr>
        <p:spPr bwMode="auto">
          <a:xfrm>
            <a:off x="152400" y="1371600"/>
            <a:ext cx="14478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>
                <a:latin typeface="Arial" charset="0"/>
              </a:rPr>
              <a:t>Byte = 8 bits</a:t>
            </a:r>
          </a:p>
        </p:txBody>
      </p:sp>
      <p:grpSp>
        <p:nvGrpSpPr>
          <p:cNvPr id="144407" name="Group 23"/>
          <p:cNvGrpSpPr>
            <a:grpSpLocks/>
          </p:cNvGrpSpPr>
          <p:nvPr/>
        </p:nvGrpSpPr>
        <p:grpSpPr bwMode="auto">
          <a:xfrm>
            <a:off x="273050" y="1752600"/>
            <a:ext cx="1203325" cy="304800"/>
            <a:chOff x="172" y="1248"/>
            <a:chExt cx="758" cy="192"/>
          </a:xfrm>
        </p:grpSpPr>
        <p:sp>
          <p:nvSpPr>
            <p:cNvPr id="144402" name="Rectangle 18"/>
            <p:cNvSpPr>
              <a:spLocks noChangeArrowheads="1"/>
            </p:cNvSpPr>
            <p:nvPr/>
          </p:nvSpPr>
          <p:spPr bwMode="auto">
            <a:xfrm>
              <a:off x="846" y="1248"/>
              <a:ext cx="84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4403" name="Group 19"/>
            <p:cNvGrpSpPr>
              <a:grpSpLocks/>
            </p:cNvGrpSpPr>
            <p:nvPr/>
          </p:nvGrpSpPr>
          <p:grpSpPr bwMode="auto">
            <a:xfrm>
              <a:off x="172" y="1248"/>
              <a:ext cx="672" cy="192"/>
              <a:chOff x="172" y="1248"/>
              <a:chExt cx="672" cy="192"/>
            </a:xfrm>
          </p:grpSpPr>
          <p:sp>
            <p:nvSpPr>
              <p:cNvPr id="144393" name="Rectangle 9"/>
              <p:cNvSpPr>
                <a:spLocks noChangeArrowheads="1"/>
              </p:cNvSpPr>
              <p:nvPr/>
            </p:nvSpPr>
            <p:spPr bwMode="auto">
              <a:xfrm>
                <a:off x="172" y="1248"/>
                <a:ext cx="84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94" name="Rectangle 10"/>
              <p:cNvSpPr>
                <a:spLocks noChangeArrowheads="1"/>
              </p:cNvSpPr>
              <p:nvPr/>
            </p:nvSpPr>
            <p:spPr bwMode="auto">
              <a:xfrm>
                <a:off x="259" y="1248"/>
                <a:ext cx="84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95" name="Rectangle 11"/>
              <p:cNvSpPr>
                <a:spLocks noChangeArrowheads="1"/>
              </p:cNvSpPr>
              <p:nvPr/>
            </p:nvSpPr>
            <p:spPr bwMode="auto">
              <a:xfrm>
                <a:off x="345" y="1248"/>
                <a:ext cx="84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96" name="Rectangle 12"/>
              <p:cNvSpPr>
                <a:spLocks noChangeArrowheads="1"/>
              </p:cNvSpPr>
              <p:nvPr/>
            </p:nvSpPr>
            <p:spPr bwMode="auto">
              <a:xfrm>
                <a:off x="426" y="1248"/>
                <a:ext cx="84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97" name="Rectangle 13"/>
              <p:cNvSpPr>
                <a:spLocks noChangeArrowheads="1"/>
              </p:cNvSpPr>
              <p:nvPr/>
            </p:nvSpPr>
            <p:spPr bwMode="auto">
              <a:xfrm>
                <a:off x="506" y="1248"/>
                <a:ext cx="84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98" name="Rectangle 14"/>
              <p:cNvSpPr>
                <a:spLocks noChangeArrowheads="1"/>
              </p:cNvSpPr>
              <p:nvPr/>
            </p:nvSpPr>
            <p:spPr bwMode="auto">
              <a:xfrm>
                <a:off x="593" y="1248"/>
                <a:ext cx="84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99" name="Rectangle 15"/>
              <p:cNvSpPr>
                <a:spLocks noChangeArrowheads="1"/>
              </p:cNvSpPr>
              <p:nvPr/>
            </p:nvSpPr>
            <p:spPr bwMode="auto">
              <a:xfrm>
                <a:off x="679" y="1248"/>
                <a:ext cx="84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400" name="Rectangle 16"/>
              <p:cNvSpPr>
                <a:spLocks noChangeArrowheads="1"/>
              </p:cNvSpPr>
              <p:nvPr/>
            </p:nvSpPr>
            <p:spPr bwMode="auto">
              <a:xfrm>
                <a:off x="760" y="1248"/>
                <a:ext cx="84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44405" name="Text Box 21"/>
          <p:cNvSpPr txBox="1">
            <a:spLocks noChangeArrowheads="1"/>
          </p:cNvSpPr>
          <p:nvPr/>
        </p:nvSpPr>
        <p:spPr bwMode="auto">
          <a:xfrm>
            <a:off x="3200400" y="2878138"/>
            <a:ext cx="1727200" cy="3667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>
                <a:latin typeface="Arial" charset="0"/>
              </a:rPr>
              <a:t>Word = 4 bytes</a:t>
            </a:r>
          </a:p>
        </p:txBody>
      </p:sp>
      <p:sp>
        <p:nvSpPr>
          <p:cNvPr id="144406" name="Text Box 22"/>
          <p:cNvSpPr txBox="1">
            <a:spLocks noChangeArrowheads="1"/>
          </p:cNvSpPr>
          <p:nvPr/>
        </p:nvSpPr>
        <p:spPr bwMode="auto">
          <a:xfrm>
            <a:off x="6477000" y="3581400"/>
            <a:ext cx="24003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>
                <a:latin typeface="Arial" charset="0"/>
              </a:rPr>
              <a:t>Doubleword = 8 bytes</a:t>
            </a:r>
          </a:p>
        </p:txBody>
      </p:sp>
      <p:sp>
        <p:nvSpPr>
          <p:cNvPr id="144411" name="Text Box 27"/>
          <p:cNvSpPr txBox="1">
            <a:spLocks noChangeArrowheads="1"/>
          </p:cNvSpPr>
          <p:nvPr/>
        </p:nvSpPr>
        <p:spPr bwMode="auto">
          <a:xfrm>
            <a:off x="4114800" y="4572000"/>
            <a:ext cx="472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0">
                <a:latin typeface="Arial" charset="0"/>
                <a:cs typeface="Arial" charset="0"/>
              </a:rPr>
              <a:t>Quadword (16 bytes) also used occasionally</a:t>
            </a:r>
          </a:p>
        </p:txBody>
      </p:sp>
      <p:sp>
        <p:nvSpPr>
          <p:cNvPr id="144391" name="Text Box 7"/>
          <p:cNvSpPr txBox="1">
            <a:spLocks noChangeArrowheads="1"/>
          </p:cNvSpPr>
          <p:nvPr/>
        </p:nvSpPr>
        <p:spPr bwMode="auto">
          <a:xfrm>
            <a:off x="1295400" y="2133600"/>
            <a:ext cx="20828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>
                <a:latin typeface="Arial" charset="0"/>
              </a:rPr>
              <a:t>Halfword = 2 bytes</a:t>
            </a:r>
          </a:p>
        </p:txBody>
      </p:sp>
      <p:grpSp>
        <p:nvGrpSpPr>
          <p:cNvPr id="144415" name="Group 31"/>
          <p:cNvGrpSpPr>
            <a:grpSpLocks/>
          </p:cNvGrpSpPr>
          <p:nvPr/>
        </p:nvGrpSpPr>
        <p:grpSpPr bwMode="auto">
          <a:xfrm>
            <a:off x="685800" y="2286000"/>
            <a:ext cx="1295400" cy="685800"/>
            <a:chOff x="432" y="1440"/>
            <a:chExt cx="816" cy="432"/>
          </a:xfrm>
        </p:grpSpPr>
        <p:sp>
          <p:nvSpPr>
            <p:cNvPr id="144409" name="Line 25"/>
            <p:cNvSpPr>
              <a:spLocks noChangeShapeType="1"/>
            </p:cNvSpPr>
            <p:nvPr/>
          </p:nvSpPr>
          <p:spPr bwMode="auto">
            <a:xfrm>
              <a:off x="480" y="1440"/>
              <a:ext cx="768" cy="43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408" name="Line 24"/>
            <p:cNvSpPr>
              <a:spLocks noChangeShapeType="1"/>
            </p:cNvSpPr>
            <p:nvPr/>
          </p:nvSpPr>
          <p:spPr bwMode="auto">
            <a:xfrm flipV="1">
              <a:off x="432" y="1536"/>
              <a:ext cx="672" cy="336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4418" name="Group 34"/>
          <p:cNvGrpSpPr>
            <a:grpSpLocks/>
          </p:cNvGrpSpPr>
          <p:nvPr/>
        </p:nvGrpSpPr>
        <p:grpSpPr bwMode="auto">
          <a:xfrm>
            <a:off x="4876800" y="1828800"/>
            <a:ext cx="3657600" cy="2362200"/>
            <a:chOff x="3072" y="1152"/>
            <a:chExt cx="2304" cy="1488"/>
          </a:xfrm>
        </p:grpSpPr>
        <p:sp>
          <p:nvSpPr>
            <p:cNvPr id="144416" name="Line 32"/>
            <p:cNvSpPr>
              <a:spLocks noChangeShapeType="1"/>
            </p:cNvSpPr>
            <p:nvPr/>
          </p:nvSpPr>
          <p:spPr bwMode="auto">
            <a:xfrm flipV="1">
              <a:off x="3072" y="1584"/>
              <a:ext cx="816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417" name="Text Box 33"/>
            <p:cNvSpPr txBox="1">
              <a:spLocks noChangeArrowheads="1"/>
            </p:cNvSpPr>
            <p:nvPr/>
          </p:nvSpPr>
          <p:spPr bwMode="auto">
            <a:xfrm>
              <a:off x="3168" y="1152"/>
              <a:ext cx="22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0">
                  <a:latin typeface="Arial" charset="0"/>
                  <a:cs typeface="Arial" charset="0"/>
                </a:rPr>
                <a:t>Used only for floating-point data, so safe to ignore in this course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321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Jan. 2009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Architecture, Instruction-Set Architecture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5A415B6B-0CE0-4BA2-AA4F-10E705E3A48B}" type="slidenum">
              <a:rPr lang="en-US"/>
              <a:pPr/>
              <a:t>9</a:t>
            </a:fld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705600" y="609600"/>
            <a:ext cx="2286000" cy="990600"/>
          </a:xfrm>
        </p:spPr>
        <p:txBody>
          <a:bodyPr/>
          <a:lstStyle/>
          <a:p>
            <a:r>
              <a:rPr lang="en-US" sz="2800"/>
              <a:t>Register Conventions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7162800" y="4800600"/>
            <a:ext cx="1676400" cy="11906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Figure 5.2    Registers and data sizes in MiniMIPS. </a:t>
            </a:r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51" name="Object 11"/>
          <p:cNvGraphicFramePr>
            <a:graphicFrameLocks noChangeAspect="1"/>
          </p:cNvGraphicFramePr>
          <p:nvPr/>
        </p:nvGraphicFramePr>
        <p:xfrm>
          <a:off x="152400" y="0"/>
          <a:ext cx="6705600" cy="619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r:id="rId3" imgW="5381625" imgH="4972050" progId="MSDraw.Drawing.8.2">
                  <p:embed/>
                </p:oleObj>
              </mc:Choice>
              <mc:Fallback>
                <p:oleObj r:id="rId3" imgW="5381625" imgH="4972050" progId="MSDraw.Drawing.8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0"/>
                        <a:ext cx="6705600" cy="6196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573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24C5E0C736F74EA68F600DD620C9D5" ma:contentTypeVersion="2" ma:contentTypeDescription="Create a new document." ma:contentTypeScope="" ma:versionID="c1f9299063cdf33aef2be8843ab9e731">
  <xsd:schema xmlns:xsd="http://www.w3.org/2001/XMLSchema" xmlns:xs="http://www.w3.org/2001/XMLSchema" xmlns:p="http://schemas.microsoft.com/office/2006/metadata/properties" xmlns:ns2="ebf9018d-57d7-4ee4-8d2e-2edc3a700d28" targetNamespace="http://schemas.microsoft.com/office/2006/metadata/properties" ma:root="true" ma:fieldsID="da48db36c86fc39be69eaa2aba53dd70" ns2:_="">
    <xsd:import namespace="ebf9018d-57d7-4ee4-8d2e-2edc3a700d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f9018d-57d7-4ee4-8d2e-2edc3a700d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6F1CA4-680B-4C8F-92D0-0EC681B2E1BB}"/>
</file>

<file path=customXml/itemProps2.xml><?xml version="1.0" encoding="utf-8"?>
<ds:datastoreItem xmlns:ds="http://schemas.openxmlformats.org/officeDocument/2006/customXml" ds:itemID="{18F242FC-F21C-4A51-ABCF-19128F0B600A}"/>
</file>

<file path=customXml/itemProps3.xml><?xml version="1.0" encoding="utf-8"?>
<ds:datastoreItem xmlns:ds="http://schemas.openxmlformats.org/officeDocument/2006/customXml" ds:itemID="{C69A5BDD-4927-41DB-8B4F-ECD0B4DE5720}"/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1211</Words>
  <Application>Microsoft Office PowerPoint</Application>
  <PresentationFormat>On-screen Show (4:3)</PresentationFormat>
  <Paragraphs>416</Paragraphs>
  <Slides>48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Default Design</vt:lpstr>
      <vt:lpstr>MSDraw.Drawing.8.2</vt:lpstr>
      <vt:lpstr>ICT4 Computer Architecture Experiment MIPS Laboratory</vt:lpstr>
      <vt:lpstr>Overview</vt:lpstr>
      <vt:lpstr>I. Introduction to MIPS</vt:lpstr>
      <vt:lpstr>Applications of MIPS processor</vt:lpstr>
      <vt:lpstr>Applications of MIPS processor</vt:lpstr>
      <vt:lpstr>Applications of MIPS processor</vt:lpstr>
      <vt:lpstr>II. MIPS Programming Model</vt:lpstr>
      <vt:lpstr>Data Types</vt:lpstr>
      <vt:lpstr>Register Conventions</vt:lpstr>
      <vt:lpstr>Instruction Formats</vt:lpstr>
      <vt:lpstr>MiniMIPS Instruction Formats</vt:lpstr>
      <vt:lpstr>Simple Arithmetic/Logic Instructions</vt:lpstr>
      <vt:lpstr>Arithmetic/Logic with One Immediate Operand</vt:lpstr>
      <vt:lpstr>Load and Store 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 for Conditional Branching</vt:lpstr>
      <vt:lpstr>PowerPoint Presentation</vt:lpstr>
      <vt:lpstr>PowerPoint Presentation</vt:lpstr>
      <vt:lpstr>PowerPoint Presentation</vt:lpstr>
      <vt:lpstr>PowerPoint Presentation</vt:lpstr>
      <vt:lpstr>Pseudoinstructions</vt:lpstr>
      <vt:lpstr>PowerPoint Presentation</vt:lpstr>
      <vt:lpstr>Procedure &amp; Stack</vt:lpstr>
      <vt:lpstr>Stack</vt:lpstr>
      <vt:lpstr>Stack</vt:lpstr>
      <vt:lpstr>$sp and $fp</vt:lpstr>
      <vt:lpstr>Example: $sp and $fp</vt:lpstr>
      <vt:lpstr>III. MIPSIT User Guide</vt:lpstr>
      <vt:lpstr>Instroduce to MIPSIT Studio</vt:lpstr>
      <vt:lpstr>Installation</vt:lpstr>
      <vt:lpstr>IDE Basics</vt:lpstr>
      <vt:lpstr>IDE Basics</vt:lpstr>
      <vt:lpstr>The Simulator</vt:lpstr>
      <vt:lpstr>The Simulator</vt:lpstr>
      <vt:lpstr>MIPSIT &amp; MIPS</vt:lpstr>
      <vt:lpstr>New project</vt:lpstr>
      <vt:lpstr>PowerPoint Presentation</vt:lpstr>
      <vt:lpstr>MIPS assembly program</vt:lpstr>
      <vt:lpstr>Example: Hello World</vt:lpstr>
      <vt:lpstr>Pipelined MIPS</vt:lpstr>
      <vt:lpstr>Lab 3. Arithmetic &amp; Logical Operation </vt:lpstr>
      <vt:lpstr>Lab 3. Arithmetic &amp; Logical Operation </vt:lpstr>
      <vt:lpstr>Lab 4. Procedure Calls,  Assigment 4. n! (stack with n=3)</vt:lpstr>
      <vt:lpstr>Lab 5. Character string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 seminar</dc:title>
  <dc:creator>thuanpv</dc:creator>
  <cp:lastModifiedBy>HUNGPN</cp:lastModifiedBy>
  <cp:revision>107</cp:revision>
  <dcterms:created xsi:type="dcterms:W3CDTF">2008-12-22T06:03:01Z</dcterms:created>
  <dcterms:modified xsi:type="dcterms:W3CDTF">2014-02-21T10:19:28Z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0x010100B124C5E0C736F74EA68F600DD620C9D5</vt:lpwstr>
  </property>
</Properties>
</file>