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59" r:id="rId4"/>
    <p:sldId id="297" r:id="rId5"/>
    <p:sldId id="276" r:id="rId6"/>
    <p:sldId id="299" r:id="rId7"/>
    <p:sldId id="302" r:id="rId8"/>
    <p:sldId id="307" r:id="rId9"/>
    <p:sldId id="312" r:id="rId10"/>
    <p:sldId id="313" r:id="rId11"/>
    <p:sldId id="327" r:id="rId12"/>
    <p:sldId id="340" r:id="rId13"/>
    <p:sldId id="341" r:id="rId14"/>
    <p:sldId id="338" r:id="rId15"/>
    <p:sldId id="332" r:id="rId16"/>
    <p:sldId id="336" r:id="rId17"/>
    <p:sldId id="335" r:id="rId18"/>
    <p:sldId id="337" r:id="rId19"/>
    <p:sldId id="352" r:id="rId20"/>
    <p:sldId id="343" r:id="rId21"/>
    <p:sldId id="333" r:id="rId22"/>
    <p:sldId id="328" r:id="rId23"/>
    <p:sldId id="342" r:id="rId24"/>
    <p:sldId id="344" r:id="rId25"/>
    <p:sldId id="346" r:id="rId26"/>
    <p:sldId id="345" r:id="rId27"/>
    <p:sldId id="347" r:id="rId28"/>
    <p:sldId id="314" r:id="rId29"/>
    <p:sldId id="315" r:id="rId30"/>
    <p:sldId id="325" r:id="rId31"/>
    <p:sldId id="349" r:id="rId32"/>
    <p:sldId id="348" r:id="rId33"/>
    <p:sldId id="350" r:id="rId34"/>
    <p:sldId id="351" r:id="rId35"/>
    <p:sldId id="318" r:id="rId36"/>
    <p:sldId id="319" r:id="rId37"/>
    <p:sldId id="320" r:id="rId38"/>
    <p:sldId id="321" r:id="rId39"/>
    <p:sldId id="322" r:id="rId40"/>
    <p:sldId id="32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733"/>
    <a:srgbClr val="C0504D"/>
    <a:srgbClr val="0066B3"/>
    <a:srgbClr val="558ED5"/>
    <a:srgbClr val="0051A0"/>
    <a:srgbClr val="0000CC"/>
    <a:srgbClr val="0033CC"/>
    <a:srgbClr val="0000FF"/>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590" autoAdjust="0"/>
  </p:normalViewPr>
  <p:slideViewPr>
    <p:cSldViewPr>
      <p:cViewPr varScale="1">
        <p:scale>
          <a:sx n="113" d="100"/>
          <a:sy n="113" d="100"/>
        </p:scale>
        <p:origin x="145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221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F74EBB-9E2D-4307-AD4C-812D87215C4F}" type="datetimeFigureOut">
              <a:rPr lang="en-US" smtClean="0"/>
              <a:t>5/24/2017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by Hyperlogy Jsc.</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E1BA4F-9D50-457F-A502-D94B4961C2A5}" type="slidenum">
              <a:rPr lang="en-US" smtClean="0"/>
              <a:t>‹#›</a:t>
            </a:fld>
            <a:endParaRPr lang="en-US"/>
          </a:p>
        </p:txBody>
      </p:sp>
    </p:spTree>
    <p:extLst>
      <p:ext uri="{BB962C8B-B14F-4D97-AF65-F5344CB8AC3E}">
        <p14:creationId xmlns:p14="http://schemas.microsoft.com/office/powerpoint/2010/main" val="112432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16FAC-7121-4ABC-B627-01AC1C38A935}" type="datetimeFigureOut">
              <a:rPr lang="en-US" smtClean="0"/>
              <a:t>5/24/2017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A90F1-A4D5-4923-B784-7DAE87539656}" type="slidenum">
              <a:rPr lang="en-US" smtClean="0"/>
              <a:t>‹#›</a:t>
            </a:fld>
            <a:endParaRPr lang="en-US"/>
          </a:p>
        </p:txBody>
      </p:sp>
    </p:spTree>
    <p:extLst>
      <p:ext uri="{BB962C8B-B14F-4D97-AF65-F5344CB8AC3E}">
        <p14:creationId xmlns:p14="http://schemas.microsoft.com/office/powerpoint/2010/main" val="349273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00200"/>
            <a:ext cx="7772400" cy="1600200"/>
          </a:xfrm>
        </p:spPr>
        <p:txBody>
          <a:bodyPr/>
          <a:lstStyle>
            <a:lvl1pPr marL="0" marR="0" indent="0" algn="ctr" defTabSz="914400" rtl="0" eaLnBrk="1" fontAlgn="auto" latinLnBrk="0" hangingPunct="1">
              <a:lnSpc>
                <a:spcPct val="100000"/>
              </a:lnSpc>
              <a:spcBef>
                <a:spcPct val="0"/>
              </a:spcBef>
              <a:spcAft>
                <a:spcPts val="0"/>
              </a:spcAft>
              <a:buClrTx/>
              <a:buSzTx/>
              <a:buFontTx/>
              <a:buNone/>
              <a:tabLst/>
              <a:defRPr sz="4400" b="1">
                <a:solidFill>
                  <a:srgbClr val="0066B3"/>
                </a:solidFill>
              </a:defRPr>
            </a:lvl1pPr>
          </a:lstStyle>
          <a:p>
            <a:r>
              <a:rPr lang="en-US" smtClean="0"/>
              <a:t>Click to edit Master title style</a:t>
            </a:r>
            <a:endParaRPr lang="en-US"/>
          </a:p>
        </p:txBody>
      </p:sp>
      <p:sp>
        <p:nvSpPr>
          <p:cNvPr id="3" name="Subtitle 2"/>
          <p:cNvSpPr>
            <a:spLocks noGrp="1"/>
          </p:cNvSpPr>
          <p:nvPr>
            <p:ph type="subTitle" idx="1" hasCustomPrompt="1"/>
          </p:nvPr>
        </p:nvSpPr>
        <p:spPr>
          <a:xfrm>
            <a:off x="4026348" y="3505200"/>
            <a:ext cx="4736652" cy="1524000"/>
          </a:xfrm>
        </p:spPr>
        <p:txBody>
          <a:bodyPr>
            <a:normAutofit/>
          </a:bodyPr>
          <a:lstStyle>
            <a:lvl1pPr marL="0" indent="0" algn="l">
              <a:buNone/>
              <a:defRPr sz="2000" baseline="0">
                <a:solidFill>
                  <a:srgbClr val="0066B3"/>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Your Name</a:t>
            </a:r>
          </a:p>
          <a:p>
            <a:r>
              <a:rPr lang="en-US" smtClean="0"/>
              <a:t>Department</a:t>
            </a:r>
            <a:endParaRPr lang="en-US"/>
          </a:p>
        </p:txBody>
      </p:sp>
      <p:sp>
        <p:nvSpPr>
          <p:cNvPr id="4" name="Date Placeholder 3"/>
          <p:cNvSpPr>
            <a:spLocks noGrp="1"/>
          </p:cNvSpPr>
          <p:nvPr>
            <p:ph type="dt" sz="half" idx="10"/>
          </p:nvPr>
        </p:nvSpPr>
        <p:spPr/>
        <p:txBody>
          <a:bodyPr/>
          <a:lstStyle/>
          <a:p>
            <a:fld id="{2CFED6F7-0C00-4DA8-9613-C3AC11AD9C73}" type="datetimeFigureOut">
              <a:rPr lang="en-US" smtClean="0"/>
              <a:t>5/24/2017</a:t>
            </a:fld>
            <a:endParaRPr lang="en-US"/>
          </a:p>
        </p:txBody>
      </p:sp>
      <p:pic>
        <p:nvPicPr>
          <p:cNvPr id="8" name="Picture 7" descr="hyperlogys_CMYK.emf"/>
          <p:cNvPicPr>
            <a:picLocks noChangeAspect="1"/>
          </p:cNvPicPr>
          <p:nvPr userDrawn="1"/>
        </p:nvPicPr>
        <p:blipFill>
          <a:blip r:embed="rId2"/>
          <a:stretch>
            <a:fillRect/>
          </a:stretch>
        </p:blipFill>
        <p:spPr>
          <a:xfrm>
            <a:off x="6629400" y="5105400"/>
            <a:ext cx="1800000" cy="1067470"/>
          </a:xfrm>
          <a:prstGeom prst="rect">
            <a:avLst/>
          </a:prstGeom>
        </p:spPr>
      </p:pic>
      <p:sp>
        <p:nvSpPr>
          <p:cNvPr id="9" name="Rectangle 8"/>
          <p:cNvSpPr/>
          <p:nvPr userDrawn="1"/>
        </p:nvSpPr>
        <p:spPr>
          <a:xfrm>
            <a:off x="0" y="1"/>
            <a:ext cx="9144000" cy="990600"/>
          </a:xfrm>
          <a:prstGeom prst="rect">
            <a:avLst/>
          </a:prstGeom>
          <a:gradFill flip="none" rotWithShape="1">
            <a:gsLst>
              <a:gs pos="0">
                <a:srgbClr val="0051A0"/>
              </a:gs>
              <a:gs pos="69000">
                <a:schemeClr val="accent1">
                  <a:tint val="44500"/>
                  <a:satMod val="160000"/>
                </a:schemeClr>
              </a:gs>
              <a:gs pos="100000">
                <a:schemeClr val="accent1">
                  <a:tint val="23500"/>
                  <a:satMod val="160000"/>
                  <a:lumMod val="82000"/>
                  <a:lumOff val="18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498000"/>
            <a:ext cx="9144000"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quacau.jpg"/>
          <p:cNvPicPr>
            <a:picLocks noChangeAspect="1"/>
          </p:cNvPicPr>
          <p:nvPr userDrawn="1"/>
        </p:nvPicPr>
        <p:blipFill>
          <a:blip r:embed="rId3"/>
          <a:stretch>
            <a:fillRect/>
          </a:stretch>
        </p:blipFill>
        <p:spPr>
          <a:xfrm>
            <a:off x="0" y="3286124"/>
            <a:ext cx="4026349" cy="3571876"/>
          </a:xfrm>
          <a:prstGeom prst="rect">
            <a:avLst/>
          </a:prstGeom>
        </p:spPr>
      </p:pic>
      <p:sp>
        <p:nvSpPr>
          <p:cNvPr id="13" name="Rectangle 12"/>
          <p:cNvSpPr/>
          <p:nvPr userDrawn="1"/>
        </p:nvSpPr>
        <p:spPr>
          <a:xfrm>
            <a:off x="-2969" y="76200"/>
            <a:ext cx="9144000" cy="990600"/>
          </a:xfrm>
          <a:prstGeom prst="rect">
            <a:avLst/>
          </a:prstGeom>
          <a:gradFill flip="none" rotWithShape="1">
            <a:gsLst>
              <a:gs pos="0">
                <a:srgbClr val="FF0000">
                  <a:alpha val="50000"/>
                </a:srgbClr>
              </a:gs>
              <a:gs pos="40000">
                <a:schemeClr val="accent1">
                  <a:tint val="44500"/>
                  <a:satMod val="160000"/>
                  <a:alpha val="30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userDrawn="1"/>
        </p:nvSpPr>
        <p:spPr>
          <a:xfrm>
            <a:off x="4007546" y="228600"/>
            <a:ext cx="4907854" cy="685800"/>
          </a:xfrm>
          <a:prstGeom prst="rect">
            <a:avLst/>
          </a:prstGeom>
          <a:effectLst>
            <a:softEdge rad="31750"/>
          </a:effectLst>
        </p:spPr>
        <p:txBody>
          <a:bodyPr vert="horz" lIns="91440" tIns="45720" rIns="91440" bIns="45720" rtlCol="0">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marL="0" indent="0" algn="l" defTabSz="914400" rtl="0" eaLnBrk="1" latinLnBrk="0" hangingPunct="1">
              <a:spcBef>
                <a:spcPct val="20000"/>
              </a:spcBef>
              <a:buFont typeface="Arial" pitchFamily="34" charset="0"/>
              <a:buNone/>
              <a:defRPr sz="3200" kern="1200" baseline="0">
                <a:solidFill>
                  <a:schemeClr val="tx2">
                    <a:lumMod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800" b="1" cap="none" spc="0" dirty="0" smtClean="0">
                <a:ln>
                  <a:prstDash val="solid"/>
                </a:ln>
                <a:solidFill>
                  <a:srgbClr val="FF0000"/>
                </a:solidFill>
                <a:effectLst>
                  <a:outerShdw blurRad="88000" dist="50800" dir="5040000" algn="tl">
                    <a:schemeClr val="accent4">
                      <a:tint val="80000"/>
                      <a:satMod val="250000"/>
                      <a:alpha val="45000"/>
                    </a:schemeClr>
                  </a:outerShdw>
                </a:effectLst>
                <a:latin typeface="Edwardian Script ITC" pitchFamily="66" charset="0"/>
              </a:rPr>
              <a:t>Think green</a:t>
            </a:r>
            <a:r>
              <a:rPr lang="en-US" sz="2800" b="1" cap="none" spc="0" baseline="0" dirty="0" smtClean="0">
                <a:ln>
                  <a:prstDash val="solid"/>
                </a:ln>
                <a:solidFill>
                  <a:srgbClr val="FF0000"/>
                </a:solidFill>
                <a:effectLst>
                  <a:outerShdw blurRad="88000" dist="50800" dir="5040000" algn="tl">
                    <a:schemeClr val="accent4">
                      <a:tint val="80000"/>
                      <a:satMod val="250000"/>
                      <a:alpha val="45000"/>
                    </a:schemeClr>
                  </a:outerShdw>
                </a:effectLst>
                <a:latin typeface="Edwardian Script ITC" pitchFamily="66" charset="0"/>
              </a:rPr>
              <a:t> and smart</a:t>
            </a:r>
            <a:endParaRPr lang="en-US" sz="2800" b="1" cap="none" spc="0" dirty="0">
              <a:ln>
                <a:prstDash val="solid"/>
              </a:ln>
              <a:solidFill>
                <a:srgbClr val="FF0000"/>
              </a:solidFill>
              <a:effectLst>
                <a:outerShdw blurRad="88000" dist="50800" dir="5040000" algn="tl">
                  <a:schemeClr val="accent4">
                    <a:tint val="80000"/>
                    <a:satMod val="250000"/>
                    <a:alpha val="45000"/>
                  </a:schemeClr>
                </a:outerShdw>
              </a:effectLst>
              <a:latin typeface="Edwardian Script ITC" pitchFamily="66" charset="0"/>
            </a:endParaRPr>
          </a:p>
        </p:txBody>
      </p:sp>
    </p:spTree>
    <p:extLst>
      <p:ext uri="{BB962C8B-B14F-4D97-AF65-F5344CB8AC3E}">
        <p14:creationId xmlns:p14="http://schemas.microsoft.com/office/powerpoint/2010/main" val="334566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ED6F7-0C00-4DA8-9613-C3AC11AD9C73}"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428185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ED6F7-0C00-4DA8-9613-C3AC11AD9C73}"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34924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ED6F7-0C00-4DA8-9613-C3AC11AD9C73}"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121918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ED6F7-0C00-4DA8-9613-C3AC11AD9C73}"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244808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66B3"/>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66B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FED6F7-0C00-4DA8-9613-C3AC11AD9C73}"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368065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ED6F7-0C00-4DA8-9613-C3AC11AD9C73}"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185904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65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5000"/>
            <a:ext cx="40401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65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05000"/>
            <a:ext cx="40417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ED6F7-0C00-4DA8-9613-C3AC11AD9C73}"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17770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FED6F7-0C00-4DA8-9613-C3AC11AD9C73}"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309696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ED6F7-0C00-4DA8-9613-C3AC11AD9C73}"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48431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FED6F7-0C00-4DA8-9613-C3AC11AD9C73}" type="datetimeFigureOut">
              <a:rPr lang="en-US" smtClean="0"/>
              <a:pPr/>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7E771-7AE1-4261-BB7A-361D4D252B6F}" type="slidenum">
              <a:rPr lang="en-US" smtClean="0"/>
              <a:pPr/>
              <a:t>‹#›</a:t>
            </a:fld>
            <a:endParaRPr lang="en-US"/>
          </a:p>
        </p:txBody>
      </p:sp>
      <p:sp>
        <p:nvSpPr>
          <p:cNvPr id="6" name="Rectangle 5"/>
          <p:cNvSpPr/>
          <p:nvPr userDrawn="1"/>
        </p:nvSpPr>
        <p:spPr>
          <a:xfrm>
            <a:off x="0" y="5938"/>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yperlogys_CMYK.emf"/>
          <p:cNvPicPr>
            <a:picLocks noChangeAspect="1"/>
          </p:cNvPicPr>
          <p:nvPr userDrawn="1"/>
        </p:nvPicPr>
        <p:blipFill>
          <a:blip r:embed="rId2"/>
          <a:stretch>
            <a:fillRect/>
          </a:stretch>
        </p:blipFill>
        <p:spPr>
          <a:xfrm>
            <a:off x="720000" y="360000"/>
            <a:ext cx="1800000" cy="1067470"/>
          </a:xfrm>
          <a:prstGeom prst="rect">
            <a:avLst/>
          </a:prstGeom>
        </p:spPr>
      </p:pic>
      <p:sp>
        <p:nvSpPr>
          <p:cNvPr id="12" name="Rectangle 2"/>
          <p:cNvSpPr txBox="1">
            <a:spLocks noChangeArrowheads="1"/>
          </p:cNvSpPr>
          <p:nvPr userDrawn="1"/>
        </p:nvSpPr>
        <p:spPr>
          <a:xfrm>
            <a:off x="6000792" y="6500834"/>
            <a:ext cx="2500298" cy="214314"/>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1200" b="1" dirty="0" err="1" smtClean="0">
                <a:solidFill>
                  <a:srgbClr val="005197"/>
                </a:solidFill>
                <a:latin typeface="+mn-lt"/>
                <a:ea typeface="Verdana" pitchFamily="34" charset="0"/>
                <a:cs typeface="Verdana" pitchFamily="34" charset="0"/>
              </a:rPr>
              <a:t>www.hyperlogy.com</a:t>
            </a:r>
            <a:endParaRPr kumimoji="0" lang="en-US" sz="1200" b="1" i="0" u="none" strike="noStrike" kern="1200" cap="none" spc="0" normalizeH="0" baseline="0" noProof="0" dirty="0" smtClean="0">
              <a:ln>
                <a:noFill/>
              </a:ln>
              <a:solidFill>
                <a:srgbClr val="005197"/>
              </a:solidFill>
              <a:effectLst/>
              <a:uLnTx/>
              <a:uFillTx/>
              <a:latin typeface="+mn-lt"/>
              <a:ea typeface="Verdana" pitchFamily="34" charset="0"/>
              <a:cs typeface="Verdana" pitchFamily="34" charset="0"/>
            </a:endParaRPr>
          </a:p>
        </p:txBody>
      </p:sp>
      <p:sp>
        <p:nvSpPr>
          <p:cNvPr id="13" name="Rectangle 12"/>
          <p:cNvSpPr/>
          <p:nvPr userDrawn="1"/>
        </p:nvSpPr>
        <p:spPr>
          <a:xfrm>
            <a:off x="0" y="2971801"/>
            <a:ext cx="9144000" cy="990600"/>
          </a:xfrm>
          <a:prstGeom prst="rect">
            <a:avLst/>
          </a:prstGeom>
          <a:gradFill flip="none" rotWithShape="1">
            <a:gsLst>
              <a:gs pos="0">
                <a:srgbClr val="0051A0"/>
              </a:gs>
              <a:gs pos="69000">
                <a:schemeClr val="accent1">
                  <a:tint val="44500"/>
                  <a:satMod val="160000"/>
                </a:schemeClr>
              </a:gs>
              <a:gs pos="100000">
                <a:schemeClr val="accent1">
                  <a:tint val="23500"/>
                  <a:satMod val="160000"/>
                  <a:lumMod val="82000"/>
                  <a:lumOff val="18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3048000"/>
            <a:ext cx="9144000" cy="990600"/>
          </a:xfrm>
          <a:prstGeom prst="rect">
            <a:avLst/>
          </a:prstGeom>
          <a:gradFill flip="none" rotWithShape="1">
            <a:gsLst>
              <a:gs pos="0">
                <a:srgbClr val="FF0000">
                  <a:alpha val="50000"/>
                </a:srgbClr>
              </a:gs>
              <a:gs pos="40000">
                <a:schemeClr val="accent1">
                  <a:tint val="44500"/>
                  <a:satMod val="160000"/>
                  <a:alpha val="30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27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008313" cy="8382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52400"/>
            <a:ext cx="5111750" cy="5973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990600"/>
            <a:ext cx="3008313" cy="5135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ED6F7-0C00-4DA8-9613-C3AC11AD9C73}"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7E771-7AE1-4261-BB7A-361D4D252B6F}" type="slidenum">
              <a:rPr lang="en-US" smtClean="0"/>
              <a:t>‹#›</a:t>
            </a:fld>
            <a:endParaRPr lang="en-US"/>
          </a:p>
        </p:txBody>
      </p:sp>
    </p:spTree>
    <p:extLst>
      <p:ext uri="{BB962C8B-B14F-4D97-AF65-F5344CB8AC3E}">
        <p14:creationId xmlns:p14="http://schemas.microsoft.com/office/powerpoint/2010/main" val="23342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985627"/>
          </a:xfrm>
          <a:prstGeom prst="rect">
            <a:avLst/>
          </a:prstGeom>
        </p:spPr>
      </p:pic>
      <p:sp>
        <p:nvSpPr>
          <p:cNvPr id="3" name="Text Placeholder 2"/>
          <p:cNvSpPr>
            <a:spLocks noGrp="1"/>
          </p:cNvSpPr>
          <p:nvPr>
            <p:ph type="body" idx="1"/>
          </p:nvPr>
        </p:nvSpPr>
        <p:spPr>
          <a:xfrm>
            <a:off x="457200" y="1295400"/>
            <a:ext cx="8229600" cy="5029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p:nvSpPr>
        <p:spPr>
          <a:xfrm>
            <a:off x="0" y="6498000"/>
            <a:ext cx="9144000" cy="3600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p:cNvSpPr txBox="1">
            <a:spLocks noChangeArrowheads="1"/>
          </p:cNvSpPr>
          <p:nvPr/>
        </p:nvSpPr>
        <p:spPr>
          <a:xfrm>
            <a:off x="7308304" y="6552000"/>
            <a:ext cx="1603206" cy="214314"/>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1200" b="1" dirty="0" err="1" smtClean="0">
                <a:solidFill>
                  <a:schemeClr val="bg1"/>
                </a:solidFill>
                <a:latin typeface="+mn-lt"/>
                <a:ea typeface="Verdana" pitchFamily="34" charset="0"/>
                <a:cs typeface="Verdana" pitchFamily="34" charset="0"/>
              </a:rPr>
              <a:t>www.hyperlogy.com</a:t>
            </a:r>
            <a:endParaRPr kumimoji="0" lang="en-US" sz="1200" b="1" i="0" u="none" strike="noStrike" kern="1200" cap="none" spc="0" normalizeH="0" baseline="0" noProof="0" dirty="0" smtClean="0">
              <a:ln>
                <a:noFill/>
              </a:ln>
              <a:solidFill>
                <a:schemeClr val="bg1"/>
              </a:solidFill>
              <a:effectLst/>
              <a:uLnTx/>
              <a:uFillTx/>
              <a:latin typeface="+mn-lt"/>
              <a:ea typeface="Verdana" pitchFamily="34" charset="0"/>
              <a:cs typeface="Verdana" pitchFamily="34" charset="0"/>
            </a:endParaRPr>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chemeClr val="bg1">
                    <a:lumMod val="95000"/>
                  </a:schemeClr>
                </a:solidFill>
                <a:latin typeface="+mn-lt"/>
              </a:defRPr>
            </a:lvl1pPr>
          </a:lstStyle>
          <a:p>
            <a:fld id="{2CFED6F7-0C00-4DA8-9613-C3AC11AD9C73}" type="datetimeFigureOut">
              <a:rPr lang="en-US" smtClean="0"/>
              <a:pPr/>
              <a:t>5/24/2017</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bg1">
                    <a:lumMod val="95000"/>
                  </a:schemeClr>
                </a:solidFill>
                <a:latin typeface="+mn-lt"/>
              </a:defRPr>
            </a:lvl1pPr>
          </a:lstStyle>
          <a:p>
            <a:endParaRPr lang="en-US"/>
          </a:p>
        </p:txBody>
      </p:sp>
      <p:sp>
        <p:nvSpPr>
          <p:cNvPr id="6" name="Slide Number Placeholder 5"/>
          <p:cNvSpPr>
            <a:spLocks noGrp="1"/>
          </p:cNvSpPr>
          <p:nvPr>
            <p:ph type="sldNum" sz="quarter" idx="4"/>
          </p:nvPr>
        </p:nvSpPr>
        <p:spPr>
          <a:xfrm>
            <a:off x="6553200" y="6492875"/>
            <a:ext cx="609600" cy="365125"/>
          </a:xfrm>
          <a:prstGeom prst="rect">
            <a:avLst/>
          </a:prstGeom>
        </p:spPr>
        <p:txBody>
          <a:bodyPr vert="horz" lIns="91440" tIns="45720" rIns="91440" bIns="45720" rtlCol="0" anchor="ctr"/>
          <a:lstStyle>
            <a:lvl1pPr algn="r">
              <a:defRPr sz="1200">
                <a:solidFill>
                  <a:schemeClr val="bg1">
                    <a:lumMod val="95000"/>
                  </a:schemeClr>
                </a:solidFill>
                <a:latin typeface="+mn-lt"/>
              </a:defRPr>
            </a:lvl1pPr>
          </a:lstStyle>
          <a:p>
            <a:fld id="{BAF7E771-7AE1-4261-BB7A-361D4D252B6F}" type="slidenum">
              <a:rPr lang="en-US" smtClean="0"/>
              <a:pPr/>
              <a:t>‹#›</a:t>
            </a:fld>
            <a:endParaRPr lang="en-US"/>
          </a:p>
        </p:txBody>
      </p:sp>
      <p:sp>
        <p:nvSpPr>
          <p:cNvPr id="2" name="Title Placeholder 1"/>
          <p:cNvSpPr>
            <a:spLocks noGrp="1"/>
          </p:cNvSpPr>
          <p:nvPr>
            <p:ph type="title"/>
          </p:nvPr>
        </p:nvSpPr>
        <p:spPr>
          <a:xfrm>
            <a:off x="304800" y="0"/>
            <a:ext cx="7162800" cy="9906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4174176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spcBef>
          <a:spcPct val="0"/>
        </a:spcBef>
        <a:buNone/>
        <a:defRPr sz="4000" b="1" kern="1200" baseline="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172.20.80.15:7480/auth/1.0" TargetMode="Externa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1600200"/>
          </a:xfrm>
        </p:spPr>
        <p:txBody>
          <a:bodyPr>
            <a:normAutofit/>
          </a:bodyPr>
          <a:lstStyle/>
          <a:p>
            <a:r>
              <a:rPr lang="en-US" dirty="0" smtClean="0">
                <a:effectLst>
                  <a:outerShdw blurRad="50800" dist="38100" dir="5400000" algn="t" rotWithShape="0">
                    <a:prstClr val="black">
                      <a:alpha val="40000"/>
                    </a:prstClr>
                  </a:outerShdw>
                </a:effectLst>
              </a:rPr>
              <a:t>Công </a:t>
            </a:r>
            <a:r>
              <a:rPr lang="en-US" dirty="0" err="1" smtClean="0">
                <a:effectLst>
                  <a:outerShdw blurRad="50800" dist="38100" dir="5400000" algn="t" rotWithShape="0">
                    <a:prstClr val="black">
                      <a:alpha val="40000"/>
                    </a:prstClr>
                  </a:outerShdw>
                </a:effectLst>
              </a:rPr>
              <a:t>nghệ</a:t>
            </a:r>
            <a:r>
              <a:rPr lang="en-US" dirty="0" smtClean="0">
                <a:effectLst>
                  <a:outerShdw blurRad="50800" dist="38100" dir="5400000" algn="t" rotWithShape="0">
                    <a:prstClr val="black">
                      <a:alpha val="40000"/>
                    </a:prstClr>
                  </a:outerShdw>
                </a:effectLst>
              </a:rPr>
              <a:t> </a:t>
            </a:r>
            <a:r>
              <a:rPr lang="en-US" dirty="0" err="1" smtClean="0">
                <a:effectLst>
                  <a:outerShdw blurRad="50800" dist="38100" dir="5400000" algn="t" rotWithShape="0">
                    <a:prstClr val="black">
                      <a:alpha val="40000"/>
                    </a:prstClr>
                  </a:outerShdw>
                </a:effectLst>
              </a:rPr>
              <a:t>lưu</a:t>
            </a:r>
            <a:r>
              <a:rPr lang="en-US" dirty="0" smtClean="0">
                <a:effectLst>
                  <a:outerShdw blurRad="50800" dist="38100" dir="5400000" algn="t" rotWithShape="0">
                    <a:prstClr val="black">
                      <a:alpha val="40000"/>
                    </a:prstClr>
                  </a:outerShdw>
                </a:effectLst>
              </a:rPr>
              <a:t> </a:t>
            </a:r>
            <a:r>
              <a:rPr lang="en-US" dirty="0" err="1" smtClean="0">
                <a:effectLst>
                  <a:outerShdw blurRad="50800" dist="38100" dir="5400000" algn="t" rotWithShape="0">
                    <a:prstClr val="black">
                      <a:alpha val="40000"/>
                    </a:prstClr>
                  </a:outerShdw>
                </a:effectLst>
              </a:rPr>
              <a:t>trữ</a:t>
            </a:r>
            <a:r>
              <a:rPr lang="en-US" dirty="0" smtClean="0">
                <a:effectLst>
                  <a:outerShdw blurRad="50800" dist="38100" dir="5400000" algn="t" rotWithShape="0">
                    <a:prstClr val="black">
                      <a:alpha val="40000"/>
                    </a:prstClr>
                  </a:outerShdw>
                </a:effectLst>
              </a:rPr>
              <a:t> </a:t>
            </a:r>
            <a:r>
              <a:rPr lang="en-US" dirty="0" err="1" smtClean="0">
                <a:effectLst>
                  <a:outerShdw blurRad="50800" dist="38100" dir="5400000" algn="t" rotWithShape="0">
                    <a:prstClr val="black">
                      <a:alpha val="40000"/>
                    </a:prstClr>
                  </a:outerShdw>
                </a:effectLst>
              </a:rPr>
              <a:t>phân</a:t>
            </a:r>
            <a:r>
              <a:rPr lang="en-US" dirty="0" smtClean="0">
                <a:effectLst>
                  <a:outerShdw blurRad="50800" dist="38100" dir="5400000" algn="t" rotWithShape="0">
                    <a:prstClr val="black">
                      <a:alpha val="40000"/>
                    </a:prstClr>
                  </a:outerShdw>
                </a:effectLst>
              </a:rPr>
              <a:t> </a:t>
            </a:r>
            <a:r>
              <a:rPr lang="en-US" dirty="0" err="1" smtClean="0">
                <a:effectLst>
                  <a:outerShdw blurRad="50800" dist="38100" dir="5400000" algn="t" rotWithShape="0">
                    <a:prstClr val="black">
                      <a:alpha val="40000"/>
                    </a:prstClr>
                  </a:outerShdw>
                </a:effectLst>
              </a:rPr>
              <a:t>tán</a:t>
            </a:r>
            <a:endParaRPr lang="en-US" dirty="0">
              <a:effectLst>
                <a:outerShdw blurRad="50800" dist="38100" dir="5400000" algn="t" rotWithShape="0">
                  <a:prstClr val="black">
                    <a:alpha val="40000"/>
                  </a:prstClr>
                </a:outerShdw>
              </a:effectLst>
            </a:endParaRPr>
          </a:p>
        </p:txBody>
      </p:sp>
      <p:sp>
        <p:nvSpPr>
          <p:cNvPr id="3" name="Subtitle 2"/>
          <p:cNvSpPr>
            <a:spLocks noGrp="1"/>
          </p:cNvSpPr>
          <p:nvPr>
            <p:ph type="subTitle" idx="1"/>
          </p:nvPr>
        </p:nvSpPr>
        <p:spPr/>
        <p:txBody>
          <a:bodyPr>
            <a:normAutofit/>
          </a:bodyPr>
          <a:lstStyle/>
          <a:p>
            <a:r>
              <a:rPr lang="en-US" sz="2000" b="1" dirty="0" smtClean="0">
                <a:solidFill>
                  <a:srgbClr val="0051A0"/>
                </a:solidFill>
                <a:effectLst>
                  <a:outerShdw blurRad="50800" dist="38100" dir="5400000" algn="t" rotWithShape="0">
                    <a:prstClr val="black">
                      <a:alpha val="40000"/>
                    </a:prstClr>
                  </a:outerShdw>
                </a:effectLst>
                <a:latin typeface="+mj-lt"/>
              </a:rPr>
              <a:t>Your Name :</a:t>
            </a:r>
            <a:r>
              <a:rPr lang="en-US" sz="2000" b="1" smtClean="0">
                <a:solidFill>
                  <a:srgbClr val="0051A0"/>
                </a:solidFill>
                <a:effectLst>
                  <a:outerShdw blurRad="50800" dist="38100" dir="5400000" algn="t" rotWithShape="0">
                    <a:prstClr val="black">
                      <a:alpha val="40000"/>
                    </a:prstClr>
                  </a:outerShdw>
                </a:effectLst>
                <a:latin typeface="+mj-lt"/>
              </a:rPr>
              <a:t>	Ceph Team</a:t>
            </a:r>
            <a:endParaRPr lang="en-US" sz="2000" b="1" dirty="0" smtClean="0">
              <a:solidFill>
                <a:srgbClr val="0051A0"/>
              </a:solidFill>
              <a:effectLst>
                <a:outerShdw blurRad="50800" dist="38100" dir="5400000" algn="t" rotWithShape="0">
                  <a:prstClr val="black">
                    <a:alpha val="40000"/>
                  </a:prstClr>
                </a:outerShdw>
              </a:effectLst>
              <a:latin typeface="+mj-lt"/>
            </a:endParaRPr>
          </a:p>
          <a:p>
            <a:r>
              <a:rPr lang="en-US" sz="2000" b="1" dirty="0" smtClean="0">
                <a:solidFill>
                  <a:srgbClr val="0051A0"/>
                </a:solidFill>
                <a:effectLst>
                  <a:outerShdw blurRad="50800" dist="38100" dir="5400000" algn="t" rotWithShape="0">
                    <a:prstClr val="black">
                      <a:alpha val="40000"/>
                    </a:prstClr>
                  </a:outerShdw>
                </a:effectLst>
                <a:latin typeface="+mj-lt"/>
              </a:rPr>
              <a:t>Department: System Integration - SI</a:t>
            </a:r>
            <a:endParaRPr lang="en-US" sz="2000" b="1" dirty="0">
              <a:solidFill>
                <a:srgbClr val="0051A0"/>
              </a:solidFill>
              <a:effectLst>
                <a:outerShdw blurRad="50800" dist="38100" dir="5400000" algn="t" rotWithShape="0">
                  <a:prstClr val="black">
                    <a:alpha val="40000"/>
                  </a:prstClr>
                </a:outerShdw>
              </a:effectLst>
              <a:latin typeface="+mj-lt"/>
            </a:endParaRPr>
          </a:p>
        </p:txBody>
      </p:sp>
    </p:spTree>
    <p:extLst>
      <p:ext uri="{BB962C8B-B14F-4D97-AF65-F5344CB8AC3E}">
        <p14:creationId xmlns:p14="http://schemas.microsoft.com/office/powerpoint/2010/main" val="1992357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Ceph</a:t>
            </a:r>
            <a:r>
              <a:rPr lang="en-US" dirty="0"/>
              <a:t> Storage Cluster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0"/>
            <a:ext cx="8481550" cy="3352800"/>
          </a:xfrm>
          <a:prstGeom prst="rect">
            <a:avLst/>
          </a:prstGeom>
        </p:spPr>
      </p:pic>
    </p:spTree>
    <p:extLst>
      <p:ext uri="{BB962C8B-B14F-4D97-AF65-F5344CB8AC3E}">
        <p14:creationId xmlns:p14="http://schemas.microsoft.com/office/powerpoint/2010/main" val="201181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Monitoring </a:t>
            </a:r>
            <a:r>
              <a:rPr lang="en-US" smtClean="0"/>
              <a:t>Cluster</a:t>
            </a:r>
            <a:endParaRPr lang="en-US"/>
          </a:p>
        </p:txBody>
      </p:sp>
      <p:sp>
        <p:nvSpPr>
          <p:cNvPr id="3" name="Content Placeholder 2"/>
          <p:cNvSpPr>
            <a:spLocks noGrp="1"/>
          </p:cNvSpPr>
          <p:nvPr>
            <p:ph idx="1"/>
          </p:nvPr>
        </p:nvSpPr>
        <p:spPr/>
        <p:txBody>
          <a:bodyPr/>
          <a:lstStyle/>
          <a:p>
            <a:pPr lvl="1"/>
            <a:r>
              <a:rPr lang="en-US" smtClean="0"/>
              <a:t>Operation</a:t>
            </a:r>
          </a:p>
          <a:p>
            <a:pPr lvl="1"/>
            <a:r>
              <a:rPr lang="en-US" smtClean="0"/>
              <a:t>OSDs</a:t>
            </a:r>
            <a:endParaRPr lang="en-US" dirty="0" smtClean="0"/>
          </a:p>
          <a:p>
            <a:pPr lvl="1"/>
            <a:r>
              <a:rPr lang="en-US" dirty="0" smtClean="0"/>
              <a:t>Mons</a:t>
            </a:r>
          </a:p>
          <a:p>
            <a:pPr lvl="1"/>
            <a:r>
              <a:rPr lang="en-US" dirty="0" smtClean="0"/>
              <a:t>Modify </a:t>
            </a:r>
            <a:r>
              <a:rPr lang="en-US" dirty="0" err="1" smtClean="0"/>
              <a:t>Crushmap</a:t>
            </a:r>
            <a:endParaRPr lang="en-US" dirty="0" smtClean="0"/>
          </a:p>
        </p:txBody>
      </p:sp>
    </p:spTree>
    <p:extLst>
      <p:ext uri="{BB962C8B-B14F-4D97-AF65-F5344CB8AC3E}">
        <p14:creationId xmlns:p14="http://schemas.microsoft.com/office/powerpoint/2010/main" val="380513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Operating cluster</a:t>
            </a:r>
            <a:endParaRPr lang="en-US"/>
          </a:p>
        </p:txBody>
      </p:sp>
      <p:sp>
        <p:nvSpPr>
          <p:cNvPr id="3" name="Content Placeholder 2"/>
          <p:cNvSpPr>
            <a:spLocks noGrp="1"/>
          </p:cNvSpPr>
          <p:nvPr>
            <p:ph idx="1"/>
          </p:nvPr>
        </p:nvSpPr>
        <p:spPr>
          <a:xfrm>
            <a:off x="457200" y="1295400"/>
            <a:ext cx="8610600" cy="5029200"/>
          </a:xfrm>
        </p:spPr>
        <p:txBody>
          <a:bodyPr>
            <a:normAutofit/>
          </a:bodyPr>
          <a:lstStyle/>
          <a:p>
            <a:r>
              <a:rPr lang="en-US" smtClean="0"/>
              <a:t>Staring all daemons by type</a:t>
            </a:r>
          </a:p>
          <a:p>
            <a:pPr lvl="1"/>
            <a:r>
              <a:rPr lang="en-US" smtClean="0"/>
              <a:t>Sudo systemctl start/stop ceph-osd.target</a:t>
            </a:r>
          </a:p>
          <a:p>
            <a:pPr lvl="1"/>
            <a:r>
              <a:rPr lang="en-US"/>
              <a:t>Sudo systemctl </a:t>
            </a:r>
            <a:r>
              <a:rPr lang="en-US" smtClean="0"/>
              <a:t>start/stop ceph-mon.target</a:t>
            </a:r>
          </a:p>
          <a:p>
            <a:pPr lvl="1"/>
            <a:r>
              <a:rPr lang="en-US"/>
              <a:t>Sudo systemctl </a:t>
            </a:r>
            <a:r>
              <a:rPr lang="en-US" smtClean="0"/>
              <a:t>start/stop ceph-mds.target</a:t>
            </a:r>
          </a:p>
          <a:p>
            <a:r>
              <a:rPr lang="en-US" smtClean="0"/>
              <a:t>Staring a daemon</a:t>
            </a:r>
          </a:p>
          <a:p>
            <a:pPr lvl="1"/>
            <a:r>
              <a:rPr lang="en-US"/>
              <a:t>sudo systemctl </a:t>
            </a:r>
            <a:r>
              <a:rPr lang="en-US" smtClean="0"/>
              <a:t>start/stop </a:t>
            </a:r>
            <a:r>
              <a:rPr lang="en-US"/>
              <a:t>ceph-osd@1</a:t>
            </a:r>
          </a:p>
          <a:p>
            <a:pPr lvl="1"/>
            <a:r>
              <a:rPr lang="en-US"/>
              <a:t>sudo systemctl </a:t>
            </a:r>
            <a:r>
              <a:rPr lang="en-US" smtClean="0"/>
              <a:t>start/stop </a:t>
            </a:r>
            <a:r>
              <a:rPr lang="en-US"/>
              <a:t>ceph-mon@ceph-server</a:t>
            </a:r>
          </a:p>
          <a:p>
            <a:pPr lvl="1"/>
            <a:r>
              <a:rPr lang="en-US"/>
              <a:t>sudo systemctl </a:t>
            </a:r>
            <a:r>
              <a:rPr lang="en-US" smtClean="0"/>
              <a:t>start/stop </a:t>
            </a:r>
            <a:r>
              <a:rPr lang="en-US"/>
              <a:t>ceph-mds@ceph-server</a:t>
            </a:r>
          </a:p>
        </p:txBody>
      </p:sp>
    </p:spTree>
    <p:extLst>
      <p:ext uri="{BB962C8B-B14F-4D97-AF65-F5344CB8AC3E}">
        <p14:creationId xmlns:p14="http://schemas.microsoft.com/office/powerpoint/2010/main" val="107994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Cluster</a:t>
            </a:r>
            <a:endParaRPr lang="en-US"/>
          </a:p>
        </p:txBody>
      </p:sp>
      <p:sp>
        <p:nvSpPr>
          <p:cNvPr id="3" name="Content Placeholder 2"/>
          <p:cNvSpPr>
            <a:spLocks noGrp="1"/>
          </p:cNvSpPr>
          <p:nvPr>
            <p:ph idx="1"/>
          </p:nvPr>
        </p:nvSpPr>
        <p:spPr/>
        <p:txBody>
          <a:bodyPr/>
          <a:lstStyle/>
          <a:p>
            <a:r>
              <a:rPr lang="en-US" smtClean="0"/>
              <a:t>Kiểm tra tình trạng : </a:t>
            </a:r>
            <a:r>
              <a:rPr lang="en-US"/>
              <a:t>ceph </a:t>
            </a:r>
            <a:r>
              <a:rPr lang="en-US" smtClean="0"/>
              <a:t>health</a:t>
            </a:r>
          </a:p>
          <a:p>
            <a:r>
              <a:rPr lang="en-US" smtClean="0"/>
              <a:t>Kiểm tra hoạt động hệ thống: ceph –w</a:t>
            </a:r>
          </a:p>
          <a:p>
            <a:r>
              <a:rPr lang="en-US" smtClean="0"/>
              <a:t>Kiểm tra trạng thái hoạt động: ceph –s</a:t>
            </a:r>
          </a:p>
          <a:p>
            <a:r>
              <a:rPr lang="en-US" smtClean="0"/>
              <a:t>Kiểm tra trạng thái OSD: </a:t>
            </a:r>
          </a:p>
          <a:p>
            <a:pPr lvl="1"/>
            <a:r>
              <a:rPr lang="en-US" smtClean="0"/>
              <a:t>ceph osd dump</a:t>
            </a:r>
          </a:p>
          <a:p>
            <a:pPr lvl="1"/>
            <a:r>
              <a:rPr lang="en-US" smtClean="0"/>
              <a:t>ceph osd tree</a:t>
            </a:r>
          </a:p>
          <a:p>
            <a:r>
              <a:rPr lang="en-US" smtClean="0"/>
              <a:t>Kiểm tra trạng thái MON:</a:t>
            </a:r>
          </a:p>
          <a:p>
            <a:pPr lvl="1"/>
            <a:r>
              <a:rPr lang="en-US" smtClean="0"/>
              <a:t>Ceph mon dump</a:t>
            </a:r>
          </a:p>
          <a:p>
            <a:pPr lvl="1"/>
            <a:r>
              <a:rPr lang="en-US" smtClean="0"/>
              <a:t>Ceph quorum_status</a:t>
            </a:r>
          </a:p>
          <a:p>
            <a:endParaRPr lang="en-US"/>
          </a:p>
        </p:txBody>
      </p:sp>
    </p:spTree>
    <p:extLst>
      <p:ext uri="{BB962C8B-B14F-4D97-AF65-F5344CB8AC3E}">
        <p14:creationId xmlns:p14="http://schemas.microsoft.com/office/powerpoint/2010/main" val="3978363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Mons</a:t>
            </a:r>
            <a:endParaRPr lang="en-US" dirty="0"/>
          </a:p>
        </p:txBody>
      </p:sp>
      <p:pic>
        <p:nvPicPr>
          <p:cNvPr id="4" name="Content Placeholder 3"/>
          <p:cNvPicPr>
            <a:picLocks noGrp="1" noChangeAspect="1"/>
          </p:cNvPicPr>
          <p:nvPr>
            <p:ph idx="1"/>
          </p:nvPr>
        </p:nvPicPr>
        <p:blipFill>
          <a:blip r:embed="rId2"/>
          <a:stretch>
            <a:fillRect/>
          </a:stretch>
        </p:blipFill>
        <p:spPr>
          <a:xfrm>
            <a:off x="304800" y="2133600"/>
            <a:ext cx="8619572" cy="2862943"/>
          </a:xfrm>
          <a:prstGeom prst="rect">
            <a:avLst/>
          </a:prstGeom>
        </p:spPr>
      </p:pic>
    </p:spTree>
    <p:extLst>
      <p:ext uri="{BB962C8B-B14F-4D97-AF65-F5344CB8AC3E}">
        <p14:creationId xmlns:p14="http://schemas.microsoft.com/office/powerpoint/2010/main" val="155699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OSDs- </a:t>
            </a:r>
            <a:r>
              <a:rPr lang="en-US" dirty="0" err="1" smtClean="0"/>
              <a:t>Hiện</a:t>
            </a:r>
            <a:r>
              <a:rPr lang="en-US" dirty="0" smtClean="0"/>
              <a:t> </a:t>
            </a:r>
            <a:r>
              <a:rPr lang="en-US" dirty="0" err="1" smtClean="0"/>
              <a:t>trạng</a:t>
            </a:r>
            <a:endParaRPr lang="en-US" dirty="0"/>
          </a:p>
        </p:txBody>
      </p:sp>
      <p:pic>
        <p:nvPicPr>
          <p:cNvPr id="4" name="Content Placeholder 3"/>
          <p:cNvPicPr>
            <a:picLocks noGrp="1" noChangeAspect="1"/>
          </p:cNvPicPr>
          <p:nvPr>
            <p:ph idx="1"/>
          </p:nvPr>
        </p:nvPicPr>
        <p:blipFill>
          <a:blip r:embed="rId2"/>
          <a:stretch>
            <a:fillRect/>
          </a:stretch>
        </p:blipFill>
        <p:spPr>
          <a:xfrm>
            <a:off x="1251563" y="1295400"/>
            <a:ext cx="6640874" cy="5029200"/>
          </a:xfrm>
          <a:prstGeom prst="rect">
            <a:avLst/>
          </a:prstGeom>
        </p:spPr>
      </p:pic>
    </p:spTree>
    <p:extLst>
      <p:ext uri="{BB962C8B-B14F-4D97-AF65-F5344CB8AC3E}">
        <p14:creationId xmlns:p14="http://schemas.microsoft.com/office/powerpoint/2010/main" val="324937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OSDs- </a:t>
            </a:r>
            <a:r>
              <a:rPr lang="en-US" dirty="0" err="1" smtClean="0"/>
              <a:t>Hiện</a:t>
            </a:r>
            <a:r>
              <a:rPr lang="en-US" dirty="0" smtClean="0"/>
              <a:t> </a:t>
            </a:r>
            <a:r>
              <a:rPr lang="en-US" dirty="0" err="1" smtClean="0"/>
              <a:t>trạng</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descr="Machine generated alternative text:&#10;[root@node-O1 cluster-ceph]# ceph osd tree&#10;ID WEIGHT TYPE NAME UP/DOWN REWEIGHT PRIMARY-AFFINITY&#10;—1 2.45398 root default&#10;—2 0.81799 host node—Ol&#10;0 0.27299 osd.0 up 1.00000 1.00000&#10;1 0.27299 osd.1 up 1.00000 1.00000&#10;2 0.27299 osd.2 up 1.00000 1.00000&#10;—3 0.81799 host node—02&#10;3 0.27299 osd.3 up 1.00000 1.00000&#10;4 0.27299 osd.4 up 1.00000 1.00000&#10;5 0.27299 osd.5 up 1.00000 1.00000&#10;—4 0.81799 host node—03&#10;6 0.27299 osd.6 up 1.00000 1.00000&#10;7 0.27299 osd.7 up 1.00000 1.00000&#10;8 0.27299 osd.8 up 1.00000 1.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39" y="2948811"/>
            <a:ext cx="7369522" cy="33649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root@node-Ol cluster-ceph]# ceph -s&#10;cluster ff6flObl—7473—46ce—8518—b492c783684f&#10;health HEALTH_OK&#10;monmap el: 3 mons at {node—Ol=lO.O.lO.31:6789/O,node—02=lO.O.lO.32:6789/O,node—03=lO.O.lO.33:6789/O}&#10;election epoch 22, quorum 0,1,2 node-0l,node-02,node—03&#10;osdmap e173: 9 osds: 9 up, 9 in&#10;flags sortbitwise, require_i ewelosds&#10;pgmap v52624: 768 pgs, 6 pools, 1588 bytes data, 171 objects&#10;363 MB used, 2512 GB / 2513 GB avail&#10;768 active+cl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63763"/>
            <a:ext cx="8273356" cy="147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28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OSDs- </a:t>
            </a:r>
            <a:r>
              <a:rPr lang="en-US" dirty="0" err="1" smtClean="0"/>
              <a:t>Thêm</a:t>
            </a:r>
            <a:r>
              <a:rPr lang="en-US" dirty="0" smtClean="0"/>
              <a:t> Node</a:t>
            </a:r>
            <a:endParaRPr lang="en-US" dirty="0"/>
          </a:p>
        </p:txBody>
      </p:sp>
      <p:pic>
        <p:nvPicPr>
          <p:cNvPr id="4" name="Content Placeholder 3"/>
          <p:cNvPicPr>
            <a:picLocks noGrp="1" noChangeAspect="1"/>
          </p:cNvPicPr>
          <p:nvPr>
            <p:ph idx="1"/>
          </p:nvPr>
        </p:nvPicPr>
        <p:blipFill>
          <a:blip r:embed="rId2"/>
          <a:stretch>
            <a:fillRect/>
          </a:stretch>
        </p:blipFill>
        <p:spPr>
          <a:xfrm>
            <a:off x="2362200" y="1143000"/>
            <a:ext cx="4391454" cy="5029200"/>
          </a:xfrm>
          <a:prstGeom prst="rect">
            <a:avLst/>
          </a:prstGeom>
        </p:spPr>
      </p:pic>
    </p:spTree>
    <p:extLst>
      <p:ext uri="{BB962C8B-B14F-4D97-AF65-F5344CB8AC3E}">
        <p14:creationId xmlns:p14="http://schemas.microsoft.com/office/powerpoint/2010/main" val="10334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OSDs- </a:t>
            </a:r>
            <a:r>
              <a:rPr lang="en-US" dirty="0" err="1" smtClean="0"/>
              <a:t>Thêm</a:t>
            </a:r>
            <a:r>
              <a:rPr lang="en-US" dirty="0" smtClean="0"/>
              <a:t> Node</a:t>
            </a:r>
            <a:endParaRPr lang="en-US" dirty="0"/>
          </a:p>
        </p:txBody>
      </p:sp>
      <p:sp>
        <p:nvSpPr>
          <p:cNvPr id="3" name="Content Placeholder 2"/>
          <p:cNvSpPr>
            <a:spLocks noGrp="1"/>
          </p:cNvSpPr>
          <p:nvPr>
            <p:ph idx="1"/>
          </p:nvPr>
        </p:nvSpPr>
        <p:spPr/>
        <p:txBody>
          <a:bodyPr/>
          <a:lstStyle/>
          <a:p>
            <a:endParaRPr lang="en-US" dirty="0"/>
          </a:p>
        </p:txBody>
      </p:sp>
      <p:pic>
        <p:nvPicPr>
          <p:cNvPr id="2051" name="Picture 3" descr="Machine generated alternative text:&#10;[root@node—01 cluster-ceph]# ceph osd tree&#10;ID WEIGHT TYPE NAME UP/DOWN REWEIGHT PRIMARY-AFFINITY&#10;—1 2.45508 root default&#10;—2 0.81799 host node—Ol&#10;0 0.27299 osd.0 up 1.00000 1.00000&#10;1 0.27299 osd.1 up 1.00000 1.00000&#10;2 0.27299 osd.2 up 1.00000 1.00000&#10;—3 0.81799 host node—02&#10;3 0.27299 osd.3 up 1.00000 1.00000&#10;4 0.27299 osd.4 up 1.00000 1.00000&#10;5 0.27299 osd.5 up 1.00000 1.00000&#10;—4 0.81799 host node—03&#10;6 0.27299 osd.6 up 1.00000 1.00000&#10;7 0.27299 osd.7 up 1.00000 1.00000&#10;8 0.27299 osd.8 up 1.00000 1.00000&#10;—5 0.00110 host node—04&#10;9 0.00110 osd.9 up 1.00000 1.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83864"/>
            <a:ext cx="6672943" cy="34407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chine generated alternative text:&#10;[root@node-Ol cluster-ceph]# ceph -s&#10;cluster ff6flObl—7473—46ce—8518—b492c783684f&#10;health HEALTH_OK&#10;monmap el: 3 mons at {node—Ol=lO.O.lO.31:6789/O,node—02=lO.O.lO.32:6789/O,node—03=lO.O.lO.33:6789/O&#10;election epoch 22, quorum 0,1,2 node—0l,node-02,node-03&#10;osdrnap e176: 10 osds: 10 up, 10 in&#10;flags sortbitwise, require_i ewelosds&#10;pgmap v52641: 768 pgs, 6 pools, 1588 bytes data, 171 objects&#10;399 MB used, 2514 GB / 2514 GB avail&#10;768 active+cl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5" y="1295400"/>
            <a:ext cx="8360229"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44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Replace OSD</a:t>
            </a:r>
            <a:endParaRPr lang="en-US"/>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227552573"/>
              </p:ext>
            </p:extLst>
          </p:nvPr>
        </p:nvGraphicFramePr>
        <p:xfrm>
          <a:off x="457200" y="2114550"/>
          <a:ext cx="8229600" cy="3389313"/>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1179000" imgH="486000" progId="Package">
                  <p:embed/>
                </p:oleObj>
              </mc:Choice>
              <mc:Fallback>
                <p:oleObj name="Packager Shell Object" showAsIcon="1" r:id="rId3" imgW="1179000" imgH="486000" progId="Package">
                  <p:embed/>
                  <p:pic>
                    <p:nvPicPr>
                      <p:cNvPr id="0" name=""/>
                      <p:cNvPicPr/>
                      <p:nvPr/>
                    </p:nvPicPr>
                    <p:blipFill>
                      <a:blip r:embed="rId4"/>
                      <a:stretch>
                        <a:fillRect/>
                      </a:stretch>
                    </p:blipFill>
                    <p:spPr>
                      <a:xfrm>
                        <a:off x="457200" y="2114550"/>
                        <a:ext cx="8229600" cy="3389313"/>
                      </a:xfrm>
                      <a:prstGeom prst="rect">
                        <a:avLst/>
                      </a:prstGeom>
                    </p:spPr>
                  </p:pic>
                </p:oleObj>
              </mc:Fallback>
            </mc:AlternateContent>
          </a:graphicData>
        </a:graphic>
      </p:graphicFrame>
    </p:spTree>
    <p:extLst>
      <p:ext uri="{BB962C8B-B14F-4D97-AF65-F5344CB8AC3E}">
        <p14:creationId xmlns:p14="http://schemas.microsoft.com/office/powerpoint/2010/main" val="145928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dir="18900000" algn="bl" rotWithShape="0">
                    <a:prstClr val="black">
                      <a:alpha val="40000"/>
                    </a:prstClr>
                  </a:outerShdw>
                </a:effectLst>
              </a:rPr>
              <a:t>AGENDA</a:t>
            </a:r>
            <a:endParaRPr lang="en-US" dirty="0">
              <a:effectLst>
                <a:outerShdw blurRad="50800" dist="38100" dir="18900000" algn="b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pPr marL="1028700" indent="-571500">
              <a:buFont typeface="Wingdings" panose="05000000000000000000" pitchFamily="2" charset="2"/>
              <a:buChar char="v"/>
            </a:pPr>
            <a:r>
              <a:rPr lang="en-US" sz="4400" dirty="0" err="1" smtClean="0"/>
              <a:t>Ceph</a:t>
            </a:r>
            <a:endParaRPr lang="en-US" sz="3600" b="0" dirty="0"/>
          </a:p>
          <a:p>
            <a:pPr marL="1371600" lvl="1" indent="-457200">
              <a:buFont typeface="Wingdings" panose="05000000000000000000" pitchFamily="2" charset="2"/>
              <a:buChar char="ü"/>
            </a:pPr>
            <a:r>
              <a:rPr lang="en-US" sz="4000" dirty="0" err="1" smtClean="0"/>
              <a:t>Cấu</a:t>
            </a:r>
            <a:r>
              <a:rPr lang="en-US" sz="4000" dirty="0" smtClean="0"/>
              <a:t> </a:t>
            </a:r>
            <a:r>
              <a:rPr lang="en-US" sz="4000" dirty="0" err="1" smtClean="0"/>
              <a:t>trúc</a:t>
            </a:r>
            <a:r>
              <a:rPr lang="en-US" sz="4000" dirty="0" smtClean="0"/>
              <a:t> </a:t>
            </a:r>
            <a:r>
              <a:rPr lang="en-US" sz="4000" dirty="0" err="1" smtClean="0"/>
              <a:t>tổng</a:t>
            </a:r>
            <a:r>
              <a:rPr lang="en-US" sz="4000" dirty="0" smtClean="0"/>
              <a:t> </a:t>
            </a:r>
            <a:r>
              <a:rPr lang="en-US" sz="4000" dirty="0" err="1" smtClean="0"/>
              <a:t>quan</a:t>
            </a:r>
            <a:endParaRPr lang="en-US" sz="4000" dirty="0" smtClean="0"/>
          </a:p>
          <a:p>
            <a:pPr marL="1320800" indent="-406400">
              <a:buFont typeface="Wingdings" panose="05000000000000000000" pitchFamily="2" charset="2"/>
              <a:buChar char="ü"/>
            </a:pPr>
            <a:r>
              <a:rPr lang="en-US" sz="4400" dirty="0" err="1" smtClean="0"/>
              <a:t>Thành</a:t>
            </a:r>
            <a:r>
              <a:rPr lang="en-US" sz="4400" dirty="0" smtClean="0"/>
              <a:t> </a:t>
            </a:r>
            <a:r>
              <a:rPr lang="en-US" sz="4400" dirty="0" err="1" smtClean="0"/>
              <a:t>phần</a:t>
            </a:r>
            <a:endParaRPr lang="en-US" sz="4400" dirty="0"/>
          </a:p>
          <a:p>
            <a:pPr marL="1028700" indent="-571500">
              <a:buFont typeface="Wingdings" panose="05000000000000000000" pitchFamily="2" charset="2"/>
              <a:buChar char="v"/>
            </a:pPr>
            <a:r>
              <a:rPr lang="en-US" sz="4400" dirty="0" err="1" smtClean="0"/>
              <a:t>Ceph</a:t>
            </a:r>
            <a:r>
              <a:rPr lang="en-US" sz="4400" dirty="0" smtClean="0"/>
              <a:t> Storage Cluster</a:t>
            </a:r>
          </a:p>
          <a:p>
            <a:pPr marL="1028700" indent="-571500">
              <a:buFont typeface="Wingdings" panose="05000000000000000000" pitchFamily="2" charset="2"/>
              <a:buChar char="v"/>
            </a:pPr>
            <a:r>
              <a:rPr lang="en-US" sz="4400" dirty="0" err="1" smtClean="0"/>
              <a:t>Ceph</a:t>
            </a:r>
            <a:r>
              <a:rPr lang="en-US" sz="4400" dirty="0" smtClean="0"/>
              <a:t> Block Storage</a:t>
            </a:r>
            <a:endParaRPr lang="en-US" sz="4000" dirty="0" smtClean="0"/>
          </a:p>
          <a:p>
            <a:pPr marL="1028700" indent="-571500">
              <a:buFont typeface="Wingdings" panose="05000000000000000000" pitchFamily="2" charset="2"/>
              <a:buChar char="v"/>
            </a:pPr>
            <a:r>
              <a:rPr lang="en-US" sz="4400" dirty="0" err="1" smtClean="0"/>
              <a:t>Ceph</a:t>
            </a:r>
            <a:r>
              <a:rPr lang="en-US" sz="4400" dirty="0" smtClean="0"/>
              <a:t> monitor</a:t>
            </a:r>
          </a:p>
          <a:p>
            <a:pPr marL="1428750" lvl="1" indent="-571500">
              <a:buFont typeface="Wingdings" panose="05000000000000000000" pitchFamily="2" charset="2"/>
              <a:buChar char="ü"/>
            </a:pPr>
            <a:r>
              <a:rPr lang="en-US" sz="4000" dirty="0" smtClean="0"/>
              <a:t>Calamari</a:t>
            </a:r>
            <a:endParaRPr lang="en-US" sz="4000" dirty="0"/>
          </a:p>
        </p:txBody>
      </p:sp>
    </p:spTree>
    <p:extLst>
      <p:ext uri="{BB962C8B-B14F-4D97-AF65-F5344CB8AC3E}">
        <p14:creationId xmlns:p14="http://schemas.microsoft.com/office/powerpoint/2010/main" val="346614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Rebalance Data</a:t>
            </a:r>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0" y="1752600"/>
            <a:ext cx="9144000" cy="2941607"/>
          </a:xfrm>
          <a:prstGeom prst="rect">
            <a:avLst/>
          </a:prstGeom>
        </p:spPr>
      </p:pic>
    </p:spTree>
    <p:extLst>
      <p:ext uri="{BB962C8B-B14F-4D97-AF65-F5344CB8AC3E}">
        <p14:creationId xmlns:p14="http://schemas.microsoft.com/office/powerpoint/2010/main" val="361751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Crushmap</a:t>
            </a:r>
            <a:r>
              <a:rPr lang="en-US" dirty="0" smtClean="0"/>
              <a:t>-decompile</a:t>
            </a:r>
            <a:endParaRPr lang="en-US" dirty="0"/>
          </a:p>
        </p:txBody>
      </p:sp>
      <p:sp>
        <p:nvSpPr>
          <p:cNvPr id="3" name="Content Placeholder 2"/>
          <p:cNvSpPr>
            <a:spLocks noGrp="1"/>
          </p:cNvSpPr>
          <p:nvPr>
            <p:ph idx="1"/>
          </p:nvPr>
        </p:nvSpPr>
        <p:spPr>
          <a:xfrm>
            <a:off x="38100" y="990600"/>
            <a:ext cx="2019300" cy="5486400"/>
          </a:xfrm>
          <a:ln>
            <a:solidFill>
              <a:schemeClr val="tx1"/>
            </a:solidFill>
          </a:ln>
        </p:spPr>
        <p:txBody>
          <a:bodyPr>
            <a:normAutofit fontScale="25000" lnSpcReduction="20000"/>
          </a:bodyPr>
          <a:lstStyle/>
          <a:p>
            <a:pPr marL="0" indent="0">
              <a:buNone/>
            </a:pPr>
            <a:r>
              <a:rPr lang="en-US" sz="3600" dirty="0"/>
              <a:t># begin crush map</a:t>
            </a:r>
          </a:p>
          <a:p>
            <a:pPr marL="0" indent="0">
              <a:buNone/>
            </a:pPr>
            <a:r>
              <a:rPr lang="en-US" sz="3600" dirty="0"/>
              <a:t>tunable </a:t>
            </a:r>
            <a:r>
              <a:rPr lang="en-US" sz="3600" dirty="0" err="1"/>
              <a:t>choose_local_tries</a:t>
            </a:r>
            <a:r>
              <a:rPr lang="en-US" sz="3600" dirty="0"/>
              <a:t> 0</a:t>
            </a:r>
          </a:p>
          <a:p>
            <a:pPr marL="0" indent="0">
              <a:buNone/>
            </a:pPr>
            <a:r>
              <a:rPr lang="en-US" sz="3600" dirty="0"/>
              <a:t>tunable </a:t>
            </a:r>
            <a:r>
              <a:rPr lang="en-US" sz="3600" dirty="0" err="1"/>
              <a:t>choose_local_fallback_tries</a:t>
            </a:r>
            <a:r>
              <a:rPr lang="en-US" sz="3600" dirty="0"/>
              <a:t> 0</a:t>
            </a:r>
          </a:p>
          <a:p>
            <a:pPr marL="0" indent="0">
              <a:buNone/>
            </a:pPr>
            <a:r>
              <a:rPr lang="en-US" sz="3600" dirty="0"/>
              <a:t>tunable </a:t>
            </a:r>
            <a:r>
              <a:rPr lang="en-US" sz="3600" dirty="0" err="1"/>
              <a:t>choose_total_tries</a:t>
            </a:r>
            <a:r>
              <a:rPr lang="en-US" sz="3600" dirty="0"/>
              <a:t> 50</a:t>
            </a:r>
          </a:p>
          <a:p>
            <a:pPr marL="0" indent="0">
              <a:buNone/>
            </a:pPr>
            <a:r>
              <a:rPr lang="en-US" sz="3600" dirty="0"/>
              <a:t>tunable </a:t>
            </a:r>
            <a:r>
              <a:rPr lang="en-US" sz="3600" dirty="0" err="1"/>
              <a:t>chooseleaf_descend_once</a:t>
            </a:r>
            <a:r>
              <a:rPr lang="en-US" sz="3600" dirty="0"/>
              <a:t> 1</a:t>
            </a:r>
          </a:p>
          <a:p>
            <a:pPr marL="0" indent="0">
              <a:buNone/>
            </a:pPr>
            <a:r>
              <a:rPr lang="en-US" sz="3600" dirty="0"/>
              <a:t>tunable </a:t>
            </a:r>
            <a:r>
              <a:rPr lang="en-US" sz="3600" dirty="0" err="1"/>
              <a:t>chooseleaf_vary_r</a:t>
            </a:r>
            <a:r>
              <a:rPr lang="en-US" sz="3600" dirty="0"/>
              <a:t> 1</a:t>
            </a:r>
          </a:p>
          <a:p>
            <a:pPr marL="0" indent="0">
              <a:buNone/>
            </a:pPr>
            <a:r>
              <a:rPr lang="en-US" sz="3600" dirty="0"/>
              <a:t>tunable </a:t>
            </a:r>
            <a:r>
              <a:rPr lang="en-US" sz="3600" dirty="0" err="1"/>
              <a:t>straw_calc_version</a:t>
            </a:r>
            <a:r>
              <a:rPr lang="en-US" sz="3600" dirty="0"/>
              <a:t> 1</a:t>
            </a:r>
          </a:p>
          <a:p>
            <a:pPr marL="0" indent="0">
              <a:buNone/>
            </a:pPr>
            <a:endParaRPr lang="en-US" sz="3600" dirty="0"/>
          </a:p>
          <a:p>
            <a:pPr marL="0" indent="0">
              <a:buNone/>
            </a:pPr>
            <a:r>
              <a:rPr lang="en-US" sz="3600" dirty="0"/>
              <a:t># devices</a:t>
            </a:r>
          </a:p>
          <a:p>
            <a:pPr marL="0" indent="0">
              <a:buNone/>
            </a:pPr>
            <a:r>
              <a:rPr lang="en-US" sz="3600" dirty="0"/>
              <a:t>device 0 osd.0</a:t>
            </a:r>
          </a:p>
          <a:p>
            <a:pPr marL="0" indent="0">
              <a:buNone/>
            </a:pPr>
            <a:r>
              <a:rPr lang="en-US" sz="3600" dirty="0"/>
              <a:t>device 1 osd.1</a:t>
            </a:r>
          </a:p>
          <a:p>
            <a:pPr marL="0" indent="0">
              <a:buNone/>
            </a:pPr>
            <a:r>
              <a:rPr lang="en-US" sz="3600" dirty="0"/>
              <a:t>device 2 osd.2</a:t>
            </a:r>
          </a:p>
          <a:p>
            <a:pPr marL="0" indent="0">
              <a:buNone/>
            </a:pPr>
            <a:r>
              <a:rPr lang="en-US" sz="3600" dirty="0"/>
              <a:t>device 3 osd.3</a:t>
            </a:r>
          </a:p>
          <a:p>
            <a:pPr marL="0" indent="0">
              <a:buNone/>
            </a:pPr>
            <a:r>
              <a:rPr lang="en-US" sz="3600" dirty="0"/>
              <a:t>device 4 osd.4</a:t>
            </a:r>
          </a:p>
          <a:p>
            <a:pPr marL="0" indent="0">
              <a:buNone/>
            </a:pPr>
            <a:r>
              <a:rPr lang="en-US" sz="3600" dirty="0"/>
              <a:t>device 5 osd.5</a:t>
            </a:r>
          </a:p>
          <a:p>
            <a:pPr marL="0" indent="0">
              <a:buNone/>
            </a:pPr>
            <a:r>
              <a:rPr lang="en-US" sz="3600" dirty="0"/>
              <a:t>device 6 osd.6</a:t>
            </a:r>
          </a:p>
          <a:p>
            <a:pPr marL="0" indent="0">
              <a:buNone/>
            </a:pPr>
            <a:r>
              <a:rPr lang="en-US" sz="3600" dirty="0"/>
              <a:t>device 7 device7</a:t>
            </a:r>
          </a:p>
          <a:p>
            <a:pPr marL="0" indent="0">
              <a:buNone/>
            </a:pPr>
            <a:r>
              <a:rPr lang="en-US" sz="3600" dirty="0"/>
              <a:t>device 8 osd.8</a:t>
            </a:r>
          </a:p>
          <a:p>
            <a:pPr marL="0" indent="0">
              <a:buNone/>
            </a:pPr>
            <a:r>
              <a:rPr lang="en-US" sz="3600" dirty="0"/>
              <a:t>device 9 osd.9</a:t>
            </a:r>
          </a:p>
          <a:p>
            <a:pPr marL="0" indent="0">
              <a:buNone/>
            </a:pPr>
            <a:r>
              <a:rPr lang="en-US" sz="3600" dirty="0"/>
              <a:t>device 10 osd.10</a:t>
            </a:r>
          </a:p>
          <a:p>
            <a:pPr marL="0" indent="0">
              <a:buNone/>
            </a:pPr>
            <a:r>
              <a:rPr lang="en-US" sz="3600" dirty="0"/>
              <a:t>device 11 osd.11</a:t>
            </a:r>
          </a:p>
          <a:p>
            <a:pPr marL="0" indent="0">
              <a:buNone/>
            </a:pPr>
            <a:endParaRPr lang="en-US" sz="3600" dirty="0"/>
          </a:p>
          <a:p>
            <a:pPr marL="0" indent="0">
              <a:buNone/>
            </a:pPr>
            <a:r>
              <a:rPr lang="en-US" sz="3600" dirty="0"/>
              <a:t># types</a:t>
            </a:r>
          </a:p>
          <a:p>
            <a:pPr marL="0" indent="0">
              <a:buNone/>
            </a:pPr>
            <a:r>
              <a:rPr lang="en-US" sz="3600" dirty="0"/>
              <a:t>type 0 </a:t>
            </a:r>
            <a:r>
              <a:rPr lang="en-US" sz="3600" dirty="0" err="1"/>
              <a:t>osd</a:t>
            </a:r>
            <a:endParaRPr lang="en-US" sz="3600" dirty="0"/>
          </a:p>
          <a:p>
            <a:pPr marL="0" indent="0">
              <a:buNone/>
            </a:pPr>
            <a:r>
              <a:rPr lang="en-US" sz="3600" dirty="0"/>
              <a:t>type 1 host</a:t>
            </a:r>
          </a:p>
          <a:p>
            <a:pPr marL="0" indent="0">
              <a:buNone/>
            </a:pPr>
            <a:r>
              <a:rPr lang="en-US" sz="3600" dirty="0"/>
              <a:t>type 2 chassis</a:t>
            </a:r>
          </a:p>
          <a:p>
            <a:pPr marL="0" indent="0">
              <a:buNone/>
            </a:pPr>
            <a:r>
              <a:rPr lang="en-US" sz="3600" dirty="0"/>
              <a:t>type 3 rack</a:t>
            </a:r>
          </a:p>
          <a:p>
            <a:pPr marL="0" indent="0">
              <a:buNone/>
            </a:pPr>
            <a:r>
              <a:rPr lang="en-US" sz="3600" dirty="0"/>
              <a:t>type 4 row</a:t>
            </a:r>
          </a:p>
          <a:p>
            <a:pPr marL="0" indent="0">
              <a:buNone/>
            </a:pPr>
            <a:r>
              <a:rPr lang="en-US" sz="3600" dirty="0"/>
              <a:t>type 5 </a:t>
            </a:r>
            <a:r>
              <a:rPr lang="en-US" sz="3600" dirty="0" err="1"/>
              <a:t>pdu</a:t>
            </a:r>
            <a:endParaRPr lang="en-US" sz="3600" dirty="0"/>
          </a:p>
          <a:p>
            <a:pPr marL="0" indent="0">
              <a:buNone/>
            </a:pPr>
            <a:r>
              <a:rPr lang="en-US" sz="3600" dirty="0"/>
              <a:t>type 6 pod</a:t>
            </a:r>
          </a:p>
          <a:p>
            <a:pPr marL="0" indent="0">
              <a:buNone/>
            </a:pPr>
            <a:r>
              <a:rPr lang="en-US" sz="3600" dirty="0"/>
              <a:t>type 7 room</a:t>
            </a:r>
          </a:p>
          <a:p>
            <a:pPr marL="0" indent="0">
              <a:buNone/>
            </a:pPr>
            <a:r>
              <a:rPr lang="en-US" sz="3600" dirty="0"/>
              <a:t>type 8 datacenter</a:t>
            </a:r>
          </a:p>
          <a:p>
            <a:pPr marL="0" indent="0">
              <a:buNone/>
            </a:pPr>
            <a:r>
              <a:rPr lang="en-US" sz="3600" dirty="0"/>
              <a:t>type 9 </a:t>
            </a:r>
            <a:r>
              <a:rPr lang="en-US" sz="3600" dirty="0" smtClean="0"/>
              <a:t>region</a:t>
            </a:r>
          </a:p>
          <a:p>
            <a:pPr marL="0" indent="0">
              <a:buNone/>
            </a:pPr>
            <a:r>
              <a:rPr lang="en-US" sz="3600" dirty="0"/>
              <a:t>type 10 root</a:t>
            </a:r>
          </a:p>
          <a:p>
            <a:endParaRPr lang="en-US" dirty="0"/>
          </a:p>
        </p:txBody>
      </p:sp>
      <p:sp>
        <p:nvSpPr>
          <p:cNvPr id="4" name="Content Placeholder 2"/>
          <p:cNvSpPr txBox="1">
            <a:spLocks/>
          </p:cNvSpPr>
          <p:nvPr/>
        </p:nvSpPr>
        <p:spPr>
          <a:xfrm>
            <a:off x="3200400" y="1284514"/>
            <a:ext cx="20574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7086600" y="1005114"/>
            <a:ext cx="20574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2971800" y="1249135"/>
            <a:ext cx="20574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7" name="Content Placeholder 2"/>
          <p:cNvSpPr txBox="1">
            <a:spLocks/>
          </p:cNvSpPr>
          <p:nvPr/>
        </p:nvSpPr>
        <p:spPr>
          <a:xfrm>
            <a:off x="7010400" y="1005113"/>
            <a:ext cx="2057400" cy="5471887"/>
          </a:xfrm>
          <a:prstGeom prst="rect">
            <a:avLst/>
          </a:prstGeom>
          <a:ln>
            <a:solidFill>
              <a:schemeClr val="tx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smtClean="0"/>
              <a:t># </a:t>
            </a:r>
            <a:r>
              <a:rPr lang="en-US" sz="3600"/>
              <a:t>rules</a:t>
            </a:r>
          </a:p>
          <a:p>
            <a:pPr marL="0" indent="0">
              <a:buNone/>
            </a:pPr>
            <a:r>
              <a:rPr lang="en-US" sz="3600"/>
              <a:t>rule replicated_ruleset {</a:t>
            </a:r>
          </a:p>
          <a:p>
            <a:pPr marL="0" indent="0">
              <a:buNone/>
            </a:pPr>
            <a:r>
              <a:rPr lang="en-US" sz="3600"/>
              <a:t>        ruleset 0</a:t>
            </a:r>
          </a:p>
          <a:p>
            <a:pPr marL="0" indent="0">
              <a:buNone/>
            </a:pPr>
            <a:r>
              <a:rPr lang="en-US" sz="3600"/>
              <a:t>        type replicated</a:t>
            </a:r>
          </a:p>
          <a:p>
            <a:pPr marL="0" indent="0">
              <a:buNone/>
            </a:pPr>
            <a:r>
              <a:rPr lang="en-US" sz="3600"/>
              <a:t>        min_size 1</a:t>
            </a:r>
          </a:p>
          <a:p>
            <a:pPr marL="0" indent="0">
              <a:buNone/>
            </a:pPr>
            <a:r>
              <a:rPr lang="en-US" sz="3600"/>
              <a:t>        max_size 10</a:t>
            </a:r>
          </a:p>
          <a:p>
            <a:pPr marL="0" indent="0">
              <a:buNone/>
            </a:pPr>
            <a:r>
              <a:rPr lang="en-US" sz="3600"/>
              <a:t>        step take default</a:t>
            </a:r>
          </a:p>
          <a:p>
            <a:pPr marL="0" indent="0">
              <a:buNone/>
            </a:pPr>
            <a:r>
              <a:rPr lang="en-US" sz="3600"/>
              <a:t>        step choose firstn 0 type osd</a:t>
            </a:r>
          </a:p>
          <a:p>
            <a:pPr marL="0" indent="0">
              <a:buNone/>
            </a:pPr>
            <a:r>
              <a:rPr lang="en-US" sz="3600"/>
              <a:t>        step emit</a:t>
            </a:r>
          </a:p>
          <a:p>
            <a:pPr marL="0" indent="0">
              <a:buNone/>
            </a:pPr>
            <a:r>
              <a:rPr lang="en-US" sz="3600"/>
              <a:t>}</a:t>
            </a:r>
          </a:p>
          <a:p>
            <a:pPr marL="0" indent="0">
              <a:buNone/>
            </a:pPr>
            <a:r>
              <a:rPr lang="en-US" sz="3600"/>
              <a:t>rule cache-pool {</a:t>
            </a:r>
          </a:p>
          <a:p>
            <a:pPr marL="0" indent="0">
              <a:buNone/>
            </a:pPr>
            <a:r>
              <a:rPr lang="en-US" sz="3600"/>
              <a:t>        ruleset 4</a:t>
            </a:r>
          </a:p>
          <a:p>
            <a:pPr marL="0" indent="0">
              <a:buNone/>
            </a:pPr>
            <a:r>
              <a:rPr lang="en-US" sz="3600"/>
              <a:t>        type replicated</a:t>
            </a:r>
          </a:p>
          <a:p>
            <a:pPr marL="0" indent="0">
              <a:buNone/>
            </a:pPr>
            <a:r>
              <a:rPr lang="en-US" sz="3600"/>
              <a:t>        min_size 1</a:t>
            </a:r>
          </a:p>
          <a:p>
            <a:pPr marL="0" indent="0">
              <a:buNone/>
            </a:pPr>
            <a:r>
              <a:rPr lang="en-US" sz="3600"/>
              <a:t>        max_size 10</a:t>
            </a:r>
          </a:p>
          <a:p>
            <a:pPr marL="0" indent="0">
              <a:buNone/>
            </a:pPr>
            <a:r>
              <a:rPr lang="en-US" sz="3600"/>
              <a:t>        step take cache</a:t>
            </a:r>
          </a:p>
          <a:p>
            <a:pPr marL="0" indent="0">
              <a:buNone/>
            </a:pPr>
            <a:r>
              <a:rPr lang="en-US" sz="3600"/>
              <a:t>        step chooseleaf firstn 0 type osd</a:t>
            </a:r>
          </a:p>
          <a:p>
            <a:pPr marL="0" indent="0">
              <a:buNone/>
            </a:pPr>
            <a:r>
              <a:rPr lang="en-US" sz="3600"/>
              <a:t>        step emit</a:t>
            </a:r>
          </a:p>
          <a:p>
            <a:pPr marL="0" indent="0">
              <a:buNone/>
            </a:pPr>
            <a:r>
              <a:rPr lang="en-US" sz="3600"/>
              <a:t>}</a:t>
            </a:r>
          </a:p>
          <a:p>
            <a:pPr marL="0" indent="0">
              <a:buNone/>
            </a:pPr>
            <a:r>
              <a:rPr lang="en-US" sz="3600"/>
              <a:t>rule erasure-pool {</a:t>
            </a:r>
          </a:p>
          <a:p>
            <a:pPr marL="0" indent="0">
              <a:buNone/>
            </a:pPr>
            <a:r>
              <a:rPr lang="en-US" sz="3600"/>
              <a:t>        ruleset 2</a:t>
            </a:r>
          </a:p>
          <a:p>
            <a:pPr marL="0" indent="0">
              <a:buNone/>
            </a:pPr>
            <a:r>
              <a:rPr lang="en-US" sz="3600"/>
              <a:t>        type erasure</a:t>
            </a:r>
          </a:p>
          <a:p>
            <a:pPr marL="0" indent="0">
              <a:buNone/>
            </a:pPr>
            <a:r>
              <a:rPr lang="en-US" sz="3600"/>
              <a:t>        min_size 3</a:t>
            </a:r>
          </a:p>
          <a:p>
            <a:pPr marL="0" indent="0">
              <a:buNone/>
            </a:pPr>
            <a:r>
              <a:rPr lang="en-US" sz="3600"/>
              <a:t>        max_size 5</a:t>
            </a:r>
          </a:p>
          <a:p>
            <a:pPr marL="0" indent="0">
              <a:buNone/>
            </a:pPr>
            <a:r>
              <a:rPr lang="en-US" sz="3600"/>
              <a:t>        step set_chooseleaf_tries 5</a:t>
            </a:r>
          </a:p>
          <a:p>
            <a:pPr marL="0" indent="0">
              <a:buNone/>
            </a:pPr>
            <a:r>
              <a:rPr lang="en-US" sz="3600"/>
              <a:t>        step set_choose_tries 100</a:t>
            </a:r>
          </a:p>
          <a:p>
            <a:pPr marL="0" indent="0">
              <a:buNone/>
            </a:pPr>
            <a:r>
              <a:rPr lang="en-US" sz="3600"/>
              <a:t>        step take default</a:t>
            </a:r>
          </a:p>
          <a:p>
            <a:pPr marL="0" indent="0">
              <a:buNone/>
            </a:pPr>
            <a:r>
              <a:rPr lang="en-US" sz="3600"/>
              <a:t>        step choose indep 0 type osd</a:t>
            </a:r>
          </a:p>
          <a:p>
            <a:pPr marL="0" indent="0">
              <a:buNone/>
            </a:pPr>
            <a:r>
              <a:rPr lang="en-US" sz="3600"/>
              <a:t>        step emit</a:t>
            </a:r>
          </a:p>
          <a:p>
            <a:pPr marL="0" indent="0">
              <a:buNone/>
            </a:pPr>
            <a:r>
              <a:rPr lang="en-US" sz="3600"/>
              <a:t>}</a:t>
            </a:r>
          </a:p>
          <a:p>
            <a:pPr marL="0" indent="0">
              <a:buNone/>
            </a:pPr>
            <a:endParaRPr lang="en-US" sz="3600"/>
          </a:p>
          <a:p>
            <a:pPr marL="0" indent="0">
              <a:buNone/>
            </a:pPr>
            <a:r>
              <a:rPr lang="en-US" sz="3600"/>
              <a:t># end crush map</a:t>
            </a:r>
          </a:p>
          <a:p>
            <a:pPr marL="0" indent="0">
              <a:buNone/>
            </a:pPr>
            <a:endParaRPr lang="en-US" dirty="0"/>
          </a:p>
        </p:txBody>
      </p:sp>
      <p:sp>
        <p:nvSpPr>
          <p:cNvPr id="8" name="Content Placeholder 2"/>
          <p:cNvSpPr txBox="1">
            <a:spLocks/>
          </p:cNvSpPr>
          <p:nvPr/>
        </p:nvSpPr>
        <p:spPr>
          <a:xfrm>
            <a:off x="2328333" y="988181"/>
            <a:ext cx="2057400" cy="54864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a:t># buckets</a:t>
            </a:r>
          </a:p>
          <a:p>
            <a:pPr marL="0" indent="0">
              <a:buNone/>
            </a:pPr>
            <a:r>
              <a:rPr lang="en-US" sz="3600"/>
              <a:t>host node1 {</a:t>
            </a:r>
          </a:p>
          <a:p>
            <a:pPr marL="0" indent="0">
              <a:buNone/>
            </a:pPr>
            <a:r>
              <a:rPr lang="en-US" sz="3600"/>
              <a:t>        id -2           # do not change unnecessarily</a:t>
            </a:r>
          </a:p>
          <a:p>
            <a:pPr marL="0" indent="0">
              <a:buNone/>
            </a:pPr>
            <a:r>
              <a:rPr lang="en-US" sz="3600"/>
              <a:t>        # weight 0.028</a:t>
            </a:r>
          </a:p>
          <a:p>
            <a:pPr marL="0" indent="0">
              <a:buNone/>
            </a:pPr>
            <a:r>
              <a:rPr lang="en-US" sz="3600"/>
              <a:t>        alg straw</a:t>
            </a:r>
          </a:p>
          <a:p>
            <a:pPr marL="0" indent="0">
              <a:buNone/>
            </a:pPr>
            <a:r>
              <a:rPr lang="en-US" sz="3600"/>
              <a:t>        hash 0  # rjenkins1</a:t>
            </a:r>
          </a:p>
          <a:p>
            <a:pPr marL="0" indent="0">
              <a:buNone/>
            </a:pPr>
            <a:r>
              <a:rPr lang="en-US" sz="3600"/>
              <a:t>        item osd.1 weight 0.010</a:t>
            </a:r>
          </a:p>
          <a:p>
            <a:pPr marL="0" indent="0">
              <a:buNone/>
            </a:pPr>
            <a:r>
              <a:rPr lang="en-US" sz="3600"/>
              <a:t>        item osd.2 weight 0.010</a:t>
            </a:r>
          </a:p>
          <a:p>
            <a:pPr marL="0" indent="0">
              <a:buNone/>
            </a:pPr>
            <a:r>
              <a:rPr lang="en-US" sz="3600"/>
              <a:t>        item osd.3 weight 0.008</a:t>
            </a:r>
          </a:p>
          <a:p>
            <a:pPr marL="0" indent="0">
              <a:buNone/>
            </a:pPr>
            <a:r>
              <a:rPr lang="en-US" sz="3600"/>
              <a:t>}</a:t>
            </a:r>
          </a:p>
          <a:p>
            <a:pPr marL="0" indent="0">
              <a:buNone/>
            </a:pPr>
            <a:r>
              <a:rPr lang="en-US" sz="3600"/>
              <a:t>host node2 {</a:t>
            </a:r>
          </a:p>
          <a:p>
            <a:pPr marL="0" indent="0">
              <a:buNone/>
            </a:pPr>
            <a:r>
              <a:rPr lang="en-US" sz="3600"/>
              <a:t>        id -3           # do not change unnecessarily</a:t>
            </a:r>
          </a:p>
          <a:p>
            <a:pPr marL="0" indent="0">
              <a:buNone/>
            </a:pPr>
            <a:r>
              <a:rPr lang="en-US" sz="3600"/>
              <a:t>        # weight 0.027</a:t>
            </a:r>
          </a:p>
          <a:p>
            <a:pPr marL="0" indent="0">
              <a:buNone/>
            </a:pPr>
            <a:r>
              <a:rPr lang="en-US" sz="3600"/>
              <a:t>        alg straw</a:t>
            </a:r>
          </a:p>
          <a:p>
            <a:pPr marL="0" indent="0">
              <a:buNone/>
            </a:pPr>
            <a:r>
              <a:rPr lang="en-US" sz="3600"/>
              <a:t>        hash 0  # rjenkins1</a:t>
            </a:r>
          </a:p>
          <a:p>
            <a:pPr marL="0" indent="0">
              <a:buNone/>
            </a:pPr>
            <a:r>
              <a:rPr lang="en-US" sz="3600"/>
              <a:t>        item osd.6 weight 0.008</a:t>
            </a:r>
          </a:p>
          <a:p>
            <a:pPr marL="0" indent="0">
              <a:buNone/>
            </a:pPr>
            <a:r>
              <a:rPr lang="en-US" sz="3600"/>
              <a:t>        item osd.8 weight 0.008</a:t>
            </a:r>
          </a:p>
          <a:p>
            <a:pPr marL="0" indent="0">
              <a:buNone/>
            </a:pPr>
            <a:r>
              <a:rPr lang="en-US" sz="3600"/>
              <a:t>        item osd.4 weight 0.003</a:t>
            </a:r>
          </a:p>
          <a:p>
            <a:pPr marL="0" indent="0">
              <a:buNone/>
            </a:pPr>
            <a:r>
              <a:rPr lang="en-US" sz="3600"/>
              <a:t>        item osd.5 weight 0.008</a:t>
            </a:r>
          </a:p>
          <a:p>
            <a:pPr marL="0" indent="0">
              <a:buNone/>
            </a:pPr>
            <a:r>
              <a:rPr lang="en-US" sz="3600"/>
              <a:t>}</a:t>
            </a:r>
          </a:p>
          <a:p>
            <a:pPr marL="0" indent="0">
              <a:buNone/>
            </a:pPr>
            <a:r>
              <a:rPr lang="en-US" sz="3600"/>
              <a:t>host node3 {</a:t>
            </a:r>
          </a:p>
          <a:p>
            <a:pPr marL="0" indent="0">
              <a:buNone/>
            </a:pPr>
            <a:r>
              <a:rPr lang="en-US" sz="3600"/>
              <a:t>        id -4           # do not change unnecessarily</a:t>
            </a:r>
          </a:p>
          <a:p>
            <a:pPr marL="0" indent="0">
              <a:buNone/>
            </a:pPr>
            <a:r>
              <a:rPr lang="en-US" sz="3600"/>
              <a:t>        # weight 0.023</a:t>
            </a:r>
          </a:p>
          <a:p>
            <a:pPr marL="0" indent="0">
              <a:buNone/>
            </a:pPr>
            <a:r>
              <a:rPr lang="en-US" sz="3600"/>
              <a:t>        alg straw</a:t>
            </a:r>
          </a:p>
          <a:p>
            <a:pPr marL="0" indent="0">
              <a:buNone/>
            </a:pPr>
            <a:r>
              <a:rPr lang="en-US" sz="3600"/>
              <a:t>        hash 0  # rjenkins1</a:t>
            </a:r>
          </a:p>
          <a:p>
            <a:pPr marL="0" indent="0">
              <a:buNone/>
            </a:pPr>
            <a:r>
              <a:rPr lang="en-US" sz="3600"/>
              <a:t>        item osd.9 weight 0.008</a:t>
            </a:r>
          </a:p>
          <a:p>
            <a:pPr marL="0" indent="0">
              <a:buNone/>
            </a:pPr>
            <a:r>
              <a:rPr lang="en-US" sz="3600"/>
              <a:t>        item osd.10 weight 0.008</a:t>
            </a:r>
          </a:p>
          <a:p>
            <a:pPr marL="0" indent="0">
              <a:buNone/>
            </a:pPr>
            <a:r>
              <a:rPr lang="en-US" sz="3600"/>
              <a:t>        item osd.11 weight 0.008</a:t>
            </a:r>
          </a:p>
          <a:p>
            <a:pPr marL="0" indent="0">
              <a:buNone/>
            </a:pPr>
            <a:r>
              <a:rPr lang="en-US" sz="3600" smtClean="0"/>
              <a:t>}</a:t>
            </a:r>
          </a:p>
        </p:txBody>
      </p:sp>
      <p:sp>
        <p:nvSpPr>
          <p:cNvPr id="9" name="Content Placeholder 2"/>
          <p:cNvSpPr txBox="1">
            <a:spLocks/>
          </p:cNvSpPr>
          <p:nvPr/>
        </p:nvSpPr>
        <p:spPr>
          <a:xfrm>
            <a:off x="4588933" y="990600"/>
            <a:ext cx="2057400" cy="548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3200" b="1" kern="1200">
                <a:solidFill>
                  <a:srgbClr val="0066B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0066B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0066B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0066B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a:t>root default {</a:t>
            </a:r>
          </a:p>
          <a:p>
            <a:pPr marL="0" indent="0">
              <a:buNone/>
            </a:pPr>
            <a:r>
              <a:rPr lang="en-US" sz="900"/>
              <a:t>        id -1           # do not change unnecessarily</a:t>
            </a:r>
          </a:p>
          <a:p>
            <a:pPr marL="0" indent="0">
              <a:buNone/>
            </a:pPr>
            <a:r>
              <a:rPr lang="en-US" sz="900"/>
              <a:t>        # weight 0.085</a:t>
            </a:r>
          </a:p>
          <a:p>
            <a:pPr marL="0" indent="0">
              <a:buNone/>
            </a:pPr>
            <a:r>
              <a:rPr lang="en-US" sz="900"/>
              <a:t>        alg straw</a:t>
            </a:r>
          </a:p>
          <a:p>
            <a:pPr marL="0" indent="0">
              <a:buNone/>
            </a:pPr>
            <a:r>
              <a:rPr lang="en-US" sz="900"/>
              <a:t>        hash 0  # rjenkins1</a:t>
            </a:r>
          </a:p>
          <a:p>
            <a:pPr marL="0" indent="0">
              <a:buNone/>
            </a:pPr>
            <a:r>
              <a:rPr lang="en-US" sz="900"/>
              <a:t>        item node1 weight 0.035</a:t>
            </a:r>
          </a:p>
          <a:p>
            <a:pPr marL="0" indent="0">
              <a:buNone/>
            </a:pPr>
            <a:r>
              <a:rPr lang="en-US" sz="900"/>
              <a:t>        item node2 weight 0.027</a:t>
            </a:r>
          </a:p>
          <a:p>
            <a:pPr marL="0" indent="0">
              <a:buNone/>
            </a:pPr>
            <a:r>
              <a:rPr lang="en-US" sz="900"/>
              <a:t>        item node3 weight 0.023</a:t>
            </a:r>
          </a:p>
          <a:p>
            <a:pPr marL="0" indent="0">
              <a:buNone/>
            </a:pPr>
            <a:r>
              <a:rPr lang="en-US" sz="900"/>
              <a:t>}</a:t>
            </a:r>
          </a:p>
          <a:p>
            <a:pPr marL="0" indent="0">
              <a:buNone/>
            </a:pPr>
            <a:r>
              <a:rPr lang="en-US" sz="900"/>
              <a:t>root cache {</a:t>
            </a:r>
          </a:p>
          <a:p>
            <a:pPr marL="0" indent="0">
              <a:buNone/>
            </a:pPr>
            <a:r>
              <a:rPr lang="en-US" sz="900"/>
              <a:t>        id -5           # do not change unnecessarily</a:t>
            </a:r>
          </a:p>
          <a:p>
            <a:pPr marL="0" indent="0">
              <a:buNone/>
            </a:pPr>
            <a:r>
              <a:rPr lang="en-US" sz="900"/>
              <a:t>        # weight 0.008</a:t>
            </a:r>
          </a:p>
          <a:p>
            <a:pPr marL="0" indent="0">
              <a:buNone/>
            </a:pPr>
            <a:r>
              <a:rPr lang="en-US" sz="900"/>
              <a:t>        alg straw</a:t>
            </a:r>
          </a:p>
          <a:p>
            <a:pPr marL="0" indent="0">
              <a:buNone/>
            </a:pPr>
            <a:r>
              <a:rPr lang="en-US" sz="900"/>
              <a:t>        hash 0  # rjenkins1</a:t>
            </a:r>
          </a:p>
          <a:p>
            <a:pPr marL="0" indent="0">
              <a:buNone/>
            </a:pPr>
            <a:r>
              <a:rPr lang="en-US" sz="900"/>
              <a:t>        item osd.0 weight 0.008</a:t>
            </a:r>
          </a:p>
          <a:p>
            <a:pPr marL="0" indent="0">
              <a:buNone/>
            </a:pPr>
            <a:r>
              <a:rPr lang="en-US" sz="900"/>
              <a:t>        item osd.4 weight 0.003</a:t>
            </a:r>
          </a:p>
          <a:p>
            <a:pPr marL="0" indent="0">
              <a:buNone/>
            </a:pPr>
            <a:r>
              <a:rPr lang="en-US" sz="900"/>
              <a:t>        item osd.5 weight 0.008}</a:t>
            </a:r>
          </a:p>
          <a:p>
            <a:pPr marL="0" indent="0">
              <a:buNone/>
            </a:pPr>
            <a:endParaRPr lang="en-US" sz="3600"/>
          </a:p>
        </p:txBody>
      </p:sp>
    </p:spTree>
    <p:extLst>
      <p:ext uri="{BB962C8B-B14F-4D97-AF65-F5344CB8AC3E}">
        <p14:creationId xmlns:p14="http://schemas.microsoft.com/office/powerpoint/2010/main" val="377745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Pool</a:t>
            </a:r>
            <a:endParaRPr lang="en-US"/>
          </a:p>
        </p:txBody>
      </p:sp>
      <p:sp>
        <p:nvSpPr>
          <p:cNvPr id="3" name="Content Placeholder 2"/>
          <p:cNvSpPr>
            <a:spLocks noGrp="1"/>
          </p:cNvSpPr>
          <p:nvPr>
            <p:ph idx="1"/>
          </p:nvPr>
        </p:nvSpPr>
        <p:spPr/>
        <p:txBody>
          <a:bodyPr/>
          <a:lstStyle/>
          <a:p>
            <a:r>
              <a:rPr lang="en-US" dirty="0" smtClean="0"/>
              <a:t>Thao </a:t>
            </a:r>
            <a:r>
              <a:rPr lang="en-US" dirty="0" err="1" smtClean="0"/>
              <a:t>tác</a:t>
            </a:r>
            <a:r>
              <a:rPr lang="en-US" dirty="0" smtClean="0"/>
              <a:t> </a:t>
            </a:r>
            <a:r>
              <a:rPr lang="en-US" dirty="0" err="1" smtClean="0"/>
              <a:t>với</a:t>
            </a:r>
            <a:r>
              <a:rPr lang="en-US" dirty="0" smtClean="0"/>
              <a:t> Pool</a:t>
            </a:r>
          </a:p>
          <a:p>
            <a:pPr marL="0" indent="0">
              <a:buNone/>
            </a:pPr>
            <a:r>
              <a:rPr lang="en-US"/>
              <a:t>	</a:t>
            </a:r>
            <a:r>
              <a:rPr lang="en-US" smtClean="0"/>
              <a:t>-</a:t>
            </a:r>
            <a:r>
              <a:rPr lang="en-US" dirty="0" smtClean="0"/>
              <a:t>	</a:t>
            </a:r>
            <a:r>
              <a:rPr lang="en-US" dirty="0" err="1" smtClean="0"/>
              <a:t>Tạo</a:t>
            </a:r>
            <a:r>
              <a:rPr lang="en-US" dirty="0" smtClean="0"/>
              <a:t> Replicate Pool</a:t>
            </a:r>
          </a:p>
          <a:p>
            <a:pPr marL="0" indent="0">
              <a:buNone/>
            </a:pPr>
            <a:r>
              <a:rPr lang="en-US" dirty="0"/>
              <a:t>	</a:t>
            </a:r>
            <a:r>
              <a:rPr lang="en-US" dirty="0" smtClean="0"/>
              <a:t>-	</a:t>
            </a:r>
            <a:r>
              <a:rPr lang="en-US" dirty="0" err="1" smtClean="0"/>
              <a:t>Tạo</a:t>
            </a:r>
            <a:r>
              <a:rPr lang="en-US" dirty="0" smtClean="0"/>
              <a:t> </a:t>
            </a:r>
            <a:r>
              <a:rPr lang="en-US" smtClean="0"/>
              <a:t>Erasure-code Pool</a:t>
            </a:r>
          </a:p>
          <a:p>
            <a:pPr marL="0" indent="0">
              <a:buNone/>
            </a:pPr>
            <a:r>
              <a:rPr lang="en-US"/>
              <a:t>	</a:t>
            </a:r>
            <a:r>
              <a:rPr lang="en-US" smtClean="0"/>
              <a:t>-	Snapshot/ Revert</a:t>
            </a:r>
            <a:endParaRPr lang="en-US" dirty="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86374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OSD-Tree</a:t>
            </a:r>
            <a:endParaRPr lang="en-US"/>
          </a:p>
        </p:txBody>
      </p:sp>
      <p:pic>
        <p:nvPicPr>
          <p:cNvPr id="4" name="Content Placeholder 3"/>
          <p:cNvPicPr>
            <a:picLocks noGrp="1" noChangeAspect="1"/>
          </p:cNvPicPr>
          <p:nvPr>
            <p:ph idx="1"/>
          </p:nvPr>
        </p:nvPicPr>
        <p:blipFill>
          <a:blip r:embed="rId2"/>
          <a:stretch>
            <a:fillRect/>
          </a:stretch>
        </p:blipFill>
        <p:spPr>
          <a:xfrm>
            <a:off x="914400" y="1143000"/>
            <a:ext cx="7543800" cy="5174177"/>
          </a:xfrm>
          <a:prstGeom prst="rect">
            <a:avLst/>
          </a:prstGeom>
        </p:spPr>
      </p:pic>
    </p:spTree>
    <p:extLst>
      <p:ext uri="{BB962C8B-B14F-4D97-AF65-F5344CB8AC3E}">
        <p14:creationId xmlns:p14="http://schemas.microsoft.com/office/powerpoint/2010/main" val="354416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US"/>
          </a:p>
        </p:txBody>
      </p:sp>
      <p:pic>
        <p:nvPicPr>
          <p:cNvPr id="4" name="Content Placeholder 3"/>
          <p:cNvPicPr>
            <a:picLocks noGrp="1" noChangeAspect="1"/>
          </p:cNvPicPr>
          <p:nvPr>
            <p:ph idx="1"/>
          </p:nvPr>
        </p:nvPicPr>
        <p:blipFill>
          <a:blip r:embed="rId2"/>
          <a:stretch>
            <a:fillRect/>
          </a:stretch>
        </p:blipFill>
        <p:spPr>
          <a:xfrm>
            <a:off x="304800" y="1295400"/>
            <a:ext cx="8229600" cy="2235503"/>
          </a:xfrm>
          <a:prstGeom prst="rect">
            <a:avLst/>
          </a:prstGeom>
        </p:spPr>
      </p:pic>
    </p:spTree>
    <p:extLst>
      <p:ext uri="{BB962C8B-B14F-4D97-AF65-F5344CB8AC3E}">
        <p14:creationId xmlns:p14="http://schemas.microsoft.com/office/powerpoint/2010/main" val="414720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a:t>
            </a:r>
            <a:endParaRPr lang="en-US"/>
          </a:p>
        </p:txBody>
      </p:sp>
      <p:sp>
        <p:nvSpPr>
          <p:cNvPr id="3" name="Content Placeholder 2"/>
          <p:cNvSpPr>
            <a:spLocks noGrp="1"/>
          </p:cNvSpPr>
          <p:nvPr>
            <p:ph idx="1"/>
          </p:nvPr>
        </p:nvSpPr>
        <p:spPr>
          <a:xfrm>
            <a:off x="457200" y="990600"/>
            <a:ext cx="8229600" cy="5334000"/>
          </a:xfrm>
        </p:spPr>
        <p:txBody>
          <a:bodyPr/>
          <a:lstStyle/>
          <a:p>
            <a:r>
              <a:rPr lang="en-US" smtClean="0"/>
              <a:t>Snapshot / Revert</a:t>
            </a:r>
          </a:p>
          <a:p>
            <a:r>
              <a:rPr lang="en-US" smtClean="0"/>
              <a:t>Revert</a:t>
            </a:r>
            <a:endParaRPr lang="en-US"/>
          </a:p>
          <a:p>
            <a:r>
              <a:rPr lang="en-US" smtClean="0"/>
              <a:t>Clone</a:t>
            </a:r>
          </a:p>
          <a:p>
            <a:r>
              <a:rPr lang="en-US" smtClean="0"/>
              <a:t>Sizing</a:t>
            </a:r>
          </a:p>
          <a:p>
            <a:r>
              <a:rPr lang="en-US" smtClean="0"/>
              <a:t>Thin Provision</a:t>
            </a:r>
          </a:p>
          <a:p>
            <a:r>
              <a:rPr lang="en-US" smtClean="0"/>
              <a:t>Tiering</a:t>
            </a:r>
            <a:endParaRPr lang="en-US"/>
          </a:p>
        </p:txBody>
      </p:sp>
      <p:pic>
        <p:nvPicPr>
          <p:cNvPr id="4" name="Picture 3"/>
          <p:cNvPicPr>
            <a:picLocks noChangeAspect="1"/>
          </p:cNvPicPr>
          <p:nvPr/>
        </p:nvPicPr>
        <p:blipFill>
          <a:blip r:embed="rId2"/>
          <a:stretch>
            <a:fillRect/>
          </a:stretch>
        </p:blipFill>
        <p:spPr>
          <a:xfrm>
            <a:off x="4310373" y="963386"/>
            <a:ext cx="3352800" cy="718457"/>
          </a:xfrm>
          <a:prstGeom prst="rect">
            <a:avLst/>
          </a:prstGeom>
        </p:spPr>
      </p:pic>
      <p:pic>
        <p:nvPicPr>
          <p:cNvPr id="5" name="Picture 4"/>
          <p:cNvPicPr>
            <a:picLocks noChangeAspect="1"/>
          </p:cNvPicPr>
          <p:nvPr/>
        </p:nvPicPr>
        <p:blipFill>
          <a:blip r:embed="rId3"/>
          <a:stretch>
            <a:fillRect/>
          </a:stretch>
        </p:blipFill>
        <p:spPr>
          <a:xfrm>
            <a:off x="4310373" y="1681843"/>
            <a:ext cx="4441371" cy="457200"/>
          </a:xfrm>
          <a:prstGeom prst="rect">
            <a:avLst/>
          </a:prstGeom>
        </p:spPr>
      </p:pic>
      <p:pic>
        <p:nvPicPr>
          <p:cNvPr id="6" name="Content Placeholder 3"/>
          <p:cNvPicPr>
            <a:picLocks noChangeAspect="1"/>
          </p:cNvPicPr>
          <p:nvPr/>
        </p:nvPicPr>
        <p:blipFill>
          <a:blip r:embed="rId4"/>
          <a:stretch>
            <a:fillRect/>
          </a:stretch>
        </p:blipFill>
        <p:spPr>
          <a:xfrm>
            <a:off x="252102" y="4419600"/>
            <a:ext cx="8639796" cy="1447800"/>
          </a:xfrm>
          <a:prstGeom prst="rect">
            <a:avLst/>
          </a:prstGeom>
        </p:spPr>
      </p:pic>
    </p:spTree>
    <p:extLst>
      <p:ext uri="{BB962C8B-B14F-4D97-AF65-F5344CB8AC3E}">
        <p14:creationId xmlns:p14="http://schemas.microsoft.com/office/powerpoint/2010/main" val="202202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Replicate </a:t>
            </a:r>
            <a:r>
              <a:rPr lang="en-US" smtClean="0"/>
              <a:t>Pool</a:t>
            </a:r>
            <a:endParaRPr lang="en-US"/>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200025" y="1728787"/>
            <a:ext cx="8743950" cy="3400425"/>
          </a:xfrm>
          <a:prstGeom prst="rect">
            <a:avLst/>
          </a:prstGeom>
        </p:spPr>
      </p:pic>
    </p:spTree>
    <p:extLst>
      <p:ext uri="{BB962C8B-B14F-4D97-AF65-F5344CB8AC3E}">
        <p14:creationId xmlns:p14="http://schemas.microsoft.com/office/powerpoint/2010/main" val="661644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Erasure-Code Pool</a:t>
            </a:r>
            <a:endParaRPr lang="en-US"/>
          </a:p>
        </p:txBody>
      </p:sp>
      <p:sp>
        <p:nvSpPr>
          <p:cNvPr id="3" name="Content Placeholder 2"/>
          <p:cNvSpPr>
            <a:spLocks noGrp="1"/>
          </p:cNvSpPr>
          <p:nvPr>
            <p:ph idx="1"/>
          </p:nvPr>
        </p:nvSpPr>
        <p:spPr>
          <a:xfrm>
            <a:off x="457200" y="990600"/>
            <a:ext cx="8229600" cy="5334000"/>
          </a:xfrm>
        </p:spPr>
        <p:txBody>
          <a:bodyPr/>
          <a:lstStyle/>
          <a:p>
            <a:r>
              <a:rPr lang="en-US" smtClean="0"/>
              <a:t>Profile</a:t>
            </a:r>
          </a:p>
          <a:p>
            <a:endParaRPr lang="en-US" smtClean="0"/>
          </a:p>
          <a:p>
            <a:endParaRPr lang="en-US"/>
          </a:p>
          <a:p>
            <a:endParaRPr lang="en-US" smtClean="0"/>
          </a:p>
          <a:p>
            <a:r>
              <a:rPr lang="en-US" smtClean="0"/>
              <a:t>List</a:t>
            </a:r>
          </a:p>
          <a:p>
            <a:pPr marL="0" indent="0">
              <a:buNone/>
            </a:pPr>
            <a:endParaRPr lang="en-US"/>
          </a:p>
          <a:p>
            <a:r>
              <a:rPr lang="en-US" smtClean="0"/>
              <a:t>Map</a:t>
            </a:r>
          </a:p>
          <a:p>
            <a:endParaRPr lang="en-US"/>
          </a:p>
        </p:txBody>
      </p:sp>
      <p:pic>
        <p:nvPicPr>
          <p:cNvPr id="4" name="Picture 3"/>
          <p:cNvPicPr>
            <a:picLocks noChangeAspect="1"/>
          </p:cNvPicPr>
          <p:nvPr/>
        </p:nvPicPr>
        <p:blipFill>
          <a:blip r:embed="rId2"/>
          <a:stretch>
            <a:fillRect/>
          </a:stretch>
        </p:blipFill>
        <p:spPr>
          <a:xfrm>
            <a:off x="1524000" y="1447800"/>
            <a:ext cx="4038600" cy="1882398"/>
          </a:xfrm>
          <a:prstGeom prst="rect">
            <a:avLst/>
          </a:prstGeom>
        </p:spPr>
      </p:pic>
      <p:pic>
        <p:nvPicPr>
          <p:cNvPr id="5" name="Picture 4"/>
          <p:cNvPicPr>
            <a:picLocks noChangeAspect="1"/>
          </p:cNvPicPr>
          <p:nvPr/>
        </p:nvPicPr>
        <p:blipFill>
          <a:blip r:embed="rId3"/>
          <a:stretch>
            <a:fillRect/>
          </a:stretch>
        </p:blipFill>
        <p:spPr>
          <a:xfrm>
            <a:off x="152400" y="3787398"/>
            <a:ext cx="8991600" cy="333375"/>
          </a:xfrm>
          <a:prstGeom prst="rect">
            <a:avLst/>
          </a:prstGeom>
        </p:spPr>
      </p:pic>
      <p:pic>
        <p:nvPicPr>
          <p:cNvPr id="6" name="Picture 5"/>
          <p:cNvPicPr>
            <a:picLocks noChangeAspect="1"/>
          </p:cNvPicPr>
          <p:nvPr/>
        </p:nvPicPr>
        <p:blipFill>
          <a:blip r:embed="rId4"/>
          <a:stretch>
            <a:fillRect/>
          </a:stretch>
        </p:blipFill>
        <p:spPr>
          <a:xfrm>
            <a:off x="247650" y="5111373"/>
            <a:ext cx="8648700" cy="628650"/>
          </a:xfrm>
          <a:prstGeom prst="rect">
            <a:avLst/>
          </a:prstGeom>
        </p:spPr>
      </p:pic>
    </p:spTree>
    <p:extLst>
      <p:ext uri="{BB962C8B-B14F-4D97-AF65-F5344CB8AC3E}">
        <p14:creationId xmlns:p14="http://schemas.microsoft.com/office/powerpoint/2010/main" val="333955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Ceph</a:t>
            </a:r>
            <a:r>
              <a:rPr lang="en-US" dirty="0" smtClean="0"/>
              <a:t> Block Storage</a:t>
            </a:r>
            <a:endParaRPr lang="en-US" dirty="0"/>
          </a:p>
        </p:txBody>
      </p:sp>
      <p:sp>
        <p:nvSpPr>
          <p:cNvPr id="3" name="Content Placeholder 2"/>
          <p:cNvSpPr>
            <a:spLocks noGrp="1"/>
          </p:cNvSpPr>
          <p:nvPr>
            <p:ph idx="1"/>
          </p:nvPr>
        </p:nvSpPr>
        <p:spPr/>
        <p:txBody>
          <a:bodyPr/>
          <a:lstStyle/>
          <a:p>
            <a:r>
              <a:rPr lang="vi-VN" b="0"/>
              <a:t>Ceph Block Device có tên là RADOS block device (RBD); </a:t>
            </a:r>
            <a:endParaRPr lang="en-US" b="0" smtClean="0"/>
          </a:p>
          <a:p>
            <a:r>
              <a:rPr lang="vi-VN" b="0" smtClean="0"/>
              <a:t>cung </a:t>
            </a:r>
            <a:r>
              <a:rPr lang="vi-VN" b="0"/>
              <a:t>cấp block storage cho hypervisor và máy ảo. </a:t>
            </a:r>
            <a:endParaRPr lang="en-US" b="0" smtClean="0"/>
          </a:p>
          <a:p>
            <a:r>
              <a:rPr lang="vi-VN" b="0" smtClean="0"/>
              <a:t>Ceph </a:t>
            </a:r>
            <a:r>
              <a:rPr lang="vi-VN" b="0"/>
              <a:t>RBD driver được tích hợp với Linux kernel (từ bản 2.6.39) và hỗ trợ QEMU/KVM</a:t>
            </a:r>
            <a:r>
              <a:rPr lang="vi-VN" b="0" smtClean="0"/>
              <a:t>.</a:t>
            </a:r>
            <a:endParaRPr lang="en-US" b="0" smtClean="0"/>
          </a:p>
          <a:p>
            <a:r>
              <a:rPr lang="en-US" b="0"/>
              <a:t>Máy chủ Linux hỗ trợ Kernel RBD (KRBD), map block device dùng librados</a:t>
            </a:r>
            <a:endParaRPr lang="en-US" dirty="0"/>
          </a:p>
        </p:txBody>
      </p:sp>
    </p:spTree>
    <p:extLst>
      <p:ext uri="{BB962C8B-B14F-4D97-AF65-F5344CB8AC3E}">
        <p14:creationId xmlns:p14="http://schemas.microsoft.com/office/powerpoint/2010/main" val="364344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Ceph Block Storage</a:t>
            </a:r>
          </a:p>
        </p:txBody>
      </p:sp>
      <p:sp>
        <p:nvSpPr>
          <p:cNvPr id="3" name="Content Placeholder 2"/>
          <p:cNvSpPr>
            <a:spLocks noGrp="1"/>
          </p:cNvSpPr>
          <p:nvPr>
            <p:ph idx="1"/>
          </p:nvPr>
        </p:nvSpPr>
        <p:spPr/>
        <p:txBody>
          <a:bodyPr/>
          <a:lstStyle/>
          <a:p>
            <a:r>
              <a:rPr lang="vi-VN" b="0" dirty="0"/>
              <a:t>RADOS lưu các object của Ceph block device phân tán trên cluster. </a:t>
            </a:r>
            <a:endParaRPr lang="en-US" b="0" dirty="0" smtClean="0"/>
          </a:p>
          <a:p>
            <a:r>
              <a:rPr lang="vi-VN" b="0" dirty="0" smtClean="0"/>
              <a:t>Khi </a:t>
            </a:r>
            <a:r>
              <a:rPr lang="vi-VN" b="0" dirty="0"/>
              <a:t>Ceph block device được map vào máy chủ Linux, nó có thể được sử dụng như một phân vùng RAW hoặc cố thể định dạng theo các loại filesystem phổ biến.</a:t>
            </a:r>
            <a:endParaRPr lang="en-US" dirty="0"/>
          </a:p>
        </p:txBody>
      </p:sp>
    </p:spTree>
    <p:extLst>
      <p:ext uri="{BB962C8B-B14F-4D97-AF65-F5344CB8AC3E}">
        <p14:creationId xmlns:p14="http://schemas.microsoft.com/office/powerpoint/2010/main" val="218049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Ceph</a:t>
            </a:r>
            <a:endParaRPr lang="en-US" dirty="0"/>
          </a:p>
        </p:txBody>
      </p:sp>
      <p:sp>
        <p:nvSpPr>
          <p:cNvPr id="3" name="Content Placeholder 2"/>
          <p:cNvSpPr>
            <a:spLocks noGrp="1"/>
          </p:cNvSpPr>
          <p:nvPr>
            <p:ph idx="1"/>
          </p:nvPr>
        </p:nvSpPr>
        <p:spPr/>
        <p:txBody>
          <a:bodyPr>
            <a:normAutofit/>
          </a:bodyPr>
          <a:lstStyle/>
          <a:p>
            <a:pPr marL="0" indent="0">
              <a:buNone/>
            </a:pPr>
            <a:r>
              <a:rPr lang="vi-VN" dirty="0"/>
              <a:t>Ceph là</a:t>
            </a:r>
            <a:r>
              <a:rPr lang="vi-VN" b="0" dirty="0"/>
              <a:t> giải pháp mã nguồn mở để xây dựng hạ tầng lưu trữ phân </a:t>
            </a:r>
            <a:r>
              <a:rPr lang="vi-VN" b="0" dirty="0" smtClean="0"/>
              <a:t>tán</a:t>
            </a:r>
            <a:endParaRPr lang="en-US" b="0" dirty="0" smtClean="0"/>
          </a:p>
          <a:p>
            <a:pPr lvl="1"/>
            <a:r>
              <a:rPr lang="en-US" b="0" dirty="0"/>
              <a:t>Ổ</a:t>
            </a:r>
            <a:r>
              <a:rPr lang="vi-VN" b="0" dirty="0" smtClean="0"/>
              <a:t>n định</a:t>
            </a:r>
            <a:endParaRPr lang="en-US" b="0" dirty="0"/>
          </a:p>
          <a:p>
            <a:pPr lvl="1"/>
            <a:r>
              <a:rPr lang="en-US" b="0" dirty="0" smtClean="0"/>
              <a:t>Đ</a:t>
            </a:r>
            <a:r>
              <a:rPr lang="vi-VN" b="0" dirty="0" smtClean="0"/>
              <a:t>ộ </a:t>
            </a:r>
            <a:r>
              <a:rPr lang="vi-VN" b="0" dirty="0"/>
              <a:t>tin cậy </a:t>
            </a:r>
            <a:r>
              <a:rPr lang="en-US" b="0" dirty="0" err="1" smtClean="0"/>
              <a:t>cao</a:t>
            </a:r>
            <a:endParaRPr lang="en-US" b="0" dirty="0" smtClean="0"/>
          </a:p>
          <a:p>
            <a:pPr lvl="1"/>
            <a:r>
              <a:rPr lang="en-US" b="0" dirty="0" smtClean="0"/>
              <a:t>H</a:t>
            </a:r>
            <a:r>
              <a:rPr lang="vi-VN" b="0" dirty="0" smtClean="0"/>
              <a:t>iệu </a:t>
            </a:r>
            <a:r>
              <a:rPr lang="vi-VN" b="0" dirty="0"/>
              <a:t>năng </a:t>
            </a:r>
            <a:r>
              <a:rPr lang="vi-VN" b="0" dirty="0" smtClean="0"/>
              <a:t>cao</a:t>
            </a:r>
            <a:endParaRPr lang="en-US" b="0" dirty="0" smtClean="0"/>
          </a:p>
          <a:p>
            <a:pPr lvl="1"/>
            <a:r>
              <a:rPr lang="en-US" b="0" dirty="0" smtClean="0"/>
              <a:t>D</a:t>
            </a:r>
            <a:r>
              <a:rPr lang="vi-VN" b="0" dirty="0" smtClean="0"/>
              <a:t>ễ </a:t>
            </a:r>
            <a:r>
              <a:rPr lang="vi-VN" b="0" dirty="0"/>
              <a:t>dàng </a:t>
            </a:r>
            <a:r>
              <a:rPr lang="vi-VN" b="0" dirty="0" smtClean="0"/>
              <a:t>mở</a:t>
            </a:r>
            <a:r>
              <a:rPr lang="en-US" b="0" dirty="0" smtClean="0"/>
              <a:t> </a:t>
            </a:r>
            <a:r>
              <a:rPr lang="vi-VN" b="0" dirty="0" smtClean="0"/>
              <a:t>rộng</a:t>
            </a:r>
            <a:r>
              <a:rPr lang="vi-VN" b="0" dirty="0"/>
              <a:t>. </a:t>
            </a:r>
            <a:endParaRPr lang="en-US" b="0" dirty="0" smtClean="0"/>
          </a:p>
        </p:txBody>
      </p:sp>
    </p:spTree>
    <p:extLst>
      <p:ext uri="{BB962C8B-B14F-4D97-AF65-F5344CB8AC3E}">
        <p14:creationId xmlns:p14="http://schemas.microsoft.com/office/powerpoint/2010/main" val="6470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Ceph Block Storage</a:t>
            </a:r>
          </a:p>
        </p:txBody>
      </p:sp>
      <p:sp>
        <p:nvSpPr>
          <p:cNvPr id="3" name="Content Placeholder 2"/>
          <p:cNvSpPr>
            <a:spLocks noGrp="1"/>
          </p:cNvSpPr>
          <p:nvPr>
            <p:ph idx="1"/>
          </p:nvPr>
        </p:nvSpPr>
        <p:spPr/>
        <p:txBody>
          <a:bodyPr>
            <a:normAutofit/>
          </a:bodyPr>
          <a:lstStyle/>
          <a:p>
            <a:r>
              <a:rPr lang="vi-VN" b="0"/>
              <a:t>Ceph cung cấp backend là block device để lưu trữ volume máy ảo và OS image cho</a:t>
            </a:r>
            <a:r>
              <a:rPr lang="en-US" b="0"/>
              <a:t> </a:t>
            </a:r>
            <a:r>
              <a:rPr lang="vi-VN" b="0"/>
              <a:t>Cinder và </a:t>
            </a:r>
            <a:r>
              <a:rPr lang="vi-VN" b="0" smtClean="0"/>
              <a:t>Glance</a:t>
            </a:r>
            <a:endParaRPr lang="en-US" b="0" smtClean="0"/>
          </a:p>
          <a:p>
            <a:r>
              <a:rPr lang="vi-VN" b="0" smtClean="0"/>
              <a:t>Các </a:t>
            </a:r>
            <a:r>
              <a:rPr lang="vi-VN" b="0"/>
              <a:t>volume và image này là </a:t>
            </a:r>
            <a:r>
              <a:rPr lang="vi-VN" b="0" smtClean="0"/>
              <a:t>thin</a:t>
            </a:r>
            <a:r>
              <a:rPr lang="en-US" b="0" smtClean="0"/>
              <a:t> </a:t>
            </a:r>
            <a:r>
              <a:rPr lang="vi-VN" b="0" smtClean="0"/>
              <a:t>provisioned</a:t>
            </a:r>
            <a:r>
              <a:rPr lang="vi-VN" b="0"/>
              <a:t>, có nghĩa chỉ lưu trữ các dữ liệu object bị thay đổi, giúp tiết kiệm tài nguyên lưu </a:t>
            </a:r>
            <a:r>
              <a:rPr lang="vi-VN" b="0" smtClean="0"/>
              <a:t>trữ.</a:t>
            </a:r>
            <a:endParaRPr lang="en-US" b="0"/>
          </a:p>
          <a:p>
            <a:r>
              <a:rPr lang="en-US" sz="3200" b="0" smtClean="0"/>
              <a:t>Snapshot </a:t>
            </a:r>
            <a:r>
              <a:rPr lang="en-US" sz="3200" b="0"/>
              <a:t>/ </a:t>
            </a:r>
            <a:r>
              <a:rPr lang="en-US" sz="3200" b="0" smtClean="0"/>
              <a:t>Revert</a:t>
            </a:r>
          </a:p>
          <a:p>
            <a:r>
              <a:rPr lang="en-US" sz="3200" b="0" smtClean="0"/>
              <a:t>Copy-on-write</a:t>
            </a:r>
            <a:r>
              <a:rPr lang="en-US" sz="3200" b="0"/>
              <a:t>/ clone</a:t>
            </a:r>
          </a:p>
          <a:p>
            <a:endParaRPr lang="en-US"/>
          </a:p>
        </p:txBody>
      </p:sp>
    </p:spTree>
    <p:extLst>
      <p:ext uri="{BB962C8B-B14F-4D97-AF65-F5344CB8AC3E}">
        <p14:creationId xmlns:p14="http://schemas.microsoft.com/office/powerpoint/2010/main" val="4165153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Block-Storage-Demo</a:t>
            </a:r>
            <a:endParaRPr lang="en-US"/>
          </a:p>
        </p:txBody>
      </p:sp>
      <p:pic>
        <p:nvPicPr>
          <p:cNvPr id="4" name="Content Placeholder 3"/>
          <p:cNvPicPr>
            <a:picLocks noGrp="1" noChangeAspect="1"/>
          </p:cNvPicPr>
          <p:nvPr>
            <p:ph idx="1"/>
          </p:nvPr>
        </p:nvPicPr>
        <p:blipFill>
          <a:blip r:embed="rId2"/>
          <a:stretch>
            <a:fillRect/>
          </a:stretch>
        </p:blipFill>
        <p:spPr>
          <a:xfrm>
            <a:off x="1981200" y="2181225"/>
            <a:ext cx="5181600" cy="3257550"/>
          </a:xfrm>
          <a:prstGeom prst="rect">
            <a:avLst/>
          </a:prstGeom>
        </p:spPr>
      </p:pic>
    </p:spTree>
    <p:extLst>
      <p:ext uri="{BB962C8B-B14F-4D97-AF65-F5344CB8AC3E}">
        <p14:creationId xmlns:p14="http://schemas.microsoft.com/office/powerpoint/2010/main" val="26504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Ceph Object Storage</a:t>
            </a:r>
            <a:endParaRPr lang="en-US"/>
          </a:p>
        </p:txBody>
      </p:sp>
      <p:sp>
        <p:nvSpPr>
          <p:cNvPr id="3" name="Content Placeholder 2"/>
          <p:cNvSpPr>
            <a:spLocks noGrp="1"/>
          </p:cNvSpPr>
          <p:nvPr>
            <p:ph idx="1"/>
          </p:nvPr>
        </p:nvSpPr>
        <p:spPr/>
        <p:txBody>
          <a:bodyPr>
            <a:normAutofit fontScale="92500" lnSpcReduction="20000"/>
          </a:bodyPr>
          <a:lstStyle/>
          <a:p>
            <a:r>
              <a:rPr lang="vi-VN" b="0"/>
              <a:t>Ceph cung cấp khả năng truy cập liên tục tới các Object bằng cách sử dụng ngôn ngữ bản địa: </a:t>
            </a:r>
            <a:endParaRPr lang="en-US" b="0" smtClean="0"/>
          </a:p>
          <a:p>
            <a:pPr lvl="1"/>
            <a:r>
              <a:rPr lang="vi-VN" b="0" smtClean="0"/>
              <a:t>binding </a:t>
            </a:r>
            <a:r>
              <a:rPr lang="vi-VN" b="0"/>
              <a:t>hoặc radosgw, </a:t>
            </a:r>
            <a:endParaRPr lang="en-US" b="0" smtClean="0"/>
          </a:p>
          <a:p>
            <a:pPr lvl="1"/>
            <a:r>
              <a:rPr lang="vi-VN" b="0" smtClean="0"/>
              <a:t>giao </a:t>
            </a:r>
            <a:r>
              <a:rPr lang="vi-VN" b="0"/>
              <a:t>diện REST tương thích với các ứng dụng được viết cho S3 và Swift.</a:t>
            </a:r>
          </a:p>
          <a:p>
            <a:r>
              <a:rPr lang="vi-VN" b="0"/>
              <a:t>Thư viện phần mềm của Ceph cung cấp các ứng dụng cho khách hàng với khả năng truy cập trực tiếp tới hệ thống lưu trữ dựa trên RADOS Object và cung cấp một nền tảng cho một số tính năng cao cấp của Ceph, bao gồm RADOS Block Device (RBD), RADOS Gateway và Ceph File System</a:t>
            </a:r>
            <a:r>
              <a:rPr lang="vi-VN" b="0" smtClean="0"/>
              <a:t>.</a:t>
            </a:r>
            <a:endParaRPr lang="vi-VN" b="0"/>
          </a:p>
        </p:txBody>
      </p:sp>
    </p:spTree>
    <p:extLst>
      <p:ext uri="{BB962C8B-B14F-4D97-AF65-F5344CB8AC3E}">
        <p14:creationId xmlns:p14="http://schemas.microsoft.com/office/powerpoint/2010/main" val="3493257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Object-Storage-Demo</a:t>
            </a:r>
            <a:endParaRPr lang="en-US"/>
          </a:p>
        </p:txBody>
      </p:sp>
      <p:sp>
        <p:nvSpPr>
          <p:cNvPr id="3" name="Content Placeholder 2"/>
          <p:cNvSpPr>
            <a:spLocks noGrp="1"/>
          </p:cNvSpPr>
          <p:nvPr>
            <p:ph idx="1"/>
          </p:nvPr>
        </p:nvSpPr>
        <p:spPr/>
        <p:txBody>
          <a:bodyPr/>
          <a:lstStyle/>
          <a:p>
            <a:r>
              <a:rPr lang="en-US" sz="2000"/>
              <a:t>#swift -A  </a:t>
            </a:r>
            <a:r>
              <a:rPr lang="en-US" sz="2000">
                <a:hlinkClick r:id="rId2"/>
              </a:rPr>
              <a:t>http://172.20.80.15:7480/auth/1.0</a:t>
            </a:r>
            <a:r>
              <a:rPr lang="en-US" sz="2000"/>
              <a:t> -U testuser1:swift -K SX9jeouPHK9BGVkKhF2YYjntBSh7U3oX8wjFtHeg post </a:t>
            </a:r>
            <a:r>
              <a:rPr lang="en-US" sz="2000" smtClean="0"/>
              <a:t>first-bucket</a:t>
            </a:r>
          </a:p>
          <a:p>
            <a:endParaRPr lang="en-US" sz="2000"/>
          </a:p>
          <a:p>
            <a:endParaRPr lang="en-US" sz="2000" smtClean="0"/>
          </a:p>
          <a:p>
            <a:r>
              <a:rPr lang="en-US" sz="2000" smtClean="0"/>
              <a:t>#</a:t>
            </a:r>
            <a:r>
              <a:rPr lang="en-US" sz="2000"/>
              <a:t>swift -A  </a:t>
            </a:r>
            <a:r>
              <a:rPr lang="en-US" sz="2000">
                <a:hlinkClick r:id="rId2"/>
              </a:rPr>
              <a:t>http://172.20.80.15:7480/auth/1.0</a:t>
            </a:r>
            <a:r>
              <a:rPr lang="en-US" sz="2000"/>
              <a:t> -U testuser1:swift -K SX9jeouPHK9BGVkKhF2YYjntBSh7U3oX8wjFtHeg </a:t>
            </a:r>
            <a:r>
              <a:rPr lang="en-US" sz="2000" smtClean="0"/>
              <a:t>list</a:t>
            </a:r>
          </a:p>
          <a:p>
            <a:endParaRPr lang="en-US" sz="2000"/>
          </a:p>
          <a:p>
            <a:endParaRPr lang="en-US" sz="2000" smtClean="0"/>
          </a:p>
          <a:p>
            <a:r>
              <a:rPr lang="en-US" sz="2000" smtClean="0"/>
              <a:t>Verify</a:t>
            </a:r>
            <a:endParaRPr lang="en-US" sz="200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0"/>
            <a:ext cx="9144000" cy="3393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5200"/>
            <a:ext cx="9144000" cy="4975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409211"/>
            <a:ext cx="9144000" cy="75445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494442"/>
            <a:ext cx="9144000" cy="499381"/>
          </a:xfrm>
          <a:prstGeom prst="rect">
            <a:avLst/>
          </a:prstGeom>
        </p:spPr>
      </p:pic>
    </p:spTree>
    <p:extLst>
      <p:ext uri="{BB962C8B-B14F-4D97-AF65-F5344CB8AC3E}">
        <p14:creationId xmlns:p14="http://schemas.microsoft.com/office/powerpoint/2010/main" val="2602134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8000" smtClean="0"/>
              <a:t>Calamari</a:t>
            </a:r>
            <a:endParaRPr lang="en-US" sz="8000"/>
          </a:p>
        </p:txBody>
      </p:sp>
    </p:spTree>
    <p:extLst>
      <p:ext uri="{BB962C8B-B14F-4D97-AF65-F5344CB8AC3E}">
        <p14:creationId xmlns:p14="http://schemas.microsoft.com/office/powerpoint/2010/main" val="1574360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5" name="Content Placeholder 2"/>
          <p:cNvSpPr>
            <a:spLocks noGrp="1"/>
          </p:cNvSpPr>
          <p:nvPr>
            <p:ph idx="1"/>
          </p:nvPr>
        </p:nvSpPr>
        <p:spPr>
          <a:xfrm>
            <a:off x="457200" y="1295400"/>
            <a:ext cx="8229600" cy="5029200"/>
          </a:xfrm>
        </p:spPr>
        <p:txBody>
          <a:bodyPr/>
          <a:lstStyle/>
          <a:p>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từ</a:t>
            </a:r>
            <a:r>
              <a:rPr lang="en-US" dirty="0" smtClean="0"/>
              <a:t> </a:t>
            </a:r>
            <a:r>
              <a:rPr lang="en-US" dirty="0" err="1" smtClean="0"/>
              <a:t>năm</a:t>
            </a:r>
            <a:r>
              <a:rPr lang="en-US" dirty="0" smtClean="0"/>
              <a:t> 2013 </a:t>
            </a:r>
            <a:r>
              <a:rPr lang="en-US" dirty="0" err="1" smtClean="0"/>
              <a:t>bởi</a:t>
            </a:r>
            <a:r>
              <a:rPr lang="en-US" dirty="0" smtClean="0"/>
              <a:t> </a:t>
            </a:r>
            <a:r>
              <a:rPr lang="en-US" dirty="0" err="1" smtClean="0"/>
              <a:t>Intank</a:t>
            </a:r>
            <a:endParaRPr lang="en-US" dirty="0" smtClean="0"/>
          </a:p>
          <a:p>
            <a:r>
              <a:rPr lang="en-US" dirty="0" err="1" smtClean="0"/>
              <a:t>Là</a:t>
            </a:r>
            <a:r>
              <a:rPr lang="en-US" dirty="0" smtClean="0"/>
              <a:t> </a:t>
            </a:r>
            <a:r>
              <a:rPr lang="en-US" dirty="0" err="1" smtClean="0"/>
              <a:t>giải</a:t>
            </a:r>
            <a:r>
              <a:rPr lang="en-US" dirty="0" smtClean="0"/>
              <a:t> </a:t>
            </a:r>
            <a:r>
              <a:rPr lang="en-US" dirty="0" err="1" smtClean="0"/>
              <a:t>pháp</a:t>
            </a:r>
            <a:r>
              <a:rPr lang="en-US" dirty="0" smtClean="0"/>
              <a:t> monitor </a:t>
            </a:r>
            <a:r>
              <a:rPr lang="en-US" dirty="0" err="1" smtClean="0"/>
              <a:t>hạ</a:t>
            </a:r>
            <a:r>
              <a:rPr lang="en-US" dirty="0" smtClean="0"/>
              <a:t> </a:t>
            </a:r>
            <a:r>
              <a:rPr lang="en-US" dirty="0" err="1" smtClean="0"/>
              <a:t>tầng</a:t>
            </a:r>
            <a:r>
              <a:rPr lang="en-US" dirty="0" smtClean="0"/>
              <a:t> </a:t>
            </a:r>
            <a:r>
              <a:rPr lang="en-US" dirty="0" err="1" smtClean="0"/>
              <a:t>Ceph</a:t>
            </a:r>
            <a:r>
              <a:rPr lang="en-US" dirty="0" smtClean="0"/>
              <a:t> Cluster</a:t>
            </a:r>
          </a:p>
          <a:p>
            <a:r>
              <a:rPr lang="en-US" dirty="0" err="1" smtClean="0"/>
              <a:t>Cung</a:t>
            </a:r>
            <a:r>
              <a:rPr lang="en-US" dirty="0" smtClean="0"/>
              <a:t> </a:t>
            </a:r>
            <a:r>
              <a:rPr lang="en-US" dirty="0" err="1" smtClean="0"/>
              <a:t>cấp</a:t>
            </a:r>
            <a:r>
              <a:rPr lang="en-US" dirty="0" smtClean="0"/>
              <a:t> </a:t>
            </a:r>
            <a:r>
              <a:rPr lang="en-US" dirty="0" err="1" smtClean="0"/>
              <a:t>giao</a:t>
            </a:r>
            <a:r>
              <a:rPr lang="en-US" dirty="0" smtClean="0"/>
              <a:t> </a:t>
            </a:r>
            <a:r>
              <a:rPr lang="en-US" dirty="0" err="1" smtClean="0"/>
              <a:t>diện</a:t>
            </a:r>
            <a:r>
              <a:rPr lang="en-US" dirty="0" smtClean="0"/>
              <a:t> Web Interface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 </a:t>
            </a:r>
            <a:r>
              <a:rPr lang="en-US" smtClean="0"/>
              <a:t>cuối</a:t>
            </a:r>
            <a:endParaRPr lang="en-US" dirty="0" smtClean="0"/>
          </a:p>
          <a:p>
            <a:r>
              <a:rPr lang="en-US" dirty="0" err="1" smtClean="0"/>
              <a:t>Năm</a:t>
            </a:r>
            <a:r>
              <a:rPr lang="en-US" dirty="0" smtClean="0"/>
              <a:t> 2014, </a:t>
            </a:r>
            <a:r>
              <a:rPr lang="en-US" dirty="0" err="1" smtClean="0"/>
              <a:t>được</a:t>
            </a:r>
            <a:r>
              <a:rPr lang="en-US" dirty="0" smtClean="0"/>
              <a:t> </a:t>
            </a:r>
            <a:r>
              <a:rPr lang="en-US" dirty="0" err="1" smtClean="0"/>
              <a:t>phát</a:t>
            </a:r>
            <a:r>
              <a:rPr lang="en-US" dirty="0" smtClean="0"/>
              <a:t> </a:t>
            </a:r>
            <a:r>
              <a:rPr lang="en-US" dirty="0" err="1" smtClean="0"/>
              <a:t>hành</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Opensource</a:t>
            </a:r>
            <a:endParaRPr lang="en-US" dirty="0" smtClean="0"/>
          </a:p>
        </p:txBody>
      </p:sp>
    </p:spTree>
    <p:extLst>
      <p:ext uri="{BB962C8B-B14F-4D97-AF65-F5344CB8AC3E}">
        <p14:creationId xmlns:p14="http://schemas.microsoft.com/office/powerpoint/2010/main" val="2148764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50800" dist="38100" dir="18900000" algn="bl" rotWithShape="0">
                    <a:prstClr val="black">
                      <a:alpha val="40000"/>
                    </a:prstClr>
                  </a:outerShdw>
                </a:effectLst>
              </a:rPr>
              <a:t>Kiến trúc layer</a:t>
            </a:r>
            <a:endParaRPr lang="en-US" dirty="0">
              <a:effectLst>
                <a:outerShdw blurRad="50800" dist="38100" dir="18900000" algn="bl" rotWithShape="0">
                  <a:prstClr val="black">
                    <a:alpha val="40000"/>
                  </a:prstClr>
                </a:outerShdw>
              </a:effectLst>
            </a:endParaRPr>
          </a:p>
        </p:txBody>
      </p:sp>
      <p:sp>
        <p:nvSpPr>
          <p:cNvPr id="4" name="Rectangle 3"/>
          <p:cNvSpPr/>
          <p:nvPr/>
        </p:nvSpPr>
        <p:spPr>
          <a:xfrm>
            <a:off x="0" y="1676400"/>
            <a:ext cx="914400" cy="449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Dashboard</a:t>
            </a:r>
            <a:endParaRPr lang="en-US" sz="1200">
              <a:solidFill>
                <a:schemeClr val="tx1"/>
              </a:solidFill>
            </a:endParaRPr>
          </a:p>
        </p:txBody>
      </p:sp>
      <p:sp>
        <p:nvSpPr>
          <p:cNvPr id="5" name="Rectangle 4"/>
          <p:cNvSpPr/>
          <p:nvPr/>
        </p:nvSpPr>
        <p:spPr>
          <a:xfrm>
            <a:off x="1066800" y="1676400"/>
            <a:ext cx="762000" cy="44958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Apache</a:t>
            </a:r>
            <a:endParaRPr lang="en-US" sz="1200">
              <a:solidFill>
                <a:schemeClr val="tx1"/>
              </a:solidFill>
            </a:endParaRPr>
          </a:p>
        </p:txBody>
      </p:sp>
      <p:sp>
        <p:nvSpPr>
          <p:cNvPr id="6" name="Rounded Rectangle 5"/>
          <p:cNvSpPr/>
          <p:nvPr/>
        </p:nvSpPr>
        <p:spPr>
          <a:xfrm>
            <a:off x="2590800" y="1676400"/>
            <a:ext cx="1447800" cy="533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Media</a:t>
            </a:r>
            <a:endParaRPr lang="en-US">
              <a:solidFill>
                <a:schemeClr val="tx1"/>
              </a:solidFill>
            </a:endParaRPr>
          </a:p>
        </p:txBody>
      </p:sp>
      <p:sp>
        <p:nvSpPr>
          <p:cNvPr id="7" name="Rounded Rectangle 6"/>
          <p:cNvSpPr/>
          <p:nvPr/>
        </p:nvSpPr>
        <p:spPr>
          <a:xfrm>
            <a:off x="2590800" y="2438400"/>
            <a:ext cx="1316182" cy="2133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Rest API</a:t>
            </a:r>
            <a:endParaRPr lang="en-US">
              <a:solidFill>
                <a:schemeClr val="tx1"/>
              </a:solidFill>
            </a:endParaRPr>
          </a:p>
        </p:txBody>
      </p:sp>
      <p:sp>
        <p:nvSpPr>
          <p:cNvPr id="8" name="Rounded Rectangle 7"/>
          <p:cNvSpPr/>
          <p:nvPr/>
        </p:nvSpPr>
        <p:spPr>
          <a:xfrm>
            <a:off x="2590800" y="5334000"/>
            <a:ext cx="18288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Graphite.render</a:t>
            </a:r>
            <a:endParaRPr lang="en-US">
              <a:solidFill>
                <a:schemeClr val="tx1"/>
              </a:solidFill>
            </a:endParaRPr>
          </a:p>
        </p:txBody>
      </p:sp>
      <p:sp>
        <p:nvSpPr>
          <p:cNvPr id="9" name="Can 8"/>
          <p:cNvSpPr/>
          <p:nvPr/>
        </p:nvSpPr>
        <p:spPr>
          <a:xfrm>
            <a:off x="4572000" y="1653845"/>
            <a:ext cx="990600" cy="533400"/>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Static files</a:t>
            </a:r>
            <a:endParaRPr lang="en-US">
              <a:solidFill>
                <a:schemeClr val="tx1"/>
              </a:solidFill>
            </a:endParaRPr>
          </a:p>
        </p:txBody>
      </p:sp>
      <p:sp>
        <p:nvSpPr>
          <p:cNvPr id="10" name="Can 9"/>
          <p:cNvSpPr/>
          <p:nvPr/>
        </p:nvSpPr>
        <p:spPr>
          <a:xfrm>
            <a:off x="4637316" y="2471057"/>
            <a:ext cx="838200" cy="533400"/>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User</a:t>
            </a:r>
            <a:endParaRPr lang="en-US">
              <a:solidFill>
                <a:schemeClr val="tx1"/>
              </a:solidFill>
            </a:endParaRPr>
          </a:p>
        </p:txBody>
      </p:sp>
      <p:sp>
        <p:nvSpPr>
          <p:cNvPr id="11" name="Can 10"/>
          <p:cNvSpPr/>
          <p:nvPr/>
        </p:nvSpPr>
        <p:spPr>
          <a:xfrm>
            <a:off x="4664530" y="3253281"/>
            <a:ext cx="838200" cy="533400"/>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Event</a:t>
            </a:r>
            <a:endParaRPr lang="en-US">
              <a:solidFill>
                <a:schemeClr val="tx1"/>
              </a:solidFill>
            </a:endParaRPr>
          </a:p>
        </p:txBody>
      </p:sp>
      <p:sp>
        <p:nvSpPr>
          <p:cNvPr id="12" name="Can 11"/>
          <p:cNvSpPr/>
          <p:nvPr/>
        </p:nvSpPr>
        <p:spPr>
          <a:xfrm>
            <a:off x="4699910" y="4060371"/>
            <a:ext cx="838200" cy="533400"/>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State</a:t>
            </a:r>
            <a:endParaRPr lang="en-US">
              <a:solidFill>
                <a:schemeClr val="tx1"/>
              </a:solidFill>
            </a:endParaRPr>
          </a:p>
        </p:txBody>
      </p:sp>
      <p:sp>
        <p:nvSpPr>
          <p:cNvPr id="13" name="Can 12"/>
          <p:cNvSpPr/>
          <p:nvPr/>
        </p:nvSpPr>
        <p:spPr>
          <a:xfrm>
            <a:off x="4727123" y="5609255"/>
            <a:ext cx="1077686" cy="533400"/>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Whisper</a:t>
            </a:r>
            <a:endParaRPr lang="en-US">
              <a:solidFill>
                <a:schemeClr val="tx1"/>
              </a:solidFill>
            </a:endParaRPr>
          </a:p>
        </p:txBody>
      </p:sp>
      <p:sp>
        <p:nvSpPr>
          <p:cNvPr id="14" name="Rectangle 13"/>
          <p:cNvSpPr/>
          <p:nvPr/>
        </p:nvSpPr>
        <p:spPr>
          <a:xfrm>
            <a:off x="5867400" y="3103210"/>
            <a:ext cx="1083828" cy="22479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Management service</a:t>
            </a:r>
            <a:endParaRPr lang="en-US" sz="1200">
              <a:solidFill>
                <a:schemeClr val="tx1"/>
              </a:solidFill>
            </a:endParaRPr>
          </a:p>
        </p:txBody>
      </p:sp>
      <p:sp>
        <p:nvSpPr>
          <p:cNvPr id="15" name="Rectangle 14"/>
          <p:cNvSpPr/>
          <p:nvPr/>
        </p:nvSpPr>
        <p:spPr>
          <a:xfrm>
            <a:off x="7391400" y="3103210"/>
            <a:ext cx="730703" cy="2230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Message</a:t>
            </a:r>
          </a:p>
          <a:p>
            <a:pPr algn="ctr"/>
            <a:r>
              <a:rPr lang="en-US" sz="1200" smtClean="0">
                <a:solidFill>
                  <a:schemeClr val="tx1"/>
                </a:solidFill>
              </a:rPr>
              <a:t>bus</a:t>
            </a:r>
            <a:endParaRPr lang="en-US" sz="1200">
              <a:solidFill>
                <a:schemeClr val="tx1"/>
              </a:solidFill>
            </a:endParaRPr>
          </a:p>
        </p:txBody>
      </p:sp>
      <p:sp>
        <p:nvSpPr>
          <p:cNvPr id="16" name="Rounded Rectangle 15"/>
          <p:cNvSpPr/>
          <p:nvPr/>
        </p:nvSpPr>
        <p:spPr>
          <a:xfrm>
            <a:off x="7162800" y="5600700"/>
            <a:ext cx="959303" cy="533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Cacbon cache</a:t>
            </a:r>
            <a:endParaRPr lang="en-US">
              <a:solidFill>
                <a:schemeClr val="tx1"/>
              </a:solidFill>
            </a:endParaRPr>
          </a:p>
        </p:txBody>
      </p:sp>
      <p:sp>
        <p:nvSpPr>
          <p:cNvPr id="17" name="Rectangle 16"/>
          <p:cNvSpPr/>
          <p:nvPr/>
        </p:nvSpPr>
        <p:spPr>
          <a:xfrm>
            <a:off x="8458200" y="3145971"/>
            <a:ext cx="685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Salt</a:t>
            </a:r>
          </a:p>
          <a:p>
            <a:pPr algn="ctr"/>
            <a:r>
              <a:rPr lang="en-US" sz="1200" smtClean="0">
                <a:solidFill>
                  <a:schemeClr val="tx1"/>
                </a:solidFill>
              </a:rPr>
              <a:t>minion</a:t>
            </a:r>
            <a:endParaRPr lang="en-US" sz="1200">
              <a:solidFill>
                <a:schemeClr val="tx1"/>
              </a:solidFill>
            </a:endParaRPr>
          </a:p>
        </p:txBody>
      </p:sp>
      <p:sp>
        <p:nvSpPr>
          <p:cNvPr id="18" name="Rectangle 17"/>
          <p:cNvSpPr/>
          <p:nvPr/>
        </p:nvSpPr>
        <p:spPr>
          <a:xfrm>
            <a:off x="8458200" y="5219700"/>
            <a:ext cx="685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Diamon</a:t>
            </a:r>
            <a:endParaRPr lang="en-US" sz="1200">
              <a:solidFill>
                <a:schemeClr val="tx1"/>
              </a:solidFill>
            </a:endParaRPr>
          </a:p>
        </p:txBody>
      </p:sp>
      <p:sp>
        <p:nvSpPr>
          <p:cNvPr id="19" name="TextBox 18"/>
          <p:cNvSpPr txBox="1"/>
          <p:nvPr/>
        </p:nvSpPr>
        <p:spPr>
          <a:xfrm>
            <a:off x="1066800" y="1195098"/>
            <a:ext cx="1041952" cy="369332"/>
          </a:xfrm>
          <a:prstGeom prst="rect">
            <a:avLst/>
          </a:prstGeom>
          <a:noFill/>
        </p:spPr>
        <p:txBody>
          <a:bodyPr wrap="none" rtlCol="0">
            <a:spAutoFit/>
          </a:bodyPr>
          <a:lstStyle/>
          <a:p>
            <a:r>
              <a:rPr lang="en-US" smtClean="0"/>
              <a:t>Frontend</a:t>
            </a:r>
            <a:endParaRPr lang="en-US"/>
          </a:p>
        </p:txBody>
      </p:sp>
      <p:cxnSp>
        <p:nvCxnSpPr>
          <p:cNvPr id="21" name="Straight Connector 20"/>
          <p:cNvCxnSpPr>
            <a:endCxn id="6" idx="1"/>
          </p:cNvCxnSpPr>
          <p:nvPr/>
        </p:nvCxnSpPr>
        <p:spPr>
          <a:xfrm>
            <a:off x="1828800" y="194310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28800" y="358140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800" y="5793921"/>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10102" y="1551213"/>
            <a:ext cx="599395" cy="369332"/>
          </a:xfrm>
          <a:prstGeom prst="rect">
            <a:avLst/>
          </a:prstGeom>
          <a:noFill/>
        </p:spPr>
        <p:txBody>
          <a:bodyPr wrap="none" rtlCol="0">
            <a:spAutoFit/>
          </a:bodyPr>
          <a:lstStyle/>
          <a:p>
            <a:r>
              <a:rPr lang="en-US" smtClean="0"/>
              <a:t>wsgi</a:t>
            </a:r>
            <a:endParaRPr lang="en-US"/>
          </a:p>
        </p:txBody>
      </p:sp>
      <p:sp>
        <p:nvSpPr>
          <p:cNvPr id="26" name="TextBox 25"/>
          <p:cNvSpPr txBox="1"/>
          <p:nvPr/>
        </p:nvSpPr>
        <p:spPr>
          <a:xfrm>
            <a:off x="1910101" y="3212068"/>
            <a:ext cx="599395" cy="369332"/>
          </a:xfrm>
          <a:prstGeom prst="rect">
            <a:avLst/>
          </a:prstGeom>
          <a:noFill/>
        </p:spPr>
        <p:txBody>
          <a:bodyPr wrap="none" rtlCol="0">
            <a:spAutoFit/>
          </a:bodyPr>
          <a:lstStyle/>
          <a:p>
            <a:r>
              <a:rPr lang="en-US" smtClean="0"/>
              <a:t>wsgi</a:t>
            </a:r>
            <a:endParaRPr lang="en-US"/>
          </a:p>
        </p:txBody>
      </p:sp>
      <p:sp>
        <p:nvSpPr>
          <p:cNvPr id="27" name="TextBox 26"/>
          <p:cNvSpPr txBox="1"/>
          <p:nvPr/>
        </p:nvSpPr>
        <p:spPr>
          <a:xfrm>
            <a:off x="1910102" y="5424589"/>
            <a:ext cx="599395" cy="369332"/>
          </a:xfrm>
          <a:prstGeom prst="rect">
            <a:avLst/>
          </a:prstGeom>
          <a:noFill/>
        </p:spPr>
        <p:txBody>
          <a:bodyPr wrap="none" rtlCol="0">
            <a:spAutoFit/>
          </a:bodyPr>
          <a:lstStyle/>
          <a:p>
            <a:r>
              <a:rPr lang="en-US" smtClean="0"/>
              <a:t>wsgi</a:t>
            </a:r>
            <a:endParaRPr lang="en-US"/>
          </a:p>
        </p:txBody>
      </p:sp>
      <p:sp>
        <p:nvSpPr>
          <p:cNvPr id="28" name="TextBox 27"/>
          <p:cNvSpPr txBox="1"/>
          <p:nvPr/>
        </p:nvSpPr>
        <p:spPr>
          <a:xfrm>
            <a:off x="2816102" y="992553"/>
            <a:ext cx="997196" cy="646331"/>
          </a:xfrm>
          <a:prstGeom prst="rect">
            <a:avLst/>
          </a:prstGeom>
          <a:noFill/>
        </p:spPr>
        <p:txBody>
          <a:bodyPr wrap="none" rtlCol="0">
            <a:spAutoFit/>
          </a:bodyPr>
          <a:lstStyle/>
          <a:p>
            <a:r>
              <a:rPr lang="en-US" smtClean="0"/>
              <a:t>Request </a:t>
            </a:r>
          </a:p>
          <a:p>
            <a:r>
              <a:rPr lang="en-US" smtClean="0"/>
              <a:t>handlers</a:t>
            </a:r>
            <a:endParaRPr lang="en-US"/>
          </a:p>
        </p:txBody>
      </p:sp>
      <p:sp>
        <p:nvSpPr>
          <p:cNvPr id="29" name="TextBox 28"/>
          <p:cNvSpPr txBox="1"/>
          <p:nvPr/>
        </p:nvSpPr>
        <p:spPr>
          <a:xfrm>
            <a:off x="4664530" y="1179160"/>
            <a:ext cx="1058175" cy="369332"/>
          </a:xfrm>
          <a:prstGeom prst="rect">
            <a:avLst/>
          </a:prstGeom>
          <a:noFill/>
        </p:spPr>
        <p:txBody>
          <a:bodyPr wrap="none" rtlCol="0">
            <a:spAutoFit/>
          </a:bodyPr>
          <a:lstStyle/>
          <a:p>
            <a:r>
              <a:rPr lang="en-US" smtClean="0"/>
              <a:t>Database</a:t>
            </a:r>
            <a:endParaRPr lang="en-US"/>
          </a:p>
        </p:txBody>
      </p:sp>
      <p:sp>
        <p:nvSpPr>
          <p:cNvPr id="30" name="TextBox 29"/>
          <p:cNvSpPr txBox="1"/>
          <p:nvPr/>
        </p:nvSpPr>
        <p:spPr>
          <a:xfrm>
            <a:off x="5867400" y="2553091"/>
            <a:ext cx="1009572" cy="369332"/>
          </a:xfrm>
          <a:prstGeom prst="rect">
            <a:avLst/>
          </a:prstGeom>
          <a:noFill/>
        </p:spPr>
        <p:txBody>
          <a:bodyPr wrap="none" rtlCol="0">
            <a:spAutoFit/>
          </a:bodyPr>
          <a:lstStyle/>
          <a:p>
            <a:r>
              <a:rPr lang="en-US" smtClean="0"/>
              <a:t>Behavior</a:t>
            </a:r>
            <a:endParaRPr lang="en-US"/>
          </a:p>
        </p:txBody>
      </p:sp>
      <p:cxnSp>
        <p:nvCxnSpPr>
          <p:cNvPr id="34" name="Straight Arrow Connector 33"/>
          <p:cNvCxnSpPr>
            <a:endCxn id="17" idx="1"/>
          </p:cNvCxnSpPr>
          <p:nvPr/>
        </p:nvCxnSpPr>
        <p:spPr>
          <a:xfrm>
            <a:off x="8122103" y="3603171"/>
            <a:ext cx="336097"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5" idx="1"/>
          </p:cNvCxnSpPr>
          <p:nvPr/>
        </p:nvCxnSpPr>
        <p:spPr>
          <a:xfrm>
            <a:off x="6951228" y="4218605"/>
            <a:ext cx="440172"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0" idx="2"/>
          </p:cNvCxnSpPr>
          <p:nvPr/>
        </p:nvCxnSpPr>
        <p:spPr>
          <a:xfrm>
            <a:off x="3906982" y="2737757"/>
            <a:ext cx="730334"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4"/>
          </p:cNvCxnSpPr>
          <p:nvPr/>
        </p:nvCxnSpPr>
        <p:spPr>
          <a:xfrm flipV="1">
            <a:off x="5502730" y="3512590"/>
            <a:ext cx="364670" cy="739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509383" y="4319680"/>
            <a:ext cx="364670" cy="739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6" idx="3"/>
          </p:cNvCxnSpPr>
          <p:nvPr/>
        </p:nvCxnSpPr>
        <p:spPr>
          <a:xfrm flipH="1">
            <a:off x="8122103" y="5867400"/>
            <a:ext cx="33609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3" idx="4"/>
          </p:cNvCxnSpPr>
          <p:nvPr/>
        </p:nvCxnSpPr>
        <p:spPr>
          <a:xfrm flipH="1">
            <a:off x="5804809" y="5858359"/>
            <a:ext cx="1408261" cy="1759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391026" y="5890162"/>
            <a:ext cx="33609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3906982" y="4319680"/>
            <a:ext cx="792929" cy="73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3"/>
          </p:cNvCxnSpPr>
          <p:nvPr/>
        </p:nvCxnSpPr>
        <p:spPr>
          <a:xfrm flipH="1" flipV="1">
            <a:off x="3906982" y="3505200"/>
            <a:ext cx="760121" cy="147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213070" y="2534432"/>
            <a:ext cx="973921" cy="369332"/>
          </a:xfrm>
          <a:prstGeom prst="rect">
            <a:avLst/>
          </a:prstGeom>
          <a:noFill/>
        </p:spPr>
        <p:txBody>
          <a:bodyPr wrap="none" rtlCol="0">
            <a:spAutoFit/>
          </a:bodyPr>
          <a:lstStyle/>
          <a:p>
            <a:r>
              <a:rPr lang="en-US" smtClean="0"/>
              <a:t>Backend</a:t>
            </a:r>
            <a:endParaRPr lang="en-US"/>
          </a:p>
        </p:txBody>
      </p:sp>
      <p:sp>
        <p:nvSpPr>
          <p:cNvPr id="55" name="TextBox 54"/>
          <p:cNvSpPr txBox="1"/>
          <p:nvPr/>
        </p:nvSpPr>
        <p:spPr>
          <a:xfrm>
            <a:off x="8415739" y="2561521"/>
            <a:ext cx="736868" cy="369332"/>
          </a:xfrm>
          <a:prstGeom prst="rect">
            <a:avLst/>
          </a:prstGeom>
          <a:noFill/>
        </p:spPr>
        <p:txBody>
          <a:bodyPr wrap="none" rtlCol="0">
            <a:spAutoFit/>
          </a:bodyPr>
          <a:lstStyle/>
          <a:p>
            <a:r>
              <a:rPr lang="en-US" smtClean="0"/>
              <a:t>Agent</a:t>
            </a:r>
            <a:endParaRPr lang="en-US"/>
          </a:p>
        </p:txBody>
      </p:sp>
      <p:cxnSp>
        <p:nvCxnSpPr>
          <p:cNvPr id="57" name="Straight Connector 56"/>
          <p:cNvCxnSpPr/>
          <p:nvPr/>
        </p:nvCxnSpPr>
        <p:spPr>
          <a:xfrm>
            <a:off x="990600" y="985518"/>
            <a:ext cx="0" cy="5562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798" y="992553"/>
            <a:ext cx="0" cy="5562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419600" y="992553"/>
            <a:ext cx="0" cy="5562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67400" y="1008196"/>
            <a:ext cx="0" cy="5562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6450" y="985518"/>
            <a:ext cx="0" cy="5562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90151" y="961932"/>
            <a:ext cx="0" cy="5562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8461" y="1220050"/>
            <a:ext cx="617477" cy="369332"/>
          </a:xfrm>
          <a:prstGeom prst="rect">
            <a:avLst/>
          </a:prstGeom>
          <a:noFill/>
        </p:spPr>
        <p:txBody>
          <a:bodyPr wrap="none" rtlCol="0">
            <a:spAutoFit/>
          </a:bodyPr>
          <a:lstStyle/>
          <a:p>
            <a:r>
              <a:rPr lang="en-US" smtClean="0"/>
              <a:t>User</a:t>
            </a:r>
            <a:endParaRPr lang="en-US"/>
          </a:p>
        </p:txBody>
      </p:sp>
      <p:cxnSp>
        <p:nvCxnSpPr>
          <p:cNvPr id="64" name="Straight Arrow Connector 63"/>
          <p:cNvCxnSpPr>
            <a:endCxn id="6" idx="3"/>
          </p:cNvCxnSpPr>
          <p:nvPr/>
        </p:nvCxnSpPr>
        <p:spPr>
          <a:xfrm flipH="1" flipV="1">
            <a:off x="4038600" y="1943100"/>
            <a:ext cx="515142" cy="28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897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630386" y="2171700"/>
            <a:ext cx="1447800" cy="34671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smtClean="0">
                <a:effectLst>
                  <a:outerShdw blurRad="50800" dist="38100" dir="18900000" algn="bl" rotWithShape="0">
                    <a:prstClr val="black">
                      <a:alpha val="40000"/>
                    </a:prstClr>
                  </a:outerShdw>
                </a:effectLst>
              </a:rPr>
              <a:t>Thành phần</a:t>
            </a:r>
            <a:endParaRPr lang="en-US" dirty="0">
              <a:effectLst>
                <a:outerShdw blurRad="50800" dist="38100" dir="18900000" algn="bl" rotWithShape="0">
                  <a:prstClr val="black">
                    <a:alpha val="40000"/>
                  </a:prstClr>
                </a:outerShdw>
              </a:effectLst>
            </a:endParaRPr>
          </a:p>
        </p:txBody>
      </p:sp>
      <p:sp>
        <p:nvSpPr>
          <p:cNvPr id="6" name="Rounded Rectangle 5"/>
          <p:cNvSpPr/>
          <p:nvPr/>
        </p:nvSpPr>
        <p:spPr>
          <a:xfrm>
            <a:off x="3197679" y="3091542"/>
            <a:ext cx="14478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Rest API</a:t>
            </a:r>
            <a:endParaRPr lang="en-US">
              <a:solidFill>
                <a:schemeClr val="tx1"/>
              </a:solidFill>
            </a:endParaRPr>
          </a:p>
        </p:txBody>
      </p:sp>
      <p:sp>
        <p:nvSpPr>
          <p:cNvPr id="7" name="Rounded Rectangle 6"/>
          <p:cNvSpPr/>
          <p:nvPr/>
        </p:nvSpPr>
        <p:spPr>
          <a:xfrm>
            <a:off x="571500" y="2291442"/>
            <a:ext cx="1447800" cy="2133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Romana</a:t>
            </a:r>
            <a:endParaRPr lang="en-US">
              <a:solidFill>
                <a:schemeClr val="tx1"/>
              </a:solidFill>
            </a:endParaRPr>
          </a:p>
        </p:txBody>
      </p:sp>
      <p:sp>
        <p:nvSpPr>
          <p:cNvPr id="19" name="Rounded Rectangle 18"/>
          <p:cNvSpPr/>
          <p:nvPr/>
        </p:nvSpPr>
        <p:spPr>
          <a:xfrm>
            <a:off x="3630386" y="2560864"/>
            <a:ext cx="14478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Graphite</a:t>
            </a:r>
            <a:endParaRPr lang="en-US">
              <a:solidFill>
                <a:schemeClr val="tx1"/>
              </a:solidFill>
            </a:endParaRPr>
          </a:p>
        </p:txBody>
      </p:sp>
      <p:sp>
        <p:nvSpPr>
          <p:cNvPr id="20" name="Rounded Rectangle 19"/>
          <p:cNvSpPr/>
          <p:nvPr/>
        </p:nvSpPr>
        <p:spPr>
          <a:xfrm>
            <a:off x="3921579" y="4167867"/>
            <a:ext cx="1317171"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Cthulhu</a:t>
            </a:r>
            <a:endParaRPr lang="en-US">
              <a:solidFill>
                <a:schemeClr val="tx1"/>
              </a:solidFill>
            </a:endParaRPr>
          </a:p>
        </p:txBody>
      </p:sp>
      <p:sp>
        <p:nvSpPr>
          <p:cNvPr id="21" name="Rounded Rectangle 20"/>
          <p:cNvSpPr/>
          <p:nvPr/>
        </p:nvSpPr>
        <p:spPr>
          <a:xfrm>
            <a:off x="3918857" y="5105400"/>
            <a:ext cx="1317171"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Salt</a:t>
            </a:r>
            <a:endParaRPr lang="en-US">
              <a:solidFill>
                <a:schemeClr val="tx1"/>
              </a:solidFill>
            </a:endParaRPr>
          </a:p>
        </p:txBody>
      </p:sp>
      <p:cxnSp>
        <p:nvCxnSpPr>
          <p:cNvPr id="22" name="Straight Arrow Connector 21"/>
          <p:cNvCxnSpPr>
            <a:stCxn id="20" idx="2"/>
            <a:endCxn id="21" idx="0"/>
          </p:cNvCxnSpPr>
          <p:nvPr/>
        </p:nvCxnSpPr>
        <p:spPr>
          <a:xfrm flipH="1">
            <a:off x="4577443" y="4701267"/>
            <a:ext cx="2722" cy="404133"/>
          </a:xfrm>
          <a:prstGeom prst="straightConnector1">
            <a:avLst/>
          </a:prstGeom>
          <a:ln w="127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150179" y="3638550"/>
            <a:ext cx="0" cy="533400"/>
          </a:xfrm>
          <a:prstGeom prst="straightConnector1">
            <a:avLst/>
          </a:prstGeom>
          <a:ln w="127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6" idx="1"/>
          </p:cNvCxnSpPr>
          <p:nvPr/>
        </p:nvCxnSpPr>
        <p:spPr>
          <a:xfrm>
            <a:off x="2019300" y="3358242"/>
            <a:ext cx="1178379"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70928" y="2988910"/>
            <a:ext cx="675121" cy="369332"/>
          </a:xfrm>
          <a:prstGeom prst="rect">
            <a:avLst/>
          </a:prstGeom>
          <a:noFill/>
        </p:spPr>
        <p:txBody>
          <a:bodyPr wrap="none" rtlCol="0">
            <a:spAutoFit/>
          </a:bodyPr>
          <a:lstStyle/>
          <a:p>
            <a:r>
              <a:rPr lang="en-US" dirty="0" smtClean="0"/>
              <a:t>HTTP</a:t>
            </a:r>
            <a:endParaRPr lang="en-US" dirty="0"/>
          </a:p>
        </p:txBody>
      </p:sp>
      <p:sp>
        <p:nvSpPr>
          <p:cNvPr id="31" name="Rounded Rectangle 30"/>
          <p:cNvSpPr/>
          <p:nvPr/>
        </p:nvSpPr>
        <p:spPr>
          <a:xfrm>
            <a:off x="6477000" y="1752600"/>
            <a:ext cx="2362200" cy="41719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ounded Rectangle 33"/>
          <p:cNvSpPr/>
          <p:nvPr/>
        </p:nvSpPr>
        <p:spPr>
          <a:xfrm>
            <a:off x="6477000" y="2392526"/>
            <a:ext cx="2362200" cy="15621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7324515" y="1818697"/>
            <a:ext cx="667170" cy="369332"/>
          </a:xfrm>
          <a:prstGeom prst="rect">
            <a:avLst/>
          </a:prstGeom>
          <a:noFill/>
        </p:spPr>
        <p:txBody>
          <a:bodyPr wrap="none" rtlCol="0">
            <a:spAutoFit/>
          </a:bodyPr>
          <a:lstStyle/>
          <a:p>
            <a:r>
              <a:rPr lang="en-US" smtClean="0"/>
              <a:t>Ceph</a:t>
            </a:r>
            <a:endParaRPr lang="en-US"/>
          </a:p>
        </p:txBody>
      </p:sp>
      <p:sp>
        <p:nvSpPr>
          <p:cNvPr id="37" name="Rounded Rectangle 36"/>
          <p:cNvSpPr/>
          <p:nvPr/>
        </p:nvSpPr>
        <p:spPr>
          <a:xfrm>
            <a:off x="7699585" y="2430626"/>
            <a:ext cx="1066800" cy="70679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MON</a:t>
            </a:r>
            <a:endParaRPr lang="en-US">
              <a:solidFill>
                <a:schemeClr val="tx1"/>
              </a:solidFill>
            </a:endParaRPr>
          </a:p>
        </p:txBody>
      </p:sp>
      <p:sp>
        <p:nvSpPr>
          <p:cNvPr id="39" name="Rounded Rectangle 38"/>
          <p:cNvSpPr/>
          <p:nvPr/>
        </p:nvSpPr>
        <p:spPr>
          <a:xfrm>
            <a:off x="6553200" y="2560864"/>
            <a:ext cx="834815" cy="62281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Cluster</a:t>
            </a:r>
            <a:endParaRPr lang="en-US" sz="1600">
              <a:solidFill>
                <a:schemeClr val="tx1"/>
              </a:solidFill>
            </a:endParaRPr>
          </a:p>
        </p:txBody>
      </p:sp>
      <p:sp>
        <p:nvSpPr>
          <p:cNvPr id="40" name="Rounded Rectangle 39"/>
          <p:cNvSpPr/>
          <p:nvPr/>
        </p:nvSpPr>
        <p:spPr>
          <a:xfrm>
            <a:off x="6553199" y="3313534"/>
            <a:ext cx="1219201" cy="622816"/>
          </a:xfrm>
          <a:prstGeom prst="roundRect">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Performance</a:t>
            </a:r>
            <a:endParaRPr lang="en-US" sz="1400">
              <a:solidFill>
                <a:schemeClr val="tx1"/>
              </a:solidFill>
            </a:endParaRPr>
          </a:p>
        </p:txBody>
      </p:sp>
      <p:sp>
        <p:nvSpPr>
          <p:cNvPr id="41" name="Rounded Rectangle 40"/>
          <p:cNvSpPr/>
          <p:nvPr/>
        </p:nvSpPr>
        <p:spPr>
          <a:xfrm>
            <a:off x="6477000" y="4161064"/>
            <a:ext cx="2362200" cy="15621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ounded Rectangle 41"/>
          <p:cNvSpPr/>
          <p:nvPr/>
        </p:nvSpPr>
        <p:spPr>
          <a:xfrm>
            <a:off x="7699585" y="4199164"/>
            <a:ext cx="1066800" cy="70679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OSD</a:t>
            </a:r>
            <a:endParaRPr lang="en-US">
              <a:solidFill>
                <a:schemeClr val="tx1"/>
              </a:solidFill>
            </a:endParaRPr>
          </a:p>
        </p:txBody>
      </p:sp>
      <p:sp>
        <p:nvSpPr>
          <p:cNvPr id="43" name="Rounded Rectangle 42"/>
          <p:cNvSpPr/>
          <p:nvPr/>
        </p:nvSpPr>
        <p:spPr>
          <a:xfrm>
            <a:off x="6553200" y="4329402"/>
            <a:ext cx="834815" cy="62281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Cluster</a:t>
            </a:r>
            <a:endParaRPr lang="en-US" sz="1600">
              <a:solidFill>
                <a:schemeClr val="tx1"/>
              </a:solidFill>
            </a:endParaRPr>
          </a:p>
        </p:txBody>
      </p:sp>
      <p:sp>
        <p:nvSpPr>
          <p:cNvPr id="44" name="Rounded Rectangle 43"/>
          <p:cNvSpPr/>
          <p:nvPr/>
        </p:nvSpPr>
        <p:spPr>
          <a:xfrm>
            <a:off x="6553199" y="5082072"/>
            <a:ext cx="1219201" cy="622816"/>
          </a:xfrm>
          <a:prstGeom prst="roundRect">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Performance</a:t>
            </a:r>
            <a:endParaRPr lang="en-US" sz="1400">
              <a:solidFill>
                <a:schemeClr val="tx1"/>
              </a:solidFill>
            </a:endParaRPr>
          </a:p>
        </p:txBody>
      </p:sp>
      <p:cxnSp>
        <p:nvCxnSpPr>
          <p:cNvPr id="46" name="Straight Arrow Connector 45"/>
          <p:cNvCxnSpPr>
            <a:stCxn id="39" idx="1"/>
          </p:cNvCxnSpPr>
          <p:nvPr/>
        </p:nvCxnSpPr>
        <p:spPr>
          <a:xfrm flipH="1">
            <a:off x="5238750" y="2872272"/>
            <a:ext cx="1314450" cy="2309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1"/>
            <a:endCxn id="21" idx="3"/>
          </p:cNvCxnSpPr>
          <p:nvPr/>
        </p:nvCxnSpPr>
        <p:spPr>
          <a:xfrm flipH="1">
            <a:off x="5236028" y="4640810"/>
            <a:ext cx="1317172" cy="73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1"/>
          </p:cNvCxnSpPr>
          <p:nvPr/>
        </p:nvCxnSpPr>
        <p:spPr>
          <a:xfrm flipH="1" flipV="1">
            <a:off x="5078186" y="2988910"/>
            <a:ext cx="1475013" cy="2404570"/>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0" idx="1"/>
          </p:cNvCxnSpPr>
          <p:nvPr/>
        </p:nvCxnSpPr>
        <p:spPr>
          <a:xfrm flipH="1" flipV="1">
            <a:off x="5078186" y="2667000"/>
            <a:ext cx="1475013" cy="957942"/>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49179" y="1742621"/>
            <a:ext cx="1010213" cy="369332"/>
          </a:xfrm>
          <a:prstGeom prst="rect">
            <a:avLst/>
          </a:prstGeom>
          <a:noFill/>
        </p:spPr>
        <p:txBody>
          <a:bodyPr wrap="none" rtlCol="0">
            <a:spAutoFit/>
          </a:bodyPr>
          <a:lstStyle/>
          <a:p>
            <a:r>
              <a:rPr lang="en-US" dirty="0" smtClean="0"/>
              <a:t>Calamari</a:t>
            </a:r>
            <a:endParaRPr lang="en-US" dirty="0"/>
          </a:p>
        </p:txBody>
      </p:sp>
    </p:spTree>
    <p:extLst>
      <p:ext uri="{BB962C8B-B14F-4D97-AF65-F5344CB8AC3E}">
        <p14:creationId xmlns:p14="http://schemas.microsoft.com/office/powerpoint/2010/main" val="2651135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năng</a:t>
            </a:r>
            <a:endParaRPr lang="en-US" dirty="0"/>
          </a:p>
        </p:txBody>
      </p:sp>
      <p:sp>
        <p:nvSpPr>
          <p:cNvPr id="5" name="Content Placeholder 2"/>
          <p:cNvSpPr>
            <a:spLocks noGrp="1"/>
          </p:cNvSpPr>
          <p:nvPr>
            <p:ph idx="1"/>
          </p:nvPr>
        </p:nvSpPr>
        <p:spPr>
          <a:xfrm>
            <a:off x="457200" y="1295400"/>
            <a:ext cx="8229600" cy="5029200"/>
          </a:xfrm>
        </p:spPr>
        <p:txBody>
          <a:bodyPr/>
          <a:lstStyle/>
          <a:p>
            <a:r>
              <a:rPr lang="en-US" smtClean="0"/>
              <a:t>Monitor:</a:t>
            </a:r>
            <a:endParaRPr lang="en-US" dirty="0" smtClean="0"/>
          </a:p>
        </p:txBody>
      </p:sp>
      <p:graphicFrame>
        <p:nvGraphicFramePr>
          <p:cNvPr id="6" name="Table 5"/>
          <p:cNvGraphicFramePr>
            <a:graphicFrameLocks noGrp="1"/>
          </p:cNvGraphicFramePr>
          <p:nvPr>
            <p:extLst/>
          </p:nvPr>
        </p:nvGraphicFramePr>
        <p:xfrm>
          <a:off x="914400" y="1905000"/>
          <a:ext cx="5406390" cy="367792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14681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640080">
                <a:tc>
                  <a:txBody>
                    <a:bodyPr/>
                    <a:lstStyle/>
                    <a:p>
                      <a:pPr algn="ctr"/>
                      <a:r>
                        <a:rPr lang="en-US" smtClean="0">
                          <a:solidFill>
                            <a:schemeClr val="tx1"/>
                          </a:solidFill>
                        </a:rPr>
                        <a:t>Thành</a:t>
                      </a:r>
                      <a:r>
                        <a:rPr lang="en-US" baseline="0" smtClean="0">
                          <a:solidFill>
                            <a:schemeClr val="tx1"/>
                          </a:solidFill>
                        </a:rPr>
                        <a:t> phần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chemeClr val="tx1"/>
                          </a:solidFill>
                        </a:rPr>
                        <a:t>Hỗ</a:t>
                      </a:r>
                      <a:r>
                        <a:rPr lang="en-US" baseline="0" smtClean="0">
                          <a:solidFill>
                            <a:schemeClr val="tx1"/>
                          </a:solidFill>
                        </a:rPr>
                        <a:t> trợ</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chemeClr val="tx1"/>
                          </a:solidFill>
                        </a:rPr>
                        <a:t>Thành</a:t>
                      </a:r>
                      <a:r>
                        <a:rPr lang="en-US" baseline="0" smtClean="0">
                          <a:solidFill>
                            <a:schemeClr val="tx1"/>
                          </a:solidFill>
                        </a:rPr>
                        <a:t> phần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chemeClr val="tx1"/>
                          </a:solidFill>
                        </a:rPr>
                        <a:t>Hỗ</a:t>
                      </a:r>
                      <a:r>
                        <a:rPr lang="en-US" baseline="0" smtClean="0">
                          <a:solidFill>
                            <a:schemeClr val="tx1"/>
                          </a:solidFill>
                        </a:rPr>
                        <a:t> trợ</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mtClean="0"/>
                        <a:t>Mon Status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 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Throughput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370840">
                <a:tc>
                  <a:txBody>
                    <a:bodyPr/>
                    <a:lstStyle/>
                    <a:p>
                      <a:r>
                        <a:rPr lang="en-US" smtClean="0"/>
                        <a:t>OSD</a:t>
                      </a:r>
                      <a:r>
                        <a:rPr lang="en-US" baseline="0" smtClean="0"/>
                        <a:t> Status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IOPS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mtClean="0"/>
                        <a:t>OSD-Host</a:t>
                      </a:r>
                      <a:r>
                        <a:rPr lang="en-US" baseline="0" smtClean="0"/>
                        <a:t> Mapping</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mtClean="0"/>
                        <a:t>Error/Warning</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mtClean="0"/>
                        <a:t>PG Status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View Logs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mtClean="0"/>
                        <a:t>MDS Status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mtClean="0"/>
                        <a:t>Send Alert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r h="370840">
                <a:tc>
                  <a:txBody>
                    <a:bodyPr/>
                    <a:lstStyle/>
                    <a:p>
                      <a:r>
                        <a:rPr lang="en-US" smtClean="0"/>
                        <a:t>Host</a:t>
                      </a:r>
                      <a:r>
                        <a:rPr lang="en-US" baseline="0" smtClean="0"/>
                        <a:t> Status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Capacity</a:t>
                      </a:r>
                      <a:r>
                        <a:rPr lang="en-US" baseline="0" smtClean="0"/>
                        <a:t> Utilization</a:t>
                      </a:r>
                      <a:endParaRPr lang="en-US" smtClean="0"/>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45382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năng</a:t>
            </a:r>
            <a:endParaRPr lang="en-US" dirty="0"/>
          </a:p>
        </p:txBody>
      </p:sp>
      <p:sp>
        <p:nvSpPr>
          <p:cNvPr id="5" name="Content Placeholder 2"/>
          <p:cNvSpPr>
            <a:spLocks noGrp="1"/>
          </p:cNvSpPr>
          <p:nvPr>
            <p:ph idx="1"/>
          </p:nvPr>
        </p:nvSpPr>
        <p:spPr>
          <a:xfrm>
            <a:off x="457200" y="1295400"/>
            <a:ext cx="8229600" cy="5029200"/>
          </a:xfrm>
        </p:spPr>
        <p:txBody>
          <a:bodyPr/>
          <a:lstStyle/>
          <a:p>
            <a:r>
              <a:rPr lang="en-US" smtClean="0"/>
              <a:t>Manger:</a:t>
            </a:r>
            <a:endParaRPr lang="en-US" dirty="0" smtClean="0"/>
          </a:p>
        </p:txBody>
      </p:sp>
      <p:graphicFrame>
        <p:nvGraphicFramePr>
          <p:cNvPr id="6" name="Table 5"/>
          <p:cNvGraphicFramePr>
            <a:graphicFrameLocks noGrp="1"/>
          </p:cNvGraphicFramePr>
          <p:nvPr>
            <p:extLst/>
          </p:nvPr>
        </p:nvGraphicFramePr>
        <p:xfrm>
          <a:off x="914400" y="1905000"/>
          <a:ext cx="5406390" cy="3134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95631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640080">
                <a:tc>
                  <a:txBody>
                    <a:bodyPr/>
                    <a:lstStyle/>
                    <a:p>
                      <a:pPr algn="ctr"/>
                      <a:r>
                        <a:rPr lang="en-US" smtClean="0">
                          <a:solidFill>
                            <a:schemeClr val="tx1"/>
                          </a:solidFill>
                        </a:rPr>
                        <a:t>Thành</a:t>
                      </a:r>
                      <a:r>
                        <a:rPr lang="en-US" baseline="0" smtClean="0">
                          <a:solidFill>
                            <a:schemeClr val="tx1"/>
                          </a:solidFill>
                        </a:rPr>
                        <a:t> phần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chemeClr val="tx1"/>
                          </a:solidFill>
                        </a:rPr>
                        <a:t>Hỗ</a:t>
                      </a:r>
                      <a:r>
                        <a:rPr lang="en-US" baseline="0" smtClean="0">
                          <a:solidFill>
                            <a:schemeClr val="tx1"/>
                          </a:solidFill>
                        </a:rPr>
                        <a:t> trợ</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chemeClr val="tx1"/>
                          </a:solidFill>
                        </a:rPr>
                        <a:t>Thành</a:t>
                      </a:r>
                      <a:r>
                        <a:rPr lang="en-US" baseline="0" smtClean="0">
                          <a:solidFill>
                            <a:schemeClr val="tx1"/>
                          </a:solidFill>
                        </a:rPr>
                        <a:t> phần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chemeClr val="tx1"/>
                          </a:solidFill>
                        </a:rPr>
                        <a:t>Hỗ</a:t>
                      </a:r>
                      <a:r>
                        <a:rPr lang="en-US" baseline="0" smtClean="0">
                          <a:solidFill>
                            <a:schemeClr val="tx1"/>
                          </a:solidFill>
                        </a:rPr>
                        <a:t> trợ</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mtClean="0"/>
                        <a:t>Deploy Cluster</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 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Object Storage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370840">
                <a:tc>
                  <a:txBody>
                    <a:bodyPr/>
                    <a:lstStyle/>
                    <a:p>
                      <a:r>
                        <a:rPr lang="en-US" smtClean="0"/>
                        <a:t>Deploy Host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mtClean="0"/>
                        <a:t>Cluster</a:t>
                      </a:r>
                      <a:r>
                        <a:rPr lang="en-US" baseline="0" smtClean="0"/>
                        <a:t> Setting</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Partial</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mtClean="0"/>
                        <a:t>OSD</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Partial</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mtClean="0"/>
                        <a:t>Pool</a:t>
                      </a:r>
                      <a:r>
                        <a:rPr lang="en-US" baseline="0" smtClean="0"/>
                        <a:t> (Replicated)</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r h="370840">
                <a:tc>
                  <a:txBody>
                    <a:bodyPr/>
                    <a:lstStyle/>
                    <a:p>
                      <a:r>
                        <a:rPr lang="en-US" smtClean="0"/>
                        <a:t>Pool</a:t>
                      </a:r>
                      <a:r>
                        <a:rPr lang="en-US" baseline="0" smtClean="0"/>
                        <a:t> (EC &amp; Tiering)</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87583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Ceph</a:t>
            </a:r>
            <a:endParaRPr lang="en-US" dirty="0"/>
          </a:p>
        </p:txBody>
      </p:sp>
      <p:sp>
        <p:nvSpPr>
          <p:cNvPr id="3" name="Content Placeholder 2"/>
          <p:cNvSpPr>
            <a:spLocks noGrp="1"/>
          </p:cNvSpPr>
          <p:nvPr>
            <p:ph idx="1"/>
          </p:nvPr>
        </p:nvSpPr>
        <p:spPr/>
        <p:txBody>
          <a:bodyPr/>
          <a:lstStyle/>
          <a:p>
            <a:pPr marL="0" indent="0">
              <a:buNone/>
            </a:pPr>
            <a:r>
              <a:rPr lang="vi-VN" dirty="0"/>
              <a:t>Ceph</a:t>
            </a:r>
            <a:r>
              <a:rPr lang="vi-VN" b="0" dirty="0"/>
              <a:t> cung cấp giải pháp lưu trữ </a:t>
            </a:r>
            <a:r>
              <a:rPr lang="vi-VN" b="0" dirty="0" smtClean="0"/>
              <a:t>theo</a:t>
            </a:r>
            <a:r>
              <a:rPr lang="en-US" b="0" dirty="0" smtClean="0"/>
              <a:t>:</a:t>
            </a:r>
          </a:p>
          <a:p>
            <a:r>
              <a:rPr lang="en-US" b="0" dirty="0"/>
              <a:t>Đ</a:t>
            </a:r>
            <a:r>
              <a:rPr lang="vi-VN" b="0" dirty="0" smtClean="0"/>
              <a:t>ối </a:t>
            </a:r>
            <a:r>
              <a:rPr lang="vi-VN" b="0" dirty="0"/>
              <a:t>tượng (</a:t>
            </a:r>
            <a:r>
              <a:rPr lang="vi-VN" b="0" dirty="0" smtClean="0"/>
              <a:t>Object</a:t>
            </a:r>
            <a:r>
              <a:rPr lang="en-US" b="0" dirty="0" smtClean="0"/>
              <a:t> Storage</a:t>
            </a:r>
            <a:r>
              <a:rPr lang="vi-VN" b="0" dirty="0" smtClean="0"/>
              <a:t>)</a:t>
            </a:r>
            <a:endParaRPr lang="en-US" b="0" dirty="0" smtClean="0"/>
          </a:p>
          <a:p>
            <a:r>
              <a:rPr lang="en-US" b="0" dirty="0" smtClean="0"/>
              <a:t>K</a:t>
            </a:r>
            <a:r>
              <a:rPr lang="vi-VN" b="0" dirty="0" smtClean="0"/>
              <a:t>hối </a:t>
            </a:r>
            <a:r>
              <a:rPr lang="vi-VN" b="0" dirty="0"/>
              <a:t>(</a:t>
            </a:r>
            <a:r>
              <a:rPr lang="vi-VN" b="0" dirty="0" smtClean="0"/>
              <a:t>Block</a:t>
            </a:r>
            <a:r>
              <a:rPr lang="en-US" b="0" dirty="0" smtClean="0"/>
              <a:t> Storage</a:t>
            </a:r>
            <a:r>
              <a:rPr lang="vi-VN" b="0" dirty="0" smtClean="0"/>
              <a:t>)</a:t>
            </a:r>
            <a:endParaRPr lang="en-US" b="0" dirty="0" smtClean="0"/>
          </a:p>
          <a:p>
            <a:r>
              <a:rPr lang="en-US" b="0" dirty="0" smtClean="0"/>
              <a:t>T</a:t>
            </a:r>
            <a:r>
              <a:rPr lang="vi-VN" b="0" dirty="0" smtClean="0"/>
              <a:t>ệp </a:t>
            </a:r>
            <a:r>
              <a:rPr lang="vi-VN" b="0" dirty="0"/>
              <a:t>dữ liệu (</a:t>
            </a:r>
            <a:r>
              <a:rPr lang="vi-VN" b="0" dirty="0" smtClean="0"/>
              <a:t>File</a:t>
            </a:r>
            <a:r>
              <a:rPr lang="en-US" b="0" dirty="0" smtClean="0"/>
              <a:t> Storage</a:t>
            </a:r>
            <a:r>
              <a:rPr lang="vi-VN" b="0" dirty="0" smtClean="0"/>
              <a:t>) </a:t>
            </a:r>
            <a:endParaRPr lang="en-US" b="0" dirty="0"/>
          </a:p>
          <a:p>
            <a:pPr marL="0" indent="0">
              <a:buNone/>
            </a:pPr>
            <a:r>
              <a:rPr lang="en-US" b="0" dirty="0" err="1" smtClean="0">
                <a:latin typeface="Arial" panose="020B0604020202020204" pitchFamily="34" charset="0"/>
                <a:cs typeface="Arial" panose="020B0604020202020204" pitchFamily="34" charset="0"/>
              </a:rPr>
              <a:t>tr</a:t>
            </a:r>
            <a:r>
              <a:rPr lang="vi-VN" b="0" dirty="0" smtClean="0"/>
              <a:t>ong </a:t>
            </a:r>
            <a:r>
              <a:rPr lang="vi-VN" b="0" dirty="0"/>
              <a:t>một nền tảng đơn </a:t>
            </a:r>
            <a:r>
              <a:rPr lang="vi-VN" b="0" dirty="0" smtClean="0"/>
              <a:t>nhấ</a:t>
            </a:r>
            <a:r>
              <a:rPr lang="en-US" b="0" dirty="0" smtClean="0"/>
              <a:t>t</a:t>
            </a:r>
            <a:endParaRPr lang="en-US" dirty="0"/>
          </a:p>
          <a:p>
            <a:endParaRPr lang="en-US" dirty="0"/>
          </a:p>
        </p:txBody>
      </p:sp>
    </p:spTree>
    <p:extLst>
      <p:ext uri="{BB962C8B-B14F-4D97-AF65-F5344CB8AC3E}">
        <p14:creationId xmlns:p14="http://schemas.microsoft.com/office/powerpoint/2010/main" val="626529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Hạn chế</a:t>
            </a:r>
            <a:endParaRPr lang="en-US" dirty="0"/>
          </a:p>
        </p:txBody>
      </p:sp>
      <p:sp>
        <p:nvSpPr>
          <p:cNvPr id="3" name="Content Placeholder 2"/>
          <p:cNvSpPr>
            <a:spLocks noGrp="1"/>
          </p:cNvSpPr>
          <p:nvPr>
            <p:ph idx="1"/>
          </p:nvPr>
        </p:nvSpPr>
        <p:spPr/>
        <p:txBody>
          <a:bodyPr/>
          <a:lstStyle/>
          <a:p>
            <a:r>
              <a:rPr lang="en-US" dirty="0" smtClean="0"/>
              <a:t>2 </a:t>
            </a:r>
            <a:r>
              <a:rPr lang="en-US" dirty="0" err="1" smtClean="0"/>
              <a:t>năm</a:t>
            </a:r>
            <a:r>
              <a:rPr lang="en-US" dirty="0" smtClean="0"/>
              <a:t> </a:t>
            </a:r>
            <a:r>
              <a:rPr lang="en-US" dirty="0" err="1" smtClean="0"/>
              <a:t>trở</a:t>
            </a:r>
            <a:r>
              <a:rPr lang="en-US" dirty="0" smtClean="0"/>
              <a:t> </a:t>
            </a:r>
            <a:r>
              <a:rPr lang="en-US" dirty="0" err="1" smtClean="0"/>
              <a:t>lại</a:t>
            </a:r>
            <a:r>
              <a:rPr lang="en-US" dirty="0" smtClean="0"/>
              <a:t> </a:t>
            </a:r>
            <a:r>
              <a:rPr lang="en-US" dirty="0" err="1" smtClean="0"/>
              <a:t>đây</a:t>
            </a:r>
            <a:r>
              <a:rPr lang="en-US" dirty="0" smtClean="0"/>
              <a:t> </a:t>
            </a:r>
            <a:r>
              <a:rPr lang="en-US" dirty="0" err="1" smtClean="0"/>
              <a:t>đã</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được</a:t>
            </a:r>
            <a:r>
              <a:rPr lang="en-US" dirty="0" smtClean="0"/>
              <a:t> Red-Hat </a:t>
            </a:r>
            <a:r>
              <a:rPr lang="en-US" dirty="0" err="1" smtClean="0"/>
              <a:t>phát</a:t>
            </a:r>
            <a:r>
              <a:rPr lang="en-US" dirty="0" smtClean="0"/>
              <a:t> </a:t>
            </a:r>
            <a:r>
              <a:rPr lang="en-US" dirty="0" err="1" smtClean="0"/>
              <a:t>triển</a:t>
            </a:r>
            <a:r>
              <a:rPr lang="en-US" dirty="0" smtClean="0"/>
              <a:t> </a:t>
            </a:r>
            <a:r>
              <a:rPr lang="en-US" dirty="0" err="1" smtClean="0"/>
              <a:t>tiếp</a:t>
            </a:r>
            <a:endParaRPr lang="en-US" dirty="0" smtClean="0"/>
          </a:p>
          <a:p>
            <a:r>
              <a:rPr lang="en-US" dirty="0" err="1" smtClean="0"/>
              <a:t>Tương</a:t>
            </a:r>
            <a:r>
              <a:rPr lang="en-US" dirty="0" smtClean="0"/>
              <a:t> </a:t>
            </a:r>
            <a:r>
              <a:rPr lang="en-US" dirty="0" err="1" smtClean="0"/>
              <a:t>thích</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thấp</a:t>
            </a:r>
            <a:r>
              <a:rPr lang="en-US" dirty="0" smtClean="0"/>
              <a:t> </a:t>
            </a:r>
            <a:r>
              <a:rPr lang="en-US" dirty="0" err="1" smtClean="0"/>
              <a:t>từ</a:t>
            </a:r>
            <a:r>
              <a:rPr lang="en-US" dirty="0" smtClean="0"/>
              <a:t> Hammer </a:t>
            </a:r>
            <a:r>
              <a:rPr lang="en-US" dirty="0" err="1" smtClean="0"/>
              <a:t>trở</a:t>
            </a:r>
            <a:r>
              <a:rPr lang="en-US" dirty="0" smtClean="0"/>
              <a:t> </a:t>
            </a:r>
            <a:r>
              <a:rPr lang="en-US" dirty="0" err="1" smtClean="0"/>
              <a:t>về</a:t>
            </a:r>
            <a:r>
              <a:rPr lang="en-US" dirty="0" smtClean="0"/>
              <a:t> </a:t>
            </a:r>
            <a:r>
              <a:rPr lang="en-US" dirty="0" err="1" smtClean="0"/>
              <a:t>trước</a:t>
            </a:r>
            <a:endParaRPr lang="en-US" dirty="0" smtClean="0"/>
          </a:p>
          <a:p>
            <a:r>
              <a:rPr lang="en-US" dirty="0" err="1" smtClean="0"/>
              <a:t>Các</a:t>
            </a:r>
            <a:r>
              <a:rPr lang="en-US" dirty="0" smtClean="0"/>
              <a:t> </a:t>
            </a:r>
            <a:r>
              <a:rPr lang="en-US" dirty="0" err="1" smtClean="0"/>
              <a:t>tính</a:t>
            </a:r>
            <a:r>
              <a:rPr lang="en-US" dirty="0" smtClean="0"/>
              <a:t> </a:t>
            </a:r>
            <a:r>
              <a:rPr lang="en-US" dirty="0" err="1" smtClean="0"/>
              <a:t>năng</a:t>
            </a:r>
            <a:r>
              <a:rPr lang="en-US" dirty="0" smtClean="0"/>
              <a:t> manager </a:t>
            </a:r>
            <a:r>
              <a:rPr lang="en-US" dirty="0" err="1" smtClean="0"/>
              <a:t>còn</a:t>
            </a:r>
            <a:r>
              <a:rPr lang="en-US" dirty="0" smtClean="0"/>
              <a:t> </a:t>
            </a:r>
            <a:r>
              <a:rPr lang="en-US" dirty="0" err="1" smtClean="0"/>
              <a:t>rất</a:t>
            </a:r>
            <a:r>
              <a:rPr lang="en-US" dirty="0" smtClean="0"/>
              <a:t> </a:t>
            </a:r>
            <a:r>
              <a:rPr lang="en-US" dirty="0" err="1" smtClean="0"/>
              <a:t>ít</a:t>
            </a:r>
            <a:endParaRPr lang="en-US" dirty="0" smtClean="0"/>
          </a:p>
          <a:p>
            <a:r>
              <a:rPr lang="en-US" dirty="0" err="1" smtClean="0"/>
              <a:t>Nhiều</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phải</a:t>
            </a:r>
            <a:r>
              <a:rPr lang="en-US" dirty="0" smtClean="0"/>
              <a:t> control</a:t>
            </a:r>
          </a:p>
        </p:txBody>
      </p:sp>
    </p:spTree>
    <p:extLst>
      <p:ext uri="{BB962C8B-B14F-4D97-AF65-F5344CB8AC3E}">
        <p14:creationId xmlns:p14="http://schemas.microsoft.com/office/powerpoint/2010/main" val="2715176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Content Placeholder 3"/>
          <p:cNvSpPr>
            <a:spLocks noGrp="1"/>
          </p:cNvSpPr>
          <p:nvPr>
            <p:ph idx="1"/>
          </p:nvPr>
        </p:nvSpPr>
        <p:spPr/>
        <p:txBody>
          <a:bodyPr/>
          <a:lstStyle/>
          <a:p>
            <a:endParaRPr lang="en-US"/>
          </a:p>
        </p:txBody>
      </p:sp>
      <p:pic>
        <p:nvPicPr>
          <p:cNvPr id="1028" name="Picture 4" descr="Kết quả hình ảnh cho ceph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399"/>
            <a:ext cx="8229600" cy="504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53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図 3"/>
          <p:cNvPicPr>
            <a:picLocks noGrp="1" noChangeAspect="1"/>
          </p:cNvPicPr>
          <p:nvPr>
            <p:ph idx="1"/>
          </p:nvPr>
        </p:nvPicPr>
        <p:blipFill>
          <a:blip r:embed="rId2"/>
          <a:stretch>
            <a:fillRect/>
          </a:stretch>
        </p:blipFill>
        <p:spPr>
          <a:xfrm>
            <a:off x="1066800" y="1371600"/>
            <a:ext cx="6858000" cy="4787435"/>
          </a:xfrm>
          <a:prstGeom prst="rect">
            <a:avLst/>
          </a:prstGeom>
        </p:spPr>
      </p:pic>
    </p:spTree>
    <p:extLst>
      <p:ext uri="{BB962C8B-B14F-4D97-AF65-F5344CB8AC3E}">
        <p14:creationId xmlns:p14="http://schemas.microsoft.com/office/powerpoint/2010/main" val="2039999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Ceph</a:t>
            </a:r>
            <a:r>
              <a:rPr lang="en-US" dirty="0"/>
              <a:t> Storage Cluster</a:t>
            </a:r>
          </a:p>
        </p:txBody>
      </p:sp>
      <p:sp>
        <p:nvSpPr>
          <p:cNvPr id="3" name="Content Placeholder 2"/>
          <p:cNvSpPr>
            <a:spLocks noGrp="1"/>
          </p:cNvSpPr>
          <p:nvPr>
            <p:ph idx="1"/>
          </p:nvPr>
        </p:nvSpPr>
        <p:spPr/>
        <p:txBody>
          <a:bodyPr>
            <a:normAutofit fontScale="70000" lnSpcReduction="20000"/>
          </a:bodyPr>
          <a:lstStyle/>
          <a:p>
            <a:pPr marL="285750" indent="-285750">
              <a:buClr>
                <a:schemeClr val="accent1"/>
              </a:buClr>
              <a:buFont typeface="Wingdings" pitchFamily="2" charset="2"/>
              <a:buChar char="v"/>
            </a:pPr>
            <a:r>
              <a:rPr lang="en-US" dirty="0" err="1"/>
              <a:t>Ceph</a:t>
            </a:r>
            <a:r>
              <a:rPr lang="en-US" dirty="0"/>
              <a:t> Monitor</a:t>
            </a:r>
          </a:p>
          <a:p>
            <a:pPr marL="285750" indent="-285750">
              <a:buClr>
                <a:schemeClr val="accent1"/>
              </a:buClr>
              <a:buFont typeface="Arial" pitchFamily="34" charset="0"/>
              <a:buChar char="•"/>
            </a:pPr>
            <a:r>
              <a:rPr lang="en-US" dirty="0" err="1"/>
              <a:t>Chứa</a:t>
            </a:r>
            <a:r>
              <a:rPr lang="en-US" dirty="0"/>
              <a:t> </a:t>
            </a:r>
            <a:r>
              <a:rPr lang="en-US" dirty="0" err="1"/>
              <a:t>bản</a:t>
            </a:r>
            <a:r>
              <a:rPr lang="en-US" dirty="0"/>
              <a:t> </a:t>
            </a:r>
            <a:r>
              <a:rPr lang="en-US" dirty="0" err="1"/>
              <a:t>chính</a:t>
            </a:r>
            <a:r>
              <a:rPr lang="en-US" dirty="0"/>
              <a:t> </a:t>
            </a:r>
            <a:r>
              <a:rPr lang="en-US" dirty="0" err="1"/>
              <a:t>của</a:t>
            </a:r>
            <a:r>
              <a:rPr lang="en-US" dirty="0"/>
              <a:t> cluster map</a:t>
            </a:r>
          </a:p>
          <a:p>
            <a:pPr marL="285750" indent="-285750">
              <a:buClr>
                <a:schemeClr val="accent1"/>
              </a:buClr>
              <a:buFont typeface="Arial" pitchFamily="34" charset="0"/>
              <a:buChar char="•"/>
            </a:pPr>
            <a:r>
              <a:rPr lang="en-US" dirty="0"/>
              <a:t>Client </a:t>
            </a:r>
            <a:r>
              <a:rPr lang="en-US" dirty="0" err="1"/>
              <a:t>sẽ</a:t>
            </a:r>
            <a:r>
              <a:rPr lang="en-US" dirty="0"/>
              <a:t> </a:t>
            </a:r>
            <a:r>
              <a:rPr lang="en-US" dirty="0" err="1"/>
              <a:t>nhận</a:t>
            </a:r>
            <a:r>
              <a:rPr lang="en-US" dirty="0"/>
              <a:t> </a:t>
            </a:r>
            <a:r>
              <a:rPr lang="en-US" dirty="0" err="1"/>
              <a:t>bản</a:t>
            </a:r>
            <a:r>
              <a:rPr lang="en-US" dirty="0"/>
              <a:t> copy </a:t>
            </a:r>
            <a:r>
              <a:rPr lang="en-US" dirty="0" err="1"/>
              <a:t>từ</a:t>
            </a:r>
            <a:r>
              <a:rPr lang="en-US" dirty="0"/>
              <a:t> Monitor</a:t>
            </a:r>
          </a:p>
          <a:p>
            <a:pPr marL="285750" indent="-285750">
              <a:buClr>
                <a:schemeClr val="accent1"/>
              </a:buClr>
              <a:buFont typeface="Arial" pitchFamily="34" charset="0"/>
              <a:buChar char="•"/>
            </a:pPr>
            <a:r>
              <a:rPr lang="en-US" dirty="0" err="1"/>
              <a:t>Để</a:t>
            </a:r>
            <a:r>
              <a:rPr lang="en-US" dirty="0"/>
              <a:t> </a:t>
            </a:r>
            <a:r>
              <a:rPr lang="en-US" dirty="0" err="1"/>
              <a:t>đảm</a:t>
            </a:r>
            <a:r>
              <a:rPr lang="en-US" dirty="0"/>
              <a:t> </a:t>
            </a:r>
            <a:r>
              <a:rPr lang="en-US" dirty="0" err="1"/>
              <a:t>bảo</a:t>
            </a:r>
            <a:r>
              <a:rPr lang="en-US" dirty="0"/>
              <a:t> </a:t>
            </a:r>
            <a:r>
              <a:rPr lang="en-US" dirty="0" err="1"/>
              <a:t>tính</a:t>
            </a:r>
            <a:r>
              <a:rPr lang="en-US" dirty="0"/>
              <a:t> HA </a:t>
            </a:r>
            <a:r>
              <a:rPr lang="en-US" dirty="0" err="1"/>
              <a:t>cần</a:t>
            </a:r>
            <a:r>
              <a:rPr lang="en-US" dirty="0"/>
              <a:t> </a:t>
            </a:r>
            <a:r>
              <a:rPr lang="en-US" dirty="0" err="1"/>
              <a:t>chạy</a:t>
            </a:r>
            <a:r>
              <a:rPr lang="en-US" dirty="0"/>
              <a:t> </a:t>
            </a:r>
            <a:r>
              <a:rPr lang="en-US" dirty="0" err="1"/>
              <a:t>trên</a:t>
            </a:r>
            <a:r>
              <a:rPr lang="en-US" dirty="0"/>
              <a:t> </a:t>
            </a:r>
            <a:r>
              <a:rPr lang="en-US" dirty="0" err="1"/>
              <a:t>nhiều</a:t>
            </a:r>
            <a:r>
              <a:rPr lang="en-US" dirty="0"/>
              <a:t> Node</a:t>
            </a:r>
          </a:p>
          <a:p>
            <a:pPr marL="285750" indent="-285750">
              <a:buFont typeface="Arial" pitchFamily="34" charset="0"/>
              <a:buChar char="•"/>
            </a:pPr>
            <a:endParaRPr lang="en-US" dirty="0"/>
          </a:p>
          <a:p>
            <a:pPr>
              <a:buClr>
                <a:schemeClr val="accent1"/>
              </a:buClr>
              <a:buFont typeface="Wingdings" pitchFamily="2" charset="2"/>
              <a:buChar char="v"/>
            </a:pPr>
            <a:r>
              <a:rPr lang="en-US" dirty="0" err="1"/>
              <a:t>Ceph</a:t>
            </a:r>
            <a:r>
              <a:rPr lang="en-US" dirty="0"/>
              <a:t> OSD Daemon</a:t>
            </a:r>
          </a:p>
          <a:p>
            <a:pPr>
              <a:buClr>
                <a:schemeClr val="accent1"/>
              </a:buClr>
              <a:buFont typeface="Arial" pitchFamily="34" charset="0"/>
              <a:buChar char="•"/>
            </a:pP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(objects) </a:t>
            </a:r>
            <a:r>
              <a:rPr lang="en-US" dirty="0" err="1"/>
              <a:t>lên</a:t>
            </a:r>
            <a:r>
              <a:rPr lang="en-US" dirty="0"/>
              <a:t> storage node</a:t>
            </a:r>
          </a:p>
          <a:p>
            <a:pPr>
              <a:buClr>
                <a:schemeClr val="accent1"/>
              </a:buClr>
              <a:buFont typeface="Arial" pitchFamily="34" charset="0"/>
              <a:buChar char="•"/>
            </a:pPr>
            <a:r>
              <a:rPr lang="en-US" dirty="0" err="1"/>
              <a:t>Tự</a:t>
            </a:r>
            <a:r>
              <a:rPr lang="en-US" dirty="0"/>
              <a:t> </a:t>
            </a:r>
            <a:r>
              <a:rPr lang="en-US" dirty="0" err="1"/>
              <a:t>kiểm</a:t>
            </a:r>
            <a:r>
              <a:rPr lang="en-US" dirty="0"/>
              <a:t> </a:t>
            </a:r>
            <a:r>
              <a:rPr lang="en-US" dirty="0" err="1"/>
              <a:t>tra</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nó</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các</a:t>
            </a:r>
            <a:r>
              <a:rPr lang="en-US" dirty="0"/>
              <a:t> OSD </a:t>
            </a:r>
            <a:r>
              <a:rPr lang="en-US" dirty="0" err="1"/>
              <a:t>khác</a:t>
            </a:r>
            <a:r>
              <a:rPr lang="en-US" dirty="0"/>
              <a:t> </a:t>
            </a:r>
            <a:r>
              <a:rPr lang="en-US" dirty="0" err="1"/>
              <a:t>và</a:t>
            </a:r>
            <a:r>
              <a:rPr lang="en-US" dirty="0"/>
              <a:t> </a:t>
            </a:r>
            <a:r>
              <a:rPr lang="en-US" dirty="0" err="1"/>
              <a:t>báo</a:t>
            </a:r>
            <a:r>
              <a:rPr lang="en-US" dirty="0"/>
              <a:t> </a:t>
            </a:r>
            <a:r>
              <a:rPr lang="en-US" dirty="0" err="1" smtClean="0"/>
              <a:t>cáo</a:t>
            </a:r>
            <a:r>
              <a:rPr lang="en-US" dirty="0" smtClean="0"/>
              <a:t> </a:t>
            </a:r>
            <a:r>
              <a:rPr lang="en-US" dirty="0" err="1" smtClean="0"/>
              <a:t>cho</a:t>
            </a:r>
            <a:r>
              <a:rPr lang="en-US" dirty="0" smtClean="0"/>
              <a:t> </a:t>
            </a:r>
            <a:r>
              <a:rPr lang="en-US" dirty="0" err="1"/>
              <a:t>Ceph</a:t>
            </a:r>
            <a:r>
              <a:rPr lang="en-US" dirty="0"/>
              <a:t> Monitor</a:t>
            </a:r>
          </a:p>
          <a:p>
            <a:endParaRPr lang="en-US" dirty="0"/>
          </a:p>
          <a:p>
            <a:pPr>
              <a:buClr>
                <a:schemeClr val="accent1"/>
              </a:buClr>
              <a:buFont typeface="Wingdings" pitchFamily="2" charset="2"/>
              <a:buChar char="v"/>
            </a:pPr>
            <a:r>
              <a:rPr lang="en-US" dirty="0" err="1"/>
              <a:t>Một</a:t>
            </a:r>
            <a:r>
              <a:rPr lang="en-US" dirty="0"/>
              <a:t> </a:t>
            </a:r>
            <a:r>
              <a:rPr lang="en-US" dirty="0" err="1"/>
              <a:t>hệ</a:t>
            </a:r>
            <a:r>
              <a:rPr lang="en-US" dirty="0"/>
              <a:t> </a:t>
            </a:r>
            <a:r>
              <a:rPr lang="en-US" dirty="0" err="1"/>
              <a:t>thống</a:t>
            </a:r>
            <a:r>
              <a:rPr lang="en-US" dirty="0"/>
              <a:t> </a:t>
            </a:r>
            <a:r>
              <a:rPr lang="en-US" dirty="0" err="1"/>
              <a:t>Ceph</a:t>
            </a:r>
            <a:r>
              <a:rPr lang="en-US" dirty="0"/>
              <a:t> </a:t>
            </a:r>
            <a:r>
              <a:rPr lang="en-US" dirty="0" err="1"/>
              <a:t>tối</a:t>
            </a:r>
            <a:r>
              <a:rPr lang="en-US" dirty="0"/>
              <a:t> </a:t>
            </a:r>
            <a:r>
              <a:rPr lang="en-US" dirty="0" err="1"/>
              <a:t>thiểu</a:t>
            </a:r>
            <a:r>
              <a:rPr lang="en-US" dirty="0"/>
              <a:t> </a:t>
            </a:r>
            <a:r>
              <a:rPr lang="en-US" dirty="0" err="1"/>
              <a:t>cần</a:t>
            </a:r>
            <a:r>
              <a:rPr lang="en-US" dirty="0"/>
              <a:t> 1 </a:t>
            </a:r>
            <a:r>
              <a:rPr lang="en-US" dirty="0" err="1"/>
              <a:t>Ceph</a:t>
            </a:r>
            <a:r>
              <a:rPr lang="en-US" dirty="0"/>
              <a:t> Monitor </a:t>
            </a:r>
            <a:r>
              <a:rPr lang="en-US" dirty="0" err="1"/>
              <a:t>và</a:t>
            </a:r>
            <a:r>
              <a:rPr lang="en-US" dirty="0"/>
              <a:t> 2 </a:t>
            </a:r>
            <a:r>
              <a:rPr lang="en-US" dirty="0" err="1"/>
              <a:t>Ceph</a:t>
            </a:r>
            <a:r>
              <a:rPr lang="en-US" dirty="0"/>
              <a:t> OSD Daemons</a:t>
            </a:r>
          </a:p>
          <a:p>
            <a:pPr>
              <a:buClr>
                <a:schemeClr val="accent1"/>
              </a:buClr>
              <a:buFont typeface="Wingdings" pitchFamily="2" charset="2"/>
              <a:buChar char="v"/>
            </a:pPr>
            <a:r>
              <a:rPr lang="en-US" dirty="0" smtClean="0"/>
              <a:t>Client </a:t>
            </a:r>
            <a:r>
              <a:rPr lang="en-US" dirty="0" err="1"/>
              <a:t>và</a:t>
            </a:r>
            <a:r>
              <a:rPr lang="en-US" dirty="0"/>
              <a:t> OSD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Crush </a:t>
            </a:r>
            <a:r>
              <a:rPr lang="en-US" dirty="0" err="1"/>
              <a:t>để</a:t>
            </a:r>
            <a:r>
              <a:rPr lang="en-US" dirty="0"/>
              <a:t> </a:t>
            </a:r>
            <a:r>
              <a:rPr lang="en-US" dirty="0" err="1"/>
              <a:t>xác</a:t>
            </a:r>
            <a:r>
              <a:rPr lang="en-US" dirty="0"/>
              <a:t> </a:t>
            </a:r>
            <a:r>
              <a:rPr lang="en-US" dirty="0" err="1"/>
              <a:t>định</a:t>
            </a:r>
            <a:r>
              <a:rPr lang="en-US" dirty="0"/>
              <a:t> </a:t>
            </a:r>
            <a:r>
              <a:rPr lang="en-US" dirty="0" err="1"/>
              <a:t>chính</a:t>
            </a:r>
            <a:r>
              <a:rPr lang="en-US" dirty="0"/>
              <a:t> </a:t>
            </a:r>
            <a:r>
              <a:rPr lang="en-US" dirty="0" err="1"/>
              <a:t>xác</a:t>
            </a:r>
            <a:r>
              <a:rPr lang="en-US" dirty="0"/>
              <a:t> </a:t>
            </a:r>
            <a:r>
              <a:rPr lang="en-US" dirty="0" err="1"/>
              <a:t>vị</a:t>
            </a:r>
            <a:r>
              <a:rPr lang="en-US" dirty="0"/>
              <a:t> </a:t>
            </a:r>
            <a:r>
              <a:rPr lang="en-US" dirty="0" err="1"/>
              <a:t>trí</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391802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Ceph</a:t>
            </a:r>
            <a:r>
              <a:rPr lang="en-US" dirty="0"/>
              <a:t> Storage Cluster</a:t>
            </a:r>
          </a:p>
        </p:txBody>
      </p:sp>
      <p:sp>
        <p:nvSpPr>
          <p:cNvPr id="3" name="Content Placeholder 2"/>
          <p:cNvSpPr>
            <a:spLocks noGrp="1"/>
          </p:cNvSpPr>
          <p:nvPr>
            <p:ph idx="1"/>
          </p:nvPr>
        </p:nvSpPr>
        <p:spPr/>
        <p:txBody>
          <a:bodyPr>
            <a:normAutofit fontScale="85000" lnSpcReduction="10000"/>
          </a:bodyPr>
          <a:lstStyle/>
          <a:p>
            <a:pPr marL="285750" indent="-285750">
              <a:buClr>
                <a:schemeClr val="accent1"/>
              </a:buClr>
              <a:buFont typeface="Wingdings" pitchFamily="2" charset="2"/>
              <a:buChar char="v"/>
            </a:pPr>
            <a:r>
              <a:rPr lang="en-US" dirty="0"/>
              <a:t>Cluster Map</a:t>
            </a:r>
          </a:p>
          <a:p>
            <a:pPr>
              <a:buClr>
                <a:schemeClr val="accent1"/>
              </a:buClr>
              <a:buFont typeface="Arial" pitchFamily="34" charset="0"/>
              <a:buChar char="•"/>
            </a:pPr>
            <a:r>
              <a:rPr lang="en-US" dirty="0"/>
              <a:t>Monitor map: </a:t>
            </a:r>
            <a:r>
              <a:rPr lang="en-US" dirty="0" err="1"/>
              <a:t>Chứa</a:t>
            </a:r>
            <a:r>
              <a:rPr lang="en-US" dirty="0"/>
              <a:t> </a:t>
            </a:r>
            <a:r>
              <a:rPr lang="en-US" dirty="0" err="1"/>
              <a:t>fsid</a:t>
            </a:r>
            <a:r>
              <a:rPr lang="en-US" dirty="0"/>
              <a:t>, </a:t>
            </a:r>
            <a:r>
              <a:rPr lang="en-US" dirty="0" err="1"/>
              <a:t>vị</a:t>
            </a:r>
            <a:r>
              <a:rPr lang="en-US" dirty="0"/>
              <a:t> </a:t>
            </a:r>
            <a:r>
              <a:rPr lang="en-US" dirty="0" err="1"/>
              <a:t>trí,địa</a:t>
            </a:r>
            <a:r>
              <a:rPr lang="en-US" dirty="0"/>
              <a:t> </a:t>
            </a:r>
            <a:r>
              <a:rPr lang="en-US" dirty="0" err="1"/>
              <a:t>chỉ:port</a:t>
            </a:r>
            <a:r>
              <a:rPr lang="en-US" dirty="0"/>
              <a:t> </a:t>
            </a:r>
            <a:r>
              <a:rPr lang="en-US" dirty="0" err="1"/>
              <a:t>mỗi</a:t>
            </a:r>
            <a:r>
              <a:rPr lang="en-US" dirty="0"/>
              <a:t> monitor</a:t>
            </a:r>
          </a:p>
          <a:p>
            <a:pPr>
              <a:buClr>
                <a:schemeClr val="accent1"/>
              </a:buClr>
              <a:buFont typeface="Arial" pitchFamily="34" charset="0"/>
              <a:buChar char="•"/>
            </a:pPr>
            <a:r>
              <a:rPr lang="en-US" dirty="0"/>
              <a:t>OSD Map: </a:t>
            </a:r>
            <a:r>
              <a:rPr lang="en-US" dirty="0" err="1"/>
              <a:t>Chứa</a:t>
            </a:r>
            <a:r>
              <a:rPr lang="en-US" dirty="0"/>
              <a:t> </a:t>
            </a:r>
            <a:r>
              <a:rPr lang="en-US" dirty="0" err="1"/>
              <a:t>fsid</a:t>
            </a:r>
            <a:r>
              <a:rPr lang="en-US" dirty="0"/>
              <a:t>, </a:t>
            </a:r>
            <a:r>
              <a:rPr lang="en-US" dirty="0" err="1"/>
              <a:t>danh</a:t>
            </a:r>
            <a:r>
              <a:rPr lang="en-US" dirty="0"/>
              <a:t> </a:t>
            </a:r>
            <a:r>
              <a:rPr lang="en-US" dirty="0" err="1"/>
              <a:t>sách</a:t>
            </a:r>
            <a:r>
              <a:rPr lang="en-US" dirty="0"/>
              <a:t> pool, </a:t>
            </a:r>
            <a:r>
              <a:rPr lang="en-US" dirty="0" err="1"/>
              <a:t>số</a:t>
            </a:r>
            <a:r>
              <a:rPr lang="en-US" dirty="0"/>
              <a:t> replicate, </a:t>
            </a:r>
            <a:r>
              <a:rPr lang="en-US" dirty="0" err="1"/>
              <a:t>số</a:t>
            </a:r>
            <a:r>
              <a:rPr lang="en-US" dirty="0"/>
              <a:t> PG, </a:t>
            </a:r>
            <a:r>
              <a:rPr lang="en-US" dirty="0" err="1"/>
              <a:t>danh</a:t>
            </a:r>
            <a:r>
              <a:rPr lang="en-US" dirty="0"/>
              <a:t> </a:t>
            </a:r>
            <a:r>
              <a:rPr lang="en-US" dirty="0" err="1"/>
              <a:t>sách</a:t>
            </a:r>
            <a:r>
              <a:rPr lang="en-US" dirty="0"/>
              <a:t> OSD</a:t>
            </a:r>
          </a:p>
          <a:p>
            <a:pPr>
              <a:buClr>
                <a:schemeClr val="accent1"/>
              </a:buClr>
              <a:buFont typeface="Arial" pitchFamily="34" charset="0"/>
              <a:buChar char="•"/>
            </a:pPr>
            <a:r>
              <a:rPr lang="en-US" dirty="0"/>
              <a:t>PG Map: </a:t>
            </a:r>
            <a:r>
              <a:rPr lang="en-US" dirty="0" err="1"/>
              <a:t>Chứa</a:t>
            </a:r>
            <a:r>
              <a:rPr lang="en-US" dirty="0"/>
              <a:t> PG version, time stamp, </a:t>
            </a:r>
            <a:r>
              <a:rPr lang="en-US" dirty="0" err="1"/>
              <a:t>thông</a:t>
            </a:r>
            <a:r>
              <a:rPr lang="en-US" dirty="0"/>
              <a:t> tin chi </a:t>
            </a:r>
            <a:r>
              <a:rPr lang="en-US" dirty="0" err="1"/>
              <a:t>tiết</a:t>
            </a:r>
            <a:r>
              <a:rPr lang="en-US" dirty="0"/>
              <a:t> PG, </a:t>
            </a:r>
            <a:r>
              <a:rPr lang="en-US" dirty="0" err="1"/>
              <a:t>thống</a:t>
            </a:r>
            <a:r>
              <a:rPr lang="en-US" dirty="0"/>
              <a:t> </a:t>
            </a:r>
            <a:r>
              <a:rPr lang="en-US" dirty="0" err="1"/>
              <a:t>kế</a:t>
            </a:r>
            <a:r>
              <a:rPr lang="en-US" dirty="0"/>
              <a:t> </a:t>
            </a:r>
            <a:r>
              <a:rPr lang="en-US" dirty="0" err="1" smtClean="0"/>
              <a:t>dữ</a:t>
            </a:r>
            <a:r>
              <a:rPr lang="en-US" dirty="0" smtClean="0"/>
              <a:t>  </a:t>
            </a:r>
            <a:r>
              <a:rPr lang="en-US" dirty="0" err="1"/>
              <a:t>liệu</a:t>
            </a:r>
            <a:r>
              <a:rPr lang="en-US" dirty="0"/>
              <a:t> </a:t>
            </a:r>
            <a:r>
              <a:rPr lang="en-US" dirty="0" err="1"/>
              <a:t>của</a:t>
            </a:r>
            <a:r>
              <a:rPr lang="en-US" dirty="0"/>
              <a:t> </a:t>
            </a:r>
            <a:r>
              <a:rPr lang="en-US" dirty="0" err="1"/>
              <a:t>mỗi</a:t>
            </a:r>
            <a:r>
              <a:rPr lang="en-US" dirty="0"/>
              <a:t> pool</a:t>
            </a:r>
          </a:p>
          <a:p>
            <a:pPr>
              <a:buClr>
                <a:schemeClr val="accent1"/>
              </a:buClr>
              <a:buFont typeface="Arial" pitchFamily="34" charset="0"/>
              <a:buChar char="•"/>
            </a:pPr>
            <a:r>
              <a:rPr lang="en-US" dirty="0"/>
              <a:t>Crush Map: </a:t>
            </a:r>
            <a:r>
              <a:rPr lang="en-US" dirty="0" err="1"/>
              <a:t>Chứa</a:t>
            </a:r>
            <a:r>
              <a:rPr lang="en-US" dirty="0"/>
              <a:t> </a:t>
            </a:r>
            <a:r>
              <a:rPr lang="en-US" dirty="0" err="1"/>
              <a:t>danh</a:t>
            </a:r>
            <a:r>
              <a:rPr lang="en-US" dirty="0"/>
              <a:t> </a:t>
            </a:r>
            <a:r>
              <a:rPr lang="en-US" dirty="0" err="1"/>
              <a:t>sách</a:t>
            </a:r>
            <a:r>
              <a:rPr lang="en-US" dirty="0"/>
              <a:t> </a:t>
            </a:r>
            <a:r>
              <a:rPr lang="en-US" dirty="0" err="1"/>
              <a:t>thiết</a:t>
            </a:r>
            <a:r>
              <a:rPr lang="en-US" dirty="0"/>
              <a:t> </a:t>
            </a:r>
            <a:r>
              <a:rPr lang="en-US" dirty="0" err="1"/>
              <a:t>bị</a:t>
            </a:r>
            <a:r>
              <a:rPr lang="en-US" dirty="0"/>
              <a:t>, failure domain </a:t>
            </a:r>
            <a:r>
              <a:rPr lang="en-US" dirty="0" err="1"/>
              <a:t>hierachy</a:t>
            </a:r>
            <a:r>
              <a:rPr lang="en-US" dirty="0"/>
              <a:t> </a:t>
            </a:r>
            <a:r>
              <a:rPr lang="en-US" dirty="0" err="1"/>
              <a:t>và</a:t>
            </a:r>
            <a:r>
              <a:rPr lang="en-US" dirty="0"/>
              <a:t> </a:t>
            </a:r>
            <a:r>
              <a:rPr lang="en-US" dirty="0" err="1"/>
              <a:t>các</a:t>
            </a:r>
            <a:r>
              <a:rPr lang="en-US" dirty="0"/>
              <a:t> </a:t>
            </a:r>
            <a:r>
              <a:rPr lang="en-US" dirty="0" smtClean="0"/>
              <a:t>rules </a:t>
            </a:r>
            <a:r>
              <a:rPr lang="en-US" dirty="0" err="1"/>
              <a:t>quy</a:t>
            </a:r>
            <a:r>
              <a:rPr lang="en-US" dirty="0"/>
              <a:t> </a:t>
            </a:r>
            <a:r>
              <a:rPr lang="en-US" dirty="0" err="1"/>
              <a:t>định</a:t>
            </a:r>
            <a:r>
              <a:rPr lang="en-US" dirty="0"/>
              <a:t> </a:t>
            </a:r>
            <a:r>
              <a:rPr lang="en-US" dirty="0" err="1"/>
              <a:t>về</a:t>
            </a:r>
            <a:r>
              <a:rPr lang="en-US" dirty="0"/>
              <a:t> </a:t>
            </a:r>
            <a:r>
              <a:rPr lang="en-US" dirty="0" err="1"/>
              <a:t>việc</a:t>
            </a:r>
            <a:r>
              <a:rPr lang="en-US" dirty="0"/>
              <a:t> </a:t>
            </a:r>
            <a:r>
              <a:rPr lang="en-US" dirty="0" err="1"/>
              <a:t>lưu</a:t>
            </a:r>
            <a:r>
              <a:rPr lang="en-US" dirty="0"/>
              <a:t> </a:t>
            </a:r>
            <a:r>
              <a:rPr lang="en-US" dirty="0" err="1"/>
              <a:t>trữ</a:t>
            </a:r>
            <a:endParaRPr lang="en-US" dirty="0"/>
          </a:p>
          <a:p>
            <a:pPr>
              <a:buClr>
                <a:schemeClr val="accent1"/>
              </a:buClr>
              <a:buFont typeface="Arial" pitchFamily="34" charset="0"/>
              <a:buChar char="•"/>
            </a:pPr>
            <a:r>
              <a:rPr lang="en-US" dirty="0"/>
              <a:t>MDS Map: </a:t>
            </a:r>
            <a:r>
              <a:rPr lang="en-US" dirty="0" err="1"/>
              <a:t>Chứa</a:t>
            </a:r>
            <a:r>
              <a:rPr lang="en-US" dirty="0"/>
              <a:t> </a:t>
            </a:r>
            <a:r>
              <a:rPr lang="en-US" dirty="0" err="1"/>
              <a:t>thông</a:t>
            </a:r>
            <a:r>
              <a:rPr lang="en-US" dirty="0"/>
              <a:t> tin MDS </a:t>
            </a:r>
            <a:r>
              <a:rPr lang="en-US" dirty="0" err="1"/>
              <a:t>hiện</a:t>
            </a:r>
            <a:r>
              <a:rPr lang="en-US" dirty="0"/>
              <a:t> </a:t>
            </a:r>
            <a:r>
              <a:rPr lang="en-US" dirty="0" err="1"/>
              <a:t>tại</a:t>
            </a:r>
            <a:r>
              <a:rPr lang="en-US" dirty="0"/>
              <a:t>, </a:t>
            </a:r>
            <a:r>
              <a:rPr lang="en-US" dirty="0" err="1"/>
              <a:t>thời</a:t>
            </a:r>
            <a:r>
              <a:rPr lang="en-US" dirty="0"/>
              <a:t> </a:t>
            </a:r>
            <a:r>
              <a:rPr lang="en-US" dirty="0" err="1"/>
              <a:t>gian</a:t>
            </a:r>
            <a:r>
              <a:rPr lang="en-US" dirty="0"/>
              <a:t> </a:t>
            </a:r>
            <a:r>
              <a:rPr lang="en-US" dirty="0" err="1"/>
              <a:t>khi</a:t>
            </a:r>
            <a:r>
              <a:rPr lang="en-US" dirty="0"/>
              <a:t> </a:t>
            </a:r>
            <a:r>
              <a:rPr lang="en-US" dirty="0" err="1"/>
              <a:t>được</a:t>
            </a:r>
            <a:r>
              <a:rPr lang="en-US" dirty="0"/>
              <a:t> </a:t>
            </a:r>
            <a:r>
              <a:rPr lang="en-US" dirty="0" err="1"/>
              <a:t>tạo</a:t>
            </a:r>
            <a:r>
              <a:rPr lang="en-US" dirty="0"/>
              <a:t>, </a:t>
            </a:r>
            <a:r>
              <a:rPr lang="en-US" dirty="0" err="1"/>
              <a:t>thay</a:t>
            </a:r>
            <a:r>
              <a:rPr lang="en-US" dirty="0"/>
              <a:t> </a:t>
            </a:r>
            <a:r>
              <a:rPr lang="en-US" dirty="0" err="1"/>
              <a:t>đổi</a:t>
            </a:r>
            <a:r>
              <a:rPr lang="en-US" dirty="0"/>
              <a:t> </a:t>
            </a:r>
            <a:r>
              <a:rPr lang="en-US" dirty="0" err="1" smtClean="0"/>
              <a:t>cuối</a:t>
            </a:r>
            <a:r>
              <a:rPr lang="en-US" dirty="0"/>
              <a:t>. </a:t>
            </a:r>
            <a:r>
              <a:rPr lang="en-US" dirty="0" err="1"/>
              <a:t>Lưu</a:t>
            </a:r>
            <a:r>
              <a:rPr lang="en-US" dirty="0"/>
              <a:t> </a:t>
            </a:r>
            <a:r>
              <a:rPr lang="en-US" dirty="0" err="1"/>
              <a:t>các</a:t>
            </a:r>
            <a:r>
              <a:rPr lang="en-US" dirty="0"/>
              <a:t> pool </a:t>
            </a:r>
            <a:r>
              <a:rPr lang="en-US" dirty="0" err="1"/>
              <a:t>chứa</a:t>
            </a:r>
            <a:r>
              <a:rPr lang="en-US" dirty="0"/>
              <a:t> metadata, </a:t>
            </a:r>
            <a:r>
              <a:rPr lang="en-US" dirty="0" err="1"/>
              <a:t>danh</a:t>
            </a:r>
            <a:r>
              <a:rPr lang="en-US" dirty="0"/>
              <a:t> </a:t>
            </a:r>
            <a:r>
              <a:rPr lang="en-US" dirty="0" err="1"/>
              <a:t>sách</a:t>
            </a:r>
            <a:r>
              <a:rPr lang="en-US" dirty="0"/>
              <a:t> </a:t>
            </a:r>
            <a:r>
              <a:rPr lang="en-US" dirty="0" err="1"/>
              <a:t>các</a:t>
            </a:r>
            <a:r>
              <a:rPr lang="en-US" dirty="0"/>
              <a:t> metadata server, </a:t>
            </a:r>
            <a:r>
              <a:rPr lang="en-US" dirty="0" err="1"/>
              <a:t>trạng</a:t>
            </a:r>
            <a:r>
              <a:rPr lang="en-US" dirty="0"/>
              <a:t> </a:t>
            </a:r>
            <a:r>
              <a:rPr lang="en-US" dirty="0" err="1" smtClean="0"/>
              <a:t>thái</a:t>
            </a:r>
            <a:r>
              <a:rPr lang="en-US" dirty="0" smtClean="0"/>
              <a:t> </a:t>
            </a:r>
            <a:r>
              <a:rPr lang="en-US" dirty="0" err="1"/>
              <a:t>của</a:t>
            </a:r>
            <a:r>
              <a:rPr lang="en-US" dirty="0"/>
              <a:t> </a:t>
            </a:r>
            <a:r>
              <a:rPr lang="en-US" dirty="0" err="1"/>
              <a:t>chúng</a:t>
            </a:r>
            <a:endParaRPr lang="en-US" dirty="0"/>
          </a:p>
          <a:p>
            <a:endParaRPr lang="en-US" dirty="0"/>
          </a:p>
        </p:txBody>
      </p:sp>
    </p:spTree>
    <p:extLst>
      <p:ext uri="{BB962C8B-B14F-4D97-AF65-F5344CB8AC3E}">
        <p14:creationId xmlns:p14="http://schemas.microsoft.com/office/powerpoint/2010/main" val="290010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Ceph</a:t>
            </a:r>
            <a:r>
              <a:rPr lang="en-US" dirty="0"/>
              <a:t> Storage Cluster</a:t>
            </a:r>
          </a:p>
        </p:txBody>
      </p:sp>
      <p:sp>
        <p:nvSpPr>
          <p:cNvPr id="3" name="Rectangle 2"/>
          <p:cNvSpPr/>
          <p:nvPr/>
        </p:nvSpPr>
        <p:spPr>
          <a:xfrm>
            <a:off x="956734" y="1398600"/>
            <a:ext cx="1806264" cy="400110"/>
          </a:xfrm>
          <a:prstGeom prst="rect">
            <a:avLst/>
          </a:prstGeom>
        </p:spPr>
        <p:txBody>
          <a:bodyPr wrap="none">
            <a:spAutoFit/>
          </a:bodyPr>
          <a:lstStyle/>
          <a:p>
            <a:pPr marL="285750" indent="-285750">
              <a:buClr>
                <a:schemeClr val="accent1"/>
              </a:buClr>
              <a:buFont typeface="Wingdings" pitchFamily="2" charset="2"/>
              <a:buChar char="v"/>
            </a:pPr>
            <a:r>
              <a:rPr lang="en-US" sz="2000" dirty="0" smtClean="0"/>
              <a:t>Writing Data</a:t>
            </a:r>
          </a:p>
        </p:txBody>
      </p:sp>
      <p:sp>
        <p:nvSpPr>
          <p:cNvPr id="4" name="직사각형 112"/>
          <p:cNvSpPr/>
          <p:nvPr/>
        </p:nvSpPr>
        <p:spPr bwMode="auto">
          <a:xfrm>
            <a:off x="563247" y="2715100"/>
            <a:ext cx="8499461" cy="3168352"/>
          </a:xfrm>
          <a:prstGeom prst="rect">
            <a:avLst/>
          </a:prstGeom>
          <a:solidFill>
            <a:srgbClr val="FFFFE7"/>
          </a:solidFill>
          <a:ln>
            <a:noFill/>
            <a:headEnd type="none" w="med" len="med"/>
            <a:tailEnd type="arrow" w="lg" len="med"/>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none" lIns="89993" tIns="46796" rIns="89993" bIns="46796" anchor="ctr">
            <a:noAutofit/>
          </a:bodyPr>
          <a:lstStyle/>
          <a:p>
            <a:pPr marL="92067" indent="-92067" algn="ctr">
              <a:spcBef>
                <a:spcPct val="25000"/>
              </a:spcBef>
              <a:buClr>
                <a:srgbClr val="333333"/>
              </a:buClr>
              <a:buFontTx/>
              <a:buChar char="•"/>
              <a:defRPr/>
            </a:pPr>
            <a:endParaRPr lang="ko-KR" altLang="en-US" b="1">
              <a:solidFill>
                <a:srgbClr val="000000"/>
              </a:solidFill>
              <a:latin typeface="Arial" pitchFamily="34" charset="0"/>
              <a:cs typeface="Arial" pitchFamily="34" charset="0"/>
            </a:endParaRPr>
          </a:p>
        </p:txBody>
      </p:sp>
      <p:sp>
        <p:nvSpPr>
          <p:cNvPr id="5" name="순서도: 자기 디스크 32"/>
          <p:cNvSpPr>
            <a:spLocks noChangeArrowheads="1"/>
          </p:cNvSpPr>
          <p:nvPr/>
        </p:nvSpPr>
        <p:spPr bwMode="auto">
          <a:xfrm>
            <a:off x="4356754" y="3356101"/>
            <a:ext cx="863111" cy="1908175"/>
          </a:xfrm>
          <a:prstGeom prst="flowChartMagneticDisk">
            <a:avLst/>
          </a:prstGeom>
          <a:solidFill>
            <a:schemeClr val="bg2"/>
          </a:solidFill>
          <a:ln w="12700" algn="ctr">
            <a:solidFill>
              <a:schemeClr val="tx2"/>
            </a:solidFill>
            <a:round/>
            <a:headEnd/>
            <a:tailEnd/>
          </a:ln>
        </p:spPr>
        <p:txBody>
          <a:bodyPr lIns="91433" tIns="45716" rIns="91433" bIns="45716" anchor="ctr">
            <a:noAutofit/>
          </a:bodyPr>
          <a:lstStyle/>
          <a:p>
            <a:endParaRPr lang="ko-KR" altLang="en-US">
              <a:solidFill>
                <a:prstClr val="black"/>
              </a:solidFill>
              <a:latin typeface="Arial" pitchFamily="34" charset="0"/>
              <a:cs typeface="Arial" pitchFamily="34" charset="0"/>
            </a:endParaRPr>
          </a:p>
        </p:txBody>
      </p:sp>
      <p:sp>
        <p:nvSpPr>
          <p:cNvPr id="6" name="TextBox 33"/>
          <p:cNvSpPr txBox="1">
            <a:spLocks noChangeArrowheads="1"/>
          </p:cNvSpPr>
          <p:nvPr/>
        </p:nvSpPr>
        <p:spPr bwMode="auto">
          <a:xfrm>
            <a:off x="4237182" y="5284902"/>
            <a:ext cx="1092582" cy="246062"/>
          </a:xfrm>
          <a:prstGeom prst="rect">
            <a:avLst/>
          </a:prstGeom>
          <a:noFill/>
          <a:ln w="9525">
            <a:noFill/>
            <a:miter lim="800000"/>
            <a:headEnd/>
            <a:tailEnd/>
          </a:ln>
        </p:spPr>
        <p:txBody>
          <a:bodyPr lIns="91433" tIns="45716" rIns="91433" bIns="45716">
            <a:noAutofit/>
          </a:bodyPr>
          <a:lstStyle/>
          <a:p>
            <a:r>
              <a:rPr lang="en-US" altLang="ko-KR" sz="1100">
                <a:solidFill>
                  <a:prstClr val="black"/>
                </a:solidFill>
                <a:latin typeface="Arial" pitchFamily="34" charset="0"/>
                <a:cs typeface="Arial" pitchFamily="34" charset="0"/>
              </a:rPr>
              <a:t>StorageServer</a:t>
            </a:r>
            <a:endParaRPr lang="ko-KR" altLang="en-US" sz="1100">
              <a:solidFill>
                <a:prstClr val="black"/>
              </a:solidFill>
              <a:latin typeface="Arial" pitchFamily="34" charset="0"/>
              <a:cs typeface="Arial" pitchFamily="34" charset="0"/>
            </a:endParaRPr>
          </a:p>
        </p:txBody>
      </p:sp>
      <p:sp>
        <p:nvSpPr>
          <p:cNvPr id="7" name="순서도: 자기 디스크 34"/>
          <p:cNvSpPr>
            <a:spLocks noChangeArrowheads="1"/>
          </p:cNvSpPr>
          <p:nvPr/>
        </p:nvSpPr>
        <p:spPr bwMode="auto">
          <a:xfrm>
            <a:off x="5287802" y="3356101"/>
            <a:ext cx="863111" cy="1908175"/>
          </a:xfrm>
          <a:prstGeom prst="flowChartMagneticDisk">
            <a:avLst/>
          </a:prstGeom>
          <a:solidFill>
            <a:schemeClr val="bg2"/>
          </a:solidFill>
          <a:ln w="12700" algn="ctr">
            <a:solidFill>
              <a:schemeClr val="tx2"/>
            </a:solidFill>
            <a:round/>
            <a:headEnd/>
            <a:tailEnd/>
          </a:ln>
        </p:spPr>
        <p:txBody>
          <a:bodyPr lIns="91433" tIns="45716" rIns="91433" bIns="45716" anchor="ctr">
            <a:noAutofit/>
          </a:bodyPr>
          <a:lstStyle/>
          <a:p>
            <a:endParaRPr lang="ko-KR" altLang="en-US">
              <a:solidFill>
                <a:prstClr val="black"/>
              </a:solidFill>
              <a:latin typeface="Arial" pitchFamily="34" charset="0"/>
              <a:cs typeface="Arial" pitchFamily="34" charset="0"/>
            </a:endParaRPr>
          </a:p>
        </p:txBody>
      </p:sp>
      <p:sp>
        <p:nvSpPr>
          <p:cNvPr id="8" name="TextBox 35"/>
          <p:cNvSpPr txBox="1">
            <a:spLocks noChangeArrowheads="1"/>
          </p:cNvSpPr>
          <p:nvPr/>
        </p:nvSpPr>
        <p:spPr bwMode="auto">
          <a:xfrm>
            <a:off x="5153581" y="5284902"/>
            <a:ext cx="1092582" cy="246062"/>
          </a:xfrm>
          <a:prstGeom prst="rect">
            <a:avLst/>
          </a:prstGeom>
          <a:noFill/>
          <a:ln w="9525">
            <a:noFill/>
            <a:miter lim="800000"/>
            <a:headEnd/>
            <a:tailEnd/>
          </a:ln>
        </p:spPr>
        <p:txBody>
          <a:bodyPr lIns="91433" tIns="45716" rIns="91433" bIns="45716">
            <a:noAutofit/>
          </a:bodyPr>
          <a:lstStyle/>
          <a:p>
            <a:r>
              <a:rPr lang="en-US" altLang="ko-KR" sz="1100">
                <a:solidFill>
                  <a:prstClr val="black"/>
                </a:solidFill>
                <a:latin typeface="Arial" pitchFamily="34" charset="0"/>
                <a:cs typeface="Arial" pitchFamily="34" charset="0"/>
              </a:rPr>
              <a:t>StorageServer</a:t>
            </a:r>
            <a:endParaRPr lang="ko-KR" altLang="en-US" sz="1100">
              <a:solidFill>
                <a:prstClr val="black"/>
              </a:solidFill>
              <a:latin typeface="Arial" pitchFamily="34" charset="0"/>
              <a:cs typeface="Arial" pitchFamily="34" charset="0"/>
            </a:endParaRPr>
          </a:p>
        </p:txBody>
      </p:sp>
      <p:sp>
        <p:nvSpPr>
          <p:cNvPr id="9" name="순서도: 자기 디스크 36"/>
          <p:cNvSpPr>
            <a:spLocks noChangeArrowheads="1"/>
          </p:cNvSpPr>
          <p:nvPr/>
        </p:nvSpPr>
        <p:spPr bwMode="auto">
          <a:xfrm>
            <a:off x="6207481" y="3365614"/>
            <a:ext cx="863111" cy="1906588"/>
          </a:xfrm>
          <a:prstGeom prst="flowChartMagneticDisk">
            <a:avLst/>
          </a:prstGeom>
          <a:solidFill>
            <a:schemeClr val="bg2"/>
          </a:solidFill>
          <a:ln w="12700" algn="ctr">
            <a:solidFill>
              <a:schemeClr val="tx2"/>
            </a:solidFill>
            <a:round/>
            <a:headEnd/>
            <a:tailEnd/>
          </a:ln>
        </p:spPr>
        <p:txBody>
          <a:bodyPr lIns="91433" tIns="45716" rIns="91433" bIns="45716" anchor="ctr">
            <a:noAutofit/>
          </a:bodyPr>
          <a:lstStyle/>
          <a:p>
            <a:endParaRPr lang="ko-KR" altLang="en-US">
              <a:solidFill>
                <a:prstClr val="black"/>
              </a:solidFill>
              <a:latin typeface="Arial" pitchFamily="34" charset="0"/>
              <a:cs typeface="Arial" pitchFamily="34" charset="0"/>
            </a:endParaRPr>
          </a:p>
        </p:txBody>
      </p:sp>
      <p:sp>
        <p:nvSpPr>
          <p:cNvPr id="10" name="TextBox 37"/>
          <p:cNvSpPr txBox="1">
            <a:spLocks noChangeArrowheads="1"/>
          </p:cNvSpPr>
          <p:nvPr/>
        </p:nvSpPr>
        <p:spPr bwMode="auto">
          <a:xfrm>
            <a:off x="6092144" y="5294428"/>
            <a:ext cx="1092581" cy="246062"/>
          </a:xfrm>
          <a:prstGeom prst="rect">
            <a:avLst/>
          </a:prstGeom>
          <a:noFill/>
          <a:ln w="9525">
            <a:noFill/>
            <a:miter lim="800000"/>
            <a:headEnd/>
            <a:tailEnd/>
          </a:ln>
        </p:spPr>
        <p:txBody>
          <a:bodyPr lIns="91433" tIns="45716" rIns="91433" bIns="45716">
            <a:noAutofit/>
          </a:bodyPr>
          <a:lstStyle/>
          <a:p>
            <a:r>
              <a:rPr lang="en-US" altLang="ko-KR" sz="1100">
                <a:solidFill>
                  <a:prstClr val="black"/>
                </a:solidFill>
                <a:latin typeface="Arial" pitchFamily="34" charset="0"/>
                <a:cs typeface="Arial" pitchFamily="34" charset="0"/>
              </a:rPr>
              <a:t>StorageServer</a:t>
            </a:r>
            <a:endParaRPr lang="ko-KR" altLang="en-US" sz="1100">
              <a:solidFill>
                <a:prstClr val="black"/>
              </a:solidFill>
              <a:latin typeface="Arial" pitchFamily="34" charset="0"/>
              <a:cs typeface="Arial" pitchFamily="34" charset="0"/>
            </a:endParaRPr>
          </a:p>
        </p:txBody>
      </p:sp>
      <p:sp>
        <p:nvSpPr>
          <p:cNvPr id="11" name="순서도: 자기 디스크 38"/>
          <p:cNvSpPr>
            <a:spLocks noChangeArrowheads="1"/>
          </p:cNvSpPr>
          <p:nvPr/>
        </p:nvSpPr>
        <p:spPr bwMode="auto">
          <a:xfrm>
            <a:off x="7128284" y="3356101"/>
            <a:ext cx="863112" cy="1908175"/>
          </a:xfrm>
          <a:prstGeom prst="flowChartMagneticDisk">
            <a:avLst/>
          </a:prstGeom>
          <a:solidFill>
            <a:schemeClr val="bg2"/>
          </a:solidFill>
          <a:ln w="12700" algn="ctr">
            <a:solidFill>
              <a:schemeClr val="tx2"/>
            </a:solidFill>
            <a:round/>
            <a:headEnd/>
            <a:tailEnd/>
          </a:ln>
        </p:spPr>
        <p:txBody>
          <a:bodyPr lIns="91433" tIns="45716" rIns="91433" bIns="45716" anchor="ctr">
            <a:noAutofit/>
          </a:bodyPr>
          <a:lstStyle/>
          <a:p>
            <a:endParaRPr lang="ko-KR" altLang="en-US">
              <a:solidFill>
                <a:prstClr val="black"/>
              </a:solidFill>
              <a:latin typeface="Arial" pitchFamily="34" charset="0"/>
              <a:cs typeface="Arial" pitchFamily="34" charset="0"/>
            </a:endParaRPr>
          </a:p>
        </p:txBody>
      </p:sp>
      <p:sp>
        <p:nvSpPr>
          <p:cNvPr id="12" name="TextBox 39"/>
          <p:cNvSpPr txBox="1">
            <a:spLocks noChangeArrowheads="1"/>
          </p:cNvSpPr>
          <p:nvPr/>
        </p:nvSpPr>
        <p:spPr bwMode="auto">
          <a:xfrm>
            <a:off x="7011655" y="5284902"/>
            <a:ext cx="1092581" cy="246062"/>
          </a:xfrm>
          <a:prstGeom prst="rect">
            <a:avLst/>
          </a:prstGeom>
          <a:noFill/>
          <a:ln w="9525">
            <a:noFill/>
            <a:miter lim="800000"/>
            <a:headEnd/>
            <a:tailEnd/>
          </a:ln>
        </p:spPr>
        <p:txBody>
          <a:bodyPr lIns="91433" tIns="45716" rIns="91433" bIns="45716">
            <a:noAutofit/>
          </a:bodyPr>
          <a:lstStyle/>
          <a:p>
            <a:r>
              <a:rPr lang="en-US" altLang="ko-KR" sz="1100">
                <a:solidFill>
                  <a:prstClr val="black"/>
                </a:solidFill>
                <a:latin typeface="Arial" pitchFamily="34" charset="0"/>
                <a:cs typeface="Arial" pitchFamily="34" charset="0"/>
              </a:rPr>
              <a:t>StorageServer</a:t>
            </a:r>
            <a:endParaRPr lang="ko-KR" altLang="en-US" sz="1100">
              <a:solidFill>
                <a:prstClr val="black"/>
              </a:solidFill>
              <a:latin typeface="Arial" pitchFamily="34" charset="0"/>
              <a:cs typeface="Arial" pitchFamily="34" charset="0"/>
            </a:endParaRPr>
          </a:p>
        </p:txBody>
      </p:sp>
      <p:sp>
        <p:nvSpPr>
          <p:cNvPr id="13" name="TextBox 41"/>
          <p:cNvSpPr txBox="1">
            <a:spLocks noChangeArrowheads="1"/>
          </p:cNvSpPr>
          <p:nvPr/>
        </p:nvSpPr>
        <p:spPr bwMode="auto">
          <a:xfrm>
            <a:off x="7954801" y="5284902"/>
            <a:ext cx="1092581" cy="246062"/>
          </a:xfrm>
          <a:prstGeom prst="rect">
            <a:avLst/>
          </a:prstGeom>
          <a:noFill/>
          <a:ln w="9525">
            <a:noFill/>
            <a:miter lim="800000"/>
            <a:headEnd/>
            <a:tailEnd/>
          </a:ln>
        </p:spPr>
        <p:txBody>
          <a:bodyPr lIns="91433" tIns="45716" rIns="91433" bIns="45716">
            <a:noAutofit/>
          </a:bodyPr>
          <a:lstStyle/>
          <a:p>
            <a:r>
              <a:rPr lang="en-US" altLang="ko-KR" sz="1100">
                <a:solidFill>
                  <a:prstClr val="black"/>
                </a:solidFill>
                <a:latin typeface="Arial" pitchFamily="34" charset="0"/>
                <a:cs typeface="Arial" pitchFamily="34" charset="0"/>
              </a:rPr>
              <a:t>StorageServer</a:t>
            </a:r>
            <a:endParaRPr lang="ko-KR" altLang="en-US" sz="1100">
              <a:solidFill>
                <a:prstClr val="black"/>
              </a:solidFill>
              <a:latin typeface="Arial" pitchFamily="34" charset="0"/>
              <a:cs typeface="Arial" pitchFamily="34" charset="0"/>
            </a:endParaRPr>
          </a:p>
        </p:txBody>
      </p:sp>
      <p:sp>
        <p:nvSpPr>
          <p:cNvPr id="14" name="TextBox 13"/>
          <p:cNvSpPr txBox="1"/>
          <p:nvPr/>
        </p:nvSpPr>
        <p:spPr>
          <a:xfrm>
            <a:off x="4418297" y="3498964"/>
            <a:ext cx="299077" cy="324000"/>
          </a:xfrm>
          <a:prstGeom prst="rect">
            <a:avLst/>
          </a:prstGeom>
          <a:solidFill>
            <a:schemeClr val="bg1">
              <a:lumMod val="5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D</a:t>
            </a:r>
            <a:endParaRPr lang="ko-KR" altLang="en-US">
              <a:solidFill>
                <a:prstClr val="black"/>
              </a:solidFill>
              <a:latin typeface="Arial" pitchFamily="34" charset="0"/>
              <a:cs typeface="Arial" pitchFamily="34" charset="0"/>
            </a:endParaRPr>
          </a:p>
        </p:txBody>
      </p:sp>
      <p:sp>
        <p:nvSpPr>
          <p:cNvPr id="15" name="TextBox 14"/>
          <p:cNvSpPr txBox="1"/>
          <p:nvPr/>
        </p:nvSpPr>
        <p:spPr>
          <a:xfrm>
            <a:off x="5369861" y="3498964"/>
            <a:ext cx="299077" cy="324000"/>
          </a:xfrm>
          <a:prstGeom prst="rect">
            <a:avLst/>
          </a:prstGeom>
          <a:solidFill>
            <a:schemeClr val="tx1">
              <a:lumMod val="50000"/>
              <a:lumOff val="5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16" name="TextBox 15"/>
          <p:cNvSpPr txBox="1"/>
          <p:nvPr/>
        </p:nvSpPr>
        <p:spPr>
          <a:xfrm>
            <a:off x="8111012" y="4362964"/>
            <a:ext cx="299077" cy="324000"/>
          </a:xfrm>
          <a:prstGeom prst="rect">
            <a:avLst/>
          </a:prstGeom>
          <a:solidFill>
            <a:schemeClr val="accent1">
              <a:lumMod val="60000"/>
              <a:lumOff val="4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T</a:t>
            </a:r>
            <a:endParaRPr lang="ko-KR" altLang="en-US">
              <a:solidFill>
                <a:prstClr val="black"/>
              </a:solidFill>
              <a:latin typeface="Arial" pitchFamily="34" charset="0"/>
              <a:cs typeface="Arial" pitchFamily="34" charset="0"/>
            </a:endParaRPr>
          </a:p>
        </p:txBody>
      </p:sp>
      <p:sp>
        <p:nvSpPr>
          <p:cNvPr id="17" name="순서도: 자기 디스크 113"/>
          <p:cNvSpPr>
            <a:spLocks noChangeArrowheads="1"/>
          </p:cNvSpPr>
          <p:nvPr/>
        </p:nvSpPr>
        <p:spPr bwMode="auto">
          <a:xfrm>
            <a:off x="8052387" y="3356101"/>
            <a:ext cx="863111" cy="1908175"/>
          </a:xfrm>
          <a:prstGeom prst="flowChartMagneticDisk">
            <a:avLst/>
          </a:prstGeom>
          <a:solidFill>
            <a:schemeClr val="bg2"/>
          </a:solidFill>
          <a:ln w="12700" algn="ctr">
            <a:solidFill>
              <a:schemeClr val="tx2"/>
            </a:solidFill>
            <a:round/>
            <a:headEnd/>
            <a:tailEnd/>
          </a:ln>
        </p:spPr>
        <p:txBody>
          <a:bodyPr lIns="91433" tIns="45716" rIns="91433" bIns="45716" anchor="ctr">
            <a:noAutofit/>
          </a:bodyPr>
          <a:lstStyle/>
          <a:p>
            <a:endParaRPr lang="ko-KR" altLang="en-US">
              <a:solidFill>
                <a:prstClr val="black"/>
              </a:solidFill>
              <a:latin typeface="Arial" pitchFamily="34" charset="0"/>
              <a:cs typeface="Arial" pitchFamily="34" charset="0"/>
            </a:endParaRPr>
          </a:p>
        </p:txBody>
      </p:sp>
      <p:sp>
        <p:nvSpPr>
          <p:cNvPr id="18" name="TextBox 17"/>
          <p:cNvSpPr txBox="1"/>
          <p:nvPr/>
        </p:nvSpPr>
        <p:spPr>
          <a:xfrm>
            <a:off x="3647959" y="3500105"/>
            <a:ext cx="299077" cy="324000"/>
          </a:xfrm>
          <a:prstGeom prst="rect">
            <a:avLst/>
          </a:prstGeom>
          <a:solidFill>
            <a:schemeClr val="accent1">
              <a:lumMod val="60000"/>
              <a:lumOff val="4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oAutofit/>
          </a:bodyPr>
          <a:lstStyle/>
          <a:p>
            <a:pPr algn="ctr">
              <a:defRPr/>
            </a:pPr>
            <a:r>
              <a:rPr lang="en-US" altLang="ko-KR">
                <a:solidFill>
                  <a:prstClr val="black"/>
                </a:solidFill>
                <a:latin typeface="Arial" pitchFamily="34" charset="0"/>
                <a:cs typeface="Arial" pitchFamily="34" charset="0"/>
              </a:rPr>
              <a:t>T</a:t>
            </a:r>
            <a:endParaRPr lang="ko-KR" altLang="en-US">
              <a:solidFill>
                <a:prstClr val="black"/>
              </a:solidFill>
              <a:latin typeface="Arial" pitchFamily="34" charset="0"/>
              <a:cs typeface="Arial" pitchFamily="34" charset="0"/>
            </a:endParaRPr>
          </a:p>
        </p:txBody>
      </p:sp>
      <p:sp>
        <p:nvSpPr>
          <p:cNvPr id="19" name="TextBox 18"/>
          <p:cNvSpPr txBox="1"/>
          <p:nvPr/>
        </p:nvSpPr>
        <p:spPr>
          <a:xfrm>
            <a:off x="3318247" y="3500105"/>
            <a:ext cx="299077" cy="324000"/>
          </a:xfrm>
          <a:prstGeom prst="rect">
            <a:avLst/>
          </a:prstGeom>
          <a:solidFill>
            <a:schemeClr val="tx1">
              <a:lumMod val="50000"/>
              <a:lumOff val="5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oAutofit/>
          </a:bodyPr>
          <a:lstStyle/>
          <a:p>
            <a:pPr algn="ctr">
              <a:defRPr/>
            </a:pP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20" name="TextBox 19"/>
          <p:cNvSpPr txBox="1"/>
          <p:nvPr/>
        </p:nvSpPr>
        <p:spPr>
          <a:xfrm>
            <a:off x="2984141" y="3500105"/>
            <a:ext cx="299077" cy="324000"/>
          </a:xfrm>
          <a:prstGeom prst="rect">
            <a:avLst/>
          </a:prstGeom>
          <a:solidFill>
            <a:srgbClr val="E2EB6F"/>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oAutofit/>
          </a:bodyPr>
          <a:lstStyle/>
          <a:p>
            <a:pPr algn="ctr">
              <a:defRPr/>
            </a:pPr>
            <a:r>
              <a:rPr lang="en-US" altLang="ko-KR">
                <a:solidFill>
                  <a:prstClr val="black"/>
                </a:solidFill>
                <a:latin typeface="Arial" pitchFamily="34" charset="0"/>
                <a:cs typeface="Arial" pitchFamily="34" charset="0"/>
              </a:rPr>
              <a:t>D</a:t>
            </a:r>
            <a:endParaRPr lang="ko-KR" altLang="en-US">
              <a:solidFill>
                <a:prstClr val="black"/>
              </a:solidFill>
              <a:latin typeface="Arial" pitchFamily="34" charset="0"/>
              <a:cs typeface="Arial" pitchFamily="34" charset="0"/>
            </a:endParaRPr>
          </a:p>
        </p:txBody>
      </p:sp>
      <p:sp>
        <p:nvSpPr>
          <p:cNvPr id="21" name="TextBox 20"/>
          <p:cNvSpPr txBox="1">
            <a:spLocks noChangeArrowheads="1"/>
          </p:cNvSpPr>
          <p:nvPr/>
        </p:nvSpPr>
        <p:spPr bwMode="auto">
          <a:xfrm>
            <a:off x="3961386" y="3500105"/>
            <a:ext cx="299077" cy="324000"/>
          </a:xfrm>
          <a:prstGeom prst="rect">
            <a:avLst/>
          </a:prstGeom>
          <a:solidFill>
            <a:srgbClr val="00B0F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22" name="직사각형 138"/>
          <p:cNvSpPr>
            <a:spLocks noChangeArrowheads="1"/>
          </p:cNvSpPr>
          <p:nvPr/>
        </p:nvSpPr>
        <p:spPr bwMode="auto">
          <a:xfrm>
            <a:off x="2984141" y="404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23" name="TextBox 22"/>
          <p:cNvSpPr txBox="1">
            <a:spLocks noChangeArrowheads="1"/>
          </p:cNvSpPr>
          <p:nvPr/>
        </p:nvSpPr>
        <p:spPr bwMode="auto">
          <a:xfrm>
            <a:off x="2984141" y="4040105"/>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F</a:t>
            </a:r>
            <a:endParaRPr lang="ko-KR" altLang="en-US">
              <a:solidFill>
                <a:prstClr val="black"/>
              </a:solidFill>
              <a:latin typeface="Arial" pitchFamily="34" charset="0"/>
              <a:cs typeface="Arial" pitchFamily="34" charset="0"/>
            </a:endParaRPr>
          </a:p>
        </p:txBody>
      </p:sp>
      <p:sp>
        <p:nvSpPr>
          <p:cNvPr id="24" name="직사각형 140"/>
          <p:cNvSpPr>
            <a:spLocks noChangeArrowheads="1"/>
          </p:cNvSpPr>
          <p:nvPr/>
        </p:nvSpPr>
        <p:spPr bwMode="auto">
          <a:xfrm>
            <a:off x="3313853" y="404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25" name="TextBox 24"/>
          <p:cNvSpPr txBox="1">
            <a:spLocks noChangeArrowheads="1"/>
          </p:cNvSpPr>
          <p:nvPr/>
        </p:nvSpPr>
        <p:spPr bwMode="auto">
          <a:xfrm>
            <a:off x="3313853" y="4040105"/>
            <a:ext cx="299077" cy="324000"/>
          </a:xfrm>
          <a:prstGeom prst="rect">
            <a:avLst/>
          </a:prstGeom>
          <a:solidFill>
            <a:srgbClr val="FFFFCC"/>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I</a:t>
            </a:r>
            <a:endParaRPr lang="ko-KR" altLang="en-US">
              <a:solidFill>
                <a:prstClr val="black"/>
              </a:solidFill>
              <a:latin typeface="Arial" pitchFamily="34" charset="0"/>
              <a:cs typeface="Arial" pitchFamily="34" charset="0"/>
            </a:endParaRPr>
          </a:p>
        </p:txBody>
      </p:sp>
      <p:sp>
        <p:nvSpPr>
          <p:cNvPr id="26" name="직사각형 142"/>
          <p:cNvSpPr>
            <a:spLocks noChangeArrowheads="1"/>
          </p:cNvSpPr>
          <p:nvPr/>
        </p:nvSpPr>
        <p:spPr bwMode="auto">
          <a:xfrm>
            <a:off x="3643565" y="404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27" name="TextBox 26"/>
          <p:cNvSpPr txBox="1">
            <a:spLocks noChangeArrowheads="1"/>
          </p:cNvSpPr>
          <p:nvPr/>
        </p:nvSpPr>
        <p:spPr bwMode="auto">
          <a:xfrm>
            <a:off x="3643565" y="4040105"/>
            <a:ext cx="299077" cy="324000"/>
          </a:xfrm>
          <a:prstGeom prst="rect">
            <a:avLst/>
          </a:prstGeom>
          <a:solidFill>
            <a:srgbClr val="00B0F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L</a:t>
            </a:r>
            <a:endParaRPr lang="ko-KR" altLang="en-US">
              <a:solidFill>
                <a:prstClr val="black"/>
              </a:solidFill>
              <a:latin typeface="Arial" pitchFamily="34" charset="0"/>
              <a:cs typeface="Arial" pitchFamily="34" charset="0"/>
            </a:endParaRPr>
          </a:p>
        </p:txBody>
      </p:sp>
      <p:sp>
        <p:nvSpPr>
          <p:cNvPr id="28" name="직사각형 144"/>
          <p:cNvSpPr>
            <a:spLocks noChangeArrowheads="1"/>
          </p:cNvSpPr>
          <p:nvPr/>
        </p:nvSpPr>
        <p:spPr bwMode="auto">
          <a:xfrm>
            <a:off x="3973277" y="404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29" name="TextBox 28"/>
          <p:cNvSpPr txBox="1">
            <a:spLocks noChangeArrowheads="1"/>
          </p:cNvSpPr>
          <p:nvPr/>
        </p:nvSpPr>
        <p:spPr bwMode="auto">
          <a:xfrm>
            <a:off x="3973277" y="4040105"/>
            <a:ext cx="299077" cy="324000"/>
          </a:xfrm>
          <a:prstGeom prst="rect">
            <a:avLst/>
          </a:prstGeom>
          <a:solidFill>
            <a:srgbClr val="DDDDDD"/>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E</a:t>
            </a:r>
            <a:endParaRPr lang="ko-KR" altLang="en-US">
              <a:solidFill>
                <a:prstClr val="black"/>
              </a:solidFill>
              <a:latin typeface="Arial" pitchFamily="34" charset="0"/>
              <a:cs typeface="Arial" pitchFamily="34" charset="0"/>
            </a:endParaRPr>
          </a:p>
        </p:txBody>
      </p:sp>
      <p:sp>
        <p:nvSpPr>
          <p:cNvPr id="30" name="직사각형 146"/>
          <p:cNvSpPr>
            <a:spLocks noChangeArrowheads="1"/>
          </p:cNvSpPr>
          <p:nvPr/>
        </p:nvSpPr>
        <p:spPr bwMode="auto">
          <a:xfrm>
            <a:off x="2984141" y="458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31" name="TextBox 30"/>
          <p:cNvSpPr txBox="1">
            <a:spLocks noChangeArrowheads="1"/>
          </p:cNvSpPr>
          <p:nvPr/>
        </p:nvSpPr>
        <p:spPr bwMode="auto">
          <a:xfrm>
            <a:off x="2984141" y="4580105"/>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O</a:t>
            </a:r>
            <a:endParaRPr lang="ko-KR" altLang="en-US">
              <a:solidFill>
                <a:prstClr val="black"/>
              </a:solidFill>
              <a:latin typeface="Arial" pitchFamily="34" charset="0"/>
              <a:cs typeface="Arial" pitchFamily="34" charset="0"/>
            </a:endParaRPr>
          </a:p>
        </p:txBody>
      </p:sp>
      <p:sp>
        <p:nvSpPr>
          <p:cNvPr id="32" name="직사각형 148"/>
          <p:cNvSpPr>
            <a:spLocks noChangeArrowheads="1"/>
          </p:cNvSpPr>
          <p:nvPr/>
        </p:nvSpPr>
        <p:spPr bwMode="auto">
          <a:xfrm>
            <a:off x="3313853" y="458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33" name="TextBox 32"/>
          <p:cNvSpPr txBox="1">
            <a:spLocks noChangeArrowheads="1"/>
          </p:cNvSpPr>
          <p:nvPr/>
        </p:nvSpPr>
        <p:spPr bwMode="auto">
          <a:xfrm>
            <a:off x="3313853" y="4580105"/>
            <a:ext cx="299077" cy="324000"/>
          </a:xfrm>
          <a:prstGeom prst="rect">
            <a:avLst/>
          </a:prstGeom>
          <a:solidFill>
            <a:schemeClr val="bg2"/>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S</a:t>
            </a:r>
            <a:endParaRPr lang="ko-KR" altLang="en-US">
              <a:solidFill>
                <a:prstClr val="black"/>
              </a:solidFill>
              <a:latin typeface="Arial" pitchFamily="34" charset="0"/>
              <a:cs typeface="Arial" pitchFamily="34" charset="0"/>
            </a:endParaRPr>
          </a:p>
        </p:txBody>
      </p:sp>
      <p:sp>
        <p:nvSpPr>
          <p:cNvPr id="34" name="직사각형 150"/>
          <p:cNvSpPr>
            <a:spLocks noChangeArrowheads="1"/>
          </p:cNvSpPr>
          <p:nvPr/>
        </p:nvSpPr>
        <p:spPr bwMode="auto">
          <a:xfrm>
            <a:off x="3643565" y="4580105"/>
            <a:ext cx="299077" cy="324000"/>
          </a:xfrm>
          <a:prstGeom prst="rect">
            <a:avLst/>
          </a:prstGeom>
          <a:noFill/>
          <a:ln w="12700" cap="sq" algn="ctr">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endParaRPr lang="ko-KR" altLang="en-US">
              <a:solidFill>
                <a:prstClr val="black"/>
              </a:solidFill>
              <a:latin typeface="Arial" pitchFamily="34" charset="0"/>
              <a:cs typeface="Arial" pitchFamily="34" charset="0"/>
            </a:endParaRPr>
          </a:p>
        </p:txBody>
      </p:sp>
      <p:sp>
        <p:nvSpPr>
          <p:cNvPr id="35" name="TextBox 34"/>
          <p:cNvSpPr txBox="1">
            <a:spLocks noChangeArrowheads="1"/>
          </p:cNvSpPr>
          <p:nvPr/>
        </p:nvSpPr>
        <p:spPr bwMode="auto">
          <a:xfrm>
            <a:off x="3643565" y="4580105"/>
            <a:ext cx="299077" cy="324000"/>
          </a:xfrm>
          <a:prstGeom prst="rect">
            <a:avLst/>
          </a:prstGeom>
          <a:solidFill>
            <a:schemeClr val="accent1"/>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oAutofit/>
          </a:bodyPr>
          <a:lstStyle/>
          <a:p>
            <a:pPr algn="ctr"/>
            <a:r>
              <a:rPr lang="en-US" altLang="ko-KR">
                <a:solidFill>
                  <a:prstClr val="black"/>
                </a:solidFill>
                <a:latin typeface="Arial" pitchFamily="34" charset="0"/>
                <a:cs typeface="Arial" pitchFamily="34" charset="0"/>
              </a:rPr>
              <a:t>D</a:t>
            </a:r>
            <a:endParaRPr lang="ko-KR" altLang="en-US">
              <a:solidFill>
                <a:prstClr val="black"/>
              </a:solidFill>
              <a:latin typeface="Arial" pitchFamily="34" charset="0"/>
              <a:cs typeface="Arial" pitchFamily="34" charset="0"/>
            </a:endParaRPr>
          </a:p>
        </p:txBody>
      </p:sp>
      <p:sp>
        <p:nvSpPr>
          <p:cNvPr id="36" name="TextBox 35"/>
          <p:cNvSpPr txBox="1">
            <a:spLocks noChangeArrowheads="1"/>
          </p:cNvSpPr>
          <p:nvPr/>
        </p:nvSpPr>
        <p:spPr bwMode="auto">
          <a:xfrm>
            <a:off x="7225649" y="3498964"/>
            <a:ext cx="299077" cy="324000"/>
          </a:xfrm>
          <a:prstGeom prst="rect">
            <a:avLst/>
          </a:prstGeom>
          <a:solidFill>
            <a:srgbClr val="00B0F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37" name="TextBox 36"/>
          <p:cNvSpPr txBox="1"/>
          <p:nvPr/>
        </p:nvSpPr>
        <p:spPr>
          <a:xfrm>
            <a:off x="4430009" y="3498972"/>
            <a:ext cx="299077" cy="324000"/>
          </a:xfrm>
          <a:prstGeom prst="rect">
            <a:avLst/>
          </a:prstGeom>
          <a:solidFill>
            <a:srgbClr val="E2EB6F"/>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D</a:t>
            </a:r>
            <a:endParaRPr lang="ko-KR" altLang="en-US">
              <a:solidFill>
                <a:prstClr val="black"/>
              </a:solidFill>
              <a:latin typeface="Arial" pitchFamily="34" charset="0"/>
              <a:cs typeface="Arial" pitchFamily="34" charset="0"/>
            </a:endParaRPr>
          </a:p>
        </p:txBody>
      </p:sp>
      <p:sp>
        <p:nvSpPr>
          <p:cNvPr id="38" name="TextBox 37"/>
          <p:cNvSpPr txBox="1"/>
          <p:nvPr/>
        </p:nvSpPr>
        <p:spPr>
          <a:xfrm>
            <a:off x="5381573" y="3503580"/>
            <a:ext cx="299077" cy="324000"/>
          </a:xfrm>
          <a:prstGeom prst="rect">
            <a:avLst/>
          </a:prstGeom>
          <a:solidFill>
            <a:schemeClr val="tx1">
              <a:lumMod val="50000"/>
              <a:lumOff val="5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39" name="TextBox 38"/>
          <p:cNvSpPr txBox="1"/>
          <p:nvPr/>
        </p:nvSpPr>
        <p:spPr>
          <a:xfrm>
            <a:off x="8122724" y="4362964"/>
            <a:ext cx="299077" cy="324000"/>
          </a:xfrm>
          <a:prstGeom prst="rect">
            <a:avLst/>
          </a:prstGeom>
          <a:solidFill>
            <a:schemeClr val="accent1">
              <a:lumMod val="60000"/>
              <a:lumOff val="4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T</a:t>
            </a:r>
            <a:endParaRPr lang="ko-KR" altLang="en-US">
              <a:solidFill>
                <a:prstClr val="black"/>
              </a:solidFill>
              <a:latin typeface="Arial" pitchFamily="34" charset="0"/>
              <a:cs typeface="Arial" pitchFamily="34" charset="0"/>
            </a:endParaRPr>
          </a:p>
        </p:txBody>
      </p:sp>
      <p:sp>
        <p:nvSpPr>
          <p:cNvPr id="40" name="TextBox 39"/>
          <p:cNvSpPr txBox="1">
            <a:spLocks noChangeArrowheads="1"/>
          </p:cNvSpPr>
          <p:nvPr/>
        </p:nvSpPr>
        <p:spPr bwMode="auto">
          <a:xfrm>
            <a:off x="7225649" y="3498972"/>
            <a:ext cx="299077" cy="324000"/>
          </a:xfrm>
          <a:prstGeom prst="rect">
            <a:avLst/>
          </a:prstGeom>
          <a:solidFill>
            <a:srgbClr val="00B0F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41" name="TextBox 40"/>
          <p:cNvSpPr txBox="1">
            <a:spLocks noChangeArrowheads="1"/>
          </p:cNvSpPr>
          <p:nvPr/>
        </p:nvSpPr>
        <p:spPr bwMode="auto">
          <a:xfrm>
            <a:off x="8125673" y="4772154"/>
            <a:ext cx="299077" cy="324000"/>
          </a:xfrm>
          <a:prstGeom prst="rect">
            <a:avLst/>
          </a:prstGeom>
          <a:solidFill>
            <a:srgbClr val="FFFFCC"/>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I</a:t>
            </a:r>
            <a:endParaRPr lang="ko-KR" altLang="en-US">
              <a:solidFill>
                <a:prstClr val="black"/>
              </a:solidFill>
              <a:latin typeface="Arial" pitchFamily="34" charset="0"/>
              <a:cs typeface="Arial" pitchFamily="34" charset="0"/>
            </a:endParaRPr>
          </a:p>
        </p:txBody>
      </p:sp>
      <p:sp>
        <p:nvSpPr>
          <p:cNvPr id="42" name="TextBox 41"/>
          <p:cNvSpPr txBox="1">
            <a:spLocks noChangeArrowheads="1"/>
          </p:cNvSpPr>
          <p:nvPr/>
        </p:nvSpPr>
        <p:spPr bwMode="auto">
          <a:xfrm>
            <a:off x="5375895" y="3930964"/>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F</a:t>
            </a:r>
            <a:endParaRPr lang="ko-KR" altLang="en-US">
              <a:solidFill>
                <a:prstClr val="black"/>
              </a:solidFill>
              <a:latin typeface="Arial" pitchFamily="34" charset="0"/>
              <a:cs typeface="Arial" pitchFamily="34" charset="0"/>
            </a:endParaRPr>
          </a:p>
        </p:txBody>
      </p:sp>
      <p:sp>
        <p:nvSpPr>
          <p:cNvPr id="43" name="TextBox 42"/>
          <p:cNvSpPr txBox="1">
            <a:spLocks noChangeArrowheads="1"/>
          </p:cNvSpPr>
          <p:nvPr/>
        </p:nvSpPr>
        <p:spPr bwMode="auto">
          <a:xfrm>
            <a:off x="8108084" y="3930964"/>
            <a:ext cx="299077" cy="324000"/>
          </a:xfrm>
          <a:prstGeom prst="rect">
            <a:avLst/>
          </a:prstGeom>
          <a:solidFill>
            <a:srgbClr val="DDDDDD"/>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E</a:t>
            </a:r>
            <a:endParaRPr lang="ko-KR" altLang="en-US">
              <a:solidFill>
                <a:prstClr val="black"/>
              </a:solidFill>
              <a:latin typeface="Arial" pitchFamily="34" charset="0"/>
              <a:cs typeface="Arial" pitchFamily="34" charset="0"/>
            </a:endParaRPr>
          </a:p>
        </p:txBody>
      </p:sp>
      <p:sp>
        <p:nvSpPr>
          <p:cNvPr id="44" name="TextBox 43"/>
          <p:cNvSpPr txBox="1">
            <a:spLocks noChangeArrowheads="1"/>
          </p:cNvSpPr>
          <p:nvPr/>
        </p:nvSpPr>
        <p:spPr bwMode="auto">
          <a:xfrm>
            <a:off x="7225649" y="3930964"/>
            <a:ext cx="299077" cy="324000"/>
          </a:xfrm>
          <a:prstGeom prst="rect">
            <a:avLst/>
          </a:prstGeom>
          <a:solidFill>
            <a:srgbClr val="00B0F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L</a:t>
            </a:r>
            <a:endParaRPr lang="ko-KR" altLang="en-US">
              <a:solidFill>
                <a:prstClr val="black"/>
              </a:solidFill>
              <a:latin typeface="Arial" pitchFamily="34" charset="0"/>
              <a:cs typeface="Arial" pitchFamily="34" charset="0"/>
            </a:endParaRPr>
          </a:p>
        </p:txBody>
      </p:sp>
      <p:sp>
        <p:nvSpPr>
          <p:cNvPr id="45" name="TextBox 44"/>
          <p:cNvSpPr txBox="1">
            <a:spLocks noChangeArrowheads="1"/>
          </p:cNvSpPr>
          <p:nvPr/>
        </p:nvSpPr>
        <p:spPr bwMode="auto">
          <a:xfrm>
            <a:off x="8124031" y="4784865"/>
            <a:ext cx="299077" cy="324000"/>
          </a:xfrm>
          <a:prstGeom prst="rect">
            <a:avLst/>
          </a:prstGeom>
          <a:solidFill>
            <a:srgbClr val="FFFFCC"/>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I</a:t>
            </a:r>
            <a:endParaRPr lang="ko-KR" altLang="en-US">
              <a:solidFill>
                <a:prstClr val="black"/>
              </a:solidFill>
              <a:latin typeface="Arial" pitchFamily="34" charset="0"/>
              <a:cs typeface="Arial" pitchFamily="34" charset="0"/>
            </a:endParaRPr>
          </a:p>
        </p:txBody>
      </p:sp>
      <p:sp>
        <p:nvSpPr>
          <p:cNvPr id="46" name="TextBox 45"/>
          <p:cNvSpPr txBox="1">
            <a:spLocks noChangeArrowheads="1"/>
          </p:cNvSpPr>
          <p:nvPr/>
        </p:nvSpPr>
        <p:spPr bwMode="auto">
          <a:xfrm>
            <a:off x="5374252" y="3930964"/>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F</a:t>
            </a:r>
            <a:endParaRPr lang="ko-KR" altLang="en-US">
              <a:solidFill>
                <a:prstClr val="black"/>
              </a:solidFill>
              <a:latin typeface="Arial" pitchFamily="34" charset="0"/>
              <a:cs typeface="Arial" pitchFamily="34" charset="0"/>
            </a:endParaRPr>
          </a:p>
        </p:txBody>
      </p:sp>
      <p:sp>
        <p:nvSpPr>
          <p:cNvPr id="47" name="TextBox 46"/>
          <p:cNvSpPr txBox="1">
            <a:spLocks noChangeArrowheads="1"/>
          </p:cNvSpPr>
          <p:nvPr/>
        </p:nvSpPr>
        <p:spPr bwMode="auto">
          <a:xfrm>
            <a:off x="8106449" y="3918085"/>
            <a:ext cx="299077" cy="324000"/>
          </a:xfrm>
          <a:prstGeom prst="rect">
            <a:avLst/>
          </a:prstGeom>
          <a:solidFill>
            <a:srgbClr val="DDDDDD"/>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E</a:t>
            </a:r>
            <a:endParaRPr lang="ko-KR" altLang="en-US">
              <a:solidFill>
                <a:prstClr val="black"/>
              </a:solidFill>
              <a:latin typeface="Arial" pitchFamily="34" charset="0"/>
              <a:cs typeface="Arial" pitchFamily="34" charset="0"/>
            </a:endParaRPr>
          </a:p>
        </p:txBody>
      </p:sp>
      <p:sp>
        <p:nvSpPr>
          <p:cNvPr id="48" name="TextBox 47"/>
          <p:cNvSpPr txBox="1">
            <a:spLocks noChangeArrowheads="1"/>
          </p:cNvSpPr>
          <p:nvPr/>
        </p:nvSpPr>
        <p:spPr bwMode="auto">
          <a:xfrm>
            <a:off x="7225649" y="3918085"/>
            <a:ext cx="299077" cy="324000"/>
          </a:xfrm>
          <a:prstGeom prst="rect">
            <a:avLst/>
          </a:prstGeom>
          <a:solidFill>
            <a:srgbClr val="00B0F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L</a:t>
            </a:r>
            <a:endParaRPr lang="ko-KR" altLang="en-US">
              <a:solidFill>
                <a:prstClr val="black"/>
              </a:solidFill>
              <a:latin typeface="Arial" pitchFamily="34" charset="0"/>
              <a:cs typeface="Arial" pitchFamily="34" charset="0"/>
            </a:endParaRPr>
          </a:p>
        </p:txBody>
      </p:sp>
      <p:sp>
        <p:nvSpPr>
          <p:cNvPr id="49" name="TextBox 48"/>
          <p:cNvSpPr txBox="1">
            <a:spLocks noChangeArrowheads="1"/>
          </p:cNvSpPr>
          <p:nvPr/>
        </p:nvSpPr>
        <p:spPr bwMode="auto">
          <a:xfrm>
            <a:off x="7225649" y="4362964"/>
            <a:ext cx="299077" cy="324000"/>
          </a:xfrm>
          <a:prstGeom prst="rect">
            <a:avLst/>
          </a:prstGeom>
          <a:solidFill>
            <a:schemeClr val="accent1"/>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D</a:t>
            </a:r>
            <a:endParaRPr lang="ko-KR" altLang="en-US">
              <a:solidFill>
                <a:prstClr val="black"/>
              </a:solidFill>
              <a:latin typeface="Arial" pitchFamily="34" charset="0"/>
              <a:cs typeface="Arial" pitchFamily="34" charset="0"/>
            </a:endParaRPr>
          </a:p>
        </p:txBody>
      </p:sp>
      <p:sp>
        <p:nvSpPr>
          <p:cNvPr id="50" name="TextBox 49"/>
          <p:cNvSpPr txBox="1">
            <a:spLocks noChangeArrowheads="1"/>
          </p:cNvSpPr>
          <p:nvPr/>
        </p:nvSpPr>
        <p:spPr bwMode="auto">
          <a:xfrm>
            <a:off x="4418297" y="4362964"/>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O</a:t>
            </a:r>
            <a:endParaRPr lang="ko-KR" altLang="en-US">
              <a:solidFill>
                <a:prstClr val="black"/>
              </a:solidFill>
              <a:latin typeface="Arial" pitchFamily="34" charset="0"/>
              <a:cs typeface="Arial" pitchFamily="34" charset="0"/>
            </a:endParaRPr>
          </a:p>
        </p:txBody>
      </p:sp>
      <p:sp>
        <p:nvSpPr>
          <p:cNvPr id="51" name="TextBox 50"/>
          <p:cNvSpPr txBox="1">
            <a:spLocks noChangeArrowheads="1"/>
          </p:cNvSpPr>
          <p:nvPr/>
        </p:nvSpPr>
        <p:spPr bwMode="auto">
          <a:xfrm>
            <a:off x="5371661" y="4362964"/>
            <a:ext cx="299077" cy="324000"/>
          </a:xfrm>
          <a:prstGeom prst="rect">
            <a:avLst/>
          </a:prstGeom>
          <a:solidFill>
            <a:schemeClr val="bg2"/>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S</a:t>
            </a:r>
            <a:endParaRPr lang="ko-KR" altLang="en-US">
              <a:solidFill>
                <a:prstClr val="black"/>
              </a:solidFill>
              <a:latin typeface="Arial" pitchFamily="34" charset="0"/>
              <a:cs typeface="Arial" pitchFamily="34" charset="0"/>
            </a:endParaRPr>
          </a:p>
        </p:txBody>
      </p:sp>
      <p:sp>
        <p:nvSpPr>
          <p:cNvPr id="52" name="TextBox 51"/>
          <p:cNvSpPr txBox="1">
            <a:spLocks noChangeArrowheads="1"/>
          </p:cNvSpPr>
          <p:nvPr/>
        </p:nvSpPr>
        <p:spPr bwMode="auto">
          <a:xfrm>
            <a:off x="7225649" y="4362964"/>
            <a:ext cx="299077" cy="324000"/>
          </a:xfrm>
          <a:prstGeom prst="rect">
            <a:avLst/>
          </a:prstGeom>
          <a:solidFill>
            <a:schemeClr val="accent1"/>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D</a:t>
            </a:r>
            <a:endParaRPr lang="ko-KR" altLang="en-US">
              <a:solidFill>
                <a:prstClr val="black"/>
              </a:solidFill>
              <a:latin typeface="Arial" pitchFamily="34" charset="0"/>
              <a:cs typeface="Arial" pitchFamily="34" charset="0"/>
            </a:endParaRPr>
          </a:p>
        </p:txBody>
      </p:sp>
      <p:sp>
        <p:nvSpPr>
          <p:cNvPr id="53" name="TextBox 52"/>
          <p:cNvSpPr txBox="1">
            <a:spLocks noChangeArrowheads="1"/>
          </p:cNvSpPr>
          <p:nvPr/>
        </p:nvSpPr>
        <p:spPr bwMode="auto">
          <a:xfrm>
            <a:off x="4430009" y="4362964"/>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O</a:t>
            </a:r>
            <a:endParaRPr lang="ko-KR" altLang="en-US">
              <a:solidFill>
                <a:prstClr val="black"/>
              </a:solidFill>
              <a:latin typeface="Arial" pitchFamily="34" charset="0"/>
              <a:cs typeface="Arial" pitchFamily="34" charset="0"/>
            </a:endParaRPr>
          </a:p>
        </p:txBody>
      </p:sp>
      <p:sp>
        <p:nvSpPr>
          <p:cNvPr id="54" name="TextBox 53"/>
          <p:cNvSpPr txBox="1">
            <a:spLocks noChangeArrowheads="1"/>
          </p:cNvSpPr>
          <p:nvPr/>
        </p:nvSpPr>
        <p:spPr bwMode="auto">
          <a:xfrm>
            <a:off x="5371156" y="4362964"/>
            <a:ext cx="299077" cy="324000"/>
          </a:xfrm>
          <a:prstGeom prst="rect">
            <a:avLst/>
          </a:prstGeom>
          <a:solidFill>
            <a:schemeClr val="bg2"/>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S</a:t>
            </a:r>
            <a:endParaRPr lang="ko-KR" altLang="en-US">
              <a:solidFill>
                <a:prstClr val="black"/>
              </a:solidFill>
              <a:latin typeface="Arial" pitchFamily="34" charset="0"/>
              <a:cs typeface="Arial" pitchFamily="34" charset="0"/>
            </a:endParaRPr>
          </a:p>
        </p:txBody>
      </p:sp>
      <p:sp>
        <p:nvSpPr>
          <p:cNvPr id="55" name="TextBox 54"/>
          <p:cNvSpPr txBox="1">
            <a:spLocks noChangeArrowheads="1"/>
          </p:cNvSpPr>
          <p:nvPr/>
        </p:nvSpPr>
        <p:spPr bwMode="auto">
          <a:xfrm>
            <a:off x="5386138" y="3918068"/>
            <a:ext cx="299077" cy="324000"/>
          </a:xfrm>
          <a:prstGeom prst="rect">
            <a:avLst/>
          </a:prstGeom>
          <a:solidFill>
            <a:srgbClr val="FFC000"/>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F</a:t>
            </a:r>
            <a:endParaRPr lang="ko-KR" altLang="en-US">
              <a:solidFill>
                <a:prstClr val="black"/>
              </a:solidFill>
              <a:latin typeface="Arial" pitchFamily="34" charset="0"/>
              <a:cs typeface="Arial" pitchFamily="34" charset="0"/>
            </a:endParaRPr>
          </a:p>
        </p:txBody>
      </p:sp>
      <p:sp>
        <p:nvSpPr>
          <p:cNvPr id="56" name="TextBox 55"/>
          <p:cNvSpPr txBox="1">
            <a:spLocks noChangeArrowheads="1"/>
          </p:cNvSpPr>
          <p:nvPr/>
        </p:nvSpPr>
        <p:spPr bwMode="auto">
          <a:xfrm>
            <a:off x="5374252" y="4317973"/>
            <a:ext cx="299077" cy="324000"/>
          </a:xfrm>
          <a:prstGeom prst="rect">
            <a:avLst/>
          </a:prstGeom>
          <a:solidFill>
            <a:schemeClr val="bg2"/>
          </a:solidFill>
          <a:ln w="9525">
            <a:solidFill>
              <a:schemeClr val="bg2">
                <a:lumMod val="25000"/>
              </a:schemeClr>
            </a:solidFill>
            <a:miter lim="800000"/>
            <a:headEnd/>
            <a:tailEnd/>
          </a:ln>
          <a:effectLst>
            <a:outerShdw blurRad="50800" dist="38100" dir="2700000" algn="tl" rotWithShape="0">
              <a:prstClr val="black">
                <a:alpha val="40000"/>
              </a:prstClr>
            </a:outerShdw>
          </a:effectLst>
        </p:spPr>
        <p:txBody>
          <a:bodyPr lIns="91433" tIns="45716" rIns="91433" bIns="45716" anchor="ctr">
            <a:noAutofit/>
          </a:bodyPr>
          <a:lstStyle/>
          <a:p>
            <a:pPr algn="ctr"/>
            <a:r>
              <a:rPr lang="en-US" altLang="ko-KR">
                <a:solidFill>
                  <a:prstClr val="black"/>
                </a:solidFill>
                <a:latin typeface="Arial" pitchFamily="34" charset="0"/>
                <a:cs typeface="Arial" pitchFamily="34" charset="0"/>
              </a:rPr>
              <a:t>S</a:t>
            </a:r>
            <a:endParaRPr lang="ko-KR" altLang="en-US">
              <a:solidFill>
                <a:prstClr val="black"/>
              </a:solidFill>
              <a:latin typeface="Arial" pitchFamily="34" charset="0"/>
              <a:cs typeface="Arial" pitchFamily="34" charset="0"/>
            </a:endParaRPr>
          </a:p>
        </p:txBody>
      </p:sp>
      <p:sp>
        <p:nvSpPr>
          <p:cNvPr id="57" name="TextBox 56"/>
          <p:cNvSpPr txBox="1"/>
          <p:nvPr/>
        </p:nvSpPr>
        <p:spPr>
          <a:xfrm>
            <a:off x="5374252" y="3498965"/>
            <a:ext cx="299077" cy="324000"/>
          </a:xfrm>
          <a:prstGeom prst="rect">
            <a:avLst/>
          </a:prstGeom>
          <a:solidFill>
            <a:schemeClr val="tx1">
              <a:lumMod val="50000"/>
              <a:lumOff val="50000"/>
            </a:schemeClr>
          </a:solidFill>
          <a:ln>
            <a:solidFill>
              <a:schemeClr val="bg2">
                <a:lumMod val="25000"/>
              </a:schemeClr>
            </a:solidFill>
          </a:ln>
          <a:effectLst>
            <a:outerShdw blurRad="50800" dist="38100" dir="2700000" algn="tl" rotWithShape="0">
              <a:prstClr val="black">
                <a:alpha val="40000"/>
              </a:prstClr>
            </a:outerShdw>
          </a:effectLst>
        </p:spPr>
        <p:txBody>
          <a:bodyPr lIns="91433" tIns="45716" rIns="91433" bIns="45716" anchor="ctr">
            <a:noAutofit/>
          </a:bodyPr>
          <a:lstStyle/>
          <a:p>
            <a:pPr algn="ctr">
              <a:defRPr/>
            </a:pPr>
            <a:r>
              <a:rPr lang="en-US" altLang="ko-KR">
                <a:solidFill>
                  <a:prstClr val="black"/>
                </a:solidFill>
                <a:latin typeface="Arial" pitchFamily="34" charset="0"/>
                <a:cs typeface="Arial" pitchFamily="34" charset="0"/>
              </a:rPr>
              <a:t>A</a:t>
            </a:r>
            <a:endParaRPr lang="ko-KR" altLang="en-US">
              <a:solidFill>
                <a:prstClr val="black"/>
              </a:solidFill>
              <a:latin typeface="Arial" pitchFamily="34" charset="0"/>
              <a:cs typeface="Arial" pitchFamily="34" charset="0"/>
            </a:endParaRPr>
          </a:p>
        </p:txBody>
      </p:sp>
      <p:sp>
        <p:nvSpPr>
          <p:cNvPr id="58" name="TextBox 57"/>
          <p:cNvSpPr txBox="1"/>
          <p:nvPr/>
        </p:nvSpPr>
        <p:spPr>
          <a:xfrm>
            <a:off x="2971160" y="5121438"/>
            <a:ext cx="1289302" cy="369332"/>
          </a:xfrm>
          <a:prstGeom prst="rect">
            <a:avLst/>
          </a:prstGeom>
          <a:noFill/>
        </p:spPr>
        <p:txBody>
          <a:bodyPr wrap="square" lIns="91433" tIns="45716" rIns="91433" bIns="45716" rtlCol="0">
            <a:noAutofit/>
          </a:bodyPr>
          <a:lstStyle/>
          <a:p>
            <a:pPr algn="ctr"/>
            <a:r>
              <a:rPr lang="en-US" altLang="ko-KR" b="1">
                <a:solidFill>
                  <a:prstClr val="black"/>
                </a:solidFill>
                <a:latin typeface="Arial" pitchFamily="34" charset="0"/>
                <a:cs typeface="Arial" pitchFamily="34" charset="0"/>
              </a:rPr>
              <a:t>Files</a:t>
            </a:r>
            <a:endParaRPr lang="ko-KR" altLang="en-US" b="1">
              <a:solidFill>
                <a:prstClr val="black"/>
              </a:solidFill>
              <a:latin typeface="Arial" pitchFamily="34" charset="0"/>
              <a:cs typeface="Arial" pitchFamily="34" charset="0"/>
            </a:endParaRPr>
          </a:p>
        </p:txBody>
      </p:sp>
      <p:grpSp>
        <p:nvGrpSpPr>
          <p:cNvPr id="59" name="그룹 190"/>
          <p:cNvGrpSpPr/>
          <p:nvPr/>
        </p:nvGrpSpPr>
        <p:grpSpPr>
          <a:xfrm>
            <a:off x="673446" y="2715100"/>
            <a:ext cx="2232486" cy="3101674"/>
            <a:chOff x="5874583" y="1988840"/>
            <a:chExt cx="2950075" cy="3672408"/>
          </a:xfrm>
        </p:grpSpPr>
        <p:sp>
          <p:nvSpPr>
            <p:cNvPr id="60" name="Rounded Rectangle 19495"/>
            <p:cNvSpPr>
              <a:spLocks noChangeArrowheads="1"/>
            </p:cNvSpPr>
            <p:nvPr/>
          </p:nvSpPr>
          <p:spPr bwMode="auto">
            <a:xfrm>
              <a:off x="5874583" y="1988840"/>
              <a:ext cx="2526828" cy="978711"/>
            </a:xfrm>
            <a:prstGeom prst="roundRect">
              <a:avLst>
                <a:gd name="adj" fmla="val 4875"/>
              </a:avLst>
            </a:prstGeom>
            <a:gradFill rotWithShape="1">
              <a:gsLst>
                <a:gs pos="0">
                  <a:srgbClr val="FFF1B8"/>
                </a:gs>
                <a:gs pos="100000">
                  <a:srgbClr val="FFDE58">
                    <a:alpha val="96001"/>
                  </a:srgbClr>
                </a:gs>
              </a:gsLst>
              <a:lin ang="2700000" scaled="1"/>
            </a:gradFill>
            <a:ln w="38100" algn="ctr">
              <a:solidFill>
                <a:srgbClr val="C29D0C"/>
              </a:solidFill>
              <a:round/>
              <a:headEnd/>
              <a:tailEnd/>
            </a:ln>
          </p:spPr>
          <p:txBody>
            <a:bodyPr wrap="none" lIns="0" tIns="0" rIns="0" bIns="0"/>
            <a:lstStyle/>
            <a:p>
              <a:pPr marL="171437" indent="-171437">
                <a:buClr>
                  <a:srgbClr val="3C44E4"/>
                </a:buClr>
                <a:defRPr/>
              </a:pPr>
              <a:endParaRPr lang="en-US" altLang="ko-KR" sz="1600">
                <a:solidFill>
                  <a:sysClr val="windowText" lastClr="000000"/>
                </a:solidFill>
                <a:latin typeface="Arial" pitchFamily="34" charset="0"/>
                <a:ea typeface="굴림" pitchFamily="50" charset="-127"/>
                <a:cs typeface="Arial" pitchFamily="34" charset="0"/>
              </a:endParaRPr>
            </a:p>
            <a:p>
              <a:pPr marL="171437" indent="-171437">
                <a:buClr>
                  <a:srgbClr val="3C44E4"/>
                </a:buClr>
                <a:defRPr/>
              </a:pPr>
              <a:endParaRPr lang="en-US" altLang="ko-KR" sz="1600">
                <a:solidFill>
                  <a:sysClr val="windowText" lastClr="000000"/>
                </a:solidFill>
                <a:latin typeface="Arial" pitchFamily="34" charset="0"/>
                <a:ea typeface="굴림" pitchFamily="50" charset="-127"/>
                <a:cs typeface="Arial" pitchFamily="34" charset="0"/>
              </a:endParaRPr>
            </a:p>
            <a:p>
              <a:pPr marL="171437" indent="-171437">
                <a:buClr>
                  <a:srgbClr val="3C44E4"/>
                </a:buClr>
                <a:defRPr/>
              </a:pPr>
              <a:endParaRPr lang="en-US" altLang="ko-KR" sz="900" i="1">
                <a:latin typeface="Arial" pitchFamily="34" charset="0"/>
                <a:ea typeface="굴림" pitchFamily="50" charset="-127"/>
                <a:cs typeface="Arial" pitchFamily="34" charset="0"/>
              </a:endParaRPr>
            </a:p>
            <a:p>
              <a:pPr marL="171437" indent="-171437">
                <a:buClr>
                  <a:srgbClr val="3C44E4"/>
                </a:buClr>
                <a:defRPr/>
              </a:pPr>
              <a:endParaRPr lang="en-US" altLang="ko-KR" sz="1600">
                <a:solidFill>
                  <a:sysClr val="windowText" lastClr="000000"/>
                </a:solidFill>
                <a:latin typeface="Arial" pitchFamily="34" charset="0"/>
                <a:ea typeface="굴림" pitchFamily="50" charset="-127"/>
                <a:cs typeface="Arial" pitchFamily="34" charset="0"/>
              </a:endParaRPr>
            </a:p>
            <a:p>
              <a:pPr marL="171437" indent="-171437">
                <a:lnSpc>
                  <a:spcPct val="50000"/>
                </a:lnSpc>
                <a:buClr>
                  <a:srgbClr val="3C44E4"/>
                </a:buClr>
                <a:defRPr/>
              </a:pPr>
              <a:endParaRPr lang="en-US" altLang="ko-KR" sz="1600">
                <a:solidFill>
                  <a:sysClr val="windowText" lastClr="000000"/>
                </a:solidFill>
                <a:latin typeface="Arial" pitchFamily="34" charset="0"/>
                <a:ea typeface="굴림" pitchFamily="50" charset="-127"/>
                <a:cs typeface="Arial" pitchFamily="34" charset="0"/>
              </a:endParaRPr>
            </a:p>
            <a:p>
              <a:pPr marL="171437" indent="-171437">
                <a:buClr>
                  <a:srgbClr val="3C44E4"/>
                </a:buClr>
                <a:defRPr/>
              </a:pPr>
              <a:endParaRPr lang="en-US" altLang="ko-KR" sz="1600">
                <a:solidFill>
                  <a:sysClr val="windowText" lastClr="000000"/>
                </a:solidFill>
                <a:latin typeface="Arial" pitchFamily="34" charset="0"/>
                <a:ea typeface="굴림" pitchFamily="50" charset="-127"/>
                <a:cs typeface="Arial" pitchFamily="34" charset="0"/>
              </a:endParaRPr>
            </a:p>
          </p:txBody>
        </p:sp>
        <p:sp>
          <p:nvSpPr>
            <p:cNvPr id="61" name="AutoShape 21"/>
            <p:cNvSpPr>
              <a:spLocks noChangeArrowheads="1"/>
            </p:cNvSpPr>
            <p:nvPr/>
          </p:nvSpPr>
          <p:spPr bwMode="gray">
            <a:xfrm>
              <a:off x="5874583" y="3048781"/>
              <a:ext cx="2526828" cy="2612467"/>
            </a:xfrm>
            <a:prstGeom prst="roundRect">
              <a:avLst>
                <a:gd name="adj" fmla="val 2134"/>
              </a:avLst>
            </a:prstGeom>
            <a:gradFill rotWithShape="1">
              <a:gsLst>
                <a:gs pos="0">
                  <a:srgbClr val="CFE7B6"/>
                </a:gs>
                <a:gs pos="100000">
                  <a:srgbClr val="99CC00"/>
                </a:gs>
              </a:gsLst>
              <a:lin ang="2700000" scaled="1"/>
            </a:gradFill>
            <a:ln w="28575">
              <a:solidFill>
                <a:srgbClr val="99CC00"/>
              </a:solidFill>
              <a:round/>
              <a:headEnd/>
              <a:tailEnd/>
            </a:ln>
          </p:spPr>
          <p:txBody>
            <a:bodyPr lIns="45720" rIns="45720" anchor="ctr" anchorCtr="1"/>
            <a:lstStyle/>
            <a:p>
              <a:pPr algn="ctr">
                <a:lnSpc>
                  <a:spcPct val="85000"/>
                </a:lnSpc>
                <a:spcBef>
                  <a:spcPct val="50000"/>
                </a:spcBef>
                <a:defRPr/>
              </a:pPr>
              <a:endParaRPr lang="ko-KR" altLang="ko-KR" kern="0">
                <a:solidFill>
                  <a:sysClr val="windowText" lastClr="000000"/>
                </a:solidFill>
                <a:latin typeface="Arial" pitchFamily="34" charset="0"/>
                <a:ea typeface="굴림" pitchFamily="50" charset="-127"/>
                <a:cs typeface="Arial" pitchFamily="34" charset="0"/>
              </a:endParaRPr>
            </a:p>
          </p:txBody>
        </p:sp>
        <p:pic>
          <p:nvPicPr>
            <p:cNvPr id="62" name="Picture 104" descr="Database 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8633" y="4694764"/>
              <a:ext cx="529149" cy="5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04" descr="Database 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6367" y="4694764"/>
              <a:ext cx="529149" cy="5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04" descr="Database 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1497" y="4694764"/>
              <a:ext cx="529149" cy="5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04" descr="Database 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9199" y="4696529"/>
              <a:ext cx="529149" cy="5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18" descr="do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5853" y="2690482"/>
              <a:ext cx="732559" cy="78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7" name="Line 10"/>
            <p:cNvSpPr>
              <a:spLocks noChangeShapeType="1"/>
            </p:cNvSpPr>
            <p:nvPr/>
          </p:nvSpPr>
          <p:spPr bwMode="auto">
            <a:xfrm>
              <a:off x="6810077" y="3015071"/>
              <a:ext cx="511499" cy="0"/>
            </a:xfrm>
            <a:prstGeom prst="line">
              <a:avLst/>
            </a:prstGeom>
            <a:noFill/>
            <a:ln w="38100">
              <a:solidFill>
                <a:srgbClr val="4D4D4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68" name="Text Box 11"/>
            <p:cNvSpPr txBox="1">
              <a:spLocks noChangeArrowheads="1"/>
            </p:cNvSpPr>
            <p:nvPr/>
          </p:nvSpPr>
          <p:spPr bwMode="auto">
            <a:xfrm>
              <a:off x="6784261" y="3013137"/>
              <a:ext cx="571346" cy="6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ko-KR" sz="600">
                  <a:solidFill>
                    <a:prstClr val="black"/>
                  </a:solidFill>
                  <a:latin typeface="Arial" pitchFamily="34" charset="0"/>
                  <a:cs typeface="Arial" pitchFamily="34" charset="0"/>
                </a:rPr>
                <a:t>010100100010110101001</a:t>
              </a:r>
              <a:endParaRPr lang="en-US" altLang="ko-KR" sz="500">
                <a:solidFill>
                  <a:prstClr val="black"/>
                </a:solidFill>
                <a:latin typeface="Arial" pitchFamily="34" charset="0"/>
                <a:cs typeface="Arial" pitchFamily="34" charset="0"/>
              </a:endParaRPr>
            </a:p>
          </p:txBody>
        </p:sp>
        <p:sp>
          <p:nvSpPr>
            <p:cNvPr id="69" name="Text Box 12"/>
            <p:cNvSpPr txBox="1">
              <a:spLocks noChangeArrowheads="1"/>
            </p:cNvSpPr>
            <p:nvPr/>
          </p:nvSpPr>
          <p:spPr bwMode="auto">
            <a:xfrm>
              <a:off x="6702402" y="2781675"/>
              <a:ext cx="796151" cy="218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ko-KR" sz="600">
                  <a:solidFill>
                    <a:prstClr val="black"/>
                  </a:solidFill>
                  <a:latin typeface="Arial" pitchFamily="34" charset="0"/>
                  <a:cs typeface="Arial" pitchFamily="34" charset="0"/>
                </a:rPr>
                <a:t>Sample.dat</a:t>
              </a:r>
            </a:p>
          </p:txBody>
        </p:sp>
        <p:sp>
          <p:nvSpPr>
            <p:cNvPr id="70" name="Rounded Rectangle 21539"/>
            <p:cNvSpPr>
              <a:spLocks noChangeArrowheads="1"/>
            </p:cNvSpPr>
            <p:nvPr/>
          </p:nvSpPr>
          <p:spPr bwMode="auto">
            <a:xfrm>
              <a:off x="6590632" y="3727581"/>
              <a:ext cx="219445" cy="612000"/>
            </a:xfrm>
            <a:prstGeom prst="roundRect">
              <a:avLst>
                <a:gd name="adj" fmla="val 4875"/>
              </a:avLst>
            </a:prstGeom>
            <a:gradFill rotWithShape="1">
              <a:gsLst>
                <a:gs pos="0">
                  <a:srgbClr val="FACCCE"/>
                </a:gs>
                <a:gs pos="100000">
                  <a:srgbClr val="F38E93"/>
                </a:gs>
              </a:gsLst>
              <a:lin ang="2700000" scaled="1"/>
            </a:gradFill>
            <a:ln w="38100" algn="ctr">
              <a:solidFill>
                <a:srgbClr val="DD797D"/>
              </a:solidFill>
              <a:round/>
              <a:headEnd/>
              <a:tailEnd/>
            </a:ln>
          </p:spPr>
          <p:txBody>
            <a:bodyPr vert="eaVert" lIns="0" tIns="0" rIns="0" bIns="0" anchor="ctr" anchorCtr="1"/>
            <a:lstStyle/>
            <a:p>
              <a:pPr marL="171437" indent="-171437" algn="ctr">
                <a:buClr>
                  <a:srgbClr val="3C44E4"/>
                </a:buClr>
              </a:pPr>
              <a:r>
                <a:rPr lang="en-US" altLang="ko-KR" sz="1300">
                  <a:solidFill>
                    <a:prstClr val="black"/>
                  </a:solidFill>
                  <a:latin typeface="Arial" pitchFamily="34" charset="0"/>
                  <a:ea typeface="HY견고딕" pitchFamily="18" charset="-127"/>
                  <a:cs typeface="Arial" pitchFamily="34" charset="0"/>
                </a:rPr>
                <a:t>object</a:t>
              </a:r>
            </a:p>
          </p:txBody>
        </p:sp>
        <p:sp>
          <p:nvSpPr>
            <p:cNvPr id="71" name="Rounded Rectangle 21539"/>
            <p:cNvSpPr>
              <a:spLocks noChangeArrowheads="1"/>
            </p:cNvSpPr>
            <p:nvPr/>
          </p:nvSpPr>
          <p:spPr bwMode="auto">
            <a:xfrm>
              <a:off x="6884301" y="3727581"/>
              <a:ext cx="219445" cy="612000"/>
            </a:xfrm>
            <a:prstGeom prst="roundRect">
              <a:avLst>
                <a:gd name="adj" fmla="val 4875"/>
              </a:avLst>
            </a:prstGeom>
            <a:solidFill>
              <a:srgbClr val="E1D0E5"/>
            </a:solidFill>
            <a:ln w="38100" algn="ctr">
              <a:solidFill>
                <a:srgbClr val="693978"/>
              </a:solidFill>
              <a:round/>
              <a:headEnd/>
              <a:tailEnd/>
            </a:ln>
          </p:spPr>
          <p:txBody>
            <a:bodyPr vert="eaVert" lIns="0" tIns="0" rIns="0" bIns="0" anchor="ctr" anchorCtr="1"/>
            <a:lstStyle/>
            <a:p>
              <a:pPr marL="171437" indent="-171437">
                <a:buClr>
                  <a:srgbClr val="3C44E4"/>
                </a:buClr>
              </a:pPr>
              <a:r>
                <a:rPr lang="en-US" altLang="ko-KR" sz="1300">
                  <a:solidFill>
                    <a:prstClr val="black"/>
                  </a:solidFill>
                  <a:latin typeface="Arial" pitchFamily="34" charset="0"/>
                  <a:ea typeface="HY견고딕" pitchFamily="18" charset="-127"/>
                  <a:cs typeface="Arial" pitchFamily="34" charset="0"/>
                </a:rPr>
                <a:t>object</a:t>
              </a:r>
            </a:p>
          </p:txBody>
        </p:sp>
        <p:sp>
          <p:nvSpPr>
            <p:cNvPr id="72" name="Rounded Rectangle 21539"/>
            <p:cNvSpPr>
              <a:spLocks noChangeArrowheads="1"/>
            </p:cNvSpPr>
            <p:nvPr/>
          </p:nvSpPr>
          <p:spPr bwMode="auto">
            <a:xfrm>
              <a:off x="7176357" y="3727581"/>
              <a:ext cx="219445" cy="612000"/>
            </a:xfrm>
            <a:prstGeom prst="roundRect">
              <a:avLst>
                <a:gd name="adj" fmla="val 4875"/>
              </a:avLst>
            </a:prstGeom>
            <a:solidFill>
              <a:srgbClr val="FF9900"/>
            </a:solidFill>
            <a:ln w="38100" algn="ctr">
              <a:solidFill>
                <a:srgbClr val="CC6600"/>
              </a:solidFill>
              <a:round/>
              <a:headEnd/>
              <a:tailEnd/>
            </a:ln>
          </p:spPr>
          <p:txBody>
            <a:bodyPr vert="eaVert" lIns="0" tIns="0" rIns="0" bIns="0" anchor="ctr" anchorCtr="1"/>
            <a:lstStyle/>
            <a:p>
              <a:pPr marL="171437" indent="-171437">
                <a:buClr>
                  <a:srgbClr val="3C44E4"/>
                </a:buClr>
              </a:pPr>
              <a:r>
                <a:rPr lang="en-US" altLang="ko-KR" sz="1300">
                  <a:solidFill>
                    <a:prstClr val="black"/>
                  </a:solidFill>
                  <a:latin typeface="Arial" pitchFamily="34" charset="0"/>
                  <a:ea typeface="HY견고딕" pitchFamily="18" charset="-127"/>
                  <a:cs typeface="Arial" pitchFamily="34" charset="0"/>
                </a:rPr>
                <a:t>object</a:t>
              </a:r>
            </a:p>
          </p:txBody>
        </p:sp>
        <p:sp>
          <p:nvSpPr>
            <p:cNvPr id="73" name="Rounded Rectangle 21539"/>
            <p:cNvSpPr>
              <a:spLocks noChangeArrowheads="1"/>
            </p:cNvSpPr>
            <p:nvPr/>
          </p:nvSpPr>
          <p:spPr bwMode="auto">
            <a:xfrm>
              <a:off x="7470025" y="3727581"/>
              <a:ext cx="219445" cy="612000"/>
            </a:xfrm>
            <a:prstGeom prst="roundRect">
              <a:avLst>
                <a:gd name="adj" fmla="val 4875"/>
              </a:avLst>
            </a:prstGeom>
            <a:gradFill rotWithShape="1">
              <a:gsLst>
                <a:gs pos="0">
                  <a:srgbClr val="FACCCE"/>
                </a:gs>
                <a:gs pos="100000">
                  <a:srgbClr val="F38E93"/>
                </a:gs>
              </a:gsLst>
              <a:lin ang="2700000" scaled="1"/>
            </a:gradFill>
            <a:ln w="38100" algn="ctr">
              <a:solidFill>
                <a:srgbClr val="DD797D"/>
              </a:solidFill>
              <a:round/>
              <a:headEnd/>
              <a:tailEnd/>
            </a:ln>
          </p:spPr>
          <p:txBody>
            <a:bodyPr vert="eaVert" lIns="0" tIns="0" rIns="0" bIns="0" anchor="ctr" anchorCtr="1"/>
            <a:lstStyle/>
            <a:p>
              <a:pPr marL="171437" indent="-171437" algn="ctr">
                <a:buClr>
                  <a:srgbClr val="3C44E4"/>
                </a:buClr>
              </a:pPr>
              <a:r>
                <a:rPr lang="en-US" altLang="ko-KR" sz="1300">
                  <a:solidFill>
                    <a:prstClr val="black"/>
                  </a:solidFill>
                  <a:latin typeface="Arial" pitchFamily="34" charset="0"/>
                  <a:ea typeface="HY견고딕" pitchFamily="18" charset="-127"/>
                  <a:cs typeface="Arial" pitchFamily="34" charset="0"/>
                </a:rPr>
                <a:t>object</a:t>
              </a:r>
            </a:p>
          </p:txBody>
        </p:sp>
        <p:sp>
          <p:nvSpPr>
            <p:cNvPr id="74" name="Text Box 17"/>
            <p:cNvSpPr txBox="1">
              <a:spLocks noChangeArrowheads="1"/>
            </p:cNvSpPr>
            <p:nvPr/>
          </p:nvSpPr>
          <p:spPr bwMode="auto">
            <a:xfrm>
              <a:off x="5941987" y="2174242"/>
              <a:ext cx="1111904" cy="30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ko-KR" sz="1100" b="1">
                  <a:solidFill>
                    <a:sysClr val="windowText" lastClr="000000"/>
                  </a:solidFill>
                  <a:latin typeface="Arial" pitchFamily="34" charset="0"/>
                  <a:ea typeface="나눔고딕" pitchFamily="50" charset="-127"/>
                  <a:cs typeface="Arial" pitchFamily="34" charset="0"/>
                </a:rPr>
                <a:t>Metadata</a:t>
              </a:r>
            </a:p>
          </p:txBody>
        </p:sp>
        <p:sp>
          <p:nvSpPr>
            <p:cNvPr id="75" name="Text Box 18"/>
            <p:cNvSpPr txBox="1">
              <a:spLocks noChangeArrowheads="1"/>
            </p:cNvSpPr>
            <p:nvPr/>
          </p:nvSpPr>
          <p:spPr bwMode="auto">
            <a:xfrm>
              <a:off x="5941988" y="3039953"/>
              <a:ext cx="868090" cy="3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ko-KR" sz="1400" b="1">
                  <a:solidFill>
                    <a:sysClr val="windowText" lastClr="000000"/>
                  </a:solidFill>
                  <a:latin typeface="Arial" pitchFamily="34" charset="0"/>
                  <a:ea typeface="나눔고딕" pitchFamily="50" charset="-127"/>
                  <a:cs typeface="Arial" pitchFamily="34" charset="0"/>
                </a:rPr>
                <a:t>Data</a:t>
              </a:r>
            </a:p>
          </p:txBody>
        </p:sp>
        <p:sp>
          <p:nvSpPr>
            <p:cNvPr id="76" name="AutoShape 19"/>
            <p:cNvSpPr>
              <a:spLocks noChangeArrowheads="1"/>
            </p:cNvSpPr>
            <p:nvPr/>
          </p:nvSpPr>
          <p:spPr bwMode="auto">
            <a:xfrm rot="5400000">
              <a:off x="6962337" y="3268157"/>
              <a:ext cx="264256" cy="585723"/>
            </a:xfrm>
            <a:prstGeom prst="rightArrow">
              <a:avLst>
                <a:gd name="adj1" fmla="val 58676"/>
                <a:gd name="adj2" fmla="val 44903"/>
              </a:avLst>
            </a:prstGeom>
            <a:gradFill rotWithShape="1">
              <a:gsLst>
                <a:gs pos="0">
                  <a:srgbClr val="CCCC00"/>
                </a:gs>
                <a:gs pos="100000">
                  <a:srgbClr val="CCCC00">
                    <a:gamma/>
                    <a:shade val="79216"/>
                    <a:invGamma/>
                  </a:srgbClr>
                </a:gs>
              </a:gsLst>
              <a:lin ang="5400000" scaled="1"/>
            </a:gradFill>
            <a:ln>
              <a:noFill/>
            </a:ln>
            <a:effectLst/>
            <a:extLs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kern="0">
                <a:solidFill>
                  <a:sysClr val="windowText" lastClr="000000"/>
                </a:solidFill>
                <a:latin typeface="Arial" pitchFamily="34" charset="0"/>
                <a:cs typeface="Arial" pitchFamily="34" charset="0"/>
              </a:endParaRPr>
            </a:p>
          </p:txBody>
        </p:sp>
        <p:sp>
          <p:nvSpPr>
            <p:cNvPr id="77" name="AutoShape 20"/>
            <p:cNvSpPr>
              <a:spLocks noChangeArrowheads="1"/>
            </p:cNvSpPr>
            <p:nvPr/>
          </p:nvSpPr>
          <p:spPr bwMode="auto">
            <a:xfrm rot="8029098">
              <a:off x="6193288" y="4375822"/>
              <a:ext cx="490523" cy="292056"/>
            </a:xfrm>
            <a:prstGeom prst="rightArrow">
              <a:avLst>
                <a:gd name="adj1" fmla="val 58676"/>
                <a:gd name="adj2" fmla="val 87077"/>
              </a:avLst>
            </a:prstGeom>
            <a:gradFill rotWithShape="1">
              <a:gsLst>
                <a:gs pos="0">
                  <a:srgbClr val="CCCC00"/>
                </a:gs>
                <a:gs pos="100000">
                  <a:srgbClr val="CCCC00">
                    <a:gamma/>
                    <a:shade val="79216"/>
                    <a:invGamma/>
                  </a:srgbClr>
                </a:gs>
              </a:gsLst>
              <a:lin ang="5400000" scaled="1"/>
            </a:gradFill>
            <a:ln>
              <a:noFill/>
            </a:ln>
            <a:effectLst/>
            <a:extLs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kern="0">
                <a:solidFill>
                  <a:sysClr val="windowText" lastClr="000000"/>
                </a:solidFill>
                <a:latin typeface="Arial" pitchFamily="34" charset="0"/>
                <a:cs typeface="Arial" pitchFamily="34" charset="0"/>
              </a:endParaRPr>
            </a:p>
          </p:txBody>
        </p:sp>
        <p:sp>
          <p:nvSpPr>
            <p:cNvPr id="78" name="AutoShape 21"/>
            <p:cNvSpPr>
              <a:spLocks noChangeArrowheads="1"/>
            </p:cNvSpPr>
            <p:nvPr/>
          </p:nvSpPr>
          <p:spPr bwMode="auto">
            <a:xfrm rot="6183326">
              <a:off x="6687816" y="4412757"/>
              <a:ext cx="459128" cy="292054"/>
            </a:xfrm>
            <a:prstGeom prst="rightArrow">
              <a:avLst>
                <a:gd name="adj1" fmla="val 58676"/>
                <a:gd name="adj2" fmla="val 64501"/>
              </a:avLst>
            </a:prstGeom>
            <a:gradFill rotWithShape="1">
              <a:gsLst>
                <a:gs pos="0">
                  <a:srgbClr val="CCCC00"/>
                </a:gs>
                <a:gs pos="100000">
                  <a:srgbClr val="CCCC00">
                    <a:gamma/>
                    <a:shade val="79216"/>
                    <a:invGamma/>
                  </a:srgbClr>
                </a:gs>
              </a:gsLst>
              <a:lin ang="5400000" scaled="1"/>
            </a:gradFill>
            <a:ln>
              <a:noFill/>
            </a:ln>
            <a:effectLst/>
            <a:extLs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kern="0">
                <a:solidFill>
                  <a:sysClr val="windowText" lastClr="000000"/>
                </a:solidFill>
                <a:latin typeface="Arial" pitchFamily="34" charset="0"/>
                <a:cs typeface="Arial" pitchFamily="34" charset="0"/>
              </a:endParaRPr>
            </a:p>
          </p:txBody>
        </p:sp>
        <p:sp>
          <p:nvSpPr>
            <p:cNvPr id="79" name="AutoShape 22"/>
            <p:cNvSpPr>
              <a:spLocks noChangeArrowheads="1"/>
            </p:cNvSpPr>
            <p:nvPr/>
          </p:nvSpPr>
          <p:spPr bwMode="auto">
            <a:xfrm rot="4246787">
              <a:off x="7157363" y="4416288"/>
              <a:ext cx="459128" cy="292056"/>
            </a:xfrm>
            <a:prstGeom prst="rightArrow">
              <a:avLst>
                <a:gd name="adj1" fmla="val 58676"/>
                <a:gd name="adj2" fmla="val 64501"/>
              </a:avLst>
            </a:prstGeom>
            <a:gradFill rotWithShape="1">
              <a:gsLst>
                <a:gs pos="0">
                  <a:srgbClr val="CCCC00"/>
                </a:gs>
                <a:gs pos="100000">
                  <a:srgbClr val="CCCC00">
                    <a:gamma/>
                    <a:shade val="79216"/>
                    <a:invGamma/>
                  </a:srgbClr>
                </a:gs>
              </a:gsLst>
              <a:lin ang="5400000" scaled="1"/>
            </a:gradFill>
            <a:ln>
              <a:noFill/>
            </a:ln>
            <a:effectLst/>
            <a:extLs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kern="0">
                <a:solidFill>
                  <a:sysClr val="windowText" lastClr="000000"/>
                </a:solidFill>
                <a:latin typeface="Arial" pitchFamily="34" charset="0"/>
                <a:cs typeface="Arial" pitchFamily="34" charset="0"/>
              </a:endParaRPr>
            </a:p>
          </p:txBody>
        </p:sp>
        <p:sp>
          <p:nvSpPr>
            <p:cNvPr id="80" name="AutoShape 23"/>
            <p:cNvSpPr>
              <a:spLocks noChangeArrowheads="1"/>
            </p:cNvSpPr>
            <p:nvPr/>
          </p:nvSpPr>
          <p:spPr bwMode="auto">
            <a:xfrm rot="2910233">
              <a:off x="7609738" y="4360905"/>
              <a:ext cx="504915" cy="292054"/>
            </a:xfrm>
            <a:prstGeom prst="rightArrow">
              <a:avLst>
                <a:gd name="adj1" fmla="val 58676"/>
                <a:gd name="adj2" fmla="val 90054"/>
              </a:avLst>
            </a:prstGeom>
            <a:gradFill rotWithShape="1">
              <a:gsLst>
                <a:gs pos="0">
                  <a:srgbClr val="CCCC00"/>
                </a:gs>
                <a:gs pos="100000">
                  <a:srgbClr val="CCCC00">
                    <a:gamma/>
                    <a:shade val="79216"/>
                    <a:invGamma/>
                  </a:srgbClr>
                </a:gs>
              </a:gsLst>
              <a:lin ang="5400000" scaled="1"/>
            </a:gradFill>
            <a:ln>
              <a:noFill/>
            </a:ln>
            <a:effectLst/>
            <a:extLs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kern="0">
                <a:solidFill>
                  <a:sysClr val="windowText" lastClr="000000"/>
                </a:solidFill>
                <a:latin typeface="Arial" pitchFamily="34" charset="0"/>
                <a:cs typeface="Arial" pitchFamily="34" charset="0"/>
              </a:endParaRPr>
            </a:p>
          </p:txBody>
        </p:sp>
        <p:grpSp>
          <p:nvGrpSpPr>
            <p:cNvPr id="81" name="Group 25"/>
            <p:cNvGrpSpPr>
              <a:grpSpLocks/>
            </p:cNvGrpSpPr>
            <p:nvPr/>
          </p:nvGrpSpPr>
          <p:grpSpPr bwMode="auto">
            <a:xfrm>
              <a:off x="6856916" y="2059475"/>
              <a:ext cx="1565762" cy="568612"/>
              <a:chOff x="4046" y="1976"/>
              <a:chExt cx="1093" cy="322"/>
            </a:xfrm>
          </p:grpSpPr>
          <p:sp>
            <p:nvSpPr>
              <p:cNvPr id="95" name="Rounded Rectangle 19478"/>
              <p:cNvSpPr>
                <a:spLocks noChangeArrowheads="1"/>
              </p:cNvSpPr>
              <p:nvPr/>
            </p:nvSpPr>
            <p:spPr bwMode="auto">
              <a:xfrm>
                <a:off x="4266" y="2024"/>
                <a:ext cx="634" cy="200"/>
              </a:xfrm>
              <a:prstGeom prst="roundRect">
                <a:avLst>
                  <a:gd name="adj" fmla="val 4875"/>
                </a:avLst>
              </a:prstGeom>
              <a:solidFill>
                <a:srgbClr val="FFFF00">
                  <a:alpha val="50999"/>
                </a:srgbClr>
              </a:solidFill>
              <a:ln w="38100" algn="ctr">
                <a:solidFill>
                  <a:srgbClr val="F8B124"/>
                </a:solidFill>
                <a:round/>
                <a:headEnd/>
                <a:tailEnd/>
              </a:ln>
            </p:spPr>
            <p:txBody>
              <a:bodyPr wrap="none" lIns="0" tIns="0" rIns="0" bIns="0"/>
              <a:lstStyle/>
              <a:p>
                <a:pPr marL="171437" indent="-171437">
                  <a:buClr>
                    <a:srgbClr val="3C44E4"/>
                  </a:buClr>
                  <a:defRPr/>
                </a:pPr>
                <a:endParaRPr lang="en-US" altLang="ko-KR" b="1">
                  <a:latin typeface="Arial" pitchFamily="34" charset="0"/>
                  <a:ea typeface="HY견고딕" pitchFamily="18" charset="-127"/>
                  <a:cs typeface="Arial" pitchFamily="34" charset="0"/>
                </a:endParaRPr>
              </a:p>
              <a:p>
                <a:pPr marL="171437" indent="-171437">
                  <a:buClr>
                    <a:srgbClr val="3C44E4"/>
                  </a:buClr>
                  <a:defRPr/>
                </a:pPr>
                <a:endParaRPr lang="en-US" altLang="ko-KR" b="1">
                  <a:latin typeface="Arial" pitchFamily="34" charset="0"/>
                  <a:ea typeface="HY견고딕" pitchFamily="18" charset="-127"/>
                  <a:cs typeface="Arial" pitchFamily="34" charset="0"/>
                </a:endParaRPr>
              </a:p>
              <a:p>
                <a:pPr marL="171437" indent="-171437">
                  <a:lnSpc>
                    <a:spcPct val="80000"/>
                  </a:lnSpc>
                  <a:buClr>
                    <a:srgbClr val="3C44E4"/>
                  </a:buClr>
                  <a:defRPr/>
                </a:pPr>
                <a:endParaRPr lang="en-US" altLang="ko-KR" b="1" i="1">
                  <a:solidFill>
                    <a:srgbClr val="09357A"/>
                  </a:solidFill>
                  <a:latin typeface="Arial" pitchFamily="34" charset="0"/>
                  <a:ea typeface="HY견고딕" pitchFamily="18" charset="-127"/>
                  <a:cs typeface="Arial" pitchFamily="34" charset="0"/>
                </a:endParaRPr>
              </a:p>
              <a:p>
                <a:pPr marL="171437" indent="-171437">
                  <a:buClr>
                    <a:srgbClr val="3C44E4"/>
                  </a:buClr>
                  <a:defRPr/>
                </a:pPr>
                <a:endParaRPr lang="en-US" altLang="ko-KR" b="1">
                  <a:latin typeface="Arial" pitchFamily="34" charset="0"/>
                  <a:ea typeface="HY견고딕" pitchFamily="18" charset="-127"/>
                  <a:cs typeface="Arial" pitchFamily="34" charset="0"/>
                </a:endParaRPr>
              </a:p>
            </p:txBody>
          </p:sp>
          <p:sp>
            <p:nvSpPr>
              <p:cNvPr id="96" name="직사각형 15"/>
              <p:cNvSpPr>
                <a:spLocks noChangeArrowheads="1"/>
              </p:cNvSpPr>
              <p:nvPr/>
            </p:nvSpPr>
            <p:spPr bwMode="auto">
              <a:xfrm>
                <a:off x="4046" y="1976"/>
                <a:ext cx="109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lnSpc>
                    <a:spcPct val="70000"/>
                  </a:lnSpc>
                  <a:defRPr/>
                </a:pPr>
                <a:r>
                  <a:rPr lang="en-US" altLang="ko-KR" b="1">
                    <a:solidFill>
                      <a:sysClr val="windowText" lastClr="000000"/>
                    </a:solidFill>
                    <a:latin typeface="Arial" pitchFamily="34" charset="0"/>
                    <a:cs typeface="Arial" pitchFamily="34" charset="0"/>
                  </a:rPr>
                  <a:t>Metadata</a:t>
                </a:r>
              </a:p>
              <a:p>
                <a:pPr algn="ctr">
                  <a:lnSpc>
                    <a:spcPct val="70000"/>
                  </a:lnSpc>
                  <a:defRPr/>
                </a:pPr>
                <a:r>
                  <a:rPr lang="en-US" altLang="ko-KR" b="1">
                    <a:solidFill>
                      <a:sysClr val="windowText" lastClr="000000"/>
                    </a:solidFill>
                    <a:latin typeface="Arial" pitchFamily="34" charset="0"/>
                    <a:cs typeface="Arial" pitchFamily="34" charset="0"/>
                  </a:rPr>
                  <a:t>Server </a:t>
                </a:r>
                <a:endParaRPr lang="en-US" altLang="ko-KR" sz="1100" b="1">
                  <a:solidFill>
                    <a:sysClr val="windowText" lastClr="000000"/>
                  </a:solidFill>
                  <a:latin typeface="Arial" pitchFamily="34" charset="0"/>
                  <a:cs typeface="Arial" pitchFamily="34" charset="0"/>
                </a:endParaRPr>
              </a:p>
            </p:txBody>
          </p:sp>
        </p:grpSp>
        <p:sp>
          <p:nvSpPr>
            <p:cNvPr id="82" name="Text Box 28"/>
            <p:cNvSpPr txBox="1">
              <a:spLocks noChangeAspect="1" noChangeArrowheads="1"/>
            </p:cNvSpPr>
            <p:nvPr/>
          </p:nvSpPr>
          <p:spPr bwMode="auto">
            <a:xfrm>
              <a:off x="5941987" y="4851221"/>
              <a:ext cx="636067" cy="32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ko-KR" sz="600">
                  <a:solidFill>
                    <a:sysClr val="windowText" lastClr="000000"/>
                  </a:solidFill>
                  <a:latin typeface="Arial" pitchFamily="34" charset="0"/>
                  <a:cs typeface="Arial" pitchFamily="34" charset="0"/>
                </a:rPr>
                <a:t>Storage Server 1</a:t>
              </a:r>
            </a:p>
          </p:txBody>
        </p:sp>
        <p:sp>
          <p:nvSpPr>
            <p:cNvPr id="83" name="Text Box 29"/>
            <p:cNvSpPr txBox="1">
              <a:spLocks noChangeAspect="1" noChangeArrowheads="1"/>
            </p:cNvSpPr>
            <p:nvPr/>
          </p:nvSpPr>
          <p:spPr bwMode="auto">
            <a:xfrm>
              <a:off x="6519193" y="4837096"/>
              <a:ext cx="636067" cy="32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ko-KR" sz="600">
                  <a:solidFill>
                    <a:sysClr val="windowText" lastClr="000000"/>
                  </a:solidFill>
                  <a:latin typeface="Arial" pitchFamily="34" charset="0"/>
                  <a:cs typeface="Arial" pitchFamily="34" charset="0"/>
                </a:rPr>
                <a:t>Storage Server 2</a:t>
              </a:r>
            </a:p>
          </p:txBody>
        </p:sp>
        <p:sp>
          <p:nvSpPr>
            <p:cNvPr id="84" name="Text Box 30"/>
            <p:cNvSpPr txBox="1">
              <a:spLocks noChangeAspect="1" noChangeArrowheads="1"/>
            </p:cNvSpPr>
            <p:nvPr/>
          </p:nvSpPr>
          <p:spPr bwMode="auto">
            <a:xfrm>
              <a:off x="7125828" y="4851222"/>
              <a:ext cx="636067" cy="32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ko-KR" sz="600">
                  <a:solidFill>
                    <a:sysClr val="windowText" lastClr="000000"/>
                  </a:solidFill>
                  <a:latin typeface="Arial" pitchFamily="34" charset="0"/>
                  <a:cs typeface="Arial" pitchFamily="34" charset="0"/>
                </a:rPr>
                <a:t>Storage Server 3</a:t>
              </a:r>
            </a:p>
          </p:txBody>
        </p:sp>
        <p:sp>
          <p:nvSpPr>
            <p:cNvPr id="85" name="Text Box 31"/>
            <p:cNvSpPr txBox="1">
              <a:spLocks noChangeAspect="1" noChangeArrowheads="1"/>
            </p:cNvSpPr>
            <p:nvPr/>
          </p:nvSpPr>
          <p:spPr bwMode="auto">
            <a:xfrm>
              <a:off x="7693529" y="4821202"/>
              <a:ext cx="636067" cy="32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ko-KR" sz="600">
                  <a:solidFill>
                    <a:sysClr val="windowText" lastClr="000000"/>
                  </a:solidFill>
                  <a:latin typeface="Arial" pitchFamily="34" charset="0"/>
                  <a:cs typeface="Arial" pitchFamily="34" charset="0"/>
                </a:rPr>
                <a:t>Storage Server 4</a:t>
              </a:r>
            </a:p>
          </p:txBody>
        </p:sp>
        <p:sp>
          <p:nvSpPr>
            <p:cNvPr id="86" name="Freeform 32"/>
            <p:cNvSpPr>
              <a:spLocks/>
            </p:cNvSpPr>
            <p:nvPr/>
          </p:nvSpPr>
          <p:spPr bwMode="auto">
            <a:xfrm>
              <a:off x="7020452" y="2320822"/>
              <a:ext cx="141046" cy="396049"/>
            </a:xfrm>
            <a:custGeom>
              <a:avLst/>
              <a:gdLst>
                <a:gd name="T0" fmla="*/ 363 w 363"/>
                <a:gd name="T1" fmla="*/ 0 h 589"/>
                <a:gd name="T2" fmla="*/ 0 w 363"/>
                <a:gd name="T3" fmla="*/ 0 h 589"/>
                <a:gd name="T4" fmla="*/ 0 w 363"/>
                <a:gd name="T5" fmla="*/ 589 h 589"/>
              </a:gdLst>
              <a:ahLst/>
              <a:cxnLst>
                <a:cxn ang="0">
                  <a:pos x="T0" y="T1"/>
                </a:cxn>
                <a:cxn ang="0">
                  <a:pos x="T2" y="T3"/>
                </a:cxn>
                <a:cxn ang="0">
                  <a:pos x="T4" y="T5"/>
                </a:cxn>
              </a:cxnLst>
              <a:rect l="0" t="0" r="r" b="b"/>
              <a:pathLst>
                <a:path w="363" h="589">
                  <a:moveTo>
                    <a:pt x="363" y="0"/>
                  </a:moveTo>
                  <a:lnTo>
                    <a:pt x="0" y="0"/>
                  </a:lnTo>
                  <a:lnTo>
                    <a:pt x="0" y="589"/>
                  </a:lnTo>
                </a:path>
              </a:pathLst>
            </a:custGeom>
            <a:noFill/>
            <a:ln w="57150" cmpd="sng">
              <a:solidFill>
                <a:srgbClr val="CCCC00"/>
              </a:solidFill>
              <a:round/>
              <a:headEnd type="none"/>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pic>
          <p:nvPicPr>
            <p:cNvPr id="87" name="Picture 33" descr="MCj0433941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6318" y="2606016"/>
              <a:ext cx="658335" cy="720477"/>
            </a:xfrm>
            <a:prstGeom prst="rect">
              <a:avLst/>
            </a:prstGeom>
            <a:noFill/>
            <a:extLst>
              <a:ext uri="{909E8E84-426E-40DD-AFC4-6F175D3DCCD1}">
                <a14:hiddenFill xmlns:a14="http://schemas.microsoft.com/office/drawing/2010/main">
                  <a:solidFill>
                    <a:srgbClr val="FFFFFF"/>
                  </a:solidFill>
                </a14:hiddenFill>
              </a:ext>
            </a:extLst>
          </p:spPr>
        </p:pic>
        <p:sp>
          <p:nvSpPr>
            <p:cNvPr id="88" name="Line 34"/>
            <p:cNvSpPr>
              <a:spLocks noChangeShapeType="1"/>
            </p:cNvSpPr>
            <p:nvPr/>
          </p:nvSpPr>
          <p:spPr bwMode="auto">
            <a:xfrm>
              <a:off x="6832761" y="5242941"/>
              <a:ext cx="0" cy="324000"/>
            </a:xfrm>
            <a:prstGeom prst="line">
              <a:avLst/>
            </a:prstGeom>
            <a:noFill/>
            <a:ln w="28575">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89" name="Line 35"/>
            <p:cNvSpPr>
              <a:spLocks noChangeShapeType="1"/>
            </p:cNvSpPr>
            <p:nvPr/>
          </p:nvSpPr>
          <p:spPr bwMode="auto">
            <a:xfrm>
              <a:off x="7424875" y="5250004"/>
              <a:ext cx="0" cy="324000"/>
            </a:xfrm>
            <a:prstGeom prst="line">
              <a:avLst/>
            </a:prstGeom>
            <a:noFill/>
            <a:ln w="28575">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90" name="Line 36"/>
            <p:cNvSpPr>
              <a:spLocks noChangeShapeType="1"/>
            </p:cNvSpPr>
            <p:nvPr/>
          </p:nvSpPr>
          <p:spPr bwMode="auto">
            <a:xfrm>
              <a:off x="8005347" y="5235877"/>
              <a:ext cx="0" cy="324000"/>
            </a:xfrm>
            <a:prstGeom prst="line">
              <a:avLst/>
            </a:prstGeom>
            <a:noFill/>
            <a:ln w="28575">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91" name="Line 37"/>
            <p:cNvSpPr>
              <a:spLocks noChangeShapeType="1"/>
            </p:cNvSpPr>
            <p:nvPr/>
          </p:nvSpPr>
          <p:spPr bwMode="auto">
            <a:xfrm>
              <a:off x="6261175" y="5258833"/>
              <a:ext cx="0" cy="324000"/>
            </a:xfrm>
            <a:prstGeom prst="line">
              <a:avLst/>
            </a:prstGeom>
            <a:noFill/>
            <a:ln w="28575">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92" name="Freeform 38"/>
            <p:cNvSpPr>
              <a:spLocks/>
            </p:cNvSpPr>
            <p:nvPr/>
          </p:nvSpPr>
          <p:spPr bwMode="auto">
            <a:xfrm>
              <a:off x="6260019" y="3474530"/>
              <a:ext cx="2355209" cy="2108303"/>
            </a:xfrm>
            <a:custGeom>
              <a:avLst/>
              <a:gdLst>
                <a:gd name="T0" fmla="*/ 0 w 2552"/>
                <a:gd name="T1" fmla="*/ 2072 h 2072"/>
                <a:gd name="T2" fmla="*/ 2552 w 2552"/>
                <a:gd name="T3" fmla="*/ 2072 h 2072"/>
                <a:gd name="T4" fmla="*/ 2552 w 2552"/>
                <a:gd name="T5" fmla="*/ 0 h 2072"/>
              </a:gdLst>
              <a:ahLst/>
              <a:cxnLst>
                <a:cxn ang="0">
                  <a:pos x="T0" y="T1"/>
                </a:cxn>
                <a:cxn ang="0">
                  <a:pos x="T2" y="T3"/>
                </a:cxn>
                <a:cxn ang="0">
                  <a:pos x="T4" y="T5"/>
                </a:cxn>
              </a:cxnLst>
              <a:rect l="0" t="0" r="r" b="b"/>
              <a:pathLst>
                <a:path w="2552" h="2072">
                  <a:moveTo>
                    <a:pt x="0" y="2072"/>
                  </a:moveTo>
                  <a:lnTo>
                    <a:pt x="2552" y="2072"/>
                  </a:lnTo>
                  <a:lnTo>
                    <a:pt x="2552" y="0"/>
                  </a:lnTo>
                </a:path>
              </a:pathLst>
            </a:custGeom>
            <a:noFill/>
            <a:ln w="28575" cmpd="sng">
              <a:solidFill>
                <a:srgbClr val="FF99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93" name="Freeform 39"/>
            <p:cNvSpPr>
              <a:spLocks/>
            </p:cNvSpPr>
            <p:nvPr/>
          </p:nvSpPr>
          <p:spPr bwMode="auto">
            <a:xfrm>
              <a:off x="8080312" y="2320822"/>
              <a:ext cx="534916" cy="399514"/>
            </a:xfrm>
            <a:custGeom>
              <a:avLst/>
              <a:gdLst>
                <a:gd name="T0" fmla="*/ 0 w 840"/>
                <a:gd name="T1" fmla="*/ 0 h 288"/>
                <a:gd name="T2" fmla="*/ 840 w 840"/>
                <a:gd name="T3" fmla="*/ 0 h 288"/>
                <a:gd name="T4" fmla="*/ 840 w 840"/>
                <a:gd name="T5" fmla="*/ 288 h 288"/>
              </a:gdLst>
              <a:ahLst/>
              <a:cxnLst>
                <a:cxn ang="0">
                  <a:pos x="T0" y="T1"/>
                </a:cxn>
                <a:cxn ang="0">
                  <a:pos x="T2" y="T3"/>
                </a:cxn>
                <a:cxn ang="0">
                  <a:pos x="T4" y="T5"/>
                </a:cxn>
              </a:cxnLst>
              <a:rect l="0" t="0" r="r" b="b"/>
              <a:pathLst>
                <a:path w="840" h="288">
                  <a:moveTo>
                    <a:pt x="0" y="0"/>
                  </a:moveTo>
                  <a:lnTo>
                    <a:pt x="840" y="0"/>
                  </a:lnTo>
                  <a:lnTo>
                    <a:pt x="840" y="288"/>
                  </a:lnTo>
                </a:path>
              </a:pathLst>
            </a:custGeom>
            <a:noFill/>
            <a:ln w="28575" cmpd="sng">
              <a:solidFill>
                <a:srgbClr val="FF99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ko-KR" altLang="en-US" kern="0">
                <a:solidFill>
                  <a:sysClr val="windowText" lastClr="000000"/>
                </a:solidFill>
                <a:latin typeface="Arial" pitchFamily="34" charset="0"/>
                <a:cs typeface="Arial" pitchFamily="34" charset="0"/>
              </a:endParaRPr>
            </a:p>
          </p:txBody>
        </p:sp>
        <p:sp>
          <p:nvSpPr>
            <p:cNvPr id="94" name="Text Box 42"/>
            <p:cNvSpPr txBox="1">
              <a:spLocks noChangeArrowheads="1"/>
            </p:cNvSpPr>
            <p:nvPr/>
          </p:nvSpPr>
          <p:spPr bwMode="auto">
            <a:xfrm>
              <a:off x="8130670" y="3257101"/>
              <a:ext cx="693988" cy="273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ko-KR" sz="900" b="1">
                  <a:solidFill>
                    <a:sysClr val="windowText" lastClr="000000"/>
                  </a:solidFill>
                  <a:latin typeface="Arial" pitchFamily="34" charset="0"/>
                  <a:cs typeface="Arial" pitchFamily="34" charset="0"/>
                </a:rPr>
                <a:t>Client</a:t>
              </a:r>
            </a:p>
          </p:txBody>
        </p:sp>
      </p:grpSp>
      <p:sp>
        <p:nvSpPr>
          <p:cNvPr id="97" name="곱셈 기호 152"/>
          <p:cNvSpPr/>
          <p:nvPr/>
        </p:nvSpPr>
        <p:spPr bwMode="auto">
          <a:xfrm>
            <a:off x="6136969" y="4070488"/>
            <a:ext cx="996462" cy="1331913"/>
          </a:xfrm>
          <a:prstGeom prst="mathMultiply">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3" tIns="45716" rIns="91433" bIns="45716" anchor="ctr">
            <a:noAutofit/>
          </a:bodyPr>
          <a:lstStyle/>
          <a:p>
            <a:pPr>
              <a:defRPr/>
            </a:pPr>
            <a:endParaRPr lang="ko-KR" altLang="en-US">
              <a:solidFill>
                <a:prstClr val="white"/>
              </a:solidFill>
              <a:latin typeface="Arial" pitchFamily="34" charset="0"/>
              <a:ea typeface="굴림" pitchFamily="50" charset="-127"/>
              <a:cs typeface="Arial" pitchFamily="34" charset="0"/>
            </a:endParaRPr>
          </a:p>
        </p:txBody>
      </p:sp>
    </p:spTree>
    <p:extLst>
      <p:ext uri="{BB962C8B-B14F-4D97-AF65-F5344CB8AC3E}">
        <p14:creationId xmlns:p14="http://schemas.microsoft.com/office/powerpoint/2010/main" val="19251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1"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0" presetClass="path" presetSubtype="0" accel="50000" decel="50000" fill="hold" grpId="2" nodeType="withEffect">
                                  <p:stCondLst>
                                    <p:cond delay="0"/>
                                  </p:stCondLst>
                                  <p:childTnLst>
                                    <p:animMotion origin="layout" path="M -0.00384 3.33333E-6 L -0.06009 3.33333E-6 " pathEditMode="relative" rAng="0" ptsTypes="AA">
                                      <p:cBhvr>
                                        <p:cTn id="58" dur="2000" fill="hold"/>
                                        <p:tgtEl>
                                          <p:spTgt spid="39"/>
                                        </p:tgtEl>
                                        <p:attrNameLst>
                                          <p:attrName>ppt_x</p:attrName>
                                          <p:attrName>ppt_y</p:attrName>
                                        </p:attrNameLst>
                                      </p:cBhvr>
                                      <p:rCtr x="-2821" y="0"/>
                                    </p:animMotion>
                                  </p:childTnLst>
                                </p:cTn>
                              </p:par>
                              <p:par>
                                <p:cTn id="59" presetID="0" presetClass="path" presetSubtype="0" accel="50000" decel="50000" fill="hold" grpId="1" nodeType="withEffect">
                                  <p:stCondLst>
                                    <p:cond delay="0"/>
                                  </p:stCondLst>
                                  <p:childTnLst>
                                    <p:animMotion origin="layout" path="M -0.0093 0.00046 L 0.14808 0.00046 " pathEditMode="relative" rAng="0" ptsTypes="AA">
                                      <p:cBhvr>
                                        <p:cTn id="60" dur="2000" fill="hold"/>
                                        <p:tgtEl>
                                          <p:spTgt spid="40"/>
                                        </p:tgtEl>
                                        <p:attrNameLst>
                                          <p:attrName>ppt_x</p:attrName>
                                          <p:attrName>ppt_y</p:attrName>
                                        </p:attrNameLst>
                                      </p:cBhvr>
                                      <p:rCtr x="7869" y="0"/>
                                    </p:animMotion>
                                  </p:childTnLst>
                                </p:cTn>
                              </p:par>
                              <p:par>
                                <p:cTn id="61" presetID="0" presetClass="path" presetSubtype="0" accel="50000" decel="50000" fill="hold" grpId="1" nodeType="withEffect">
                                  <p:stCondLst>
                                    <p:cond delay="0"/>
                                  </p:stCondLst>
                                  <p:childTnLst>
                                    <p:animMotion origin="layout" path="M -0.00577 -7.40741E-7 L 0.15176 -7.40741E-7 " pathEditMode="relative" rAng="0" ptsTypes="AA">
                                      <p:cBhvr>
                                        <p:cTn id="62" dur="2000" fill="hold"/>
                                        <p:tgtEl>
                                          <p:spTgt spid="37"/>
                                        </p:tgtEl>
                                        <p:attrNameLst>
                                          <p:attrName>ppt_x</p:attrName>
                                          <p:attrName>ppt_y</p:attrName>
                                        </p:attrNameLst>
                                      </p:cBhvr>
                                      <p:rCtr x="7869" y="0"/>
                                    </p:animMotion>
                                  </p:childTnLst>
                                </p:cTn>
                              </p:par>
                              <p:par>
                                <p:cTn id="63" presetID="0" presetClass="path" presetSubtype="0" accel="50000" decel="50000" fill="hold" grpId="1" nodeType="withEffect">
                                  <p:stCondLst>
                                    <p:cond delay="0"/>
                                  </p:stCondLst>
                                  <p:childTnLst>
                                    <p:animMotion origin="layout" path="M -0.00897 4.81481E-6 L 0.14856 4.81481E-6 " pathEditMode="relative" rAng="0" ptsTypes="AA">
                                      <p:cBhvr>
                                        <p:cTn id="64" dur="2000" fill="hold"/>
                                        <p:tgtEl>
                                          <p:spTgt spid="38"/>
                                        </p:tgtEl>
                                        <p:attrNameLst>
                                          <p:attrName>ppt_x</p:attrName>
                                          <p:attrName>ppt_y</p:attrName>
                                        </p:attrNameLst>
                                      </p:cBhvr>
                                      <p:rCtr x="7869" y="0"/>
                                    </p:animMotion>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ppt_x"/>
                                          </p:val>
                                        </p:tav>
                                        <p:tav tm="100000">
                                          <p:val>
                                            <p:strVal val="#ppt_x"/>
                                          </p:val>
                                        </p:tav>
                                      </p:tavLst>
                                    </p:anim>
                                    <p:anim calcmode="lin" valueType="num">
                                      <p:cBhvr additive="base">
                                        <p:cTn id="82" dur="500" fill="hold"/>
                                        <p:tgtEl>
                                          <p:spTgt spid="2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ppt_x"/>
                                          </p:val>
                                        </p:tav>
                                        <p:tav tm="100000">
                                          <p:val>
                                            <p:strVal val="#ppt_x"/>
                                          </p:val>
                                        </p:tav>
                                      </p:tavLst>
                                    </p:anim>
                                    <p:anim calcmode="lin" valueType="num">
                                      <p:cBhvr additive="base">
                                        <p:cTn id="90" dur="500" fill="hold"/>
                                        <p:tgtEl>
                                          <p:spTgt spid="2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ppt_x"/>
                                          </p:val>
                                        </p:tav>
                                        <p:tav tm="100000">
                                          <p:val>
                                            <p:strVal val="#ppt_x"/>
                                          </p:val>
                                        </p:tav>
                                      </p:tavLst>
                                    </p:anim>
                                    <p:anim calcmode="lin" valueType="num">
                                      <p:cBhvr additive="base">
                                        <p:cTn id="94" dur="500" fill="hold"/>
                                        <p:tgtEl>
                                          <p:spTgt spid="2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fill="hold"/>
                                        <p:tgtEl>
                                          <p:spTgt spid="32"/>
                                        </p:tgtEl>
                                        <p:attrNameLst>
                                          <p:attrName>ppt_x</p:attrName>
                                        </p:attrNameLst>
                                      </p:cBhvr>
                                      <p:tavLst>
                                        <p:tav tm="0">
                                          <p:val>
                                            <p:strVal val="#ppt_x"/>
                                          </p:val>
                                        </p:tav>
                                        <p:tav tm="100000">
                                          <p:val>
                                            <p:strVal val="#ppt_x"/>
                                          </p:val>
                                        </p:tav>
                                      </p:tavLst>
                                    </p:anim>
                                    <p:anim calcmode="lin" valueType="num">
                                      <p:cBhvr additive="base">
                                        <p:cTn id="110" dur="500" fill="hold"/>
                                        <p:tgtEl>
                                          <p:spTgt spid="3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additive="base">
                                        <p:cTn id="113" dur="500" fill="hold"/>
                                        <p:tgtEl>
                                          <p:spTgt spid="33"/>
                                        </p:tgtEl>
                                        <p:attrNameLst>
                                          <p:attrName>ppt_x</p:attrName>
                                        </p:attrNameLst>
                                      </p:cBhvr>
                                      <p:tavLst>
                                        <p:tav tm="0">
                                          <p:val>
                                            <p:strVal val="#ppt_x"/>
                                          </p:val>
                                        </p:tav>
                                        <p:tav tm="100000">
                                          <p:val>
                                            <p:strVal val="#ppt_x"/>
                                          </p:val>
                                        </p:tav>
                                      </p:tavLst>
                                    </p:anim>
                                    <p:anim calcmode="lin" valueType="num">
                                      <p:cBhvr additive="base">
                                        <p:cTn id="114" dur="500" fill="hold"/>
                                        <p:tgtEl>
                                          <p:spTgt spid="3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 calcmode="lin" valueType="num">
                                      <p:cBhvr additive="base">
                                        <p:cTn id="117" dur="500" fill="hold"/>
                                        <p:tgtEl>
                                          <p:spTgt spid="34"/>
                                        </p:tgtEl>
                                        <p:attrNameLst>
                                          <p:attrName>ppt_x</p:attrName>
                                        </p:attrNameLst>
                                      </p:cBhvr>
                                      <p:tavLst>
                                        <p:tav tm="0">
                                          <p:val>
                                            <p:strVal val="#ppt_x"/>
                                          </p:val>
                                        </p:tav>
                                        <p:tav tm="100000">
                                          <p:val>
                                            <p:strVal val="#ppt_x"/>
                                          </p:val>
                                        </p:tav>
                                      </p:tavLst>
                                    </p:anim>
                                    <p:anim calcmode="lin" valueType="num">
                                      <p:cBhvr additive="base">
                                        <p:cTn id="118" dur="500" fill="hold"/>
                                        <p:tgtEl>
                                          <p:spTgt spid="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500" fill="hold"/>
                                        <p:tgtEl>
                                          <p:spTgt spid="35"/>
                                        </p:tgtEl>
                                        <p:attrNameLst>
                                          <p:attrName>ppt_x</p:attrName>
                                        </p:attrNameLst>
                                      </p:cBhvr>
                                      <p:tavLst>
                                        <p:tav tm="0">
                                          <p:val>
                                            <p:strVal val="#ppt_x"/>
                                          </p:val>
                                        </p:tav>
                                        <p:tav tm="100000">
                                          <p:val>
                                            <p:strVal val="#ppt_x"/>
                                          </p:val>
                                        </p:tav>
                                      </p:tavLst>
                                    </p:anim>
                                    <p:anim calcmode="lin" valueType="num">
                                      <p:cBhvr additive="base">
                                        <p:cTn id="1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 calcmode="lin" valueType="num">
                                      <p:cBhvr additive="base">
                                        <p:cTn id="127" dur="500" fill="hold"/>
                                        <p:tgtEl>
                                          <p:spTgt spid="41"/>
                                        </p:tgtEl>
                                        <p:attrNameLst>
                                          <p:attrName>ppt_x</p:attrName>
                                        </p:attrNameLst>
                                      </p:cBhvr>
                                      <p:tavLst>
                                        <p:tav tm="0">
                                          <p:val>
                                            <p:strVal val="#ppt_x"/>
                                          </p:val>
                                        </p:tav>
                                        <p:tav tm="100000">
                                          <p:val>
                                            <p:strVal val="#ppt_x"/>
                                          </p:val>
                                        </p:tav>
                                      </p:tavLst>
                                    </p:anim>
                                    <p:anim calcmode="lin" valueType="num">
                                      <p:cBhvr additive="base">
                                        <p:cTn id="128" dur="500" fill="hold"/>
                                        <p:tgtEl>
                                          <p:spTgt spid="4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2"/>
                                        </p:tgtEl>
                                        <p:attrNameLst>
                                          <p:attrName>style.visibility</p:attrName>
                                        </p:attrNameLst>
                                      </p:cBhvr>
                                      <p:to>
                                        <p:strVal val="visible"/>
                                      </p:to>
                                    </p:set>
                                    <p:anim calcmode="lin" valueType="num">
                                      <p:cBhvr additive="base">
                                        <p:cTn id="131" dur="500" fill="hold"/>
                                        <p:tgtEl>
                                          <p:spTgt spid="42"/>
                                        </p:tgtEl>
                                        <p:attrNameLst>
                                          <p:attrName>ppt_x</p:attrName>
                                        </p:attrNameLst>
                                      </p:cBhvr>
                                      <p:tavLst>
                                        <p:tav tm="0">
                                          <p:val>
                                            <p:strVal val="#ppt_x"/>
                                          </p:val>
                                        </p:tav>
                                        <p:tav tm="100000">
                                          <p:val>
                                            <p:strVal val="#ppt_x"/>
                                          </p:val>
                                        </p:tav>
                                      </p:tavLst>
                                    </p:anim>
                                    <p:anim calcmode="lin" valueType="num">
                                      <p:cBhvr additive="base">
                                        <p:cTn id="132" dur="500" fill="hold"/>
                                        <p:tgtEl>
                                          <p:spTgt spid="4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 calcmode="lin" valueType="num">
                                      <p:cBhvr additive="base">
                                        <p:cTn id="135" dur="500" fill="hold"/>
                                        <p:tgtEl>
                                          <p:spTgt spid="43"/>
                                        </p:tgtEl>
                                        <p:attrNameLst>
                                          <p:attrName>ppt_x</p:attrName>
                                        </p:attrNameLst>
                                      </p:cBhvr>
                                      <p:tavLst>
                                        <p:tav tm="0">
                                          <p:val>
                                            <p:strVal val="#ppt_x"/>
                                          </p:val>
                                        </p:tav>
                                        <p:tav tm="100000">
                                          <p:val>
                                            <p:strVal val="#ppt_x"/>
                                          </p:val>
                                        </p:tav>
                                      </p:tavLst>
                                    </p:anim>
                                    <p:anim calcmode="lin" valueType="num">
                                      <p:cBhvr additive="base">
                                        <p:cTn id="136" dur="500" fill="hold"/>
                                        <p:tgtEl>
                                          <p:spTgt spid="4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anim calcmode="lin" valueType="num">
                                      <p:cBhvr additive="base">
                                        <p:cTn id="139" dur="500" fill="hold"/>
                                        <p:tgtEl>
                                          <p:spTgt spid="44"/>
                                        </p:tgtEl>
                                        <p:attrNameLst>
                                          <p:attrName>ppt_x</p:attrName>
                                        </p:attrNameLst>
                                      </p:cBhvr>
                                      <p:tavLst>
                                        <p:tav tm="0">
                                          <p:val>
                                            <p:strVal val="#ppt_x"/>
                                          </p:val>
                                        </p:tav>
                                        <p:tav tm="100000">
                                          <p:val>
                                            <p:strVal val="#ppt_x"/>
                                          </p:val>
                                        </p:tav>
                                      </p:tavLst>
                                    </p:anim>
                                    <p:anim calcmode="lin" valueType="num">
                                      <p:cBhvr additive="base">
                                        <p:cTn id="140" dur="500" fill="hold"/>
                                        <p:tgtEl>
                                          <p:spTgt spid="4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5"/>
                                        </p:tgtEl>
                                        <p:attrNameLst>
                                          <p:attrName>style.visibility</p:attrName>
                                        </p:attrNameLst>
                                      </p:cBhvr>
                                      <p:to>
                                        <p:strVal val="visible"/>
                                      </p:to>
                                    </p:set>
                                    <p:anim calcmode="lin" valueType="num">
                                      <p:cBhvr additive="base">
                                        <p:cTn id="143" dur="500" fill="hold"/>
                                        <p:tgtEl>
                                          <p:spTgt spid="45"/>
                                        </p:tgtEl>
                                        <p:attrNameLst>
                                          <p:attrName>ppt_x</p:attrName>
                                        </p:attrNameLst>
                                      </p:cBhvr>
                                      <p:tavLst>
                                        <p:tav tm="0">
                                          <p:val>
                                            <p:strVal val="#ppt_x"/>
                                          </p:val>
                                        </p:tav>
                                        <p:tav tm="100000">
                                          <p:val>
                                            <p:strVal val="#ppt_x"/>
                                          </p:val>
                                        </p:tav>
                                      </p:tavLst>
                                    </p:anim>
                                    <p:anim calcmode="lin" valueType="num">
                                      <p:cBhvr additive="base">
                                        <p:cTn id="144" dur="500" fill="hold"/>
                                        <p:tgtEl>
                                          <p:spTgt spid="45"/>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6"/>
                                        </p:tgtEl>
                                        <p:attrNameLst>
                                          <p:attrName>style.visibility</p:attrName>
                                        </p:attrNameLst>
                                      </p:cBhvr>
                                      <p:to>
                                        <p:strVal val="visible"/>
                                      </p:to>
                                    </p:set>
                                    <p:anim calcmode="lin" valueType="num">
                                      <p:cBhvr additive="base">
                                        <p:cTn id="147" dur="500" fill="hold"/>
                                        <p:tgtEl>
                                          <p:spTgt spid="46"/>
                                        </p:tgtEl>
                                        <p:attrNameLst>
                                          <p:attrName>ppt_x</p:attrName>
                                        </p:attrNameLst>
                                      </p:cBhvr>
                                      <p:tavLst>
                                        <p:tav tm="0">
                                          <p:val>
                                            <p:strVal val="#ppt_x"/>
                                          </p:val>
                                        </p:tav>
                                        <p:tav tm="100000">
                                          <p:val>
                                            <p:strVal val="#ppt_x"/>
                                          </p:val>
                                        </p:tav>
                                      </p:tavLst>
                                    </p:anim>
                                    <p:anim calcmode="lin" valueType="num">
                                      <p:cBhvr additive="base">
                                        <p:cTn id="148" dur="500" fill="hold"/>
                                        <p:tgtEl>
                                          <p:spTgt spid="4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 calcmode="lin" valueType="num">
                                      <p:cBhvr additive="base">
                                        <p:cTn id="151" dur="500" fill="hold"/>
                                        <p:tgtEl>
                                          <p:spTgt spid="47"/>
                                        </p:tgtEl>
                                        <p:attrNameLst>
                                          <p:attrName>ppt_x</p:attrName>
                                        </p:attrNameLst>
                                      </p:cBhvr>
                                      <p:tavLst>
                                        <p:tav tm="0">
                                          <p:val>
                                            <p:strVal val="#ppt_x"/>
                                          </p:val>
                                        </p:tav>
                                        <p:tav tm="100000">
                                          <p:val>
                                            <p:strVal val="#ppt_x"/>
                                          </p:val>
                                        </p:tav>
                                      </p:tavLst>
                                    </p:anim>
                                    <p:anim calcmode="lin" valueType="num">
                                      <p:cBhvr additive="base">
                                        <p:cTn id="152" dur="500" fill="hold"/>
                                        <p:tgtEl>
                                          <p:spTgt spid="4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8"/>
                                        </p:tgtEl>
                                        <p:attrNameLst>
                                          <p:attrName>style.visibility</p:attrName>
                                        </p:attrNameLst>
                                      </p:cBhvr>
                                      <p:to>
                                        <p:strVal val="visible"/>
                                      </p:to>
                                    </p:set>
                                    <p:anim calcmode="lin" valueType="num">
                                      <p:cBhvr additive="base">
                                        <p:cTn id="155" dur="500" fill="hold"/>
                                        <p:tgtEl>
                                          <p:spTgt spid="48"/>
                                        </p:tgtEl>
                                        <p:attrNameLst>
                                          <p:attrName>ppt_x</p:attrName>
                                        </p:attrNameLst>
                                      </p:cBhvr>
                                      <p:tavLst>
                                        <p:tav tm="0">
                                          <p:val>
                                            <p:strVal val="#ppt_x"/>
                                          </p:val>
                                        </p:tav>
                                        <p:tav tm="100000">
                                          <p:val>
                                            <p:strVal val="#ppt_x"/>
                                          </p:val>
                                        </p:tav>
                                      </p:tavLst>
                                    </p:anim>
                                    <p:anim calcmode="lin" valueType="num">
                                      <p:cBhvr additive="base">
                                        <p:cTn id="156" dur="500" fill="hold"/>
                                        <p:tgtEl>
                                          <p:spTgt spid="4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500" fill="hold"/>
                                        <p:tgtEl>
                                          <p:spTgt spid="49"/>
                                        </p:tgtEl>
                                        <p:attrNameLst>
                                          <p:attrName>ppt_x</p:attrName>
                                        </p:attrNameLst>
                                      </p:cBhvr>
                                      <p:tavLst>
                                        <p:tav tm="0">
                                          <p:val>
                                            <p:strVal val="#ppt_x"/>
                                          </p:val>
                                        </p:tav>
                                        <p:tav tm="100000">
                                          <p:val>
                                            <p:strVal val="#ppt_x"/>
                                          </p:val>
                                        </p:tav>
                                      </p:tavLst>
                                    </p:anim>
                                    <p:anim calcmode="lin" valueType="num">
                                      <p:cBhvr additive="base">
                                        <p:cTn id="160" dur="500" fill="hold"/>
                                        <p:tgtEl>
                                          <p:spTgt spid="4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51"/>
                                        </p:tgtEl>
                                        <p:attrNameLst>
                                          <p:attrName>style.visibility</p:attrName>
                                        </p:attrNameLst>
                                      </p:cBhvr>
                                      <p:to>
                                        <p:strVal val="visible"/>
                                      </p:to>
                                    </p:set>
                                    <p:anim calcmode="lin" valueType="num">
                                      <p:cBhvr additive="base">
                                        <p:cTn id="163" dur="500" fill="hold"/>
                                        <p:tgtEl>
                                          <p:spTgt spid="51"/>
                                        </p:tgtEl>
                                        <p:attrNameLst>
                                          <p:attrName>ppt_x</p:attrName>
                                        </p:attrNameLst>
                                      </p:cBhvr>
                                      <p:tavLst>
                                        <p:tav tm="0">
                                          <p:val>
                                            <p:strVal val="#ppt_x"/>
                                          </p:val>
                                        </p:tav>
                                        <p:tav tm="100000">
                                          <p:val>
                                            <p:strVal val="#ppt_x"/>
                                          </p:val>
                                        </p:tav>
                                      </p:tavLst>
                                    </p:anim>
                                    <p:anim calcmode="lin" valueType="num">
                                      <p:cBhvr additive="base">
                                        <p:cTn id="164" dur="500" fill="hold"/>
                                        <p:tgtEl>
                                          <p:spTgt spid="51"/>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50"/>
                                        </p:tgtEl>
                                        <p:attrNameLst>
                                          <p:attrName>style.visibility</p:attrName>
                                        </p:attrNameLst>
                                      </p:cBhvr>
                                      <p:to>
                                        <p:strVal val="visible"/>
                                      </p:to>
                                    </p:set>
                                    <p:anim calcmode="lin" valueType="num">
                                      <p:cBhvr additive="base">
                                        <p:cTn id="167" dur="500" fill="hold"/>
                                        <p:tgtEl>
                                          <p:spTgt spid="50"/>
                                        </p:tgtEl>
                                        <p:attrNameLst>
                                          <p:attrName>ppt_x</p:attrName>
                                        </p:attrNameLst>
                                      </p:cBhvr>
                                      <p:tavLst>
                                        <p:tav tm="0">
                                          <p:val>
                                            <p:strVal val="#ppt_x"/>
                                          </p:val>
                                        </p:tav>
                                        <p:tav tm="100000">
                                          <p:val>
                                            <p:strVal val="#ppt_x"/>
                                          </p:val>
                                        </p:tav>
                                      </p:tavLst>
                                    </p:anim>
                                    <p:anim calcmode="lin" valueType="num">
                                      <p:cBhvr additive="base">
                                        <p:cTn id="168" dur="500" fill="hold"/>
                                        <p:tgtEl>
                                          <p:spTgt spid="50"/>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52"/>
                                        </p:tgtEl>
                                        <p:attrNameLst>
                                          <p:attrName>style.visibility</p:attrName>
                                        </p:attrNameLst>
                                      </p:cBhvr>
                                      <p:to>
                                        <p:strVal val="visible"/>
                                      </p:to>
                                    </p:set>
                                    <p:anim calcmode="lin" valueType="num">
                                      <p:cBhvr additive="base">
                                        <p:cTn id="171" dur="500" fill="hold"/>
                                        <p:tgtEl>
                                          <p:spTgt spid="52"/>
                                        </p:tgtEl>
                                        <p:attrNameLst>
                                          <p:attrName>ppt_x</p:attrName>
                                        </p:attrNameLst>
                                      </p:cBhvr>
                                      <p:tavLst>
                                        <p:tav tm="0">
                                          <p:val>
                                            <p:strVal val="#ppt_x"/>
                                          </p:val>
                                        </p:tav>
                                        <p:tav tm="100000">
                                          <p:val>
                                            <p:strVal val="#ppt_x"/>
                                          </p:val>
                                        </p:tav>
                                      </p:tavLst>
                                    </p:anim>
                                    <p:anim calcmode="lin" valueType="num">
                                      <p:cBhvr additive="base">
                                        <p:cTn id="172" dur="500" fill="hold"/>
                                        <p:tgtEl>
                                          <p:spTgt spid="52"/>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 calcmode="lin" valueType="num">
                                      <p:cBhvr additive="base">
                                        <p:cTn id="179" dur="500" fill="hold"/>
                                        <p:tgtEl>
                                          <p:spTgt spid="53"/>
                                        </p:tgtEl>
                                        <p:attrNameLst>
                                          <p:attrName>ppt_x</p:attrName>
                                        </p:attrNameLst>
                                      </p:cBhvr>
                                      <p:tavLst>
                                        <p:tav tm="0">
                                          <p:val>
                                            <p:strVal val="#ppt_x"/>
                                          </p:val>
                                        </p:tav>
                                        <p:tav tm="100000">
                                          <p:val>
                                            <p:strVal val="#ppt_x"/>
                                          </p:val>
                                        </p:tav>
                                      </p:tavLst>
                                    </p:anim>
                                    <p:anim calcmode="lin" valueType="num">
                                      <p:cBhvr additive="base">
                                        <p:cTn id="180" dur="500" fill="hold"/>
                                        <p:tgtEl>
                                          <p:spTgt spid="53"/>
                                        </p:tgtEl>
                                        <p:attrNameLst>
                                          <p:attrName>ppt_y</p:attrName>
                                        </p:attrNameLst>
                                      </p:cBhvr>
                                      <p:tavLst>
                                        <p:tav tm="0">
                                          <p:val>
                                            <p:strVal val="1+#ppt_h/2"/>
                                          </p:val>
                                        </p:tav>
                                        <p:tav tm="100000">
                                          <p:val>
                                            <p:strVal val="#ppt_y"/>
                                          </p:val>
                                        </p:tav>
                                      </p:tavLst>
                                    </p:anim>
                                  </p:childTnLst>
                                </p:cTn>
                              </p:par>
                            </p:childTnLst>
                          </p:cTn>
                        </p:par>
                        <p:par>
                          <p:cTn id="181" fill="hold">
                            <p:stCondLst>
                              <p:cond delay="500"/>
                            </p:stCondLst>
                            <p:childTnLst>
                              <p:par>
                                <p:cTn id="182" presetID="0" presetClass="path" presetSubtype="0" accel="50000" decel="50000" fill="hold" grpId="1" nodeType="afterEffect">
                                  <p:stCondLst>
                                    <p:cond delay="0"/>
                                  </p:stCondLst>
                                  <p:childTnLst>
                                    <p:animMotion origin="layout" path="M -0.00897 -3.7037E-6 L 0.14936 -3.7037E-6 " pathEditMode="relative" rAng="0" ptsTypes="AA">
                                      <p:cBhvr>
                                        <p:cTn id="183" dur="2000" fill="hold"/>
                                        <p:tgtEl>
                                          <p:spTgt spid="46"/>
                                        </p:tgtEl>
                                        <p:attrNameLst>
                                          <p:attrName>ppt_x</p:attrName>
                                          <p:attrName>ppt_y</p:attrName>
                                        </p:attrNameLst>
                                      </p:cBhvr>
                                      <p:rCtr x="7917" y="0"/>
                                    </p:animMotion>
                                  </p:childTnLst>
                                </p:cTn>
                              </p:par>
                              <p:par>
                                <p:cTn id="184" presetID="0" presetClass="path" presetSubtype="0" accel="50000" decel="50000" fill="hold" grpId="1" nodeType="withEffect">
                                  <p:stCondLst>
                                    <p:cond delay="0"/>
                                  </p:stCondLst>
                                  <p:childTnLst>
                                    <p:animMotion origin="layout" path="M -2.5641E-7 -1.11111E-6 L -0.35753 -0.00092 " pathEditMode="relative" rAng="0" ptsTypes="AA">
                                      <p:cBhvr>
                                        <p:cTn id="185" dur="2000" fill="hold"/>
                                        <p:tgtEl>
                                          <p:spTgt spid="45"/>
                                        </p:tgtEl>
                                        <p:attrNameLst>
                                          <p:attrName>ppt_x</p:attrName>
                                          <p:attrName>ppt_y</p:attrName>
                                        </p:attrNameLst>
                                      </p:cBhvr>
                                      <p:rCtr x="-17885" y="-46"/>
                                    </p:animMotion>
                                  </p:childTnLst>
                                </p:cTn>
                              </p:par>
                              <p:par>
                                <p:cTn id="186" presetID="0" presetClass="path" presetSubtype="0" accel="50000" decel="50000" fill="hold" grpId="1" nodeType="withEffect">
                                  <p:stCondLst>
                                    <p:cond delay="0"/>
                                  </p:stCondLst>
                                  <p:childTnLst>
                                    <p:animMotion origin="layout" path="M -0.01603 0.00185 C 0.04567 0.00093 0.10753 0.00023 0.14744 0.00185 " pathEditMode="relative" rAng="0" ptsTypes="aA">
                                      <p:cBhvr>
                                        <p:cTn id="187" dur="2000" fill="hold"/>
                                        <p:tgtEl>
                                          <p:spTgt spid="48"/>
                                        </p:tgtEl>
                                        <p:attrNameLst>
                                          <p:attrName>ppt_x</p:attrName>
                                          <p:attrName>ppt_y</p:attrName>
                                        </p:attrNameLst>
                                      </p:cBhvr>
                                      <p:rCtr x="8173" y="-93"/>
                                    </p:animMotion>
                                  </p:childTnLst>
                                </p:cTn>
                              </p:par>
                              <p:par>
                                <p:cTn id="188" presetID="0" presetClass="path" presetSubtype="0" accel="50000" decel="50000" fill="hold" grpId="1" nodeType="withEffect">
                                  <p:stCondLst>
                                    <p:cond delay="0"/>
                                  </p:stCondLst>
                                  <p:childTnLst>
                                    <p:animMotion origin="layout" path="M 2.82051E-6 -2.22222E-6 L -0.35561 -0.00254 " pathEditMode="relative" rAng="0" ptsTypes="AA">
                                      <p:cBhvr>
                                        <p:cTn id="189" dur="2000" fill="hold"/>
                                        <p:tgtEl>
                                          <p:spTgt spid="47"/>
                                        </p:tgtEl>
                                        <p:attrNameLst>
                                          <p:attrName>ppt_x</p:attrName>
                                          <p:attrName>ppt_y</p:attrName>
                                        </p:attrNameLst>
                                      </p:cBhvr>
                                      <p:rCtr x="-17788" y="-139"/>
                                    </p:animMotion>
                                  </p:childTnLst>
                                </p:cTn>
                              </p:par>
                              <p:par>
                                <p:cTn id="190" presetID="0" presetClass="path" presetSubtype="0" accel="50000" decel="50000" fill="hold" grpId="1" nodeType="withEffect">
                                  <p:stCondLst>
                                    <p:cond delay="0"/>
                                  </p:stCondLst>
                                  <p:childTnLst>
                                    <p:animMotion origin="layout" path="M -0.00577 3.33333E-6 L 0.15176 3.33333E-6 " pathEditMode="relative" rAng="0" ptsTypes="AA">
                                      <p:cBhvr>
                                        <p:cTn id="191" dur="2000" fill="hold"/>
                                        <p:tgtEl>
                                          <p:spTgt spid="53"/>
                                        </p:tgtEl>
                                        <p:attrNameLst>
                                          <p:attrName>ppt_x</p:attrName>
                                          <p:attrName>ppt_y</p:attrName>
                                        </p:attrNameLst>
                                      </p:cBhvr>
                                      <p:rCtr x="7869" y="0"/>
                                    </p:animMotion>
                                  </p:childTnLst>
                                </p:cTn>
                              </p:par>
                              <p:par>
                                <p:cTn id="192" presetID="0" presetClass="path" presetSubtype="0" accel="50000" decel="50000" fill="hold" grpId="1" nodeType="withEffect">
                                  <p:stCondLst>
                                    <p:cond delay="0"/>
                                  </p:stCondLst>
                                  <p:childTnLst>
                                    <p:animMotion origin="layout" path="M -0.00897 3.33333E-6 L 0.14856 3.33333E-6 " pathEditMode="relative" rAng="0" ptsTypes="AA">
                                      <p:cBhvr>
                                        <p:cTn id="193" dur="2000" fill="hold"/>
                                        <p:tgtEl>
                                          <p:spTgt spid="54"/>
                                        </p:tgtEl>
                                        <p:attrNameLst>
                                          <p:attrName>ppt_x</p:attrName>
                                          <p:attrName>ppt_y</p:attrName>
                                        </p:attrNameLst>
                                      </p:cBhvr>
                                      <p:rCtr x="7869" y="0"/>
                                    </p:animMotion>
                                  </p:childTnLst>
                                </p:cTn>
                              </p:par>
                              <p:par>
                                <p:cTn id="194" presetID="0" presetClass="path" presetSubtype="0" accel="50000" decel="50000" fill="hold" grpId="1" nodeType="withEffect">
                                  <p:stCondLst>
                                    <p:cond delay="0"/>
                                  </p:stCondLst>
                                  <p:childTnLst>
                                    <p:animMotion origin="layout" path="M 0.00129 1.48148E-6 L -0.30785 0.06134 " pathEditMode="relative" rAng="0" ptsTypes="AA">
                                      <p:cBhvr>
                                        <p:cTn id="195" dur="2000" fill="hold"/>
                                        <p:tgtEl>
                                          <p:spTgt spid="52"/>
                                        </p:tgtEl>
                                        <p:attrNameLst>
                                          <p:attrName>ppt_x</p:attrName>
                                          <p:attrName>ppt_y</p:attrName>
                                        </p:attrNameLst>
                                      </p:cBhvr>
                                      <p:rCtr x="-15465" y="3056"/>
                                    </p:animMotion>
                                  </p:childTnLst>
                                </p:cTn>
                              </p:par>
                            </p:childTnLst>
                          </p:cTn>
                        </p:par>
                      </p:childTnLst>
                    </p:cTn>
                  </p:par>
                  <p:par>
                    <p:cTn id="196" fill="hold">
                      <p:stCondLst>
                        <p:cond delay="indefinite"/>
                      </p:stCondLst>
                      <p:childTnLst>
                        <p:par>
                          <p:cTn id="197" fill="hold">
                            <p:stCondLst>
                              <p:cond delay="0"/>
                            </p:stCondLst>
                            <p:childTnLst>
                              <p:par>
                                <p:cTn id="198" presetID="5" presetClass="entr" presetSubtype="10" fill="hold" grpId="0" nodeType="clickEffect">
                                  <p:stCondLst>
                                    <p:cond delay="0"/>
                                  </p:stCondLst>
                                  <p:childTnLst>
                                    <p:set>
                                      <p:cBhvr>
                                        <p:cTn id="199" dur="1" fill="hold">
                                          <p:stCondLst>
                                            <p:cond delay="0"/>
                                          </p:stCondLst>
                                        </p:cTn>
                                        <p:tgtEl>
                                          <p:spTgt spid="97"/>
                                        </p:tgtEl>
                                        <p:attrNameLst>
                                          <p:attrName>style.visibility</p:attrName>
                                        </p:attrNameLst>
                                      </p:cBhvr>
                                      <p:to>
                                        <p:strVal val="visible"/>
                                      </p:to>
                                    </p:set>
                                    <p:animEffect transition="in" filter="checkerboard(across)">
                                      <p:cBhvr>
                                        <p:cTn id="200" dur="500"/>
                                        <p:tgtEl>
                                          <p:spTgt spid="97"/>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 calcmode="lin" valueType="num">
                                      <p:cBhvr>
                                        <p:cTn id="205" dur="500" fill="hold"/>
                                        <p:tgtEl>
                                          <p:spTgt spid="55"/>
                                        </p:tgtEl>
                                        <p:attrNameLst>
                                          <p:attrName>ppt_w</p:attrName>
                                        </p:attrNameLst>
                                      </p:cBhvr>
                                      <p:tavLst>
                                        <p:tav tm="0">
                                          <p:val>
                                            <p:fltVal val="0"/>
                                          </p:val>
                                        </p:tav>
                                        <p:tav tm="100000">
                                          <p:val>
                                            <p:strVal val="#ppt_w"/>
                                          </p:val>
                                        </p:tav>
                                      </p:tavLst>
                                    </p:anim>
                                    <p:anim calcmode="lin" valueType="num">
                                      <p:cBhvr>
                                        <p:cTn id="206" dur="500" fill="hold"/>
                                        <p:tgtEl>
                                          <p:spTgt spid="55"/>
                                        </p:tgtEl>
                                        <p:attrNameLst>
                                          <p:attrName>ppt_h</p:attrName>
                                        </p:attrNameLst>
                                      </p:cBhvr>
                                      <p:tavLst>
                                        <p:tav tm="0">
                                          <p:val>
                                            <p:strVal val="#ppt_h"/>
                                          </p:val>
                                        </p:tav>
                                        <p:tav tm="100000">
                                          <p:val>
                                            <p:strVal val="#ppt_h"/>
                                          </p:val>
                                        </p:tav>
                                      </p:tavLst>
                                    </p:anim>
                                  </p:childTnLst>
                                </p:cTn>
                              </p:par>
                              <p:par>
                                <p:cTn id="207" presetID="17" presetClass="entr" presetSubtype="10" fill="hold" grpId="0" nodeType="withEffect">
                                  <p:stCondLst>
                                    <p:cond delay="0"/>
                                  </p:stCondLst>
                                  <p:childTnLst>
                                    <p:set>
                                      <p:cBhvr>
                                        <p:cTn id="208" dur="1" fill="hold">
                                          <p:stCondLst>
                                            <p:cond delay="0"/>
                                          </p:stCondLst>
                                        </p:cTn>
                                        <p:tgtEl>
                                          <p:spTgt spid="56"/>
                                        </p:tgtEl>
                                        <p:attrNameLst>
                                          <p:attrName>style.visibility</p:attrName>
                                        </p:attrNameLst>
                                      </p:cBhvr>
                                      <p:to>
                                        <p:strVal val="visible"/>
                                      </p:to>
                                    </p:set>
                                    <p:anim calcmode="lin" valueType="num">
                                      <p:cBhvr>
                                        <p:cTn id="209" dur="500" fill="hold"/>
                                        <p:tgtEl>
                                          <p:spTgt spid="56"/>
                                        </p:tgtEl>
                                        <p:attrNameLst>
                                          <p:attrName>ppt_w</p:attrName>
                                        </p:attrNameLst>
                                      </p:cBhvr>
                                      <p:tavLst>
                                        <p:tav tm="0">
                                          <p:val>
                                            <p:fltVal val="0"/>
                                          </p:val>
                                        </p:tav>
                                        <p:tav tm="100000">
                                          <p:val>
                                            <p:strVal val="#ppt_w"/>
                                          </p:val>
                                        </p:tav>
                                      </p:tavLst>
                                    </p:anim>
                                    <p:anim calcmode="lin" valueType="num">
                                      <p:cBhvr>
                                        <p:cTn id="210" dur="500" fill="hold"/>
                                        <p:tgtEl>
                                          <p:spTgt spid="56"/>
                                        </p:tgtEl>
                                        <p:attrNameLst>
                                          <p:attrName>ppt_h</p:attrName>
                                        </p:attrNameLst>
                                      </p:cBhvr>
                                      <p:tavLst>
                                        <p:tav tm="0">
                                          <p:val>
                                            <p:strVal val="#ppt_h"/>
                                          </p:val>
                                        </p:tav>
                                        <p:tav tm="100000">
                                          <p:val>
                                            <p:strVal val="#ppt_h"/>
                                          </p:val>
                                        </p:tav>
                                      </p:tavLst>
                                    </p:anim>
                                  </p:childTnLst>
                                </p:cTn>
                              </p:par>
                              <p:par>
                                <p:cTn id="211" presetID="0" presetClass="path" presetSubtype="0" accel="50000" decel="50000" fill="hold" nodeType="withEffect">
                                  <p:stCondLst>
                                    <p:cond delay="0"/>
                                  </p:stCondLst>
                                  <p:childTnLst>
                                    <p:animMotion origin="layout" path="M -1.28205E-6 -2.22222E-6 L 0.3492 0.11574 " pathEditMode="relative" rAng="0" ptsTypes="AA">
                                      <p:cBhvr>
                                        <p:cTn id="212" dur="2000" fill="hold"/>
                                        <p:tgtEl>
                                          <p:spTgt spid="55"/>
                                        </p:tgtEl>
                                        <p:attrNameLst>
                                          <p:attrName>ppt_x</p:attrName>
                                          <p:attrName>ppt_y</p:attrName>
                                        </p:attrNameLst>
                                      </p:cBhvr>
                                      <p:rCtr x="17452" y="5787"/>
                                    </p:animMotion>
                                  </p:childTnLst>
                                </p:cTn>
                              </p:par>
                              <p:par>
                                <p:cTn id="213" presetID="0" presetClass="path" presetSubtype="0" accel="50000" decel="50000" fill="hold" nodeType="withEffect">
                                  <p:stCondLst>
                                    <p:cond delay="0"/>
                                  </p:stCondLst>
                                  <p:childTnLst>
                                    <p:animMotion origin="layout" path="M 3.84615E-6 4.44444E-6 L -0.10353 -0.05834 " pathEditMode="relative" rAng="0" ptsTypes="AA">
                                      <p:cBhvr>
                                        <p:cTn id="214" dur="2000" fill="hold"/>
                                        <p:tgtEl>
                                          <p:spTgt spid="56"/>
                                        </p:tgtEl>
                                        <p:attrNameLst>
                                          <p:attrName>ppt_x</p:attrName>
                                          <p:attrName>ppt_y</p:attrName>
                                        </p:attrNameLst>
                                      </p:cBhvr>
                                      <p:rCtr x="-5176" y="-2917"/>
                                    </p:animMotion>
                                  </p:childTnLst>
                                </p:cTn>
                              </p:par>
                              <p:par>
                                <p:cTn id="215" presetID="2" presetClass="entr" presetSubtype="4" fill="hold" grpId="0" nodeType="withEffect">
                                  <p:stCondLst>
                                    <p:cond delay="0"/>
                                  </p:stCondLst>
                                  <p:childTnLst>
                                    <p:set>
                                      <p:cBhvr>
                                        <p:cTn id="216" dur="1" fill="hold">
                                          <p:stCondLst>
                                            <p:cond delay="0"/>
                                          </p:stCondLst>
                                        </p:cTn>
                                        <p:tgtEl>
                                          <p:spTgt spid="57"/>
                                        </p:tgtEl>
                                        <p:attrNameLst>
                                          <p:attrName>style.visibility</p:attrName>
                                        </p:attrNameLst>
                                      </p:cBhvr>
                                      <p:to>
                                        <p:strVal val="visible"/>
                                      </p:to>
                                    </p:set>
                                    <p:anim calcmode="lin" valueType="num">
                                      <p:cBhvr additive="base">
                                        <p:cTn id="217" dur="500" fill="hold"/>
                                        <p:tgtEl>
                                          <p:spTgt spid="57"/>
                                        </p:tgtEl>
                                        <p:attrNameLst>
                                          <p:attrName>ppt_x</p:attrName>
                                        </p:attrNameLst>
                                      </p:cBhvr>
                                      <p:tavLst>
                                        <p:tav tm="0">
                                          <p:val>
                                            <p:strVal val="#ppt_x"/>
                                          </p:val>
                                        </p:tav>
                                        <p:tav tm="100000">
                                          <p:val>
                                            <p:strVal val="#ppt_x"/>
                                          </p:val>
                                        </p:tav>
                                      </p:tavLst>
                                    </p:anim>
                                    <p:anim calcmode="lin" valueType="num">
                                      <p:cBhvr additive="base">
                                        <p:cTn id="218" dur="500" fill="hold"/>
                                        <p:tgtEl>
                                          <p:spTgt spid="57"/>
                                        </p:tgtEl>
                                        <p:attrNameLst>
                                          <p:attrName>ppt_y</p:attrName>
                                        </p:attrNameLst>
                                      </p:cBhvr>
                                      <p:tavLst>
                                        <p:tav tm="0">
                                          <p:val>
                                            <p:strVal val="1+#ppt_h/2"/>
                                          </p:val>
                                        </p:tav>
                                        <p:tav tm="100000">
                                          <p:val>
                                            <p:strVal val="#ppt_y"/>
                                          </p:val>
                                        </p:tav>
                                      </p:tavLst>
                                    </p:anim>
                                  </p:childTnLst>
                                </p:cTn>
                              </p:par>
                              <p:par>
                                <p:cTn id="219" presetID="0" presetClass="path" presetSubtype="0" accel="50000" decel="50000" fill="hold" nodeType="withEffect">
                                  <p:stCondLst>
                                    <p:cond delay="0"/>
                                  </p:stCondLst>
                                  <p:childTnLst>
                                    <p:animMotion origin="layout" path="M 7.69231E-7 0 L 0.24038 -0.00139 " pathEditMode="relative" rAng="0" ptsTypes="AA">
                                      <p:cBhvr>
                                        <p:cTn id="220" dur="2000" fill="hold"/>
                                        <p:tgtEl>
                                          <p:spTgt spid="57"/>
                                        </p:tgtEl>
                                        <p:attrNameLst>
                                          <p:attrName>ppt_x</p:attrName>
                                          <p:attrName>ppt_y</p:attrName>
                                        </p:attrNameLst>
                                      </p:cBhvr>
                                      <p:rCtr x="12019" y="-69"/>
                                    </p:animMotion>
                                  </p:childTnLst>
                                </p:cTn>
                              </p:par>
                            </p:childTnLst>
                          </p:cTn>
                        </p:par>
                      </p:childTnLst>
                    </p:cTn>
                  </p:par>
                  <p:par>
                    <p:cTn id="221" fill="hold">
                      <p:stCondLst>
                        <p:cond delay="indefinite"/>
                      </p:stCondLst>
                      <p:childTnLst>
                        <p:par>
                          <p:cTn id="222" fill="hold">
                            <p:stCondLst>
                              <p:cond delay="0"/>
                            </p:stCondLst>
                            <p:childTnLst>
                              <p:par>
                                <p:cTn id="223" presetID="2" presetClass="exit" presetSubtype="4" fill="hold" grpId="0" nodeType="clickEffect">
                                  <p:stCondLst>
                                    <p:cond delay="0"/>
                                  </p:stCondLst>
                                  <p:childTnLst>
                                    <p:anim calcmode="lin" valueType="num">
                                      <p:cBhvr additive="base">
                                        <p:cTn id="224" dur="500"/>
                                        <p:tgtEl>
                                          <p:spTgt spid="10"/>
                                        </p:tgtEl>
                                        <p:attrNameLst>
                                          <p:attrName>ppt_x</p:attrName>
                                        </p:attrNameLst>
                                      </p:cBhvr>
                                      <p:tavLst>
                                        <p:tav tm="0">
                                          <p:val>
                                            <p:strVal val="ppt_x"/>
                                          </p:val>
                                        </p:tav>
                                        <p:tav tm="100000">
                                          <p:val>
                                            <p:strVal val="ppt_x"/>
                                          </p:val>
                                        </p:tav>
                                      </p:tavLst>
                                    </p:anim>
                                    <p:anim calcmode="lin" valueType="num">
                                      <p:cBhvr additive="base">
                                        <p:cTn id="225" dur="500"/>
                                        <p:tgtEl>
                                          <p:spTgt spid="10"/>
                                        </p:tgtEl>
                                        <p:attrNameLst>
                                          <p:attrName>ppt_y</p:attrName>
                                        </p:attrNameLst>
                                      </p:cBhvr>
                                      <p:tavLst>
                                        <p:tav tm="0">
                                          <p:val>
                                            <p:strVal val="ppt_y"/>
                                          </p:val>
                                        </p:tav>
                                        <p:tav tm="100000">
                                          <p:val>
                                            <p:strVal val="1+ppt_h/2"/>
                                          </p:val>
                                        </p:tav>
                                      </p:tavLst>
                                    </p:anim>
                                    <p:set>
                                      <p:cBhvr>
                                        <p:cTn id="226" dur="1" fill="hold">
                                          <p:stCondLst>
                                            <p:cond delay="499"/>
                                          </p:stCondLst>
                                        </p:cTn>
                                        <p:tgtEl>
                                          <p:spTgt spid="10"/>
                                        </p:tgtEl>
                                        <p:attrNameLst>
                                          <p:attrName>style.visibility</p:attrName>
                                        </p:attrNameLst>
                                      </p:cBhvr>
                                      <p:to>
                                        <p:strVal val="hidden"/>
                                      </p:to>
                                    </p:set>
                                  </p:childTnLst>
                                </p:cTn>
                              </p:par>
                              <p:par>
                                <p:cTn id="227" presetID="2" presetClass="exit" presetSubtype="4" fill="hold" grpId="0" nodeType="withEffect">
                                  <p:stCondLst>
                                    <p:cond delay="0"/>
                                  </p:stCondLst>
                                  <p:childTnLst>
                                    <p:anim calcmode="lin" valueType="num">
                                      <p:cBhvr additive="base">
                                        <p:cTn id="228" dur="500"/>
                                        <p:tgtEl>
                                          <p:spTgt spid="9"/>
                                        </p:tgtEl>
                                        <p:attrNameLst>
                                          <p:attrName>ppt_x</p:attrName>
                                        </p:attrNameLst>
                                      </p:cBhvr>
                                      <p:tavLst>
                                        <p:tav tm="0">
                                          <p:val>
                                            <p:strVal val="ppt_x"/>
                                          </p:val>
                                        </p:tav>
                                        <p:tav tm="100000">
                                          <p:val>
                                            <p:strVal val="ppt_x"/>
                                          </p:val>
                                        </p:tav>
                                      </p:tavLst>
                                    </p:anim>
                                    <p:anim calcmode="lin" valueType="num">
                                      <p:cBhvr additive="base">
                                        <p:cTn id="229" dur="500"/>
                                        <p:tgtEl>
                                          <p:spTgt spid="9"/>
                                        </p:tgtEl>
                                        <p:attrNameLst>
                                          <p:attrName>ppt_y</p:attrName>
                                        </p:attrNameLst>
                                      </p:cBhvr>
                                      <p:tavLst>
                                        <p:tav tm="0">
                                          <p:val>
                                            <p:strVal val="ppt_y"/>
                                          </p:val>
                                        </p:tav>
                                        <p:tav tm="100000">
                                          <p:val>
                                            <p:strVal val="1+ppt_h/2"/>
                                          </p:val>
                                        </p:tav>
                                      </p:tavLst>
                                    </p:anim>
                                    <p:set>
                                      <p:cBhvr>
                                        <p:cTn id="230" dur="1" fill="hold">
                                          <p:stCondLst>
                                            <p:cond delay="499"/>
                                          </p:stCondLst>
                                        </p:cTn>
                                        <p:tgtEl>
                                          <p:spTgt spid="9"/>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97"/>
                                        </p:tgtEl>
                                        <p:attrNameLst>
                                          <p:attrName>ppt_x</p:attrName>
                                        </p:attrNameLst>
                                      </p:cBhvr>
                                      <p:tavLst>
                                        <p:tav tm="0">
                                          <p:val>
                                            <p:strVal val="ppt_x"/>
                                          </p:val>
                                        </p:tav>
                                        <p:tav tm="100000">
                                          <p:val>
                                            <p:strVal val="ppt_x"/>
                                          </p:val>
                                        </p:tav>
                                      </p:tavLst>
                                    </p:anim>
                                    <p:anim calcmode="lin" valueType="num">
                                      <p:cBhvr additive="base">
                                        <p:cTn id="233" dur="500"/>
                                        <p:tgtEl>
                                          <p:spTgt spid="97"/>
                                        </p:tgtEl>
                                        <p:attrNameLst>
                                          <p:attrName>ppt_y</p:attrName>
                                        </p:attrNameLst>
                                      </p:cBhvr>
                                      <p:tavLst>
                                        <p:tav tm="0">
                                          <p:val>
                                            <p:strVal val="ppt_y"/>
                                          </p:val>
                                        </p:tav>
                                        <p:tav tm="100000">
                                          <p:val>
                                            <p:strVal val="1+ppt_h/2"/>
                                          </p:val>
                                        </p:tav>
                                      </p:tavLst>
                                    </p:anim>
                                    <p:set>
                                      <p:cBhvr>
                                        <p:cTn id="234" dur="1" fill="hold">
                                          <p:stCondLst>
                                            <p:cond delay="499"/>
                                          </p:stCondLst>
                                        </p:cTn>
                                        <p:tgtEl>
                                          <p:spTgt spid="97"/>
                                        </p:tgtEl>
                                        <p:attrNameLst>
                                          <p:attrName>style.visibility</p:attrName>
                                        </p:attrNameLst>
                                      </p:cBhvr>
                                      <p:to>
                                        <p:strVal val="hidden"/>
                                      </p:to>
                                    </p:set>
                                  </p:childTnLst>
                                </p:cTn>
                              </p:par>
                              <p:par>
                                <p:cTn id="235" presetID="42" presetClass="path" presetSubtype="0" accel="50000" decel="50000" fill="hold" grpId="2" nodeType="withEffect">
                                  <p:stCondLst>
                                    <p:cond delay="0"/>
                                  </p:stCondLst>
                                  <p:childTnLst>
                                    <p:animMotion origin="layout" path="M 0.15747 4.44444E-6 L 0.15643 0.37569 " pathEditMode="relative" rAng="0" ptsTypes="AA">
                                      <p:cBhvr>
                                        <p:cTn id="236" dur="2000" fill="hold"/>
                                        <p:tgtEl>
                                          <p:spTgt spid="38"/>
                                        </p:tgtEl>
                                        <p:attrNameLst>
                                          <p:attrName>ppt_x</p:attrName>
                                          <p:attrName>ppt_y</p:attrName>
                                        </p:attrNameLst>
                                      </p:cBhvr>
                                      <p:rCtr x="-1" y="188"/>
                                    </p:animMotion>
                                  </p:childTnLst>
                                </p:cTn>
                              </p:par>
                              <p:par>
                                <p:cTn id="237" presetID="42" presetClass="path" presetSubtype="0" accel="50000" decel="50000" fill="hold" grpId="2" nodeType="withEffect">
                                  <p:stCondLst>
                                    <p:cond delay="0"/>
                                  </p:stCondLst>
                                  <p:childTnLst>
                                    <p:animMotion origin="layout" path="M 0.15834 -4.07407E-6 L 0.15834 0.31343 " pathEditMode="relative" rAng="0" ptsTypes="AA">
                                      <p:cBhvr>
                                        <p:cTn id="238" dur="2000" fill="hold"/>
                                        <p:tgtEl>
                                          <p:spTgt spid="46"/>
                                        </p:tgtEl>
                                        <p:attrNameLst>
                                          <p:attrName>ppt_x</p:attrName>
                                          <p:attrName>ppt_y</p:attrName>
                                        </p:attrNameLst>
                                      </p:cBhvr>
                                      <p:rCtr x="0" y="157"/>
                                    </p:animMotion>
                                  </p:childTnLst>
                                </p:cTn>
                              </p:par>
                              <p:par>
                                <p:cTn id="239" presetID="42" presetClass="path" presetSubtype="0" accel="50000" decel="50000" fill="hold" grpId="2" nodeType="withEffect">
                                  <p:stCondLst>
                                    <p:cond delay="0"/>
                                  </p:stCondLst>
                                  <p:childTnLst>
                                    <p:animMotion origin="layout" path="M 0.15747 2.96296E-6 L 0.15642 0.25046 " pathEditMode="relative" rAng="0" ptsTypes="AA">
                                      <p:cBhvr>
                                        <p:cTn id="240" dur="2000" fill="hold"/>
                                        <p:tgtEl>
                                          <p:spTgt spid="54"/>
                                        </p:tgtEl>
                                        <p:attrNameLst>
                                          <p:attrName>ppt_x</p:attrName>
                                          <p:attrName>ppt_y</p:attrName>
                                        </p:attrNameLst>
                                      </p:cBhvr>
                                      <p:rCtr x="-1"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7" grpId="1" animBg="1"/>
      <p:bldP spid="38" grpId="0" animBg="1"/>
      <p:bldP spid="38" grpId="1" animBg="1"/>
      <p:bldP spid="38" grpId="2" animBg="1"/>
      <p:bldP spid="39" grpId="0" animBg="1"/>
      <p:bldP spid="39" grpId="1" animBg="1"/>
      <p:bldP spid="39" grpId="2" animBg="1"/>
      <p:bldP spid="40" grpId="0" animBg="1"/>
      <p:bldP spid="40" grpId="1" animBg="1"/>
      <p:bldP spid="41" grpId="0" animBg="1"/>
      <p:bldP spid="42" grpId="0" animBg="1"/>
      <p:bldP spid="43" grpId="0" animBg="1"/>
      <p:bldP spid="44" grpId="0" animBg="1"/>
      <p:bldP spid="45" grpId="0" animBg="1"/>
      <p:bldP spid="45" grpId="1" animBg="1"/>
      <p:bldP spid="46" grpId="0" animBg="1"/>
      <p:bldP spid="46" grpId="1" animBg="1"/>
      <p:bldP spid="46" grpId="2" animBg="1"/>
      <p:bldP spid="47" grpId="0" animBg="1"/>
      <p:bldP spid="47" grpId="1" animBg="1"/>
      <p:bldP spid="48" grpId="0" animBg="1"/>
      <p:bldP spid="48" grpId="1" animBg="1"/>
      <p:bldP spid="49" grpId="0" animBg="1"/>
      <p:bldP spid="50" grpId="0" animBg="1"/>
      <p:bldP spid="51" grpId="0" animBg="1"/>
      <p:bldP spid="52" grpId="0" animBg="1"/>
      <p:bldP spid="52" grpId="1" animBg="1"/>
      <p:bldP spid="53" grpId="0" animBg="1"/>
      <p:bldP spid="53" grpId="1" animBg="1"/>
      <p:bldP spid="54" grpId="0" animBg="1"/>
      <p:bldP spid="54" grpId="1" animBg="1"/>
      <p:bldP spid="54" grpId="2" animBg="1"/>
      <p:bldP spid="55" grpId="0" animBg="1"/>
      <p:bldP spid="56" grpId="0" animBg="1"/>
      <p:bldP spid="57" grpId="0" animBg="1"/>
      <p:bldP spid="97" grpId="0" animBg="1"/>
      <p:bldP spid="97" grpId="1" animBg="1"/>
    </p:bldLst>
  </p:timing>
</p:sld>
</file>

<file path=ppt/theme/theme1.xml><?xml version="1.0" encoding="utf-8"?>
<a:theme xmlns:a="http://schemas.openxmlformats.org/drawingml/2006/main" name="00-hyperlogy-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00-hyperlogy-presentation</Template>
  <TotalTime>620</TotalTime>
  <Words>1374</Words>
  <Application>Microsoft Office PowerPoint</Application>
  <PresentationFormat>On-screen Show (4:3)</PresentationFormat>
  <Paragraphs>411</Paragraphs>
  <Slides>40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맑은 고딕</vt:lpstr>
      <vt:lpstr>Arial</vt:lpstr>
      <vt:lpstr>Calibri</vt:lpstr>
      <vt:lpstr>Edwardian Script ITC</vt:lpstr>
      <vt:lpstr>굴림</vt:lpstr>
      <vt:lpstr>HY견고딕</vt:lpstr>
      <vt:lpstr>Verdana</vt:lpstr>
      <vt:lpstr>Wingdings</vt:lpstr>
      <vt:lpstr>나눔고딕</vt:lpstr>
      <vt:lpstr>00-hyperlogy-presentation</vt:lpstr>
      <vt:lpstr>Package</vt:lpstr>
      <vt:lpstr>Công nghệ lưu trữ phân tán</vt:lpstr>
      <vt:lpstr>AGENDA</vt:lpstr>
      <vt:lpstr>Ceph</vt:lpstr>
      <vt:lpstr>Ceph</vt:lpstr>
      <vt:lpstr>Architecture</vt:lpstr>
      <vt:lpstr>Architecture</vt:lpstr>
      <vt:lpstr>Ceph Storage Cluster</vt:lpstr>
      <vt:lpstr>Ceph Storage Cluster</vt:lpstr>
      <vt:lpstr>Ceph Storage Cluster</vt:lpstr>
      <vt:lpstr>Ceph Storage Cluster</vt:lpstr>
      <vt:lpstr>Monitoring Cluster</vt:lpstr>
      <vt:lpstr>Operating cluster</vt:lpstr>
      <vt:lpstr>Monitoring Cluster</vt:lpstr>
      <vt:lpstr>Mons</vt:lpstr>
      <vt:lpstr>OSDs- Hiện trạng</vt:lpstr>
      <vt:lpstr>OSDs- Hiện trạng</vt:lpstr>
      <vt:lpstr>OSDs- Thêm Node</vt:lpstr>
      <vt:lpstr>OSDs- Thêm Node</vt:lpstr>
      <vt:lpstr>Replace OSD</vt:lpstr>
      <vt:lpstr>Rebalance Data</vt:lpstr>
      <vt:lpstr>Crushmap-decompile</vt:lpstr>
      <vt:lpstr>Pool</vt:lpstr>
      <vt:lpstr>OSD-Tree</vt:lpstr>
      <vt:lpstr>List</vt:lpstr>
      <vt:lpstr>Feature</vt:lpstr>
      <vt:lpstr>Replicate Pool</vt:lpstr>
      <vt:lpstr>Erasure-Code Pool</vt:lpstr>
      <vt:lpstr>Ceph Block Storage</vt:lpstr>
      <vt:lpstr>Ceph Block Storage</vt:lpstr>
      <vt:lpstr>Ceph Block Storage</vt:lpstr>
      <vt:lpstr>Block-Storage-Demo</vt:lpstr>
      <vt:lpstr>Ceph Object Storage</vt:lpstr>
      <vt:lpstr>Object-Storage-Demo</vt:lpstr>
      <vt:lpstr>PowerPoint Presentation</vt:lpstr>
      <vt:lpstr>Giới thiệu</vt:lpstr>
      <vt:lpstr>Kiến trúc layer</vt:lpstr>
      <vt:lpstr>Thành phần</vt:lpstr>
      <vt:lpstr>Tính năng</vt:lpstr>
      <vt:lpstr>Tính năng</vt:lpstr>
      <vt:lpstr>Hạn chế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Secure  Web Gateway</dc:title>
  <dc:creator>Thịnh Hoàng</dc:creator>
  <cp:lastModifiedBy>Thịnh Hoàng</cp:lastModifiedBy>
  <cp:revision>75</cp:revision>
  <dcterms:created xsi:type="dcterms:W3CDTF">2015-05-12T07:02:49Z</dcterms:created>
  <dcterms:modified xsi:type="dcterms:W3CDTF">2017-05-24T03:45:32Z</dcterms:modified>
</cp:coreProperties>
</file>