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e8a019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8e8a019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e8a019c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8e8a019c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d882c60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d882c60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eacf5c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eacf5c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8e8a019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8e8a019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eacf5ca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eacf5ca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acf5ca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acf5ca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8e8a019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8e8a019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8e8a019c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8e8a019c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8e8a019c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8e8a019c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e8a019ca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8e8a019ca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d882c60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d882c60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72593" y="171450"/>
            <a:ext cx="87987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37328" t="0"/>
          <a:stretch/>
        </p:blipFill>
        <p:spPr>
          <a:xfrm>
            <a:off x="6526836" y="348731"/>
            <a:ext cx="2447039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550733" y="1690314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69" y="4410246"/>
            <a:ext cx="2706170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46" name="Google Shape;46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23850" lvl="2" marL="1371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Char char="»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>
                <a:solidFill>
                  <a:srgbClr val="6C7373"/>
                </a:solidFill>
              </a:defRPr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>
                <a:solidFill>
                  <a:srgbClr val="6C7373"/>
                </a:solidFill>
              </a:defRPr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>
                <a:solidFill>
                  <a:srgbClr val="6C7373"/>
                </a:solidFill>
              </a:defRPr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>
                <a:solidFill>
                  <a:srgbClr val="6C7373"/>
                </a:solidFill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5679" y="326710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" name="Google Shape;32;p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172593" y="171450"/>
            <a:ext cx="87987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" name="Google Shape;40;p10"/>
          <p:cNvSpPr txBox="1"/>
          <p:nvPr>
            <p:ph type="ctrTitle"/>
          </p:nvPr>
        </p:nvSpPr>
        <p:spPr>
          <a:xfrm>
            <a:off x="550733" y="1690314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8669" y="4410246"/>
            <a:ext cx="2706170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0"/>
          <p:cNvPicPr preferRelativeResize="0"/>
          <p:nvPr/>
        </p:nvPicPr>
        <p:blipFill rotWithShape="1">
          <a:blip r:embed="rId3">
            <a:alphaModFix/>
          </a:blip>
          <a:srcRect b="0" l="0" r="37328" t="0"/>
          <a:stretch/>
        </p:blipFill>
        <p:spPr>
          <a:xfrm>
            <a:off x="6526836" y="348731"/>
            <a:ext cx="2447039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 b="0" i="0" sz="27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5679" y="326710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824000" y="1613825"/>
            <a:ext cx="4384500" cy="187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Poisoning attack on unlabeled data for Semi-Supervised learning</a:t>
            </a:r>
            <a:endParaRPr/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872175" y="3273224"/>
            <a:ext cx="4712400" cy="51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47500" lnSpcReduction="2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3750"/>
              <a:t>Hoang Ha, Robert Kasumba, Fiona Xu</a:t>
            </a:r>
            <a:endParaRPr sz="375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D9D9D9"/>
                </a:solidFill>
              </a:rPr>
              <a:t>(original paper by Nicholas Carlini)</a:t>
            </a:r>
            <a:endParaRPr i="1" sz="3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118000" y="336750"/>
            <a:ext cx="7030500" cy="99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225" y="1657000"/>
            <a:ext cx="4757226" cy="251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625750" y="1378250"/>
            <a:ext cx="3519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❖"/>
            </a:pPr>
            <a:r>
              <a:rPr lang="en" sz="1300">
                <a:solidFill>
                  <a:srgbClr val="434343"/>
                </a:solidFill>
              </a:rPr>
              <a:t>Evaluated with 1% poisoned samples of the labeled and unlabeled dataset.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➢"/>
            </a:pPr>
            <a:r>
              <a:rPr lang="en" sz="1300">
                <a:solidFill>
                  <a:srgbClr val="434343"/>
                </a:solidFill>
              </a:rPr>
              <a:t>Some attacks succeeded with only 0.5% but </a:t>
            </a:r>
            <a:r>
              <a:rPr b="1" i="1" lang="en" sz="1300">
                <a:solidFill>
                  <a:srgbClr val="434343"/>
                </a:solidFill>
              </a:rPr>
              <a:t>no attack</a:t>
            </a:r>
            <a:r>
              <a:rPr lang="en" sz="1300">
                <a:solidFill>
                  <a:srgbClr val="434343"/>
                </a:solidFill>
              </a:rPr>
              <a:t> succeeded with 0.1% used by the paper.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❖"/>
            </a:pPr>
            <a:r>
              <a:rPr lang="en" sz="1300">
                <a:solidFill>
                  <a:srgbClr val="434343"/>
                </a:solidFill>
              </a:rPr>
              <a:t>Mixmatch is most vulnerable method compared to Fixmatch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➢"/>
            </a:pPr>
            <a:r>
              <a:rPr lang="en" sz="1300">
                <a:solidFill>
                  <a:srgbClr val="434343"/>
                </a:solidFill>
              </a:rPr>
              <a:t>At least 1 attack on each dataset succeeded on Mixmatch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➢"/>
            </a:pPr>
            <a:r>
              <a:rPr lang="en" sz="1300">
                <a:solidFill>
                  <a:srgbClr val="434343"/>
                </a:solidFill>
              </a:rPr>
              <a:t>Only 1 attack succeeded with Fixmatch on CIFAR10 and FashionMNIST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❖"/>
            </a:pPr>
            <a:r>
              <a:rPr b="1" lang="en" sz="1300">
                <a:solidFill>
                  <a:srgbClr val="434343"/>
                </a:solidFill>
              </a:rPr>
              <a:t>NONE</a:t>
            </a:r>
            <a:r>
              <a:rPr lang="en" sz="1300">
                <a:solidFill>
                  <a:srgbClr val="434343"/>
                </a:solidFill>
              </a:rPr>
              <a:t> of the tested attacks on MNIST fixmatch models succeeded.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940625" y="1597875"/>
            <a:ext cx="7030500" cy="254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-341947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proposed attack method in the paper indeed works and can be generalized to other datasets.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Future work building on this would be to evaluate the proposed defense methods on the datasets used in our work.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947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Exploring the performance of the attack using smaller poisoning ratios on the MNIST and Fashion MNIST datasets.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Limitations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940625" y="1597875"/>
            <a:ext cx="7030500" cy="254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takes a lot more time than anticipated since: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FixMatch, MixMatch, and PseudoLabeling takes a lot of time to train due to the transformations needed to apply on the input images.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too small of a data subset resulted in bad models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access to powerful hardware (even ColabPro is too weak)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Lack of documentations on the SSML methods used. </a:t>
            </a:r>
            <a:endParaRPr sz="16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→ Took a lot of time to understand and modify unofficial implementations. 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887600" y="1496500"/>
            <a:ext cx="7626600" cy="4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/>
            </a:pPr>
            <a:r>
              <a:rPr lang="en" sz="1300">
                <a:solidFill>
                  <a:srgbClr val="666666"/>
                </a:solidFill>
              </a:rPr>
              <a:t>Carlini, N. 2021. Poisoning the unlabeled dataset of semi-supervised learning. arXiv preprint arXiv:2105.01622.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/>
            </a:pPr>
            <a:r>
              <a:rPr lang="en" sz="1300">
                <a:solidFill>
                  <a:srgbClr val="666666"/>
                </a:solidFill>
              </a:rPr>
              <a:t>Sohn, Kihyuk, et al. "Fixmatch: Simplifying semi-supervised learning with consistency and confidence." Advances in neural information processing systems 33 (2020): 596-608.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/>
            </a:pPr>
            <a:r>
              <a:rPr lang="en" sz="1300">
                <a:solidFill>
                  <a:srgbClr val="666666"/>
                </a:solidFill>
              </a:rPr>
              <a:t>Berthelot, D.; Carlini, N.; Goodfellow, I.; Papernot, N.; Oliver, A.; and Raffel, C. A. 2019. Mixmatch: A holistic approach to semi-supervised learning. Advances in neural information processing systems 32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/>
            </a:pPr>
            <a:r>
              <a:rPr lang="en" sz="1300">
                <a:solidFill>
                  <a:srgbClr val="666666"/>
                </a:solidFill>
              </a:rPr>
              <a:t>Arazo, E.; Ortego, D.; Albert, P.; O’Connor, N. E.; and McGuinness, K. 2020. Pseudo-labeling and confirmation bias in deep semi-supervised learning. 2020 International Joint Conference on Neural Networks (IJCNN)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303800" y="598575"/>
            <a:ext cx="7030500" cy="82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1303800" y="1483225"/>
            <a:ext cx="7030500" cy="288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" sz="1600"/>
              <a:t>Semi-supervised ML</a:t>
            </a:r>
            <a:endParaRPr b="1"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Labeled Data + Unlabeled Data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" sz="1600"/>
              <a:t>Goal: Reproduce the </a:t>
            </a:r>
            <a:r>
              <a:rPr b="1" i="1" lang="en" sz="1600"/>
              <a:t>“Interpolated Consistency Poisoning Attack”</a:t>
            </a:r>
            <a:endParaRPr b="1" i="1" sz="16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Applying interpolated consistency attack on the unlabeled dataset of: </a:t>
            </a:r>
            <a:br>
              <a:rPr lang="en" sz="1600"/>
            </a:br>
            <a:r>
              <a:rPr lang="en" sz="1600"/>
              <a:t>CIFAR10, MNIST, and Fashion MNIST. </a:t>
            </a:r>
            <a:endParaRPr sz="16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825" y="1157675"/>
            <a:ext cx="2937075" cy="16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303800" y="598575"/>
            <a:ext cx="7494300" cy="623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FixMatch, MixMatch, Pseudo Labeling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303800" y="1221575"/>
            <a:ext cx="7030500" cy="304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812" y="1221575"/>
            <a:ext cx="6541358" cy="1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250" y="3137675"/>
            <a:ext cx="4715576" cy="17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4195425" y="2647575"/>
            <a:ext cx="379200" cy="54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42625" y="181225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MixMatch</a:t>
            </a:r>
            <a:endParaRPr b="1"/>
          </a:p>
        </p:txBody>
      </p:sp>
      <p:sp>
        <p:nvSpPr>
          <p:cNvPr id="74" name="Google Shape;74;p14"/>
          <p:cNvSpPr txBox="1"/>
          <p:nvPr/>
        </p:nvSpPr>
        <p:spPr>
          <a:xfrm>
            <a:off x="989025" y="3868475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Fix</a:t>
            </a:r>
            <a:r>
              <a:rPr b="1" lang="en"/>
              <a:t>Match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303800" y="598575"/>
            <a:ext cx="6942300" cy="623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Interpolated consistency poisoning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259700" y="1296325"/>
            <a:ext cx="7030500" cy="398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General Idea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To poison the unlabeled data we try to construct a “path” of images between an </a:t>
            </a:r>
            <a:r>
              <a:rPr lang="en" sz="1600">
                <a:solidFill>
                  <a:srgbClr val="0000FF"/>
                </a:solidFill>
              </a:rPr>
              <a:t>unlabeled target sample x*</a:t>
            </a:r>
            <a:r>
              <a:rPr lang="en" sz="1600"/>
              <a:t> and a </a:t>
            </a:r>
            <a:r>
              <a:rPr lang="en" sz="1600">
                <a:solidFill>
                  <a:srgbClr val="980000"/>
                </a:solidFill>
              </a:rPr>
              <a:t>labeled source sample x’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goal is to make the model predict </a:t>
            </a:r>
            <a:r>
              <a:rPr lang="en" sz="1600">
                <a:solidFill>
                  <a:srgbClr val="0000FF"/>
                </a:solidFill>
              </a:rPr>
              <a:t>x*</a:t>
            </a:r>
            <a:r>
              <a:rPr lang="en" sz="1600"/>
              <a:t> with the label of </a:t>
            </a:r>
            <a:r>
              <a:rPr lang="en" sz="1600">
                <a:solidFill>
                  <a:srgbClr val="980000"/>
                </a:solidFill>
              </a:rPr>
              <a:t>x’</a:t>
            </a:r>
            <a:r>
              <a:rPr lang="en" sz="1600"/>
              <a:t>.  </a:t>
            </a:r>
            <a:r>
              <a:rPr b="1" lang="en" sz="1600"/>
              <a:t> 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113" y="2571750"/>
            <a:ext cx="64103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667500" y="4396950"/>
            <a:ext cx="19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poison sample injected</a:t>
            </a:r>
            <a:endParaRPr sz="1200"/>
          </a:p>
        </p:txBody>
      </p:sp>
      <p:sp>
        <p:nvSpPr>
          <p:cNvPr id="83" name="Google Shape;83;p15"/>
          <p:cNvSpPr txBox="1"/>
          <p:nvPr/>
        </p:nvSpPr>
        <p:spPr>
          <a:xfrm>
            <a:off x="1777625" y="4381500"/>
            <a:ext cx="177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 poison</a:t>
            </a:r>
            <a:endParaRPr sz="1200"/>
          </a:p>
        </p:txBody>
      </p:sp>
      <p:sp>
        <p:nvSpPr>
          <p:cNvPr id="84" name="Google Shape;84;p15"/>
          <p:cNvSpPr txBox="1"/>
          <p:nvPr/>
        </p:nvSpPr>
        <p:spPr>
          <a:xfrm>
            <a:off x="5790675" y="4381500"/>
            <a:ext cx="21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 poison samples injected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303800" y="598575"/>
            <a:ext cx="6942300" cy="623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Interpolated consistency poisoning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303800" y="1161900"/>
            <a:ext cx="7030500" cy="398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" sz="1600"/>
              <a:t>Interpolation Strategy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75" y="2260200"/>
            <a:ext cx="4073242" cy="6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457825" y="3159125"/>
            <a:ext cx="655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C7373"/>
                </a:solidFill>
              </a:rPr>
              <a:t>α is chosen by sampling from the density function                       (normalized from 0 to 1)</a:t>
            </a:r>
            <a:endParaRPr sz="1600">
              <a:solidFill>
                <a:srgbClr val="6C7373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550" y="3235262"/>
            <a:ext cx="1168105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303800" y="591425"/>
            <a:ext cx="7030500" cy="77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Implementation - Data Pipeline	</a:t>
            </a:r>
            <a:endParaRPr sz="2600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303800" y="1368125"/>
            <a:ext cx="7030500" cy="131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Datasets used: CIFAR10, MNIST, and FashionMNIST. 				</a:t>
            </a:r>
            <a:endParaRPr sz="16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A subset of each dataset was used with the ratio of classes preserved. </a:t>
            </a:r>
            <a:endParaRPr sz="16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Data pipeline works for both gray-scale and RGB images. </a:t>
            </a:r>
            <a:endParaRPr sz="16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2473398"/>
            <a:ext cx="5048249" cy="21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303800" y="591425"/>
            <a:ext cx="7030500" cy="99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Implementation - Poisoner	</a:t>
            </a:r>
            <a:endParaRPr sz="26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246650" y="1414150"/>
            <a:ext cx="7030500" cy="131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Utilizing OOP, we create a class “Poisoner” that has all the functionalities needed for the interpolated consistency poisoning attack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Transformations are applied after the poison samples are injected. </a:t>
            </a:r>
            <a:endParaRPr sz="1600"/>
          </a:p>
          <a:p>
            <a:pPr indent="0" lvl="0" marL="2540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The overall flow of our implementation for an attack is below: </a:t>
            </a:r>
            <a:endParaRPr sz="16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50" y="2571750"/>
            <a:ext cx="5933107" cy="2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303800" y="591425"/>
            <a:ext cx="7030500" cy="99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Implementation - Poisoner	</a:t>
            </a:r>
            <a:endParaRPr sz="26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254125" y="1437875"/>
            <a:ext cx="6939600" cy="99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Poison images are saved as PNG files. </a:t>
            </a:r>
            <a:endParaRPr sz="16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Model training can be resumed by reloading the poison images.</a:t>
            </a:r>
            <a:endParaRPr sz="16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Added “targeted attack” functionality. </a:t>
            </a:r>
            <a:endParaRPr sz="16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500" y="2504475"/>
            <a:ext cx="3937000" cy="22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331625" y="551600"/>
            <a:ext cx="7030500" cy="72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</a:t>
            </a:r>
            <a:endParaRPr b="1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78825" y="1280600"/>
            <a:ext cx="7683300" cy="337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❖"/>
            </a:pPr>
            <a:r>
              <a:rPr lang="en" sz="1800">
                <a:solidFill>
                  <a:srgbClr val="6C7373"/>
                </a:solidFill>
              </a:rPr>
              <a:t>Two Semi-Supervised Learning methods i.e Mix</a:t>
            </a:r>
            <a:r>
              <a:rPr lang="en" sz="1800"/>
              <a:t>M</a:t>
            </a:r>
            <a:r>
              <a:rPr lang="en" sz="1800">
                <a:solidFill>
                  <a:srgbClr val="6C7373"/>
                </a:solidFill>
              </a:rPr>
              <a:t>atch and FixMatch</a:t>
            </a:r>
            <a:endParaRPr sz="1800">
              <a:solidFill>
                <a:srgbClr val="6C7373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C7373"/>
                </a:solidFill>
              </a:rPr>
              <a:t>(Pseudo-Labeling performs too bad)</a:t>
            </a:r>
            <a:endParaRPr sz="1800">
              <a:solidFill>
                <a:srgbClr val="6C7373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❖"/>
            </a:pPr>
            <a:r>
              <a:rPr lang="en" sz="1800">
                <a:solidFill>
                  <a:srgbClr val="6C7373"/>
                </a:solidFill>
              </a:rPr>
              <a:t>Trained models with subset datasets for faster training</a:t>
            </a:r>
            <a:endParaRPr sz="1800">
              <a:solidFill>
                <a:srgbClr val="6C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Char char="➢"/>
            </a:pPr>
            <a:r>
              <a:rPr lang="en">
                <a:solidFill>
                  <a:srgbClr val="6C7373"/>
                </a:solidFill>
              </a:rPr>
              <a:t>400 Labeled samples</a:t>
            </a:r>
            <a:endParaRPr>
              <a:solidFill>
                <a:srgbClr val="6C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Char char="➢"/>
            </a:pPr>
            <a:r>
              <a:rPr lang="en">
                <a:solidFill>
                  <a:srgbClr val="6C7373"/>
                </a:solidFill>
              </a:rPr>
              <a:t>29600 Unlabeled samples</a:t>
            </a:r>
            <a:endParaRPr>
              <a:solidFill>
                <a:srgbClr val="6C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Char char="➢"/>
            </a:pPr>
            <a:r>
              <a:rPr lang="en">
                <a:solidFill>
                  <a:srgbClr val="6C7373"/>
                </a:solidFill>
              </a:rPr>
              <a:t>300 poisoned samples (</a:t>
            </a:r>
            <a:r>
              <a:rPr b="1" i="1" lang="en">
                <a:solidFill>
                  <a:srgbClr val="6C7373"/>
                </a:solidFill>
              </a:rPr>
              <a:t>1%</a:t>
            </a:r>
            <a:r>
              <a:rPr lang="en">
                <a:solidFill>
                  <a:srgbClr val="6C7373"/>
                </a:solidFill>
              </a:rPr>
              <a:t>)</a:t>
            </a:r>
            <a:endParaRPr>
              <a:solidFill>
                <a:srgbClr val="6C737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Char char="❖"/>
            </a:pPr>
            <a:r>
              <a:rPr lang="en" sz="1800"/>
              <a:t>We used</a:t>
            </a:r>
            <a:r>
              <a:rPr lang="en" sz="1800">
                <a:solidFill>
                  <a:srgbClr val="6C7373"/>
                </a:solidFill>
              </a:rPr>
              <a:t> </a:t>
            </a:r>
            <a:r>
              <a:rPr b="1" lang="en" sz="1800">
                <a:solidFill>
                  <a:srgbClr val="6C7373"/>
                </a:solidFill>
              </a:rPr>
              <a:t>targeted attack</a:t>
            </a:r>
            <a:r>
              <a:rPr lang="en" sz="1800"/>
              <a:t> - F</a:t>
            </a:r>
            <a:r>
              <a:rPr lang="en" sz="1800">
                <a:solidFill>
                  <a:srgbClr val="6C7373"/>
                </a:solidFill>
              </a:rPr>
              <a:t>ixed the </a:t>
            </a:r>
            <a:r>
              <a:rPr i="1" lang="en" sz="1800">
                <a:solidFill>
                  <a:srgbClr val="980000"/>
                </a:solidFill>
              </a:rPr>
              <a:t>source (labeled)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rgbClr val="6C7373"/>
                </a:solidFill>
              </a:rPr>
              <a:t>and </a:t>
            </a:r>
            <a:r>
              <a:rPr lang="en" sz="1800">
                <a:solidFill>
                  <a:srgbClr val="0000FF"/>
                </a:solidFill>
              </a:rPr>
              <a:t>t</a:t>
            </a:r>
            <a:r>
              <a:rPr i="1" lang="en" sz="1800">
                <a:solidFill>
                  <a:srgbClr val="0000FF"/>
                </a:solidFill>
              </a:rPr>
              <a:t>arget (unlabeled)</a:t>
            </a:r>
            <a:r>
              <a:rPr lang="en" sz="1800">
                <a:solidFill>
                  <a:srgbClr val="980000"/>
                </a:solidFill>
              </a:rPr>
              <a:t> </a:t>
            </a:r>
            <a:r>
              <a:rPr lang="en" sz="1800">
                <a:solidFill>
                  <a:srgbClr val="6C7373"/>
                </a:solidFill>
              </a:rPr>
              <a:t>label pairs to evaluate for each dataset</a:t>
            </a:r>
            <a:endParaRPr sz="1800">
              <a:solidFill>
                <a:srgbClr val="6C737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Char char="➢"/>
            </a:pPr>
            <a:r>
              <a:rPr lang="en">
                <a:solidFill>
                  <a:srgbClr val="6C7373"/>
                </a:solidFill>
              </a:rPr>
              <a:t>The specific images for source and target were randomly sampled</a:t>
            </a:r>
            <a:endParaRPr>
              <a:solidFill>
                <a:srgbClr val="6C737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